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35"/>
  </p:notesMasterIdLst>
  <p:handoutMasterIdLst>
    <p:handoutMasterId r:id="rId136"/>
  </p:handoutMasterIdLst>
  <p:sldIdLst>
    <p:sldId id="340" r:id="rId3"/>
    <p:sldId id="380" r:id="rId4"/>
    <p:sldId id="846" r:id="rId5"/>
    <p:sldId id="803" r:id="rId6"/>
    <p:sldId id="765" r:id="rId7"/>
    <p:sldId id="760" r:id="rId8"/>
    <p:sldId id="766" r:id="rId9"/>
    <p:sldId id="761" r:id="rId10"/>
    <p:sldId id="763" r:id="rId11"/>
    <p:sldId id="762" r:id="rId12"/>
    <p:sldId id="764" r:id="rId13"/>
    <p:sldId id="729" r:id="rId14"/>
    <p:sldId id="767" r:id="rId15"/>
    <p:sldId id="768" r:id="rId16"/>
    <p:sldId id="769" r:id="rId17"/>
    <p:sldId id="770" r:id="rId18"/>
    <p:sldId id="771" r:id="rId19"/>
    <p:sldId id="772" r:id="rId20"/>
    <p:sldId id="773" r:id="rId21"/>
    <p:sldId id="774" r:id="rId22"/>
    <p:sldId id="778" r:id="rId23"/>
    <p:sldId id="779" r:id="rId24"/>
    <p:sldId id="775" r:id="rId25"/>
    <p:sldId id="776" r:id="rId26"/>
    <p:sldId id="777" r:id="rId27"/>
    <p:sldId id="723" r:id="rId28"/>
    <p:sldId id="730" r:id="rId29"/>
    <p:sldId id="731" r:id="rId30"/>
    <p:sldId id="732" r:id="rId31"/>
    <p:sldId id="733" r:id="rId32"/>
    <p:sldId id="734" r:id="rId33"/>
    <p:sldId id="735" r:id="rId34"/>
    <p:sldId id="736" r:id="rId35"/>
    <p:sldId id="737" r:id="rId36"/>
    <p:sldId id="738" r:id="rId37"/>
    <p:sldId id="725" r:id="rId38"/>
    <p:sldId id="739" r:id="rId39"/>
    <p:sldId id="740" r:id="rId40"/>
    <p:sldId id="741" r:id="rId41"/>
    <p:sldId id="742" r:id="rId42"/>
    <p:sldId id="743" r:id="rId43"/>
    <p:sldId id="744" r:id="rId44"/>
    <p:sldId id="745" r:id="rId45"/>
    <p:sldId id="751" r:id="rId46"/>
    <p:sldId id="726" r:id="rId47"/>
    <p:sldId id="746" r:id="rId48"/>
    <p:sldId id="747" r:id="rId49"/>
    <p:sldId id="748" r:id="rId50"/>
    <p:sldId id="749" r:id="rId51"/>
    <p:sldId id="750" r:id="rId52"/>
    <p:sldId id="752" r:id="rId53"/>
    <p:sldId id="753" r:id="rId54"/>
    <p:sldId id="754" r:id="rId55"/>
    <p:sldId id="727" r:id="rId56"/>
    <p:sldId id="755" r:id="rId57"/>
    <p:sldId id="756" r:id="rId58"/>
    <p:sldId id="757" r:id="rId59"/>
    <p:sldId id="758" r:id="rId60"/>
    <p:sldId id="759" r:id="rId61"/>
    <p:sldId id="728" r:id="rId62"/>
    <p:sldId id="780" r:id="rId63"/>
    <p:sldId id="781" r:id="rId64"/>
    <p:sldId id="782" r:id="rId65"/>
    <p:sldId id="783" r:id="rId66"/>
    <p:sldId id="784" r:id="rId67"/>
    <p:sldId id="785" r:id="rId68"/>
    <p:sldId id="724" r:id="rId69"/>
    <p:sldId id="659" r:id="rId70"/>
    <p:sldId id="661" r:id="rId71"/>
    <p:sldId id="662" r:id="rId72"/>
    <p:sldId id="663" r:id="rId73"/>
    <p:sldId id="664" r:id="rId74"/>
    <p:sldId id="665" r:id="rId75"/>
    <p:sldId id="666" r:id="rId76"/>
    <p:sldId id="667" r:id="rId77"/>
    <p:sldId id="668" r:id="rId78"/>
    <p:sldId id="669" r:id="rId79"/>
    <p:sldId id="670" r:id="rId80"/>
    <p:sldId id="671" r:id="rId81"/>
    <p:sldId id="672" r:id="rId82"/>
    <p:sldId id="673" r:id="rId83"/>
    <p:sldId id="674" r:id="rId84"/>
    <p:sldId id="675" r:id="rId85"/>
    <p:sldId id="676" r:id="rId86"/>
    <p:sldId id="677" r:id="rId87"/>
    <p:sldId id="678" r:id="rId88"/>
    <p:sldId id="679" r:id="rId89"/>
    <p:sldId id="680" r:id="rId90"/>
    <p:sldId id="681" r:id="rId91"/>
    <p:sldId id="682" r:id="rId92"/>
    <p:sldId id="683" r:id="rId93"/>
    <p:sldId id="684" r:id="rId94"/>
    <p:sldId id="685" r:id="rId95"/>
    <p:sldId id="686" r:id="rId96"/>
    <p:sldId id="687" r:id="rId97"/>
    <p:sldId id="688" r:id="rId98"/>
    <p:sldId id="689" r:id="rId99"/>
    <p:sldId id="690" r:id="rId100"/>
    <p:sldId id="691" r:id="rId101"/>
    <p:sldId id="692" r:id="rId102"/>
    <p:sldId id="693" r:id="rId103"/>
    <p:sldId id="694" r:id="rId104"/>
    <p:sldId id="695" r:id="rId105"/>
    <p:sldId id="696" r:id="rId106"/>
    <p:sldId id="697" r:id="rId107"/>
    <p:sldId id="698" r:id="rId108"/>
    <p:sldId id="699" r:id="rId109"/>
    <p:sldId id="700" r:id="rId110"/>
    <p:sldId id="701" r:id="rId111"/>
    <p:sldId id="702" r:id="rId112"/>
    <p:sldId id="703" r:id="rId113"/>
    <p:sldId id="704" r:id="rId114"/>
    <p:sldId id="705" r:id="rId115"/>
    <p:sldId id="706" r:id="rId116"/>
    <p:sldId id="707" r:id="rId117"/>
    <p:sldId id="708" r:id="rId118"/>
    <p:sldId id="709" r:id="rId119"/>
    <p:sldId id="710" r:id="rId120"/>
    <p:sldId id="711" r:id="rId121"/>
    <p:sldId id="712" r:id="rId122"/>
    <p:sldId id="713" r:id="rId123"/>
    <p:sldId id="714" r:id="rId124"/>
    <p:sldId id="715" r:id="rId125"/>
    <p:sldId id="716" r:id="rId126"/>
    <p:sldId id="717" r:id="rId127"/>
    <p:sldId id="718" r:id="rId128"/>
    <p:sldId id="719" r:id="rId129"/>
    <p:sldId id="720" r:id="rId130"/>
    <p:sldId id="721" r:id="rId131"/>
    <p:sldId id="722" r:id="rId132"/>
    <p:sldId id="804" r:id="rId133"/>
    <p:sldId id="442" r:id="rId134"/>
  </p:sldIdLst>
  <p:sldSz cx="9144000" cy="5143500" type="screen16x9"/>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0AFE0-DEB1-469D-930E-230D4D8982EA}" v="91" dt="2024-06-23T23:08:39.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703" autoAdjust="0"/>
  </p:normalViewPr>
  <p:slideViewPr>
    <p:cSldViewPr snapToGrid="0">
      <p:cViewPr varScale="1">
        <p:scale>
          <a:sx n="106" d="100"/>
          <a:sy n="106" d="100"/>
        </p:scale>
        <p:origin x="1764" y="90"/>
      </p:cViewPr>
      <p:guideLst>
        <p:guide orient="horz" pos="2160"/>
        <p:guide pos="2880"/>
        <p:guide orient="horz" pos="1620"/>
      </p:guideLst>
    </p:cSldViewPr>
  </p:slideViewPr>
  <p:outlineViewPr>
    <p:cViewPr>
      <p:scale>
        <a:sx n="33" d="100"/>
        <a:sy n="33" d="100"/>
      </p:scale>
      <p:origin x="0" y="-504"/>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5" d="100"/>
          <a:sy n="55" d="100"/>
        </p:scale>
        <p:origin x="2560"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microsoft.com/office/2015/10/relationships/revisionInfo" Target="revisionInfo.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D2E0AFE0-DEB1-469D-930E-230D4D8982EA}"/>
    <pc:docChg chg="undo redo custSel addSld delSld modSld">
      <pc:chgData name="Francesco Russo" userId="88ca608b-19ff-46ea-83b3-8919c2a05283" providerId="ADAL" clId="{D2E0AFE0-DEB1-469D-930E-230D4D8982EA}" dt="2024-06-29T23:35:53.643" v="1032" actId="14100"/>
      <pc:docMkLst>
        <pc:docMk/>
      </pc:docMkLst>
      <pc:sldChg chg="addSp delSp modSp mod modTransition modAnim">
        <pc:chgData name="Francesco Russo" userId="88ca608b-19ff-46ea-83b3-8919c2a05283" providerId="ADAL" clId="{D2E0AFE0-DEB1-469D-930E-230D4D8982EA}" dt="2024-06-23T16:12:51.871" v="772"/>
        <pc:sldMkLst>
          <pc:docMk/>
          <pc:sldMk cId="1971099479" sldId="340"/>
        </pc:sldMkLst>
        <pc:spChg chg="mod">
          <ac:chgData name="Francesco Russo" userId="88ca608b-19ff-46ea-83b3-8919c2a05283" providerId="ADAL" clId="{D2E0AFE0-DEB1-469D-930E-230D4D8982EA}" dt="2024-06-23T16:03:19.823" v="680" actId="20577"/>
          <ac:spMkLst>
            <pc:docMk/>
            <pc:sldMk cId="1971099479" sldId="340"/>
            <ac:spMk id="7" creationId="{F7C61BD8-82CB-4034-B54B-70E5AFD42AE6}"/>
          </ac:spMkLst>
        </pc:spChg>
        <pc:picChg chg="add del mod">
          <ac:chgData name="Francesco Russo" userId="88ca608b-19ff-46ea-83b3-8919c2a05283" providerId="ADAL" clId="{D2E0AFE0-DEB1-469D-930E-230D4D8982EA}" dt="2024-06-23T16:11:23.590" v="771"/>
          <ac:picMkLst>
            <pc:docMk/>
            <pc:sldMk cId="1971099479" sldId="340"/>
            <ac:picMk id="8" creationId="{7FB93F76-ED54-BB73-CE14-5B63B3F364BD}"/>
          </ac:picMkLst>
        </pc:picChg>
        <pc:picChg chg="add mod">
          <ac:chgData name="Francesco Russo" userId="88ca608b-19ff-46ea-83b3-8919c2a05283" providerId="ADAL" clId="{D2E0AFE0-DEB1-469D-930E-230D4D8982EA}" dt="2024-06-23T16:12:51.871" v="772"/>
          <ac:picMkLst>
            <pc:docMk/>
            <pc:sldMk cId="1971099479" sldId="340"/>
            <ac:picMk id="13" creationId="{6F1C6D94-4905-05BB-19D2-84F838832F11}"/>
          </ac:picMkLst>
        </pc:picChg>
      </pc:sldChg>
      <pc:sldChg chg="del">
        <pc:chgData name="Francesco Russo" userId="88ca608b-19ff-46ea-83b3-8919c2a05283" providerId="ADAL" clId="{D2E0AFE0-DEB1-469D-930E-230D4D8982EA}" dt="2024-06-21T17:43:17.625" v="83" actId="47"/>
        <pc:sldMkLst>
          <pc:docMk/>
          <pc:sldMk cId="1432522719" sldId="342"/>
        </pc:sldMkLst>
      </pc:sldChg>
      <pc:sldChg chg="addSp modSp modNotesTx">
        <pc:chgData name="Francesco Russo" userId="88ca608b-19ff-46ea-83b3-8919c2a05283" providerId="ADAL" clId="{D2E0AFE0-DEB1-469D-930E-230D4D8982EA}" dt="2024-06-23T16:12:51.871" v="772"/>
        <pc:sldMkLst>
          <pc:docMk/>
          <pc:sldMk cId="2508721872" sldId="380"/>
        </pc:sldMkLst>
        <pc:picChg chg="add mod">
          <ac:chgData name="Francesco Russo" userId="88ca608b-19ff-46ea-83b3-8919c2a05283" providerId="ADAL" clId="{D2E0AFE0-DEB1-469D-930E-230D4D8982EA}" dt="2024-06-23T16:12:51.871" v="772"/>
          <ac:picMkLst>
            <pc:docMk/>
            <pc:sldMk cId="2508721872" sldId="380"/>
            <ac:picMk id="6" creationId="{21F72395-0489-0072-35BF-F80E86A878AE}"/>
          </ac:picMkLst>
        </pc:picChg>
      </pc:sldChg>
      <pc:sldChg chg="addSp modSp">
        <pc:chgData name="Francesco Russo" userId="88ca608b-19ff-46ea-83b3-8919c2a05283" providerId="ADAL" clId="{D2E0AFE0-DEB1-469D-930E-230D4D8982EA}" dt="2024-06-23T23:08:39.693" v="1016"/>
        <pc:sldMkLst>
          <pc:docMk/>
          <pc:sldMk cId="3590320221" sldId="442"/>
        </pc:sldMkLst>
        <pc:picChg chg="add mod">
          <ac:chgData name="Francesco Russo" userId="88ca608b-19ff-46ea-83b3-8919c2a05283" providerId="ADAL" clId="{D2E0AFE0-DEB1-469D-930E-230D4D8982EA}" dt="2024-06-23T23:08:39.693" v="1016"/>
          <ac:picMkLst>
            <pc:docMk/>
            <pc:sldMk cId="3590320221" sldId="442"/>
            <ac:picMk id="3" creationId="{EF112954-9D18-0B1D-5647-C1C594D94271}"/>
          </ac:picMkLst>
        </pc:picChg>
      </pc:sldChg>
      <pc:sldChg chg="del">
        <pc:chgData name="Francesco Russo" userId="88ca608b-19ff-46ea-83b3-8919c2a05283" providerId="ADAL" clId="{D2E0AFE0-DEB1-469D-930E-230D4D8982EA}" dt="2024-06-21T17:42:23.662" v="43" actId="47"/>
        <pc:sldMkLst>
          <pc:docMk/>
          <pc:sldMk cId="2908024949" sldId="554"/>
        </pc:sldMkLst>
      </pc:sldChg>
      <pc:sldChg chg="addSp modSp">
        <pc:chgData name="Francesco Russo" userId="88ca608b-19ff-46ea-83b3-8919c2a05283" providerId="ADAL" clId="{D2E0AFE0-DEB1-469D-930E-230D4D8982EA}" dt="2024-06-23T20:06:33.258" v="856"/>
        <pc:sldMkLst>
          <pc:docMk/>
          <pc:sldMk cId="2457213428" sldId="659"/>
        </pc:sldMkLst>
        <pc:picChg chg="add mod">
          <ac:chgData name="Francesco Russo" userId="88ca608b-19ff-46ea-83b3-8919c2a05283" providerId="ADAL" clId="{D2E0AFE0-DEB1-469D-930E-230D4D8982EA}" dt="2024-06-23T20:06:33.258" v="856"/>
          <ac:picMkLst>
            <pc:docMk/>
            <pc:sldMk cId="2457213428" sldId="659"/>
            <ac:picMk id="8" creationId="{F923CF65-F014-14DF-E2BF-562AFDD063E6}"/>
          </ac:picMkLst>
        </pc:picChg>
      </pc:sldChg>
      <pc:sldChg chg="addSp modSp">
        <pc:chgData name="Francesco Russo" userId="88ca608b-19ff-46ea-83b3-8919c2a05283" providerId="ADAL" clId="{D2E0AFE0-DEB1-469D-930E-230D4D8982EA}" dt="2024-06-23T20:06:33.258" v="856"/>
        <pc:sldMkLst>
          <pc:docMk/>
          <pc:sldMk cId="821413429" sldId="661"/>
        </pc:sldMkLst>
        <pc:picChg chg="add mod">
          <ac:chgData name="Francesco Russo" userId="88ca608b-19ff-46ea-83b3-8919c2a05283" providerId="ADAL" clId="{D2E0AFE0-DEB1-469D-930E-230D4D8982EA}" dt="2024-06-23T20:06:33.258" v="856"/>
          <ac:picMkLst>
            <pc:docMk/>
            <pc:sldMk cId="821413429" sldId="661"/>
            <ac:picMk id="8" creationId="{ADE6E168-65AD-3FBB-9376-7E88397B2340}"/>
          </ac:picMkLst>
        </pc:picChg>
      </pc:sldChg>
      <pc:sldChg chg="addSp modSp">
        <pc:chgData name="Francesco Russo" userId="88ca608b-19ff-46ea-83b3-8919c2a05283" providerId="ADAL" clId="{D2E0AFE0-DEB1-469D-930E-230D4D8982EA}" dt="2024-06-23T20:06:33.258" v="856"/>
        <pc:sldMkLst>
          <pc:docMk/>
          <pc:sldMk cId="77156154" sldId="662"/>
        </pc:sldMkLst>
        <pc:picChg chg="add mod">
          <ac:chgData name="Francesco Russo" userId="88ca608b-19ff-46ea-83b3-8919c2a05283" providerId="ADAL" clId="{D2E0AFE0-DEB1-469D-930E-230D4D8982EA}" dt="2024-06-23T20:06:33.258" v="856"/>
          <ac:picMkLst>
            <pc:docMk/>
            <pc:sldMk cId="77156154" sldId="662"/>
            <ac:picMk id="7" creationId="{C0FEBCF6-2743-D7A9-818D-248EDDC7DBBD}"/>
          </ac:picMkLst>
        </pc:picChg>
      </pc:sldChg>
      <pc:sldChg chg="addSp modSp">
        <pc:chgData name="Francesco Russo" userId="88ca608b-19ff-46ea-83b3-8919c2a05283" providerId="ADAL" clId="{D2E0AFE0-DEB1-469D-930E-230D4D8982EA}" dt="2024-06-23T20:06:33.258" v="856"/>
        <pc:sldMkLst>
          <pc:docMk/>
          <pc:sldMk cId="2367638578" sldId="663"/>
        </pc:sldMkLst>
        <pc:picChg chg="add mod">
          <ac:chgData name="Francesco Russo" userId="88ca608b-19ff-46ea-83b3-8919c2a05283" providerId="ADAL" clId="{D2E0AFE0-DEB1-469D-930E-230D4D8982EA}" dt="2024-06-23T20:06:33.258" v="856"/>
          <ac:picMkLst>
            <pc:docMk/>
            <pc:sldMk cId="2367638578" sldId="663"/>
            <ac:picMk id="8" creationId="{1EBE9C30-64F1-9B4D-EF8C-39F8544AC489}"/>
          </ac:picMkLst>
        </pc:picChg>
      </pc:sldChg>
      <pc:sldChg chg="addSp modSp modNotesTx">
        <pc:chgData name="Francesco Russo" userId="88ca608b-19ff-46ea-83b3-8919c2a05283" providerId="ADAL" clId="{D2E0AFE0-DEB1-469D-930E-230D4D8982EA}" dt="2024-06-23T20:06:33.258" v="856"/>
        <pc:sldMkLst>
          <pc:docMk/>
          <pc:sldMk cId="2377028284" sldId="664"/>
        </pc:sldMkLst>
        <pc:picChg chg="add mod">
          <ac:chgData name="Francesco Russo" userId="88ca608b-19ff-46ea-83b3-8919c2a05283" providerId="ADAL" clId="{D2E0AFE0-DEB1-469D-930E-230D4D8982EA}" dt="2024-06-23T20:06:33.258" v="856"/>
          <ac:picMkLst>
            <pc:docMk/>
            <pc:sldMk cId="2377028284" sldId="664"/>
            <ac:picMk id="8" creationId="{FE7B45CD-09AA-9764-EC1B-253B7B319DBA}"/>
          </ac:picMkLst>
        </pc:picChg>
      </pc:sldChg>
      <pc:sldChg chg="addSp delSp modSp modTransition modAnim">
        <pc:chgData name="Francesco Russo" userId="88ca608b-19ff-46ea-83b3-8919c2a05283" providerId="ADAL" clId="{D2E0AFE0-DEB1-469D-930E-230D4D8982EA}" dt="2024-06-23T20:17:42.234" v="858"/>
        <pc:sldMkLst>
          <pc:docMk/>
          <pc:sldMk cId="2977745061" sldId="665"/>
        </pc:sldMkLst>
        <pc:picChg chg="add del mod">
          <ac:chgData name="Francesco Russo" userId="88ca608b-19ff-46ea-83b3-8919c2a05283" providerId="ADAL" clId="{D2E0AFE0-DEB1-469D-930E-230D4D8982EA}" dt="2024-06-23T20:06:37.896" v="857"/>
          <ac:picMkLst>
            <pc:docMk/>
            <pc:sldMk cId="2977745061" sldId="665"/>
            <ac:picMk id="9" creationId="{14DDD069-39AB-84F7-1E67-C7B43C901644}"/>
          </ac:picMkLst>
        </pc:picChg>
        <pc:picChg chg="add mod">
          <ac:chgData name="Francesco Russo" userId="88ca608b-19ff-46ea-83b3-8919c2a05283" providerId="ADAL" clId="{D2E0AFE0-DEB1-469D-930E-230D4D8982EA}" dt="2024-06-23T20:17:42.234" v="858"/>
          <ac:picMkLst>
            <pc:docMk/>
            <pc:sldMk cId="2977745061" sldId="665"/>
            <ac:picMk id="17" creationId="{C4764553-B4F4-A1E6-9DB8-6E96F3579712}"/>
          </ac:picMkLst>
        </pc:picChg>
      </pc:sldChg>
      <pc:sldChg chg="addSp modSp">
        <pc:chgData name="Francesco Russo" userId="88ca608b-19ff-46ea-83b3-8919c2a05283" providerId="ADAL" clId="{D2E0AFE0-DEB1-469D-930E-230D4D8982EA}" dt="2024-06-23T20:17:42.234" v="858"/>
        <pc:sldMkLst>
          <pc:docMk/>
          <pc:sldMk cId="925997654" sldId="666"/>
        </pc:sldMkLst>
        <pc:picChg chg="add mod">
          <ac:chgData name="Francesco Russo" userId="88ca608b-19ff-46ea-83b3-8919c2a05283" providerId="ADAL" clId="{D2E0AFE0-DEB1-469D-930E-230D4D8982EA}" dt="2024-06-23T20:17:42.234" v="858"/>
          <ac:picMkLst>
            <pc:docMk/>
            <pc:sldMk cId="925997654" sldId="666"/>
            <ac:picMk id="11" creationId="{FD634B51-E00B-A02A-D5B3-BF707D140F6B}"/>
          </ac:picMkLst>
        </pc:picChg>
      </pc:sldChg>
      <pc:sldChg chg="addSp delSp modSp modTransition modAnim">
        <pc:chgData name="Francesco Russo" userId="88ca608b-19ff-46ea-83b3-8919c2a05283" providerId="ADAL" clId="{D2E0AFE0-DEB1-469D-930E-230D4D8982EA}" dt="2024-06-23T20:24:07.624" v="860"/>
        <pc:sldMkLst>
          <pc:docMk/>
          <pc:sldMk cId="1324819902" sldId="667"/>
        </pc:sldMkLst>
        <pc:picChg chg="add del mod">
          <ac:chgData name="Francesco Russo" userId="88ca608b-19ff-46ea-83b3-8919c2a05283" providerId="ADAL" clId="{D2E0AFE0-DEB1-469D-930E-230D4D8982EA}" dt="2024-06-23T20:17:46.626" v="859"/>
          <ac:picMkLst>
            <pc:docMk/>
            <pc:sldMk cId="1324819902" sldId="667"/>
            <ac:picMk id="9" creationId="{26BC7AC6-8743-9354-4B4C-935FA97A3F25}"/>
          </ac:picMkLst>
        </pc:picChg>
        <pc:picChg chg="add mod">
          <ac:chgData name="Francesco Russo" userId="88ca608b-19ff-46ea-83b3-8919c2a05283" providerId="ADAL" clId="{D2E0AFE0-DEB1-469D-930E-230D4D8982EA}" dt="2024-06-23T20:24:07.624" v="860"/>
          <ac:picMkLst>
            <pc:docMk/>
            <pc:sldMk cId="1324819902" sldId="667"/>
            <ac:picMk id="15" creationId="{D09E8667-749A-C663-EB68-DEDE503F14EF}"/>
          </ac:picMkLst>
        </pc:picChg>
      </pc:sldChg>
      <pc:sldChg chg="addSp modSp">
        <pc:chgData name="Francesco Russo" userId="88ca608b-19ff-46ea-83b3-8919c2a05283" providerId="ADAL" clId="{D2E0AFE0-DEB1-469D-930E-230D4D8982EA}" dt="2024-06-23T20:24:07.624" v="860"/>
        <pc:sldMkLst>
          <pc:docMk/>
          <pc:sldMk cId="2086630665" sldId="668"/>
        </pc:sldMkLst>
        <pc:picChg chg="add mod">
          <ac:chgData name="Francesco Russo" userId="88ca608b-19ff-46ea-83b3-8919c2a05283" providerId="ADAL" clId="{D2E0AFE0-DEB1-469D-930E-230D4D8982EA}" dt="2024-06-23T20:24:07.624" v="860"/>
          <ac:picMkLst>
            <pc:docMk/>
            <pc:sldMk cId="2086630665" sldId="668"/>
            <ac:picMk id="10" creationId="{091B8AB8-83E0-7CFA-ED1D-20BB304246FC}"/>
          </ac:picMkLst>
        </pc:picChg>
      </pc:sldChg>
      <pc:sldChg chg="addSp modSp">
        <pc:chgData name="Francesco Russo" userId="88ca608b-19ff-46ea-83b3-8919c2a05283" providerId="ADAL" clId="{D2E0AFE0-DEB1-469D-930E-230D4D8982EA}" dt="2024-06-23T20:24:07.624" v="860"/>
        <pc:sldMkLst>
          <pc:docMk/>
          <pc:sldMk cId="4064267612" sldId="669"/>
        </pc:sldMkLst>
        <pc:picChg chg="add mod">
          <ac:chgData name="Francesco Russo" userId="88ca608b-19ff-46ea-83b3-8919c2a05283" providerId="ADAL" clId="{D2E0AFE0-DEB1-469D-930E-230D4D8982EA}" dt="2024-06-23T20:24:07.624" v="860"/>
          <ac:picMkLst>
            <pc:docMk/>
            <pc:sldMk cId="4064267612" sldId="669"/>
            <ac:picMk id="8" creationId="{D857E097-8C2E-554F-F8C6-79AD30826335}"/>
          </ac:picMkLst>
        </pc:picChg>
      </pc:sldChg>
      <pc:sldChg chg="addSp delSp modSp modTransition modAnim modNotesTx">
        <pc:chgData name="Francesco Russo" userId="88ca608b-19ff-46ea-83b3-8919c2a05283" providerId="ADAL" clId="{D2E0AFE0-DEB1-469D-930E-230D4D8982EA}" dt="2024-06-23T20:27:59.115" v="947"/>
        <pc:sldMkLst>
          <pc:docMk/>
          <pc:sldMk cId="3555777568" sldId="670"/>
        </pc:sldMkLst>
        <pc:picChg chg="add del mod">
          <ac:chgData name="Francesco Russo" userId="88ca608b-19ff-46ea-83b3-8919c2a05283" providerId="ADAL" clId="{D2E0AFE0-DEB1-469D-930E-230D4D8982EA}" dt="2024-06-23T20:25:15.169" v="946"/>
          <ac:picMkLst>
            <pc:docMk/>
            <pc:sldMk cId="3555777568" sldId="670"/>
            <ac:picMk id="7" creationId="{44E49D1A-BE45-357A-5991-C184961E4618}"/>
          </ac:picMkLst>
        </pc:picChg>
        <pc:picChg chg="add mod">
          <ac:chgData name="Francesco Russo" userId="88ca608b-19ff-46ea-83b3-8919c2a05283" providerId="ADAL" clId="{D2E0AFE0-DEB1-469D-930E-230D4D8982EA}" dt="2024-06-23T20:27:59.115" v="947"/>
          <ac:picMkLst>
            <pc:docMk/>
            <pc:sldMk cId="3555777568" sldId="670"/>
            <ac:picMk id="14" creationId="{DD96A60D-5815-B2C8-014A-0B19684A6F07}"/>
          </ac:picMkLst>
        </pc:picChg>
      </pc:sldChg>
      <pc:sldChg chg="addSp delSp modSp modTransition modAnim">
        <pc:chgData name="Francesco Russo" userId="88ca608b-19ff-46ea-83b3-8919c2a05283" providerId="ADAL" clId="{D2E0AFE0-DEB1-469D-930E-230D4D8982EA}" dt="2024-06-23T20:34:33.145" v="949"/>
        <pc:sldMkLst>
          <pc:docMk/>
          <pc:sldMk cId="1098681308" sldId="671"/>
        </pc:sldMkLst>
        <pc:picChg chg="add del mod">
          <ac:chgData name="Francesco Russo" userId="88ca608b-19ff-46ea-83b3-8919c2a05283" providerId="ADAL" clId="{D2E0AFE0-DEB1-469D-930E-230D4D8982EA}" dt="2024-06-23T20:28:03.811" v="948"/>
          <ac:picMkLst>
            <pc:docMk/>
            <pc:sldMk cId="1098681308" sldId="671"/>
            <ac:picMk id="11" creationId="{E5550149-CEEC-045C-F6F0-07F7EF2ABFAB}"/>
          </ac:picMkLst>
        </pc:picChg>
        <pc:picChg chg="add mod">
          <ac:chgData name="Francesco Russo" userId="88ca608b-19ff-46ea-83b3-8919c2a05283" providerId="ADAL" clId="{D2E0AFE0-DEB1-469D-930E-230D4D8982EA}" dt="2024-06-23T20:34:33.145" v="949"/>
          <ac:picMkLst>
            <pc:docMk/>
            <pc:sldMk cId="1098681308" sldId="671"/>
            <ac:picMk id="16" creationId="{BD3DFE72-A32A-2379-56F6-C2FEEAEAD665}"/>
          </ac:picMkLst>
        </pc:picChg>
      </pc:sldChg>
      <pc:sldChg chg="addSp modSp mod modNotesTx">
        <pc:chgData name="Francesco Russo" userId="88ca608b-19ff-46ea-83b3-8919c2a05283" providerId="ADAL" clId="{D2E0AFE0-DEB1-469D-930E-230D4D8982EA}" dt="2024-06-23T20:34:33.145" v="949"/>
        <pc:sldMkLst>
          <pc:docMk/>
          <pc:sldMk cId="154914240" sldId="672"/>
        </pc:sldMkLst>
        <pc:spChg chg="mod">
          <ac:chgData name="Francesco Russo" userId="88ca608b-19ff-46ea-83b3-8919c2a05283" providerId="ADAL" clId="{D2E0AFE0-DEB1-469D-930E-230D4D8982EA}" dt="2024-06-23T15:38:46.773" v="289" actId="20577"/>
          <ac:spMkLst>
            <pc:docMk/>
            <pc:sldMk cId="154914240" sldId="672"/>
            <ac:spMk id="9" creationId="{A4033EAC-1713-DAAF-2830-BA9AE0938B6B}"/>
          </ac:spMkLst>
        </pc:spChg>
        <pc:picChg chg="add mod">
          <ac:chgData name="Francesco Russo" userId="88ca608b-19ff-46ea-83b3-8919c2a05283" providerId="ADAL" clId="{D2E0AFE0-DEB1-469D-930E-230D4D8982EA}" dt="2024-06-23T20:34:33.145" v="949"/>
          <ac:picMkLst>
            <pc:docMk/>
            <pc:sldMk cId="154914240" sldId="672"/>
            <ac:picMk id="11" creationId="{E6C93228-78AB-12C3-FFB2-62C6548EBF2D}"/>
          </ac:picMkLst>
        </pc:picChg>
      </pc:sldChg>
      <pc:sldChg chg="addSp modSp mod modNotesTx">
        <pc:chgData name="Francesco Russo" userId="88ca608b-19ff-46ea-83b3-8919c2a05283" providerId="ADAL" clId="{D2E0AFE0-DEB1-469D-930E-230D4D8982EA}" dt="2024-06-23T20:34:33.145" v="949"/>
        <pc:sldMkLst>
          <pc:docMk/>
          <pc:sldMk cId="3786733306" sldId="673"/>
        </pc:sldMkLst>
        <pc:spChg chg="mod">
          <ac:chgData name="Francesco Russo" userId="88ca608b-19ff-46ea-83b3-8919c2a05283" providerId="ADAL" clId="{D2E0AFE0-DEB1-469D-930E-230D4D8982EA}" dt="2024-06-23T15:39:59.850" v="311" actId="20577"/>
          <ac:spMkLst>
            <pc:docMk/>
            <pc:sldMk cId="3786733306" sldId="673"/>
            <ac:spMk id="9" creationId="{A4033EAC-1713-DAAF-2830-BA9AE0938B6B}"/>
          </ac:spMkLst>
        </pc:spChg>
        <pc:picChg chg="add mod">
          <ac:chgData name="Francesco Russo" userId="88ca608b-19ff-46ea-83b3-8919c2a05283" providerId="ADAL" clId="{D2E0AFE0-DEB1-469D-930E-230D4D8982EA}" dt="2024-06-23T20:34:33.145" v="949"/>
          <ac:picMkLst>
            <pc:docMk/>
            <pc:sldMk cId="3786733306" sldId="673"/>
            <ac:picMk id="12" creationId="{E59090BA-980B-44FD-6FC4-41872C55DECF}"/>
          </ac:picMkLst>
        </pc:picChg>
      </pc:sldChg>
      <pc:sldChg chg="addSp modSp modNotesTx">
        <pc:chgData name="Francesco Russo" userId="88ca608b-19ff-46ea-83b3-8919c2a05283" providerId="ADAL" clId="{D2E0AFE0-DEB1-469D-930E-230D4D8982EA}" dt="2024-06-23T20:34:33.145" v="949"/>
        <pc:sldMkLst>
          <pc:docMk/>
          <pc:sldMk cId="2666013524" sldId="674"/>
        </pc:sldMkLst>
        <pc:picChg chg="add mod">
          <ac:chgData name="Francesco Russo" userId="88ca608b-19ff-46ea-83b3-8919c2a05283" providerId="ADAL" clId="{D2E0AFE0-DEB1-469D-930E-230D4D8982EA}" dt="2024-06-23T20:34:33.145" v="949"/>
          <ac:picMkLst>
            <pc:docMk/>
            <pc:sldMk cId="2666013524" sldId="674"/>
            <ac:picMk id="7" creationId="{E9BE5E4E-70D3-8BE0-D831-B880FFF8975B}"/>
          </ac:picMkLst>
        </pc:picChg>
      </pc:sldChg>
      <pc:sldChg chg="addSp modSp modNotesTx">
        <pc:chgData name="Francesco Russo" userId="88ca608b-19ff-46ea-83b3-8919c2a05283" providerId="ADAL" clId="{D2E0AFE0-DEB1-469D-930E-230D4D8982EA}" dt="2024-06-23T20:45:35.819" v="950"/>
        <pc:sldMkLst>
          <pc:docMk/>
          <pc:sldMk cId="1549913857" sldId="675"/>
        </pc:sldMkLst>
        <pc:picChg chg="add mod">
          <ac:chgData name="Francesco Russo" userId="88ca608b-19ff-46ea-83b3-8919c2a05283" providerId="ADAL" clId="{D2E0AFE0-DEB1-469D-930E-230D4D8982EA}" dt="2024-06-23T20:45:35.819" v="950"/>
          <ac:picMkLst>
            <pc:docMk/>
            <pc:sldMk cId="1549913857" sldId="675"/>
            <ac:picMk id="15" creationId="{AECBD84C-9F1F-7168-F999-8AE97D38A79A}"/>
          </ac:picMkLst>
        </pc:picChg>
      </pc:sldChg>
      <pc:sldChg chg="addSp modSp modNotesTx">
        <pc:chgData name="Francesco Russo" userId="88ca608b-19ff-46ea-83b3-8919c2a05283" providerId="ADAL" clId="{D2E0AFE0-DEB1-469D-930E-230D4D8982EA}" dt="2024-06-23T20:45:35.819" v="950"/>
        <pc:sldMkLst>
          <pc:docMk/>
          <pc:sldMk cId="42242451" sldId="676"/>
        </pc:sldMkLst>
        <pc:picChg chg="add mod">
          <ac:chgData name="Francesco Russo" userId="88ca608b-19ff-46ea-83b3-8919c2a05283" providerId="ADAL" clId="{D2E0AFE0-DEB1-469D-930E-230D4D8982EA}" dt="2024-06-23T20:45:35.819" v="950"/>
          <ac:picMkLst>
            <pc:docMk/>
            <pc:sldMk cId="42242451" sldId="676"/>
            <ac:picMk id="11" creationId="{81FFFCC3-1AAD-4F7C-6FD0-C532A9B11C65}"/>
          </ac:picMkLst>
        </pc:picChg>
      </pc:sldChg>
      <pc:sldChg chg="addSp modSp">
        <pc:chgData name="Francesco Russo" userId="88ca608b-19ff-46ea-83b3-8919c2a05283" providerId="ADAL" clId="{D2E0AFE0-DEB1-469D-930E-230D4D8982EA}" dt="2024-06-23T20:45:35.819" v="950"/>
        <pc:sldMkLst>
          <pc:docMk/>
          <pc:sldMk cId="4091933127" sldId="677"/>
        </pc:sldMkLst>
        <pc:picChg chg="add mod">
          <ac:chgData name="Francesco Russo" userId="88ca608b-19ff-46ea-83b3-8919c2a05283" providerId="ADAL" clId="{D2E0AFE0-DEB1-469D-930E-230D4D8982EA}" dt="2024-06-23T20:45:35.819" v="950"/>
          <ac:picMkLst>
            <pc:docMk/>
            <pc:sldMk cId="4091933127" sldId="677"/>
            <ac:picMk id="7" creationId="{E9335F4F-A66A-6076-48EA-AB8871E937F4}"/>
          </ac:picMkLst>
        </pc:picChg>
      </pc:sldChg>
      <pc:sldChg chg="addSp delSp modSp modTransition modAnim">
        <pc:chgData name="Francesco Russo" userId="88ca608b-19ff-46ea-83b3-8919c2a05283" providerId="ADAL" clId="{D2E0AFE0-DEB1-469D-930E-230D4D8982EA}" dt="2024-06-23T20:53:40.583" v="952"/>
        <pc:sldMkLst>
          <pc:docMk/>
          <pc:sldMk cId="888824281" sldId="678"/>
        </pc:sldMkLst>
        <pc:picChg chg="add del mod">
          <ac:chgData name="Francesco Russo" userId="88ca608b-19ff-46ea-83b3-8919c2a05283" providerId="ADAL" clId="{D2E0AFE0-DEB1-469D-930E-230D4D8982EA}" dt="2024-06-23T20:45:40.089" v="951"/>
          <ac:picMkLst>
            <pc:docMk/>
            <pc:sldMk cId="888824281" sldId="678"/>
            <ac:picMk id="9" creationId="{F52B4F64-B0D4-599F-F88E-A53D80DF5757}"/>
          </ac:picMkLst>
        </pc:picChg>
        <pc:picChg chg="add mod">
          <ac:chgData name="Francesco Russo" userId="88ca608b-19ff-46ea-83b3-8919c2a05283" providerId="ADAL" clId="{D2E0AFE0-DEB1-469D-930E-230D4D8982EA}" dt="2024-06-23T20:53:40.583" v="952"/>
          <ac:picMkLst>
            <pc:docMk/>
            <pc:sldMk cId="888824281" sldId="678"/>
            <ac:picMk id="14" creationId="{2E4DB81D-42CB-49B0-40C6-260442D8DA7B}"/>
          </ac:picMkLst>
        </pc:picChg>
      </pc:sldChg>
      <pc:sldChg chg="addSp modSp">
        <pc:chgData name="Francesco Russo" userId="88ca608b-19ff-46ea-83b3-8919c2a05283" providerId="ADAL" clId="{D2E0AFE0-DEB1-469D-930E-230D4D8982EA}" dt="2024-06-23T20:53:40.583" v="952"/>
        <pc:sldMkLst>
          <pc:docMk/>
          <pc:sldMk cId="3700001130" sldId="679"/>
        </pc:sldMkLst>
        <pc:picChg chg="add mod">
          <ac:chgData name="Francesco Russo" userId="88ca608b-19ff-46ea-83b3-8919c2a05283" providerId="ADAL" clId="{D2E0AFE0-DEB1-469D-930E-230D4D8982EA}" dt="2024-06-23T20:53:40.583" v="952"/>
          <ac:picMkLst>
            <pc:docMk/>
            <pc:sldMk cId="3700001130" sldId="679"/>
            <ac:picMk id="9" creationId="{D514AB93-CB79-6D68-67DF-681B5FB27CD3}"/>
          </ac:picMkLst>
        </pc:picChg>
      </pc:sldChg>
      <pc:sldChg chg="addSp modSp modNotesTx">
        <pc:chgData name="Francesco Russo" userId="88ca608b-19ff-46ea-83b3-8919c2a05283" providerId="ADAL" clId="{D2E0AFE0-DEB1-469D-930E-230D4D8982EA}" dt="2024-06-23T20:53:40.583" v="952"/>
        <pc:sldMkLst>
          <pc:docMk/>
          <pc:sldMk cId="3838279508" sldId="680"/>
        </pc:sldMkLst>
        <pc:picChg chg="add mod">
          <ac:chgData name="Francesco Russo" userId="88ca608b-19ff-46ea-83b3-8919c2a05283" providerId="ADAL" clId="{D2E0AFE0-DEB1-469D-930E-230D4D8982EA}" dt="2024-06-23T20:53:40.583" v="952"/>
          <ac:picMkLst>
            <pc:docMk/>
            <pc:sldMk cId="3838279508" sldId="680"/>
            <ac:picMk id="8" creationId="{41D7D393-5B6E-4601-57F0-5C8E4B9813E8}"/>
          </ac:picMkLst>
        </pc:picChg>
      </pc:sldChg>
      <pc:sldChg chg="addSp modSp">
        <pc:chgData name="Francesco Russo" userId="88ca608b-19ff-46ea-83b3-8919c2a05283" providerId="ADAL" clId="{D2E0AFE0-DEB1-469D-930E-230D4D8982EA}" dt="2024-06-23T20:53:40.583" v="952"/>
        <pc:sldMkLst>
          <pc:docMk/>
          <pc:sldMk cId="3159207897" sldId="681"/>
        </pc:sldMkLst>
        <pc:picChg chg="add mod">
          <ac:chgData name="Francesco Russo" userId="88ca608b-19ff-46ea-83b3-8919c2a05283" providerId="ADAL" clId="{D2E0AFE0-DEB1-469D-930E-230D4D8982EA}" dt="2024-06-23T20:53:40.583" v="952"/>
          <ac:picMkLst>
            <pc:docMk/>
            <pc:sldMk cId="3159207897" sldId="681"/>
            <ac:picMk id="7" creationId="{F3CCD9DD-CD67-E1ED-5D36-2CB950CD95F3}"/>
          </ac:picMkLst>
        </pc:picChg>
      </pc:sldChg>
      <pc:sldChg chg="addSp modSp">
        <pc:chgData name="Francesco Russo" userId="88ca608b-19ff-46ea-83b3-8919c2a05283" providerId="ADAL" clId="{D2E0AFE0-DEB1-469D-930E-230D4D8982EA}" dt="2024-06-23T20:53:40.583" v="952"/>
        <pc:sldMkLst>
          <pc:docMk/>
          <pc:sldMk cId="2499299151" sldId="682"/>
        </pc:sldMkLst>
        <pc:picChg chg="add mod">
          <ac:chgData name="Francesco Russo" userId="88ca608b-19ff-46ea-83b3-8919c2a05283" providerId="ADAL" clId="{D2E0AFE0-DEB1-469D-930E-230D4D8982EA}" dt="2024-06-23T20:53:40.583" v="952"/>
          <ac:picMkLst>
            <pc:docMk/>
            <pc:sldMk cId="2499299151" sldId="682"/>
            <ac:picMk id="10" creationId="{E2C0E9E9-67D6-F182-448F-3F884FEC5677}"/>
          </ac:picMkLst>
        </pc:picChg>
      </pc:sldChg>
      <pc:sldChg chg="addSp modSp">
        <pc:chgData name="Francesco Russo" userId="88ca608b-19ff-46ea-83b3-8919c2a05283" providerId="ADAL" clId="{D2E0AFE0-DEB1-469D-930E-230D4D8982EA}" dt="2024-06-23T20:53:40.583" v="952"/>
        <pc:sldMkLst>
          <pc:docMk/>
          <pc:sldMk cId="1569317395" sldId="683"/>
        </pc:sldMkLst>
        <pc:picChg chg="add mod">
          <ac:chgData name="Francesco Russo" userId="88ca608b-19ff-46ea-83b3-8919c2a05283" providerId="ADAL" clId="{D2E0AFE0-DEB1-469D-930E-230D4D8982EA}" dt="2024-06-23T20:53:40.583" v="952"/>
          <ac:picMkLst>
            <pc:docMk/>
            <pc:sldMk cId="1569317395" sldId="683"/>
            <ac:picMk id="9" creationId="{D018CE6F-B398-2E1B-E9A2-7FDE0CE08981}"/>
          </ac:picMkLst>
        </pc:picChg>
      </pc:sldChg>
      <pc:sldChg chg="addSp modSp mod modNotesTx">
        <pc:chgData name="Francesco Russo" userId="88ca608b-19ff-46ea-83b3-8919c2a05283" providerId="ADAL" clId="{D2E0AFE0-DEB1-469D-930E-230D4D8982EA}" dt="2024-06-23T20:53:40.583" v="952"/>
        <pc:sldMkLst>
          <pc:docMk/>
          <pc:sldMk cId="3052649831" sldId="684"/>
        </pc:sldMkLst>
        <pc:spChg chg="mod">
          <ac:chgData name="Francesco Russo" userId="88ca608b-19ff-46ea-83b3-8919c2a05283" providerId="ADAL" clId="{D2E0AFE0-DEB1-469D-930E-230D4D8982EA}" dt="2024-06-23T15:42:28.129" v="351" actId="20577"/>
          <ac:spMkLst>
            <pc:docMk/>
            <pc:sldMk cId="3052649831" sldId="684"/>
            <ac:spMk id="5" creationId="{A453F509-F070-F864-5AC3-E624F71F04F8}"/>
          </ac:spMkLst>
        </pc:spChg>
        <pc:picChg chg="add mod">
          <ac:chgData name="Francesco Russo" userId="88ca608b-19ff-46ea-83b3-8919c2a05283" providerId="ADAL" clId="{D2E0AFE0-DEB1-469D-930E-230D4D8982EA}" dt="2024-06-23T20:53:40.583" v="952"/>
          <ac:picMkLst>
            <pc:docMk/>
            <pc:sldMk cId="3052649831" sldId="684"/>
            <ac:picMk id="8" creationId="{9B4E8B36-50E3-61A0-22C6-BF8C92250E1A}"/>
          </ac:picMkLst>
        </pc:picChg>
      </pc:sldChg>
      <pc:sldChg chg="addSp delSp modSp modTransition modAnim modNotesTx">
        <pc:chgData name="Francesco Russo" userId="88ca608b-19ff-46ea-83b3-8919c2a05283" providerId="ADAL" clId="{D2E0AFE0-DEB1-469D-930E-230D4D8982EA}" dt="2024-06-23T21:09:15.562" v="996"/>
        <pc:sldMkLst>
          <pc:docMk/>
          <pc:sldMk cId="2301179410" sldId="685"/>
        </pc:sldMkLst>
        <pc:picChg chg="add del mod">
          <ac:chgData name="Francesco Russo" userId="88ca608b-19ff-46ea-83b3-8919c2a05283" providerId="ADAL" clId="{D2E0AFE0-DEB1-469D-930E-230D4D8982EA}" dt="2024-06-23T20:57:37.133" v="995"/>
          <ac:picMkLst>
            <pc:docMk/>
            <pc:sldMk cId="2301179410" sldId="685"/>
            <ac:picMk id="10" creationId="{BC785842-9C4A-303E-BEE7-89B63352D59C}"/>
          </ac:picMkLst>
        </pc:picChg>
        <pc:picChg chg="add mod">
          <ac:chgData name="Francesco Russo" userId="88ca608b-19ff-46ea-83b3-8919c2a05283" providerId="ADAL" clId="{D2E0AFE0-DEB1-469D-930E-230D4D8982EA}" dt="2024-06-23T21:09:15.562" v="996"/>
          <ac:picMkLst>
            <pc:docMk/>
            <pc:sldMk cId="2301179410" sldId="685"/>
            <ac:picMk id="16" creationId="{0EF42469-EC14-366B-7F9C-03050B8B554D}"/>
          </ac:picMkLst>
        </pc:picChg>
      </pc:sldChg>
      <pc:sldChg chg="addSp modSp">
        <pc:chgData name="Francesco Russo" userId="88ca608b-19ff-46ea-83b3-8919c2a05283" providerId="ADAL" clId="{D2E0AFE0-DEB1-469D-930E-230D4D8982EA}" dt="2024-06-23T21:09:15.562" v="996"/>
        <pc:sldMkLst>
          <pc:docMk/>
          <pc:sldMk cId="1030464560" sldId="686"/>
        </pc:sldMkLst>
        <pc:picChg chg="add mod">
          <ac:chgData name="Francesco Russo" userId="88ca608b-19ff-46ea-83b3-8919c2a05283" providerId="ADAL" clId="{D2E0AFE0-DEB1-469D-930E-230D4D8982EA}" dt="2024-06-23T21:09:15.562" v="996"/>
          <ac:picMkLst>
            <pc:docMk/>
            <pc:sldMk cId="1030464560" sldId="686"/>
            <ac:picMk id="10" creationId="{0E1611FF-0C11-2ABD-411D-15B314EFA610}"/>
          </ac:picMkLst>
        </pc:picChg>
      </pc:sldChg>
      <pc:sldChg chg="addSp modSp mod modNotesTx">
        <pc:chgData name="Francesco Russo" userId="88ca608b-19ff-46ea-83b3-8919c2a05283" providerId="ADAL" clId="{D2E0AFE0-DEB1-469D-930E-230D4D8982EA}" dt="2024-06-23T21:09:15.562" v="996"/>
        <pc:sldMkLst>
          <pc:docMk/>
          <pc:sldMk cId="187763221" sldId="687"/>
        </pc:sldMkLst>
        <pc:spChg chg="mod">
          <ac:chgData name="Francesco Russo" userId="88ca608b-19ff-46ea-83b3-8919c2a05283" providerId="ADAL" clId="{D2E0AFE0-DEB1-469D-930E-230D4D8982EA}" dt="2024-06-23T15:43:19.466" v="365" actId="20577"/>
          <ac:spMkLst>
            <pc:docMk/>
            <pc:sldMk cId="187763221" sldId="687"/>
            <ac:spMk id="9" creationId="{A4033EAC-1713-DAAF-2830-BA9AE0938B6B}"/>
          </ac:spMkLst>
        </pc:spChg>
        <pc:picChg chg="add mod">
          <ac:chgData name="Francesco Russo" userId="88ca608b-19ff-46ea-83b3-8919c2a05283" providerId="ADAL" clId="{D2E0AFE0-DEB1-469D-930E-230D4D8982EA}" dt="2024-06-23T21:09:15.562" v="996"/>
          <ac:picMkLst>
            <pc:docMk/>
            <pc:sldMk cId="187763221" sldId="687"/>
            <ac:picMk id="8" creationId="{7CC8B937-2AC0-BF55-061D-96B4E7058903}"/>
          </ac:picMkLst>
        </pc:picChg>
      </pc:sldChg>
      <pc:sldChg chg="addSp modSp mod modNotesTx">
        <pc:chgData name="Francesco Russo" userId="88ca608b-19ff-46ea-83b3-8919c2a05283" providerId="ADAL" clId="{D2E0AFE0-DEB1-469D-930E-230D4D8982EA}" dt="2024-06-23T21:09:15.562" v="996"/>
        <pc:sldMkLst>
          <pc:docMk/>
          <pc:sldMk cId="2785852107" sldId="688"/>
        </pc:sldMkLst>
        <pc:spChg chg="mod">
          <ac:chgData name="Francesco Russo" userId="88ca608b-19ff-46ea-83b3-8919c2a05283" providerId="ADAL" clId="{D2E0AFE0-DEB1-469D-930E-230D4D8982EA}" dt="2024-06-23T15:44:44.284" v="384" actId="14100"/>
          <ac:spMkLst>
            <pc:docMk/>
            <pc:sldMk cId="2785852107" sldId="688"/>
            <ac:spMk id="9" creationId="{A4033EAC-1713-DAAF-2830-BA9AE0938B6B}"/>
          </ac:spMkLst>
        </pc:spChg>
        <pc:picChg chg="add mod">
          <ac:chgData name="Francesco Russo" userId="88ca608b-19ff-46ea-83b3-8919c2a05283" providerId="ADAL" clId="{D2E0AFE0-DEB1-469D-930E-230D4D8982EA}" dt="2024-06-23T21:09:15.562" v="996"/>
          <ac:picMkLst>
            <pc:docMk/>
            <pc:sldMk cId="2785852107" sldId="688"/>
            <ac:picMk id="12" creationId="{B2DEF5EF-34A8-A289-FB4A-D2682498DC59}"/>
          </ac:picMkLst>
        </pc:picChg>
      </pc:sldChg>
      <pc:sldChg chg="addSp modSp modNotesTx">
        <pc:chgData name="Francesco Russo" userId="88ca608b-19ff-46ea-83b3-8919c2a05283" providerId="ADAL" clId="{D2E0AFE0-DEB1-469D-930E-230D4D8982EA}" dt="2024-06-23T21:36:03.314" v="997"/>
        <pc:sldMkLst>
          <pc:docMk/>
          <pc:sldMk cId="3130528158" sldId="689"/>
        </pc:sldMkLst>
        <pc:picChg chg="add mod">
          <ac:chgData name="Francesco Russo" userId="88ca608b-19ff-46ea-83b3-8919c2a05283" providerId="ADAL" clId="{D2E0AFE0-DEB1-469D-930E-230D4D8982EA}" dt="2024-06-23T21:36:03.314" v="997"/>
          <ac:picMkLst>
            <pc:docMk/>
            <pc:sldMk cId="3130528158" sldId="689"/>
            <ac:picMk id="15" creationId="{8A57C276-2C5A-1CB3-7EFB-D59A2F8929FA}"/>
          </ac:picMkLst>
        </pc:picChg>
      </pc:sldChg>
      <pc:sldChg chg="addSp modSp modNotesTx">
        <pc:chgData name="Francesco Russo" userId="88ca608b-19ff-46ea-83b3-8919c2a05283" providerId="ADAL" clId="{D2E0AFE0-DEB1-469D-930E-230D4D8982EA}" dt="2024-06-23T21:36:03.314" v="997"/>
        <pc:sldMkLst>
          <pc:docMk/>
          <pc:sldMk cId="3414839140" sldId="690"/>
        </pc:sldMkLst>
        <pc:picChg chg="add mod">
          <ac:chgData name="Francesco Russo" userId="88ca608b-19ff-46ea-83b3-8919c2a05283" providerId="ADAL" clId="{D2E0AFE0-DEB1-469D-930E-230D4D8982EA}" dt="2024-06-23T21:36:03.314" v="997"/>
          <ac:picMkLst>
            <pc:docMk/>
            <pc:sldMk cId="3414839140" sldId="690"/>
            <ac:picMk id="9" creationId="{D15D7BE9-DD78-FD55-4708-B44F2C98648D}"/>
          </ac:picMkLst>
        </pc:picChg>
      </pc:sldChg>
      <pc:sldChg chg="addSp modSp modNotesTx">
        <pc:chgData name="Francesco Russo" userId="88ca608b-19ff-46ea-83b3-8919c2a05283" providerId="ADAL" clId="{D2E0AFE0-DEB1-469D-930E-230D4D8982EA}" dt="2024-06-23T21:36:03.314" v="997"/>
        <pc:sldMkLst>
          <pc:docMk/>
          <pc:sldMk cId="2428631431" sldId="691"/>
        </pc:sldMkLst>
        <pc:picChg chg="add mod">
          <ac:chgData name="Francesco Russo" userId="88ca608b-19ff-46ea-83b3-8919c2a05283" providerId="ADAL" clId="{D2E0AFE0-DEB1-469D-930E-230D4D8982EA}" dt="2024-06-23T21:36:03.314" v="997"/>
          <ac:picMkLst>
            <pc:docMk/>
            <pc:sldMk cId="2428631431" sldId="691"/>
            <ac:picMk id="8" creationId="{1AD7064E-8C0A-0E5D-24AE-30B964B09B67}"/>
          </ac:picMkLst>
        </pc:picChg>
      </pc:sldChg>
      <pc:sldChg chg="addSp modSp">
        <pc:chgData name="Francesco Russo" userId="88ca608b-19ff-46ea-83b3-8919c2a05283" providerId="ADAL" clId="{D2E0AFE0-DEB1-469D-930E-230D4D8982EA}" dt="2024-06-23T21:36:03.314" v="997"/>
        <pc:sldMkLst>
          <pc:docMk/>
          <pc:sldMk cId="1913359698" sldId="692"/>
        </pc:sldMkLst>
        <pc:picChg chg="add mod">
          <ac:chgData name="Francesco Russo" userId="88ca608b-19ff-46ea-83b3-8919c2a05283" providerId="ADAL" clId="{D2E0AFE0-DEB1-469D-930E-230D4D8982EA}" dt="2024-06-23T21:36:03.314" v="997"/>
          <ac:picMkLst>
            <pc:docMk/>
            <pc:sldMk cId="1913359698" sldId="692"/>
            <ac:picMk id="14" creationId="{B33CCA1E-DBE5-7D01-A2C5-556A82D1110F}"/>
          </ac:picMkLst>
        </pc:picChg>
      </pc:sldChg>
      <pc:sldChg chg="addSp modSp">
        <pc:chgData name="Francesco Russo" userId="88ca608b-19ff-46ea-83b3-8919c2a05283" providerId="ADAL" clId="{D2E0AFE0-DEB1-469D-930E-230D4D8982EA}" dt="2024-06-23T21:36:03.314" v="997"/>
        <pc:sldMkLst>
          <pc:docMk/>
          <pc:sldMk cId="1166735485" sldId="693"/>
        </pc:sldMkLst>
        <pc:picChg chg="add mod">
          <ac:chgData name="Francesco Russo" userId="88ca608b-19ff-46ea-83b3-8919c2a05283" providerId="ADAL" clId="{D2E0AFE0-DEB1-469D-930E-230D4D8982EA}" dt="2024-06-23T21:36:03.314" v="997"/>
          <ac:picMkLst>
            <pc:docMk/>
            <pc:sldMk cId="1166735485" sldId="693"/>
            <ac:picMk id="7" creationId="{86C4B814-D75E-8026-D6AB-BBC5E9443F93}"/>
          </ac:picMkLst>
        </pc:picChg>
      </pc:sldChg>
      <pc:sldChg chg="addSp delSp modSp mod modTransition modAnim">
        <pc:chgData name="Francesco Russo" userId="88ca608b-19ff-46ea-83b3-8919c2a05283" providerId="ADAL" clId="{D2E0AFE0-DEB1-469D-930E-230D4D8982EA}" dt="2024-06-23T22:28:31.599" v="1000"/>
        <pc:sldMkLst>
          <pc:docMk/>
          <pc:sldMk cId="4138410717" sldId="694"/>
        </pc:sldMkLst>
        <pc:spChg chg="mod">
          <ac:chgData name="Francesco Russo" userId="88ca608b-19ff-46ea-83b3-8919c2a05283" providerId="ADAL" clId="{D2E0AFE0-DEB1-469D-930E-230D4D8982EA}" dt="2024-06-23T17:07:10.090" v="811" actId="313"/>
          <ac:spMkLst>
            <pc:docMk/>
            <pc:sldMk cId="4138410717" sldId="694"/>
            <ac:spMk id="5" creationId="{A453F509-F070-F864-5AC3-E624F71F04F8}"/>
          </ac:spMkLst>
        </pc:spChg>
        <pc:picChg chg="add del mod">
          <ac:chgData name="Francesco Russo" userId="88ca608b-19ff-46ea-83b3-8919c2a05283" providerId="ADAL" clId="{D2E0AFE0-DEB1-469D-930E-230D4D8982EA}" dt="2024-06-23T22:17:09.170" v="999"/>
          <ac:picMkLst>
            <pc:docMk/>
            <pc:sldMk cId="4138410717" sldId="694"/>
            <ac:picMk id="9" creationId="{4BA22E44-1737-60B5-DF1E-E6A376C17159}"/>
          </ac:picMkLst>
        </pc:picChg>
        <pc:picChg chg="add mod">
          <ac:chgData name="Francesco Russo" userId="88ca608b-19ff-46ea-83b3-8919c2a05283" providerId="ADAL" clId="{D2E0AFE0-DEB1-469D-930E-230D4D8982EA}" dt="2024-06-23T22:28:31.599" v="1000"/>
          <ac:picMkLst>
            <pc:docMk/>
            <pc:sldMk cId="4138410717" sldId="694"/>
            <ac:picMk id="14" creationId="{56901BF9-9784-6E7A-34F5-9DAEE2F850CE}"/>
          </ac:picMkLst>
        </pc:picChg>
      </pc:sldChg>
      <pc:sldChg chg="addSp modSp">
        <pc:chgData name="Francesco Russo" userId="88ca608b-19ff-46ea-83b3-8919c2a05283" providerId="ADAL" clId="{D2E0AFE0-DEB1-469D-930E-230D4D8982EA}" dt="2024-06-23T22:28:31.599" v="1000"/>
        <pc:sldMkLst>
          <pc:docMk/>
          <pc:sldMk cId="1004283664" sldId="695"/>
        </pc:sldMkLst>
        <pc:picChg chg="add mod">
          <ac:chgData name="Francesco Russo" userId="88ca608b-19ff-46ea-83b3-8919c2a05283" providerId="ADAL" clId="{D2E0AFE0-DEB1-469D-930E-230D4D8982EA}" dt="2024-06-23T22:28:31.599" v="1000"/>
          <ac:picMkLst>
            <pc:docMk/>
            <pc:sldMk cId="1004283664" sldId="695"/>
            <ac:picMk id="8" creationId="{9206C221-AABA-5C64-D1D4-91CEBA8266CF}"/>
          </ac:picMkLst>
        </pc:picChg>
      </pc:sldChg>
      <pc:sldChg chg="addSp modSp mod modNotesTx">
        <pc:chgData name="Francesco Russo" userId="88ca608b-19ff-46ea-83b3-8919c2a05283" providerId="ADAL" clId="{D2E0AFE0-DEB1-469D-930E-230D4D8982EA}" dt="2024-06-23T22:28:31.599" v="1000"/>
        <pc:sldMkLst>
          <pc:docMk/>
          <pc:sldMk cId="3920436105" sldId="696"/>
        </pc:sldMkLst>
        <pc:spChg chg="mod">
          <ac:chgData name="Francesco Russo" userId="88ca608b-19ff-46ea-83b3-8919c2a05283" providerId="ADAL" clId="{D2E0AFE0-DEB1-469D-930E-230D4D8982EA}" dt="2024-06-23T15:46:19.185" v="410" actId="20577"/>
          <ac:spMkLst>
            <pc:docMk/>
            <pc:sldMk cId="3920436105" sldId="696"/>
            <ac:spMk id="5" creationId="{A453F509-F070-F864-5AC3-E624F71F04F8}"/>
          </ac:spMkLst>
        </pc:spChg>
        <pc:picChg chg="add mod">
          <ac:chgData name="Francesco Russo" userId="88ca608b-19ff-46ea-83b3-8919c2a05283" providerId="ADAL" clId="{D2E0AFE0-DEB1-469D-930E-230D4D8982EA}" dt="2024-06-23T22:28:31.599" v="1000"/>
          <ac:picMkLst>
            <pc:docMk/>
            <pc:sldMk cId="3920436105" sldId="696"/>
            <ac:picMk id="12" creationId="{2DFE021A-8D1D-8C0A-A19E-59FD73DC648D}"/>
          </ac:picMkLst>
        </pc:picChg>
      </pc:sldChg>
      <pc:sldChg chg="addSp modSp mod modNotesTx">
        <pc:chgData name="Francesco Russo" userId="88ca608b-19ff-46ea-83b3-8919c2a05283" providerId="ADAL" clId="{D2E0AFE0-DEB1-469D-930E-230D4D8982EA}" dt="2024-06-23T22:28:31.599" v="1000"/>
        <pc:sldMkLst>
          <pc:docMk/>
          <pc:sldMk cId="2446671526" sldId="697"/>
        </pc:sldMkLst>
        <pc:spChg chg="mod">
          <ac:chgData name="Francesco Russo" userId="88ca608b-19ff-46ea-83b3-8919c2a05283" providerId="ADAL" clId="{D2E0AFE0-DEB1-469D-930E-230D4D8982EA}" dt="2024-06-23T15:46:52.392" v="418" actId="20577"/>
          <ac:spMkLst>
            <pc:docMk/>
            <pc:sldMk cId="2446671526" sldId="697"/>
            <ac:spMk id="13" creationId="{7B2FCCA3-F9BB-F7AD-7FB3-9AF37C54B51C}"/>
          </ac:spMkLst>
        </pc:spChg>
        <pc:picChg chg="add mod">
          <ac:chgData name="Francesco Russo" userId="88ca608b-19ff-46ea-83b3-8919c2a05283" providerId="ADAL" clId="{D2E0AFE0-DEB1-469D-930E-230D4D8982EA}" dt="2024-06-23T22:28:31.599" v="1000"/>
          <ac:picMkLst>
            <pc:docMk/>
            <pc:sldMk cId="2446671526" sldId="697"/>
            <ac:picMk id="15" creationId="{C79C9DC7-65FC-1757-3E86-B2F200055474}"/>
          </ac:picMkLst>
        </pc:picChg>
      </pc:sldChg>
      <pc:sldChg chg="addSp modSp mod">
        <pc:chgData name="Francesco Russo" userId="88ca608b-19ff-46ea-83b3-8919c2a05283" providerId="ADAL" clId="{D2E0AFE0-DEB1-469D-930E-230D4D8982EA}" dt="2024-06-23T22:28:31.599" v="1000"/>
        <pc:sldMkLst>
          <pc:docMk/>
          <pc:sldMk cId="775473004" sldId="698"/>
        </pc:sldMkLst>
        <pc:spChg chg="mod">
          <ac:chgData name="Francesco Russo" userId="88ca608b-19ff-46ea-83b3-8919c2a05283" providerId="ADAL" clId="{D2E0AFE0-DEB1-469D-930E-230D4D8982EA}" dt="2024-06-23T15:48:04.341" v="435" actId="20577"/>
          <ac:spMkLst>
            <pc:docMk/>
            <pc:sldMk cId="775473004" sldId="698"/>
            <ac:spMk id="5" creationId="{A453F509-F070-F864-5AC3-E624F71F04F8}"/>
          </ac:spMkLst>
        </pc:spChg>
        <pc:picChg chg="add mod">
          <ac:chgData name="Francesco Russo" userId="88ca608b-19ff-46ea-83b3-8919c2a05283" providerId="ADAL" clId="{D2E0AFE0-DEB1-469D-930E-230D4D8982EA}" dt="2024-06-23T22:28:31.599" v="1000"/>
          <ac:picMkLst>
            <pc:docMk/>
            <pc:sldMk cId="775473004" sldId="698"/>
            <ac:picMk id="12" creationId="{A1A91568-5D77-598C-F620-E188423127C8}"/>
          </ac:picMkLst>
        </pc:picChg>
      </pc:sldChg>
      <pc:sldChg chg="addSp modSp mod modNotesTx">
        <pc:chgData name="Francesco Russo" userId="88ca608b-19ff-46ea-83b3-8919c2a05283" providerId="ADAL" clId="{D2E0AFE0-DEB1-469D-930E-230D4D8982EA}" dt="2024-06-23T22:28:31.599" v="1000"/>
        <pc:sldMkLst>
          <pc:docMk/>
          <pc:sldMk cId="1691114960" sldId="699"/>
        </pc:sldMkLst>
        <pc:spChg chg="mod">
          <ac:chgData name="Francesco Russo" userId="88ca608b-19ff-46ea-83b3-8919c2a05283" providerId="ADAL" clId="{D2E0AFE0-DEB1-469D-930E-230D4D8982EA}" dt="2024-06-23T15:48:19.654" v="440" actId="20577"/>
          <ac:spMkLst>
            <pc:docMk/>
            <pc:sldMk cId="1691114960" sldId="699"/>
            <ac:spMk id="8" creationId="{F4BE9352-F4A5-AB82-21FD-02BEB3374DDA}"/>
          </ac:spMkLst>
        </pc:spChg>
        <pc:spChg chg="mod">
          <ac:chgData name="Francesco Russo" userId="88ca608b-19ff-46ea-83b3-8919c2a05283" providerId="ADAL" clId="{D2E0AFE0-DEB1-469D-930E-230D4D8982EA}" dt="2024-06-23T15:48:13.670" v="437" actId="20577"/>
          <ac:spMkLst>
            <pc:docMk/>
            <pc:sldMk cId="1691114960" sldId="699"/>
            <ac:spMk id="13" creationId="{7B2FCCA3-F9BB-F7AD-7FB3-9AF37C54B51C}"/>
          </ac:spMkLst>
        </pc:spChg>
        <pc:picChg chg="add mod">
          <ac:chgData name="Francesco Russo" userId="88ca608b-19ff-46ea-83b3-8919c2a05283" providerId="ADAL" clId="{D2E0AFE0-DEB1-469D-930E-230D4D8982EA}" dt="2024-06-23T22:28:31.599" v="1000"/>
          <ac:picMkLst>
            <pc:docMk/>
            <pc:sldMk cId="1691114960" sldId="699"/>
            <ac:picMk id="7" creationId="{2A391341-9932-E895-E707-5E7C9A9DE4F2}"/>
          </ac:picMkLst>
        </pc:picChg>
      </pc:sldChg>
      <pc:sldChg chg="addSp modSp modNotesTx">
        <pc:chgData name="Francesco Russo" userId="88ca608b-19ff-46ea-83b3-8919c2a05283" providerId="ADAL" clId="{D2E0AFE0-DEB1-469D-930E-230D4D8982EA}" dt="2024-06-23T22:28:31.599" v="1000"/>
        <pc:sldMkLst>
          <pc:docMk/>
          <pc:sldMk cId="1658266944" sldId="700"/>
        </pc:sldMkLst>
        <pc:picChg chg="add mod">
          <ac:chgData name="Francesco Russo" userId="88ca608b-19ff-46ea-83b3-8919c2a05283" providerId="ADAL" clId="{D2E0AFE0-DEB1-469D-930E-230D4D8982EA}" dt="2024-06-23T22:28:31.599" v="1000"/>
          <ac:picMkLst>
            <pc:docMk/>
            <pc:sldMk cId="1658266944" sldId="700"/>
            <ac:picMk id="8" creationId="{3CD5BC99-674D-2AB3-95A2-5FF62595114B}"/>
          </ac:picMkLst>
        </pc:picChg>
      </pc:sldChg>
      <pc:sldChg chg="addSp modSp modNotesTx">
        <pc:chgData name="Francesco Russo" userId="88ca608b-19ff-46ea-83b3-8919c2a05283" providerId="ADAL" clId="{D2E0AFE0-DEB1-469D-930E-230D4D8982EA}" dt="2024-06-23T22:28:31.599" v="1000"/>
        <pc:sldMkLst>
          <pc:docMk/>
          <pc:sldMk cId="3441290969" sldId="701"/>
        </pc:sldMkLst>
        <pc:picChg chg="add mod">
          <ac:chgData name="Francesco Russo" userId="88ca608b-19ff-46ea-83b3-8919c2a05283" providerId="ADAL" clId="{D2E0AFE0-DEB1-469D-930E-230D4D8982EA}" dt="2024-06-23T22:28:31.599" v="1000"/>
          <ac:picMkLst>
            <pc:docMk/>
            <pc:sldMk cId="3441290969" sldId="701"/>
            <ac:picMk id="7" creationId="{EC93469C-7F04-60CF-D558-8FD5E0D8F9C9}"/>
          </ac:picMkLst>
        </pc:picChg>
      </pc:sldChg>
      <pc:sldChg chg="addSp delSp modSp modTransition modAnim modNotes modNotesTx">
        <pc:chgData name="Francesco Russo" userId="88ca608b-19ff-46ea-83b3-8919c2a05283" providerId="ADAL" clId="{D2E0AFE0-DEB1-469D-930E-230D4D8982EA}" dt="2024-06-29T23:35:16.836" v="1030" actId="14100"/>
        <pc:sldMkLst>
          <pc:docMk/>
          <pc:sldMk cId="3811016568" sldId="702"/>
        </pc:sldMkLst>
        <pc:picChg chg="add del mod">
          <ac:chgData name="Francesco Russo" userId="88ca608b-19ff-46ea-83b3-8919c2a05283" providerId="ADAL" clId="{D2E0AFE0-DEB1-469D-930E-230D4D8982EA}" dt="2024-06-23T22:28:38.864" v="1001"/>
          <ac:picMkLst>
            <pc:docMk/>
            <pc:sldMk cId="3811016568" sldId="702"/>
            <ac:picMk id="10" creationId="{70F94A97-B974-CA25-D70D-A4AF02790948}"/>
          </ac:picMkLst>
        </pc:picChg>
        <pc:picChg chg="add mod">
          <ac:chgData name="Francesco Russo" userId="88ca608b-19ff-46ea-83b3-8919c2a05283" providerId="ADAL" clId="{D2E0AFE0-DEB1-469D-930E-230D4D8982EA}" dt="2024-06-23T22:31:36.807" v="1002"/>
          <ac:picMkLst>
            <pc:docMk/>
            <pc:sldMk cId="3811016568" sldId="702"/>
            <ac:picMk id="18" creationId="{1F1E4614-A245-C88D-D06A-970DCDF01E36}"/>
          </ac:picMkLst>
        </pc:picChg>
      </pc:sldChg>
      <pc:sldChg chg="addSp modSp modNotesTx">
        <pc:chgData name="Francesco Russo" userId="88ca608b-19ff-46ea-83b3-8919c2a05283" providerId="ADAL" clId="{D2E0AFE0-DEB1-469D-930E-230D4D8982EA}" dt="2024-06-23T22:41:19.881" v="1003"/>
        <pc:sldMkLst>
          <pc:docMk/>
          <pc:sldMk cId="83599983" sldId="703"/>
        </pc:sldMkLst>
        <pc:picChg chg="add mod">
          <ac:chgData name="Francesco Russo" userId="88ca608b-19ff-46ea-83b3-8919c2a05283" providerId="ADAL" clId="{D2E0AFE0-DEB1-469D-930E-230D4D8982EA}" dt="2024-06-23T22:41:19.881" v="1003"/>
          <ac:picMkLst>
            <pc:docMk/>
            <pc:sldMk cId="83599983" sldId="703"/>
            <ac:picMk id="14" creationId="{693F2189-DA89-8778-BBAA-2091F939F8CF}"/>
          </ac:picMkLst>
        </pc:picChg>
      </pc:sldChg>
      <pc:sldChg chg="addSp modSp mod modNotesTx">
        <pc:chgData name="Francesco Russo" userId="88ca608b-19ff-46ea-83b3-8919c2a05283" providerId="ADAL" clId="{D2E0AFE0-DEB1-469D-930E-230D4D8982EA}" dt="2024-06-23T22:41:19.881" v="1003"/>
        <pc:sldMkLst>
          <pc:docMk/>
          <pc:sldMk cId="3636824870" sldId="704"/>
        </pc:sldMkLst>
        <pc:spChg chg="mod">
          <ac:chgData name="Francesco Russo" userId="88ca608b-19ff-46ea-83b3-8919c2a05283" providerId="ADAL" clId="{D2E0AFE0-DEB1-469D-930E-230D4D8982EA}" dt="2024-06-23T15:50:23.219" v="486" actId="20577"/>
          <ac:spMkLst>
            <pc:docMk/>
            <pc:sldMk cId="3636824870" sldId="704"/>
            <ac:spMk id="19" creationId="{6FE1F354-86FC-AB27-8E23-4758B9E93CC8}"/>
          </ac:spMkLst>
        </pc:spChg>
        <pc:spChg chg="mod">
          <ac:chgData name="Francesco Russo" userId="88ca608b-19ff-46ea-83b3-8919c2a05283" providerId="ADAL" clId="{D2E0AFE0-DEB1-469D-930E-230D4D8982EA}" dt="2024-06-23T15:50:29.547" v="488" actId="20577"/>
          <ac:spMkLst>
            <pc:docMk/>
            <pc:sldMk cId="3636824870" sldId="704"/>
            <ac:spMk id="23" creationId="{7DC585C9-3FF4-7B54-6BA4-7462A5B75F95}"/>
          </ac:spMkLst>
        </pc:spChg>
        <pc:picChg chg="add mod">
          <ac:chgData name="Francesco Russo" userId="88ca608b-19ff-46ea-83b3-8919c2a05283" providerId="ADAL" clId="{D2E0AFE0-DEB1-469D-930E-230D4D8982EA}" dt="2024-06-23T22:41:19.881" v="1003"/>
          <ac:picMkLst>
            <pc:docMk/>
            <pc:sldMk cId="3636824870" sldId="704"/>
            <ac:picMk id="9" creationId="{FC6F31E2-6F67-0F6A-46DF-8D29EC95C79A}"/>
          </ac:picMkLst>
        </pc:picChg>
      </pc:sldChg>
      <pc:sldChg chg="addSp modSp mod modNotesTx">
        <pc:chgData name="Francesco Russo" userId="88ca608b-19ff-46ea-83b3-8919c2a05283" providerId="ADAL" clId="{D2E0AFE0-DEB1-469D-930E-230D4D8982EA}" dt="2024-06-23T22:41:19.881" v="1003"/>
        <pc:sldMkLst>
          <pc:docMk/>
          <pc:sldMk cId="1033645989" sldId="705"/>
        </pc:sldMkLst>
        <pc:spChg chg="mod">
          <ac:chgData name="Francesco Russo" userId="88ca608b-19ff-46ea-83b3-8919c2a05283" providerId="ADAL" clId="{D2E0AFE0-DEB1-469D-930E-230D4D8982EA}" dt="2024-06-23T15:51:34.909" v="512" actId="20577"/>
          <ac:spMkLst>
            <pc:docMk/>
            <pc:sldMk cId="1033645989" sldId="705"/>
            <ac:spMk id="19" creationId="{6FE1F354-86FC-AB27-8E23-4758B9E93CC8}"/>
          </ac:spMkLst>
        </pc:spChg>
        <pc:picChg chg="add mod">
          <ac:chgData name="Francesco Russo" userId="88ca608b-19ff-46ea-83b3-8919c2a05283" providerId="ADAL" clId="{D2E0AFE0-DEB1-469D-930E-230D4D8982EA}" dt="2024-06-23T22:41:19.881" v="1003"/>
          <ac:picMkLst>
            <pc:docMk/>
            <pc:sldMk cId="1033645989" sldId="705"/>
            <ac:picMk id="10" creationId="{9B824B95-90A4-04A8-50AF-5717B989490F}"/>
          </ac:picMkLst>
        </pc:picChg>
      </pc:sldChg>
      <pc:sldChg chg="addSp modSp mod modNotesTx">
        <pc:chgData name="Francesco Russo" userId="88ca608b-19ff-46ea-83b3-8919c2a05283" providerId="ADAL" clId="{D2E0AFE0-DEB1-469D-930E-230D4D8982EA}" dt="2024-06-23T22:41:19.881" v="1003"/>
        <pc:sldMkLst>
          <pc:docMk/>
          <pc:sldMk cId="2586481420" sldId="706"/>
        </pc:sldMkLst>
        <pc:spChg chg="mod">
          <ac:chgData name="Francesco Russo" userId="88ca608b-19ff-46ea-83b3-8919c2a05283" providerId="ADAL" clId="{D2E0AFE0-DEB1-469D-930E-230D4D8982EA}" dt="2024-06-23T15:51:55.988" v="521" actId="20577"/>
          <ac:spMkLst>
            <pc:docMk/>
            <pc:sldMk cId="2586481420" sldId="706"/>
            <ac:spMk id="19" creationId="{6FE1F354-86FC-AB27-8E23-4758B9E93CC8}"/>
          </ac:spMkLst>
        </pc:spChg>
        <pc:picChg chg="add mod">
          <ac:chgData name="Francesco Russo" userId="88ca608b-19ff-46ea-83b3-8919c2a05283" providerId="ADAL" clId="{D2E0AFE0-DEB1-469D-930E-230D4D8982EA}" dt="2024-06-23T22:41:19.881" v="1003"/>
          <ac:picMkLst>
            <pc:docMk/>
            <pc:sldMk cId="2586481420" sldId="706"/>
            <ac:picMk id="9" creationId="{45E8A62B-6102-375B-411F-6CC648919F45}"/>
          </ac:picMkLst>
        </pc:picChg>
      </pc:sldChg>
      <pc:sldChg chg="addSp modSp mod modNotesTx">
        <pc:chgData name="Francesco Russo" userId="88ca608b-19ff-46ea-83b3-8919c2a05283" providerId="ADAL" clId="{D2E0AFE0-DEB1-469D-930E-230D4D8982EA}" dt="2024-06-23T22:41:19.881" v="1003"/>
        <pc:sldMkLst>
          <pc:docMk/>
          <pc:sldMk cId="801146647" sldId="707"/>
        </pc:sldMkLst>
        <pc:spChg chg="mod">
          <ac:chgData name="Francesco Russo" userId="88ca608b-19ff-46ea-83b3-8919c2a05283" providerId="ADAL" clId="{D2E0AFE0-DEB1-469D-930E-230D4D8982EA}" dt="2024-06-23T15:52:27.840" v="532" actId="20577"/>
          <ac:spMkLst>
            <pc:docMk/>
            <pc:sldMk cId="801146647" sldId="707"/>
            <ac:spMk id="14" creationId="{379CD154-D720-65F7-61EB-7AB887BC7EBE}"/>
          </ac:spMkLst>
        </pc:spChg>
        <pc:spChg chg="mod">
          <ac:chgData name="Francesco Russo" userId="88ca608b-19ff-46ea-83b3-8919c2a05283" providerId="ADAL" clId="{D2E0AFE0-DEB1-469D-930E-230D4D8982EA}" dt="2024-06-23T15:52:36.907" v="534" actId="20577"/>
          <ac:spMkLst>
            <pc:docMk/>
            <pc:sldMk cId="801146647" sldId="707"/>
            <ac:spMk id="23" creationId="{8E8248D1-66D8-EDC6-778A-B436C5070C1A}"/>
          </ac:spMkLst>
        </pc:spChg>
        <pc:spChg chg="mod">
          <ac:chgData name="Francesco Russo" userId="88ca608b-19ff-46ea-83b3-8919c2a05283" providerId="ADAL" clId="{D2E0AFE0-DEB1-469D-930E-230D4D8982EA}" dt="2024-06-23T15:52:45.837" v="536" actId="20577"/>
          <ac:spMkLst>
            <pc:docMk/>
            <pc:sldMk cId="801146647" sldId="707"/>
            <ac:spMk id="24" creationId="{EB948C0B-A4E4-BD7B-CC09-608D4A55E907}"/>
          </ac:spMkLst>
        </pc:spChg>
        <pc:picChg chg="add mod">
          <ac:chgData name="Francesco Russo" userId="88ca608b-19ff-46ea-83b3-8919c2a05283" providerId="ADAL" clId="{D2E0AFE0-DEB1-469D-930E-230D4D8982EA}" dt="2024-06-23T22:41:19.881" v="1003"/>
          <ac:picMkLst>
            <pc:docMk/>
            <pc:sldMk cId="801146647" sldId="707"/>
            <ac:picMk id="18" creationId="{23085DB2-A8E9-954E-CC1B-4421CD702926}"/>
          </ac:picMkLst>
        </pc:picChg>
      </pc:sldChg>
      <pc:sldChg chg="addSp modSp mod modNotesTx">
        <pc:chgData name="Francesco Russo" userId="88ca608b-19ff-46ea-83b3-8919c2a05283" providerId="ADAL" clId="{D2E0AFE0-DEB1-469D-930E-230D4D8982EA}" dt="2024-06-23T22:41:19.881" v="1003"/>
        <pc:sldMkLst>
          <pc:docMk/>
          <pc:sldMk cId="3427692469" sldId="708"/>
        </pc:sldMkLst>
        <pc:spChg chg="mod">
          <ac:chgData name="Francesco Russo" userId="88ca608b-19ff-46ea-83b3-8919c2a05283" providerId="ADAL" clId="{D2E0AFE0-DEB1-469D-930E-230D4D8982EA}" dt="2024-06-23T15:53:16.084" v="545" actId="20577"/>
          <ac:spMkLst>
            <pc:docMk/>
            <pc:sldMk cId="3427692469" sldId="708"/>
            <ac:spMk id="19" creationId="{6FE1F354-86FC-AB27-8E23-4758B9E93CC8}"/>
          </ac:spMkLst>
        </pc:spChg>
        <pc:picChg chg="add mod">
          <ac:chgData name="Francesco Russo" userId="88ca608b-19ff-46ea-83b3-8919c2a05283" providerId="ADAL" clId="{D2E0AFE0-DEB1-469D-930E-230D4D8982EA}" dt="2024-06-23T22:41:19.881" v="1003"/>
          <ac:picMkLst>
            <pc:docMk/>
            <pc:sldMk cId="3427692469" sldId="708"/>
            <ac:picMk id="11" creationId="{3F0DCE1A-70E9-A8C7-DABA-155A5E622221}"/>
          </ac:picMkLst>
        </pc:picChg>
      </pc:sldChg>
      <pc:sldChg chg="addSp modSp mod modNotesTx">
        <pc:chgData name="Francesco Russo" userId="88ca608b-19ff-46ea-83b3-8919c2a05283" providerId="ADAL" clId="{D2E0AFE0-DEB1-469D-930E-230D4D8982EA}" dt="2024-06-23T22:41:19.881" v="1003"/>
        <pc:sldMkLst>
          <pc:docMk/>
          <pc:sldMk cId="1001889026" sldId="709"/>
        </pc:sldMkLst>
        <pc:spChg chg="mod">
          <ac:chgData name="Francesco Russo" userId="88ca608b-19ff-46ea-83b3-8919c2a05283" providerId="ADAL" clId="{D2E0AFE0-DEB1-469D-930E-230D4D8982EA}" dt="2024-06-23T15:53:38.202" v="551" actId="20577"/>
          <ac:spMkLst>
            <pc:docMk/>
            <pc:sldMk cId="1001889026" sldId="709"/>
            <ac:spMk id="7" creationId="{44ED6C1A-06BD-C26B-BF0A-FDDB62444D9C}"/>
          </ac:spMkLst>
        </pc:spChg>
        <pc:picChg chg="add mod">
          <ac:chgData name="Francesco Russo" userId="88ca608b-19ff-46ea-83b3-8919c2a05283" providerId="ADAL" clId="{D2E0AFE0-DEB1-469D-930E-230D4D8982EA}" dt="2024-06-23T22:41:19.881" v="1003"/>
          <ac:picMkLst>
            <pc:docMk/>
            <pc:sldMk cId="1001889026" sldId="709"/>
            <ac:picMk id="8" creationId="{5F8D356B-B1E1-3113-1174-3C5A1FB138E2}"/>
          </ac:picMkLst>
        </pc:picChg>
      </pc:sldChg>
      <pc:sldChg chg="addSp delSp modSp mod modTransition modAnim modNotesTx">
        <pc:chgData name="Francesco Russo" userId="88ca608b-19ff-46ea-83b3-8919c2a05283" providerId="ADAL" clId="{D2E0AFE0-DEB1-469D-930E-230D4D8982EA}" dt="2024-06-23T22:46:43.731" v="1005"/>
        <pc:sldMkLst>
          <pc:docMk/>
          <pc:sldMk cId="2843012184" sldId="710"/>
        </pc:sldMkLst>
        <pc:spChg chg="mod">
          <ac:chgData name="Francesco Russo" userId="88ca608b-19ff-46ea-83b3-8919c2a05283" providerId="ADAL" clId="{D2E0AFE0-DEB1-469D-930E-230D4D8982EA}" dt="2024-06-23T15:53:51.059" v="555" actId="20577"/>
          <ac:spMkLst>
            <pc:docMk/>
            <pc:sldMk cId="2843012184" sldId="710"/>
            <ac:spMk id="7" creationId="{44ED6C1A-06BD-C26B-BF0A-FDDB62444D9C}"/>
          </ac:spMkLst>
        </pc:spChg>
        <pc:picChg chg="add del mod">
          <ac:chgData name="Francesco Russo" userId="88ca608b-19ff-46ea-83b3-8919c2a05283" providerId="ADAL" clId="{D2E0AFE0-DEB1-469D-930E-230D4D8982EA}" dt="2024-06-23T22:41:23.635" v="1004"/>
          <ac:picMkLst>
            <pc:docMk/>
            <pc:sldMk cId="2843012184" sldId="710"/>
            <ac:picMk id="8" creationId="{42C93F1A-D84E-33E2-B43B-664053B19AE9}"/>
          </ac:picMkLst>
        </pc:picChg>
        <pc:picChg chg="add mod">
          <ac:chgData name="Francesco Russo" userId="88ca608b-19ff-46ea-83b3-8919c2a05283" providerId="ADAL" clId="{D2E0AFE0-DEB1-469D-930E-230D4D8982EA}" dt="2024-06-23T22:46:43.731" v="1005"/>
          <ac:picMkLst>
            <pc:docMk/>
            <pc:sldMk cId="2843012184" sldId="710"/>
            <ac:picMk id="16" creationId="{CC4F4683-90EC-9E67-4D3E-2A90C74AB107}"/>
          </ac:picMkLst>
        </pc:picChg>
      </pc:sldChg>
      <pc:sldChg chg="addSp modSp modNotesTx">
        <pc:chgData name="Francesco Russo" userId="88ca608b-19ff-46ea-83b3-8919c2a05283" providerId="ADAL" clId="{D2E0AFE0-DEB1-469D-930E-230D4D8982EA}" dt="2024-06-23T22:46:43.731" v="1005"/>
        <pc:sldMkLst>
          <pc:docMk/>
          <pc:sldMk cId="4198964882" sldId="711"/>
        </pc:sldMkLst>
        <pc:picChg chg="add mod">
          <ac:chgData name="Francesco Russo" userId="88ca608b-19ff-46ea-83b3-8919c2a05283" providerId="ADAL" clId="{D2E0AFE0-DEB1-469D-930E-230D4D8982EA}" dt="2024-06-23T22:46:43.731" v="1005"/>
          <ac:picMkLst>
            <pc:docMk/>
            <pc:sldMk cId="4198964882" sldId="711"/>
            <ac:picMk id="13" creationId="{1410982A-8249-0CAF-2510-66A8DED3615F}"/>
          </ac:picMkLst>
        </pc:picChg>
      </pc:sldChg>
      <pc:sldChg chg="addSp modSp modNotes modNotesTx">
        <pc:chgData name="Francesco Russo" userId="88ca608b-19ff-46ea-83b3-8919c2a05283" providerId="ADAL" clId="{D2E0AFE0-DEB1-469D-930E-230D4D8982EA}" dt="2024-06-29T23:35:38.501" v="1031" actId="14100"/>
        <pc:sldMkLst>
          <pc:docMk/>
          <pc:sldMk cId="2287481407" sldId="712"/>
        </pc:sldMkLst>
        <pc:picChg chg="add mod">
          <ac:chgData name="Francesco Russo" userId="88ca608b-19ff-46ea-83b3-8919c2a05283" providerId="ADAL" clId="{D2E0AFE0-DEB1-469D-930E-230D4D8982EA}" dt="2024-06-23T22:46:43.731" v="1005"/>
          <ac:picMkLst>
            <pc:docMk/>
            <pc:sldMk cId="2287481407" sldId="712"/>
            <ac:picMk id="10" creationId="{98213915-2117-CA94-D84C-6939E6CB8CD4}"/>
          </ac:picMkLst>
        </pc:picChg>
      </pc:sldChg>
      <pc:sldChg chg="addSp modSp mod modNotesTx">
        <pc:chgData name="Francesco Russo" userId="88ca608b-19ff-46ea-83b3-8919c2a05283" providerId="ADAL" clId="{D2E0AFE0-DEB1-469D-930E-230D4D8982EA}" dt="2024-06-23T22:49:04.912" v="1006"/>
        <pc:sldMkLst>
          <pc:docMk/>
          <pc:sldMk cId="697386553" sldId="713"/>
        </pc:sldMkLst>
        <pc:spChg chg="mod">
          <ac:chgData name="Francesco Russo" userId="88ca608b-19ff-46ea-83b3-8919c2a05283" providerId="ADAL" clId="{D2E0AFE0-DEB1-469D-930E-230D4D8982EA}" dt="2024-06-23T15:54:51.366" v="572" actId="20577"/>
          <ac:spMkLst>
            <pc:docMk/>
            <pc:sldMk cId="697386553" sldId="713"/>
            <ac:spMk id="6" creationId="{581F0A2E-0650-0396-5CC9-12BFC8EA9B87}"/>
          </ac:spMkLst>
        </pc:spChg>
        <pc:spChg chg="mod">
          <ac:chgData name="Francesco Russo" userId="88ca608b-19ff-46ea-83b3-8919c2a05283" providerId="ADAL" clId="{D2E0AFE0-DEB1-469D-930E-230D4D8982EA}" dt="2024-06-23T15:54:59.475" v="574" actId="20577"/>
          <ac:spMkLst>
            <pc:docMk/>
            <pc:sldMk cId="697386553" sldId="713"/>
            <ac:spMk id="8" creationId="{8475581C-D0C4-C0A8-369A-9CE68EE3A583}"/>
          </ac:spMkLst>
        </pc:spChg>
        <pc:picChg chg="add mod">
          <ac:chgData name="Francesco Russo" userId="88ca608b-19ff-46ea-83b3-8919c2a05283" providerId="ADAL" clId="{D2E0AFE0-DEB1-469D-930E-230D4D8982EA}" dt="2024-06-23T22:49:04.912" v="1006"/>
          <ac:picMkLst>
            <pc:docMk/>
            <pc:sldMk cId="697386553" sldId="713"/>
            <ac:picMk id="14" creationId="{E38C5874-5FAD-B5E8-5F99-0A58A26326EC}"/>
          </ac:picMkLst>
        </pc:picChg>
      </pc:sldChg>
      <pc:sldChg chg="addSp modSp mod modNotesTx">
        <pc:chgData name="Francesco Russo" userId="88ca608b-19ff-46ea-83b3-8919c2a05283" providerId="ADAL" clId="{D2E0AFE0-DEB1-469D-930E-230D4D8982EA}" dt="2024-06-23T22:57:08.796" v="1007"/>
        <pc:sldMkLst>
          <pc:docMk/>
          <pc:sldMk cId="244452399" sldId="714"/>
        </pc:sldMkLst>
        <pc:spChg chg="mod">
          <ac:chgData name="Francesco Russo" userId="88ca608b-19ff-46ea-83b3-8919c2a05283" providerId="ADAL" clId="{D2E0AFE0-DEB1-469D-930E-230D4D8982EA}" dt="2024-06-23T15:55:36.275" v="583" actId="20577"/>
          <ac:spMkLst>
            <pc:docMk/>
            <pc:sldMk cId="244452399" sldId="714"/>
            <ac:spMk id="6" creationId="{C5FD144D-F38E-409A-6A19-DC5E9357D9B1}"/>
          </ac:spMkLst>
        </pc:spChg>
        <pc:spChg chg="mod">
          <ac:chgData name="Francesco Russo" userId="88ca608b-19ff-46ea-83b3-8919c2a05283" providerId="ADAL" clId="{D2E0AFE0-DEB1-469D-930E-230D4D8982EA}" dt="2024-06-23T15:55:45.054" v="587" actId="20577"/>
          <ac:spMkLst>
            <pc:docMk/>
            <pc:sldMk cId="244452399" sldId="714"/>
            <ac:spMk id="13" creationId="{4F545883-C11C-2860-70BB-9231F8177837}"/>
          </ac:spMkLst>
        </pc:spChg>
        <pc:picChg chg="add mod">
          <ac:chgData name="Francesco Russo" userId="88ca608b-19ff-46ea-83b3-8919c2a05283" providerId="ADAL" clId="{D2E0AFE0-DEB1-469D-930E-230D4D8982EA}" dt="2024-06-23T22:57:08.796" v="1007"/>
          <ac:picMkLst>
            <pc:docMk/>
            <pc:sldMk cId="244452399" sldId="714"/>
            <ac:picMk id="18" creationId="{B08FE40C-DAD1-DD49-DC85-4B2D60BB0F07}"/>
          </ac:picMkLst>
        </pc:picChg>
      </pc:sldChg>
      <pc:sldChg chg="addSp modSp mod modNotesTx">
        <pc:chgData name="Francesco Russo" userId="88ca608b-19ff-46ea-83b3-8919c2a05283" providerId="ADAL" clId="{D2E0AFE0-DEB1-469D-930E-230D4D8982EA}" dt="2024-06-23T22:57:08.796" v="1007"/>
        <pc:sldMkLst>
          <pc:docMk/>
          <pc:sldMk cId="2754520572" sldId="715"/>
        </pc:sldMkLst>
        <pc:spChg chg="mod">
          <ac:chgData name="Francesco Russo" userId="88ca608b-19ff-46ea-83b3-8919c2a05283" providerId="ADAL" clId="{D2E0AFE0-DEB1-469D-930E-230D4D8982EA}" dt="2024-06-23T15:56:28.162" v="601" actId="20577"/>
          <ac:spMkLst>
            <pc:docMk/>
            <pc:sldMk cId="2754520572" sldId="715"/>
            <ac:spMk id="9" creationId="{03CF3804-0257-E17D-8578-721DB2EFFBE5}"/>
          </ac:spMkLst>
        </pc:spChg>
        <pc:spChg chg="mod">
          <ac:chgData name="Francesco Russo" userId="88ca608b-19ff-46ea-83b3-8919c2a05283" providerId="ADAL" clId="{D2E0AFE0-DEB1-469D-930E-230D4D8982EA}" dt="2024-06-23T15:56:35.300" v="603" actId="20577"/>
          <ac:spMkLst>
            <pc:docMk/>
            <pc:sldMk cId="2754520572" sldId="715"/>
            <ac:spMk id="18" creationId="{C578444B-D9FD-6E60-FC1E-0F4BAB0E7DC4}"/>
          </ac:spMkLst>
        </pc:spChg>
        <pc:picChg chg="add mod">
          <ac:chgData name="Francesco Russo" userId="88ca608b-19ff-46ea-83b3-8919c2a05283" providerId="ADAL" clId="{D2E0AFE0-DEB1-469D-930E-230D4D8982EA}" dt="2024-06-23T22:57:08.796" v="1007"/>
          <ac:picMkLst>
            <pc:docMk/>
            <pc:sldMk cId="2754520572" sldId="715"/>
            <ac:picMk id="23" creationId="{9617FE7A-DFE5-5901-B2E2-E73EBEBFED14}"/>
          </ac:picMkLst>
        </pc:picChg>
      </pc:sldChg>
      <pc:sldChg chg="addSp modSp modNotesTx">
        <pc:chgData name="Francesco Russo" userId="88ca608b-19ff-46ea-83b3-8919c2a05283" providerId="ADAL" clId="{D2E0AFE0-DEB1-469D-930E-230D4D8982EA}" dt="2024-06-23T22:57:08.796" v="1007"/>
        <pc:sldMkLst>
          <pc:docMk/>
          <pc:sldMk cId="331437566" sldId="716"/>
        </pc:sldMkLst>
        <pc:picChg chg="add mod">
          <ac:chgData name="Francesco Russo" userId="88ca608b-19ff-46ea-83b3-8919c2a05283" providerId="ADAL" clId="{D2E0AFE0-DEB1-469D-930E-230D4D8982EA}" dt="2024-06-23T22:57:08.796" v="1007"/>
          <ac:picMkLst>
            <pc:docMk/>
            <pc:sldMk cId="331437566" sldId="716"/>
            <ac:picMk id="14" creationId="{2222B93D-810E-97E8-7D53-EFB3157DC852}"/>
          </ac:picMkLst>
        </pc:picChg>
      </pc:sldChg>
      <pc:sldChg chg="addSp delSp modSp modTransition modAnim modNotes modNotesTx">
        <pc:chgData name="Francesco Russo" userId="88ca608b-19ff-46ea-83b3-8919c2a05283" providerId="ADAL" clId="{D2E0AFE0-DEB1-469D-930E-230D4D8982EA}" dt="2024-06-29T23:35:53.643" v="1032" actId="14100"/>
        <pc:sldMkLst>
          <pc:docMk/>
          <pc:sldMk cId="1312675183" sldId="717"/>
        </pc:sldMkLst>
        <pc:picChg chg="add del mod">
          <ac:chgData name="Francesco Russo" userId="88ca608b-19ff-46ea-83b3-8919c2a05283" providerId="ADAL" clId="{D2E0AFE0-DEB1-469D-930E-230D4D8982EA}" dt="2024-06-23T22:57:12.415" v="1008"/>
          <ac:picMkLst>
            <pc:docMk/>
            <pc:sldMk cId="1312675183" sldId="717"/>
            <ac:picMk id="12" creationId="{BD90EF41-5A55-F5A5-543B-64E0F2E76224}"/>
          </ac:picMkLst>
        </pc:picChg>
        <pc:picChg chg="add del mod">
          <ac:chgData name="Francesco Russo" userId="88ca608b-19ff-46ea-83b3-8919c2a05283" providerId="ADAL" clId="{D2E0AFE0-DEB1-469D-930E-230D4D8982EA}" dt="2024-06-23T22:58:07.329" v="1010"/>
          <ac:picMkLst>
            <pc:docMk/>
            <pc:sldMk cId="1312675183" sldId="717"/>
            <ac:picMk id="18" creationId="{F5FB11F2-23D7-E047-16FB-1C2BF0301968}"/>
          </ac:picMkLst>
        </pc:picChg>
        <pc:picChg chg="add mod">
          <ac:chgData name="Francesco Russo" userId="88ca608b-19ff-46ea-83b3-8919c2a05283" providerId="ADAL" clId="{D2E0AFE0-DEB1-469D-930E-230D4D8982EA}" dt="2024-06-23T23:01:17.405" v="1011"/>
          <ac:picMkLst>
            <pc:docMk/>
            <pc:sldMk cId="1312675183" sldId="717"/>
            <ac:picMk id="24" creationId="{082500A8-BF49-BC0C-3537-206F980945FC}"/>
          </ac:picMkLst>
        </pc:picChg>
      </pc:sldChg>
      <pc:sldChg chg="addSp modSp mod modNotesTx">
        <pc:chgData name="Francesco Russo" userId="88ca608b-19ff-46ea-83b3-8919c2a05283" providerId="ADAL" clId="{D2E0AFE0-DEB1-469D-930E-230D4D8982EA}" dt="2024-06-23T23:04:42.632" v="1012"/>
        <pc:sldMkLst>
          <pc:docMk/>
          <pc:sldMk cId="1890201423" sldId="718"/>
        </pc:sldMkLst>
        <pc:spChg chg="mod">
          <ac:chgData name="Francesco Russo" userId="88ca608b-19ff-46ea-83b3-8919c2a05283" providerId="ADAL" clId="{D2E0AFE0-DEB1-469D-930E-230D4D8982EA}" dt="2024-06-23T15:58:01.209" v="631" actId="20577"/>
          <ac:spMkLst>
            <pc:docMk/>
            <pc:sldMk cId="1890201423" sldId="718"/>
            <ac:spMk id="7" creationId="{44ED6C1A-06BD-C26B-BF0A-FDDB62444D9C}"/>
          </ac:spMkLst>
        </pc:spChg>
        <pc:picChg chg="add mod">
          <ac:chgData name="Francesco Russo" userId="88ca608b-19ff-46ea-83b3-8919c2a05283" providerId="ADAL" clId="{D2E0AFE0-DEB1-469D-930E-230D4D8982EA}" dt="2024-06-23T23:04:42.632" v="1012"/>
          <ac:picMkLst>
            <pc:docMk/>
            <pc:sldMk cId="1890201423" sldId="718"/>
            <ac:picMk id="18" creationId="{1A0A2183-F3BA-02B9-E296-D57C9CDFF17F}"/>
          </ac:picMkLst>
        </pc:picChg>
      </pc:sldChg>
      <pc:sldChg chg="addSp modSp">
        <pc:chgData name="Francesco Russo" userId="88ca608b-19ff-46ea-83b3-8919c2a05283" providerId="ADAL" clId="{D2E0AFE0-DEB1-469D-930E-230D4D8982EA}" dt="2024-06-23T23:04:42.632" v="1012"/>
        <pc:sldMkLst>
          <pc:docMk/>
          <pc:sldMk cId="1092722401" sldId="719"/>
        </pc:sldMkLst>
        <pc:picChg chg="add mod">
          <ac:chgData name="Francesco Russo" userId="88ca608b-19ff-46ea-83b3-8919c2a05283" providerId="ADAL" clId="{D2E0AFE0-DEB1-469D-930E-230D4D8982EA}" dt="2024-06-23T23:04:42.632" v="1012"/>
          <ac:picMkLst>
            <pc:docMk/>
            <pc:sldMk cId="1092722401" sldId="719"/>
            <ac:picMk id="6" creationId="{D72FAA2A-CC95-A853-F0B7-652D4CA1733D}"/>
          </ac:picMkLst>
        </pc:picChg>
      </pc:sldChg>
      <pc:sldChg chg="addSp delSp modSp modTransition modAnim modNotesTx">
        <pc:chgData name="Francesco Russo" userId="88ca608b-19ff-46ea-83b3-8919c2a05283" providerId="ADAL" clId="{D2E0AFE0-DEB1-469D-930E-230D4D8982EA}" dt="2024-06-23T23:07:00.717" v="1014"/>
        <pc:sldMkLst>
          <pc:docMk/>
          <pc:sldMk cId="1627059407" sldId="720"/>
        </pc:sldMkLst>
        <pc:picChg chg="add del mod">
          <ac:chgData name="Francesco Russo" userId="88ca608b-19ff-46ea-83b3-8919c2a05283" providerId="ADAL" clId="{D2E0AFE0-DEB1-469D-930E-230D4D8982EA}" dt="2024-06-23T23:04:46.382" v="1013"/>
          <ac:picMkLst>
            <pc:docMk/>
            <pc:sldMk cId="1627059407" sldId="720"/>
            <ac:picMk id="8" creationId="{06BFF5E0-A7D7-EE60-7AE0-B259196DCA73}"/>
          </ac:picMkLst>
        </pc:picChg>
        <pc:picChg chg="add mod">
          <ac:chgData name="Francesco Russo" userId="88ca608b-19ff-46ea-83b3-8919c2a05283" providerId="ADAL" clId="{D2E0AFE0-DEB1-469D-930E-230D4D8982EA}" dt="2024-06-23T23:07:00.717" v="1014"/>
          <ac:picMkLst>
            <pc:docMk/>
            <pc:sldMk cId="1627059407" sldId="720"/>
            <ac:picMk id="13" creationId="{683937A5-34F1-91A5-F8A6-BD61BE29E474}"/>
          </ac:picMkLst>
        </pc:picChg>
      </pc:sldChg>
      <pc:sldChg chg="addSp modSp">
        <pc:chgData name="Francesco Russo" userId="88ca608b-19ff-46ea-83b3-8919c2a05283" providerId="ADAL" clId="{D2E0AFE0-DEB1-469D-930E-230D4D8982EA}" dt="2024-06-23T23:07:00.717" v="1014"/>
        <pc:sldMkLst>
          <pc:docMk/>
          <pc:sldMk cId="2785212036" sldId="721"/>
        </pc:sldMkLst>
        <pc:picChg chg="add mod">
          <ac:chgData name="Francesco Russo" userId="88ca608b-19ff-46ea-83b3-8919c2a05283" providerId="ADAL" clId="{D2E0AFE0-DEB1-469D-930E-230D4D8982EA}" dt="2024-06-23T23:07:00.717" v="1014"/>
          <ac:picMkLst>
            <pc:docMk/>
            <pc:sldMk cId="2785212036" sldId="721"/>
            <ac:picMk id="8" creationId="{C41C126C-5981-8BBE-82E2-2A027248E8B1}"/>
          </ac:picMkLst>
        </pc:picChg>
      </pc:sldChg>
      <pc:sldChg chg="addSp delSp modSp modTransition modAnim">
        <pc:chgData name="Francesco Russo" userId="88ca608b-19ff-46ea-83b3-8919c2a05283" providerId="ADAL" clId="{D2E0AFE0-DEB1-469D-930E-230D4D8982EA}" dt="2024-06-23T23:08:39.693" v="1016"/>
        <pc:sldMkLst>
          <pc:docMk/>
          <pc:sldMk cId="311239341" sldId="722"/>
        </pc:sldMkLst>
        <pc:picChg chg="add del mod">
          <ac:chgData name="Francesco Russo" userId="88ca608b-19ff-46ea-83b3-8919c2a05283" providerId="ADAL" clId="{D2E0AFE0-DEB1-469D-930E-230D4D8982EA}" dt="2024-06-23T23:07:05.527" v="1015"/>
          <ac:picMkLst>
            <pc:docMk/>
            <pc:sldMk cId="311239341" sldId="722"/>
            <ac:picMk id="7" creationId="{22C703A7-137A-3305-3243-77A8EBC73300}"/>
          </ac:picMkLst>
        </pc:picChg>
        <pc:picChg chg="add mod">
          <ac:chgData name="Francesco Russo" userId="88ca608b-19ff-46ea-83b3-8919c2a05283" providerId="ADAL" clId="{D2E0AFE0-DEB1-469D-930E-230D4D8982EA}" dt="2024-06-23T23:08:39.693" v="1016"/>
          <ac:picMkLst>
            <pc:docMk/>
            <pc:sldMk cId="311239341" sldId="722"/>
            <ac:picMk id="14" creationId="{E2A5899E-0A61-8305-BFA7-5620A64D9B5E}"/>
          </ac:picMkLst>
        </pc:picChg>
      </pc:sldChg>
      <pc:sldChg chg="addSp modSp">
        <pc:chgData name="Francesco Russo" userId="88ca608b-19ff-46ea-83b3-8919c2a05283" providerId="ADAL" clId="{D2E0AFE0-DEB1-469D-930E-230D4D8982EA}" dt="2024-06-23T17:52:35.249" v="819"/>
        <pc:sldMkLst>
          <pc:docMk/>
          <pc:sldMk cId="2159661094" sldId="723"/>
        </pc:sldMkLst>
        <pc:picChg chg="add mod">
          <ac:chgData name="Francesco Russo" userId="88ca608b-19ff-46ea-83b3-8919c2a05283" providerId="ADAL" clId="{D2E0AFE0-DEB1-469D-930E-230D4D8982EA}" dt="2024-06-23T17:52:35.249" v="819"/>
          <ac:picMkLst>
            <pc:docMk/>
            <pc:sldMk cId="2159661094" sldId="723"/>
            <ac:picMk id="3" creationId="{C33A0232-3FDE-532D-64A5-B9C377136030}"/>
          </ac:picMkLst>
        </pc:picChg>
      </pc:sldChg>
      <pc:sldChg chg="addSp modSp">
        <pc:chgData name="Francesco Russo" userId="88ca608b-19ff-46ea-83b3-8919c2a05283" providerId="ADAL" clId="{D2E0AFE0-DEB1-469D-930E-230D4D8982EA}" dt="2024-06-23T20:06:33.258" v="856"/>
        <pc:sldMkLst>
          <pc:docMk/>
          <pc:sldMk cId="654273187" sldId="724"/>
        </pc:sldMkLst>
        <pc:picChg chg="add mod">
          <ac:chgData name="Francesco Russo" userId="88ca608b-19ff-46ea-83b3-8919c2a05283" providerId="ADAL" clId="{D2E0AFE0-DEB1-469D-930E-230D4D8982EA}" dt="2024-06-23T20:06:33.258" v="856"/>
          <ac:picMkLst>
            <pc:docMk/>
            <pc:sldMk cId="654273187" sldId="724"/>
            <ac:picMk id="9" creationId="{0D18BC96-2A15-47A1-51A4-F2ACB86AC500}"/>
          </ac:picMkLst>
        </pc:picChg>
      </pc:sldChg>
      <pc:sldChg chg="addSp modSp">
        <pc:chgData name="Francesco Russo" userId="88ca608b-19ff-46ea-83b3-8919c2a05283" providerId="ADAL" clId="{D2E0AFE0-DEB1-469D-930E-230D4D8982EA}" dt="2024-06-23T18:31:21.166" v="827"/>
        <pc:sldMkLst>
          <pc:docMk/>
          <pc:sldMk cId="1812036633" sldId="725"/>
        </pc:sldMkLst>
        <pc:picChg chg="add mod">
          <ac:chgData name="Francesco Russo" userId="88ca608b-19ff-46ea-83b3-8919c2a05283" providerId="ADAL" clId="{D2E0AFE0-DEB1-469D-930E-230D4D8982EA}" dt="2024-06-23T18:31:21.166" v="827"/>
          <ac:picMkLst>
            <pc:docMk/>
            <pc:sldMk cId="1812036633" sldId="725"/>
            <ac:picMk id="3" creationId="{E94AAFB2-39D2-EE58-72B3-74106535878D}"/>
          </ac:picMkLst>
        </pc:picChg>
      </pc:sldChg>
      <pc:sldChg chg="addSp modSp modNotesTx">
        <pc:chgData name="Francesco Russo" userId="88ca608b-19ff-46ea-83b3-8919c2a05283" providerId="ADAL" clId="{D2E0AFE0-DEB1-469D-930E-230D4D8982EA}" dt="2024-06-23T18:53:34.446" v="839" actId="20577"/>
        <pc:sldMkLst>
          <pc:docMk/>
          <pc:sldMk cId="2714994498" sldId="726"/>
        </pc:sldMkLst>
        <pc:picChg chg="add mod">
          <ac:chgData name="Francesco Russo" userId="88ca608b-19ff-46ea-83b3-8919c2a05283" providerId="ADAL" clId="{D2E0AFE0-DEB1-469D-930E-230D4D8982EA}" dt="2024-06-23T18:53:27.445" v="835"/>
          <ac:picMkLst>
            <pc:docMk/>
            <pc:sldMk cId="2714994498" sldId="726"/>
            <ac:picMk id="3" creationId="{4FE5BE64-51E5-5C3D-344A-8461CE953857}"/>
          </ac:picMkLst>
        </pc:picChg>
      </pc:sldChg>
      <pc:sldChg chg="addSp modSp">
        <pc:chgData name="Francesco Russo" userId="88ca608b-19ff-46ea-83b3-8919c2a05283" providerId="ADAL" clId="{D2E0AFE0-DEB1-469D-930E-230D4D8982EA}" dt="2024-06-23T19:12:05.254" v="845"/>
        <pc:sldMkLst>
          <pc:docMk/>
          <pc:sldMk cId="2124040980" sldId="727"/>
        </pc:sldMkLst>
        <pc:picChg chg="add mod">
          <ac:chgData name="Francesco Russo" userId="88ca608b-19ff-46ea-83b3-8919c2a05283" providerId="ADAL" clId="{D2E0AFE0-DEB1-469D-930E-230D4D8982EA}" dt="2024-06-23T19:12:05.254" v="845"/>
          <ac:picMkLst>
            <pc:docMk/>
            <pc:sldMk cId="2124040980" sldId="727"/>
            <ac:picMk id="3" creationId="{4FB3E10C-F504-2696-1E35-E2986EBCE02F}"/>
          </ac:picMkLst>
        </pc:picChg>
      </pc:sldChg>
      <pc:sldChg chg="addSp modSp">
        <pc:chgData name="Francesco Russo" userId="88ca608b-19ff-46ea-83b3-8919c2a05283" providerId="ADAL" clId="{D2E0AFE0-DEB1-469D-930E-230D4D8982EA}" dt="2024-06-23T19:27:11.148" v="848"/>
        <pc:sldMkLst>
          <pc:docMk/>
          <pc:sldMk cId="3801866794" sldId="728"/>
        </pc:sldMkLst>
        <pc:picChg chg="add mod">
          <ac:chgData name="Francesco Russo" userId="88ca608b-19ff-46ea-83b3-8919c2a05283" providerId="ADAL" clId="{D2E0AFE0-DEB1-469D-930E-230D4D8982EA}" dt="2024-06-23T19:27:11.148" v="848"/>
          <ac:picMkLst>
            <pc:docMk/>
            <pc:sldMk cId="3801866794" sldId="728"/>
            <ac:picMk id="3" creationId="{DACC8158-FF53-35F9-0364-B80F7CDF0C5E}"/>
          </ac:picMkLst>
        </pc:picChg>
      </pc:sldChg>
      <pc:sldChg chg="addSp delSp modSp modTransition modAnim">
        <pc:chgData name="Francesco Russo" userId="88ca608b-19ff-46ea-83b3-8919c2a05283" providerId="ADAL" clId="{D2E0AFE0-DEB1-469D-930E-230D4D8982EA}" dt="2024-06-23T17:01:26.308" v="787"/>
        <pc:sldMkLst>
          <pc:docMk/>
          <pc:sldMk cId="3349391861" sldId="729"/>
        </pc:sldMkLst>
        <pc:picChg chg="add del mod">
          <ac:chgData name="Francesco Russo" userId="88ca608b-19ff-46ea-83b3-8919c2a05283" providerId="ADAL" clId="{D2E0AFE0-DEB1-469D-930E-230D4D8982EA}" dt="2024-06-23T16:58:04.413" v="786"/>
          <ac:picMkLst>
            <pc:docMk/>
            <pc:sldMk cId="3349391861" sldId="729"/>
            <ac:picMk id="9" creationId="{4D2F0125-6EC7-755B-8AD3-521E3E7116AC}"/>
          </ac:picMkLst>
        </pc:picChg>
        <pc:picChg chg="add mod">
          <ac:chgData name="Francesco Russo" userId="88ca608b-19ff-46ea-83b3-8919c2a05283" providerId="ADAL" clId="{D2E0AFE0-DEB1-469D-930E-230D4D8982EA}" dt="2024-06-23T17:01:26.308" v="787"/>
          <ac:picMkLst>
            <pc:docMk/>
            <pc:sldMk cId="3349391861" sldId="729"/>
            <ac:picMk id="14" creationId="{B71A6F3F-6ECE-8B5D-631D-5BD8E3E5F619}"/>
          </ac:picMkLst>
        </pc:picChg>
      </pc:sldChg>
      <pc:sldChg chg="addSp modSp modNotesTx">
        <pc:chgData name="Francesco Russo" userId="88ca608b-19ff-46ea-83b3-8919c2a05283" providerId="ADAL" clId="{D2E0AFE0-DEB1-469D-930E-230D4D8982EA}" dt="2024-06-23T17:52:35.249" v="819"/>
        <pc:sldMkLst>
          <pc:docMk/>
          <pc:sldMk cId="1133702546" sldId="730"/>
        </pc:sldMkLst>
        <pc:picChg chg="add mod">
          <ac:chgData name="Francesco Russo" userId="88ca608b-19ff-46ea-83b3-8919c2a05283" providerId="ADAL" clId="{D2E0AFE0-DEB1-469D-930E-230D4D8982EA}" dt="2024-06-23T17:52:35.249" v="819"/>
          <ac:picMkLst>
            <pc:docMk/>
            <pc:sldMk cId="1133702546" sldId="730"/>
            <ac:picMk id="7" creationId="{0710D630-7703-9CBA-85FE-EBFC5A3CF9B3}"/>
          </ac:picMkLst>
        </pc:picChg>
      </pc:sldChg>
      <pc:sldChg chg="addSp modSp modNotes">
        <pc:chgData name="Francesco Russo" userId="88ca608b-19ff-46ea-83b3-8919c2a05283" providerId="ADAL" clId="{D2E0AFE0-DEB1-469D-930E-230D4D8982EA}" dt="2024-06-29T23:32:39.281" v="1026" actId="255"/>
        <pc:sldMkLst>
          <pc:docMk/>
          <pc:sldMk cId="2190948429" sldId="731"/>
        </pc:sldMkLst>
        <pc:picChg chg="add mod">
          <ac:chgData name="Francesco Russo" userId="88ca608b-19ff-46ea-83b3-8919c2a05283" providerId="ADAL" clId="{D2E0AFE0-DEB1-469D-930E-230D4D8982EA}" dt="2024-06-23T17:52:35.249" v="819"/>
          <ac:picMkLst>
            <pc:docMk/>
            <pc:sldMk cId="2190948429" sldId="731"/>
            <ac:picMk id="10" creationId="{79DCE9B0-56D5-9854-498C-2071A3B6E4D2}"/>
          </ac:picMkLst>
        </pc:picChg>
      </pc:sldChg>
      <pc:sldChg chg="addSp modSp modNotesTx">
        <pc:chgData name="Francesco Russo" userId="88ca608b-19ff-46ea-83b3-8919c2a05283" providerId="ADAL" clId="{D2E0AFE0-DEB1-469D-930E-230D4D8982EA}" dt="2024-06-23T17:52:43.391" v="821" actId="20577"/>
        <pc:sldMkLst>
          <pc:docMk/>
          <pc:sldMk cId="3122403650" sldId="732"/>
        </pc:sldMkLst>
        <pc:picChg chg="add mod">
          <ac:chgData name="Francesco Russo" userId="88ca608b-19ff-46ea-83b3-8919c2a05283" providerId="ADAL" clId="{D2E0AFE0-DEB1-469D-930E-230D4D8982EA}" dt="2024-06-23T17:52:35.249" v="819"/>
          <ac:picMkLst>
            <pc:docMk/>
            <pc:sldMk cId="3122403650" sldId="732"/>
            <ac:picMk id="5" creationId="{557956D6-3741-F6AC-C4F1-190632D08546}"/>
          </ac:picMkLst>
        </pc:picChg>
      </pc:sldChg>
      <pc:sldChg chg="addSp modSp mod modNotesTx">
        <pc:chgData name="Francesco Russo" userId="88ca608b-19ff-46ea-83b3-8919c2a05283" providerId="ADAL" clId="{D2E0AFE0-DEB1-469D-930E-230D4D8982EA}" dt="2024-06-23T18:13:42.068" v="822"/>
        <pc:sldMkLst>
          <pc:docMk/>
          <pc:sldMk cId="2646043085" sldId="733"/>
        </pc:sldMkLst>
        <pc:spChg chg="mod">
          <ac:chgData name="Francesco Russo" userId="88ca608b-19ff-46ea-83b3-8919c2a05283" providerId="ADAL" clId="{D2E0AFE0-DEB1-469D-930E-230D4D8982EA}" dt="2024-06-23T15:27:22.288" v="119" actId="20577"/>
          <ac:spMkLst>
            <pc:docMk/>
            <pc:sldMk cId="2646043085" sldId="733"/>
            <ac:spMk id="17" creationId="{8CFE0D62-3DDF-FEB7-E985-3B5EF4823426}"/>
          </ac:spMkLst>
        </pc:spChg>
        <pc:picChg chg="add mod">
          <ac:chgData name="Francesco Russo" userId="88ca608b-19ff-46ea-83b3-8919c2a05283" providerId="ADAL" clId="{D2E0AFE0-DEB1-469D-930E-230D4D8982EA}" dt="2024-06-23T18:13:42.068" v="822"/>
          <ac:picMkLst>
            <pc:docMk/>
            <pc:sldMk cId="2646043085" sldId="733"/>
            <ac:picMk id="9" creationId="{EA0227C0-7F99-1C5D-F93F-F2F260F48B14}"/>
          </ac:picMkLst>
        </pc:picChg>
      </pc:sldChg>
      <pc:sldChg chg="addSp modSp">
        <pc:chgData name="Francesco Russo" userId="88ca608b-19ff-46ea-83b3-8919c2a05283" providerId="ADAL" clId="{D2E0AFE0-DEB1-469D-930E-230D4D8982EA}" dt="2024-06-23T18:13:42.068" v="822"/>
        <pc:sldMkLst>
          <pc:docMk/>
          <pc:sldMk cId="2419299481" sldId="734"/>
        </pc:sldMkLst>
        <pc:picChg chg="add mod">
          <ac:chgData name="Francesco Russo" userId="88ca608b-19ff-46ea-83b3-8919c2a05283" providerId="ADAL" clId="{D2E0AFE0-DEB1-469D-930E-230D4D8982EA}" dt="2024-06-23T18:13:42.068" v="822"/>
          <ac:picMkLst>
            <pc:docMk/>
            <pc:sldMk cId="2419299481" sldId="734"/>
            <ac:picMk id="13" creationId="{1F238ADC-8A2C-7B0E-FBB0-ECC9DF40D31D}"/>
          </ac:picMkLst>
        </pc:picChg>
      </pc:sldChg>
      <pc:sldChg chg="addSp delSp modSp mod modTransition modAnim modNotesTx">
        <pc:chgData name="Francesco Russo" userId="88ca608b-19ff-46ea-83b3-8919c2a05283" providerId="ADAL" clId="{D2E0AFE0-DEB1-469D-930E-230D4D8982EA}" dt="2024-06-23T18:25:28.913" v="825"/>
        <pc:sldMkLst>
          <pc:docMk/>
          <pc:sldMk cId="2530732272" sldId="735"/>
        </pc:sldMkLst>
        <pc:spChg chg="mod">
          <ac:chgData name="Francesco Russo" userId="88ca608b-19ff-46ea-83b3-8919c2a05283" providerId="ADAL" clId="{D2E0AFE0-DEB1-469D-930E-230D4D8982EA}" dt="2024-06-23T15:27:51.797" v="127" actId="20577"/>
          <ac:spMkLst>
            <pc:docMk/>
            <pc:sldMk cId="2530732272" sldId="735"/>
            <ac:spMk id="17" creationId="{8CFE0D62-3DDF-FEB7-E985-3B5EF4823426}"/>
          </ac:spMkLst>
        </pc:spChg>
        <pc:picChg chg="add del mod">
          <ac:chgData name="Francesco Russo" userId="88ca608b-19ff-46ea-83b3-8919c2a05283" providerId="ADAL" clId="{D2E0AFE0-DEB1-469D-930E-230D4D8982EA}" dt="2024-06-23T18:22:39.311" v="824"/>
          <ac:picMkLst>
            <pc:docMk/>
            <pc:sldMk cId="2530732272" sldId="735"/>
            <ac:picMk id="14" creationId="{CA4D6CE5-1A49-A36E-DE16-895EE8A43419}"/>
          </ac:picMkLst>
        </pc:picChg>
        <pc:picChg chg="add mod">
          <ac:chgData name="Francesco Russo" userId="88ca608b-19ff-46ea-83b3-8919c2a05283" providerId="ADAL" clId="{D2E0AFE0-DEB1-469D-930E-230D4D8982EA}" dt="2024-06-23T18:25:28.913" v="825"/>
          <ac:picMkLst>
            <pc:docMk/>
            <pc:sldMk cId="2530732272" sldId="735"/>
            <ac:picMk id="26" creationId="{3CD0C5AA-4C38-2570-8EA1-D91681608FED}"/>
          </ac:picMkLst>
        </pc:picChg>
      </pc:sldChg>
      <pc:sldChg chg="addSp delSp modSp modTransition modAnim modNotesTx">
        <pc:chgData name="Francesco Russo" userId="88ca608b-19ff-46ea-83b3-8919c2a05283" providerId="ADAL" clId="{D2E0AFE0-DEB1-469D-930E-230D4D8982EA}" dt="2024-06-23T18:31:21.166" v="827"/>
        <pc:sldMkLst>
          <pc:docMk/>
          <pc:sldMk cId="3139787742" sldId="736"/>
        </pc:sldMkLst>
        <pc:picChg chg="add del mod">
          <ac:chgData name="Francesco Russo" userId="88ca608b-19ff-46ea-83b3-8919c2a05283" providerId="ADAL" clId="{D2E0AFE0-DEB1-469D-930E-230D4D8982EA}" dt="2024-06-23T18:25:32.930" v="826"/>
          <ac:picMkLst>
            <pc:docMk/>
            <pc:sldMk cId="3139787742" sldId="736"/>
            <ac:picMk id="19" creationId="{20BABF31-3765-A1BA-105F-420A23AD4255}"/>
          </ac:picMkLst>
        </pc:picChg>
        <pc:picChg chg="add mod">
          <ac:chgData name="Francesco Russo" userId="88ca608b-19ff-46ea-83b3-8919c2a05283" providerId="ADAL" clId="{D2E0AFE0-DEB1-469D-930E-230D4D8982EA}" dt="2024-06-23T18:31:21.166" v="827"/>
          <ac:picMkLst>
            <pc:docMk/>
            <pc:sldMk cId="3139787742" sldId="736"/>
            <ac:picMk id="27" creationId="{6D51FB61-2C64-C67F-119B-1803FE2DDA0C}"/>
          </ac:picMkLst>
        </pc:picChg>
      </pc:sldChg>
      <pc:sldChg chg="addSp modSp">
        <pc:chgData name="Francesco Russo" userId="88ca608b-19ff-46ea-83b3-8919c2a05283" providerId="ADAL" clId="{D2E0AFE0-DEB1-469D-930E-230D4D8982EA}" dt="2024-06-23T18:31:21.166" v="827"/>
        <pc:sldMkLst>
          <pc:docMk/>
          <pc:sldMk cId="183114304" sldId="737"/>
        </pc:sldMkLst>
        <pc:picChg chg="add mod">
          <ac:chgData name="Francesco Russo" userId="88ca608b-19ff-46ea-83b3-8919c2a05283" providerId="ADAL" clId="{D2E0AFE0-DEB1-469D-930E-230D4D8982EA}" dt="2024-06-23T18:31:21.166" v="827"/>
          <ac:picMkLst>
            <pc:docMk/>
            <pc:sldMk cId="183114304" sldId="737"/>
            <ac:picMk id="19" creationId="{CA2AF05E-8037-C744-8EE6-A07F068AA3A7}"/>
          </ac:picMkLst>
        </pc:picChg>
      </pc:sldChg>
      <pc:sldChg chg="addSp modSp mod modNotesTx">
        <pc:chgData name="Francesco Russo" userId="88ca608b-19ff-46ea-83b3-8919c2a05283" providerId="ADAL" clId="{D2E0AFE0-DEB1-469D-930E-230D4D8982EA}" dt="2024-06-23T18:31:21.166" v="827"/>
        <pc:sldMkLst>
          <pc:docMk/>
          <pc:sldMk cId="4151343" sldId="738"/>
        </pc:sldMkLst>
        <pc:spChg chg="mod">
          <ac:chgData name="Francesco Russo" userId="88ca608b-19ff-46ea-83b3-8919c2a05283" providerId="ADAL" clId="{D2E0AFE0-DEB1-469D-930E-230D4D8982EA}" dt="2024-06-23T15:28:41.189" v="141" actId="20577"/>
          <ac:spMkLst>
            <pc:docMk/>
            <pc:sldMk cId="4151343" sldId="738"/>
            <ac:spMk id="10" creationId="{E0AC8AF2-F55B-9F0A-3545-F84A2B14A86C}"/>
          </ac:spMkLst>
        </pc:spChg>
        <pc:spChg chg="mod">
          <ac:chgData name="Francesco Russo" userId="88ca608b-19ff-46ea-83b3-8919c2a05283" providerId="ADAL" clId="{D2E0AFE0-DEB1-469D-930E-230D4D8982EA}" dt="2024-06-23T15:28:47.849" v="143" actId="20577"/>
          <ac:spMkLst>
            <pc:docMk/>
            <pc:sldMk cId="4151343" sldId="738"/>
            <ac:spMk id="15" creationId="{2A93A40C-BE65-5248-72A9-B51AA9167EC4}"/>
          </ac:spMkLst>
        </pc:spChg>
        <pc:picChg chg="add mod">
          <ac:chgData name="Francesco Russo" userId="88ca608b-19ff-46ea-83b3-8919c2a05283" providerId="ADAL" clId="{D2E0AFE0-DEB1-469D-930E-230D4D8982EA}" dt="2024-06-23T18:31:21.166" v="827"/>
          <ac:picMkLst>
            <pc:docMk/>
            <pc:sldMk cId="4151343" sldId="738"/>
            <ac:picMk id="12" creationId="{B3BAD195-C491-48A6-F40F-B9FFDE405725}"/>
          </ac:picMkLst>
        </pc:picChg>
      </pc:sldChg>
      <pc:sldChg chg="addSp delSp modSp modTransition modAnim modNotesTx">
        <pc:chgData name="Francesco Russo" userId="88ca608b-19ff-46ea-83b3-8919c2a05283" providerId="ADAL" clId="{D2E0AFE0-DEB1-469D-930E-230D4D8982EA}" dt="2024-06-23T18:42:59.098" v="831"/>
        <pc:sldMkLst>
          <pc:docMk/>
          <pc:sldMk cId="3380977321" sldId="739"/>
        </pc:sldMkLst>
        <pc:picChg chg="add del mod">
          <ac:chgData name="Francesco Russo" userId="88ca608b-19ff-46ea-83b3-8919c2a05283" providerId="ADAL" clId="{D2E0AFE0-DEB1-469D-930E-230D4D8982EA}" dt="2024-06-23T18:31:26.496" v="828"/>
          <ac:picMkLst>
            <pc:docMk/>
            <pc:sldMk cId="3380977321" sldId="739"/>
            <ac:picMk id="7" creationId="{2C38AA65-BA16-331B-E9EC-6CB2D757944B}"/>
          </ac:picMkLst>
        </pc:picChg>
        <pc:picChg chg="add del mod">
          <ac:chgData name="Francesco Russo" userId="88ca608b-19ff-46ea-83b3-8919c2a05283" providerId="ADAL" clId="{D2E0AFE0-DEB1-469D-930E-230D4D8982EA}" dt="2024-06-23T18:31:59.815" v="830"/>
          <ac:picMkLst>
            <pc:docMk/>
            <pc:sldMk cId="3380977321" sldId="739"/>
            <ac:picMk id="13" creationId="{BA622A3F-BB5B-9E24-237D-64B179B5EE52}"/>
          </ac:picMkLst>
        </pc:picChg>
        <pc:picChg chg="add mod">
          <ac:chgData name="Francesco Russo" userId="88ca608b-19ff-46ea-83b3-8919c2a05283" providerId="ADAL" clId="{D2E0AFE0-DEB1-469D-930E-230D4D8982EA}" dt="2024-06-23T18:42:59.098" v="831"/>
          <ac:picMkLst>
            <pc:docMk/>
            <pc:sldMk cId="3380977321" sldId="739"/>
            <ac:picMk id="19" creationId="{4B77974A-A746-F087-111F-F7BBB4F6DEE6}"/>
          </ac:picMkLst>
        </pc:picChg>
      </pc:sldChg>
      <pc:sldChg chg="addSp modSp mod modNotes modNotesTx">
        <pc:chgData name="Francesco Russo" userId="88ca608b-19ff-46ea-83b3-8919c2a05283" providerId="ADAL" clId="{D2E0AFE0-DEB1-469D-930E-230D4D8982EA}" dt="2024-06-29T23:33:08.376" v="1027" actId="14100"/>
        <pc:sldMkLst>
          <pc:docMk/>
          <pc:sldMk cId="3335931507" sldId="740"/>
        </pc:sldMkLst>
        <pc:spChg chg="mod">
          <ac:chgData name="Francesco Russo" userId="88ca608b-19ff-46ea-83b3-8919c2a05283" providerId="ADAL" clId="{D2E0AFE0-DEB1-469D-930E-230D4D8982EA}" dt="2024-06-23T15:29:50.139" v="158" actId="20577"/>
          <ac:spMkLst>
            <pc:docMk/>
            <pc:sldMk cId="3335931507" sldId="740"/>
            <ac:spMk id="12" creationId="{7DD800F4-A8E9-7573-00F9-2DCFDFE96EB0}"/>
          </ac:spMkLst>
        </pc:spChg>
        <pc:picChg chg="add mod">
          <ac:chgData name="Francesco Russo" userId="88ca608b-19ff-46ea-83b3-8919c2a05283" providerId="ADAL" clId="{D2E0AFE0-DEB1-469D-930E-230D4D8982EA}" dt="2024-06-23T18:42:59.098" v="831"/>
          <ac:picMkLst>
            <pc:docMk/>
            <pc:sldMk cId="3335931507" sldId="740"/>
            <ac:picMk id="10" creationId="{7D8A9528-ECB4-1623-5293-B985B820F1BD}"/>
          </ac:picMkLst>
        </pc:picChg>
      </pc:sldChg>
      <pc:sldChg chg="addSp modSp">
        <pc:chgData name="Francesco Russo" userId="88ca608b-19ff-46ea-83b3-8919c2a05283" providerId="ADAL" clId="{D2E0AFE0-DEB1-469D-930E-230D4D8982EA}" dt="2024-06-23T18:42:59.098" v="831"/>
        <pc:sldMkLst>
          <pc:docMk/>
          <pc:sldMk cId="927475105" sldId="741"/>
        </pc:sldMkLst>
        <pc:picChg chg="add mod">
          <ac:chgData name="Francesco Russo" userId="88ca608b-19ff-46ea-83b3-8919c2a05283" providerId="ADAL" clId="{D2E0AFE0-DEB1-469D-930E-230D4D8982EA}" dt="2024-06-23T18:42:59.098" v="831"/>
          <ac:picMkLst>
            <pc:docMk/>
            <pc:sldMk cId="927475105" sldId="741"/>
            <ac:picMk id="10" creationId="{46846FE2-F3F2-1315-0B45-4A8CCFE828E3}"/>
          </ac:picMkLst>
        </pc:picChg>
      </pc:sldChg>
      <pc:sldChg chg="addSp modSp modNotesTx">
        <pc:chgData name="Francesco Russo" userId="88ca608b-19ff-46ea-83b3-8919c2a05283" providerId="ADAL" clId="{D2E0AFE0-DEB1-469D-930E-230D4D8982EA}" dt="2024-06-23T18:49:44.280" v="832"/>
        <pc:sldMkLst>
          <pc:docMk/>
          <pc:sldMk cId="2436387883" sldId="742"/>
        </pc:sldMkLst>
        <pc:picChg chg="add mod">
          <ac:chgData name="Francesco Russo" userId="88ca608b-19ff-46ea-83b3-8919c2a05283" providerId="ADAL" clId="{D2E0AFE0-DEB1-469D-930E-230D4D8982EA}" dt="2024-06-23T18:49:44.280" v="832"/>
          <ac:picMkLst>
            <pc:docMk/>
            <pc:sldMk cId="2436387883" sldId="742"/>
            <ac:picMk id="10" creationId="{33A1DCE1-9A4A-5511-250E-A4E0BE72C1CC}"/>
          </ac:picMkLst>
        </pc:picChg>
      </pc:sldChg>
      <pc:sldChg chg="addSp modSp modNotesTx">
        <pc:chgData name="Francesco Russo" userId="88ca608b-19ff-46ea-83b3-8919c2a05283" providerId="ADAL" clId="{D2E0AFE0-DEB1-469D-930E-230D4D8982EA}" dt="2024-06-23T18:49:44.280" v="832"/>
        <pc:sldMkLst>
          <pc:docMk/>
          <pc:sldMk cId="1474108900" sldId="743"/>
        </pc:sldMkLst>
        <pc:picChg chg="add mod">
          <ac:chgData name="Francesco Russo" userId="88ca608b-19ff-46ea-83b3-8919c2a05283" providerId="ADAL" clId="{D2E0AFE0-DEB1-469D-930E-230D4D8982EA}" dt="2024-06-23T18:49:44.280" v="832"/>
          <ac:picMkLst>
            <pc:docMk/>
            <pc:sldMk cId="1474108900" sldId="743"/>
            <ac:picMk id="9" creationId="{46C140B8-03CB-7C9A-446D-8EE02F3F2A1C}"/>
          </ac:picMkLst>
        </pc:picChg>
      </pc:sldChg>
      <pc:sldChg chg="addSp modSp modNotes modNotesTx">
        <pc:chgData name="Francesco Russo" userId="88ca608b-19ff-46ea-83b3-8919c2a05283" providerId="ADAL" clId="{D2E0AFE0-DEB1-469D-930E-230D4D8982EA}" dt="2024-06-29T23:33:23.890" v="1029" actId="6549"/>
        <pc:sldMkLst>
          <pc:docMk/>
          <pc:sldMk cId="1147298771" sldId="744"/>
        </pc:sldMkLst>
        <pc:picChg chg="add mod">
          <ac:chgData name="Francesco Russo" userId="88ca608b-19ff-46ea-83b3-8919c2a05283" providerId="ADAL" clId="{D2E0AFE0-DEB1-469D-930E-230D4D8982EA}" dt="2024-06-23T18:49:44.280" v="832"/>
          <ac:picMkLst>
            <pc:docMk/>
            <pc:sldMk cId="1147298771" sldId="744"/>
            <ac:picMk id="8" creationId="{5DF08AE0-9E21-537A-499E-7994746BA539}"/>
          </ac:picMkLst>
        </pc:picChg>
      </pc:sldChg>
      <pc:sldChg chg="addSp delSp modSp mod modTransition modAnim modNotesTx">
        <pc:chgData name="Francesco Russo" userId="88ca608b-19ff-46ea-83b3-8919c2a05283" providerId="ADAL" clId="{D2E0AFE0-DEB1-469D-930E-230D4D8982EA}" dt="2024-06-23T18:53:27.445" v="835"/>
        <pc:sldMkLst>
          <pc:docMk/>
          <pc:sldMk cId="1455599158" sldId="745"/>
        </pc:sldMkLst>
        <pc:spChg chg="mod">
          <ac:chgData name="Francesco Russo" userId="88ca608b-19ff-46ea-83b3-8919c2a05283" providerId="ADAL" clId="{D2E0AFE0-DEB1-469D-930E-230D4D8982EA}" dt="2024-06-23T15:31:34.356" v="184" actId="20577"/>
          <ac:spMkLst>
            <pc:docMk/>
            <pc:sldMk cId="1455599158" sldId="745"/>
            <ac:spMk id="12" creationId="{7DD800F4-A8E9-7573-00F9-2DCFDFE96EB0}"/>
          </ac:spMkLst>
        </pc:spChg>
        <pc:picChg chg="add del mod">
          <ac:chgData name="Francesco Russo" userId="88ca608b-19ff-46ea-83b3-8919c2a05283" providerId="ADAL" clId="{D2E0AFE0-DEB1-469D-930E-230D4D8982EA}" dt="2024-06-23T18:51:21.031" v="834"/>
          <ac:picMkLst>
            <pc:docMk/>
            <pc:sldMk cId="1455599158" sldId="745"/>
            <ac:picMk id="11" creationId="{B7AE87BE-5225-E8C1-3DBE-7628ECBE9133}"/>
          </ac:picMkLst>
        </pc:picChg>
        <pc:picChg chg="add mod">
          <ac:chgData name="Francesco Russo" userId="88ca608b-19ff-46ea-83b3-8919c2a05283" providerId="ADAL" clId="{D2E0AFE0-DEB1-469D-930E-230D4D8982EA}" dt="2024-06-23T18:53:27.445" v="835"/>
          <ac:picMkLst>
            <pc:docMk/>
            <pc:sldMk cId="1455599158" sldId="745"/>
            <ac:picMk id="17" creationId="{6CBFF853-B08F-8B8A-C4F1-C6743DB9704F}"/>
          </ac:picMkLst>
        </pc:picChg>
      </pc:sldChg>
      <pc:sldChg chg="addSp modSp modNotesTx">
        <pc:chgData name="Francesco Russo" userId="88ca608b-19ff-46ea-83b3-8919c2a05283" providerId="ADAL" clId="{D2E0AFE0-DEB1-469D-930E-230D4D8982EA}" dt="2024-06-23T18:57:32.458" v="840"/>
        <pc:sldMkLst>
          <pc:docMk/>
          <pc:sldMk cId="3243501026" sldId="746"/>
        </pc:sldMkLst>
        <pc:picChg chg="add mod">
          <ac:chgData name="Francesco Russo" userId="88ca608b-19ff-46ea-83b3-8919c2a05283" providerId="ADAL" clId="{D2E0AFE0-DEB1-469D-930E-230D4D8982EA}" dt="2024-06-23T18:57:32.458" v="840"/>
          <ac:picMkLst>
            <pc:docMk/>
            <pc:sldMk cId="3243501026" sldId="746"/>
            <ac:picMk id="13" creationId="{4FDE0EA2-7B2A-1FC7-A133-5345B08F70F2}"/>
          </ac:picMkLst>
        </pc:picChg>
      </pc:sldChg>
      <pc:sldChg chg="addSp modSp">
        <pc:chgData name="Francesco Russo" userId="88ca608b-19ff-46ea-83b3-8919c2a05283" providerId="ADAL" clId="{D2E0AFE0-DEB1-469D-930E-230D4D8982EA}" dt="2024-06-23T18:57:32.458" v="840"/>
        <pc:sldMkLst>
          <pc:docMk/>
          <pc:sldMk cId="3120807982" sldId="747"/>
        </pc:sldMkLst>
        <pc:picChg chg="add mod">
          <ac:chgData name="Francesco Russo" userId="88ca608b-19ff-46ea-83b3-8919c2a05283" providerId="ADAL" clId="{D2E0AFE0-DEB1-469D-930E-230D4D8982EA}" dt="2024-06-23T18:57:32.458" v="840"/>
          <ac:picMkLst>
            <pc:docMk/>
            <pc:sldMk cId="3120807982" sldId="747"/>
            <ac:picMk id="7" creationId="{1F141B03-327E-BA1A-3C38-2E13B1023E7F}"/>
          </ac:picMkLst>
        </pc:picChg>
      </pc:sldChg>
      <pc:sldChg chg="addSp delSp modSp modTransition modAnim">
        <pc:chgData name="Francesco Russo" userId="88ca608b-19ff-46ea-83b3-8919c2a05283" providerId="ADAL" clId="{D2E0AFE0-DEB1-469D-930E-230D4D8982EA}" dt="2024-06-23T19:12:05.254" v="845"/>
        <pc:sldMkLst>
          <pc:docMk/>
          <pc:sldMk cId="89749554" sldId="748"/>
        </pc:sldMkLst>
        <pc:picChg chg="add del mod">
          <ac:chgData name="Francesco Russo" userId="88ca608b-19ff-46ea-83b3-8919c2a05283" providerId="ADAL" clId="{D2E0AFE0-DEB1-469D-930E-230D4D8982EA}" dt="2024-06-23T19:02:12.585" v="842"/>
          <ac:picMkLst>
            <pc:docMk/>
            <pc:sldMk cId="89749554" sldId="748"/>
            <ac:picMk id="15" creationId="{EC195D2D-F129-83AA-96EB-203BE8F65A68}"/>
          </ac:picMkLst>
        </pc:picChg>
        <pc:picChg chg="add del mod">
          <ac:chgData name="Francesco Russo" userId="88ca608b-19ff-46ea-83b3-8919c2a05283" providerId="ADAL" clId="{D2E0AFE0-DEB1-469D-930E-230D4D8982EA}" dt="2024-06-23T19:02:57.625" v="844"/>
          <ac:picMkLst>
            <pc:docMk/>
            <pc:sldMk cId="89749554" sldId="748"/>
            <ac:picMk id="20" creationId="{55D84919-C81B-E675-290C-BF0A3C756C73}"/>
          </ac:picMkLst>
        </pc:picChg>
        <pc:picChg chg="add mod">
          <ac:chgData name="Francesco Russo" userId="88ca608b-19ff-46ea-83b3-8919c2a05283" providerId="ADAL" clId="{D2E0AFE0-DEB1-469D-930E-230D4D8982EA}" dt="2024-06-23T19:12:05.254" v="845"/>
          <ac:picMkLst>
            <pc:docMk/>
            <pc:sldMk cId="89749554" sldId="748"/>
            <ac:picMk id="25" creationId="{B5760BB5-52DE-6E43-08DD-4F940CE19ACB}"/>
          </ac:picMkLst>
        </pc:picChg>
      </pc:sldChg>
      <pc:sldChg chg="addSp modSp">
        <pc:chgData name="Francesco Russo" userId="88ca608b-19ff-46ea-83b3-8919c2a05283" providerId="ADAL" clId="{D2E0AFE0-DEB1-469D-930E-230D4D8982EA}" dt="2024-06-23T19:12:05.254" v="845"/>
        <pc:sldMkLst>
          <pc:docMk/>
          <pc:sldMk cId="3770635802" sldId="749"/>
        </pc:sldMkLst>
        <pc:picChg chg="add mod">
          <ac:chgData name="Francesco Russo" userId="88ca608b-19ff-46ea-83b3-8919c2a05283" providerId="ADAL" clId="{D2E0AFE0-DEB1-469D-930E-230D4D8982EA}" dt="2024-06-23T19:12:05.254" v="845"/>
          <ac:picMkLst>
            <pc:docMk/>
            <pc:sldMk cId="3770635802" sldId="749"/>
            <ac:picMk id="15" creationId="{92D3B059-E98A-95A8-3797-D34C78EB86D4}"/>
          </ac:picMkLst>
        </pc:picChg>
      </pc:sldChg>
      <pc:sldChg chg="addSp modSp modNotesTx">
        <pc:chgData name="Francesco Russo" userId="88ca608b-19ff-46ea-83b3-8919c2a05283" providerId="ADAL" clId="{D2E0AFE0-DEB1-469D-930E-230D4D8982EA}" dt="2024-06-23T19:12:05.254" v="845"/>
        <pc:sldMkLst>
          <pc:docMk/>
          <pc:sldMk cId="2438535538" sldId="750"/>
        </pc:sldMkLst>
        <pc:picChg chg="add mod">
          <ac:chgData name="Francesco Russo" userId="88ca608b-19ff-46ea-83b3-8919c2a05283" providerId="ADAL" clId="{D2E0AFE0-DEB1-469D-930E-230D4D8982EA}" dt="2024-06-23T19:12:05.254" v="845"/>
          <ac:picMkLst>
            <pc:docMk/>
            <pc:sldMk cId="2438535538" sldId="750"/>
            <ac:picMk id="15" creationId="{0A2DB86A-787F-E41A-6DF8-02A231490ACF}"/>
          </ac:picMkLst>
        </pc:picChg>
      </pc:sldChg>
      <pc:sldChg chg="addSp modSp mod modNotesTx">
        <pc:chgData name="Francesco Russo" userId="88ca608b-19ff-46ea-83b3-8919c2a05283" providerId="ADAL" clId="{D2E0AFE0-DEB1-469D-930E-230D4D8982EA}" dt="2024-06-23T18:53:27.445" v="835"/>
        <pc:sldMkLst>
          <pc:docMk/>
          <pc:sldMk cId="3748532337" sldId="751"/>
        </pc:sldMkLst>
        <pc:spChg chg="mod">
          <ac:chgData name="Francesco Russo" userId="88ca608b-19ff-46ea-83b3-8919c2a05283" providerId="ADAL" clId="{D2E0AFE0-DEB1-469D-930E-230D4D8982EA}" dt="2024-06-23T15:32:26.059" v="192" actId="20577"/>
          <ac:spMkLst>
            <pc:docMk/>
            <pc:sldMk cId="3748532337" sldId="751"/>
            <ac:spMk id="5" creationId="{DCFCCFFA-3337-225E-3A68-4867CF1D0B9A}"/>
          </ac:spMkLst>
        </pc:spChg>
        <pc:spChg chg="mod">
          <ac:chgData name="Francesco Russo" userId="88ca608b-19ff-46ea-83b3-8919c2a05283" providerId="ADAL" clId="{D2E0AFE0-DEB1-469D-930E-230D4D8982EA}" dt="2024-06-23T15:32:38.134" v="198" actId="20577"/>
          <ac:spMkLst>
            <pc:docMk/>
            <pc:sldMk cId="3748532337" sldId="751"/>
            <ac:spMk id="7" creationId="{F47BBC37-A753-E6E3-6521-304BCFB3D060}"/>
          </ac:spMkLst>
        </pc:spChg>
        <pc:picChg chg="add mod">
          <ac:chgData name="Francesco Russo" userId="88ca608b-19ff-46ea-83b3-8919c2a05283" providerId="ADAL" clId="{D2E0AFE0-DEB1-469D-930E-230D4D8982EA}" dt="2024-06-23T18:53:27.445" v="835"/>
          <ac:picMkLst>
            <pc:docMk/>
            <pc:sldMk cId="3748532337" sldId="751"/>
            <ac:picMk id="13" creationId="{0C1D5BFF-CD51-C76C-5E03-B52F2A68BF88}"/>
          </ac:picMkLst>
        </pc:picChg>
      </pc:sldChg>
      <pc:sldChg chg="addSp modSp">
        <pc:chgData name="Francesco Russo" userId="88ca608b-19ff-46ea-83b3-8919c2a05283" providerId="ADAL" clId="{D2E0AFE0-DEB1-469D-930E-230D4D8982EA}" dt="2024-06-23T19:12:05.254" v="845"/>
        <pc:sldMkLst>
          <pc:docMk/>
          <pc:sldMk cId="206381063" sldId="752"/>
        </pc:sldMkLst>
        <pc:picChg chg="add mod">
          <ac:chgData name="Francesco Russo" userId="88ca608b-19ff-46ea-83b3-8919c2a05283" providerId="ADAL" clId="{D2E0AFE0-DEB1-469D-930E-230D4D8982EA}" dt="2024-06-23T19:12:05.254" v="845"/>
          <ac:picMkLst>
            <pc:docMk/>
            <pc:sldMk cId="206381063" sldId="752"/>
            <ac:picMk id="6" creationId="{9F35FE73-F6C6-EAEF-54F5-FF5BF7AE9E4B}"/>
          </ac:picMkLst>
        </pc:picChg>
      </pc:sldChg>
      <pc:sldChg chg="addSp modSp mod modNotesTx">
        <pc:chgData name="Francesco Russo" userId="88ca608b-19ff-46ea-83b3-8919c2a05283" providerId="ADAL" clId="{D2E0AFE0-DEB1-469D-930E-230D4D8982EA}" dt="2024-06-23T19:12:05.254" v="845"/>
        <pc:sldMkLst>
          <pc:docMk/>
          <pc:sldMk cId="397811474" sldId="753"/>
        </pc:sldMkLst>
        <pc:spChg chg="mod">
          <ac:chgData name="Francesco Russo" userId="88ca608b-19ff-46ea-83b3-8919c2a05283" providerId="ADAL" clId="{D2E0AFE0-DEB1-469D-930E-230D4D8982EA}" dt="2024-06-23T15:34:20.182" v="218" actId="20577"/>
          <ac:spMkLst>
            <pc:docMk/>
            <pc:sldMk cId="397811474" sldId="753"/>
            <ac:spMk id="8" creationId="{9F3831B3-E5F0-BDAE-5766-1BD0A642FD33}"/>
          </ac:spMkLst>
        </pc:spChg>
        <pc:picChg chg="add mod">
          <ac:chgData name="Francesco Russo" userId="88ca608b-19ff-46ea-83b3-8919c2a05283" providerId="ADAL" clId="{D2E0AFE0-DEB1-469D-930E-230D4D8982EA}" dt="2024-06-23T19:12:05.254" v="845"/>
          <ac:picMkLst>
            <pc:docMk/>
            <pc:sldMk cId="397811474" sldId="753"/>
            <ac:picMk id="11" creationId="{F284DAB1-1BBA-B304-5264-B4BBAABA1495}"/>
          </ac:picMkLst>
        </pc:picChg>
      </pc:sldChg>
      <pc:sldChg chg="addSp modSp mod modNotesTx">
        <pc:chgData name="Francesco Russo" userId="88ca608b-19ff-46ea-83b3-8919c2a05283" providerId="ADAL" clId="{D2E0AFE0-DEB1-469D-930E-230D4D8982EA}" dt="2024-06-23T19:12:05.254" v="845"/>
        <pc:sldMkLst>
          <pc:docMk/>
          <pc:sldMk cId="3303041255" sldId="754"/>
        </pc:sldMkLst>
        <pc:spChg chg="mod">
          <ac:chgData name="Francesco Russo" userId="88ca608b-19ff-46ea-83b3-8919c2a05283" providerId="ADAL" clId="{D2E0AFE0-DEB1-469D-930E-230D4D8982EA}" dt="2024-06-23T15:34:33.488" v="222" actId="20577"/>
          <ac:spMkLst>
            <pc:docMk/>
            <pc:sldMk cId="3303041255" sldId="754"/>
            <ac:spMk id="13" creationId="{E40C0A84-FDA6-71CD-423B-5C0F99447B2F}"/>
          </ac:spMkLst>
        </pc:spChg>
        <pc:picChg chg="add mod">
          <ac:chgData name="Francesco Russo" userId="88ca608b-19ff-46ea-83b3-8919c2a05283" providerId="ADAL" clId="{D2E0AFE0-DEB1-469D-930E-230D4D8982EA}" dt="2024-06-23T19:12:05.254" v="845"/>
          <ac:picMkLst>
            <pc:docMk/>
            <pc:sldMk cId="3303041255" sldId="754"/>
            <ac:picMk id="15" creationId="{D1B775D8-B78E-D8CF-B39F-E988A8FB1846}"/>
          </ac:picMkLst>
        </pc:picChg>
      </pc:sldChg>
      <pc:sldChg chg="addSp modSp">
        <pc:chgData name="Francesco Russo" userId="88ca608b-19ff-46ea-83b3-8919c2a05283" providerId="ADAL" clId="{D2E0AFE0-DEB1-469D-930E-230D4D8982EA}" dt="2024-06-23T19:22:06.797" v="846"/>
        <pc:sldMkLst>
          <pc:docMk/>
          <pc:sldMk cId="99244341" sldId="755"/>
        </pc:sldMkLst>
        <pc:picChg chg="add mod">
          <ac:chgData name="Francesco Russo" userId="88ca608b-19ff-46ea-83b3-8919c2a05283" providerId="ADAL" clId="{D2E0AFE0-DEB1-469D-930E-230D4D8982EA}" dt="2024-06-23T19:22:06.797" v="846"/>
          <ac:picMkLst>
            <pc:docMk/>
            <pc:sldMk cId="99244341" sldId="755"/>
            <ac:picMk id="13" creationId="{7A77C7B9-372F-C1A8-5DB0-922F248207DE}"/>
          </ac:picMkLst>
        </pc:picChg>
      </pc:sldChg>
      <pc:sldChg chg="addSp modSp mod modNotesTx">
        <pc:chgData name="Francesco Russo" userId="88ca608b-19ff-46ea-83b3-8919c2a05283" providerId="ADAL" clId="{D2E0AFE0-DEB1-469D-930E-230D4D8982EA}" dt="2024-06-23T19:22:06.797" v="846"/>
        <pc:sldMkLst>
          <pc:docMk/>
          <pc:sldMk cId="2734700559" sldId="756"/>
        </pc:sldMkLst>
        <pc:spChg chg="mod">
          <ac:chgData name="Francesco Russo" userId="88ca608b-19ff-46ea-83b3-8919c2a05283" providerId="ADAL" clId="{D2E0AFE0-DEB1-469D-930E-230D4D8982EA}" dt="2024-06-23T15:34:49.774" v="226" actId="20577"/>
          <ac:spMkLst>
            <pc:docMk/>
            <pc:sldMk cId="2734700559" sldId="756"/>
            <ac:spMk id="6" creationId="{C125F7E1-2C16-3FE8-1D2D-57B9074EF17C}"/>
          </ac:spMkLst>
        </pc:spChg>
        <pc:picChg chg="add mod">
          <ac:chgData name="Francesco Russo" userId="88ca608b-19ff-46ea-83b3-8919c2a05283" providerId="ADAL" clId="{D2E0AFE0-DEB1-469D-930E-230D4D8982EA}" dt="2024-06-23T19:22:06.797" v="846"/>
          <ac:picMkLst>
            <pc:docMk/>
            <pc:sldMk cId="2734700559" sldId="756"/>
            <ac:picMk id="10" creationId="{55AE77C4-3671-1C3C-DE4D-D625E15391E9}"/>
          </ac:picMkLst>
        </pc:picChg>
      </pc:sldChg>
      <pc:sldChg chg="addSp delSp modSp modTransition modAnim modNotesTx">
        <pc:chgData name="Francesco Russo" userId="88ca608b-19ff-46ea-83b3-8919c2a05283" providerId="ADAL" clId="{D2E0AFE0-DEB1-469D-930E-230D4D8982EA}" dt="2024-06-23T19:27:11.148" v="848"/>
        <pc:sldMkLst>
          <pc:docMk/>
          <pc:sldMk cId="1878142215" sldId="757"/>
        </pc:sldMkLst>
        <pc:picChg chg="add del mod">
          <ac:chgData name="Francesco Russo" userId="88ca608b-19ff-46ea-83b3-8919c2a05283" providerId="ADAL" clId="{D2E0AFE0-DEB1-469D-930E-230D4D8982EA}" dt="2024-06-23T19:22:15.833" v="847"/>
          <ac:picMkLst>
            <pc:docMk/>
            <pc:sldMk cId="1878142215" sldId="757"/>
            <ac:picMk id="9" creationId="{91A7ABDB-0A24-F5A4-F4A8-F57AA7B52915}"/>
          </ac:picMkLst>
        </pc:picChg>
        <pc:picChg chg="add mod">
          <ac:chgData name="Francesco Russo" userId="88ca608b-19ff-46ea-83b3-8919c2a05283" providerId="ADAL" clId="{D2E0AFE0-DEB1-469D-930E-230D4D8982EA}" dt="2024-06-23T19:27:11.148" v="848"/>
          <ac:picMkLst>
            <pc:docMk/>
            <pc:sldMk cId="1878142215" sldId="757"/>
            <ac:picMk id="16" creationId="{F753A777-49F6-E842-1E0A-8EE0146A66FC}"/>
          </ac:picMkLst>
        </pc:picChg>
      </pc:sldChg>
      <pc:sldChg chg="addSp modSp">
        <pc:chgData name="Francesco Russo" userId="88ca608b-19ff-46ea-83b3-8919c2a05283" providerId="ADAL" clId="{D2E0AFE0-DEB1-469D-930E-230D4D8982EA}" dt="2024-06-23T19:27:11.148" v="848"/>
        <pc:sldMkLst>
          <pc:docMk/>
          <pc:sldMk cId="2942820621" sldId="758"/>
        </pc:sldMkLst>
        <pc:picChg chg="add mod">
          <ac:chgData name="Francesco Russo" userId="88ca608b-19ff-46ea-83b3-8919c2a05283" providerId="ADAL" clId="{D2E0AFE0-DEB1-469D-930E-230D4D8982EA}" dt="2024-06-23T19:27:11.148" v="848"/>
          <ac:picMkLst>
            <pc:docMk/>
            <pc:sldMk cId="2942820621" sldId="758"/>
            <ac:picMk id="10" creationId="{06F400D7-8923-D948-467B-0B446EDC010C}"/>
          </ac:picMkLst>
        </pc:picChg>
      </pc:sldChg>
      <pc:sldChg chg="addSp modSp modNotesTx">
        <pc:chgData name="Francesco Russo" userId="88ca608b-19ff-46ea-83b3-8919c2a05283" providerId="ADAL" clId="{D2E0AFE0-DEB1-469D-930E-230D4D8982EA}" dt="2024-06-23T19:27:11.148" v="848"/>
        <pc:sldMkLst>
          <pc:docMk/>
          <pc:sldMk cId="1029226674" sldId="759"/>
        </pc:sldMkLst>
        <pc:picChg chg="add mod">
          <ac:chgData name="Francesco Russo" userId="88ca608b-19ff-46ea-83b3-8919c2a05283" providerId="ADAL" clId="{D2E0AFE0-DEB1-469D-930E-230D4D8982EA}" dt="2024-06-23T19:27:11.148" v="848"/>
          <ac:picMkLst>
            <pc:docMk/>
            <pc:sldMk cId="1029226674" sldId="759"/>
            <ac:picMk id="7" creationId="{77E38BF3-7BF8-EA2E-9670-E87350CDC626}"/>
          </ac:picMkLst>
        </pc:picChg>
      </pc:sldChg>
      <pc:sldChg chg="addSp delSp modSp modTransition modAnim modNotesTx">
        <pc:chgData name="Francesco Russo" userId="88ca608b-19ff-46ea-83b3-8919c2a05283" providerId="ADAL" clId="{D2E0AFE0-DEB1-469D-930E-230D4D8982EA}" dt="2024-06-23T16:32:46.737" v="781"/>
        <pc:sldMkLst>
          <pc:docMk/>
          <pc:sldMk cId="441307471" sldId="760"/>
        </pc:sldMkLst>
        <pc:picChg chg="add del mod">
          <ac:chgData name="Francesco Russo" userId="88ca608b-19ff-46ea-83b3-8919c2a05283" providerId="ADAL" clId="{D2E0AFE0-DEB1-469D-930E-230D4D8982EA}" dt="2024-06-23T16:28:10.988" v="780"/>
          <ac:picMkLst>
            <pc:docMk/>
            <pc:sldMk cId="441307471" sldId="760"/>
            <ac:picMk id="8" creationId="{EC39A171-CCC3-7CFD-D952-059904DA08B9}"/>
          </ac:picMkLst>
        </pc:picChg>
        <pc:picChg chg="add mod">
          <ac:chgData name="Francesco Russo" userId="88ca608b-19ff-46ea-83b3-8919c2a05283" providerId="ADAL" clId="{D2E0AFE0-DEB1-469D-930E-230D4D8982EA}" dt="2024-06-23T16:32:46.737" v="781"/>
          <ac:picMkLst>
            <pc:docMk/>
            <pc:sldMk cId="441307471" sldId="760"/>
            <ac:picMk id="14" creationId="{564102C2-A381-A1D1-33D2-9809F7E88B48}"/>
          </ac:picMkLst>
        </pc:picChg>
      </pc:sldChg>
      <pc:sldChg chg="addSp modSp">
        <pc:chgData name="Francesco Russo" userId="88ca608b-19ff-46ea-83b3-8919c2a05283" providerId="ADAL" clId="{D2E0AFE0-DEB1-469D-930E-230D4D8982EA}" dt="2024-06-23T16:32:46.737" v="781"/>
        <pc:sldMkLst>
          <pc:docMk/>
          <pc:sldMk cId="522218132" sldId="761"/>
        </pc:sldMkLst>
        <pc:picChg chg="add mod">
          <ac:chgData name="Francesco Russo" userId="88ca608b-19ff-46ea-83b3-8919c2a05283" providerId="ADAL" clId="{D2E0AFE0-DEB1-469D-930E-230D4D8982EA}" dt="2024-06-23T16:32:46.737" v="781"/>
          <ac:picMkLst>
            <pc:docMk/>
            <pc:sldMk cId="522218132" sldId="761"/>
            <ac:picMk id="5" creationId="{A87D30F5-191F-D1A1-5F2B-2A9D65C11A93}"/>
          </ac:picMkLst>
        </pc:picChg>
      </pc:sldChg>
      <pc:sldChg chg="addSp modSp">
        <pc:chgData name="Francesco Russo" userId="88ca608b-19ff-46ea-83b3-8919c2a05283" providerId="ADAL" clId="{D2E0AFE0-DEB1-469D-930E-230D4D8982EA}" dt="2024-06-23T16:40:00.146" v="785"/>
        <pc:sldMkLst>
          <pc:docMk/>
          <pc:sldMk cId="1506840032" sldId="762"/>
        </pc:sldMkLst>
        <pc:picChg chg="add mod">
          <ac:chgData name="Francesco Russo" userId="88ca608b-19ff-46ea-83b3-8919c2a05283" providerId="ADAL" clId="{D2E0AFE0-DEB1-469D-930E-230D4D8982EA}" dt="2024-06-23T16:40:00.146" v="785"/>
          <ac:picMkLst>
            <pc:docMk/>
            <pc:sldMk cId="1506840032" sldId="762"/>
            <ac:picMk id="8" creationId="{A2AD09DA-8590-0031-2783-28583B9ACBB8}"/>
          </ac:picMkLst>
        </pc:picChg>
      </pc:sldChg>
      <pc:sldChg chg="addSp delSp modSp modTransition modAnim modNotes">
        <pc:chgData name="Francesco Russo" userId="88ca608b-19ff-46ea-83b3-8919c2a05283" providerId="ADAL" clId="{D2E0AFE0-DEB1-469D-930E-230D4D8982EA}" dt="2024-06-29T23:31:24.740" v="1019" actId="14100"/>
        <pc:sldMkLst>
          <pc:docMk/>
          <pc:sldMk cId="3653641701" sldId="763"/>
        </pc:sldMkLst>
        <pc:picChg chg="add del mod">
          <ac:chgData name="Francesco Russo" userId="88ca608b-19ff-46ea-83b3-8919c2a05283" providerId="ADAL" clId="{D2E0AFE0-DEB1-469D-930E-230D4D8982EA}" dt="2024-06-23T16:34:15.856" v="783"/>
          <ac:picMkLst>
            <pc:docMk/>
            <pc:sldMk cId="3653641701" sldId="763"/>
            <ac:picMk id="7" creationId="{6693834C-DCF6-5174-B914-558C7FE9FDA0}"/>
          </ac:picMkLst>
        </pc:picChg>
        <pc:picChg chg="add mod">
          <ac:chgData name="Francesco Russo" userId="88ca608b-19ff-46ea-83b3-8919c2a05283" providerId="ADAL" clId="{D2E0AFE0-DEB1-469D-930E-230D4D8982EA}" dt="2024-06-23T16:36:29.066" v="784"/>
          <ac:picMkLst>
            <pc:docMk/>
            <pc:sldMk cId="3653641701" sldId="763"/>
            <ac:picMk id="14" creationId="{E0AB6ADE-5912-0BA0-D272-FEEB7292A02D}"/>
          </ac:picMkLst>
        </pc:picChg>
      </pc:sldChg>
      <pc:sldChg chg="addSp modSp modNotesTx">
        <pc:chgData name="Francesco Russo" userId="88ca608b-19ff-46ea-83b3-8919c2a05283" providerId="ADAL" clId="{D2E0AFE0-DEB1-469D-930E-230D4D8982EA}" dt="2024-06-23T16:40:00.146" v="785"/>
        <pc:sldMkLst>
          <pc:docMk/>
          <pc:sldMk cId="4052258760" sldId="764"/>
        </pc:sldMkLst>
        <pc:picChg chg="add mod">
          <ac:chgData name="Francesco Russo" userId="88ca608b-19ff-46ea-83b3-8919c2a05283" providerId="ADAL" clId="{D2E0AFE0-DEB1-469D-930E-230D4D8982EA}" dt="2024-06-23T16:40:00.146" v="785"/>
          <ac:picMkLst>
            <pc:docMk/>
            <pc:sldMk cId="4052258760" sldId="764"/>
            <ac:picMk id="6" creationId="{03127B88-6D0F-241F-4D2C-5E73674ABC4F}"/>
          </ac:picMkLst>
        </pc:picChg>
      </pc:sldChg>
      <pc:sldChg chg="addSp modSp">
        <pc:chgData name="Francesco Russo" userId="88ca608b-19ff-46ea-83b3-8919c2a05283" providerId="ADAL" clId="{D2E0AFE0-DEB1-469D-930E-230D4D8982EA}" dt="2024-06-23T16:16:00.912" v="778"/>
        <pc:sldMkLst>
          <pc:docMk/>
          <pc:sldMk cId="1338625239" sldId="765"/>
        </pc:sldMkLst>
        <pc:picChg chg="add mod">
          <ac:chgData name="Francesco Russo" userId="88ca608b-19ff-46ea-83b3-8919c2a05283" providerId="ADAL" clId="{D2E0AFE0-DEB1-469D-930E-230D4D8982EA}" dt="2024-06-23T16:16:00.912" v="778"/>
          <ac:picMkLst>
            <pc:docMk/>
            <pc:sldMk cId="1338625239" sldId="765"/>
            <ac:picMk id="13" creationId="{3C4A05A9-AACB-0770-4CF3-2114D2411D8B}"/>
          </ac:picMkLst>
        </pc:picChg>
      </pc:sldChg>
      <pc:sldChg chg="addSp modSp modNotesTx">
        <pc:chgData name="Francesco Russo" userId="88ca608b-19ff-46ea-83b3-8919c2a05283" providerId="ADAL" clId="{D2E0AFE0-DEB1-469D-930E-230D4D8982EA}" dt="2024-06-23T16:32:46.737" v="781"/>
        <pc:sldMkLst>
          <pc:docMk/>
          <pc:sldMk cId="4067993080" sldId="766"/>
        </pc:sldMkLst>
        <pc:picChg chg="add mod">
          <ac:chgData name="Francesco Russo" userId="88ca608b-19ff-46ea-83b3-8919c2a05283" providerId="ADAL" clId="{D2E0AFE0-DEB1-469D-930E-230D4D8982EA}" dt="2024-06-23T16:32:46.737" v="781"/>
          <ac:picMkLst>
            <pc:docMk/>
            <pc:sldMk cId="4067993080" sldId="766"/>
            <ac:picMk id="6" creationId="{9ED0C725-6EAA-F0EA-DDED-4AFF654056B1}"/>
          </ac:picMkLst>
        </pc:picChg>
      </pc:sldChg>
      <pc:sldChg chg="addSp delSp modSp modTransition modAnim modNotesTx">
        <pc:chgData name="Francesco Russo" userId="88ca608b-19ff-46ea-83b3-8919c2a05283" providerId="ADAL" clId="{D2E0AFE0-DEB1-469D-930E-230D4D8982EA}" dt="2024-06-23T17:06:12.134" v="793"/>
        <pc:sldMkLst>
          <pc:docMk/>
          <pc:sldMk cId="3252892527" sldId="767"/>
        </pc:sldMkLst>
        <pc:picChg chg="add del mod">
          <ac:chgData name="Francesco Russo" userId="88ca608b-19ff-46ea-83b3-8919c2a05283" providerId="ADAL" clId="{D2E0AFE0-DEB1-469D-930E-230D4D8982EA}" dt="2024-06-23T17:01:30.424" v="788"/>
          <ac:picMkLst>
            <pc:docMk/>
            <pc:sldMk cId="3252892527" sldId="767"/>
            <ac:picMk id="8" creationId="{E3888C98-74FB-504B-D763-2093BA279AEE}"/>
          </ac:picMkLst>
        </pc:picChg>
        <pc:picChg chg="add mod">
          <ac:chgData name="Francesco Russo" userId="88ca608b-19ff-46ea-83b3-8919c2a05283" providerId="ADAL" clId="{D2E0AFE0-DEB1-469D-930E-230D4D8982EA}" dt="2024-06-23T17:06:12.134" v="793"/>
          <ac:picMkLst>
            <pc:docMk/>
            <pc:sldMk cId="3252892527" sldId="767"/>
            <ac:picMk id="16" creationId="{266CB4B0-FAB0-891D-17E1-DACC202CFF69}"/>
          </ac:picMkLst>
        </pc:picChg>
      </pc:sldChg>
      <pc:sldChg chg="addSp modSp mod">
        <pc:chgData name="Francesco Russo" userId="88ca608b-19ff-46ea-83b3-8919c2a05283" providerId="ADAL" clId="{D2E0AFE0-DEB1-469D-930E-230D4D8982EA}" dt="2024-06-23T17:06:24.205" v="799" actId="313"/>
        <pc:sldMkLst>
          <pc:docMk/>
          <pc:sldMk cId="3570642519" sldId="768"/>
        </pc:sldMkLst>
        <pc:spChg chg="mod">
          <ac:chgData name="Francesco Russo" userId="88ca608b-19ff-46ea-83b3-8919c2a05283" providerId="ADAL" clId="{D2E0AFE0-DEB1-469D-930E-230D4D8982EA}" dt="2024-06-23T17:06:24.205" v="799" actId="313"/>
          <ac:spMkLst>
            <pc:docMk/>
            <pc:sldMk cId="3570642519" sldId="768"/>
            <ac:spMk id="7" creationId="{9B9552C7-9DF5-F24F-B128-DB22C6CEEEB1}"/>
          </ac:spMkLst>
        </pc:spChg>
        <pc:picChg chg="add mod">
          <ac:chgData name="Francesco Russo" userId="88ca608b-19ff-46ea-83b3-8919c2a05283" providerId="ADAL" clId="{D2E0AFE0-DEB1-469D-930E-230D4D8982EA}" dt="2024-06-23T17:06:12.134" v="793"/>
          <ac:picMkLst>
            <pc:docMk/>
            <pc:sldMk cId="3570642519" sldId="768"/>
            <ac:picMk id="11" creationId="{2AC7FF42-8137-C278-A5C2-97FE13C1E129}"/>
          </ac:picMkLst>
        </pc:picChg>
      </pc:sldChg>
      <pc:sldChg chg="addSp modSp">
        <pc:chgData name="Francesco Russo" userId="88ca608b-19ff-46ea-83b3-8919c2a05283" providerId="ADAL" clId="{D2E0AFE0-DEB1-469D-930E-230D4D8982EA}" dt="2024-06-23T17:12:29.240" v="812"/>
        <pc:sldMkLst>
          <pc:docMk/>
          <pc:sldMk cId="3855899544" sldId="769"/>
        </pc:sldMkLst>
        <pc:picChg chg="add mod">
          <ac:chgData name="Francesco Russo" userId="88ca608b-19ff-46ea-83b3-8919c2a05283" providerId="ADAL" clId="{D2E0AFE0-DEB1-469D-930E-230D4D8982EA}" dt="2024-06-23T17:12:29.240" v="812"/>
          <ac:picMkLst>
            <pc:docMk/>
            <pc:sldMk cId="3855899544" sldId="769"/>
            <ac:picMk id="11" creationId="{B9EC587C-B8F1-4E2B-0CE0-CC9965D6AFC3}"/>
          </ac:picMkLst>
        </pc:picChg>
      </pc:sldChg>
      <pc:sldChg chg="addSp modSp modNotes">
        <pc:chgData name="Francesco Russo" userId="88ca608b-19ff-46ea-83b3-8919c2a05283" providerId="ADAL" clId="{D2E0AFE0-DEB1-469D-930E-230D4D8982EA}" dt="2024-06-29T23:31:52.093" v="1023" actId="404"/>
        <pc:sldMkLst>
          <pc:docMk/>
          <pc:sldMk cId="3629744456" sldId="770"/>
        </pc:sldMkLst>
        <pc:picChg chg="add mod">
          <ac:chgData name="Francesco Russo" userId="88ca608b-19ff-46ea-83b3-8919c2a05283" providerId="ADAL" clId="{D2E0AFE0-DEB1-469D-930E-230D4D8982EA}" dt="2024-06-23T17:12:29.240" v="812"/>
          <ac:picMkLst>
            <pc:docMk/>
            <pc:sldMk cId="3629744456" sldId="770"/>
            <ac:picMk id="7" creationId="{086E5469-483D-912B-AC95-E971A5EDA376}"/>
          </ac:picMkLst>
        </pc:picChg>
      </pc:sldChg>
      <pc:sldChg chg="addSp delSp modSp modTransition modAnim modNotesTx">
        <pc:chgData name="Francesco Russo" userId="88ca608b-19ff-46ea-83b3-8919c2a05283" providerId="ADAL" clId="{D2E0AFE0-DEB1-469D-930E-230D4D8982EA}" dt="2024-06-23T17:27:12.480" v="815"/>
        <pc:sldMkLst>
          <pc:docMk/>
          <pc:sldMk cId="2252129785" sldId="771"/>
        </pc:sldMkLst>
        <pc:picChg chg="add del mod">
          <ac:chgData name="Francesco Russo" userId="88ca608b-19ff-46ea-83b3-8919c2a05283" providerId="ADAL" clId="{D2E0AFE0-DEB1-469D-930E-230D4D8982EA}" dt="2024-06-23T17:23:54.323" v="814"/>
          <ac:picMkLst>
            <pc:docMk/>
            <pc:sldMk cId="2252129785" sldId="771"/>
            <ac:picMk id="9" creationId="{A0D38495-00B8-02B9-A373-A5C67AA67284}"/>
          </ac:picMkLst>
        </pc:picChg>
        <pc:picChg chg="add mod">
          <ac:chgData name="Francesco Russo" userId="88ca608b-19ff-46ea-83b3-8919c2a05283" providerId="ADAL" clId="{D2E0AFE0-DEB1-469D-930E-230D4D8982EA}" dt="2024-06-23T17:27:12.480" v="815"/>
          <ac:picMkLst>
            <pc:docMk/>
            <pc:sldMk cId="2252129785" sldId="771"/>
            <ac:picMk id="15" creationId="{B599E4B9-A829-A7B9-0A29-C3F634A5E2F4}"/>
          </ac:picMkLst>
        </pc:picChg>
      </pc:sldChg>
      <pc:sldChg chg="addSp delSp modSp modTransition modAnim">
        <pc:chgData name="Francesco Russo" userId="88ca608b-19ff-46ea-83b3-8919c2a05283" providerId="ADAL" clId="{D2E0AFE0-DEB1-469D-930E-230D4D8982EA}" dt="2024-06-23T17:31:36.738" v="817"/>
        <pc:sldMkLst>
          <pc:docMk/>
          <pc:sldMk cId="3537648791" sldId="772"/>
        </pc:sldMkLst>
        <pc:picChg chg="add del mod">
          <ac:chgData name="Francesco Russo" userId="88ca608b-19ff-46ea-83b3-8919c2a05283" providerId="ADAL" clId="{D2E0AFE0-DEB1-469D-930E-230D4D8982EA}" dt="2024-06-23T17:27:17.253" v="816"/>
          <ac:picMkLst>
            <pc:docMk/>
            <pc:sldMk cId="3537648791" sldId="772"/>
            <ac:picMk id="8" creationId="{2D4B61EC-DFF6-C754-1851-C4BEA86FEA8B}"/>
          </ac:picMkLst>
        </pc:picChg>
        <pc:picChg chg="add mod">
          <ac:chgData name="Francesco Russo" userId="88ca608b-19ff-46ea-83b3-8919c2a05283" providerId="ADAL" clId="{D2E0AFE0-DEB1-469D-930E-230D4D8982EA}" dt="2024-06-23T17:31:36.738" v="817"/>
          <ac:picMkLst>
            <pc:docMk/>
            <pc:sldMk cId="3537648791" sldId="772"/>
            <ac:picMk id="14" creationId="{25582DF0-7ADB-6B19-CAFA-C1064DC85ABD}"/>
          </ac:picMkLst>
        </pc:picChg>
      </pc:sldChg>
      <pc:sldChg chg="addSp modSp modNotesTx">
        <pc:chgData name="Francesco Russo" userId="88ca608b-19ff-46ea-83b3-8919c2a05283" providerId="ADAL" clId="{D2E0AFE0-DEB1-469D-930E-230D4D8982EA}" dt="2024-06-23T17:31:36.738" v="817"/>
        <pc:sldMkLst>
          <pc:docMk/>
          <pc:sldMk cId="512567311" sldId="773"/>
        </pc:sldMkLst>
        <pc:picChg chg="add mod">
          <ac:chgData name="Francesco Russo" userId="88ca608b-19ff-46ea-83b3-8919c2a05283" providerId="ADAL" clId="{D2E0AFE0-DEB1-469D-930E-230D4D8982EA}" dt="2024-06-23T17:31:36.738" v="817"/>
          <ac:picMkLst>
            <pc:docMk/>
            <pc:sldMk cId="512567311" sldId="773"/>
            <ac:picMk id="9" creationId="{DEFB4D38-CBD3-4605-F6E0-273BFECC80E0}"/>
          </ac:picMkLst>
        </pc:picChg>
      </pc:sldChg>
      <pc:sldChg chg="addSp modSp">
        <pc:chgData name="Francesco Russo" userId="88ca608b-19ff-46ea-83b3-8919c2a05283" providerId="ADAL" clId="{D2E0AFE0-DEB1-469D-930E-230D4D8982EA}" dt="2024-06-23T17:38:02.717" v="818"/>
        <pc:sldMkLst>
          <pc:docMk/>
          <pc:sldMk cId="1948839482" sldId="774"/>
        </pc:sldMkLst>
        <pc:picChg chg="add mod">
          <ac:chgData name="Francesco Russo" userId="88ca608b-19ff-46ea-83b3-8919c2a05283" providerId="ADAL" clId="{D2E0AFE0-DEB1-469D-930E-230D4D8982EA}" dt="2024-06-23T17:38:02.717" v="818"/>
          <ac:picMkLst>
            <pc:docMk/>
            <pc:sldMk cId="1948839482" sldId="774"/>
            <ac:picMk id="9" creationId="{ED6AC01D-25CE-835C-730A-65EA595FBD47}"/>
          </ac:picMkLst>
        </pc:picChg>
      </pc:sldChg>
      <pc:sldChg chg="addSp modSp">
        <pc:chgData name="Francesco Russo" userId="88ca608b-19ff-46ea-83b3-8919c2a05283" providerId="ADAL" clId="{D2E0AFE0-DEB1-469D-930E-230D4D8982EA}" dt="2024-06-23T17:52:35.249" v="819"/>
        <pc:sldMkLst>
          <pc:docMk/>
          <pc:sldMk cId="2706718297" sldId="775"/>
        </pc:sldMkLst>
        <pc:picChg chg="add mod">
          <ac:chgData name="Francesco Russo" userId="88ca608b-19ff-46ea-83b3-8919c2a05283" providerId="ADAL" clId="{D2E0AFE0-DEB1-469D-930E-230D4D8982EA}" dt="2024-06-23T17:52:35.249" v="819"/>
          <ac:picMkLst>
            <pc:docMk/>
            <pc:sldMk cId="2706718297" sldId="775"/>
            <ac:picMk id="11" creationId="{1F0CEE75-5424-4FDF-440F-74E54967C770}"/>
          </ac:picMkLst>
        </pc:picChg>
      </pc:sldChg>
      <pc:sldChg chg="addSp modSp modNotesTx">
        <pc:chgData name="Francesco Russo" userId="88ca608b-19ff-46ea-83b3-8919c2a05283" providerId="ADAL" clId="{D2E0AFE0-DEB1-469D-930E-230D4D8982EA}" dt="2024-06-23T17:52:35.249" v="819"/>
        <pc:sldMkLst>
          <pc:docMk/>
          <pc:sldMk cId="1073685115" sldId="776"/>
        </pc:sldMkLst>
        <pc:picChg chg="add mod">
          <ac:chgData name="Francesco Russo" userId="88ca608b-19ff-46ea-83b3-8919c2a05283" providerId="ADAL" clId="{D2E0AFE0-DEB1-469D-930E-230D4D8982EA}" dt="2024-06-23T17:52:35.249" v="819"/>
          <ac:picMkLst>
            <pc:docMk/>
            <pc:sldMk cId="1073685115" sldId="776"/>
            <ac:picMk id="8" creationId="{593CB8EA-19AC-A02B-8797-7528F1B80816}"/>
          </ac:picMkLst>
        </pc:picChg>
      </pc:sldChg>
      <pc:sldChg chg="addSp modSp mod modNotesTx">
        <pc:chgData name="Francesco Russo" userId="88ca608b-19ff-46ea-83b3-8919c2a05283" providerId="ADAL" clId="{D2E0AFE0-DEB1-469D-930E-230D4D8982EA}" dt="2024-06-23T17:52:35.249" v="819"/>
        <pc:sldMkLst>
          <pc:docMk/>
          <pc:sldMk cId="1691448093" sldId="777"/>
        </pc:sldMkLst>
        <pc:spChg chg="mod">
          <ac:chgData name="Francesco Russo" userId="88ca608b-19ff-46ea-83b3-8919c2a05283" providerId="ADAL" clId="{D2E0AFE0-DEB1-469D-930E-230D4D8982EA}" dt="2024-06-23T15:26:35.347" v="110" actId="20577"/>
          <ac:spMkLst>
            <pc:docMk/>
            <pc:sldMk cId="1691448093" sldId="777"/>
            <ac:spMk id="10" creationId="{788651AE-0A58-F1DC-037F-3D92497C29DA}"/>
          </ac:spMkLst>
        </pc:spChg>
        <pc:picChg chg="add mod">
          <ac:chgData name="Francesco Russo" userId="88ca608b-19ff-46ea-83b3-8919c2a05283" providerId="ADAL" clId="{D2E0AFE0-DEB1-469D-930E-230D4D8982EA}" dt="2024-06-23T17:52:35.249" v="819"/>
          <ac:picMkLst>
            <pc:docMk/>
            <pc:sldMk cId="1691448093" sldId="777"/>
            <ac:picMk id="8" creationId="{E3E4C7C6-EC1E-AB6E-6AB8-DF7DEC50AE63}"/>
          </ac:picMkLst>
        </pc:picChg>
      </pc:sldChg>
      <pc:sldChg chg="addSp modSp">
        <pc:chgData name="Francesco Russo" userId="88ca608b-19ff-46ea-83b3-8919c2a05283" providerId="ADAL" clId="{D2E0AFE0-DEB1-469D-930E-230D4D8982EA}" dt="2024-06-23T17:38:02.717" v="818"/>
        <pc:sldMkLst>
          <pc:docMk/>
          <pc:sldMk cId="1580696437" sldId="778"/>
        </pc:sldMkLst>
        <pc:picChg chg="add mod">
          <ac:chgData name="Francesco Russo" userId="88ca608b-19ff-46ea-83b3-8919c2a05283" providerId="ADAL" clId="{D2E0AFE0-DEB1-469D-930E-230D4D8982EA}" dt="2024-06-23T17:38:02.717" v="818"/>
          <ac:picMkLst>
            <pc:docMk/>
            <pc:sldMk cId="1580696437" sldId="778"/>
            <ac:picMk id="7" creationId="{FA612701-5E46-C69A-9FA9-0485187D519C}"/>
          </ac:picMkLst>
        </pc:picChg>
      </pc:sldChg>
      <pc:sldChg chg="addSp modSp">
        <pc:chgData name="Francesco Russo" userId="88ca608b-19ff-46ea-83b3-8919c2a05283" providerId="ADAL" clId="{D2E0AFE0-DEB1-469D-930E-230D4D8982EA}" dt="2024-06-23T17:52:35.249" v="819"/>
        <pc:sldMkLst>
          <pc:docMk/>
          <pc:sldMk cId="1121799989" sldId="779"/>
        </pc:sldMkLst>
        <pc:picChg chg="add mod">
          <ac:chgData name="Francesco Russo" userId="88ca608b-19ff-46ea-83b3-8919c2a05283" providerId="ADAL" clId="{D2E0AFE0-DEB1-469D-930E-230D4D8982EA}" dt="2024-06-23T17:52:35.249" v="819"/>
          <ac:picMkLst>
            <pc:docMk/>
            <pc:sldMk cId="1121799989" sldId="779"/>
            <ac:picMk id="11" creationId="{267DFCFF-EE43-B917-E153-269A99523A25}"/>
          </ac:picMkLst>
        </pc:picChg>
      </pc:sldChg>
      <pc:sldChg chg="addSp delSp modSp modTransition modAnim">
        <pc:chgData name="Francesco Russo" userId="88ca608b-19ff-46ea-83b3-8919c2a05283" providerId="ADAL" clId="{D2E0AFE0-DEB1-469D-930E-230D4D8982EA}" dt="2024-06-23T19:46:35.330" v="851"/>
        <pc:sldMkLst>
          <pc:docMk/>
          <pc:sldMk cId="3336174029" sldId="780"/>
        </pc:sldMkLst>
        <pc:picChg chg="add del mod">
          <ac:chgData name="Francesco Russo" userId="88ca608b-19ff-46ea-83b3-8919c2a05283" providerId="ADAL" clId="{D2E0AFE0-DEB1-469D-930E-230D4D8982EA}" dt="2024-06-23T19:42:02.347" v="850"/>
          <ac:picMkLst>
            <pc:docMk/>
            <pc:sldMk cId="3336174029" sldId="780"/>
            <ac:picMk id="13" creationId="{954F094D-5D5A-C609-1CDD-E18FC26836A3}"/>
          </ac:picMkLst>
        </pc:picChg>
        <pc:picChg chg="add mod">
          <ac:chgData name="Francesco Russo" userId="88ca608b-19ff-46ea-83b3-8919c2a05283" providerId="ADAL" clId="{D2E0AFE0-DEB1-469D-930E-230D4D8982EA}" dt="2024-06-23T19:46:35.330" v="851"/>
          <ac:picMkLst>
            <pc:docMk/>
            <pc:sldMk cId="3336174029" sldId="780"/>
            <ac:picMk id="18" creationId="{97C21692-D66E-AA1F-8A67-16D4DEE2B116}"/>
          </ac:picMkLst>
        </pc:picChg>
      </pc:sldChg>
      <pc:sldChg chg="addSp modSp mod">
        <pc:chgData name="Francesco Russo" userId="88ca608b-19ff-46ea-83b3-8919c2a05283" providerId="ADAL" clId="{D2E0AFE0-DEB1-469D-930E-230D4D8982EA}" dt="2024-06-23T19:46:35.330" v="851"/>
        <pc:sldMkLst>
          <pc:docMk/>
          <pc:sldMk cId="3749923390" sldId="781"/>
        </pc:sldMkLst>
        <pc:spChg chg="mod">
          <ac:chgData name="Francesco Russo" userId="88ca608b-19ff-46ea-83b3-8919c2a05283" providerId="ADAL" clId="{D2E0AFE0-DEB1-469D-930E-230D4D8982EA}" dt="2024-06-23T15:35:46.677" v="236" actId="20577"/>
          <ac:spMkLst>
            <pc:docMk/>
            <pc:sldMk cId="3749923390" sldId="781"/>
            <ac:spMk id="6" creationId="{9E1172D0-23C8-5BE9-A6AA-56BFA4425F19}"/>
          </ac:spMkLst>
        </pc:spChg>
        <pc:picChg chg="add mod">
          <ac:chgData name="Francesco Russo" userId="88ca608b-19ff-46ea-83b3-8919c2a05283" providerId="ADAL" clId="{D2E0AFE0-DEB1-469D-930E-230D4D8982EA}" dt="2024-06-23T19:46:35.330" v="851"/>
          <ac:picMkLst>
            <pc:docMk/>
            <pc:sldMk cId="3749923390" sldId="781"/>
            <ac:picMk id="17" creationId="{FA0A835B-7355-196F-B0E2-D30C8AA5DE98}"/>
          </ac:picMkLst>
        </pc:picChg>
      </pc:sldChg>
      <pc:sldChg chg="addSp delSp modSp modTransition modAnim">
        <pc:chgData name="Francesco Russo" userId="88ca608b-19ff-46ea-83b3-8919c2a05283" providerId="ADAL" clId="{D2E0AFE0-DEB1-469D-930E-230D4D8982EA}" dt="2024-06-23T19:58:27.483" v="855"/>
        <pc:sldMkLst>
          <pc:docMk/>
          <pc:sldMk cId="1733690601" sldId="782"/>
        </pc:sldMkLst>
        <pc:picChg chg="add del mod">
          <ac:chgData name="Francesco Russo" userId="88ca608b-19ff-46ea-83b3-8919c2a05283" providerId="ADAL" clId="{D2E0AFE0-DEB1-469D-930E-230D4D8982EA}" dt="2024-06-23T19:46:48.882" v="852"/>
          <ac:picMkLst>
            <pc:docMk/>
            <pc:sldMk cId="1733690601" sldId="782"/>
            <ac:picMk id="8" creationId="{15E32CF7-BE27-D1CE-422A-FA0CDD491EEE}"/>
          </ac:picMkLst>
        </pc:picChg>
        <pc:picChg chg="add del mod">
          <ac:chgData name="Francesco Russo" userId="88ca608b-19ff-46ea-83b3-8919c2a05283" providerId="ADAL" clId="{D2E0AFE0-DEB1-469D-930E-230D4D8982EA}" dt="2024-06-23T19:49:16.554" v="854"/>
          <ac:picMkLst>
            <pc:docMk/>
            <pc:sldMk cId="1733690601" sldId="782"/>
            <ac:picMk id="15" creationId="{4223DAA5-1C65-01E8-B659-94472EDE5979}"/>
          </ac:picMkLst>
        </pc:picChg>
        <pc:picChg chg="add mod">
          <ac:chgData name="Francesco Russo" userId="88ca608b-19ff-46ea-83b3-8919c2a05283" providerId="ADAL" clId="{D2E0AFE0-DEB1-469D-930E-230D4D8982EA}" dt="2024-06-23T19:58:27.483" v="855"/>
          <ac:picMkLst>
            <pc:docMk/>
            <pc:sldMk cId="1733690601" sldId="782"/>
            <ac:picMk id="22" creationId="{28929423-D81F-B52D-C0D5-3FEE1D33717C}"/>
          </ac:picMkLst>
        </pc:picChg>
      </pc:sldChg>
      <pc:sldChg chg="addSp modSp mod modNotesTx">
        <pc:chgData name="Francesco Russo" userId="88ca608b-19ff-46ea-83b3-8919c2a05283" providerId="ADAL" clId="{D2E0AFE0-DEB1-469D-930E-230D4D8982EA}" dt="2024-06-23T19:58:27.483" v="855"/>
        <pc:sldMkLst>
          <pc:docMk/>
          <pc:sldMk cId="3694222149" sldId="783"/>
        </pc:sldMkLst>
        <pc:spChg chg="mod">
          <ac:chgData name="Francesco Russo" userId="88ca608b-19ff-46ea-83b3-8919c2a05283" providerId="ADAL" clId="{D2E0AFE0-DEB1-469D-930E-230D4D8982EA}" dt="2024-06-23T17:06:41.905" v="801" actId="313"/>
          <ac:spMkLst>
            <pc:docMk/>
            <pc:sldMk cId="3694222149" sldId="783"/>
            <ac:spMk id="34" creationId="{B6C6C4A8-ACD5-BDA5-C88B-DAF5C2CFA2C3}"/>
          </ac:spMkLst>
        </pc:spChg>
        <pc:spChg chg="mod">
          <ac:chgData name="Francesco Russo" userId="88ca608b-19ff-46ea-83b3-8919c2a05283" providerId="ADAL" clId="{D2E0AFE0-DEB1-469D-930E-230D4D8982EA}" dt="2024-06-23T17:06:47.597" v="803" actId="313"/>
          <ac:spMkLst>
            <pc:docMk/>
            <pc:sldMk cId="3694222149" sldId="783"/>
            <ac:spMk id="42" creationId="{D3AB0BFE-1684-61A3-A6D0-AE079EC45FE5}"/>
          </ac:spMkLst>
        </pc:spChg>
        <pc:picChg chg="add mod">
          <ac:chgData name="Francesco Russo" userId="88ca608b-19ff-46ea-83b3-8919c2a05283" providerId="ADAL" clId="{D2E0AFE0-DEB1-469D-930E-230D4D8982EA}" dt="2024-06-23T19:58:27.483" v="855"/>
          <ac:picMkLst>
            <pc:docMk/>
            <pc:sldMk cId="3694222149" sldId="783"/>
            <ac:picMk id="9" creationId="{C1466531-4F5C-4F8B-701D-7578800E7FF6}"/>
          </ac:picMkLst>
        </pc:picChg>
      </pc:sldChg>
      <pc:sldChg chg="addSp modSp modNotesTx">
        <pc:chgData name="Francesco Russo" userId="88ca608b-19ff-46ea-83b3-8919c2a05283" providerId="ADAL" clId="{D2E0AFE0-DEB1-469D-930E-230D4D8982EA}" dt="2024-06-23T19:58:27.483" v="855"/>
        <pc:sldMkLst>
          <pc:docMk/>
          <pc:sldMk cId="180765748" sldId="784"/>
        </pc:sldMkLst>
        <pc:picChg chg="add mod">
          <ac:chgData name="Francesco Russo" userId="88ca608b-19ff-46ea-83b3-8919c2a05283" providerId="ADAL" clId="{D2E0AFE0-DEB1-469D-930E-230D4D8982EA}" dt="2024-06-23T19:58:27.483" v="855"/>
          <ac:picMkLst>
            <pc:docMk/>
            <pc:sldMk cId="180765748" sldId="784"/>
            <ac:picMk id="11" creationId="{5A954205-5283-A012-3DEE-0DB509F6463B}"/>
          </ac:picMkLst>
        </pc:picChg>
      </pc:sldChg>
      <pc:sldChg chg="addSp modSp mod">
        <pc:chgData name="Francesco Russo" userId="88ca608b-19ff-46ea-83b3-8919c2a05283" providerId="ADAL" clId="{D2E0AFE0-DEB1-469D-930E-230D4D8982EA}" dt="2024-06-23T19:58:27.483" v="855"/>
        <pc:sldMkLst>
          <pc:docMk/>
          <pc:sldMk cId="553605896" sldId="785"/>
        </pc:sldMkLst>
        <pc:spChg chg="mod">
          <ac:chgData name="Francesco Russo" userId="88ca608b-19ff-46ea-83b3-8919c2a05283" providerId="ADAL" clId="{D2E0AFE0-DEB1-469D-930E-230D4D8982EA}" dt="2024-06-23T17:06:53.821" v="805" actId="313"/>
          <ac:spMkLst>
            <pc:docMk/>
            <pc:sldMk cId="553605896" sldId="785"/>
            <ac:spMk id="56" creationId="{903C27B0-6C60-587D-C75E-A9981A6B41D3}"/>
          </ac:spMkLst>
        </pc:spChg>
        <pc:spChg chg="mod">
          <ac:chgData name="Francesco Russo" userId="88ca608b-19ff-46ea-83b3-8919c2a05283" providerId="ADAL" clId="{D2E0AFE0-DEB1-469D-930E-230D4D8982EA}" dt="2024-06-23T17:06:58.801" v="807" actId="313"/>
          <ac:spMkLst>
            <pc:docMk/>
            <pc:sldMk cId="553605896" sldId="785"/>
            <ac:spMk id="62" creationId="{23B32019-0F58-608F-51DD-E976ECBFCC90}"/>
          </ac:spMkLst>
        </pc:spChg>
        <pc:picChg chg="add mod">
          <ac:chgData name="Francesco Russo" userId="88ca608b-19ff-46ea-83b3-8919c2a05283" providerId="ADAL" clId="{D2E0AFE0-DEB1-469D-930E-230D4D8982EA}" dt="2024-06-23T19:58:27.483" v="855"/>
          <ac:picMkLst>
            <pc:docMk/>
            <pc:sldMk cId="553605896" sldId="785"/>
            <ac:picMk id="8" creationId="{7C633DF6-440C-8D6C-26D2-6BAE979B43CA}"/>
          </ac:picMkLst>
        </pc:picChg>
      </pc:sldChg>
      <pc:sldChg chg="del">
        <pc:chgData name="Francesco Russo" userId="88ca608b-19ff-46ea-83b3-8919c2a05283" providerId="ADAL" clId="{D2E0AFE0-DEB1-469D-930E-230D4D8982EA}" dt="2024-06-21T17:43:17.625" v="83" actId="47"/>
        <pc:sldMkLst>
          <pc:docMk/>
          <pc:sldMk cId="3952977865" sldId="786"/>
        </pc:sldMkLst>
      </pc:sldChg>
      <pc:sldChg chg="del">
        <pc:chgData name="Francesco Russo" userId="88ca608b-19ff-46ea-83b3-8919c2a05283" providerId="ADAL" clId="{D2E0AFE0-DEB1-469D-930E-230D4D8982EA}" dt="2024-06-21T17:43:17.625" v="83" actId="47"/>
        <pc:sldMkLst>
          <pc:docMk/>
          <pc:sldMk cId="2785962031" sldId="787"/>
        </pc:sldMkLst>
      </pc:sldChg>
      <pc:sldChg chg="del">
        <pc:chgData name="Francesco Russo" userId="88ca608b-19ff-46ea-83b3-8919c2a05283" providerId="ADAL" clId="{D2E0AFE0-DEB1-469D-930E-230D4D8982EA}" dt="2024-06-21T17:43:17.625" v="83" actId="47"/>
        <pc:sldMkLst>
          <pc:docMk/>
          <pc:sldMk cId="4239919029" sldId="788"/>
        </pc:sldMkLst>
      </pc:sldChg>
      <pc:sldChg chg="del">
        <pc:chgData name="Francesco Russo" userId="88ca608b-19ff-46ea-83b3-8919c2a05283" providerId="ADAL" clId="{D2E0AFE0-DEB1-469D-930E-230D4D8982EA}" dt="2024-06-21T17:43:17.625" v="83" actId="47"/>
        <pc:sldMkLst>
          <pc:docMk/>
          <pc:sldMk cId="1419477867" sldId="789"/>
        </pc:sldMkLst>
      </pc:sldChg>
      <pc:sldChg chg="del">
        <pc:chgData name="Francesco Russo" userId="88ca608b-19ff-46ea-83b3-8919c2a05283" providerId="ADAL" clId="{D2E0AFE0-DEB1-469D-930E-230D4D8982EA}" dt="2024-06-21T17:43:17.625" v="83" actId="47"/>
        <pc:sldMkLst>
          <pc:docMk/>
          <pc:sldMk cId="559375547" sldId="790"/>
        </pc:sldMkLst>
      </pc:sldChg>
      <pc:sldChg chg="del">
        <pc:chgData name="Francesco Russo" userId="88ca608b-19ff-46ea-83b3-8919c2a05283" providerId="ADAL" clId="{D2E0AFE0-DEB1-469D-930E-230D4D8982EA}" dt="2024-06-21T17:43:17.625" v="83" actId="47"/>
        <pc:sldMkLst>
          <pc:docMk/>
          <pc:sldMk cId="743274006" sldId="791"/>
        </pc:sldMkLst>
      </pc:sldChg>
      <pc:sldChg chg="del">
        <pc:chgData name="Francesco Russo" userId="88ca608b-19ff-46ea-83b3-8919c2a05283" providerId="ADAL" clId="{D2E0AFE0-DEB1-469D-930E-230D4D8982EA}" dt="2024-06-21T17:43:17.625" v="83" actId="47"/>
        <pc:sldMkLst>
          <pc:docMk/>
          <pc:sldMk cId="3603929737" sldId="793"/>
        </pc:sldMkLst>
      </pc:sldChg>
      <pc:sldChg chg="del">
        <pc:chgData name="Francesco Russo" userId="88ca608b-19ff-46ea-83b3-8919c2a05283" providerId="ADAL" clId="{D2E0AFE0-DEB1-469D-930E-230D4D8982EA}" dt="2024-06-21T17:43:17.625" v="83" actId="47"/>
        <pc:sldMkLst>
          <pc:docMk/>
          <pc:sldMk cId="2958170201" sldId="794"/>
        </pc:sldMkLst>
      </pc:sldChg>
      <pc:sldChg chg="del">
        <pc:chgData name="Francesco Russo" userId="88ca608b-19ff-46ea-83b3-8919c2a05283" providerId="ADAL" clId="{D2E0AFE0-DEB1-469D-930E-230D4D8982EA}" dt="2024-06-21T17:43:17.625" v="83" actId="47"/>
        <pc:sldMkLst>
          <pc:docMk/>
          <pc:sldMk cId="862000190" sldId="795"/>
        </pc:sldMkLst>
      </pc:sldChg>
      <pc:sldChg chg="del">
        <pc:chgData name="Francesco Russo" userId="88ca608b-19ff-46ea-83b3-8919c2a05283" providerId="ADAL" clId="{D2E0AFE0-DEB1-469D-930E-230D4D8982EA}" dt="2024-06-21T17:43:17.625" v="83" actId="47"/>
        <pc:sldMkLst>
          <pc:docMk/>
          <pc:sldMk cId="2279867793" sldId="796"/>
        </pc:sldMkLst>
      </pc:sldChg>
      <pc:sldChg chg="del">
        <pc:chgData name="Francesco Russo" userId="88ca608b-19ff-46ea-83b3-8919c2a05283" providerId="ADAL" clId="{D2E0AFE0-DEB1-469D-930E-230D4D8982EA}" dt="2024-06-21T17:43:17.625" v="83" actId="47"/>
        <pc:sldMkLst>
          <pc:docMk/>
          <pc:sldMk cId="2724298964" sldId="797"/>
        </pc:sldMkLst>
      </pc:sldChg>
      <pc:sldChg chg="del">
        <pc:chgData name="Francesco Russo" userId="88ca608b-19ff-46ea-83b3-8919c2a05283" providerId="ADAL" clId="{D2E0AFE0-DEB1-469D-930E-230D4D8982EA}" dt="2024-06-21T17:43:17.625" v="83" actId="47"/>
        <pc:sldMkLst>
          <pc:docMk/>
          <pc:sldMk cId="797432394" sldId="798"/>
        </pc:sldMkLst>
      </pc:sldChg>
      <pc:sldChg chg="del">
        <pc:chgData name="Francesco Russo" userId="88ca608b-19ff-46ea-83b3-8919c2a05283" providerId="ADAL" clId="{D2E0AFE0-DEB1-469D-930E-230D4D8982EA}" dt="2024-06-21T17:43:17.625" v="83" actId="47"/>
        <pc:sldMkLst>
          <pc:docMk/>
          <pc:sldMk cId="2126481729" sldId="799"/>
        </pc:sldMkLst>
      </pc:sldChg>
      <pc:sldChg chg="del">
        <pc:chgData name="Francesco Russo" userId="88ca608b-19ff-46ea-83b3-8919c2a05283" providerId="ADAL" clId="{D2E0AFE0-DEB1-469D-930E-230D4D8982EA}" dt="2024-06-21T17:43:17.625" v="83" actId="47"/>
        <pc:sldMkLst>
          <pc:docMk/>
          <pc:sldMk cId="2322817659" sldId="800"/>
        </pc:sldMkLst>
      </pc:sldChg>
      <pc:sldChg chg="del">
        <pc:chgData name="Francesco Russo" userId="88ca608b-19ff-46ea-83b3-8919c2a05283" providerId="ADAL" clId="{D2E0AFE0-DEB1-469D-930E-230D4D8982EA}" dt="2024-06-21T17:43:17.625" v="83" actId="47"/>
        <pc:sldMkLst>
          <pc:docMk/>
          <pc:sldMk cId="149429244" sldId="801"/>
        </pc:sldMkLst>
      </pc:sldChg>
      <pc:sldChg chg="del">
        <pc:chgData name="Francesco Russo" userId="88ca608b-19ff-46ea-83b3-8919c2a05283" providerId="ADAL" clId="{D2E0AFE0-DEB1-469D-930E-230D4D8982EA}" dt="2024-06-21T17:43:17.625" v="83" actId="47"/>
        <pc:sldMkLst>
          <pc:docMk/>
          <pc:sldMk cId="3880085456" sldId="802"/>
        </pc:sldMkLst>
      </pc:sldChg>
      <pc:sldChg chg="addSp modSp modNotesTx">
        <pc:chgData name="Francesco Russo" userId="88ca608b-19ff-46ea-83b3-8919c2a05283" providerId="ADAL" clId="{D2E0AFE0-DEB1-469D-930E-230D4D8982EA}" dt="2024-06-23T16:16:00.912" v="778"/>
        <pc:sldMkLst>
          <pc:docMk/>
          <pc:sldMk cId="1212242044" sldId="803"/>
        </pc:sldMkLst>
        <pc:picChg chg="add mod">
          <ac:chgData name="Francesco Russo" userId="88ca608b-19ff-46ea-83b3-8919c2a05283" providerId="ADAL" clId="{D2E0AFE0-DEB1-469D-930E-230D4D8982EA}" dt="2024-06-23T16:16:00.912" v="778"/>
          <ac:picMkLst>
            <pc:docMk/>
            <pc:sldMk cId="1212242044" sldId="803"/>
            <ac:picMk id="9" creationId="{C03E18C1-0978-C4B6-B28E-6EDB29E64CFF}"/>
          </ac:picMkLst>
        </pc:picChg>
      </pc:sldChg>
      <pc:sldChg chg="addSp modSp">
        <pc:chgData name="Francesco Russo" userId="88ca608b-19ff-46ea-83b3-8919c2a05283" providerId="ADAL" clId="{D2E0AFE0-DEB1-469D-930E-230D4D8982EA}" dt="2024-06-23T23:08:39.693" v="1016"/>
        <pc:sldMkLst>
          <pc:docMk/>
          <pc:sldMk cId="3498787359" sldId="804"/>
        </pc:sldMkLst>
        <pc:picChg chg="add mod">
          <ac:chgData name="Francesco Russo" userId="88ca608b-19ff-46ea-83b3-8919c2a05283" providerId="ADAL" clId="{D2E0AFE0-DEB1-469D-930E-230D4D8982EA}" dt="2024-06-23T23:08:39.693" v="1016"/>
          <ac:picMkLst>
            <pc:docMk/>
            <pc:sldMk cId="3498787359" sldId="804"/>
            <ac:picMk id="11" creationId="{322BD638-A415-83AF-E105-D2950F8FE302}"/>
          </ac:picMkLst>
        </pc:picChg>
      </pc:sldChg>
      <pc:sldChg chg="del">
        <pc:chgData name="Francesco Russo" userId="88ca608b-19ff-46ea-83b3-8919c2a05283" providerId="ADAL" clId="{D2E0AFE0-DEB1-469D-930E-230D4D8982EA}" dt="2024-06-21T17:43:17.625" v="83" actId="47"/>
        <pc:sldMkLst>
          <pc:docMk/>
          <pc:sldMk cId="1825250840" sldId="805"/>
        </pc:sldMkLst>
      </pc:sldChg>
      <pc:sldChg chg="del">
        <pc:chgData name="Francesco Russo" userId="88ca608b-19ff-46ea-83b3-8919c2a05283" providerId="ADAL" clId="{D2E0AFE0-DEB1-469D-930E-230D4D8982EA}" dt="2024-06-21T17:43:17.625" v="83" actId="47"/>
        <pc:sldMkLst>
          <pc:docMk/>
          <pc:sldMk cId="3874226182" sldId="806"/>
        </pc:sldMkLst>
      </pc:sldChg>
      <pc:sldChg chg="del">
        <pc:chgData name="Francesco Russo" userId="88ca608b-19ff-46ea-83b3-8919c2a05283" providerId="ADAL" clId="{D2E0AFE0-DEB1-469D-930E-230D4D8982EA}" dt="2024-06-21T17:43:17.625" v="83" actId="47"/>
        <pc:sldMkLst>
          <pc:docMk/>
          <pc:sldMk cId="792853601" sldId="807"/>
        </pc:sldMkLst>
      </pc:sldChg>
      <pc:sldChg chg="del">
        <pc:chgData name="Francesco Russo" userId="88ca608b-19ff-46ea-83b3-8919c2a05283" providerId="ADAL" clId="{D2E0AFE0-DEB1-469D-930E-230D4D8982EA}" dt="2024-06-21T17:43:17.625" v="83" actId="47"/>
        <pc:sldMkLst>
          <pc:docMk/>
          <pc:sldMk cId="2818473151" sldId="808"/>
        </pc:sldMkLst>
      </pc:sldChg>
      <pc:sldChg chg="del">
        <pc:chgData name="Francesco Russo" userId="88ca608b-19ff-46ea-83b3-8919c2a05283" providerId="ADAL" clId="{D2E0AFE0-DEB1-469D-930E-230D4D8982EA}" dt="2024-06-21T17:43:17.625" v="83" actId="47"/>
        <pc:sldMkLst>
          <pc:docMk/>
          <pc:sldMk cId="260291837" sldId="809"/>
        </pc:sldMkLst>
      </pc:sldChg>
      <pc:sldChg chg="del">
        <pc:chgData name="Francesco Russo" userId="88ca608b-19ff-46ea-83b3-8919c2a05283" providerId="ADAL" clId="{D2E0AFE0-DEB1-469D-930E-230D4D8982EA}" dt="2024-06-21T17:43:17.625" v="83" actId="47"/>
        <pc:sldMkLst>
          <pc:docMk/>
          <pc:sldMk cId="1304510761" sldId="810"/>
        </pc:sldMkLst>
      </pc:sldChg>
      <pc:sldChg chg="del">
        <pc:chgData name="Francesco Russo" userId="88ca608b-19ff-46ea-83b3-8919c2a05283" providerId="ADAL" clId="{D2E0AFE0-DEB1-469D-930E-230D4D8982EA}" dt="2024-06-21T17:43:17.625" v="83" actId="47"/>
        <pc:sldMkLst>
          <pc:docMk/>
          <pc:sldMk cId="692831581" sldId="811"/>
        </pc:sldMkLst>
      </pc:sldChg>
      <pc:sldChg chg="del">
        <pc:chgData name="Francesco Russo" userId="88ca608b-19ff-46ea-83b3-8919c2a05283" providerId="ADAL" clId="{D2E0AFE0-DEB1-469D-930E-230D4D8982EA}" dt="2024-06-21T17:43:17.625" v="83" actId="47"/>
        <pc:sldMkLst>
          <pc:docMk/>
          <pc:sldMk cId="4070388861" sldId="812"/>
        </pc:sldMkLst>
      </pc:sldChg>
      <pc:sldChg chg="del">
        <pc:chgData name="Francesco Russo" userId="88ca608b-19ff-46ea-83b3-8919c2a05283" providerId="ADAL" clId="{D2E0AFE0-DEB1-469D-930E-230D4D8982EA}" dt="2024-06-21T17:43:17.625" v="83" actId="47"/>
        <pc:sldMkLst>
          <pc:docMk/>
          <pc:sldMk cId="459645165" sldId="813"/>
        </pc:sldMkLst>
      </pc:sldChg>
      <pc:sldChg chg="del">
        <pc:chgData name="Francesco Russo" userId="88ca608b-19ff-46ea-83b3-8919c2a05283" providerId="ADAL" clId="{D2E0AFE0-DEB1-469D-930E-230D4D8982EA}" dt="2024-06-21T17:43:17.625" v="83" actId="47"/>
        <pc:sldMkLst>
          <pc:docMk/>
          <pc:sldMk cId="3606182041" sldId="814"/>
        </pc:sldMkLst>
      </pc:sldChg>
      <pc:sldChg chg="del">
        <pc:chgData name="Francesco Russo" userId="88ca608b-19ff-46ea-83b3-8919c2a05283" providerId="ADAL" clId="{D2E0AFE0-DEB1-469D-930E-230D4D8982EA}" dt="2024-06-21T17:43:17.625" v="83" actId="47"/>
        <pc:sldMkLst>
          <pc:docMk/>
          <pc:sldMk cId="2193470992" sldId="815"/>
        </pc:sldMkLst>
      </pc:sldChg>
      <pc:sldChg chg="del">
        <pc:chgData name="Francesco Russo" userId="88ca608b-19ff-46ea-83b3-8919c2a05283" providerId="ADAL" clId="{D2E0AFE0-DEB1-469D-930E-230D4D8982EA}" dt="2024-06-21T17:43:17.625" v="83" actId="47"/>
        <pc:sldMkLst>
          <pc:docMk/>
          <pc:sldMk cId="893442982" sldId="816"/>
        </pc:sldMkLst>
      </pc:sldChg>
      <pc:sldChg chg="del">
        <pc:chgData name="Francesco Russo" userId="88ca608b-19ff-46ea-83b3-8919c2a05283" providerId="ADAL" clId="{D2E0AFE0-DEB1-469D-930E-230D4D8982EA}" dt="2024-06-21T17:43:17.625" v="83" actId="47"/>
        <pc:sldMkLst>
          <pc:docMk/>
          <pc:sldMk cId="515851907" sldId="817"/>
        </pc:sldMkLst>
      </pc:sldChg>
      <pc:sldChg chg="del">
        <pc:chgData name="Francesco Russo" userId="88ca608b-19ff-46ea-83b3-8919c2a05283" providerId="ADAL" clId="{D2E0AFE0-DEB1-469D-930E-230D4D8982EA}" dt="2024-06-21T17:43:17.625" v="83" actId="47"/>
        <pc:sldMkLst>
          <pc:docMk/>
          <pc:sldMk cId="3860374468" sldId="818"/>
        </pc:sldMkLst>
      </pc:sldChg>
      <pc:sldChg chg="del">
        <pc:chgData name="Francesco Russo" userId="88ca608b-19ff-46ea-83b3-8919c2a05283" providerId="ADAL" clId="{D2E0AFE0-DEB1-469D-930E-230D4D8982EA}" dt="2024-06-21T17:43:17.625" v="83" actId="47"/>
        <pc:sldMkLst>
          <pc:docMk/>
          <pc:sldMk cId="489091298" sldId="819"/>
        </pc:sldMkLst>
      </pc:sldChg>
      <pc:sldChg chg="del">
        <pc:chgData name="Francesco Russo" userId="88ca608b-19ff-46ea-83b3-8919c2a05283" providerId="ADAL" clId="{D2E0AFE0-DEB1-469D-930E-230D4D8982EA}" dt="2024-06-21T17:43:17.625" v="83" actId="47"/>
        <pc:sldMkLst>
          <pc:docMk/>
          <pc:sldMk cId="2256388590" sldId="820"/>
        </pc:sldMkLst>
      </pc:sldChg>
      <pc:sldChg chg="del">
        <pc:chgData name="Francesco Russo" userId="88ca608b-19ff-46ea-83b3-8919c2a05283" providerId="ADAL" clId="{D2E0AFE0-DEB1-469D-930E-230D4D8982EA}" dt="2024-06-21T17:43:17.625" v="83" actId="47"/>
        <pc:sldMkLst>
          <pc:docMk/>
          <pc:sldMk cId="3564799275" sldId="821"/>
        </pc:sldMkLst>
      </pc:sldChg>
      <pc:sldChg chg="del">
        <pc:chgData name="Francesco Russo" userId="88ca608b-19ff-46ea-83b3-8919c2a05283" providerId="ADAL" clId="{D2E0AFE0-DEB1-469D-930E-230D4D8982EA}" dt="2024-06-21T17:43:17.625" v="83" actId="47"/>
        <pc:sldMkLst>
          <pc:docMk/>
          <pc:sldMk cId="1537261407" sldId="822"/>
        </pc:sldMkLst>
      </pc:sldChg>
      <pc:sldChg chg="del">
        <pc:chgData name="Francesco Russo" userId="88ca608b-19ff-46ea-83b3-8919c2a05283" providerId="ADAL" clId="{D2E0AFE0-DEB1-469D-930E-230D4D8982EA}" dt="2024-06-21T17:43:17.625" v="83" actId="47"/>
        <pc:sldMkLst>
          <pc:docMk/>
          <pc:sldMk cId="4007313366" sldId="823"/>
        </pc:sldMkLst>
      </pc:sldChg>
      <pc:sldChg chg="del">
        <pc:chgData name="Francesco Russo" userId="88ca608b-19ff-46ea-83b3-8919c2a05283" providerId="ADAL" clId="{D2E0AFE0-DEB1-469D-930E-230D4D8982EA}" dt="2024-06-21T17:43:17.625" v="83" actId="47"/>
        <pc:sldMkLst>
          <pc:docMk/>
          <pc:sldMk cId="2356404005" sldId="824"/>
        </pc:sldMkLst>
      </pc:sldChg>
      <pc:sldChg chg="del">
        <pc:chgData name="Francesco Russo" userId="88ca608b-19ff-46ea-83b3-8919c2a05283" providerId="ADAL" clId="{D2E0AFE0-DEB1-469D-930E-230D4D8982EA}" dt="2024-06-21T17:43:17.625" v="83" actId="47"/>
        <pc:sldMkLst>
          <pc:docMk/>
          <pc:sldMk cId="3603896802" sldId="825"/>
        </pc:sldMkLst>
      </pc:sldChg>
      <pc:sldChg chg="del">
        <pc:chgData name="Francesco Russo" userId="88ca608b-19ff-46ea-83b3-8919c2a05283" providerId="ADAL" clId="{D2E0AFE0-DEB1-469D-930E-230D4D8982EA}" dt="2024-06-21T17:43:17.625" v="83" actId="47"/>
        <pc:sldMkLst>
          <pc:docMk/>
          <pc:sldMk cId="2019674211" sldId="826"/>
        </pc:sldMkLst>
      </pc:sldChg>
      <pc:sldChg chg="del">
        <pc:chgData name="Francesco Russo" userId="88ca608b-19ff-46ea-83b3-8919c2a05283" providerId="ADAL" clId="{D2E0AFE0-DEB1-469D-930E-230D4D8982EA}" dt="2024-06-21T17:43:17.625" v="83" actId="47"/>
        <pc:sldMkLst>
          <pc:docMk/>
          <pc:sldMk cId="3701854297" sldId="827"/>
        </pc:sldMkLst>
      </pc:sldChg>
      <pc:sldChg chg="del">
        <pc:chgData name="Francesco Russo" userId="88ca608b-19ff-46ea-83b3-8919c2a05283" providerId="ADAL" clId="{D2E0AFE0-DEB1-469D-930E-230D4D8982EA}" dt="2024-06-21T17:43:17.625" v="83" actId="47"/>
        <pc:sldMkLst>
          <pc:docMk/>
          <pc:sldMk cId="680374599" sldId="828"/>
        </pc:sldMkLst>
      </pc:sldChg>
      <pc:sldChg chg="del">
        <pc:chgData name="Francesco Russo" userId="88ca608b-19ff-46ea-83b3-8919c2a05283" providerId="ADAL" clId="{D2E0AFE0-DEB1-469D-930E-230D4D8982EA}" dt="2024-06-21T17:43:17.625" v="83" actId="47"/>
        <pc:sldMkLst>
          <pc:docMk/>
          <pc:sldMk cId="3068099106" sldId="829"/>
        </pc:sldMkLst>
      </pc:sldChg>
      <pc:sldChg chg="del">
        <pc:chgData name="Francesco Russo" userId="88ca608b-19ff-46ea-83b3-8919c2a05283" providerId="ADAL" clId="{D2E0AFE0-DEB1-469D-930E-230D4D8982EA}" dt="2024-06-21T17:43:17.625" v="83" actId="47"/>
        <pc:sldMkLst>
          <pc:docMk/>
          <pc:sldMk cId="426904004" sldId="830"/>
        </pc:sldMkLst>
      </pc:sldChg>
      <pc:sldChg chg="del">
        <pc:chgData name="Francesco Russo" userId="88ca608b-19ff-46ea-83b3-8919c2a05283" providerId="ADAL" clId="{D2E0AFE0-DEB1-469D-930E-230D4D8982EA}" dt="2024-06-21T17:43:17.625" v="83" actId="47"/>
        <pc:sldMkLst>
          <pc:docMk/>
          <pc:sldMk cId="3756876612" sldId="831"/>
        </pc:sldMkLst>
      </pc:sldChg>
      <pc:sldChg chg="del">
        <pc:chgData name="Francesco Russo" userId="88ca608b-19ff-46ea-83b3-8919c2a05283" providerId="ADAL" clId="{D2E0AFE0-DEB1-469D-930E-230D4D8982EA}" dt="2024-06-21T17:43:17.625" v="83" actId="47"/>
        <pc:sldMkLst>
          <pc:docMk/>
          <pc:sldMk cId="1145296930" sldId="832"/>
        </pc:sldMkLst>
      </pc:sldChg>
      <pc:sldChg chg="del">
        <pc:chgData name="Francesco Russo" userId="88ca608b-19ff-46ea-83b3-8919c2a05283" providerId="ADAL" clId="{D2E0AFE0-DEB1-469D-930E-230D4D8982EA}" dt="2024-06-21T17:43:17.625" v="83" actId="47"/>
        <pc:sldMkLst>
          <pc:docMk/>
          <pc:sldMk cId="1911974105" sldId="833"/>
        </pc:sldMkLst>
      </pc:sldChg>
      <pc:sldChg chg="del">
        <pc:chgData name="Francesco Russo" userId="88ca608b-19ff-46ea-83b3-8919c2a05283" providerId="ADAL" clId="{D2E0AFE0-DEB1-469D-930E-230D4D8982EA}" dt="2024-06-21T17:43:17.625" v="83" actId="47"/>
        <pc:sldMkLst>
          <pc:docMk/>
          <pc:sldMk cId="4231018189" sldId="834"/>
        </pc:sldMkLst>
      </pc:sldChg>
      <pc:sldChg chg="del">
        <pc:chgData name="Francesco Russo" userId="88ca608b-19ff-46ea-83b3-8919c2a05283" providerId="ADAL" clId="{D2E0AFE0-DEB1-469D-930E-230D4D8982EA}" dt="2024-06-21T17:43:17.625" v="83" actId="47"/>
        <pc:sldMkLst>
          <pc:docMk/>
          <pc:sldMk cId="1523448012" sldId="835"/>
        </pc:sldMkLst>
      </pc:sldChg>
      <pc:sldChg chg="del">
        <pc:chgData name="Francesco Russo" userId="88ca608b-19ff-46ea-83b3-8919c2a05283" providerId="ADAL" clId="{D2E0AFE0-DEB1-469D-930E-230D4D8982EA}" dt="2024-06-21T17:43:17.625" v="83" actId="47"/>
        <pc:sldMkLst>
          <pc:docMk/>
          <pc:sldMk cId="2413633474" sldId="836"/>
        </pc:sldMkLst>
      </pc:sldChg>
      <pc:sldChg chg="del">
        <pc:chgData name="Francesco Russo" userId="88ca608b-19ff-46ea-83b3-8919c2a05283" providerId="ADAL" clId="{D2E0AFE0-DEB1-469D-930E-230D4D8982EA}" dt="2024-06-21T17:43:17.625" v="83" actId="47"/>
        <pc:sldMkLst>
          <pc:docMk/>
          <pc:sldMk cId="422683025" sldId="837"/>
        </pc:sldMkLst>
      </pc:sldChg>
      <pc:sldChg chg="del">
        <pc:chgData name="Francesco Russo" userId="88ca608b-19ff-46ea-83b3-8919c2a05283" providerId="ADAL" clId="{D2E0AFE0-DEB1-469D-930E-230D4D8982EA}" dt="2024-06-21T17:43:17.625" v="83" actId="47"/>
        <pc:sldMkLst>
          <pc:docMk/>
          <pc:sldMk cId="3230561129" sldId="838"/>
        </pc:sldMkLst>
      </pc:sldChg>
      <pc:sldChg chg="del">
        <pc:chgData name="Francesco Russo" userId="88ca608b-19ff-46ea-83b3-8919c2a05283" providerId="ADAL" clId="{D2E0AFE0-DEB1-469D-930E-230D4D8982EA}" dt="2024-06-21T17:43:17.625" v="83" actId="47"/>
        <pc:sldMkLst>
          <pc:docMk/>
          <pc:sldMk cId="4206591295" sldId="839"/>
        </pc:sldMkLst>
      </pc:sldChg>
      <pc:sldChg chg="del">
        <pc:chgData name="Francesco Russo" userId="88ca608b-19ff-46ea-83b3-8919c2a05283" providerId="ADAL" clId="{D2E0AFE0-DEB1-469D-930E-230D4D8982EA}" dt="2024-06-21T17:43:17.625" v="83" actId="47"/>
        <pc:sldMkLst>
          <pc:docMk/>
          <pc:sldMk cId="1845829245" sldId="840"/>
        </pc:sldMkLst>
      </pc:sldChg>
      <pc:sldChg chg="del">
        <pc:chgData name="Francesco Russo" userId="88ca608b-19ff-46ea-83b3-8919c2a05283" providerId="ADAL" clId="{D2E0AFE0-DEB1-469D-930E-230D4D8982EA}" dt="2024-06-21T17:43:17.625" v="83" actId="47"/>
        <pc:sldMkLst>
          <pc:docMk/>
          <pc:sldMk cId="345660472" sldId="841"/>
        </pc:sldMkLst>
      </pc:sldChg>
      <pc:sldChg chg="del">
        <pc:chgData name="Francesco Russo" userId="88ca608b-19ff-46ea-83b3-8919c2a05283" providerId="ADAL" clId="{D2E0AFE0-DEB1-469D-930E-230D4D8982EA}" dt="2024-06-21T17:43:17.625" v="83" actId="47"/>
        <pc:sldMkLst>
          <pc:docMk/>
          <pc:sldMk cId="790938495" sldId="842"/>
        </pc:sldMkLst>
      </pc:sldChg>
      <pc:sldChg chg="del">
        <pc:chgData name="Francesco Russo" userId="88ca608b-19ff-46ea-83b3-8919c2a05283" providerId="ADAL" clId="{D2E0AFE0-DEB1-469D-930E-230D4D8982EA}" dt="2024-06-21T17:43:17.625" v="83" actId="47"/>
        <pc:sldMkLst>
          <pc:docMk/>
          <pc:sldMk cId="1546778030" sldId="844"/>
        </pc:sldMkLst>
      </pc:sldChg>
      <pc:sldChg chg="del">
        <pc:chgData name="Francesco Russo" userId="88ca608b-19ff-46ea-83b3-8919c2a05283" providerId="ADAL" clId="{D2E0AFE0-DEB1-469D-930E-230D4D8982EA}" dt="2024-06-21T17:43:17.625" v="83" actId="47"/>
        <pc:sldMkLst>
          <pc:docMk/>
          <pc:sldMk cId="2552427658" sldId="845"/>
        </pc:sldMkLst>
      </pc:sldChg>
      <pc:sldChg chg="addSp delSp modSp add mod modTransition modClrScheme modAnim chgLayout modNotesTx">
        <pc:chgData name="Francesco Russo" userId="88ca608b-19ff-46ea-83b3-8919c2a05283" providerId="ADAL" clId="{D2E0AFE0-DEB1-469D-930E-230D4D8982EA}" dt="2024-06-23T16:14:33.722" v="776"/>
        <pc:sldMkLst>
          <pc:docMk/>
          <pc:sldMk cId="1633599966" sldId="846"/>
        </pc:sldMkLst>
        <pc:spChg chg="mod ord">
          <ac:chgData name="Francesco Russo" userId="88ca608b-19ff-46ea-83b3-8919c2a05283" providerId="ADAL" clId="{D2E0AFE0-DEB1-469D-930E-230D4D8982EA}" dt="2024-06-21T17:42:11.932" v="41" actId="313"/>
          <ac:spMkLst>
            <pc:docMk/>
            <pc:sldMk cId="1633599966" sldId="846"/>
            <ac:spMk id="2" creationId="{C70C38DD-9242-47B7-A10E-4D2CAA15752A}"/>
          </ac:spMkLst>
        </pc:spChg>
        <pc:spChg chg="mod ord">
          <ac:chgData name="Francesco Russo" userId="88ca608b-19ff-46ea-83b3-8919c2a05283" providerId="ADAL" clId="{D2E0AFE0-DEB1-469D-930E-230D4D8982EA}" dt="2024-06-21T17:42:16.038" v="42" actId="1076"/>
          <ac:spMkLst>
            <pc:docMk/>
            <pc:sldMk cId="1633599966" sldId="846"/>
            <ac:spMk id="3" creationId="{214A5DDC-8480-4378-BA1F-4F50C12D518E}"/>
          </ac:spMkLst>
        </pc:spChg>
        <pc:spChg chg="mod ord">
          <ac:chgData name="Francesco Russo" userId="88ca608b-19ff-46ea-83b3-8919c2a05283" providerId="ADAL" clId="{D2E0AFE0-DEB1-469D-930E-230D4D8982EA}" dt="2024-06-21T17:41:40.613" v="6" actId="700"/>
          <ac:spMkLst>
            <pc:docMk/>
            <pc:sldMk cId="1633599966" sldId="846"/>
            <ac:spMk id="4" creationId="{4E7E2FED-5BB7-48A1-95A0-BB5A0D7BF9D6}"/>
          </ac:spMkLst>
        </pc:spChg>
        <pc:spChg chg="del mod">
          <ac:chgData name="Francesco Russo" userId="88ca608b-19ff-46ea-83b3-8919c2a05283" providerId="ADAL" clId="{D2E0AFE0-DEB1-469D-930E-230D4D8982EA}" dt="2024-06-21T17:41:34.951" v="4" actId="478"/>
          <ac:spMkLst>
            <pc:docMk/>
            <pc:sldMk cId="1633599966" sldId="846"/>
            <ac:spMk id="5" creationId="{27A6EC39-284A-27F4-6C17-D57ADE83FBEB}"/>
          </ac:spMkLst>
        </pc:spChg>
        <pc:spChg chg="add del mod">
          <ac:chgData name="Francesco Russo" userId="88ca608b-19ff-46ea-83b3-8919c2a05283" providerId="ADAL" clId="{D2E0AFE0-DEB1-469D-930E-230D4D8982EA}" dt="2024-06-21T17:41:36.869" v="5" actId="478"/>
          <ac:spMkLst>
            <pc:docMk/>
            <pc:sldMk cId="1633599966" sldId="846"/>
            <ac:spMk id="7" creationId="{B3740DF6-65E2-656E-CBE1-A0E7286C2E41}"/>
          </ac:spMkLst>
        </pc:spChg>
        <pc:picChg chg="add del mod">
          <ac:chgData name="Francesco Russo" userId="88ca608b-19ff-46ea-83b3-8919c2a05283" providerId="ADAL" clId="{D2E0AFE0-DEB1-469D-930E-230D4D8982EA}" dt="2024-06-23T16:13:24.538" v="775"/>
          <ac:picMkLst>
            <pc:docMk/>
            <pc:sldMk cId="1633599966" sldId="846"/>
            <ac:picMk id="6" creationId="{38F3802A-8290-364B-CBD3-8378A19B9183}"/>
          </ac:picMkLst>
        </pc:picChg>
        <pc:picChg chg="add mod">
          <ac:chgData name="Francesco Russo" userId="88ca608b-19ff-46ea-83b3-8919c2a05283" providerId="ADAL" clId="{D2E0AFE0-DEB1-469D-930E-230D4D8982EA}" dt="2024-06-23T16:14:33.722" v="776"/>
          <ac:picMkLst>
            <pc:docMk/>
            <pc:sldMk cId="1633599966" sldId="846"/>
            <ac:picMk id="11" creationId="{833CED79-ACBB-3EE1-F2E4-68DB041246F6}"/>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022886" y="0"/>
            <a:ext cx="3078048" cy="468803"/>
          </a:xfrm>
          <a:prstGeom prst="rect">
            <a:avLst/>
          </a:prstGeom>
        </p:spPr>
        <p:txBody>
          <a:bodyPr vert="horz" lIns="89136" tIns="44568" rIns="89136" bIns="44568"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022886" y="8918121"/>
            <a:ext cx="3078048" cy="468803"/>
          </a:xfrm>
          <a:prstGeom prst="rect">
            <a:avLst/>
          </a:prstGeom>
        </p:spPr>
        <p:txBody>
          <a:bodyPr vert="horz" lIns="89136" tIns="44568" rIns="89136" bIns="44568"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07320" y="8573950"/>
            <a:ext cx="3018364" cy="618933"/>
          </a:xfrm>
          <a:prstGeom prst="rect">
            <a:avLst/>
          </a:prstGeom>
        </p:spPr>
        <p:txBody>
          <a:bodyPr vert="horz" lIns="99605" tIns="49804" rIns="99605" bIns="49804"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40" y="8450593"/>
            <a:ext cx="507319" cy="8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422275" y="704850"/>
            <a:ext cx="62579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 name="Notes Placeholder 4">
            <a:extLst>
              <a:ext uri="{FF2B5EF4-FFF2-40B4-BE49-F238E27FC236}">
                <a16:creationId xmlns:a16="http://schemas.microsoft.com/office/drawing/2014/main" id="{27CF0271-89D7-6B93-FAE9-6CAA048E0074}"/>
              </a:ext>
            </a:extLst>
          </p:cNvPr>
          <p:cNvSpPr>
            <a:spLocks noGrp="1"/>
          </p:cNvSpPr>
          <p:nvPr>
            <p:ph type="body" sz="quarter" idx="3"/>
          </p:nvPr>
        </p:nvSpPr>
        <p:spPr>
          <a:xfrm>
            <a:off x="422274" y="4346532"/>
            <a:ext cx="6257925" cy="45708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499937C-874B-4021-1151-1C3194AE00A4}"/>
              </a:ext>
            </a:extLst>
          </p:cNvPr>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0BDC431-FEEB-4AEA-9C88-8408D90EB600}" type="slidenum">
              <a:rPr lang="en-US" smtClean="0"/>
              <a:t>‹#›</a:t>
            </a:fld>
            <a:endParaRPr 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hf hdr="0" ftr="0" dt="0"/>
  <p:notesStyle>
    <a:lvl1pPr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1pPr>
    <a:lvl2pPr marL="4572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2pPr>
    <a:lvl3pPr marL="9144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3pPr>
    <a:lvl4pPr marL="13716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4pPr>
    <a:lvl5pPr marL="1828800" algn="just" rtl="0" eaLnBrk="0" fontAlgn="base" hangingPunct="0">
      <a:lnSpc>
        <a:spcPct val="100000"/>
      </a:lnSpc>
      <a:spcBef>
        <a:spcPts val="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aisc.org/nsba"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nhi.fhwa.dot.gov/"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C819-EF54-4630-4A2C-4F4AB2499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FF676-EBF3-42D1-7865-516A413E3371}"/>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a:endParaRPr lang="en-US" dirty="0"/>
          </a:p>
        </p:txBody>
      </p:sp>
      <p:sp>
        <p:nvSpPr>
          <p:cNvPr id="4" name="Slide Number Placeholder 3">
            <a:extLst>
              <a:ext uri="{FF2B5EF4-FFF2-40B4-BE49-F238E27FC236}">
                <a16:creationId xmlns:a16="http://schemas.microsoft.com/office/drawing/2014/main" id="{84D286FB-2F76-50B4-5508-1E4BF127B9B7}"/>
              </a:ext>
            </a:extLst>
          </p:cNvPr>
          <p:cNvSpPr>
            <a:spLocks noGrp="1"/>
          </p:cNvSpPr>
          <p:nvPr>
            <p:ph type="sldNum" sz="quarter" idx="5"/>
          </p:nvPr>
        </p:nvSpPr>
        <p:spPr/>
        <p:txBody>
          <a:bodyPr/>
          <a:lstStyle/>
          <a:p>
            <a:fld id="{90BDC431-FEEB-4AEA-9C88-8408D90EB600}" type="slidenum">
              <a:rPr lang="en-US" smtClean="0"/>
              <a:t>1</a:t>
            </a:fld>
            <a:endParaRPr lang="en-US" dirty="0"/>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i="1" dirty="0"/>
              <a:t>AASHTO LRFD </a:t>
            </a:r>
            <a:r>
              <a:rPr lang="en-US" sz="1200" dirty="0"/>
              <a:t>Article 6.13.2.1.1 (10th Edition) specifies that joints of diaphragm, cross-frame, and lateral bracing members in beam or girder bridges with pretensioned high-strength bolts installed in standard holes do not need to be designed as slip-critical connections as field experience has indicated that slip is not likely and that any slip that may occur in these connections is not anticipated to be detrimental to the geometry or serviceability of the structure. </a:t>
            </a:r>
          </a:p>
          <a:p>
            <a:endParaRPr lang="en-US" sz="1200" dirty="0"/>
          </a:p>
          <a:p>
            <a:r>
              <a:rPr lang="en-US" sz="1200" dirty="0"/>
              <a:t>Faying surfaces of joints that are designed as bearing-type connections need not satisfy the surface condition preparation specified in </a:t>
            </a:r>
            <a:r>
              <a:rPr lang="en-US" sz="1200" i="1" dirty="0"/>
              <a:t>AASHTO LRFD </a:t>
            </a:r>
            <a:r>
              <a:rPr lang="en-US" sz="1200" dirty="0"/>
              <a:t>Article 6.13.2.8 for slip-critical connections; coatings are permitted in bearing-type connections.</a:t>
            </a:r>
          </a:p>
          <a:p>
            <a:endParaRPr lang="en-US" sz="1200" dirty="0"/>
          </a:p>
          <a:p>
            <a:r>
              <a:rPr lang="en-US" sz="1200" dirty="0"/>
              <a:t>Top-flange lateral bracing members in steel tub girders (refer to the photo on this slide) are typically shop-installed with standard holes provided in the connections, and therefore need not be designed as slip-critical connections unless specified otherwise by the Owner. Field-installed lateral bracing members in beam or girder bridges with oversize holes provided in the connection of the bracing member to the lateral connection plate or to the flange, as applicable, to aid in fit-up are to be designed as slip-critical connections under the factored loads during the deck placement.</a:t>
            </a:r>
          </a:p>
          <a:p>
            <a:endParaRPr lang="en-US" sz="1200" dirty="0"/>
          </a:p>
          <a:p>
            <a:r>
              <a:rPr lang="en-US" sz="1200" u="sng" dirty="0"/>
              <a:t>Photo credit</a:t>
            </a:r>
            <a:r>
              <a:rPr lang="en-US" sz="1200" dirty="0"/>
              <a:t>: </a:t>
            </a:r>
            <a:r>
              <a:rPr lang="en-US" sz="1200" dirty="0" err="1"/>
              <a:t>HDR</a:t>
            </a:r>
            <a:endParaRPr lang="en-US" dirty="0"/>
          </a:p>
        </p:txBody>
      </p:sp>
      <p:sp>
        <p:nvSpPr>
          <p:cNvPr id="4" name="Slide Number Placeholder 3">
            <a:extLst>
              <a:ext uri="{FF2B5EF4-FFF2-40B4-BE49-F238E27FC236}">
                <a16:creationId xmlns:a16="http://schemas.microsoft.com/office/drawing/2014/main" id="{32A401A1-36B5-D376-DD7D-A54D072826B1}"/>
              </a:ext>
            </a:extLst>
          </p:cNvPr>
          <p:cNvSpPr>
            <a:spLocks noGrp="1"/>
          </p:cNvSpPr>
          <p:nvPr>
            <p:ph type="sldNum" sz="quarter" idx="5"/>
          </p:nvPr>
        </p:nvSpPr>
        <p:spPr/>
        <p:txBody>
          <a:bodyPr/>
          <a:lstStyle/>
          <a:p>
            <a:fld id="{90BDC431-FEEB-4AEA-9C88-8408D90EB600}" type="slidenum">
              <a:rPr lang="en-US" smtClean="0"/>
              <a:pPr/>
              <a:t>10</a:t>
            </a:fld>
            <a:endParaRPr lang="en-US" dirty="0"/>
          </a:p>
        </p:txBody>
      </p:sp>
      <p:sp>
        <p:nvSpPr>
          <p:cNvPr id="7" name="Slide Image Placeholder 6">
            <a:extLst>
              <a:ext uri="{FF2B5EF4-FFF2-40B4-BE49-F238E27FC236}">
                <a16:creationId xmlns:a16="http://schemas.microsoft.com/office/drawing/2014/main" id="{AA62B7DF-5871-49DF-9755-B9938C523A76}"/>
              </a:ext>
            </a:extLst>
          </p:cNvPr>
          <p:cNvSpPr>
            <a:spLocks noGrp="1" noRot="1" noChangeAspect="1"/>
          </p:cNvSpPr>
          <p:nvPr>
            <p:ph type="sldImg"/>
          </p:nvPr>
        </p:nvSpPr>
        <p:spPr/>
      </p:sp>
    </p:spTree>
    <p:extLst>
      <p:ext uri="{BB962C8B-B14F-4D97-AF65-F5344CB8AC3E}">
        <p14:creationId xmlns:p14="http://schemas.microsoft.com/office/powerpoint/2010/main" val="36808202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At the strength limit state, the factored shear resistance of the web, V</a:t>
            </a:r>
            <a:r>
              <a:rPr lang="en-US" sz="1200" baseline="-25000" dirty="0"/>
              <a:t>r</a:t>
            </a:r>
            <a:r>
              <a:rPr lang="en-US" sz="1200" dirty="0"/>
              <a:t>, cannot exceed the factored resistance of the web splice plates, R</a:t>
            </a:r>
            <a:r>
              <a:rPr lang="en-US" sz="1200" baseline="-25000" dirty="0"/>
              <a:t>r</a:t>
            </a:r>
            <a:r>
              <a:rPr lang="en-US" sz="1200" dirty="0"/>
              <a:t>, taken as the smaller value based on shear yielding, shear rupture, or block shear rupture. The corresponding equations for each of these checks are shown on this slide. </a:t>
            </a:r>
          </a:p>
          <a:p>
            <a:endParaRPr lang="en-US" sz="1200" dirty="0"/>
          </a:p>
          <a:p>
            <a:r>
              <a:rPr lang="en-US" sz="1200" dirty="0"/>
              <a:t>For shear yielding, the factored shear resistance of the web splice plates, R</a:t>
            </a:r>
            <a:r>
              <a:rPr lang="en-US" sz="1200" baseline="-25000" dirty="0"/>
              <a:t>r</a:t>
            </a:r>
            <a:r>
              <a:rPr lang="en-US" sz="1200" dirty="0"/>
              <a:t>, is conservatively based on the shear yield stress, which is equal to 0.58 times the specified minimum yield strength of the web splice plates, F</a:t>
            </a:r>
            <a:r>
              <a:rPr lang="en-US" sz="1200" baseline="-25000" dirty="0"/>
              <a:t>y</a:t>
            </a:r>
            <a:r>
              <a:rPr lang="en-US" sz="1200" dirty="0"/>
              <a:t> (</a:t>
            </a:r>
            <a:r>
              <a:rPr lang="en-US" sz="1200" i="1" dirty="0"/>
              <a:t>AASHTO LRFD </a:t>
            </a:r>
            <a:r>
              <a:rPr lang="en-US" sz="1200" dirty="0"/>
              <a:t>Article 6.13.5.3 – Lesson 1 – Slide 89). The shear yield stress is multiplied by the resistance factor for shear, </a:t>
            </a:r>
            <a:r>
              <a:rPr lang="en-US" sz="1200" dirty="0">
                <a:sym typeface="Symbol" panose="05050102010706020507" pitchFamily="18" charset="2"/>
              </a:rPr>
              <a:t></a:t>
            </a:r>
            <a:r>
              <a:rPr lang="en-US" sz="1200" baseline="-25000" dirty="0">
                <a:sym typeface="Symbol" panose="05050102010706020507" pitchFamily="18" charset="2"/>
              </a:rPr>
              <a:t>v</a:t>
            </a:r>
            <a:r>
              <a:rPr lang="en-US" sz="1200" dirty="0">
                <a:sym typeface="Symbol" panose="05050102010706020507" pitchFamily="18" charset="2"/>
              </a:rPr>
              <a:t> (= 1.0)</a:t>
            </a:r>
            <a:r>
              <a:rPr lang="en-US" sz="1200" dirty="0"/>
              <a:t>, and the gross area of the web splice plates, A</a:t>
            </a:r>
            <a:r>
              <a:rPr lang="en-US" sz="1200" baseline="-25000" dirty="0"/>
              <a:t>vg</a:t>
            </a:r>
            <a:r>
              <a:rPr lang="en-US" sz="1200" dirty="0"/>
              <a:t>, to compute the factored shear yield resistance. </a:t>
            </a:r>
          </a:p>
          <a:p>
            <a:endParaRPr lang="en-US" sz="1200" dirty="0"/>
          </a:p>
          <a:p>
            <a:r>
              <a:rPr lang="en-US" sz="1200" dirty="0"/>
              <a:t>For shear rupture, the factored shear resistance of the web splice plates, R</a:t>
            </a:r>
            <a:r>
              <a:rPr lang="en-US" sz="1200" baseline="-25000" dirty="0"/>
              <a:t>r</a:t>
            </a:r>
            <a:r>
              <a:rPr lang="en-US" sz="1200" dirty="0"/>
              <a:t>, is equal to 0.58 times the resistance factor for shear rupture of connected elements, </a:t>
            </a:r>
            <a:r>
              <a:rPr lang="en-US" sz="1200" dirty="0">
                <a:sym typeface="Symbol" panose="05050102010706020507" pitchFamily="18" charset="2"/>
              </a:rPr>
              <a:t></a:t>
            </a:r>
            <a:r>
              <a:rPr lang="en-US" sz="1200" baseline="-25000" dirty="0">
                <a:sym typeface="Symbol" panose="05050102010706020507" pitchFamily="18" charset="2"/>
              </a:rPr>
              <a:t>vu</a:t>
            </a:r>
            <a:r>
              <a:rPr lang="en-US" sz="1200" dirty="0">
                <a:sym typeface="Symbol" panose="05050102010706020507" pitchFamily="18" charset="2"/>
              </a:rPr>
              <a:t> (= 0.80)</a:t>
            </a:r>
            <a:r>
              <a:rPr lang="en-US" sz="1200" dirty="0"/>
              <a:t>, times the tensile strength of the web splice plates, F</a:t>
            </a:r>
            <a:r>
              <a:rPr lang="en-US" sz="1200" baseline="-25000" dirty="0"/>
              <a:t>u</a:t>
            </a:r>
            <a:r>
              <a:rPr lang="en-US" sz="1200" dirty="0"/>
              <a:t> (</a:t>
            </a:r>
            <a:r>
              <a:rPr lang="en-US" sz="1200" i="1" dirty="0"/>
              <a:t>AASHTO LRFD </a:t>
            </a:r>
            <a:r>
              <a:rPr lang="en-US" sz="1200" dirty="0"/>
              <a:t>Table 6.4.1-1), times the net area of the web splice plates, A</a:t>
            </a:r>
            <a:r>
              <a:rPr lang="en-US" sz="1200" baseline="-25000" dirty="0"/>
              <a:t>vn</a:t>
            </a:r>
            <a:r>
              <a:rPr lang="en-US" sz="1200" dirty="0"/>
              <a:t>, times the reduction factor for holes punched full size, R</a:t>
            </a:r>
            <a:r>
              <a:rPr lang="en-US" sz="1200" baseline="-25000" dirty="0"/>
              <a:t>p</a:t>
            </a:r>
            <a:r>
              <a:rPr lang="en-US" sz="1200" dirty="0"/>
              <a:t> (</a:t>
            </a:r>
            <a:r>
              <a:rPr lang="en-US" sz="1200" i="1" dirty="0"/>
              <a:t>AASHTO LRFD</a:t>
            </a:r>
            <a:r>
              <a:rPr lang="en-US" sz="1200" dirty="0"/>
              <a:t> Article 6.13.5.3). The reduction factor, R</a:t>
            </a:r>
            <a:r>
              <a:rPr lang="en-US" sz="1200" baseline="-25000" dirty="0"/>
              <a:t>p</a:t>
            </a:r>
            <a:r>
              <a:rPr lang="en-US" sz="1200" dirty="0"/>
              <a:t>, to account for bolt holes punched full size (Lesson 12) should be taken as 1.0 for splice plates. Splice plates are fully connected so there is no shear lag effect and holes in field splices are not allowed to be punched full size. </a:t>
            </a:r>
          </a:p>
          <a:p>
            <a:endParaRPr lang="en-US" sz="1200" dirty="0"/>
          </a:p>
          <a:p>
            <a:r>
              <a:rPr lang="en-US" sz="1200" dirty="0"/>
              <a:t>Refer to Lesson 12 for more detailed information on the block shear rupture check (</a:t>
            </a:r>
            <a:r>
              <a:rPr lang="en-US" sz="1200" dirty="0">
                <a:sym typeface="Symbol" panose="05050102010706020507" pitchFamily="18" charset="2"/>
              </a:rPr>
              <a:t></a:t>
            </a:r>
            <a:r>
              <a:rPr lang="en-US" sz="1200" baseline="-25000" dirty="0">
                <a:sym typeface="Symbol" panose="05050102010706020507" pitchFamily="18" charset="2"/>
              </a:rPr>
              <a:t>bs </a:t>
            </a:r>
            <a:r>
              <a:rPr lang="en-US" sz="1200" dirty="0">
                <a:sym typeface="Symbol" panose="05050102010706020507" pitchFamily="18" charset="2"/>
              </a:rPr>
              <a:t>= 0.80; U</a:t>
            </a:r>
            <a:r>
              <a:rPr lang="en-US" sz="1200" baseline="-25000" dirty="0">
                <a:sym typeface="Symbol" panose="05050102010706020507" pitchFamily="18" charset="2"/>
              </a:rPr>
              <a:t>bs </a:t>
            </a:r>
            <a:r>
              <a:rPr lang="en-US" sz="1200" dirty="0">
                <a:sym typeface="Symbol" panose="05050102010706020507" pitchFamily="18" charset="2"/>
              </a:rPr>
              <a:t>is equal to 1.0 for splice plates)</a:t>
            </a:r>
            <a:r>
              <a:rPr lang="en-US" sz="1200" dirty="0"/>
              <a:t>. Because of the overall length of the connection, the block shear rupture resistance normally does not control for web splice plates of typical proportion.</a:t>
            </a:r>
            <a:endParaRPr lang="en-US" dirty="0"/>
          </a:p>
        </p:txBody>
      </p:sp>
      <p:sp>
        <p:nvSpPr>
          <p:cNvPr id="4" name="Slide Number Placeholder 3">
            <a:extLst>
              <a:ext uri="{FF2B5EF4-FFF2-40B4-BE49-F238E27FC236}">
                <a16:creationId xmlns:a16="http://schemas.microsoft.com/office/drawing/2014/main" id="{64B5B5D0-FAAF-674D-9902-0E61582C5E78}"/>
              </a:ext>
            </a:extLst>
          </p:cNvPr>
          <p:cNvSpPr>
            <a:spLocks noGrp="1"/>
          </p:cNvSpPr>
          <p:nvPr>
            <p:ph type="sldNum" sz="quarter" idx="5"/>
          </p:nvPr>
        </p:nvSpPr>
        <p:spPr/>
        <p:txBody>
          <a:bodyPr/>
          <a:lstStyle/>
          <a:p>
            <a:fld id="{90BDC431-FEEB-4AEA-9C88-8408D90EB600}" type="slidenum">
              <a:rPr lang="en-US" smtClean="0"/>
              <a:pPr/>
              <a:t>100</a:t>
            </a:fld>
            <a:endParaRPr lang="en-US" dirty="0"/>
          </a:p>
        </p:txBody>
      </p:sp>
      <p:sp>
        <p:nvSpPr>
          <p:cNvPr id="7" name="Slide Image Placeholder 6">
            <a:extLst>
              <a:ext uri="{FF2B5EF4-FFF2-40B4-BE49-F238E27FC236}">
                <a16:creationId xmlns:a16="http://schemas.microsoft.com/office/drawing/2014/main" id="{4EB0A604-ECE0-2EC7-3DD6-0F7F5B2103B0}"/>
              </a:ext>
            </a:extLst>
          </p:cNvPr>
          <p:cNvSpPr>
            <a:spLocks noGrp="1" noRot="1" noChangeAspect="1"/>
          </p:cNvSpPr>
          <p:nvPr>
            <p:ph type="sldImg"/>
          </p:nvPr>
        </p:nvSpPr>
        <p:spPr/>
      </p:sp>
    </p:spTree>
    <p:extLst>
      <p:ext uri="{BB962C8B-B14F-4D97-AF65-F5344CB8AC3E}">
        <p14:creationId xmlns:p14="http://schemas.microsoft.com/office/powerpoint/2010/main" val="19398465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In the remainder of this lesson, a design example for a bolted field splice will be presented, illustrating the application of the </a:t>
            </a:r>
            <a:r>
              <a:rPr lang="en-US" sz="1200" i="1" dirty="0"/>
              <a:t>AASHTO LRFD</a:t>
            </a:r>
            <a:r>
              <a:rPr lang="en-US" sz="1200" dirty="0"/>
              <a:t> design requirements for bolted splices that were described on the preceding slides. </a:t>
            </a:r>
          </a:p>
          <a:p>
            <a:endParaRPr lang="en-US" sz="1200" dirty="0"/>
          </a:p>
          <a:p>
            <a:r>
              <a:rPr lang="en-US" sz="1200" dirty="0"/>
              <a:t>Several resources for designing bolted field splices are available from the NSBA, including the Bolted Field Splices for Steel Bridge Flexural Members reference document shown on this slide, which provides an overview of the design requirements along with three design examples, and the NSBA Splice spreadsheet which allows the user to quickly analyze various bolted splice connections and determine the most efficient design configuration that satisfies all the </a:t>
            </a:r>
            <a:r>
              <a:rPr lang="en-US" sz="1200" i="1" dirty="0"/>
              <a:t>AASHTO LRFD </a:t>
            </a:r>
            <a:r>
              <a:rPr lang="en-US" sz="1200" dirty="0"/>
              <a:t>requirements. These resources are available free of charge on the NSBA website (</a:t>
            </a:r>
            <a:r>
              <a:rPr lang="en-US" sz="1200" dirty="0">
                <a:hlinkClick r:id="rId3"/>
              </a:rPr>
              <a:t>www.aisc.org/nsba</a:t>
            </a:r>
            <a:r>
              <a:rPr lang="en-US" sz="1200" dirty="0"/>
              <a:t>); on the website, click on ′Design and Estimating′ and then click on ′Design Resources and Software′ to access these resources. The following illustrative example is Design Example 2 taken from the NSBA reference document.</a:t>
            </a:r>
          </a:p>
        </p:txBody>
      </p:sp>
      <p:sp>
        <p:nvSpPr>
          <p:cNvPr id="4" name="Slide Number Placeholder 3">
            <a:extLst>
              <a:ext uri="{FF2B5EF4-FFF2-40B4-BE49-F238E27FC236}">
                <a16:creationId xmlns:a16="http://schemas.microsoft.com/office/drawing/2014/main" id="{D47EB7B0-FB8D-F312-1C31-96DCFE4AB729}"/>
              </a:ext>
            </a:extLst>
          </p:cNvPr>
          <p:cNvSpPr>
            <a:spLocks noGrp="1"/>
          </p:cNvSpPr>
          <p:nvPr>
            <p:ph type="sldNum" sz="quarter" idx="5"/>
          </p:nvPr>
        </p:nvSpPr>
        <p:spPr/>
        <p:txBody>
          <a:bodyPr/>
          <a:lstStyle/>
          <a:p>
            <a:fld id="{90BDC431-FEEB-4AEA-9C88-8408D90EB600}" type="slidenum">
              <a:rPr lang="en-US" smtClean="0"/>
              <a:pPr/>
              <a:t>101</a:t>
            </a:fld>
            <a:endParaRPr lang="en-US" dirty="0"/>
          </a:p>
        </p:txBody>
      </p:sp>
      <p:sp>
        <p:nvSpPr>
          <p:cNvPr id="7" name="Slide Image Placeholder 6">
            <a:extLst>
              <a:ext uri="{FF2B5EF4-FFF2-40B4-BE49-F238E27FC236}">
                <a16:creationId xmlns:a16="http://schemas.microsoft.com/office/drawing/2014/main" id="{E84EB0B4-E1FD-A5C9-212D-B0DCFD82781D}"/>
              </a:ext>
            </a:extLst>
          </p:cNvPr>
          <p:cNvSpPr>
            <a:spLocks noGrp="1" noRot="1" noChangeAspect="1"/>
          </p:cNvSpPr>
          <p:nvPr>
            <p:ph type="sldImg"/>
          </p:nvPr>
        </p:nvSpPr>
        <p:spPr/>
      </p:sp>
    </p:spTree>
    <p:extLst>
      <p:ext uri="{BB962C8B-B14F-4D97-AF65-F5344CB8AC3E}">
        <p14:creationId xmlns:p14="http://schemas.microsoft.com/office/powerpoint/2010/main" val="33555985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In this design exercise, the bolted field splice in the end span of the exterior girder of a three-span continuous I-girder bridge will be designed. There are three spans of 234 feet, 300 feet and 234 feet. The splice is located near the point of permanent load contraflexure. For this splice, 7/8” diameter ASTM F3125 Grade A325 bolts (120 ksi bolts) placed in standard-size 15/16” diameter holes will be used. </a:t>
            </a:r>
          </a:p>
          <a:p>
            <a:endParaRPr lang="en-US" sz="1200" dirty="0"/>
          </a:p>
          <a:p>
            <a:r>
              <a:rPr lang="en-US" sz="1200" dirty="0"/>
              <a:t>The unfactored design moments are as follows: M</a:t>
            </a:r>
            <a:r>
              <a:rPr lang="en-US" sz="1200" baseline="-25000" dirty="0"/>
              <a:t>DC1</a:t>
            </a:r>
            <a:r>
              <a:rPr lang="en-US" sz="1200" dirty="0"/>
              <a:t> is -1,564 kip-feet; M</a:t>
            </a:r>
            <a:r>
              <a:rPr lang="en-US" sz="1200" baseline="-25000" dirty="0"/>
              <a:t>DC2</a:t>
            </a:r>
            <a:r>
              <a:rPr lang="en-US" sz="1200" dirty="0"/>
              <a:t> is -242 kip-feet; M</a:t>
            </a:r>
            <a:r>
              <a:rPr lang="en-US" sz="1200" baseline="-25000" dirty="0"/>
              <a:t>DW</a:t>
            </a:r>
            <a:r>
              <a:rPr lang="en-US" sz="1200" dirty="0"/>
              <a:t> is -315 kip-feet; M</a:t>
            </a:r>
            <a:r>
              <a:rPr lang="en-US" sz="1200" baseline="-25000" dirty="0"/>
              <a:t>+LL+IM </a:t>
            </a:r>
            <a:r>
              <a:rPr lang="en-US" sz="1200" dirty="0"/>
              <a:t>is +5,627 kip-feet; M</a:t>
            </a:r>
            <a:r>
              <a:rPr lang="en-US" sz="1200" baseline="-25000" dirty="0"/>
              <a:t>-LL+IM </a:t>
            </a:r>
            <a:r>
              <a:rPr lang="en-US" sz="1200" dirty="0"/>
              <a:t>is -7,117 kip-feet; and M</a:t>
            </a:r>
            <a:r>
              <a:rPr lang="en-US" sz="1200" baseline="-25000" dirty="0"/>
              <a:t>deck casting </a:t>
            </a:r>
            <a:r>
              <a:rPr lang="en-US" sz="1200" dirty="0"/>
              <a:t>is +3,006 kip-feet. The deck casting moment at the point of splice was determined from a separate deck casting analysis (Lesson 7). In addition to the weight of the wet concrete, the deck-casting moment includes the self-weight of the steel and the weight of the stay-in-place deck forms. The moment due to any construction loads (C) is not considered in this example. </a:t>
            </a:r>
          </a:p>
          <a:p>
            <a:endParaRPr lang="en-US" sz="1200" dirty="0"/>
          </a:p>
          <a:p>
            <a:r>
              <a:rPr lang="en-US" sz="1200" dirty="0"/>
              <a:t>As shown on this slide, the factored Strength I positive moment at the point of splice is computed as +8,017 kip-feet. The factored Strength I negative moment at the point of splice is computed as -15,185 kip-feet. Note that for the computation of the factored Strength I positive moment, since the splice is located near a point of permanent load contraflexure and the dead and live load moments are of opposite sign, the specified (minimum) permanent load factors, </a:t>
            </a:r>
            <a:r>
              <a:rPr lang="el-GR" sz="1200" dirty="0"/>
              <a:t>γ</a:t>
            </a:r>
            <a:r>
              <a:rPr lang="en-US" sz="1200" baseline="-25000" dirty="0"/>
              <a:t>p</a:t>
            </a:r>
            <a:r>
              <a:rPr lang="en-US" sz="1200" dirty="0"/>
              <a:t>, of 0.90 and 0.65 (</a:t>
            </a:r>
            <a:r>
              <a:rPr lang="en-US" sz="1200" i="1" dirty="0"/>
              <a:t>AASHTO LRFD </a:t>
            </a:r>
            <a:r>
              <a:rPr lang="en-US" sz="1200" dirty="0"/>
              <a:t>Table 3.4.1-2) are applied to the DC and DW moments, respectively (Lesson 3).</a:t>
            </a:r>
          </a:p>
        </p:txBody>
      </p:sp>
      <p:sp>
        <p:nvSpPr>
          <p:cNvPr id="4" name="Slide Number Placeholder 3">
            <a:extLst>
              <a:ext uri="{FF2B5EF4-FFF2-40B4-BE49-F238E27FC236}">
                <a16:creationId xmlns:a16="http://schemas.microsoft.com/office/drawing/2014/main" id="{DAEEB56B-237D-B1D7-53A9-A6F6DB91377B}"/>
              </a:ext>
            </a:extLst>
          </p:cNvPr>
          <p:cNvSpPr>
            <a:spLocks noGrp="1"/>
          </p:cNvSpPr>
          <p:nvPr>
            <p:ph type="sldNum" sz="quarter" idx="5"/>
          </p:nvPr>
        </p:nvSpPr>
        <p:spPr/>
        <p:txBody>
          <a:bodyPr/>
          <a:lstStyle/>
          <a:p>
            <a:fld id="{90BDC431-FEEB-4AEA-9C88-8408D90EB600}" type="slidenum">
              <a:rPr lang="en-US" smtClean="0"/>
              <a:pPr/>
              <a:t>102</a:t>
            </a:fld>
            <a:endParaRPr lang="en-US" dirty="0"/>
          </a:p>
        </p:txBody>
      </p:sp>
      <p:sp>
        <p:nvSpPr>
          <p:cNvPr id="7" name="Slide Image Placeholder 6">
            <a:extLst>
              <a:ext uri="{FF2B5EF4-FFF2-40B4-BE49-F238E27FC236}">
                <a16:creationId xmlns:a16="http://schemas.microsoft.com/office/drawing/2014/main" id="{468CAA45-7A51-A04E-83C8-2A541E3E14C4}"/>
              </a:ext>
            </a:extLst>
          </p:cNvPr>
          <p:cNvSpPr>
            <a:spLocks noGrp="1" noRot="1" noChangeAspect="1"/>
          </p:cNvSpPr>
          <p:nvPr>
            <p:ph type="sldImg"/>
          </p:nvPr>
        </p:nvSpPr>
        <p:spPr/>
      </p:sp>
    </p:spTree>
    <p:extLst>
      <p:ext uri="{BB962C8B-B14F-4D97-AF65-F5344CB8AC3E}">
        <p14:creationId xmlns:p14="http://schemas.microsoft.com/office/powerpoint/2010/main" val="8267995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This slide shows the girder plate dimensions at the point of splice for the design example. On the left side of the splice, the top flange is 19 inches wide and 1 inch thick, and the bottom flange is 20 inches wide and 1-7/16 inches thick. On the right side of the splice, the top flange is 22 inches wide and 2 inches thick, and the bottom flange is 24 inches wide and 2-1/4 inches thick. The web on both sides of the splice is 109 inches deep and ¾ inches thick. All material is ASTM A709 Grade 50 steel. </a:t>
            </a:r>
          </a:p>
          <a:p>
            <a:endParaRPr lang="en-US" sz="1200" dirty="0"/>
          </a:p>
          <a:p>
            <a:r>
              <a:rPr lang="en-US" sz="1200" dirty="0"/>
              <a:t>By inspection, the left side has the smallest flanges which will control the design. Also, a one-inch filler is required for the top flange splice, and a 13/16-inch filler is required for the bottom flange splice. </a:t>
            </a:r>
          </a:p>
          <a:p>
            <a:endParaRPr lang="en-US" sz="1200" dirty="0"/>
          </a:p>
          <a:p>
            <a:r>
              <a:rPr lang="en-US" sz="1200" dirty="0"/>
              <a:t>The structural concrete deck thickness is 8.0 inches, and the deck haunch height is conservatively ignored in this example.</a:t>
            </a:r>
          </a:p>
        </p:txBody>
      </p:sp>
      <p:sp>
        <p:nvSpPr>
          <p:cNvPr id="4" name="Slide Number Placeholder 3">
            <a:extLst>
              <a:ext uri="{FF2B5EF4-FFF2-40B4-BE49-F238E27FC236}">
                <a16:creationId xmlns:a16="http://schemas.microsoft.com/office/drawing/2014/main" id="{F0CED0F4-8EA3-4FCF-21F4-9180B4628921}"/>
              </a:ext>
            </a:extLst>
          </p:cNvPr>
          <p:cNvSpPr>
            <a:spLocks noGrp="1"/>
          </p:cNvSpPr>
          <p:nvPr>
            <p:ph type="sldNum" sz="quarter" idx="5"/>
          </p:nvPr>
        </p:nvSpPr>
        <p:spPr/>
        <p:txBody>
          <a:bodyPr/>
          <a:lstStyle/>
          <a:p>
            <a:fld id="{90BDC431-FEEB-4AEA-9C88-8408D90EB600}" type="slidenum">
              <a:rPr lang="en-US" smtClean="0"/>
              <a:pPr/>
              <a:t>103</a:t>
            </a:fld>
            <a:endParaRPr lang="en-US" dirty="0"/>
          </a:p>
        </p:txBody>
      </p:sp>
      <p:sp>
        <p:nvSpPr>
          <p:cNvPr id="7" name="Slide Image Placeholder 6">
            <a:extLst>
              <a:ext uri="{FF2B5EF4-FFF2-40B4-BE49-F238E27FC236}">
                <a16:creationId xmlns:a16="http://schemas.microsoft.com/office/drawing/2014/main" id="{362CBA9D-5953-5B55-B3BB-354ADD1EB8AC}"/>
              </a:ext>
            </a:extLst>
          </p:cNvPr>
          <p:cNvSpPr>
            <a:spLocks noGrp="1" noRot="1" noChangeAspect="1"/>
          </p:cNvSpPr>
          <p:nvPr>
            <p:ph type="sldImg"/>
          </p:nvPr>
        </p:nvSpPr>
        <p:spPr/>
      </p:sp>
    </p:spTree>
    <p:extLst>
      <p:ext uri="{BB962C8B-B14F-4D97-AF65-F5344CB8AC3E}">
        <p14:creationId xmlns:p14="http://schemas.microsoft.com/office/powerpoint/2010/main" val="23926109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The application of the </a:t>
            </a:r>
            <a:r>
              <a:rPr lang="en-US" sz="1200" i="1" dirty="0"/>
              <a:t>AASHTO LRFD </a:t>
            </a:r>
            <a:r>
              <a:rPr lang="en-US" sz="1200" dirty="0"/>
              <a:t>flange splice design requirements will now be illustrated. First, will be an illustration of the design of the top flange splice bolts at the strength limit state. </a:t>
            </a:r>
          </a:p>
          <a:p>
            <a:endParaRPr lang="en-US" sz="1200" dirty="0"/>
          </a:p>
          <a:p>
            <a:r>
              <a:rPr lang="en-US" sz="1200" dirty="0"/>
              <a:t>Calculate the design yield resistance of the top flange. The top flange effective area needs to be determined first and cannot be greater than the gross area of the flange. Assume there are four bolts in a row across the width of the flange. The top flange effective area, A</a:t>
            </a:r>
            <a:r>
              <a:rPr lang="en-US" sz="1200" baseline="-25000" dirty="0"/>
              <a:t>e</a:t>
            </a:r>
            <a:r>
              <a:rPr lang="en-US" sz="1200" dirty="0"/>
              <a:t>, (Slide 73) is equal to the ratio of the resistance factor for fracture on the net section in tension, </a:t>
            </a:r>
            <a:r>
              <a:rPr lang="en-US" sz="1200" dirty="0">
                <a:sym typeface="Symbol" panose="05050102010706020507" pitchFamily="18" charset="2"/>
              </a:rPr>
              <a:t></a:t>
            </a:r>
            <a:r>
              <a:rPr lang="en-US" sz="1200" baseline="-25000" dirty="0"/>
              <a:t>u</a:t>
            </a:r>
            <a:r>
              <a:rPr lang="en-US" sz="1200" dirty="0"/>
              <a:t> (= 0.80), times the tensile strength of the flange, F</a:t>
            </a:r>
            <a:r>
              <a:rPr lang="en-US" sz="1200" baseline="-25000" dirty="0"/>
              <a:t>u</a:t>
            </a:r>
            <a:r>
              <a:rPr lang="en-US" sz="1200" dirty="0"/>
              <a:t> (</a:t>
            </a:r>
            <a:r>
              <a:rPr lang="en-US" sz="1200" i="1" dirty="0"/>
              <a:t>AASHTO LRFD </a:t>
            </a:r>
            <a:r>
              <a:rPr lang="en-US" sz="1200" dirty="0"/>
              <a:t>Table 6.4.1-1), divided by the resistance factor for yielding on the gross section in tension, </a:t>
            </a:r>
            <a:r>
              <a:rPr lang="en-US" sz="1200" dirty="0">
                <a:sym typeface="Symbol" panose="05050102010706020507" pitchFamily="18" charset="2"/>
              </a:rPr>
              <a:t></a:t>
            </a:r>
            <a:r>
              <a:rPr lang="en-US" sz="1200" baseline="-25000" dirty="0"/>
              <a:t>y</a:t>
            </a:r>
            <a:r>
              <a:rPr lang="en-US" sz="1200" dirty="0"/>
              <a:t> (= 0.95), times the yield strength of the flange, F</a:t>
            </a:r>
            <a:r>
              <a:rPr lang="en-US" sz="1200" baseline="-25000" dirty="0"/>
              <a:t>yf</a:t>
            </a:r>
            <a:r>
              <a:rPr lang="en-US" sz="1200" dirty="0"/>
              <a:t>, multiplied by the net area of the flange, A</a:t>
            </a:r>
            <a:r>
              <a:rPr lang="en-US" sz="1200" baseline="-25000" dirty="0"/>
              <a:t>n</a:t>
            </a:r>
            <a:r>
              <a:rPr lang="en-US" sz="1200" dirty="0"/>
              <a:t> (Slide 75). In computing A</a:t>
            </a:r>
            <a:r>
              <a:rPr lang="en-US" sz="1200" baseline="-25000" dirty="0"/>
              <a:t>n</a:t>
            </a:r>
            <a:r>
              <a:rPr lang="en-US" sz="1200" dirty="0"/>
              <a:t>, the width of the bolt holes is used. For a 7/8-inch diameter bolt, the width of a standard-size bolt hole is 15/16 inches. In this case, the effective area of the flange is computed to be 16.6 in.</a:t>
            </a:r>
            <a:r>
              <a:rPr lang="en-US" sz="1200" baseline="30000" dirty="0"/>
              <a:t>2</a:t>
            </a:r>
            <a:r>
              <a:rPr lang="en-US" sz="1200" dirty="0"/>
              <a:t> This value needs to be compared to the gross area of the flange which is 19 in.</a:t>
            </a:r>
            <a:r>
              <a:rPr lang="en-US" sz="1200" baseline="30000" dirty="0"/>
              <a:t>2</a:t>
            </a:r>
            <a:r>
              <a:rPr lang="en-US" sz="1200" dirty="0"/>
              <a:t> The effective area is taken as the lesser of the two values; therefore, the effective area of the flange is 16.6 in.</a:t>
            </a:r>
            <a:r>
              <a:rPr lang="en-US" sz="1200" baseline="30000" dirty="0"/>
              <a:t>2 </a:t>
            </a:r>
            <a:r>
              <a:rPr lang="en-US" sz="1200" dirty="0"/>
              <a:t>The design yield resistance of the flange, P</a:t>
            </a:r>
            <a:r>
              <a:rPr lang="en-US" sz="1200" baseline="-25000" dirty="0"/>
              <a:t>fy</a:t>
            </a:r>
            <a:r>
              <a:rPr lang="en-US" sz="1200" dirty="0"/>
              <a:t>, is equal to the yield strength of the flange, F</a:t>
            </a:r>
            <a:r>
              <a:rPr lang="en-US" sz="1200" baseline="-25000" dirty="0"/>
              <a:t>yf</a:t>
            </a:r>
            <a:r>
              <a:rPr lang="en-US" sz="1200" dirty="0"/>
              <a:t>, times the effective area of the flange, A</a:t>
            </a:r>
            <a:r>
              <a:rPr lang="en-US" sz="1200" baseline="-25000" dirty="0"/>
              <a:t>e</a:t>
            </a:r>
            <a:r>
              <a:rPr lang="en-US" sz="1200" dirty="0"/>
              <a:t>, which is computed to be 830 kips. </a:t>
            </a:r>
          </a:p>
          <a:p>
            <a:endParaRPr lang="en-US" sz="1200" dirty="0"/>
          </a:p>
          <a:p>
            <a:r>
              <a:rPr lang="en-US" sz="1200" dirty="0"/>
              <a:t>Next, the reduction in the factored bolt shear resistance, R, due to the presence of the one-inch top-flange splice filler plate must be calculated (Slide 78). R is equal to the ratio of one plus gamma divided by one plus two times gamma. Since the plates are all the same width and the top flange area is assumed to be less than the sum of the top-flange splice plate areas, gamma may simply be taken as the thickness of the filler plate, t</a:t>
            </a:r>
            <a:r>
              <a:rPr lang="en-US" sz="1200" baseline="-25000" dirty="0"/>
              <a:t>f</a:t>
            </a:r>
            <a:r>
              <a:rPr lang="en-US" sz="1200" dirty="0"/>
              <a:t>, divided by the thickness of the connected plate, t</a:t>
            </a:r>
            <a:r>
              <a:rPr lang="en-US" sz="1200" baseline="-25000" dirty="0"/>
              <a:t>p</a:t>
            </a:r>
            <a:r>
              <a:rPr lang="en-US" sz="1200" dirty="0"/>
              <a:t>, or the top flange in this case, which are both equal to 1.0 inch in this example. The reduction factor, R, is computed to be 0.67.</a:t>
            </a:r>
          </a:p>
        </p:txBody>
      </p:sp>
      <p:sp>
        <p:nvSpPr>
          <p:cNvPr id="4" name="Slide Number Placeholder 3">
            <a:extLst>
              <a:ext uri="{FF2B5EF4-FFF2-40B4-BE49-F238E27FC236}">
                <a16:creationId xmlns:a16="http://schemas.microsoft.com/office/drawing/2014/main" id="{6FDB693D-B1CE-5C5C-C267-0A6EDA7282E2}"/>
              </a:ext>
            </a:extLst>
          </p:cNvPr>
          <p:cNvSpPr>
            <a:spLocks noGrp="1"/>
          </p:cNvSpPr>
          <p:nvPr>
            <p:ph type="sldNum" sz="quarter" idx="5"/>
          </p:nvPr>
        </p:nvSpPr>
        <p:spPr/>
        <p:txBody>
          <a:bodyPr/>
          <a:lstStyle/>
          <a:p>
            <a:fld id="{90BDC431-FEEB-4AEA-9C88-8408D90EB600}" type="slidenum">
              <a:rPr lang="en-US" smtClean="0"/>
              <a:pPr/>
              <a:t>104</a:t>
            </a:fld>
            <a:endParaRPr lang="en-US" dirty="0"/>
          </a:p>
        </p:txBody>
      </p:sp>
      <p:sp>
        <p:nvSpPr>
          <p:cNvPr id="7" name="Slide Image Placeholder 6">
            <a:extLst>
              <a:ext uri="{FF2B5EF4-FFF2-40B4-BE49-F238E27FC236}">
                <a16:creationId xmlns:a16="http://schemas.microsoft.com/office/drawing/2014/main" id="{0FD0D9C0-C447-E367-B128-04B7BC6BD7D3}"/>
              </a:ext>
            </a:extLst>
          </p:cNvPr>
          <p:cNvSpPr>
            <a:spLocks noGrp="1" noRot="1" noChangeAspect="1"/>
          </p:cNvSpPr>
          <p:nvPr>
            <p:ph type="sldImg"/>
          </p:nvPr>
        </p:nvSpPr>
        <p:spPr/>
      </p:sp>
    </p:spTree>
    <p:extLst>
      <p:ext uri="{BB962C8B-B14F-4D97-AF65-F5344CB8AC3E}">
        <p14:creationId xmlns:p14="http://schemas.microsoft.com/office/powerpoint/2010/main" val="11449222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Next, calculate the factored shear resistance, R</a:t>
            </a:r>
            <a:r>
              <a:rPr lang="en-US" sz="1200" baseline="-25000" dirty="0"/>
              <a:t>r</a:t>
            </a:r>
            <a:r>
              <a:rPr lang="en-US" sz="1200" dirty="0"/>
              <a:t>, of the bolts in double shear; that is, when the number of shear planes, N</a:t>
            </a:r>
            <a:r>
              <a:rPr lang="en-US" sz="1200" baseline="-25000" dirty="0"/>
              <a:t>s</a:t>
            </a:r>
            <a:r>
              <a:rPr lang="en-US" sz="1200" dirty="0"/>
              <a:t>, equals 2. Separate calculations similar to those demonstrated on Slides 32 to 34 determine that the threads are excluded from the shear plane. </a:t>
            </a:r>
          </a:p>
          <a:p>
            <a:endParaRPr lang="en-US" sz="1200" dirty="0"/>
          </a:p>
          <a:p>
            <a:r>
              <a:rPr lang="en-US" sz="1200" dirty="0"/>
              <a:t>As discussed previously in this lesson, the factored shear resistance, R</a:t>
            </a:r>
            <a:r>
              <a:rPr lang="en-US" sz="1200" baseline="-25000" dirty="0"/>
              <a:t>r</a:t>
            </a:r>
            <a:r>
              <a:rPr lang="en-US" sz="1200" dirty="0"/>
              <a:t>, equals the resistance factor for shear on bolts, </a:t>
            </a:r>
            <a:r>
              <a:rPr lang="en-US" sz="1200" dirty="0">
                <a:sym typeface="Symbol" panose="05050102010706020507" pitchFamily="18" charset="2"/>
              </a:rPr>
              <a:t></a:t>
            </a:r>
            <a:r>
              <a:rPr lang="en-US" sz="1200" baseline="-25000" dirty="0"/>
              <a:t>s</a:t>
            </a:r>
            <a:r>
              <a:rPr lang="en-US" sz="1200" dirty="0"/>
              <a:t> (= 0.80), times the nominal shear resistance, R</a:t>
            </a:r>
            <a:r>
              <a:rPr lang="en-US" sz="1200" baseline="-25000" dirty="0"/>
              <a:t>n</a:t>
            </a:r>
            <a:r>
              <a:rPr lang="en-US" sz="1200" dirty="0"/>
              <a:t> (Slide 27). To determine the nominal shear resistance, the following must be determined: 1) the nominal bolt area A</a:t>
            </a:r>
            <a:r>
              <a:rPr lang="en-US" sz="1200" baseline="-25000" dirty="0"/>
              <a:t>b</a:t>
            </a:r>
            <a:r>
              <a:rPr lang="en-US" sz="1200" dirty="0"/>
              <a:t>, which is computed to be 0.60 in.</a:t>
            </a:r>
            <a:r>
              <a:rPr lang="en-US" sz="1200" baseline="30000" dirty="0"/>
              <a:t>2</a:t>
            </a:r>
            <a:r>
              <a:rPr lang="en-US" sz="1200" dirty="0"/>
              <a:t> for a 7/8-inch diameter bolt as illustrated on this slide; 2) the specified minimum tensile strength, F</a:t>
            </a:r>
            <a:r>
              <a:rPr lang="en-US" sz="1200" baseline="-25000" dirty="0"/>
              <a:t>ub</a:t>
            </a:r>
            <a:r>
              <a:rPr lang="en-US" sz="1200" dirty="0"/>
              <a:t>, which is 120 ksi for a 7/8-inch diameter bolt (</a:t>
            </a:r>
            <a:r>
              <a:rPr lang="en-US" sz="1200" i="1" dirty="0"/>
              <a:t>AASHTO LRFD </a:t>
            </a:r>
            <a:r>
              <a:rPr lang="en-US" sz="1200" dirty="0"/>
              <a:t>Table 6.4.3.1.1-1 – Slide 15); and 3) the number of shear planes, N</a:t>
            </a:r>
            <a:r>
              <a:rPr lang="en-US" sz="1200" baseline="-25000" dirty="0"/>
              <a:t>s</a:t>
            </a:r>
            <a:r>
              <a:rPr lang="en-US" sz="1200" dirty="0"/>
              <a:t>, which is equal to 2 for a bolted splice. Using that information, the factored shear resistance of the bolts, R</a:t>
            </a:r>
            <a:r>
              <a:rPr lang="en-US" sz="1200" baseline="-25000" dirty="0"/>
              <a:t>r</a:t>
            </a:r>
            <a:r>
              <a:rPr lang="en-US" sz="1200" dirty="0"/>
              <a:t>, is computed to be 64.6 kips. </a:t>
            </a:r>
          </a:p>
          <a:p>
            <a:endParaRPr lang="en-US" sz="1200" dirty="0"/>
          </a:p>
          <a:p>
            <a:r>
              <a:rPr lang="en-US" sz="1200" dirty="0"/>
              <a:t>The minimum number of bolts required for the top-flange splice at the strength limit state (Slide 80) is equal to the design yield resistance of the top flange, P</a:t>
            </a:r>
            <a:r>
              <a:rPr lang="en-US" sz="1200" baseline="-25000" dirty="0"/>
              <a:t>fy</a:t>
            </a:r>
            <a:r>
              <a:rPr lang="en-US" sz="1200" dirty="0"/>
              <a:t>, divided by the factored shear resistance of the bolts, R</a:t>
            </a:r>
            <a:r>
              <a:rPr lang="en-US" sz="1200" baseline="-25000" dirty="0"/>
              <a:t>r</a:t>
            </a:r>
            <a:r>
              <a:rPr lang="en-US" sz="1200" dirty="0"/>
              <a:t>, and the reduction factor, R, due to the presence of the filler plate, which were both determined on the preceding slide. Substituting, the minimum number of bolts required for the top-flange splice is 19.2 bolts. For this design example, use 4 rows with 5 bolts per row in the top-flange splice for a total of 20 bolts on each side of the splice.</a:t>
            </a:r>
          </a:p>
        </p:txBody>
      </p:sp>
      <p:sp>
        <p:nvSpPr>
          <p:cNvPr id="4" name="Slide Number Placeholder 3">
            <a:extLst>
              <a:ext uri="{FF2B5EF4-FFF2-40B4-BE49-F238E27FC236}">
                <a16:creationId xmlns:a16="http://schemas.microsoft.com/office/drawing/2014/main" id="{B7FFF76D-F7D3-970B-AD35-533427D0DED5}"/>
              </a:ext>
            </a:extLst>
          </p:cNvPr>
          <p:cNvSpPr>
            <a:spLocks noGrp="1"/>
          </p:cNvSpPr>
          <p:nvPr>
            <p:ph type="sldNum" sz="quarter" idx="5"/>
          </p:nvPr>
        </p:nvSpPr>
        <p:spPr/>
        <p:txBody>
          <a:bodyPr/>
          <a:lstStyle/>
          <a:p>
            <a:fld id="{90BDC431-FEEB-4AEA-9C88-8408D90EB600}" type="slidenum">
              <a:rPr lang="en-US" smtClean="0"/>
              <a:pPr/>
              <a:t>105</a:t>
            </a:fld>
            <a:endParaRPr lang="en-US" dirty="0"/>
          </a:p>
        </p:txBody>
      </p:sp>
      <p:sp>
        <p:nvSpPr>
          <p:cNvPr id="7" name="Slide Image Placeholder 6">
            <a:extLst>
              <a:ext uri="{FF2B5EF4-FFF2-40B4-BE49-F238E27FC236}">
                <a16:creationId xmlns:a16="http://schemas.microsoft.com/office/drawing/2014/main" id="{8A03295F-9CCD-2BAB-7954-8C0617ADB3AD}"/>
              </a:ext>
            </a:extLst>
          </p:cNvPr>
          <p:cNvSpPr>
            <a:spLocks noGrp="1" noRot="1" noChangeAspect="1"/>
          </p:cNvSpPr>
          <p:nvPr>
            <p:ph type="sldImg"/>
          </p:nvPr>
        </p:nvSpPr>
        <p:spPr/>
      </p:sp>
    </p:spTree>
    <p:extLst>
      <p:ext uri="{BB962C8B-B14F-4D97-AF65-F5344CB8AC3E}">
        <p14:creationId xmlns:p14="http://schemas.microsoft.com/office/powerpoint/2010/main" val="183146493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Repeat the preceding calculations for the bottom-flange splice assuming again there are four bolts in a row across the width of the flange. </a:t>
            </a:r>
          </a:p>
          <a:p>
            <a:endParaRPr lang="en-US" sz="1200" dirty="0"/>
          </a:p>
          <a:p>
            <a:r>
              <a:rPr lang="en-US" sz="1200" dirty="0"/>
              <a:t>Using the resistance factors, the yield and tensile strength values from the preceding calculation for the top flange, the bottom flange width of 20 inches, the bottom flange thickness of 1.4375 inches, and 15/16 inch bolt holes, the bottom flange effective area, A</a:t>
            </a:r>
            <a:r>
              <a:rPr lang="en-US" sz="1200" baseline="-25000" dirty="0"/>
              <a:t>e</a:t>
            </a:r>
            <a:r>
              <a:rPr lang="en-US" sz="1200" dirty="0"/>
              <a:t>, equals 25.5 in.</a:t>
            </a:r>
            <a:r>
              <a:rPr lang="en-US" sz="1200" baseline="30000" dirty="0"/>
              <a:t>2</a:t>
            </a:r>
            <a:r>
              <a:rPr lang="en-US" sz="1200" dirty="0"/>
              <a:t> This value is then compared to the bottom flange gross area, A</a:t>
            </a:r>
            <a:r>
              <a:rPr lang="en-US" sz="1200" baseline="-25000" dirty="0"/>
              <a:t>g</a:t>
            </a:r>
            <a:r>
              <a:rPr lang="en-US" sz="1200" dirty="0"/>
              <a:t>, which is the bottom flange width times the bottom flange thickness and equals 28.8 in.</a:t>
            </a:r>
            <a:r>
              <a:rPr lang="en-US" sz="1200" baseline="30000" dirty="0"/>
              <a:t>2</a:t>
            </a:r>
            <a:r>
              <a:rPr lang="en-US" sz="1200" dirty="0"/>
              <a:t>; the bottom flange effective area of 25.5 in.</a:t>
            </a:r>
            <a:r>
              <a:rPr lang="en-US" sz="1200" baseline="30000" dirty="0"/>
              <a:t>2</a:t>
            </a:r>
            <a:r>
              <a:rPr lang="en-US" sz="1200" dirty="0"/>
              <a:t> is the lesser of the two values and therefore controls. </a:t>
            </a:r>
          </a:p>
          <a:p>
            <a:endParaRPr lang="en-US" sz="1200" dirty="0"/>
          </a:p>
          <a:p>
            <a:r>
              <a:rPr lang="en-US" sz="1200" dirty="0"/>
              <a:t>The design yield resistance of the bottom flange, P</a:t>
            </a:r>
            <a:r>
              <a:rPr lang="en-US" sz="1200" baseline="-25000" dirty="0"/>
              <a:t>fy</a:t>
            </a:r>
            <a:r>
              <a:rPr lang="en-US" sz="1200" dirty="0"/>
              <a:t>, is equal to the yield strength of the flange times the effective area of the flange and is computed to be 1,275 kips. The bottom flange splice requires a 13/16-inch filler plate which will reduce the factored bolt shear resistance by a factor, R, which is calculated to be 0.73 as illustrated on this slide.</a:t>
            </a:r>
          </a:p>
        </p:txBody>
      </p:sp>
      <p:sp>
        <p:nvSpPr>
          <p:cNvPr id="4" name="Slide Number Placeholder 3">
            <a:extLst>
              <a:ext uri="{FF2B5EF4-FFF2-40B4-BE49-F238E27FC236}">
                <a16:creationId xmlns:a16="http://schemas.microsoft.com/office/drawing/2014/main" id="{90216F4E-B5F0-E1F0-347D-8AA4C8E26CB0}"/>
              </a:ext>
            </a:extLst>
          </p:cNvPr>
          <p:cNvSpPr>
            <a:spLocks noGrp="1"/>
          </p:cNvSpPr>
          <p:nvPr>
            <p:ph type="sldNum" sz="quarter" idx="5"/>
          </p:nvPr>
        </p:nvSpPr>
        <p:spPr/>
        <p:txBody>
          <a:bodyPr/>
          <a:lstStyle/>
          <a:p>
            <a:fld id="{90BDC431-FEEB-4AEA-9C88-8408D90EB600}" type="slidenum">
              <a:rPr lang="en-US" smtClean="0"/>
              <a:pPr/>
              <a:t>106</a:t>
            </a:fld>
            <a:endParaRPr lang="en-US" dirty="0"/>
          </a:p>
        </p:txBody>
      </p:sp>
      <p:sp>
        <p:nvSpPr>
          <p:cNvPr id="7" name="Slide Image Placeholder 6">
            <a:extLst>
              <a:ext uri="{FF2B5EF4-FFF2-40B4-BE49-F238E27FC236}">
                <a16:creationId xmlns:a16="http://schemas.microsoft.com/office/drawing/2014/main" id="{9DEE1BCC-D880-9FDF-5D61-64C377E2FEA2}"/>
              </a:ext>
            </a:extLst>
          </p:cNvPr>
          <p:cNvSpPr>
            <a:spLocks noGrp="1" noRot="1" noChangeAspect="1"/>
          </p:cNvSpPr>
          <p:nvPr>
            <p:ph type="sldImg"/>
          </p:nvPr>
        </p:nvSpPr>
        <p:spPr/>
      </p:sp>
    </p:spTree>
    <p:extLst>
      <p:ext uri="{BB962C8B-B14F-4D97-AF65-F5344CB8AC3E}">
        <p14:creationId xmlns:p14="http://schemas.microsoft.com/office/powerpoint/2010/main" val="7420329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The example calculations given on Slides 32 to 34 of this lesson for the bottom-flange splice in this example indicate that the threads are excluded from the shear plane. Using the value calculated previously for the top-flange splice (Slide 105), the factored shear resistance of the bolts, R</a:t>
            </a:r>
            <a:r>
              <a:rPr lang="en-US" sz="1200" baseline="-25000" dirty="0"/>
              <a:t>r</a:t>
            </a:r>
            <a:r>
              <a:rPr lang="en-US" sz="1200" dirty="0"/>
              <a:t>, in double shear with the threads excluded from the shear plane is 64.6 kips. The minimum number of bolts required for the bottom-flange splice at the strength limit state (Slide 80) is equal to the design yield resistance of the bottom flange, P</a:t>
            </a:r>
            <a:r>
              <a:rPr lang="en-US" sz="1200" baseline="-25000" dirty="0"/>
              <a:t>fy</a:t>
            </a:r>
            <a:r>
              <a:rPr lang="en-US" sz="1200" dirty="0"/>
              <a:t>, divided by the factored shear resistance of the bolts and the reduction factor due to the presence of the filler plate. The minimum number of bolts required for the bottom-flange splice is 27.0 bolts. For this design example on the bottom flange, use 4 rows with 7 bolts per row in the bottom-flange splice for a total of 28 bolts on each side of the splice.</a:t>
            </a:r>
          </a:p>
        </p:txBody>
      </p:sp>
      <p:sp>
        <p:nvSpPr>
          <p:cNvPr id="4" name="Slide Number Placeholder 3">
            <a:extLst>
              <a:ext uri="{FF2B5EF4-FFF2-40B4-BE49-F238E27FC236}">
                <a16:creationId xmlns:a16="http://schemas.microsoft.com/office/drawing/2014/main" id="{97E581BE-BAD2-FC36-FB57-B8C8045BFE21}"/>
              </a:ext>
            </a:extLst>
          </p:cNvPr>
          <p:cNvSpPr>
            <a:spLocks noGrp="1"/>
          </p:cNvSpPr>
          <p:nvPr>
            <p:ph type="sldNum" sz="quarter" idx="5"/>
          </p:nvPr>
        </p:nvSpPr>
        <p:spPr/>
        <p:txBody>
          <a:bodyPr/>
          <a:lstStyle/>
          <a:p>
            <a:fld id="{90BDC431-FEEB-4AEA-9C88-8408D90EB600}" type="slidenum">
              <a:rPr lang="en-US" smtClean="0"/>
              <a:pPr/>
              <a:t>107</a:t>
            </a:fld>
            <a:endParaRPr lang="en-US" dirty="0"/>
          </a:p>
        </p:txBody>
      </p:sp>
      <p:sp>
        <p:nvSpPr>
          <p:cNvPr id="7" name="Slide Image Placeholder 6">
            <a:extLst>
              <a:ext uri="{FF2B5EF4-FFF2-40B4-BE49-F238E27FC236}">
                <a16:creationId xmlns:a16="http://schemas.microsoft.com/office/drawing/2014/main" id="{2DE7D52C-89D4-9934-3B5F-64B5C3F9A3D3}"/>
              </a:ext>
            </a:extLst>
          </p:cNvPr>
          <p:cNvSpPr>
            <a:spLocks noGrp="1" noRot="1" noChangeAspect="1"/>
          </p:cNvSpPr>
          <p:nvPr>
            <p:ph type="sldImg"/>
          </p:nvPr>
        </p:nvSpPr>
        <p:spPr/>
      </p:sp>
    </p:spTree>
    <p:extLst>
      <p:ext uri="{BB962C8B-B14F-4D97-AF65-F5344CB8AC3E}">
        <p14:creationId xmlns:p14="http://schemas.microsoft.com/office/powerpoint/2010/main" val="6502690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00525"/>
            <a:ext cx="6257925" cy="4570890"/>
          </a:xfrm>
        </p:spPr>
        <p:txBody>
          <a:bodyPr/>
          <a:lstStyle/>
          <a:p>
            <a:r>
              <a:rPr lang="en-US" sz="1200" dirty="0"/>
              <a:t>Next, determine if the moment resistance provided by the flanges for composite sections in positive flexure is adequate to resist the factored Strength I positive design moment at the point of splice, which was previously determined to be +8,017 kip-ft (Slide 102). There is no concrete haunch assumed for this example (i.e., it is conservatively ignored). Since the haunch is assumed to be zero in this example, the moment arm, A, is equal to the depth of the girder web, D, plus one half the thickness of the bottom (tension) flange, t</a:t>
            </a:r>
            <a:r>
              <a:rPr lang="en-US" sz="1200" baseline="-25000" dirty="0"/>
              <a:t>ft</a:t>
            </a:r>
            <a:r>
              <a:rPr lang="en-US" sz="1200" dirty="0"/>
              <a:t>, plus the thickness of the filler plate, t</a:t>
            </a:r>
            <a:r>
              <a:rPr lang="en-US" sz="1200" baseline="-25000" dirty="0"/>
              <a:t>filler</a:t>
            </a:r>
            <a:r>
              <a:rPr lang="en-US" sz="1200" dirty="0"/>
              <a:t>, plus the thickness of the top (compression) flange, t</a:t>
            </a:r>
            <a:r>
              <a:rPr lang="en-US" sz="1200" baseline="-25000" dirty="0"/>
              <a:t>fc</a:t>
            </a:r>
            <a:r>
              <a:rPr lang="en-US" sz="1200" dirty="0"/>
              <a:t>, plus one half the thickness of the structural concrete deck, t</a:t>
            </a:r>
            <a:r>
              <a:rPr lang="en-US" sz="1200" baseline="-25000" dirty="0"/>
              <a:t>s</a:t>
            </a:r>
            <a:r>
              <a:rPr lang="en-US" sz="1200" dirty="0"/>
              <a:t>, and is equal to 115.72 inches. The design yield resistance of the bottom flange, P</a:t>
            </a:r>
            <a:r>
              <a:rPr lang="en-US" sz="1200" baseline="-25000" dirty="0"/>
              <a:t>fy (bot.)</a:t>
            </a:r>
            <a:r>
              <a:rPr lang="en-US" sz="1200" dirty="0"/>
              <a:t>, was previously computed to be 1,275 kips (Slide 106). The moment resistance of the flange, M</a:t>
            </a:r>
            <a:r>
              <a:rPr lang="en-US" sz="1200" baseline="-25000" dirty="0"/>
              <a:t>flange</a:t>
            </a:r>
            <a:r>
              <a:rPr lang="en-US" sz="1200" dirty="0"/>
              <a:t>, is equal to the design yield resistance of the bottom flange, P</a:t>
            </a:r>
            <a:r>
              <a:rPr lang="en-US" sz="1200" baseline="-25000" dirty="0"/>
              <a:t>fy</a:t>
            </a:r>
            <a:r>
              <a:rPr lang="en-US" sz="1200" dirty="0"/>
              <a:t>, times the moment arm, A, and is computed to be 12,295 kip-feet which is greater than 8,017 kip-feet. The flanges have adequate moment resistance to resist the factored Strength I positive design moment at the splice.</a:t>
            </a:r>
          </a:p>
        </p:txBody>
      </p:sp>
      <p:sp>
        <p:nvSpPr>
          <p:cNvPr id="4" name="Slide Number Placeholder 3">
            <a:extLst>
              <a:ext uri="{FF2B5EF4-FFF2-40B4-BE49-F238E27FC236}">
                <a16:creationId xmlns:a16="http://schemas.microsoft.com/office/drawing/2014/main" id="{81DCB47C-62D4-9ECC-CC86-C38A83A9AA60}"/>
              </a:ext>
            </a:extLst>
          </p:cNvPr>
          <p:cNvSpPr>
            <a:spLocks noGrp="1"/>
          </p:cNvSpPr>
          <p:nvPr>
            <p:ph type="sldNum" sz="quarter" idx="5"/>
          </p:nvPr>
        </p:nvSpPr>
        <p:spPr/>
        <p:txBody>
          <a:bodyPr/>
          <a:lstStyle/>
          <a:p>
            <a:fld id="{90BDC431-FEEB-4AEA-9C88-8408D90EB600}" type="slidenum">
              <a:rPr lang="en-US" smtClean="0"/>
              <a:pPr/>
              <a:t>108</a:t>
            </a:fld>
            <a:endParaRPr lang="en-US" dirty="0"/>
          </a:p>
        </p:txBody>
      </p:sp>
      <p:sp>
        <p:nvSpPr>
          <p:cNvPr id="7" name="Slide Image Placeholder 6">
            <a:extLst>
              <a:ext uri="{FF2B5EF4-FFF2-40B4-BE49-F238E27FC236}">
                <a16:creationId xmlns:a16="http://schemas.microsoft.com/office/drawing/2014/main" id="{A35BE783-0899-7DF5-EEA3-172D4A1C3D3B}"/>
              </a:ext>
            </a:extLst>
          </p:cNvPr>
          <p:cNvSpPr>
            <a:spLocks noGrp="1" noRot="1" noChangeAspect="1"/>
          </p:cNvSpPr>
          <p:nvPr>
            <p:ph type="sldImg"/>
          </p:nvPr>
        </p:nvSpPr>
        <p:spPr/>
      </p:sp>
    </p:spTree>
    <p:extLst>
      <p:ext uri="{BB962C8B-B14F-4D97-AF65-F5344CB8AC3E}">
        <p14:creationId xmlns:p14="http://schemas.microsoft.com/office/powerpoint/2010/main" val="20566077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Next, determine if the moment resistance provided by the flanges for composite sections in negative flexure  is adequate to resist the factored Strength I negative design moment at the point of splice, which was previously determined to be -15,185 kip-feet (Slide 102). The moment arm, A, is equal to the depth of the girder web, D, plus one half the thickness of the top (tension) flange, t</a:t>
            </a:r>
            <a:r>
              <a:rPr lang="en-US" sz="1200" baseline="-25000" dirty="0"/>
              <a:t>ft</a:t>
            </a:r>
            <a:r>
              <a:rPr lang="en-US" sz="1200" dirty="0"/>
              <a:t>, plus one half the thickness of the bottom (compression) flange, t</a:t>
            </a:r>
            <a:r>
              <a:rPr lang="en-US" sz="1200" baseline="-25000" dirty="0"/>
              <a:t>fc</a:t>
            </a:r>
            <a:r>
              <a:rPr lang="en-US" sz="1200" dirty="0"/>
              <a:t>. The moment arm is equal to 110.22 inches. The moment resistance provided by flanges is equal to the design yield resistance, P</a:t>
            </a:r>
            <a:r>
              <a:rPr lang="en-US" sz="1200" baseline="-25000" dirty="0"/>
              <a:t>fy</a:t>
            </a:r>
            <a:r>
              <a:rPr lang="en-US" sz="1200" dirty="0"/>
              <a:t>, for the top or bottom flange, whichever is smaller, times the moment arm, A. From previous computations, the design yield resistance of the top flange is 830 kips and for the bottom flange it is 1,275 kips; therefore, the top flange controls. The moment resistance of the flange, M</a:t>
            </a:r>
            <a:r>
              <a:rPr lang="en-US" sz="1200" baseline="-25000" dirty="0"/>
              <a:t>flange</a:t>
            </a:r>
            <a:r>
              <a:rPr lang="en-US" sz="1200" dirty="0"/>
              <a:t>, is equal to the design yield resistance of the top flange times the moment arm, A, and is equal to 7,624 kip-feet, which is less than the absolute value of -15,185 kip-feet. The flanges do not have adequate moment resistance to resist the factored Strength I negative design moment at the splice. The difference of 7,561 kip-feet must be carried by the web and is considered later on in this example in the design of the web splice at the strength limit state.</a:t>
            </a:r>
          </a:p>
        </p:txBody>
      </p:sp>
      <p:sp>
        <p:nvSpPr>
          <p:cNvPr id="4" name="Slide Number Placeholder 3">
            <a:extLst>
              <a:ext uri="{FF2B5EF4-FFF2-40B4-BE49-F238E27FC236}">
                <a16:creationId xmlns:a16="http://schemas.microsoft.com/office/drawing/2014/main" id="{1A784F23-0D00-8462-5483-E1C9A333B4ED}"/>
              </a:ext>
            </a:extLst>
          </p:cNvPr>
          <p:cNvSpPr>
            <a:spLocks noGrp="1"/>
          </p:cNvSpPr>
          <p:nvPr>
            <p:ph type="sldNum" sz="quarter" idx="5"/>
          </p:nvPr>
        </p:nvSpPr>
        <p:spPr/>
        <p:txBody>
          <a:bodyPr/>
          <a:lstStyle/>
          <a:p>
            <a:fld id="{90BDC431-FEEB-4AEA-9C88-8408D90EB600}" type="slidenum">
              <a:rPr lang="en-US" smtClean="0"/>
              <a:pPr/>
              <a:t>109</a:t>
            </a:fld>
            <a:endParaRPr lang="en-US" dirty="0"/>
          </a:p>
        </p:txBody>
      </p:sp>
      <p:sp>
        <p:nvSpPr>
          <p:cNvPr id="7" name="Slide Image Placeholder 6">
            <a:extLst>
              <a:ext uri="{FF2B5EF4-FFF2-40B4-BE49-F238E27FC236}">
                <a16:creationId xmlns:a16="http://schemas.microsoft.com/office/drawing/2014/main" id="{D06BEA5A-D7FC-ED58-5F21-B97F9AAB95C6}"/>
              </a:ext>
            </a:extLst>
          </p:cNvPr>
          <p:cNvSpPr>
            <a:spLocks noGrp="1" noRot="1" noChangeAspect="1"/>
          </p:cNvSpPr>
          <p:nvPr>
            <p:ph type="sldImg"/>
          </p:nvPr>
        </p:nvSpPr>
        <p:spPr/>
      </p:sp>
    </p:spTree>
    <p:extLst>
      <p:ext uri="{BB962C8B-B14F-4D97-AF65-F5344CB8AC3E}">
        <p14:creationId xmlns:p14="http://schemas.microsoft.com/office/powerpoint/2010/main" val="48015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pPr lvl="0"/>
            <a:r>
              <a:rPr lang="en-US" sz="1200" dirty="0"/>
              <a:t>In bolted bearing-type connections, the load is resisted by shear in the bolt and bearing on the connected material, plus some uncertain amount of friction between the faying surfaces. The final failure of a bearing-type connection will be by shear failure of the connectors, by tear out of the connected material, or by unacceptable ovalization of the holes. The final failure load is independent of the clamping force provided by the bolts.</a:t>
            </a:r>
          </a:p>
          <a:p>
            <a:endParaRPr lang="en-US" sz="1200" dirty="0"/>
          </a:p>
          <a:p>
            <a:r>
              <a:rPr lang="en-US" sz="1200" i="1" dirty="0"/>
              <a:t>AASHTO LRFD </a:t>
            </a:r>
            <a:r>
              <a:rPr lang="en-US" sz="1200" dirty="0"/>
              <a:t>Article 6.13.2.1.2 (10th Edition) specifies that bearing-type connections are permitted only for joints subjected to axial compression, or for joints of diaphragm, cross-frame, or lateral bracing members in beam or girder bridges with high-strength bolts installed in standard holes. The factored resistance, Rr, of bearing-type connections is determined as specified in </a:t>
            </a:r>
            <a:r>
              <a:rPr lang="en-US" sz="1200" i="1" dirty="0"/>
              <a:t>AASHTO LRFD </a:t>
            </a:r>
            <a:r>
              <a:rPr lang="en-US" sz="1200" dirty="0"/>
              <a:t>Article 6.13.2.2 for bolted connections at the strength limit state. High-strength bolted bearing-type connections are to be fully pretensioned.</a:t>
            </a:r>
          </a:p>
          <a:p>
            <a:endParaRPr lang="en-US" sz="1200" dirty="0"/>
          </a:p>
          <a:p>
            <a:r>
              <a:rPr lang="en-US" sz="1200" dirty="0"/>
              <a:t>Where permissible, connections using ASTM A307 bolts (Slide 18) or nonpretensioned high-strength bolts are to be designed as bearing-type connections.</a:t>
            </a:r>
            <a:endParaRPr lang="en-US" dirty="0"/>
          </a:p>
        </p:txBody>
      </p:sp>
      <p:sp>
        <p:nvSpPr>
          <p:cNvPr id="4" name="Slide Number Placeholder 3">
            <a:extLst>
              <a:ext uri="{FF2B5EF4-FFF2-40B4-BE49-F238E27FC236}">
                <a16:creationId xmlns:a16="http://schemas.microsoft.com/office/drawing/2014/main" id="{F7D982BF-A958-79B2-6CC3-9AD3A17F4693}"/>
              </a:ext>
            </a:extLst>
          </p:cNvPr>
          <p:cNvSpPr>
            <a:spLocks noGrp="1"/>
          </p:cNvSpPr>
          <p:nvPr>
            <p:ph type="sldNum" sz="quarter" idx="5"/>
          </p:nvPr>
        </p:nvSpPr>
        <p:spPr/>
        <p:txBody>
          <a:bodyPr/>
          <a:lstStyle/>
          <a:p>
            <a:fld id="{90BDC431-FEEB-4AEA-9C88-8408D90EB600}" type="slidenum">
              <a:rPr lang="en-US" smtClean="0"/>
              <a:pPr/>
              <a:t>11</a:t>
            </a:fld>
            <a:endParaRPr lang="en-US" dirty="0"/>
          </a:p>
        </p:txBody>
      </p:sp>
      <p:sp>
        <p:nvSpPr>
          <p:cNvPr id="7" name="Slide Image Placeholder 6">
            <a:extLst>
              <a:ext uri="{FF2B5EF4-FFF2-40B4-BE49-F238E27FC236}">
                <a16:creationId xmlns:a16="http://schemas.microsoft.com/office/drawing/2014/main" id="{AF14EECD-DFE5-8BB0-7C7C-3CC81C3205CD}"/>
              </a:ext>
            </a:extLst>
          </p:cNvPr>
          <p:cNvSpPr>
            <a:spLocks noGrp="1" noRot="1" noChangeAspect="1"/>
          </p:cNvSpPr>
          <p:nvPr>
            <p:ph type="sldImg"/>
          </p:nvPr>
        </p:nvSpPr>
        <p:spPr/>
      </p:sp>
    </p:spTree>
    <p:extLst>
      <p:ext uri="{BB962C8B-B14F-4D97-AF65-F5344CB8AC3E}">
        <p14:creationId xmlns:p14="http://schemas.microsoft.com/office/powerpoint/2010/main" val="160479218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918075"/>
          </a:xfrm>
        </p:spPr>
        <p:txBody>
          <a:bodyPr/>
          <a:lstStyle/>
          <a:p>
            <a:r>
              <a:rPr lang="en-US" dirty="0"/>
              <a:t>Check the bearing resistance of the bolt holes for the bottom flange. The bearing resistance of the end bolt holes will be calculated on this slide. The bearing resistance of the interior bolt holes will be checked on the next slide.</a:t>
            </a:r>
          </a:p>
          <a:p>
            <a:endParaRPr lang="en-US" dirty="0"/>
          </a:p>
          <a:p>
            <a:r>
              <a:rPr lang="en-US" dirty="0"/>
              <a:t>Assume the bolt pattern shown in the figure on this slide for the bottom flange splice. Earlier it was determined that 4 rows of bolts with 7 bolts per row is required (Slide 107). The center-to-center spacing of the bolts of 3.0 inches is greater than the required minimum spacing of three times the nominal diameter of the bolt (Slide 22). Since the length between the extreme bolts on one side of the splice of 18 inches measured parallel to the line of action of the applied force is less than 38.0 inches, no joint-length reduction in the factored shear resistance of the bolts is required. The maximum spacing of the bolts along the free edges of the thinner outside splice plate satisfies the requirements for sealing described previously in this lesson (Slide 23). The edge and end distances satisfy the minimum and maximum requirements specified for a 7/8-inch diameter bolt and the thinner outside splice plate, as also described previously in this lesson (Slide 24).</a:t>
            </a:r>
          </a:p>
          <a:p>
            <a:endParaRPr lang="en-US" dirty="0"/>
          </a:p>
          <a:p>
            <a:r>
              <a:rPr lang="en-US" dirty="0"/>
              <a:t>Since the flange and splice plates have the same tensile strength, F</a:t>
            </a:r>
            <a:r>
              <a:rPr lang="en-US" baseline="-25000" dirty="0"/>
              <a:t>u</a:t>
            </a:r>
            <a:r>
              <a:rPr lang="en-US" dirty="0"/>
              <a:t>, of 65.0 ksi (AASHTO LRFD Table 6.4.1-1) and the sum of the inner and outer splice plate thicknesses (designed later in this example) exceeds the thickness of the thinner flange at the splice, and the splice plate areas satisfy the 10 percent rule for the splice plates described previously in this lesson (Slide 85), the flange controls the bearing resistance of the connection. </a:t>
            </a:r>
          </a:p>
          <a:p>
            <a:endParaRPr lang="en-US" dirty="0"/>
          </a:p>
          <a:p>
            <a:r>
              <a:rPr lang="en-US" dirty="0"/>
              <a:t>For the end bolt holes, the clear end distance, L</a:t>
            </a:r>
            <a:r>
              <a:rPr lang="en-US" baseline="-25000" dirty="0"/>
              <a:t>c</a:t>
            </a:r>
            <a:r>
              <a:rPr lang="en-US" dirty="0"/>
              <a:t>, is computed to be 1.28 inches from the end of the member to the edge of the end bolt holes in the direction of the line of force. The nominal bearing resistance, R</a:t>
            </a:r>
            <a:r>
              <a:rPr lang="en-US" baseline="-25000" dirty="0"/>
              <a:t>n</a:t>
            </a:r>
            <a:r>
              <a:rPr lang="en-US" dirty="0"/>
              <a:t>, of the 4 end bolt holes computed from the equation using the clear end distance, L</a:t>
            </a:r>
            <a:r>
              <a:rPr lang="en-US" baseline="-25000" dirty="0"/>
              <a:t>c</a:t>
            </a:r>
            <a:r>
              <a:rPr lang="en-US" dirty="0"/>
              <a:t>, the thickness of the bottom flange, t, and the tensile strength of the flange, F</a:t>
            </a:r>
            <a:r>
              <a:rPr lang="en-US" baseline="-25000" dirty="0"/>
              <a:t>u</a:t>
            </a:r>
            <a:r>
              <a:rPr lang="en-US" dirty="0"/>
              <a:t>, is 574 kips. The nominal bearing resistance, R</a:t>
            </a:r>
            <a:r>
              <a:rPr lang="en-US" baseline="-25000" dirty="0"/>
              <a:t>n</a:t>
            </a:r>
            <a:r>
              <a:rPr lang="en-US" dirty="0"/>
              <a:t>, of the 4 end bolt holes computed from the equation using the nominal diameter of the bolt, d, the thickness of the bottom flange, t, and the tensile strength of the flange, F</a:t>
            </a:r>
            <a:r>
              <a:rPr lang="en-US" baseline="-25000" dirty="0"/>
              <a:t>u</a:t>
            </a:r>
            <a:r>
              <a:rPr lang="en-US" dirty="0"/>
              <a:t>, is 785 kips. The first equation governs. Therefore, the factored bearing resistance, R</a:t>
            </a:r>
            <a:r>
              <a:rPr lang="en-US" baseline="-25000" dirty="0"/>
              <a:t>r</a:t>
            </a:r>
            <a:r>
              <a:rPr lang="en-US" dirty="0"/>
              <a:t>, is equal to the resistance factor for bearing on bolt holes, </a:t>
            </a:r>
            <a:r>
              <a:rPr lang="en-US" dirty="0">
                <a:sym typeface="Symbol" panose="05050102010706020507" pitchFamily="18" charset="2"/>
              </a:rPr>
              <a:t></a:t>
            </a:r>
            <a:r>
              <a:rPr lang="en-US" baseline="-25000" dirty="0"/>
              <a:t>bb</a:t>
            </a:r>
            <a:r>
              <a:rPr lang="en-US" dirty="0"/>
              <a:t> (= 0.80), times R</a:t>
            </a:r>
            <a:r>
              <a:rPr lang="en-US" baseline="-25000" dirty="0"/>
              <a:t>n</a:t>
            </a:r>
            <a:r>
              <a:rPr lang="en-US" dirty="0"/>
              <a:t>, or 459 kips. Since R</a:t>
            </a:r>
            <a:r>
              <a:rPr lang="en-US" baseline="-25000" dirty="0"/>
              <a:t>r</a:t>
            </a:r>
            <a:r>
              <a:rPr lang="en-US" dirty="0"/>
              <a:t> for bearing is greater than the factored shear resistance, R</a:t>
            </a:r>
            <a:r>
              <a:rPr lang="en-US" baseline="-25000" dirty="0"/>
              <a:t>r</a:t>
            </a:r>
            <a:r>
              <a:rPr lang="en-US" dirty="0"/>
              <a:t>, of the 4 end bolts, which is computed as 4 times the reduction factor, R, of 0.73 to account for the presence of the filler plate (Slide 106) times the factored shear resistance of the bolts of 64.6 kips computed previously (Slide 105), or 189 kips, bearing does not control for the end bolt holes.</a:t>
            </a:r>
          </a:p>
        </p:txBody>
      </p:sp>
      <p:sp>
        <p:nvSpPr>
          <p:cNvPr id="4" name="Slide Number Placeholder 3">
            <a:extLst>
              <a:ext uri="{FF2B5EF4-FFF2-40B4-BE49-F238E27FC236}">
                <a16:creationId xmlns:a16="http://schemas.microsoft.com/office/drawing/2014/main" id="{5E2CF9ED-91E0-BF1B-82C2-337FCC345E12}"/>
              </a:ext>
            </a:extLst>
          </p:cNvPr>
          <p:cNvSpPr>
            <a:spLocks noGrp="1"/>
          </p:cNvSpPr>
          <p:nvPr>
            <p:ph type="sldNum" sz="quarter" idx="5"/>
          </p:nvPr>
        </p:nvSpPr>
        <p:spPr/>
        <p:txBody>
          <a:bodyPr/>
          <a:lstStyle/>
          <a:p>
            <a:fld id="{90BDC431-FEEB-4AEA-9C88-8408D90EB600}" type="slidenum">
              <a:rPr lang="en-US" smtClean="0"/>
              <a:pPr/>
              <a:t>110</a:t>
            </a:fld>
            <a:endParaRPr lang="en-US" dirty="0"/>
          </a:p>
        </p:txBody>
      </p:sp>
      <p:sp>
        <p:nvSpPr>
          <p:cNvPr id="7" name="Slide Image Placeholder 6">
            <a:extLst>
              <a:ext uri="{FF2B5EF4-FFF2-40B4-BE49-F238E27FC236}">
                <a16:creationId xmlns:a16="http://schemas.microsoft.com/office/drawing/2014/main" id="{58E397B7-4CC7-EEE2-93C7-4FFE0871F0B5}"/>
              </a:ext>
            </a:extLst>
          </p:cNvPr>
          <p:cNvSpPr>
            <a:spLocks noGrp="1" noRot="1" noChangeAspect="1"/>
          </p:cNvSpPr>
          <p:nvPr>
            <p:ph type="sldImg"/>
          </p:nvPr>
        </p:nvSpPr>
        <p:spPr/>
      </p:sp>
    </p:spTree>
    <p:extLst>
      <p:ext uri="{BB962C8B-B14F-4D97-AF65-F5344CB8AC3E}">
        <p14:creationId xmlns:p14="http://schemas.microsoft.com/office/powerpoint/2010/main" val="27517400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0890"/>
          </a:xfrm>
        </p:spPr>
        <p:txBody>
          <a:bodyPr/>
          <a:lstStyle/>
          <a:p>
            <a:r>
              <a:rPr lang="en-US" sz="1200" dirty="0"/>
              <a:t>For the interior bolt holes, the clear distance, L</a:t>
            </a:r>
            <a:r>
              <a:rPr lang="en-US" sz="1200" baseline="-25000" dirty="0"/>
              <a:t>c</a:t>
            </a:r>
            <a:r>
              <a:rPr lang="en-US" sz="1200" dirty="0"/>
              <a:t>, is computed to be 2.0625 inches between the edge of adjacent holes in the direction of the line of force. The nominal bearing resistance, R</a:t>
            </a:r>
            <a:r>
              <a:rPr lang="en-US" sz="1200" baseline="-25000" dirty="0"/>
              <a:t>n</a:t>
            </a:r>
            <a:r>
              <a:rPr lang="en-US" sz="1200" dirty="0"/>
              <a:t>, of the 24 interior bolt holes computed from the equation using the clear end distance, L</a:t>
            </a:r>
            <a:r>
              <a:rPr lang="en-US" sz="1200" baseline="-25000" dirty="0"/>
              <a:t>c</a:t>
            </a:r>
            <a:r>
              <a:rPr lang="en-US" sz="1200" dirty="0"/>
              <a:t>, the thickness of the bottom flange, t, and the tensile strength of the flange, F</a:t>
            </a:r>
            <a:r>
              <a:rPr lang="en-US" sz="1200" baseline="-25000" dirty="0"/>
              <a:t>u</a:t>
            </a:r>
            <a:r>
              <a:rPr lang="en-US" sz="1200" dirty="0"/>
              <a:t>, is 5,550 kips. The nominal bearing resistance, R</a:t>
            </a:r>
            <a:r>
              <a:rPr lang="en-US" sz="1200" baseline="-25000" dirty="0"/>
              <a:t>n</a:t>
            </a:r>
            <a:r>
              <a:rPr lang="en-US" sz="1200" dirty="0"/>
              <a:t>, of the 24 interior bolt holes computed from the equation using the diameter of the bolt, d, the thickness of the bottom flange, t, and the tensile strength of the flange, F</a:t>
            </a:r>
            <a:r>
              <a:rPr lang="en-US" sz="1200" baseline="-25000" dirty="0"/>
              <a:t>u</a:t>
            </a:r>
            <a:r>
              <a:rPr lang="en-US" sz="1200" dirty="0"/>
              <a:t>, is 4,709 kips, which governs The factored bearing resistance, R</a:t>
            </a:r>
            <a:r>
              <a:rPr lang="en-US" sz="1200" baseline="-25000" dirty="0"/>
              <a:t>r</a:t>
            </a:r>
            <a:r>
              <a:rPr lang="en-US" sz="1200" dirty="0"/>
              <a:t>, is equal to </a:t>
            </a:r>
            <a:r>
              <a:rPr lang="en-US" sz="1200" dirty="0">
                <a:sym typeface="Symbol" panose="05050102010706020507" pitchFamily="18" charset="2"/>
              </a:rPr>
              <a:t></a:t>
            </a:r>
            <a:r>
              <a:rPr lang="en-US" sz="1200" baseline="-25000" dirty="0"/>
              <a:t>bb</a:t>
            </a:r>
            <a:r>
              <a:rPr lang="en-US" sz="1200" dirty="0"/>
              <a:t> (= 0.80) times R</a:t>
            </a:r>
            <a:r>
              <a:rPr lang="en-US" sz="1200" baseline="-25000" dirty="0"/>
              <a:t>n</a:t>
            </a:r>
            <a:r>
              <a:rPr lang="en-US" sz="1200" dirty="0"/>
              <a:t>, or 3,767 kips. Since R</a:t>
            </a:r>
            <a:r>
              <a:rPr lang="en-US" sz="1200" baseline="-25000" dirty="0"/>
              <a:t>r</a:t>
            </a:r>
            <a:r>
              <a:rPr lang="en-US" sz="1200" dirty="0"/>
              <a:t> for bearing is greater than the factored shear resistance, R</a:t>
            </a:r>
            <a:r>
              <a:rPr lang="en-US" sz="1200" baseline="-25000" dirty="0"/>
              <a:t>r</a:t>
            </a:r>
            <a:r>
              <a:rPr lang="en-US" sz="1200" dirty="0"/>
              <a:t>, of the 24 interior bolts, which is computed as 24 times the reduction factor, R, of 0.73 to account for the presence of the filler plate (Slide 106) times the factored shear resistance of the bolts of 64.6 kips computed previously (Slide 105 ), or 1,132 kips, bearing does not control for the interior bolt holes.</a:t>
            </a:r>
          </a:p>
        </p:txBody>
      </p:sp>
      <p:sp>
        <p:nvSpPr>
          <p:cNvPr id="4" name="Slide Number Placeholder 3">
            <a:extLst>
              <a:ext uri="{FF2B5EF4-FFF2-40B4-BE49-F238E27FC236}">
                <a16:creationId xmlns:a16="http://schemas.microsoft.com/office/drawing/2014/main" id="{92D123BB-B2B7-4108-1B8D-647BCB035D79}"/>
              </a:ext>
            </a:extLst>
          </p:cNvPr>
          <p:cNvSpPr>
            <a:spLocks noGrp="1"/>
          </p:cNvSpPr>
          <p:nvPr>
            <p:ph type="sldNum" sz="quarter" idx="5"/>
          </p:nvPr>
        </p:nvSpPr>
        <p:spPr/>
        <p:txBody>
          <a:bodyPr/>
          <a:lstStyle/>
          <a:p>
            <a:fld id="{90BDC431-FEEB-4AEA-9C88-8408D90EB600}" type="slidenum">
              <a:rPr lang="en-US" smtClean="0"/>
              <a:pPr/>
              <a:t>111</a:t>
            </a:fld>
            <a:endParaRPr lang="en-US" dirty="0"/>
          </a:p>
        </p:txBody>
      </p:sp>
      <p:sp>
        <p:nvSpPr>
          <p:cNvPr id="7" name="Slide Image Placeholder 6">
            <a:extLst>
              <a:ext uri="{FF2B5EF4-FFF2-40B4-BE49-F238E27FC236}">
                <a16:creationId xmlns:a16="http://schemas.microsoft.com/office/drawing/2014/main" id="{DD8F5A97-BA3B-5008-A7A4-D6C2790661F3}"/>
              </a:ext>
            </a:extLst>
          </p:cNvPr>
          <p:cNvSpPr>
            <a:spLocks noGrp="1" noRot="1" noChangeAspect="1"/>
          </p:cNvSpPr>
          <p:nvPr>
            <p:ph type="sldImg"/>
          </p:nvPr>
        </p:nvSpPr>
        <p:spPr/>
      </p:sp>
    </p:spTree>
    <p:extLst>
      <p:ext uri="{BB962C8B-B14F-4D97-AF65-F5344CB8AC3E}">
        <p14:creationId xmlns:p14="http://schemas.microsoft.com/office/powerpoint/2010/main" val="36900880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Next, check the slip resistance of the flange splices. Check to see if the moment resistance provided by the slip resistance of the flange splice bolts is sufficient to resist the factored positive Service II moment (Lesson 3) at the point of the splice, which is computed to be +5,194 kip-feet (refer to Slide 102 of this lesson for the unfactored bending moments). </a:t>
            </a:r>
          </a:p>
          <a:p>
            <a:endParaRPr lang="en-US" sz="1200" dirty="0"/>
          </a:p>
          <a:p>
            <a:r>
              <a:rPr lang="en-US" sz="1200" dirty="0"/>
              <a:t>To compute the nominal slip resistance of the connection, R</a:t>
            </a:r>
            <a:r>
              <a:rPr lang="en-US" sz="1200" baseline="-25000" dirty="0"/>
              <a:t>n</a:t>
            </a:r>
            <a:r>
              <a:rPr lang="en-US" sz="1200" dirty="0"/>
              <a:t> (Slide 38), assume a Class B surface condition factor, K</a:t>
            </a:r>
            <a:r>
              <a:rPr lang="en-US" sz="1200" baseline="-25000" dirty="0"/>
              <a:t>s</a:t>
            </a:r>
            <a:r>
              <a:rPr lang="en-US" sz="1200" dirty="0"/>
              <a:t>, of 0.50 (</a:t>
            </a:r>
            <a:r>
              <a:rPr lang="en-US" sz="1200" i="1" dirty="0"/>
              <a:t>AASHTO LRFD </a:t>
            </a:r>
            <a:r>
              <a:rPr lang="en-US" sz="1200" dirty="0"/>
              <a:t>Table 6.13.2.8-3 – Slide 42), and two slip planes, or N</a:t>
            </a:r>
            <a:r>
              <a:rPr lang="en-US" sz="1200" baseline="-25000" dirty="0"/>
              <a:t>s</a:t>
            </a:r>
            <a:r>
              <a:rPr lang="en-US" sz="1200" dirty="0"/>
              <a:t> equal to two. The minimum required bolt tension, P</a:t>
            </a:r>
            <a:r>
              <a:rPr lang="en-US" sz="1200" baseline="-25000" dirty="0"/>
              <a:t>t</a:t>
            </a:r>
            <a:r>
              <a:rPr lang="en-US" sz="1200" dirty="0"/>
              <a:t>, for a 7/8-inch diameter high-strength bolt is 39.0 kips as specified in </a:t>
            </a:r>
            <a:r>
              <a:rPr lang="en-US" sz="1200" i="1" dirty="0"/>
              <a:t>AASHTO LRFD </a:t>
            </a:r>
            <a:r>
              <a:rPr lang="en-US" sz="1200" dirty="0"/>
              <a:t>Table 6.13.2.8-1 (Slide 40). The hole size factor, K</a:t>
            </a:r>
            <a:r>
              <a:rPr lang="en-US" sz="1200" baseline="-25000" dirty="0"/>
              <a:t>h</a:t>
            </a:r>
            <a:r>
              <a:rPr lang="en-US" sz="1200" dirty="0"/>
              <a:t>, for a standard-size hole is 1.0 (</a:t>
            </a:r>
            <a:r>
              <a:rPr lang="en-US" sz="1200" i="1" dirty="0"/>
              <a:t>AASHTO LRFD </a:t>
            </a:r>
            <a:r>
              <a:rPr lang="en-US" sz="1200" dirty="0"/>
              <a:t>Table 6.13.2.8-2 – Slide 41). The creep factor, K</a:t>
            </a:r>
            <a:r>
              <a:rPr lang="en-US" sz="1200" baseline="-25000" dirty="0"/>
              <a:t>c</a:t>
            </a:r>
            <a:r>
              <a:rPr lang="en-US" sz="1200" dirty="0"/>
              <a:t>, is equal to 1.0 since the faying surface is not galvanized. Therefore, R</a:t>
            </a:r>
            <a:r>
              <a:rPr lang="en-US" sz="1200" baseline="-25000" dirty="0"/>
              <a:t>n</a:t>
            </a:r>
            <a:r>
              <a:rPr lang="en-US" sz="1200" dirty="0"/>
              <a:t> is computed to be 39.0 kips. </a:t>
            </a:r>
          </a:p>
          <a:p>
            <a:endParaRPr lang="en-US" sz="1200" dirty="0"/>
          </a:p>
          <a:p>
            <a:r>
              <a:rPr lang="en-US" sz="1200" dirty="0"/>
              <a:t>Similar to the previous calculation of the moment resistance provided by the flanges at the strength limit state, for positive flexure (Slide 108), use the nominal slip resistance of the bottom-flange splice bolts in the calculation of the flange slip moment for positive flexure. The total nominal slip resistance, R</a:t>
            </a:r>
            <a:r>
              <a:rPr lang="en-US" sz="1200" baseline="-25000" dirty="0"/>
              <a:t>n</a:t>
            </a:r>
            <a:r>
              <a:rPr lang="en-US" sz="1200" dirty="0"/>
              <a:t>, of the 28 bottom-flange splice bolts is 1,092 kips. The flange moment arm, A, is taken to be the same as that computed for positive flexure at the strength limit state on Slide 108 of this lesson, or 115.72 inches. Therefore, the flange slip moment, </a:t>
            </a:r>
            <a:r>
              <a:rPr lang="en-US" sz="1200" dirty="0" err="1"/>
              <a:t>M</a:t>
            </a:r>
            <a:r>
              <a:rPr lang="en-US" sz="1200" baseline="-25000" dirty="0" err="1"/>
              <a:t>flange</a:t>
            </a:r>
            <a:r>
              <a:rPr lang="en-US" sz="1200" dirty="0"/>
              <a:t>, is taken as the total R</a:t>
            </a:r>
            <a:r>
              <a:rPr lang="en-US" sz="1200" baseline="-25000" dirty="0"/>
              <a:t>n</a:t>
            </a:r>
            <a:r>
              <a:rPr lang="en-US" sz="1200" dirty="0"/>
              <a:t> times the moment arm, A, or 10,530 kip-feet, which exceeds the factored Service II positive moment of 5,194 kip-feet. Thus, the moment resistance provided by the slip resistance of the flange splice bolts is sufficient to resist the factored positive Service II moment at the splice.</a:t>
            </a:r>
          </a:p>
        </p:txBody>
      </p:sp>
      <p:sp>
        <p:nvSpPr>
          <p:cNvPr id="4" name="Slide Number Placeholder 3">
            <a:extLst>
              <a:ext uri="{FF2B5EF4-FFF2-40B4-BE49-F238E27FC236}">
                <a16:creationId xmlns:a16="http://schemas.microsoft.com/office/drawing/2014/main" id="{2CD5672F-F8D9-5868-457F-4ECB6C8125F7}"/>
              </a:ext>
            </a:extLst>
          </p:cNvPr>
          <p:cNvSpPr>
            <a:spLocks noGrp="1"/>
          </p:cNvSpPr>
          <p:nvPr>
            <p:ph type="sldNum" sz="quarter" idx="5"/>
          </p:nvPr>
        </p:nvSpPr>
        <p:spPr/>
        <p:txBody>
          <a:bodyPr/>
          <a:lstStyle/>
          <a:p>
            <a:fld id="{90BDC431-FEEB-4AEA-9C88-8408D90EB600}" type="slidenum">
              <a:rPr lang="en-US" smtClean="0"/>
              <a:pPr/>
              <a:t>112</a:t>
            </a:fld>
            <a:endParaRPr lang="en-US" dirty="0"/>
          </a:p>
        </p:txBody>
      </p:sp>
      <p:sp>
        <p:nvSpPr>
          <p:cNvPr id="7" name="Slide Image Placeholder 6">
            <a:extLst>
              <a:ext uri="{FF2B5EF4-FFF2-40B4-BE49-F238E27FC236}">
                <a16:creationId xmlns:a16="http://schemas.microsoft.com/office/drawing/2014/main" id="{34707551-6D04-C18A-BE69-0141CC76EB61}"/>
              </a:ext>
            </a:extLst>
          </p:cNvPr>
          <p:cNvSpPr>
            <a:spLocks noGrp="1" noRot="1" noChangeAspect="1"/>
          </p:cNvSpPr>
          <p:nvPr>
            <p:ph type="sldImg"/>
          </p:nvPr>
        </p:nvSpPr>
        <p:spPr/>
      </p:sp>
    </p:spTree>
    <p:extLst>
      <p:ext uri="{BB962C8B-B14F-4D97-AF65-F5344CB8AC3E}">
        <p14:creationId xmlns:p14="http://schemas.microsoft.com/office/powerpoint/2010/main" val="101379932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Check to see if the moment resistance provided by the slip resistance of the flange splice bolts is sufficient to resist the factored negative Service II moment at the point of the splice, which is computed to be -11,373 kip-feet (refer to Slide 102 of this lesson for the unfactored bending moments). </a:t>
            </a:r>
          </a:p>
          <a:p>
            <a:endParaRPr lang="en-US" sz="1200" dirty="0"/>
          </a:p>
          <a:p>
            <a:r>
              <a:rPr lang="en-US" sz="1200" dirty="0"/>
              <a:t>For negative flexure, use the nominal slip resistance of the top-flange or bottom-flange splice bolts, whichever is smaller. The total nominal slip resistance, R</a:t>
            </a:r>
            <a:r>
              <a:rPr lang="en-US" sz="1200" baseline="-25000" dirty="0"/>
              <a:t>n</a:t>
            </a:r>
            <a:r>
              <a:rPr lang="en-US" sz="1200" dirty="0"/>
              <a:t>, of the 20 top-flange splice bolts of 780 kips is smaller than the total nominal slip resistance, R</a:t>
            </a:r>
            <a:r>
              <a:rPr lang="en-US" sz="1200" baseline="-25000" dirty="0"/>
              <a:t>n</a:t>
            </a:r>
            <a:r>
              <a:rPr lang="en-US" sz="1200" dirty="0"/>
              <a:t>, of the bottom-flange splice bolts of 1,092 kips computed on the preceding slide; therefore, the top-flange splice bolts govern. The flange moment arm, A, is taken to be the same as that computed for negative flexure at the strength limit state on Slide 109 of this lesson, or 110.22 inches. Therefore, the flange slip moment, M</a:t>
            </a:r>
            <a:r>
              <a:rPr lang="en-US" sz="1200" baseline="-25000" dirty="0"/>
              <a:t>flange</a:t>
            </a:r>
            <a:r>
              <a:rPr lang="en-US" sz="1200" dirty="0"/>
              <a:t>, is taken as the total R</a:t>
            </a:r>
            <a:r>
              <a:rPr lang="en-US" sz="1200" baseline="-25000" dirty="0"/>
              <a:t>n</a:t>
            </a:r>
            <a:r>
              <a:rPr lang="en-US" sz="1200" dirty="0"/>
              <a:t> times the moment arm, A, or 7,164 kip-feet, which is less than the absolute value of the factored Service II negative moment of 11,373 kip-feet. </a:t>
            </a:r>
          </a:p>
          <a:p>
            <a:endParaRPr lang="en-US" sz="1200" dirty="0"/>
          </a:p>
          <a:p>
            <a:r>
              <a:rPr lang="en-US" sz="1200" dirty="0"/>
              <a:t>The flange splice bolts do not have adequate slip resistance to prevent slip under the factored Service II negative moment at the splice. The difference between the absolute value of -11,373 minus 7,164 is equal to 4,209 kip-feet, which must be carried by the web and is considered later in this design example in checking the slip resistance of the web splice bolts.</a:t>
            </a:r>
          </a:p>
        </p:txBody>
      </p:sp>
      <p:sp>
        <p:nvSpPr>
          <p:cNvPr id="4" name="Slide Number Placeholder 3">
            <a:extLst>
              <a:ext uri="{FF2B5EF4-FFF2-40B4-BE49-F238E27FC236}">
                <a16:creationId xmlns:a16="http://schemas.microsoft.com/office/drawing/2014/main" id="{06F61ED4-B880-546D-3C99-266438D5FB57}"/>
              </a:ext>
            </a:extLst>
          </p:cNvPr>
          <p:cNvSpPr>
            <a:spLocks noGrp="1"/>
          </p:cNvSpPr>
          <p:nvPr>
            <p:ph type="sldNum" sz="quarter" idx="5"/>
          </p:nvPr>
        </p:nvSpPr>
        <p:spPr/>
        <p:txBody>
          <a:bodyPr/>
          <a:lstStyle/>
          <a:p>
            <a:fld id="{90BDC431-FEEB-4AEA-9C88-8408D90EB600}" type="slidenum">
              <a:rPr lang="en-US" smtClean="0"/>
              <a:pPr/>
              <a:t>113</a:t>
            </a:fld>
            <a:endParaRPr lang="en-US" dirty="0"/>
          </a:p>
        </p:txBody>
      </p:sp>
      <p:sp>
        <p:nvSpPr>
          <p:cNvPr id="7" name="Slide Image Placeholder 6">
            <a:extLst>
              <a:ext uri="{FF2B5EF4-FFF2-40B4-BE49-F238E27FC236}">
                <a16:creationId xmlns:a16="http://schemas.microsoft.com/office/drawing/2014/main" id="{BEF0D977-B9DF-1BBC-DF6E-38C0B1EB98AA}"/>
              </a:ext>
            </a:extLst>
          </p:cNvPr>
          <p:cNvSpPr>
            <a:spLocks noGrp="1" noRot="1" noChangeAspect="1"/>
          </p:cNvSpPr>
          <p:nvPr>
            <p:ph type="sldImg"/>
          </p:nvPr>
        </p:nvSpPr>
        <p:spPr/>
      </p:sp>
    </p:spTree>
    <p:extLst>
      <p:ext uri="{BB962C8B-B14F-4D97-AF65-F5344CB8AC3E}">
        <p14:creationId xmlns:p14="http://schemas.microsoft.com/office/powerpoint/2010/main" val="18006165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Lastly, check to see if the moment resistance provided by the slip resistance of the flange splice bolts is sufficient to resist the factored deck placement moment applied to the noncomposite section at the point of splice, which is computed to be +4,208 kip-feet (refer to Slide 102 of this lesson for the unfactored bending moment). The Strength I load combination specified in AASHTO LRFD Article 3.4.2.1 (Lesson 7) is applied to the unfactored moment of +3,006 kip-feet at the splice determined from a separate deck-placement analysis. The moment due to any construction loads (C) is not considered in this example. </a:t>
            </a:r>
          </a:p>
          <a:p>
            <a:endParaRPr lang="en-US" sz="1200" dirty="0"/>
          </a:p>
          <a:p>
            <a:r>
              <a:rPr lang="en-US" sz="1200" dirty="0"/>
              <a:t>For moments applied to the noncomposite section, the nominal slip resistance of the top or bottom flange splice bolts is used, whichever is smaller. The total nominal slip resistance, R</a:t>
            </a:r>
            <a:r>
              <a:rPr lang="en-US" sz="1200" baseline="-25000" dirty="0"/>
              <a:t>n</a:t>
            </a:r>
            <a:r>
              <a:rPr lang="en-US" sz="1200" dirty="0"/>
              <a:t>, of the 20 top-flange splice bolts of 780 kips is smaller than the total nominal slip resistance, R</a:t>
            </a:r>
            <a:r>
              <a:rPr lang="en-US" sz="1200" baseline="-25000" dirty="0"/>
              <a:t>n</a:t>
            </a:r>
            <a:r>
              <a:rPr lang="en-US" sz="1200" dirty="0"/>
              <a:t>, of the bottom-flange splice bolts of 1,092 kips computed previously on Slide 112 of this lesson; therefore, the top-flange splice bolts govern. The flange moment arm, A, is taken to be the same as that computed for negative flexure at the strength limit state and for noncomposite sections subject to positive or negative flexure on Slide 109 of this lesson, or 110.22 inches. Therefore, the flange slip moment, M</a:t>
            </a:r>
            <a:r>
              <a:rPr lang="en-US" sz="1200" baseline="-25000" dirty="0"/>
              <a:t>flange</a:t>
            </a:r>
            <a:r>
              <a:rPr lang="en-US" sz="1200" dirty="0"/>
              <a:t>, is taken as the total R</a:t>
            </a:r>
            <a:r>
              <a:rPr lang="en-US" sz="1200" baseline="-25000" dirty="0"/>
              <a:t>n</a:t>
            </a:r>
            <a:r>
              <a:rPr lang="en-US" sz="1200" dirty="0"/>
              <a:t> times the moment arm, A, or 7,164 kip-feet, which exceeds the factored deck casting moment of 3,758 kip-feet. Thus, the moment resistance provided by the slip resistance of the flange splice bolts is sufficient to resist the factored deck-placement moment at the splice.</a:t>
            </a:r>
          </a:p>
        </p:txBody>
      </p:sp>
      <p:sp>
        <p:nvSpPr>
          <p:cNvPr id="4" name="Slide Number Placeholder 3">
            <a:extLst>
              <a:ext uri="{FF2B5EF4-FFF2-40B4-BE49-F238E27FC236}">
                <a16:creationId xmlns:a16="http://schemas.microsoft.com/office/drawing/2014/main" id="{E156CBB0-378E-3FE0-5072-B6C88603C1B6}"/>
              </a:ext>
            </a:extLst>
          </p:cNvPr>
          <p:cNvSpPr>
            <a:spLocks noGrp="1"/>
          </p:cNvSpPr>
          <p:nvPr>
            <p:ph type="sldNum" sz="quarter" idx="5"/>
          </p:nvPr>
        </p:nvSpPr>
        <p:spPr/>
        <p:txBody>
          <a:bodyPr/>
          <a:lstStyle/>
          <a:p>
            <a:fld id="{90BDC431-FEEB-4AEA-9C88-8408D90EB600}" type="slidenum">
              <a:rPr lang="en-US" smtClean="0"/>
              <a:pPr/>
              <a:t>114</a:t>
            </a:fld>
            <a:endParaRPr lang="en-US" dirty="0"/>
          </a:p>
        </p:txBody>
      </p:sp>
      <p:sp>
        <p:nvSpPr>
          <p:cNvPr id="7" name="Slide Image Placeholder 6">
            <a:extLst>
              <a:ext uri="{FF2B5EF4-FFF2-40B4-BE49-F238E27FC236}">
                <a16:creationId xmlns:a16="http://schemas.microsoft.com/office/drawing/2014/main" id="{A145543D-7B95-086C-E7CA-E797B98DF947}"/>
              </a:ext>
            </a:extLst>
          </p:cNvPr>
          <p:cNvSpPr>
            <a:spLocks noGrp="1" noRot="1" noChangeAspect="1"/>
          </p:cNvSpPr>
          <p:nvPr>
            <p:ph type="sldImg"/>
          </p:nvPr>
        </p:nvSpPr>
        <p:spPr/>
      </p:sp>
    </p:spTree>
    <p:extLst>
      <p:ext uri="{BB962C8B-B14F-4D97-AF65-F5344CB8AC3E}">
        <p14:creationId xmlns:p14="http://schemas.microsoft.com/office/powerpoint/2010/main" val="40699091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Next, design the bottom flange splice plates. The outside flange splice plate thickness should be greater than one half the thickness of the bottom flange plus one sixteenth of an inch (Slide 87) or 0.78 inches; therefore, for the outside flange splice plate thickness, t</a:t>
            </a:r>
            <a:r>
              <a:rPr lang="en-US" sz="1200" baseline="-25000" dirty="0"/>
              <a:t>o</a:t>
            </a:r>
            <a:r>
              <a:rPr lang="en-US" sz="1200" dirty="0"/>
              <a:t>, use 13/16 inches. The outside flange splice plate width, b</a:t>
            </a:r>
            <a:r>
              <a:rPr lang="en-US" sz="1200" baseline="-25000" dirty="0"/>
              <a:t>o</a:t>
            </a:r>
            <a:r>
              <a:rPr lang="en-US" sz="1200" dirty="0"/>
              <a:t>, should be at a minimum equal to the width of the narrowest bottom flange width at the splice, which is 20 inches. </a:t>
            </a:r>
          </a:p>
          <a:p>
            <a:endParaRPr lang="en-US" sz="1200" dirty="0"/>
          </a:p>
          <a:p>
            <a:r>
              <a:rPr lang="en-US" sz="1200" dirty="0"/>
              <a:t>For the inside flange splice plates, assume 5/16-inch flange-to-web welds are used. The minimum clearance distance, C, between the inside flange splice plates should be greater than or equal to the web thickness of 0.75 inches plus two times the weld size plus one eighth of an inch (Slide 87). The minimum clearance distance equals 1.625 inches, so use 2.0 inches for this example. The width of the inside flange splice plates, b</a:t>
            </a:r>
            <a:r>
              <a:rPr lang="en-US" sz="1200" baseline="-25000" dirty="0"/>
              <a:t>i</a:t>
            </a:r>
            <a:r>
              <a:rPr lang="en-US" sz="1200" dirty="0"/>
              <a:t>, equals one half the difference of the width of the flange minus the minimum clearance distance, C (Slide 88). The inside flange splice plate width is 9 inches.</a:t>
            </a:r>
          </a:p>
        </p:txBody>
      </p:sp>
      <p:sp>
        <p:nvSpPr>
          <p:cNvPr id="4" name="Slide Number Placeholder 3">
            <a:extLst>
              <a:ext uri="{FF2B5EF4-FFF2-40B4-BE49-F238E27FC236}">
                <a16:creationId xmlns:a16="http://schemas.microsoft.com/office/drawing/2014/main" id="{8912A392-D1FC-F6C2-D320-3BFCB2C25EEF}"/>
              </a:ext>
            </a:extLst>
          </p:cNvPr>
          <p:cNvSpPr>
            <a:spLocks noGrp="1"/>
          </p:cNvSpPr>
          <p:nvPr>
            <p:ph type="sldNum" sz="quarter" idx="5"/>
          </p:nvPr>
        </p:nvSpPr>
        <p:spPr/>
        <p:txBody>
          <a:bodyPr/>
          <a:lstStyle/>
          <a:p>
            <a:fld id="{90BDC431-FEEB-4AEA-9C88-8408D90EB600}" type="slidenum">
              <a:rPr lang="en-US" smtClean="0"/>
              <a:pPr/>
              <a:t>115</a:t>
            </a:fld>
            <a:endParaRPr lang="en-US" dirty="0"/>
          </a:p>
        </p:txBody>
      </p:sp>
      <p:sp>
        <p:nvSpPr>
          <p:cNvPr id="7" name="Slide Image Placeholder 6">
            <a:extLst>
              <a:ext uri="{FF2B5EF4-FFF2-40B4-BE49-F238E27FC236}">
                <a16:creationId xmlns:a16="http://schemas.microsoft.com/office/drawing/2014/main" id="{417F3845-F914-CD84-C92D-1EE93332B6C0}"/>
              </a:ext>
            </a:extLst>
          </p:cNvPr>
          <p:cNvSpPr>
            <a:spLocks noGrp="1" noRot="1" noChangeAspect="1"/>
          </p:cNvSpPr>
          <p:nvPr>
            <p:ph type="sldImg"/>
          </p:nvPr>
        </p:nvSpPr>
        <p:spPr/>
      </p:sp>
    </p:spTree>
    <p:extLst>
      <p:ext uri="{BB962C8B-B14F-4D97-AF65-F5344CB8AC3E}">
        <p14:creationId xmlns:p14="http://schemas.microsoft.com/office/powerpoint/2010/main" val="5281606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Next, proportion the inside and outside flange splice plates using the 10 percent rule as described on a previous slide in this lesson (Slide 85) to allow the flange splice connection to be designed for double shear. </a:t>
            </a:r>
          </a:p>
          <a:p>
            <a:endParaRPr lang="en-US" sz="1200" dirty="0"/>
          </a:p>
          <a:p>
            <a:r>
              <a:rPr lang="en-US" sz="1200" dirty="0"/>
              <a:t>The value of 1 minus the ratio of the minimum clearance distance, C, of 2.0 inches computed on the preceding slide divided by the bottom flange width of 20 inches times the thickness of the inner flange splice plate, t</a:t>
            </a:r>
            <a:r>
              <a:rPr lang="en-US" sz="1200" baseline="-25000" dirty="0"/>
              <a:t>i</a:t>
            </a:r>
            <a:r>
              <a:rPr lang="en-US" sz="1200" dirty="0"/>
              <a:t>, should be within a 10 percent range of the outside flange splice plate thickness of 0.8125 inches (Slide 88). Working through the equations on this slide, the thickness of the inside flange splice plates, t</a:t>
            </a:r>
            <a:r>
              <a:rPr lang="en-US" sz="1200" baseline="-25000" dirty="0"/>
              <a:t>i</a:t>
            </a:r>
            <a:r>
              <a:rPr lang="en-US" sz="1200" dirty="0"/>
              <a:t>, should be greater than or equal to 0.81 inches, or less than or equal to 0.99 inches. For the thickness of the inside flange splice plates, use 7/8 inches. </a:t>
            </a:r>
          </a:p>
          <a:p>
            <a:endParaRPr lang="en-US" sz="1200" dirty="0"/>
          </a:p>
          <a:p>
            <a:r>
              <a:rPr lang="en-US" sz="1200" dirty="0"/>
              <a:t>As a result, the design yield resistance of the bottom flange, P</a:t>
            </a:r>
            <a:r>
              <a:rPr lang="en-US" sz="1200" baseline="-25000" dirty="0"/>
              <a:t>fy</a:t>
            </a:r>
            <a:r>
              <a:rPr lang="en-US" sz="1200" dirty="0"/>
              <a:t>, can be assumed equally divided between the inside and outside flange splice plates at the strength limit state, and the connection can be designed for double shear to resist P</a:t>
            </a:r>
            <a:r>
              <a:rPr lang="en-US" sz="1200" baseline="-25000" dirty="0"/>
              <a:t>fy</a:t>
            </a:r>
            <a:r>
              <a:rPr lang="en-US" sz="1200" dirty="0"/>
              <a:t>. Otherwise, P</a:t>
            </a:r>
            <a:r>
              <a:rPr lang="en-US" sz="1200" baseline="-25000" dirty="0"/>
              <a:t>fy</a:t>
            </a:r>
            <a:r>
              <a:rPr lang="en-US" sz="1200" dirty="0"/>
              <a:t> would need to be distributed to the splice plates based on the ratio of the spice plate areas and the connection would be designed for the maximum calculated splice plate force acting in single shear.</a:t>
            </a:r>
          </a:p>
        </p:txBody>
      </p:sp>
      <p:sp>
        <p:nvSpPr>
          <p:cNvPr id="4" name="Slide Number Placeholder 3">
            <a:extLst>
              <a:ext uri="{FF2B5EF4-FFF2-40B4-BE49-F238E27FC236}">
                <a16:creationId xmlns:a16="http://schemas.microsoft.com/office/drawing/2014/main" id="{9701C361-9EAE-B8F7-427C-1F27307D21A8}"/>
              </a:ext>
            </a:extLst>
          </p:cNvPr>
          <p:cNvSpPr>
            <a:spLocks noGrp="1"/>
          </p:cNvSpPr>
          <p:nvPr>
            <p:ph type="sldNum" sz="quarter" idx="5"/>
          </p:nvPr>
        </p:nvSpPr>
        <p:spPr/>
        <p:txBody>
          <a:bodyPr/>
          <a:lstStyle/>
          <a:p>
            <a:fld id="{90BDC431-FEEB-4AEA-9C88-8408D90EB600}" type="slidenum">
              <a:rPr lang="en-US" smtClean="0"/>
              <a:pPr/>
              <a:t>116</a:t>
            </a:fld>
            <a:endParaRPr lang="en-US" dirty="0"/>
          </a:p>
        </p:txBody>
      </p:sp>
      <p:sp>
        <p:nvSpPr>
          <p:cNvPr id="7" name="Slide Image Placeholder 6">
            <a:extLst>
              <a:ext uri="{FF2B5EF4-FFF2-40B4-BE49-F238E27FC236}">
                <a16:creationId xmlns:a16="http://schemas.microsoft.com/office/drawing/2014/main" id="{66143FAB-D1E9-426B-3FC3-54979A8FE33C}"/>
              </a:ext>
            </a:extLst>
          </p:cNvPr>
          <p:cNvSpPr>
            <a:spLocks noGrp="1" noRot="1" noChangeAspect="1"/>
          </p:cNvSpPr>
          <p:nvPr>
            <p:ph type="sldImg"/>
          </p:nvPr>
        </p:nvSpPr>
        <p:spPr/>
      </p:sp>
    </p:spTree>
    <p:extLst>
      <p:ext uri="{BB962C8B-B14F-4D97-AF65-F5344CB8AC3E}">
        <p14:creationId xmlns:p14="http://schemas.microsoft.com/office/powerpoint/2010/main" val="189897315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Check the factored yield resistance of the bottom flange splice plates in tension, R</a:t>
            </a:r>
            <a:r>
              <a:rPr lang="en-US" sz="1200" baseline="-25000" dirty="0"/>
              <a:t>r</a:t>
            </a:r>
            <a:r>
              <a:rPr lang="en-US" sz="1200" dirty="0"/>
              <a:t>, for the outside and inside plates by multiplying the resistance factor for yielding in tension, </a:t>
            </a:r>
            <a:r>
              <a:rPr lang="en-US" sz="1200" dirty="0">
                <a:sym typeface="Symbol" panose="05050102010706020507" pitchFamily="18" charset="2"/>
              </a:rPr>
              <a:t></a:t>
            </a:r>
            <a:r>
              <a:rPr lang="en-US" sz="1200" baseline="-25000" dirty="0"/>
              <a:t>y</a:t>
            </a:r>
            <a:r>
              <a:rPr lang="en-US" sz="1200" dirty="0"/>
              <a:t> (= 0.95), times the yield strength of the flange, F</a:t>
            </a:r>
            <a:r>
              <a:rPr lang="en-US" sz="1200" baseline="-25000" dirty="0"/>
              <a:t>y</a:t>
            </a:r>
            <a:r>
              <a:rPr lang="en-US" sz="1200" dirty="0"/>
              <a:t>, times the gross area of the flange, A</a:t>
            </a:r>
            <a:r>
              <a:rPr lang="en-US" sz="1200" baseline="-25000" dirty="0"/>
              <a:t>g</a:t>
            </a:r>
            <a:r>
              <a:rPr lang="en-US" sz="1200" dirty="0"/>
              <a:t> (Slide 86 and Lesson 12). This needs to be greater than one half the design yield resistance of the flange, P</a:t>
            </a:r>
            <a:r>
              <a:rPr lang="en-US" sz="1200" baseline="-25000" dirty="0"/>
              <a:t>fy</a:t>
            </a:r>
            <a:r>
              <a:rPr lang="en-US" sz="1200" dirty="0"/>
              <a:t>, which in this case is 638 kips. One-half of P</a:t>
            </a:r>
            <a:r>
              <a:rPr lang="en-US" sz="1200" baseline="-25000" dirty="0"/>
              <a:t>fy </a:t>
            </a:r>
            <a:r>
              <a:rPr lang="en-US" sz="1200" dirty="0"/>
              <a:t>is used because the flange splice plate areas satisfy the 10 percent rule, as demonstrated on the preceding slide, so P</a:t>
            </a:r>
            <a:r>
              <a:rPr lang="en-US" sz="1200" baseline="-25000" dirty="0"/>
              <a:t>fy</a:t>
            </a:r>
            <a:r>
              <a:rPr lang="en-US" sz="1200" dirty="0"/>
              <a:t> can be assumed equally divided to the inside and outside splice plates. </a:t>
            </a:r>
          </a:p>
          <a:p>
            <a:endParaRPr lang="en-US" sz="1200" dirty="0"/>
          </a:p>
          <a:p>
            <a:r>
              <a:rPr lang="en-US" sz="1200" dirty="0"/>
              <a:t>The factored yield resistance, R</a:t>
            </a:r>
            <a:r>
              <a:rPr lang="en-US" sz="1200" baseline="-25000" dirty="0"/>
              <a:t>r</a:t>
            </a:r>
            <a:r>
              <a:rPr lang="en-US" sz="1200" dirty="0"/>
              <a:t>, of the outside flange splice plate is 772 kips, which is greater than one-half of P</a:t>
            </a:r>
            <a:r>
              <a:rPr lang="en-US" sz="1200" baseline="-25000" dirty="0"/>
              <a:t>fy </a:t>
            </a:r>
            <a:r>
              <a:rPr lang="en-US" sz="1200" dirty="0"/>
              <a:t>or 638 kips and therefore is satisfactory. </a:t>
            </a:r>
          </a:p>
          <a:p>
            <a:endParaRPr lang="en-US" sz="1200" dirty="0"/>
          </a:p>
          <a:p>
            <a:r>
              <a:rPr lang="en-US" sz="1200" dirty="0"/>
              <a:t>The factored yield resistance of the inside splice plates is 748 kips, which is greater than one-half of P</a:t>
            </a:r>
            <a:r>
              <a:rPr lang="en-US" sz="1200" baseline="-25000" dirty="0"/>
              <a:t>fy </a:t>
            </a:r>
            <a:r>
              <a:rPr lang="en-US" sz="1200" dirty="0"/>
              <a:t>or 638 kips and therefore is also satisfactory.</a:t>
            </a:r>
          </a:p>
        </p:txBody>
      </p:sp>
      <p:sp>
        <p:nvSpPr>
          <p:cNvPr id="4" name="Slide Number Placeholder 3">
            <a:extLst>
              <a:ext uri="{FF2B5EF4-FFF2-40B4-BE49-F238E27FC236}">
                <a16:creationId xmlns:a16="http://schemas.microsoft.com/office/drawing/2014/main" id="{7C3D24AC-B5C5-66FB-8803-7C33FDBAD214}"/>
              </a:ext>
            </a:extLst>
          </p:cNvPr>
          <p:cNvSpPr>
            <a:spLocks noGrp="1"/>
          </p:cNvSpPr>
          <p:nvPr>
            <p:ph type="sldNum" sz="quarter" idx="5"/>
          </p:nvPr>
        </p:nvSpPr>
        <p:spPr/>
        <p:txBody>
          <a:bodyPr/>
          <a:lstStyle/>
          <a:p>
            <a:fld id="{90BDC431-FEEB-4AEA-9C88-8408D90EB600}" type="slidenum">
              <a:rPr lang="en-US" smtClean="0"/>
              <a:pPr/>
              <a:t>117</a:t>
            </a:fld>
            <a:endParaRPr lang="en-US" dirty="0"/>
          </a:p>
        </p:txBody>
      </p:sp>
      <p:sp>
        <p:nvSpPr>
          <p:cNvPr id="7" name="Slide Image Placeholder 6">
            <a:extLst>
              <a:ext uri="{FF2B5EF4-FFF2-40B4-BE49-F238E27FC236}">
                <a16:creationId xmlns:a16="http://schemas.microsoft.com/office/drawing/2014/main" id="{36816840-E26F-9E7E-F3F9-60AD1C54DC95}"/>
              </a:ext>
            </a:extLst>
          </p:cNvPr>
          <p:cNvSpPr>
            <a:spLocks noGrp="1" noRot="1" noChangeAspect="1"/>
          </p:cNvSpPr>
          <p:nvPr>
            <p:ph type="sldImg"/>
          </p:nvPr>
        </p:nvSpPr>
        <p:spPr/>
      </p:sp>
    </p:spTree>
    <p:extLst>
      <p:ext uri="{BB962C8B-B14F-4D97-AF65-F5344CB8AC3E}">
        <p14:creationId xmlns:p14="http://schemas.microsoft.com/office/powerpoint/2010/main" val="155525284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Next, check the factored net section fracture resistance of the bottom flange splice plates in tension, R</a:t>
            </a:r>
            <a:r>
              <a:rPr lang="en-US" sz="1200" baseline="-25000" dirty="0"/>
              <a:t>r</a:t>
            </a:r>
            <a:r>
              <a:rPr lang="en-US" sz="1200" dirty="0"/>
              <a:t>, for the outside and inside plates (Slide 86). This check will be performed on the following slide. </a:t>
            </a:r>
          </a:p>
          <a:p>
            <a:endParaRPr lang="en-US" sz="1200" dirty="0"/>
          </a:p>
          <a:p>
            <a:r>
              <a:rPr lang="en-US" sz="1200" dirty="0"/>
              <a:t>First however, for splice plates in tension, it must be determined whether the net area of the splice plates, A</a:t>
            </a:r>
            <a:r>
              <a:rPr lang="en-US" sz="1200" baseline="-25000" dirty="0"/>
              <a:t>n</a:t>
            </a:r>
            <a:r>
              <a:rPr lang="en-US" sz="1200" dirty="0"/>
              <a:t>, exceeds 0.85 times the gross area of the splice plates, A</a:t>
            </a:r>
            <a:r>
              <a:rPr lang="en-US" sz="1200" baseline="-25000" dirty="0"/>
              <a:t>g</a:t>
            </a:r>
            <a:r>
              <a:rPr lang="en-US" sz="1200" dirty="0"/>
              <a:t> (refer to the discussion in the Notes Page for Slide 86 in this lesson). For the outside splice plate, 0.85 times the gross area of the outside splice plate is equal to 13.8 in.</a:t>
            </a:r>
            <a:r>
              <a:rPr lang="en-US" sz="1200" baseline="30000" dirty="0"/>
              <a:t>2  </a:t>
            </a:r>
            <a:r>
              <a:rPr lang="en-US" sz="1200" dirty="0"/>
              <a:t>After deducting the area of the four bolt holes across the width of the plate, the net area of the splice plate equals 13.2 in.</a:t>
            </a:r>
            <a:r>
              <a:rPr lang="en-US" sz="1200" baseline="30000" dirty="0"/>
              <a:t>2</a:t>
            </a:r>
            <a:r>
              <a:rPr lang="en-US" sz="1200" dirty="0"/>
              <a:t>, which is less than 85 percent of the gross area of the outside splice plate. </a:t>
            </a:r>
          </a:p>
          <a:p>
            <a:endParaRPr lang="en-US" sz="1200" dirty="0"/>
          </a:p>
          <a:p>
            <a:r>
              <a:rPr lang="en-US" sz="1200" dirty="0"/>
              <a:t>For the inside splice plates, 0.85 times the gross area of the inside splice plates is equal to 13.4 in.</a:t>
            </a:r>
            <a:r>
              <a:rPr lang="en-US" sz="1200" baseline="30000" dirty="0"/>
              <a:t>2</a:t>
            </a:r>
            <a:r>
              <a:rPr lang="en-US" sz="1200" dirty="0"/>
              <a:t> After deducting the area of the bolt holes, the net area of the splice plates equals 12.5 in.</a:t>
            </a:r>
            <a:r>
              <a:rPr lang="en-US" sz="1200" baseline="30000" dirty="0"/>
              <a:t>2</a:t>
            </a:r>
            <a:r>
              <a:rPr lang="en-US" sz="1200" dirty="0"/>
              <a:t>, which is less than the 85 percent of the gross area of the inside splice plates. </a:t>
            </a:r>
          </a:p>
          <a:p>
            <a:endParaRPr lang="en-US" sz="1200" dirty="0"/>
          </a:p>
          <a:p>
            <a:r>
              <a:rPr lang="en-US" sz="1200" dirty="0"/>
              <a:t>Had the splice plate areas exceeded 85 percent of their gross area, then 85 percent of their gross area would be substituted for the net area in the net section fracture resistance check to be shown on the following slide.</a:t>
            </a:r>
          </a:p>
        </p:txBody>
      </p:sp>
      <p:sp>
        <p:nvSpPr>
          <p:cNvPr id="4" name="Slide Number Placeholder 3">
            <a:extLst>
              <a:ext uri="{FF2B5EF4-FFF2-40B4-BE49-F238E27FC236}">
                <a16:creationId xmlns:a16="http://schemas.microsoft.com/office/drawing/2014/main" id="{29A9537A-09DA-956B-B9CA-C3B79E9D9EB6}"/>
              </a:ext>
            </a:extLst>
          </p:cNvPr>
          <p:cNvSpPr>
            <a:spLocks noGrp="1"/>
          </p:cNvSpPr>
          <p:nvPr>
            <p:ph type="sldNum" sz="quarter" idx="5"/>
          </p:nvPr>
        </p:nvSpPr>
        <p:spPr/>
        <p:txBody>
          <a:bodyPr/>
          <a:lstStyle/>
          <a:p>
            <a:fld id="{90BDC431-FEEB-4AEA-9C88-8408D90EB600}" type="slidenum">
              <a:rPr lang="en-US" smtClean="0"/>
              <a:pPr/>
              <a:t>118</a:t>
            </a:fld>
            <a:endParaRPr lang="en-US" dirty="0"/>
          </a:p>
        </p:txBody>
      </p:sp>
      <p:sp>
        <p:nvSpPr>
          <p:cNvPr id="7" name="Slide Image Placeholder 6">
            <a:extLst>
              <a:ext uri="{FF2B5EF4-FFF2-40B4-BE49-F238E27FC236}">
                <a16:creationId xmlns:a16="http://schemas.microsoft.com/office/drawing/2014/main" id="{AA8691A2-C60E-1612-3B9E-3DBA491CEF9F}"/>
              </a:ext>
            </a:extLst>
          </p:cNvPr>
          <p:cNvSpPr>
            <a:spLocks noGrp="1" noRot="1" noChangeAspect="1"/>
          </p:cNvSpPr>
          <p:nvPr>
            <p:ph type="sldImg"/>
          </p:nvPr>
        </p:nvSpPr>
        <p:spPr/>
      </p:sp>
    </p:spTree>
    <p:extLst>
      <p:ext uri="{BB962C8B-B14F-4D97-AF65-F5344CB8AC3E}">
        <p14:creationId xmlns:p14="http://schemas.microsoft.com/office/powerpoint/2010/main" val="8189791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As shown on the preceding slide, since the flange splice plate areas did not exceed 85 percent of their gross area, the net area of the plates, A</a:t>
            </a:r>
            <a:r>
              <a:rPr lang="en-US" sz="1200" baseline="-25000" dirty="0"/>
              <a:t>n</a:t>
            </a:r>
            <a:r>
              <a:rPr lang="en-US" sz="1200" dirty="0"/>
              <a:t>, is used to check the factored net section fracture resistance. </a:t>
            </a:r>
          </a:p>
          <a:p>
            <a:endParaRPr lang="en-US" sz="1200" dirty="0"/>
          </a:p>
          <a:p>
            <a:r>
              <a:rPr lang="en-US" sz="1200" dirty="0"/>
              <a:t>Check the factored net section fracture resistance of the bottom flange splice plates in tension, R</a:t>
            </a:r>
            <a:r>
              <a:rPr lang="en-US" sz="1200" baseline="-25000" dirty="0"/>
              <a:t>r</a:t>
            </a:r>
            <a:r>
              <a:rPr lang="en-US" sz="1200" dirty="0"/>
              <a:t>, (Slide 86 and Lesson 12) for the outside and inside plates by multiplying the resistance factor for net section fracture in tension, </a:t>
            </a:r>
            <a:r>
              <a:rPr lang="en-US" sz="1200" dirty="0">
                <a:sym typeface="Symbol" panose="05050102010706020507" pitchFamily="18" charset="2"/>
              </a:rPr>
              <a:t></a:t>
            </a:r>
            <a:r>
              <a:rPr lang="en-US" sz="1200" baseline="-25000" dirty="0"/>
              <a:t>u</a:t>
            </a:r>
            <a:r>
              <a:rPr lang="en-US" sz="1200" dirty="0"/>
              <a:t> (= 0.80), times the tensile strength of the flange, F</a:t>
            </a:r>
            <a:r>
              <a:rPr lang="en-US" sz="1200" baseline="-25000" dirty="0"/>
              <a:t>u</a:t>
            </a:r>
            <a:r>
              <a:rPr lang="en-US" sz="1200" dirty="0"/>
              <a:t> (</a:t>
            </a:r>
            <a:r>
              <a:rPr lang="en-US" sz="1200" i="1" dirty="0"/>
              <a:t>AASHTO LRFD </a:t>
            </a:r>
            <a:r>
              <a:rPr lang="en-US" sz="1200" dirty="0"/>
              <a:t>Table 6.4.1-1), times the net area of the flange, A</a:t>
            </a:r>
            <a:r>
              <a:rPr lang="en-US" sz="1200" baseline="-25000" dirty="0"/>
              <a:t>n</a:t>
            </a:r>
            <a:r>
              <a:rPr lang="en-US" sz="1200" dirty="0"/>
              <a:t>, times the reduction factor for punched bolt holes, R</a:t>
            </a:r>
            <a:r>
              <a:rPr lang="en-US" sz="1200" baseline="-25000" dirty="0"/>
              <a:t>p</a:t>
            </a:r>
            <a:r>
              <a:rPr lang="en-US" sz="1200" dirty="0"/>
              <a:t>, taken equal to 1.0 for drilled holes, times the reduction factor to account for shear lag, U, taken equal to 1.0 for splices (AASHTO LRFD Article 6.13.5.2). This needs to be greater than one half the design yield resistance, P</a:t>
            </a:r>
            <a:r>
              <a:rPr lang="en-US" sz="1200" baseline="-25000" dirty="0"/>
              <a:t>fy</a:t>
            </a:r>
            <a:r>
              <a:rPr lang="en-US" sz="1200" dirty="0"/>
              <a:t>, of the bottom flange, which in this case is 638 kips. </a:t>
            </a:r>
          </a:p>
          <a:p>
            <a:endParaRPr lang="en-US" sz="1200" dirty="0"/>
          </a:p>
          <a:p>
            <a:r>
              <a:rPr lang="en-US" sz="1200" dirty="0"/>
              <a:t>The net section fracture resistance of the outside flange splice plate equals 686 kips, which is greater than one-half of P</a:t>
            </a:r>
            <a:r>
              <a:rPr lang="en-US" sz="1200" baseline="-25000" dirty="0"/>
              <a:t>fy</a:t>
            </a:r>
            <a:r>
              <a:rPr lang="en-US" sz="1200" dirty="0"/>
              <a:t> or 638 kips and therefore is satisfactory. The net section fracture resistance of the inside flange splice plates equals 648 kips, which is greater than one-half of P</a:t>
            </a:r>
            <a:r>
              <a:rPr lang="en-US" sz="1200" baseline="-25000" dirty="0"/>
              <a:t>fy</a:t>
            </a:r>
            <a:r>
              <a:rPr lang="en-US" sz="1200" dirty="0"/>
              <a:t> or 638 kips and therefore is also satisfactory.</a:t>
            </a:r>
          </a:p>
        </p:txBody>
      </p:sp>
      <p:sp>
        <p:nvSpPr>
          <p:cNvPr id="4" name="Slide Number Placeholder 3">
            <a:extLst>
              <a:ext uri="{FF2B5EF4-FFF2-40B4-BE49-F238E27FC236}">
                <a16:creationId xmlns:a16="http://schemas.microsoft.com/office/drawing/2014/main" id="{51C056D7-AB06-50B7-0483-A7339183A2C1}"/>
              </a:ext>
            </a:extLst>
          </p:cNvPr>
          <p:cNvSpPr>
            <a:spLocks noGrp="1"/>
          </p:cNvSpPr>
          <p:nvPr>
            <p:ph type="sldNum" sz="quarter" idx="5"/>
          </p:nvPr>
        </p:nvSpPr>
        <p:spPr/>
        <p:txBody>
          <a:bodyPr/>
          <a:lstStyle/>
          <a:p>
            <a:fld id="{90BDC431-FEEB-4AEA-9C88-8408D90EB600}" type="slidenum">
              <a:rPr lang="en-US" smtClean="0"/>
              <a:pPr/>
              <a:t>119</a:t>
            </a:fld>
            <a:endParaRPr lang="en-US" dirty="0"/>
          </a:p>
        </p:txBody>
      </p:sp>
      <p:sp>
        <p:nvSpPr>
          <p:cNvPr id="7" name="Slide Image Placeholder 6">
            <a:extLst>
              <a:ext uri="{FF2B5EF4-FFF2-40B4-BE49-F238E27FC236}">
                <a16:creationId xmlns:a16="http://schemas.microsoft.com/office/drawing/2014/main" id="{FC6B6F8F-1A85-EAB1-B71C-6E91BDE1E397}"/>
              </a:ext>
            </a:extLst>
          </p:cNvPr>
          <p:cNvSpPr>
            <a:spLocks noGrp="1" noRot="1" noChangeAspect="1"/>
          </p:cNvSpPr>
          <p:nvPr>
            <p:ph type="sldImg"/>
          </p:nvPr>
        </p:nvSpPr>
        <p:spPr/>
      </p:sp>
    </p:spTree>
    <p:extLst>
      <p:ext uri="{BB962C8B-B14F-4D97-AF65-F5344CB8AC3E}">
        <p14:creationId xmlns:p14="http://schemas.microsoft.com/office/powerpoint/2010/main" val="141938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High-strength bolts are heavy hexagon-head bolts used with heavy semi-finished hexagon nuts that were first introduced in the early 1950s as a replacement for rivets. The threaded portion of high-strength bolts is typically shorter than for bolts used for nonstructural applications, which reduces the probability of having the threads present in the shear plane. High-strength bolts produce large and predictable tension when tightened.  Initial tensioning of high-strength bolts results in more rigid joints and greater assurance against nut loosening in connections subject to slip or vibration.</a:t>
            </a:r>
          </a:p>
          <a:p>
            <a:endParaRPr lang="en-US" sz="1200" dirty="0"/>
          </a:p>
          <a:p>
            <a:r>
              <a:rPr lang="en-US" sz="1200" dirty="0"/>
              <a:t>The ASTM F3125 specification is a structural bolt specification first introduced in January 2015 that bundles the former six separate ASTM specifications for high-strength bolts together into a single specification. The intent of the ASTM F3125 specification was to streamline and unify language and requirements for structural bolts and to simplify specification maintenance. The ASTM F3125 specification contains nearly all the previous technical requirements, but adds numerous needed changes, simplifications, and improvements, and does so in a very efficient manner. The specification includes a coating Annex A1 and nut over-tap guidance for recently added fastener coatings and includes an Appendix A2 giving required rotational capacity testing requirements for the fastener assemblies by the Manufacturer.</a:t>
            </a:r>
          </a:p>
          <a:p>
            <a:endParaRPr lang="en-US" sz="1200" dirty="0"/>
          </a:p>
          <a:p>
            <a:r>
              <a:rPr lang="en-US" sz="1200" u="sng" dirty="0"/>
              <a:t>Figure Source</a:t>
            </a:r>
            <a:r>
              <a:rPr lang="en-US" sz="1200" dirty="0"/>
              <a:t>: C.M. Larsen, LeJeune Bolt Company</a:t>
            </a:r>
            <a:endParaRPr lang="en-US" dirty="0"/>
          </a:p>
        </p:txBody>
      </p:sp>
      <p:sp>
        <p:nvSpPr>
          <p:cNvPr id="4" name="Slide Number Placeholder 3">
            <a:extLst>
              <a:ext uri="{FF2B5EF4-FFF2-40B4-BE49-F238E27FC236}">
                <a16:creationId xmlns:a16="http://schemas.microsoft.com/office/drawing/2014/main" id="{21FB12A6-87EC-B2E8-DE37-4B354450D2E4}"/>
              </a:ext>
            </a:extLst>
          </p:cNvPr>
          <p:cNvSpPr>
            <a:spLocks noGrp="1"/>
          </p:cNvSpPr>
          <p:nvPr>
            <p:ph type="sldNum" sz="quarter" idx="5"/>
          </p:nvPr>
        </p:nvSpPr>
        <p:spPr/>
        <p:txBody>
          <a:bodyPr/>
          <a:lstStyle/>
          <a:p>
            <a:fld id="{90BDC431-FEEB-4AEA-9C88-8408D90EB600}" type="slidenum">
              <a:rPr lang="en-US" smtClean="0"/>
              <a:pPr/>
              <a:t>12</a:t>
            </a:fld>
            <a:endParaRPr lang="en-US" dirty="0"/>
          </a:p>
        </p:txBody>
      </p:sp>
      <p:sp>
        <p:nvSpPr>
          <p:cNvPr id="7" name="Slide Image Placeholder 6">
            <a:extLst>
              <a:ext uri="{FF2B5EF4-FFF2-40B4-BE49-F238E27FC236}">
                <a16:creationId xmlns:a16="http://schemas.microsoft.com/office/drawing/2014/main" id="{06E29A38-B017-892A-D656-7EF6DBDAC8E6}"/>
              </a:ext>
            </a:extLst>
          </p:cNvPr>
          <p:cNvSpPr>
            <a:spLocks noGrp="1" noRot="1" noChangeAspect="1"/>
          </p:cNvSpPr>
          <p:nvPr>
            <p:ph type="sldImg"/>
          </p:nvPr>
        </p:nvSpPr>
        <p:spPr/>
      </p:sp>
    </p:spTree>
    <p:extLst>
      <p:ext uri="{BB962C8B-B14F-4D97-AF65-F5344CB8AC3E}">
        <p14:creationId xmlns:p14="http://schemas.microsoft.com/office/powerpoint/2010/main" val="2881686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6"/>
            <a:ext cx="6257925" cy="4829062"/>
          </a:xfrm>
        </p:spPr>
        <p:txBody>
          <a:bodyPr/>
          <a:lstStyle/>
          <a:p>
            <a:r>
              <a:rPr lang="en-US" sz="1050" dirty="0"/>
              <a:t>Next, check the factored block shear rupture resistance of the smaller bottom flange at the splice. It is assumed that the flange controls the block shear rupture resistance rather than the splice plates since the combined area of the splice plates exceeds the area of the flange. The block shear failure plane shown on the figure on this slide is assumed for the bottom flange at the splice. </a:t>
            </a:r>
          </a:p>
          <a:p>
            <a:endParaRPr lang="en-US" sz="1050" dirty="0"/>
          </a:p>
          <a:p>
            <a:r>
              <a:rPr lang="en-US" sz="1050" dirty="0"/>
              <a:t>As will be discussed further in Lesson 12 (Slides 16 and 17), the factored block shear rupture resistance, R</a:t>
            </a:r>
            <a:r>
              <a:rPr lang="en-US" sz="1050" baseline="-25000" dirty="0"/>
              <a:t>r</a:t>
            </a:r>
            <a:r>
              <a:rPr lang="en-US" sz="1050" dirty="0"/>
              <a:t>, is computed as the resistance factor for block shear, </a:t>
            </a:r>
            <a:r>
              <a:rPr lang="en-US" sz="1050" dirty="0">
                <a:sym typeface="Symbol" panose="05050102010706020507" pitchFamily="18" charset="2"/>
              </a:rPr>
              <a:t></a:t>
            </a:r>
            <a:r>
              <a:rPr lang="en-US" sz="1050" baseline="-25000" dirty="0"/>
              <a:t>bs</a:t>
            </a:r>
            <a:r>
              <a:rPr lang="en-US" sz="1050" dirty="0"/>
              <a:t> (= 0.80), times the reduction factor for punched bolt holes, R</a:t>
            </a:r>
            <a:r>
              <a:rPr lang="en-US" sz="1050" baseline="-25000" dirty="0"/>
              <a:t>p</a:t>
            </a:r>
            <a:r>
              <a:rPr lang="en-US" sz="1050" dirty="0"/>
              <a:t>, taken equal to 1.0 for drilled holes, times the sum of the net section rupture resistance along the assumed shear failure planes through the holes plus the net section rupture resistance along the assumed tensile failure planes through the holes. The term 0.58 times F</a:t>
            </a:r>
            <a:r>
              <a:rPr lang="en-US" sz="1050" baseline="-25000" dirty="0"/>
              <a:t>y</a:t>
            </a:r>
            <a:r>
              <a:rPr lang="en-US" sz="1050" dirty="0"/>
              <a:t> times the net area along the shear planes, A</a:t>
            </a:r>
            <a:r>
              <a:rPr lang="en-US" sz="1050" baseline="-25000" dirty="0"/>
              <a:t>vn</a:t>
            </a:r>
            <a:r>
              <a:rPr lang="en-US" sz="1050" dirty="0"/>
              <a:t>, is limited to 0.58 times F</a:t>
            </a:r>
            <a:r>
              <a:rPr lang="en-US" sz="1050" baseline="-25000" dirty="0"/>
              <a:t>y</a:t>
            </a:r>
            <a:r>
              <a:rPr lang="en-US" sz="1050" dirty="0"/>
              <a:t> times the gross area along the shear planes, A</a:t>
            </a:r>
            <a:r>
              <a:rPr lang="en-US" sz="1050" baseline="-25000" dirty="0"/>
              <a:t>vg</a:t>
            </a:r>
            <a:r>
              <a:rPr lang="en-US" sz="1050" dirty="0"/>
              <a:t>, to prevent gross yielding on the shear planes when rupture on the tensile planes commences. The factor, U</a:t>
            </a:r>
            <a:r>
              <a:rPr lang="en-US" sz="1050" baseline="-25000" dirty="0"/>
              <a:t>bs</a:t>
            </a:r>
            <a:r>
              <a:rPr lang="en-US" sz="1050" dirty="0"/>
              <a:t>, in the block shear rupture resistance equation is a separate reduction factor for block shear rupture taken equal to 1.0 for splices. </a:t>
            </a:r>
          </a:p>
          <a:p>
            <a:endParaRPr lang="en-US" sz="1050" dirty="0"/>
          </a:p>
          <a:p>
            <a:r>
              <a:rPr lang="en-US" sz="1050" dirty="0"/>
              <a:t>The governing calculated factored block shear rupture resistance, R</a:t>
            </a:r>
            <a:r>
              <a:rPr lang="en-US" sz="1050" baseline="-25000" dirty="0"/>
              <a:t>r</a:t>
            </a:r>
            <a:r>
              <a:rPr lang="en-US" sz="1050" dirty="0"/>
              <a:t>, of the bottom flange of 2,020 kips exceeds the design yield resistance, P</a:t>
            </a:r>
            <a:r>
              <a:rPr lang="en-US" sz="1050" baseline="-25000" dirty="0"/>
              <a:t>fy</a:t>
            </a:r>
            <a:r>
              <a:rPr lang="en-US" sz="1050" dirty="0"/>
              <a:t>, of the bottom flange of 1,275 kips computed previously (Slide 106). Therefore, the block shear rupture resistance of the bottom flange at the splice is satisfactory.</a:t>
            </a:r>
          </a:p>
          <a:p>
            <a:endParaRPr lang="en-US" sz="1050" dirty="0"/>
          </a:p>
          <a:p>
            <a:r>
              <a:rPr lang="en-US" sz="1050" dirty="0"/>
              <a:t>Similar calculations (not shown) confirm that a 9 /16 in. x 19 in. outside splice plate with two ⅝ in. x 8-½ in. inside splice plates are sufficient to resist the design yield resistance of the top flange, P</a:t>
            </a:r>
            <a:r>
              <a:rPr lang="en-US" sz="1050" baseline="-25000" dirty="0"/>
              <a:t>fy</a:t>
            </a:r>
            <a:r>
              <a:rPr lang="en-US" sz="1050" dirty="0"/>
              <a:t> = 830 kips. A 1 in. x 19 in. filler plate is required on the outside. All plates are again ASTM A709 Grade 50 steel. </a:t>
            </a:r>
          </a:p>
          <a:p>
            <a:endParaRPr lang="en-US" sz="1050" dirty="0"/>
          </a:p>
          <a:p>
            <a:r>
              <a:rPr lang="en-US" sz="1050" dirty="0"/>
              <a:t>Separate computations also indicate that the requirement for checking the factored major-axis bending stress on the gross area of the tension flange at the strength limit state considering the loss of area due to the holes (discussed previously on Slide 90 of this lesson) is satisfied at the splice.</a:t>
            </a:r>
          </a:p>
          <a:p>
            <a:endParaRPr lang="en-US" sz="1050" dirty="0"/>
          </a:p>
          <a:p>
            <a:r>
              <a:rPr lang="en-US" sz="1050" dirty="0"/>
              <a:t>Also, since the combined area of the inside and outside flange splice plates is greater than the area of the smaller flange at the point of splice, fatigue of the base metal of the splice plates adjacent to the slip-critical bolted connections does not need to be checked. Similarly, the flexural stresses in the splice plates at the service limit state under the Service II load combination (Lesson 7) need not be checked.</a:t>
            </a:r>
            <a:endParaRPr lang="en-US" sz="1000" dirty="0"/>
          </a:p>
        </p:txBody>
      </p:sp>
      <p:sp>
        <p:nvSpPr>
          <p:cNvPr id="4" name="Slide Number Placeholder 3">
            <a:extLst>
              <a:ext uri="{FF2B5EF4-FFF2-40B4-BE49-F238E27FC236}">
                <a16:creationId xmlns:a16="http://schemas.microsoft.com/office/drawing/2014/main" id="{797C984B-982D-0A0A-9A0B-2CB7BAC274AE}"/>
              </a:ext>
            </a:extLst>
          </p:cNvPr>
          <p:cNvSpPr>
            <a:spLocks noGrp="1"/>
          </p:cNvSpPr>
          <p:nvPr>
            <p:ph type="sldNum" sz="quarter" idx="5"/>
          </p:nvPr>
        </p:nvSpPr>
        <p:spPr/>
        <p:txBody>
          <a:bodyPr/>
          <a:lstStyle/>
          <a:p>
            <a:fld id="{90BDC431-FEEB-4AEA-9C88-8408D90EB600}" type="slidenum">
              <a:rPr lang="en-US" smtClean="0"/>
              <a:pPr/>
              <a:t>120</a:t>
            </a:fld>
            <a:endParaRPr lang="en-US" dirty="0"/>
          </a:p>
        </p:txBody>
      </p:sp>
      <p:sp>
        <p:nvSpPr>
          <p:cNvPr id="7" name="Slide Image Placeholder 6">
            <a:extLst>
              <a:ext uri="{FF2B5EF4-FFF2-40B4-BE49-F238E27FC236}">
                <a16:creationId xmlns:a16="http://schemas.microsoft.com/office/drawing/2014/main" id="{0785B2AA-7B66-9086-1D42-65A97353731B}"/>
              </a:ext>
            </a:extLst>
          </p:cNvPr>
          <p:cNvSpPr>
            <a:spLocks noGrp="1" noRot="1" noChangeAspect="1"/>
          </p:cNvSpPr>
          <p:nvPr>
            <p:ph type="sldImg"/>
          </p:nvPr>
        </p:nvSpPr>
        <p:spPr/>
      </p:sp>
    </p:spTree>
    <p:extLst>
      <p:ext uri="{BB962C8B-B14F-4D97-AF65-F5344CB8AC3E}">
        <p14:creationId xmlns:p14="http://schemas.microsoft.com/office/powerpoint/2010/main" val="163860974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Next, design the web splice. First, calculate the minimum number of web bolts required at the strength limit state. To do this, the web design force at the strength limit state must be calculated.</a:t>
            </a:r>
          </a:p>
          <a:p>
            <a:endParaRPr lang="en-US" sz="1200" dirty="0"/>
          </a:p>
          <a:p>
            <a:r>
              <a:rPr lang="en-US" sz="1200" dirty="0"/>
              <a:t>As shown earlier in this design example (Slide 109), since the moment resistance provided by the flanges for the case of negative flexure was not sufficient to resist the factored moment at the strength limit state, calculate the horizontal web force, H</a:t>
            </a:r>
            <a:r>
              <a:rPr lang="en-US" sz="1200" baseline="-25000" dirty="0"/>
              <a:t>w</a:t>
            </a:r>
            <a:r>
              <a:rPr lang="en-US" sz="1200" dirty="0"/>
              <a:t>, that provides the required moment resistance in conjunction with the flange splices (Slide 94). For the case of negative flexure, the horizontal web force is equal to the web moment divided by one fourth of the web depth and is equal to 3,330 kips. The web moment was computed earlier in this design example as the difference between the absolute value of the factored Strength I moment of -15,185 kip-feet at the splice minus the moment resistance provided by the flanges of 7,624 kip-feet. </a:t>
            </a:r>
          </a:p>
          <a:p>
            <a:endParaRPr lang="en-US" sz="1200" dirty="0"/>
          </a:p>
          <a:p>
            <a:r>
              <a:rPr lang="en-US" sz="1200" dirty="0"/>
              <a:t>Next, calculate the resultant web design force, R, which is the square root of the factored shear resistance, V</a:t>
            </a:r>
            <a:r>
              <a:rPr lang="en-US" sz="1200" baseline="-25000" dirty="0"/>
              <a:t>r</a:t>
            </a:r>
            <a:r>
              <a:rPr lang="en-US" sz="1200" dirty="0"/>
              <a:t>, squared, plus the horizontal web force, H</a:t>
            </a:r>
            <a:r>
              <a:rPr lang="en-US" sz="1200" baseline="-25000" dirty="0"/>
              <a:t>w</a:t>
            </a:r>
            <a:r>
              <a:rPr lang="en-US" sz="1200" dirty="0"/>
              <a:t>, squared (Slide 92). The ¾ in. x 109 in. web on the left side of the splice is unstiffened. The ¾ in. x 109 in. web on the right side of the splice is stiffened with a transverse stiffener spacing of 3 times the web depth. The web on the left side of the splice controls since it has the smaller factored shear resistance. The factored shear resistance, V</a:t>
            </a:r>
            <a:r>
              <a:rPr lang="en-US" sz="1200" baseline="-25000" dirty="0"/>
              <a:t>r</a:t>
            </a:r>
            <a:r>
              <a:rPr lang="en-US" sz="1200" dirty="0"/>
              <a:t>, of the unstiffened web is calculated separately to be 511 kips (refer to Lesson 5). Therefore, the resultant web design force is equal to 3,369 kips. If the moment resistance provided by the flanges had been sufficient, the web design force at the strength limit state would have simply been taken as V</a:t>
            </a:r>
            <a:r>
              <a:rPr lang="en-US" sz="1200" baseline="-25000" dirty="0"/>
              <a:t>r</a:t>
            </a:r>
            <a:r>
              <a:rPr lang="en-US" sz="1200" dirty="0"/>
              <a:t> (or 511 kips).</a:t>
            </a:r>
          </a:p>
        </p:txBody>
      </p:sp>
      <p:sp>
        <p:nvSpPr>
          <p:cNvPr id="4" name="Slide Number Placeholder 3">
            <a:extLst>
              <a:ext uri="{FF2B5EF4-FFF2-40B4-BE49-F238E27FC236}">
                <a16:creationId xmlns:a16="http://schemas.microsoft.com/office/drawing/2014/main" id="{DC63C346-DC79-BAB0-CF8B-A4DB0DB01BE8}"/>
              </a:ext>
            </a:extLst>
          </p:cNvPr>
          <p:cNvSpPr>
            <a:spLocks noGrp="1"/>
          </p:cNvSpPr>
          <p:nvPr>
            <p:ph type="sldNum" sz="quarter" idx="5"/>
          </p:nvPr>
        </p:nvSpPr>
        <p:spPr/>
        <p:txBody>
          <a:bodyPr/>
          <a:lstStyle/>
          <a:p>
            <a:fld id="{90BDC431-FEEB-4AEA-9C88-8408D90EB600}" type="slidenum">
              <a:rPr lang="en-US" smtClean="0"/>
              <a:pPr/>
              <a:t>121</a:t>
            </a:fld>
            <a:endParaRPr lang="en-US" dirty="0"/>
          </a:p>
        </p:txBody>
      </p:sp>
      <p:sp>
        <p:nvSpPr>
          <p:cNvPr id="7" name="Slide Image Placeholder 6">
            <a:extLst>
              <a:ext uri="{FF2B5EF4-FFF2-40B4-BE49-F238E27FC236}">
                <a16:creationId xmlns:a16="http://schemas.microsoft.com/office/drawing/2014/main" id="{D603D109-EE41-F871-90E8-78468BE27358}"/>
              </a:ext>
            </a:extLst>
          </p:cNvPr>
          <p:cNvSpPr>
            <a:spLocks noGrp="1" noRot="1" noChangeAspect="1"/>
          </p:cNvSpPr>
          <p:nvPr>
            <p:ph type="sldImg"/>
          </p:nvPr>
        </p:nvSpPr>
        <p:spPr/>
      </p:sp>
    </p:spTree>
    <p:extLst>
      <p:ext uri="{BB962C8B-B14F-4D97-AF65-F5344CB8AC3E}">
        <p14:creationId xmlns:p14="http://schemas.microsoft.com/office/powerpoint/2010/main" val="38569767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With the resultant web design force calculated, now compute the minimum number of web splice bolts required at the strength limit state by dividing the resultant web design force by the factored shear resistance of the bolts, R</a:t>
            </a:r>
            <a:r>
              <a:rPr lang="en-US" sz="1200" baseline="-25000" dirty="0"/>
              <a:t>r</a:t>
            </a:r>
            <a:r>
              <a:rPr lang="en-US" sz="1200" dirty="0"/>
              <a:t> (Slide 95). </a:t>
            </a:r>
          </a:p>
          <a:p>
            <a:endParaRPr lang="en-US" sz="1200" dirty="0"/>
          </a:p>
          <a:p>
            <a:r>
              <a:rPr lang="en-US" sz="1200" dirty="0"/>
              <a:t>As discussed previously on Slide 27 of this lesson, R</a:t>
            </a:r>
            <a:r>
              <a:rPr lang="en-US" sz="1200" baseline="-25000" dirty="0"/>
              <a:t>r</a:t>
            </a:r>
            <a:r>
              <a:rPr lang="en-US" sz="1200" dirty="0"/>
              <a:t> equals the resistance factor for shear on bolts, </a:t>
            </a:r>
            <a:r>
              <a:rPr lang="en-US" sz="1200" dirty="0">
                <a:sym typeface="Symbol" panose="05050102010706020507" pitchFamily="18" charset="2"/>
              </a:rPr>
              <a:t></a:t>
            </a:r>
            <a:r>
              <a:rPr lang="en-US" sz="1200" baseline="-25000" dirty="0"/>
              <a:t>s</a:t>
            </a:r>
            <a:r>
              <a:rPr lang="en-US" sz="1200" dirty="0"/>
              <a:t> (= 0.80), times the nominal shear resistance of the bolts, R</a:t>
            </a:r>
            <a:r>
              <a:rPr lang="en-US" sz="1200" baseline="-25000" dirty="0"/>
              <a:t>n</a:t>
            </a:r>
            <a:r>
              <a:rPr lang="en-US" sz="1200" dirty="0"/>
              <a:t>, calculated for web splices assuming threads are included in the shear plane (Slide 28). To determine R</a:t>
            </a:r>
            <a:r>
              <a:rPr lang="en-US" sz="1200" baseline="-25000" dirty="0"/>
              <a:t>n</a:t>
            </a:r>
            <a:r>
              <a:rPr lang="en-US" sz="1200" dirty="0"/>
              <a:t>, determine the following: 1) the nominal bolt area A</a:t>
            </a:r>
            <a:r>
              <a:rPr lang="en-US" sz="1200" baseline="-25000" dirty="0"/>
              <a:t>b</a:t>
            </a:r>
            <a:r>
              <a:rPr lang="en-US" sz="1200" dirty="0"/>
              <a:t>, which is pi times the bolt diameter of 0.875 inches squared divided by 4 and equals 0.601 in.</a:t>
            </a:r>
            <a:r>
              <a:rPr lang="en-US" sz="1200" baseline="30000" dirty="0"/>
              <a:t>2</a:t>
            </a:r>
            <a:r>
              <a:rPr lang="en-US" sz="1200" dirty="0"/>
              <a:t>; 2) the specified minimum tensile strength, F</a:t>
            </a:r>
            <a:r>
              <a:rPr lang="en-US" sz="1200" baseline="-25000" dirty="0"/>
              <a:t>ub</a:t>
            </a:r>
            <a:r>
              <a:rPr lang="en-US" sz="1200" dirty="0"/>
              <a:t>, for a 7/8-inch diameter bolt, which is 120 ksi (</a:t>
            </a:r>
            <a:r>
              <a:rPr lang="en-US" sz="1200" i="1" dirty="0"/>
              <a:t>AASHTO LRFD </a:t>
            </a:r>
            <a:r>
              <a:rPr lang="en-US" sz="1200" dirty="0"/>
              <a:t>Table 6.4.3.1.1-1 – Slide 15); and 3) the number of shear planes, N</a:t>
            </a:r>
            <a:r>
              <a:rPr lang="en-US" sz="1200" baseline="-25000" dirty="0"/>
              <a:t>s</a:t>
            </a:r>
            <a:r>
              <a:rPr lang="en-US" sz="1200" dirty="0"/>
              <a:t>, which is 2 for a bolted splice. The joint length reduction factor of 0.83 for lap splice tension connections discussed previously in this lesson (Slide 29) is not to be applied in the design of the web splice. Using this information, the factored shear resistance, R</a:t>
            </a:r>
            <a:r>
              <a:rPr lang="en-US" sz="1200" baseline="-25000" dirty="0"/>
              <a:t>r</a:t>
            </a:r>
            <a:r>
              <a:rPr lang="en-US" sz="1200" dirty="0"/>
              <a:t>, is computed to be 51.9 kips. </a:t>
            </a:r>
          </a:p>
          <a:p>
            <a:endParaRPr lang="en-US" sz="1200" dirty="0"/>
          </a:p>
          <a:p>
            <a:r>
              <a:rPr lang="en-US" sz="1200" dirty="0"/>
              <a:t>The minimum number of web-splice bolts required at the strength limit state is equal to the resultant web design force of 3,369 kips calculated on the preceding slide divided by the factored shear resistance of the bolts, R</a:t>
            </a:r>
            <a:r>
              <a:rPr lang="en-US" sz="1200" baseline="-25000" dirty="0"/>
              <a:t>r</a:t>
            </a:r>
            <a:r>
              <a:rPr lang="en-US" sz="1200" dirty="0"/>
              <a:t>, of 51.9 kips, or 64.9 bolts.</a:t>
            </a:r>
          </a:p>
        </p:txBody>
      </p:sp>
      <p:sp>
        <p:nvSpPr>
          <p:cNvPr id="4" name="Slide Number Placeholder 3">
            <a:extLst>
              <a:ext uri="{FF2B5EF4-FFF2-40B4-BE49-F238E27FC236}">
                <a16:creationId xmlns:a16="http://schemas.microsoft.com/office/drawing/2014/main" id="{289B6D7E-9D16-0104-9757-B17D79737B86}"/>
              </a:ext>
            </a:extLst>
          </p:cNvPr>
          <p:cNvSpPr>
            <a:spLocks noGrp="1"/>
          </p:cNvSpPr>
          <p:nvPr>
            <p:ph type="sldNum" sz="quarter" idx="5"/>
          </p:nvPr>
        </p:nvSpPr>
        <p:spPr/>
        <p:txBody>
          <a:bodyPr/>
          <a:lstStyle/>
          <a:p>
            <a:fld id="{90BDC431-FEEB-4AEA-9C88-8408D90EB600}" type="slidenum">
              <a:rPr lang="en-US" smtClean="0"/>
              <a:pPr/>
              <a:t>122</a:t>
            </a:fld>
            <a:endParaRPr lang="en-US" dirty="0"/>
          </a:p>
        </p:txBody>
      </p:sp>
      <p:sp>
        <p:nvSpPr>
          <p:cNvPr id="7" name="Slide Image Placeholder 6">
            <a:extLst>
              <a:ext uri="{FF2B5EF4-FFF2-40B4-BE49-F238E27FC236}">
                <a16:creationId xmlns:a16="http://schemas.microsoft.com/office/drawing/2014/main" id="{8A7CC897-07A6-4F4C-1303-F146E7672F42}"/>
              </a:ext>
            </a:extLst>
          </p:cNvPr>
          <p:cNvSpPr>
            <a:spLocks noGrp="1" noRot="1" noChangeAspect="1"/>
          </p:cNvSpPr>
          <p:nvPr>
            <p:ph type="sldImg"/>
          </p:nvPr>
        </p:nvSpPr>
        <p:spPr/>
      </p:sp>
    </p:spTree>
    <p:extLst>
      <p:ext uri="{BB962C8B-B14F-4D97-AF65-F5344CB8AC3E}">
        <p14:creationId xmlns:p14="http://schemas.microsoft.com/office/powerpoint/2010/main" val="5693697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On the preceding slide, it was determined that a minimum of 64.9 bolts is required to satisfy the strength limit state. Now, calculate the maximum and minimum required bolt spacings. </a:t>
            </a:r>
          </a:p>
          <a:p>
            <a:endParaRPr lang="en-US" sz="1200" dirty="0"/>
          </a:p>
          <a:p>
            <a:r>
              <a:rPr lang="en-US" sz="1200" dirty="0"/>
              <a:t>At least two rows of bolts are required in the web over the depth of the web. As discussed previously on Slide 23 of this lesson, the maximum permitted spacing of bolts for sealing is equal to 4 inches plus 4 times the thickness of the web splice plate, t</a:t>
            </a:r>
            <a:r>
              <a:rPr lang="en-US" sz="1200" baseline="-25000" dirty="0"/>
              <a:t>splice</a:t>
            </a:r>
            <a:r>
              <a:rPr lang="en-US" sz="1200" dirty="0"/>
              <a:t>, which is determined to be 7/16 of an inch using the flange splice plate design guideline shown previously on Slide 87 in this lesson substituting the thickness of the web, t</a:t>
            </a:r>
            <a:r>
              <a:rPr lang="en-US" sz="1200" baseline="-25000" dirty="0"/>
              <a:t>w</a:t>
            </a:r>
            <a:r>
              <a:rPr lang="en-US" sz="1200" dirty="0"/>
              <a:t>, for the thickness of the flange in that guideline; therefore, the maximum bolt spacing is equal to 5.75 inches. The minimum bolt spacing is equal to 3 times the diameter of the bolt, d, which is 0.875 inch; therefore, the minimum bolt spacing is equal to 2.625 inches. </a:t>
            </a:r>
          </a:p>
          <a:p>
            <a:endParaRPr lang="en-US" sz="1200" dirty="0"/>
          </a:p>
          <a:p>
            <a:r>
              <a:rPr lang="en-US" sz="1200" dirty="0"/>
              <a:t>With the minimum and maximum bolt spacings determined, try using a 3-1/8-inch spacing while allowing a 4.5-inch gap at both the top and bottom of the web so as not to impinge on the bolt assembly clearances (refer to Tables 7-15 and 7-16 in the AISC Manual of Steel Construction). The total web depth of 109 inches minus the 4.5-inch gaps at the top and bottom of the web leaves 100 inches for the bolts. When spaced at 3-1/8 inches, 33 bolts are required in two vertical rows on each side of the splice for a total of 66 bolts. This meets the minimum requirement of 64.9 bolts determined on the preceding slide.</a:t>
            </a:r>
          </a:p>
        </p:txBody>
      </p:sp>
      <p:sp>
        <p:nvSpPr>
          <p:cNvPr id="4" name="Slide Number Placeholder 3">
            <a:extLst>
              <a:ext uri="{FF2B5EF4-FFF2-40B4-BE49-F238E27FC236}">
                <a16:creationId xmlns:a16="http://schemas.microsoft.com/office/drawing/2014/main" id="{0EA31A67-90FB-3FE2-069E-A20BCCBCB838}"/>
              </a:ext>
            </a:extLst>
          </p:cNvPr>
          <p:cNvSpPr>
            <a:spLocks noGrp="1"/>
          </p:cNvSpPr>
          <p:nvPr>
            <p:ph type="sldNum" sz="quarter" idx="5"/>
          </p:nvPr>
        </p:nvSpPr>
        <p:spPr/>
        <p:txBody>
          <a:bodyPr/>
          <a:lstStyle/>
          <a:p>
            <a:fld id="{90BDC431-FEEB-4AEA-9C88-8408D90EB600}" type="slidenum">
              <a:rPr lang="en-US" smtClean="0"/>
              <a:pPr/>
              <a:t>123</a:t>
            </a:fld>
            <a:endParaRPr lang="en-US" dirty="0"/>
          </a:p>
        </p:txBody>
      </p:sp>
      <p:sp>
        <p:nvSpPr>
          <p:cNvPr id="7" name="Slide Image Placeholder 6">
            <a:extLst>
              <a:ext uri="{FF2B5EF4-FFF2-40B4-BE49-F238E27FC236}">
                <a16:creationId xmlns:a16="http://schemas.microsoft.com/office/drawing/2014/main" id="{06E42255-B72E-CE52-3CEA-904503010936}"/>
              </a:ext>
            </a:extLst>
          </p:cNvPr>
          <p:cNvSpPr>
            <a:spLocks noGrp="1" noRot="1" noChangeAspect="1"/>
          </p:cNvSpPr>
          <p:nvPr>
            <p:ph type="sldImg"/>
          </p:nvPr>
        </p:nvSpPr>
        <p:spPr/>
      </p:sp>
    </p:spTree>
    <p:extLst>
      <p:ext uri="{BB962C8B-B14F-4D97-AF65-F5344CB8AC3E}">
        <p14:creationId xmlns:p14="http://schemas.microsoft.com/office/powerpoint/2010/main" val="8010739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Next, check the bearing resistance of the web bolt holes at the strength limit state. In this example, the web on each side of the splice has the same thickness and specified minimum tensile strength, F</a:t>
            </a:r>
            <a:r>
              <a:rPr lang="en-US" sz="1200" baseline="-25000" dirty="0"/>
              <a:t>u</a:t>
            </a:r>
            <a:r>
              <a:rPr lang="en-US" sz="1200" dirty="0"/>
              <a:t>. Since in this case the thickness of the web at the point of splice is less than the sum of the web splice-plate thicknesses, the web controls the bearing resistance of the connection. </a:t>
            </a:r>
          </a:p>
          <a:p>
            <a:endParaRPr lang="en-US" sz="1200" dirty="0"/>
          </a:p>
          <a:p>
            <a:r>
              <a:rPr lang="en-US" sz="1200" dirty="0"/>
              <a:t>Since a moment contribution from the web is required in this case, the resultant forces causing bearing on the web bolt holes are inclined as shown in the figure on this slide; that is, with a horizontal component of force equal to H</a:t>
            </a:r>
            <a:r>
              <a:rPr lang="en-US" sz="1200" baseline="-25000" dirty="0"/>
              <a:t>w</a:t>
            </a:r>
            <a:r>
              <a:rPr lang="en-US" sz="1200" dirty="0"/>
              <a:t> divided by the number of web bolts and a vertical component of force equal to V</a:t>
            </a:r>
            <a:r>
              <a:rPr lang="en-US" sz="1200" baseline="-25000" dirty="0"/>
              <a:t>r</a:t>
            </a:r>
            <a:r>
              <a:rPr lang="en-US" sz="1200" dirty="0"/>
              <a:t> divided by the number of web bolts. To calculate the bearing resistance of each bolt hole in the web for inclined resultant forces, the clear edge distance can conservatively be used. Since the resultant forces act in the direction of inclined distances that are larger than the clear edge distance, the check is conservative. </a:t>
            </a:r>
          </a:p>
          <a:p>
            <a:endParaRPr lang="en-US" sz="1200" dirty="0"/>
          </a:p>
          <a:p>
            <a:r>
              <a:rPr lang="en-US" sz="1200" dirty="0"/>
              <a:t>Based on the edge distance from the centers of the outer line of holes to the edge of the field section of 2.0 inches, the clear edge distance, L</a:t>
            </a:r>
            <a:r>
              <a:rPr lang="en-US" sz="1200" baseline="-25000" dirty="0"/>
              <a:t>c</a:t>
            </a:r>
            <a:r>
              <a:rPr lang="en-US" sz="1200" dirty="0"/>
              <a:t>, is computed to be 1.53 inches. The factored bearing resistance of the 66 bolt holes in the web splice, R</a:t>
            </a:r>
            <a:r>
              <a:rPr lang="en-US" sz="1200" baseline="-25000" dirty="0"/>
              <a:t>r</a:t>
            </a:r>
            <a:r>
              <a:rPr lang="en-US" sz="1200" dirty="0"/>
              <a:t>, is calculated to be 4,726 kips using the equations from a previous slide in this lesson (Slide 49). The total factored shear resistance of the 66 bolts in the web splice, acting in double shear assuming threads are included in the shear plane, is 66 times 51.9 kips, which equals 3,425 kips and is less than 4,726 kips. Therefore, the factored shear resistance of the bolts controls and bearing does not control. The factored shear resistance of the bolts equal to 3,425 kips is greater than the resultant force, R, equal to 3,369 kips and so the design is satisfactory.</a:t>
            </a:r>
          </a:p>
          <a:p>
            <a:endParaRPr lang="en-US" sz="1200" dirty="0"/>
          </a:p>
          <a:p>
            <a:r>
              <a:rPr lang="en-US" sz="1200" dirty="0"/>
              <a:t>Had bearing controlled and the bearing resistance been exceeded, the preferred option would be to increase the edge distance slightly in lieu of increasing the number of bolts or thickening the web.</a:t>
            </a:r>
          </a:p>
        </p:txBody>
      </p:sp>
      <p:sp>
        <p:nvSpPr>
          <p:cNvPr id="4" name="Slide Number Placeholder 3">
            <a:extLst>
              <a:ext uri="{FF2B5EF4-FFF2-40B4-BE49-F238E27FC236}">
                <a16:creationId xmlns:a16="http://schemas.microsoft.com/office/drawing/2014/main" id="{D7A43CFC-3DF2-3A66-FE6B-8B02F003C3D5}"/>
              </a:ext>
            </a:extLst>
          </p:cNvPr>
          <p:cNvSpPr>
            <a:spLocks noGrp="1"/>
          </p:cNvSpPr>
          <p:nvPr>
            <p:ph type="sldNum" sz="quarter" idx="5"/>
          </p:nvPr>
        </p:nvSpPr>
        <p:spPr/>
        <p:txBody>
          <a:bodyPr/>
          <a:lstStyle/>
          <a:p>
            <a:fld id="{90BDC431-FEEB-4AEA-9C88-8408D90EB600}" type="slidenum">
              <a:rPr lang="en-US" smtClean="0"/>
              <a:pPr/>
              <a:t>124</a:t>
            </a:fld>
            <a:endParaRPr lang="en-US" dirty="0"/>
          </a:p>
        </p:txBody>
      </p:sp>
      <p:sp>
        <p:nvSpPr>
          <p:cNvPr id="7" name="Slide Image Placeholder 6">
            <a:extLst>
              <a:ext uri="{FF2B5EF4-FFF2-40B4-BE49-F238E27FC236}">
                <a16:creationId xmlns:a16="http://schemas.microsoft.com/office/drawing/2014/main" id="{C450FCAC-233A-4BC0-043E-73C73917CCFC}"/>
              </a:ext>
            </a:extLst>
          </p:cNvPr>
          <p:cNvSpPr>
            <a:spLocks noGrp="1" noRot="1" noChangeAspect="1"/>
          </p:cNvSpPr>
          <p:nvPr>
            <p:ph type="sldImg"/>
          </p:nvPr>
        </p:nvSpPr>
        <p:spPr/>
      </p:sp>
    </p:spTree>
    <p:extLst>
      <p:ext uri="{BB962C8B-B14F-4D97-AF65-F5344CB8AC3E}">
        <p14:creationId xmlns:p14="http://schemas.microsoft.com/office/powerpoint/2010/main" val="35083462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893799"/>
          </a:xfrm>
        </p:spPr>
        <p:txBody>
          <a:bodyPr/>
          <a:lstStyle/>
          <a:p>
            <a:r>
              <a:rPr lang="en-US" sz="1150" dirty="0"/>
              <a:t>Next, perform the slip resistance check for the web splice bolts. The unfactored shears at the point of splice are listed on the slide. In addition to the weight of the wet concrete, the deck-placement shear includes the self-weight of the steel and the weight of the stay-in-place deck forms and was determined from a separate deck-placement analysis (Lesson 7). </a:t>
            </a:r>
          </a:p>
          <a:p>
            <a:endParaRPr lang="en-US" sz="1150" dirty="0"/>
          </a:p>
          <a:p>
            <a:r>
              <a:rPr lang="en-US" sz="1150" dirty="0"/>
              <a:t>Calculations shown on this slide indicate that the factored Service II negative shear controls over the factored deck-placement shear for checking slip. Note that in the calculation for the deck-placement shear, the Strength I load combination during construction was obtained from </a:t>
            </a:r>
            <a:r>
              <a:rPr lang="en-US" sz="1150" i="1" dirty="0"/>
              <a:t>AASHTO LRFD </a:t>
            </a:r>
            <a:r>
              <a:rPr lang="en-US" sz="1150" dirty="0"/>
              <a:t>Article 3.4.2.1 (Lesson 7). This load factor of 1.25 is applied to the unfactored shear of -79 kips at the splice determined from the separate deck-casting analysis. The shear due to any construction loads (C) is not considered in this example. </a:t>
            </a:r>
          </a:p>
          <a:p>
            <a:endParaRPr lang="en-US" sz="1150" dirty="0"/>
          </a:p>
          <a:p>
            <a:r>
              <a:rPr lang="en-US" sz="1150" dirty="0"/>
              <a:t>Since the moment resistance provided by the nominal slip resistance of the flange splice bolts for the case of negative flexure was not sufficient to resist the factored moment for checking slip at the point of splice in this case as determined earlier in this design example (Slides 112 and 113), the web splice bolts are checked for slip under a resultant web slip force, R, taken equal to the vector sum of the governing factored shear in the web at the point of splice for checking slip and a horizontal force in the web, H</a:t>
            </a:r>
            <a:r>
              <a:rPr lang="en-US" sz="1150" baseline="-25000" dirty="0"/>
              <a:t>w</a:t>
            </a:r>
            <a:r>
              <a:rPr lang="en-US" sz="1150" dirty="0"/>
              <a:t>, that provides the necessary slip resistance in conjunction with the flanges. As shown on the slide, H</a:t>
            </a:r>
            <a:r>
              <a:rPr lang="en-US" sz="1150" baseline="-25000" dirty="0"/>
              <a:t>w</a:t>
            </a:r>
            <a:r>
              <a:rPr lang="en-US" sz="1150" dirty="0"/>
              <a:t> and R are computed to be 1,854 kips and 1,892 kips, respectively (Slides 94 and 98). </a:t>
            </a:r>
          </a:p>
          <a:p>
            <a:endParaRPr lang="en-US" sz="1150" dirty="0"/>
          </a:p>
          <a:p>
            <a:r>
              <a:rPr lang="en-US" sz="1150" dirty="0"/>
              <a:t>In the flange splice example, the nominal slip resistance was determined to be 39.0 kips per bolt for a 7/8–inch bolt (Slide 112). The total slip resistance of a web splice with 66 bolts, R</a:t>
            </a:r>
            <a:r>
              <a:rPr lang="en-US" sz="1150" baseline="-25000" dirty="0"/>
              <a:t>n</a:t>
            </a:r>
            <a:r>
              <a:rPr lang="en-US" sz="1150" dirty="0"/>
              <a:t>, equals 66 times 39.0 kips per bolt, or 2,574 kips, which exceeds the resultant web slip force, R, or 1,892 kips. Thus, the slip resistance of the web splice bolts is satisfactory.</a:t>
            </a:r>
          </a:p>
          <a:p>
            <a:endParaRPr lang="en-US" sz="1150" dirty="0"/>
          </a:p>
          <a:p>
            <a:r>
              <a:rPr lang="en-US" sz="1150" dirty="0"/>
              <a:t>Note that when a moment contribution from the web is required to resist slip, the number of additional web bolts (if required to resist slip) may be reduced by increasing the number of flange splice bolts resisting slip of the flange to increase the moment resisted by the flange.</a:t>
            </a:r>
          </a:p>
        </p:txBody>
      </p:sp>
      <p:sp>
        <p:nvSpPr>
          <p:cNvPr id="4" name="Slide Number Placeholder 3">
            <a:extLst>
              <a:ext uri="{FF2B5EF4-FFF2-40B4-BE49-F238E27FC236}">
                <a16:creationId xmlns:a16="http://schemas.microsoft.com/office/drawing/2014/main" id="{A1E27469-8740-522E-955A-A49862C66552}"/>
              </a:ext>
            </a:extLst>
          </p:cNvPr>
          <p:cNvSpPr>
            <a:spLocks noGrp="1"/>
          </p:cNvSpPr>
          <p:nvPr>
            <p:ph type="sldNum" sz="quarter" idx="5"/>
          </p:nvPr>
        </p:nvSpPr>
        <p:spPr/>
        <p:txBody>
          <a:bodyPr/>
          <a:lstStyle/>
          <a:p>
            <a:fld id="{90BDC431-FEEB-4AEA-9C88-8408D90EB600}" type="slidenum">
              <a:rPr lang="en-US" smtClean="0"/>
              <a:pPr/>
              <a:t>125</a:t>
            </a:fld>
            <a:endParaRPr lang="en-US" dirty="0"/>
          </a:p>
        </p:txBody>
      </p:sp>
      <p:sp>
        <p:nvSpPr>
          <p:cNvPr id="7" name="Slide Image Placeholder 6">
            <a:extLst>
              <a:ext uri="{FF2B5EF4-FFF2-40B4-BE49-F238E27FC236}">
                <a16:creationId xmlns:a16="http://schemas.microsoft.com/office/drawing/2014/main" id="{478E34E3-A6A6-2544-FADF-D436AA59CE8A}"/>
              </a:ext>
            </a:extLst>
          </p:cNvPr>
          <p:cNvSpPr>
            <a:spLocks noGrp="1" noRot="1" noChangeAspect="1"/>
          </p:cNvSpPr>
          <p:nvPr>
            <p:ph type="sldImg"/>
          </p:nvPr>
        </p:nvSpPr>
        <p:spPr/>
      </p:sp>
    </p:spTree>
    <p:extLst>
      <p:ext uri="{BB962C8B-B14F-4D97-AF65-F5344CB8AC3E}">
        <p14:creationId xmlns:p14="http://schemas.microsoft.com/office/powerpoint/2010/main" val="1672863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Lastly, check the web splice plates. The web splice plates are 7/16 in. by 103.5 in.; the plates are ASTM A709 Grade 50 steel; bolt end distances of 1-3/4 in. are assumed at the top and bottom of the web splice plates to arrive at the total depth of the splice plates; and no filler is required since the web thicknesses are the same on each side of the splice. </a:t>
            </a:r>
          </a:p>
          <a:p>
            <a:endParaRPr lang="en-US" sz="1200" dirty="0"/>
          </a:p>
          <a:p>
            <a:r>
              <a:rPr lang="en-US" sz="1200" dirty="0"/>
              <a:t>The factored shear yielding and shear rupture resistances (Slide 100) calculated for this design exercise are both greater than the factored shear resistance of the web, V</a:t>
            </a:r>
            <a:r>
              <a:rPr lang="en-US" sz="1200" baseline="-25000" dirty="0"/>
              <a:t>r</a:t>
            </a:r>
            <a:r>
              <a:rPr lang="en-US" sz="1200" dirty="0"/>
              <a:t>, and satisfy the strength limit state requirements. Separate computations indicate that the block shear rupture resistance of the web splice plates (Slide 100) also significantly exceeds the factored shear resistance of the web at the strength limit state, V</a:t>
            </a:r>
            <a:r>
              <a:rPr lang="en-US" sz="1200" baseline="-25000" dirty="0"/>
              <a:t>r</a:t>
            </a:r>
            <a:r>
              <a:rPr lang="en-US" sz="1200" dirty="0"/>
              <a:t>, which equals 511 kips. Block shear rupture is unlikely to control for web splice plates. For further details on the block shear rupture check for web splice plates, refer to the NSBA bolted field splice reference document mentioned previously on Slide 101 in this lesson.</a:t>
            </a:r>
          </a:p>
          <a:p>
            <a:endParaRPr lang="en-US" sz="1200" dirty="0"/>
          </a:p>
          <a:p>
            <a:r>
              <a:rPr lang="en-US" sz="1200" dirty="0"/>
              <a:t>Since the combined area of the web splice plates is greater than the area of the web at the point of splice, the fatigue stresses in the base metal of the web splice plates adjacent to the slip-critical bolted connections need not be checked. Also, the flexural stresses in the splice plates at the service limit state under the Service II load combination (Lesson 7) need not be checked.</a:t>
            </a:r>
          </a:p>
        </p:txBody>
      </p:sp>
      <p:sp>
        <p:nvSpPr>
          <p:cNvPr id="4" name="Slide Number Placeholder 3">
            <a:extLst>
              <a:ext uri="{FF2B5EF4-FFF2-40B4-BE49-F238E27FC236}">
                <a16:creationId xmlns:a16="http://schemas.microsoft.com/office/drawing/2014/main" id="{C22C408F-0C6D-BC5A-8D40-9A64BDA73E5C}"/>
              </a:ext>
            </a:extLst>
          </p:cNvPr>
          <p:cNvSpPr>
            <a:spLocks noGrp="1"/>
          </p:cNvSpPr>
          <p:nvPr>
            <p:ph type="sldNum" sz="quarter" idx="5"/>
          </p:nvPr>
        </p:nvSpPr>
        <p:spPr/>
        <p:txBody>
          <a:bodyPr/>
          <a:lstStyle/>
          <a:p>
            <a:fld id="{90BDC431-FEEB-4AEA-9C88-8408D90EB600}" type="slidenum">
              <a:rPr lang="en-US" smtClean="0"/>
              <a:pPr/>
              <a:t>126</a:t>
            </a:fld>
            <a:endParaRPr lang="en-US" dirty="0"/>
          </a:p>
        </p:txBody>
      </p:sp>
      <p:sp>
        <p:nvSpPr>
          <p:cNvPr id="7" name="Slide Image Placeholder 6">
            <a:extLst>
              <a:ext uri="{FF2B5EF4-FFF2-40B4-BE49-F238E27FC236}">
                <a16:creationId xmlns:a16="http://schemas.microsoft.com/office/drawing/2014/main" id="{1A60C0FF-CE3C-787B-ECEB-0CB1AE920754}"/>
              </a:ext>
            </a:extLst>
          </p:cNvPr>
          <p:cNvSpPr>
            <a:spLocks noGrp="1" noRot="1" noChangeAspect="1"/>
          </p:cNvSpPr>
          <p:nvPr>
            <p:ph type="sldImg"/>
          </p:nvPr>
        </p:nvSpPr>
        <p:spPr/>
      </p:sp>
    </p:spTree>
    <p:extLst>
      <p:ext uri="{BB962C8B-B14F-4D97-AF65-F5344CB8AC3E}">
        <p14:creationId xmlns:p14="http://schemas.microsoft.com/office/powerpoint/2010/main" val="33183459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This schematic shows the final splice design for the design example.</a:t>
            </a:r>
          </a:p>
        </p:txBody>
      </p:sp>
      <p:sp>
        <p:nvSpPr>
          <p:cNvPr id="4" name="Slide Number Placeholder 3">
            <a:extLst>
              <a:ext uri="{FF2B5EF4-FFF2-40B4-BE49-F238E27FC236}">
                <a16:creationId xmlns:a16="http://schemas.microsoft.com/office/drawing/2014/main" id="{8364AF1E-694C-1CA3-2173-F64EA8782616}"/>
              </a:ext>
            </a:extLst>
          </p:cNvPr>
          <p:cNvSpPr>
            <a:spLocks noGrp="1"/>
          </p:cNvSpPr>
          <p:nvPr>
            <p:ph type="sldNum" sz="quarter" idx="5"/>
          </p:nvPr>
        </p:nvSpPr>
        <p:spPr/>
        <p:txBody>
          <a:bodyPr/>
          <a:lstStyle/>
          <a:p>
            <a:fld id="{90BDC431-FEEB-4AEA-9C88-8408D90EB600}" type="slidenum">
              <a:rPr lang="en-US" smtClean="0"/>
              <a:pPr/>
              <a:t>127</a:t>
            </a:fld>
            <a:endParaRPr lang="en-US" dirty="0"/>
          </a:p>
        </p:txBody>
      </p:sp>
      <p:sp>
        <p:nvSpPr>
          <p:cNvPr id="7" name="Slide Image Placeholder 6">
            <a:extLst>
              <a:ext uri="{FF2B5EF4-FFF2-40B4-BE49-F238E27FC236}">
                <a16:creationId xmlns:a16="http://schemas.microsoft.com/office/drawing/2014/main" id="{426EC697-BD13-9DD2-1524-53AFC24A46CD}"/>
              </a:ext>
            </a:extLst>
          </p:cNvPr>
          <p:cNvSpPr>
            <a:spLocks noGrp="1" noRot="1" noChangeAspect="1"/>
          </p:cNvSpPr>
          <p:nvPr>
            <p:ph type="sldImg"/>
          </p:nvPr>
        </p:nvSpPr>
        <p:spPr/>
      </p:sp>
    </p:spTree>
    <p:extLst>
      <p:ext uri="{BB962C8B-B14F-4D97-AF65-F5344CB8AC3E}">
        <p14:creationId xmlns:p14="http://schemas.microsoft.com/office/powerpoint/2010/main" val="34339558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Shown on this slide is a partial listing of the Input sheet for the preceding design example taken from the NSBA Splice design spreadsheet, mentioned previously on Slide 101 of this lesson. The Input sheet is continued on the next slide. The user-input cells are denoted in orange on the sheets. The input data on this slide consists of the unfactored moments and shears at the point of splice, the girder properties on each side of the splice, bolt and concrete deck properties, and bolt spacing and clearance values. Spreadsheet status cells are denoted in green, yellow, or magenta on the sheets. Spreadsheet calculated cells are denoted with grey on the sheets.</a:t>
            </a:r>
            <a:endParaRPr lang="en-US" dirty="0"/>
          </a:p>
        </p:txBody>
      </p:sp>
      <p:sp>
        <p:nvSpPr>
          <p:cNvPr id="4" name="Slide Number Placeholder 3">
            <a:extLst>
              <a:ext uri="{FF2B5EF4-FFF2-40B4-BE49-F238E27FC236}">
                <a16:creationId xmlns:a16="http://schemas.microsoft.com/office/drawing/2014/main" id="{DEE0796F-B148-EF30-6F4B-5A58613F81C9}"/>
              </a:ext>
            </a:extLst>
          </p:cNvPr>
          <p:cNvSpPr>
            <a:spLocks noGrp="1"/>
          </p:cNvSpPr>
          <p:nvPr>
            <p:ph type="sldNum" sz="quarter" idx="5"/>
          </p:nvPr>
        </p:nvSpPr>
        <p:spPr/>
        <p:txBody>
          <a:bodyPr/>
          <a:lstStyle/>
          <a:p>
            <a:fld id="{90BDC431-FEEB-4AEA-9C88-8408D90EB600}" type="slidenum">
              <a:rPr lang="en-US" smtClean="0"/>
              <a:pPr/>
              <a:t>128</a:t>
            </a:fld>
            <a:endParaRPr lang="en-US" dirty="0"/>
          </a:p>
        </p:txBody>
      </p:sp>
      <p:sp>
        <p:nvSpPr>
          <p:cNvPr id="7" name="Slide Image Placeholder 6">
            <a:extLst>
              <a:ext uri="{FF2B5EF4-FFF2-40B4-BE49-F238E27FC236}">
                <a16:creationId xmlns:a16="http://schemas.microsoft.com/office/drawing/2014/main" id="{0C30062A-E584-52B1-F375-B2F5E2CC83C4}"/>
              </a:ext>
            </a:extLst>
          </p:cNvPr>
          <p:cNvSpPr>
            <a:spLocks noGrp="1" noRot="1" noChangeAspect="1"/>
          </p:cNvSpPr>
          <p:nvPr>
            <p:ph type="sldImg"/>
          </p:nvPr>
        </p:nvSpPr>
        <p:spPr/>
      </p:sp>
    </p:spTree>
    <p:extLst>
      <p:ext uri="{BB962C8B-B14F-4D97-AF65-F5344CB8AC3E}">
        <p14:creationId xmlns:p14="http://schemas.microsoft.com/office/powerpoint/2010/main" val="27444382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This slide represents a continuation of the NSBA Splice Input sheet for the design example from the preceding slide. Girder property and bolt spacing, and clearance values are continued from the preceding slide. Also included are deck haunch properties, splice plate properties for the top flange, bottom flange and web, miscellaneous properties, calculated bolt counts for the splice, and any error counts based on the input by the user. The small red triangles shown in the corners of some of the cells may be clicked on by the user to provide further description of the required input for that cell.  </a:t>
            </a:r>
          </a:p>
        </p:txBody>
      </p:sp>
      <p:sp>
        <p:nvSpPr>
          <p:cNvPr id="4" name="Slide Number Placeholder 3">
            <a:extLst>
              <a:ext uri="{FF2B5EF4-FFF2-40B4-BE49-F238E27FC236}">
                <a16:creationId xmlns:a16="http://schemas.microsoft.com/office/drawing/2014/main" id="{C686584D-CE81-4C68-1603-9ED6114B1F41}"/>
              </a:ext>
            </a:extLst>
          </p:cNvPr>
          <p:cNvSpPr>
            <a:spLocks noGrp="1"/>
          </p:cNvSpPr>
          <p:nvPr>
            <p:ph type="sldNum" sz="quarter" idx="5"/>
          </p:nvPr>
        </p:nvSpPr>
        <p:spPr/>
        <p:txBody>
          <a:bodyPr/>
          <a:lstStyle/>
          <a:p>
            <a:fld id="{90BDC431-FEEB-4AEA-9C88-8408D90EB600}" type="slidenum">
              <a:rPr lang="en-US" smtClean="0"/>
              <a:pPr/>
              <a:t>129</a:t>
            </a:fld>
            <a:endParaRPr lang="en-US" dirty="0"/>
          </a:p>
        </p:txBody>
      </p:sp>
      <p:sp>
        <p:nvSpPr>
          <p:cNvPr id="7" name="Slide Image Placeholder 6">
            <a:extLst>
              <a:ext uri="{FF2B5EF4-FFF2-40B4-BE49-F238E27FC236}">
                <a16:creationId xmlns:a16="http://schemas.microsoft.com/office/drawing/2014/main" id="{8E25E91D-B728-8CCA-C7D0-3246C8D6E141}"/>
              </a:ext>
            </a:extLst>
          </p:cNvPr>
          <p:cNvSpPr>
            <a:spLocks noGrp="1" noRot="1" noChangeAspect="1"/>
          </p:cNvSpPr>
          <p:nvPr>
            <p:ph type="sldImg"/>
          </p:nvPr>
        </p:nvSpPr>
        <p:spPr/>
      </p:sp>
    </p:spTree>
    <p:extLst>
      <p:ext uri="{BB962C8B-B14F-4D97-AF65-F5344CB8AC3E}">
        <p14:creationId xmlns:p14="http://schemas.microsoft.com/office/powerpoint/2010/main" val="414232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grades within the ASTM F3125 specification are called names that were used in previous specifications. For example, an A325 bolt is designated as Grade </a:t>
            </a:r>
            <a:r>
              <a:rPr lang="en-US" sz="1200" dirty="0" err="1"/>
              <a:t>A325</a:t>
            </a:r>
            <a:r>
              <a:rPr lang="en-US" sz="1200" dirty="0"/>
              <a:t>. Therefore, such a bolt is specified as an ASTM F3125 Grade A325 bolt. The “M” designation on Grade A325M and A490M bolts represents the metric version of these bolts, which are not typically utilized in steel bridge construction. ASTM F3125 bolts will have head markings reflecting the grade of the bolts; therefore, an ASTM F3125 Grade A325 bolt will look identical to a bolt meeting the old ASTM A325 standard. </a:t>
            </a:r>
          </a:p>
          <a:p>
            <a:endParaRPr lang="en-US" sz="1200" dirty="0"/>
          </a:p>
          <a:p>
            <a:r>
              <a:rPr lang="en-US" sz="1200" dirty="0"/>
              <a:t>Tension-control or so-called "twist-off fasteners“ rely on a controlled torque-to-tension relationship to automatically provide the required tension or indirectly indicate the bolt tension during the installation. The splined end of the fastener shears off during installation when the required tension has been achieved. ASTM specifications for the twist-off equivalent for A325 and A490 bolts have existed for several years and are referred to as Grades F1852 and F2280, respectively, in the ASTM F3125 standard. </a:t>
            </a:r>
          </a:p>
          <a:p>
            <a:endParaRPr lang="en-US" sz="1200" dirty="0"/>
          </a:p>
          <a:p>
            <a:r>
              <a:rPr lang="en-US" sz="1200" dirty="0"/>
              <a:t>As specified in </a:t>
            </a:r>
            <a:r>
              <a:rPr lang="en-US" sz="1200" i="1" dirty="0"/>
              <a:t>AASHTO LRFD </a:t>
            </a:r>
            <a:r>
              <a:rPr lang="en-US" sz="1200" dirty="0"/>
              <a:t>Table 6.4.3.1.1-1 (Slide 15), a single specified minimum tensile strength level of 120 ksi applies for Grade A325 bolts and their twist-off equivalents. For Grade A490 bolts and their twist-off equivalents, the single specified minimum tensile strength level is 150 ksi. </a:t>
            </a:r>
          </a:p>
          <a:p>
            <a:endParaRPr lang="en-US" sz="1200" dirty="0"/>
          </a:p>
          <a:p>
            <a:r>
              <a:rPr lang="en-US" sz="1200" dirty="0"/>
              <a:t>Both Type 1 and Type 3 bolts are specified in the standard. Type 1 bolts are to be used with steels other than weathering steels and is the type of bolt furnished if not otherwise specified. Type 3 bolts have an atmospheric corrosion resistance and weathering characteristics comparable to weathering steels and are to be used only in weathering steel applications.</a:t>
            </a:r>
          </a:p>
          <a:p>
            <a:endParaRPr lang="en-US" sz="1200" dirty="0"/>
          </a:p>
          <a:p>
            <a:r>
              <a:rPr lang="en-US" sz="1200" u="sng" dirty="0"/>
              <a:t>Figure Source</a:t>
            </a:r>
            <a:r>
              <a:rPr lang="en-US" sz="1200" dirty="0"/>
              <a:t>: C.M. Larsen, LeJeune Bolt Company</a:t>
            </a:r>
            <a:endParaRPr lang="en-US" dirty="0"/>
          </a:p>
        </p:txBody>
      </p:sp>
      <p:sp>
        <p:nvSpPr>
          <p:cNvPr id="4" name="Slide Number Placeholder 3">
            <a:extLst>
              <a:ext uri="{FF2B5EF4-FFF2-40B4-BE49-F238E27FC236}">
                <a16:creationId xmlns:a16="http://schemas.microsoft.com/office/drawing/2014/main" id="{B07832EB-5379-C8E7-F88D-E223B8CD56D3}"/>
              </a:ext>
            </a:extLst>
          </p:cNvPr>
          <p:cNvSpPr>
            <a:spLocks noGrp="1"/>
          </p:cNvSpPr>
          <p:nvPr>
            <p:ph type="sldNum" sz="quarter" idx="5"/>
          </p:nvPr>
        </p:nvSpPr>
        <p:spPr/>
        <p:txBody>
          <a:bodyPr/>
          <a:lstStyle/>
          <a:p>
            <a:fld id="{90BDC431-FEEB-4AEA-9C88-8408D90EB600}" type="slidenum">
              <a:rPr lang="en-US" smtClean="0"/>
              <a:pPr/>
              <a:t>13</a:t>
            </a:fld>
            <a:endParaRPr lang="en-US" dirty="0"/>
          </a:p>
        </p:txBody>
      </p:sp>
      <p:sp>
        <p:nvSpPr>
          <p:cNvPr id="7" name="Slide Image Placeholder 6">
            <a:extLst>
              <a:ext uri="{FF2B5EF4-FFF2-40B4-BE49-F238E27FC236}">
                <a16:creationId xmlns:a16="http://schemas.microsoft.com/office/drawing/2014/main" id="{20A63B75-5D76-AA15-D827-1B82BB5B90E5}"/>
              </a:ext>
            </a:extLst>
          </p:cNvPr>
          <p:cNvSpPr>
            <a:spLocks noGrp="1" noRot="1" noChangeAspect="1"/>
          </p:cNvSpPr>
          <p:nvPr>
            <p:ph type="sldImg"/>
          </p:nvPr>
        </p:nvSpPr>
        <p:spPr/>
      </p:sp>
    </p:spTree>
    <p:extLst>
      <p:ext uri="{BB962C8B-B14F-4D97-AF65-F5344CB8AC3E}">
        <p14:creationId xmlns:p14="http://schemas.microsoft.com/office/powerpoint/2010/main" val="37711159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Shown here is the NSBA Splice Design Result Summary sheet for the design example. The cells on this sheet are all grey indicating that all values have been computed by the spreadsheet based on the input by the user. The calculated values match the values calculated previously in the design example. </a:t>
            </a:r>
          </a:p>
          <a:p>
            <a:endParaRPr lang="en-US" sz="1200" dirty="0"/>
          </a:p>
          <a:p>
            <a:r>
              <a:rPr lang="en-US" sz="1200" dirty="0"/>
              <a:t>Additional sheets are available in NSBA Splice that provide a Design Check Summary to indicate potential errors and provide important notices to the user, along with sheets summarizing the details of the design calculations performed by NSBA Splice for the flange and web splice designs.  </a:t>
            </a:r>
          </a:p>
        </p:txBody>
      </p:sp>
      <p:sp>
        <p:nvSpPr>
          <p:cNvPr id="4" name="Slide Number Placeholder 3">
            <a:extLst>
              <a:ext uri="{FF2B5EF4-FFF2-40B4-BE49-F238E27FC236}">
                <a16:creationId xmlns:a16="http://schemas.microsoft.com/office/drawing/2014/main" id="{F1DC15BD-FC49-139A-D171-D4606850AD78}"/>
              </a:ext>
            </a:extLst>
          </p:cNvPr>
          <p:cNvSpPr>
            <a:spLocks noGrp="1"/>
          </p:cNvSpPr>
          <p:nvPr>
            <p:ph type="sldNum" sz="quarter" idx="5"/>
          </p:nvPr>
        </p:nvSpPr>
        <p:spPr/>
        <p:txBody>
          <a:bodyPr/>
          <a:lstStyle/>
          <a:p>
            <a:fld id="{90BDC431-FEEB-4AEA-9C88-8408D90EB600}" type="slidenum">
              <a:rPr lang="en-US" smtClean="0"/>
              <a:pPr/>
              <a:t>130</a:t>
            </a:fld>
            <a:endParaRPr lang="en-US" dirty="0"/>
          </a:p>
        </p:txBody>
      </p:sp>
      <p:sp>
        <p:nvSpPr>
          <p:cNvPr id="7" name="Slide Image Placeholder 6">
            <a:extLst>
              <a:ext uri="{FF2B5EF4-FFF2-40B4-BE49-F238E27FC236}">
                <a16:creationId xmlns:a16="http://schemas.microsoft.com/office/drawing/2014/main" id="{EEEBF676-AE83-FE22-598C-8859026AA874}"/>
              </a:ext>
            </a:extLst>
          </p:cNvPr>
          <p:cNvSpPr>
            <a:spLocks noGrp="1" noRot="1" noChangeAspect="1"/>
          </p:cNvSpPr>
          <p:nvPr>
            <p:ph type="sldImg"/>
          </p:nvPr>
        </p:nvSpPr>
        <p:spPr/>
      </p:sp>
    </p:spTree>
    <p:extLst>
      <p:ext uri="{BB962C8B-B14F-4D97-AF65-F5344CB8AC3E}">
        <p14:creationId xmlns:p14="http://schemas.microsoft.com/office/powerpoint/2010/main" val="20864700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0890"/>
          </a:xfrm>
        </p:spPr>
        <p:txBody>
          <a:bodyPr/>
          <a:lstStyle/>
          <a:p>
            <a:r>
              <a:rPr lang="en-US" sz="1200" dirty="0"/>
              <a:t>This slide summarizes the major topics that were covered in Lesson 11. This lesson covered the </a:t>
            </a:r>
            <a:r>
              <a:rPr lang="en-US" sz="1200" i="1" dirty="0"/>
              <a:t>AASHTO LRFD BDS </a:t>
            </a:r>
            <a:r>
              <a:rPr lang="en-US" sz="1200" dirty="0"/>
              <a:t>design requirements for splices and connections, including the requirements for the design of welded joints and bolted joints, along with several illustrative design examples illustrating the application of the requirements. The proper design of splices and connections is critical to ensure adequate safety and performance of a steel-girder bridge.   </a:t>
            </a:r>
          </a:p>
          <a:p>
            <a:endParaRPr lang="en-US" dirty="0"/>
          </a:p>
        </p:txBody>
      </p:sp>
      <p:sp>
        <p:nvSpPr>
          <p:cNvPr id="4" name="Slide Number Placeholder 3">
            <a:extLst>
              <a:ext uri="{FF2B5EF4-FFF2-40B4-BE49-F238E27FC236}">
                <a16:creationId xmlns:a16="http://schemas.microsoft.com/office/drawing/2014/main" id="{2FDCEDFE-118C-4041-F545-FF89A565D15C}"/>
              </a:ext>
            </a:extLst>
          </p:cNvPr>
          <p:cNvSpPr>
            <a:spLocks noGrp="1"/>
          </p:cNvSpPr>
          <p:nvPr>
            <p:ph type="sldNum" sz="quarter" idx="5"/>
          </p:nvPr>
        </p:nvSpPr>
        <p:spPr/>
        <p:txBody>
          <a:bodyPr/>
          <a:lstStyle/>
          <a:p>
            <a:fld id="{90BDC431-FEEB-4AEA-9C88-8408D90EB600}" type="slidenum">
              <a:rPr lang="en-US" smtClean="0"/>
              <a:pPr/>
              <a:t>131</a:t>
            </a:fld>
            <a:endParaRPr lang="en-US" dirty="0"/>
          </a:p>
        </p:txBody>
      </p:sp>
      <p:sp>
        <p:nvSpPr>
          <p:cNvPr id="7" name="Slide Image Placeholder 6">
            <a:extLst>
              <a:ext uri="{FF2B5EF4-FFF2-40B4-BE49-F238E27FC236}">
                <a16:creationId xmlns:a16="http://schemas.microsoft.com/office/drawing/2014/main" id="{D889BD23-01D9-AB60-FE9A-7BEF3DD89827}"/>
              </a:ext>
            </a:extLst>
          </p:cNvPr>
          <p:cNvSpPr>
            <a:spLocks noGrp="1" noRot="1" noChangeAspect="1"/>
          </p:cNvSpPr>
          <p:nvPr>
            <p:ph type="sldImg"/>
          </p:nvPr>
        </p:nvSpPr>
        <p:spPr/>
      </p:sp>
    </p:spTree>
    <p:extLst>
      <p:ext uri="{BB962C8B-B14F-4D97-AF65-F5344CB8AC3E}">
        <p14:creationId xmlns:p14="http://schemas.microsoft.com/office/powerpoint/2010/main" val="12195368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CBCC8EBC-06C6-4656-87A1-0AF013F9A67E}" type="slidenum">
              <a:rPr lang="en-US" altLang="en-US" noProof="0" smtClean="0"/>
              <a:pPr lvl="0"/>
              <a:t>132</a:t>
            </a:fld>
            <a:endParaRPr lang="en-US" altLang="en-US" noProof="0" dirty="0"/>
          </a:p>
        </p:txBody>
      </p:sp>
      <p:sp>
        <p:nvSpPr>
          <p:cNvPr id="6" name="Slide Image Placeholder 5">
            <a:extLst>
              <a:ext uri="{FF2B5EF4-FFF2-40B4-BE49-F238E27FC236}">
                <a16:creationId xmlns:a16="http://schemas.microsoft.com/office/drawing/2014/main" id="{5668DAAF-872F-5EA4-CC81-B853EA1E126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63AB15D-EA42-7BD2-D16F-8C9D8A2DC6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25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ASTM F3148 high-strength torque-and-angle bolts first became an ASTM Standard in 2015. The 2020 Research Council on Structural Connections (RCSC) Specification for Structural Joints Using High-Strength Bolts shown on this slide (available for free download from AISC at </a:t>
            </a:r>
            <a:r>
              <a:rPr lang="en-US" sz="1200" b="1" u="sng" dirty="0"/>
              <a:t>aisc.org/standards</a:t>
            </a:r>
            <a:r>
              <a:rPr lang="en-US" sz="1200" dirty="0"/>
              <a:t>) includes ASTM F3148 bolts, and they are also included in the 10th Edition </a:t>
            </a:r>
            <a:r>
              <a:rPr lang="en-US" sz="1200" i="1" dirty="0"/>
              <a:t>AASHTO LRFD BDS</a:t>
            </a:r>
            <a:r>
              <a:rPr lang="en-US" sz="1200" dirty="0"/>
              <a:t>. Both Type 1 and Type 3 bolts are available.</a:t>
            </a:r>
          </a:p>
          <a:p>
            <a:endParaRPr lang="en-US" sz="1200" dirty="0"/>
          </a:p>
          <a:p>
            <a:r>
              <a:rPr lang="en-US" sz="1200" dirty="0"/>
              <a:t>ASTM F3148 bolts look like a twist-off bolt, however, the splined end is not intended to shear off, and its presence is for torque reaction for one-side tensioning, which is a distinct advantage. Additionally, these bolts are meant to be tensioned via a torque-and-angle method only – also referred to as the so-called “combined method” of installation. Rotation capacity testing of ASTM F3148 fastener assemblies by the Manufacturer is required in accordance with Annex A1 of the ASTM F3148 Specification.</a:t>
            </a:r>
          </a:p>
          <a:p>
            <a:endParaRPr lang="en-US" sz="1200" dirty="0"/>
          </a:p>
          <a:p>
            <a:r>
              <a:rPr lang="en-US" sz="1200" dirty="0"/>
              <a:t>The specified minimum tensile strength of ASTM F3148 bolts of 144 ksi is in-between the strength levels of ASTM F3125 Grade A325 and A490 bolts, as shown on the next slide.</a:t>
            </a:r>
          </a:p>
          <a:p>
            <a:endParaRPr lang="en-US" sz="1200" dirty="0"/>
          </a:p>
          <a:p>
            <a:r>
              <a:rPr lang="en-US" sz="1200" u="sng" dirty="0"/>
              <a:t>Figure Source</a:t>
            </a:r>
            <a:r>
              <a:rPr lang="en-US" sz="1200" dirty="0"/>
              <a:t>: C.M. Larsen, LeJeune Bolt Company</a:t>
            </a:r>
          </a:p>
        </p:txBody>
      </p:sp>
      <p:sp>
        <p:nvSpPr>
          <p:cNvPr id="4" name="Slide Number Placeholder 3">
            <a:extLst>
              <a:ext uri="{FF2B5EF4-FFF2-40B4-BE49-F238E27FC236}">
                <a16:creationId xmlns:a16="http://schemas.microsoft.com/office/drawing/2014/main" id="{F84BAEF9-DD7E-C830-2474-50E177922C4F}"/>
              </a:ext>
            </a:extLst>
          </p:cNvPr>
          <p:cNvSpPr>
            <a:spLocks noGrp="1"/>
          </p:cNvSpPr>
          <p:nvPr>
            <p:ph type="sldNum" sz="quarter" idx="5"/>
          </p:nvPr>
        </p:nvSpPr>
        <p:spPr/>
        <p:txBody>
          <a:bodyPr/>
          <a:lstStyle/>
          <a:p>
            <a:fld id="{90BDC431-FEEB-4AEA-9C88-8408D90EB600}" type="slidenum">
              <a:rPr lang="en-US" smtClean="0"/>
              <a:pPr/>
              <a:t>14</a:t>
            </a:fld>
            <a:endParaRPr lang="en-US" dirty="0"/>
          </a:p>
        </p:txBody>
      </p:sp>
      <p:sp>
        <p:nvSpPr>
          <p:cNvPr id="7" name="Slide Image Placeholder 6">
            <a:extLst>
              <a:ext uri="{FF2B5EF4-FFF2-40B4-BE49-F238E27FC236}">
                <a16:creationId xmlns:a16="http://schemas.microsoft.com/office/drawing/2014/main" id="{CEDF2A94-C28F-B415-3641-9BF58968F063}"/>
              </a:ext>
            </a:extLst>
          </p:cNvPr>
          <p:cNvSpPr>
            <a:spLocks noGrp="1" noRot="1" noChangeAspect="1"/>
          </p:cNvSpPr>
          <p:nvPr>
            <p:ph type="sldImg"/>
          </p:nvPr>
        </p:nvSpPr>
        <p:spPr/>
      </p:sp>
    </p:spTree>
    <p:extLst>
      <p:ext uri="{BB962C8B-B14F-4D97-AF65-F5344CB8AC3E}">
        <p14:creationId xmlns:p14="http://schemas.microsoft.com/office/powerpoint/2010/main" val="397889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This slide shows </a:t>
            </a:r>
            <a:r>
              <a:rPr lang="en-US" sz="1200" i="1" dirty="0"/>
              <a:t>AASHTO LRFD </a:t>
            </a:r>
            <a:r>
              <a:rPr lang="en-US" sz="1200" dirty="0"/>
              <a:t>Table 6.4.3.1.1 (10th Edition), which lists the specified minimum tensile strengths, F</a:t>
            </a:r>
            <a:r>
              <a:rPr lang="en-US" sz="1200" baseline="-25000" dirty="0"/>
              <a:t>ub</a:t>
            </a:r>
            <a:r>
              <a:rPr lang="en-US" sz="1200" dirty="0"/>
              <a:t>, in ksi for the different grades of ASTM F3125 and ASTM F3148 bolts. Note that the latest 2022 AISC Specification groups high-strength bolts according to their material strength (i.e., Group 120, Group 144, and Group 150 bolts) instead of using the “Grade” designations shown in the table on this slide. The designations are equivalent.</a:t>
            </a:r>
          </a:p>
          <a:p>
            <a:endParaRPr lang="en-US" sz="1200" dirty="0"/>
          </a:p>
          <a:p>
            <a:r>
              <a:rPr lang="en-US" sz="1200" dirty="0"/>
              <a:t>Nuts and hardened washers used with high-strength bolts are as listed in the ASTM F3125 or ASTM F3148 Specifications as recommended or suitable for the bolt. Different grades of high-strength bolts are combined with various heavy hexagon-shaped nuts, which guarantee failure by bolt yielding rather than by stripping of the nut threads. Specific requirements for hardened washers used in high-strength bolted connections are specified in Article 17.7.4.1 of the </a:t>
            </a:r>
            <a:r>
              <a:rPr lang="en-US" sz="1200" i="1" dirty="0"/>
              <a:t>AASHTO LRFD Steel-Bridge Fabrication Specifications</a:t>
            </a:r>
            <a:r>
              <a:rPr lang="en-US" sz="1200" dirty="0"/>
              <a:t>. Note that ASTM F436 weathering steel washers should be used in conjunction with Type 3 high-strength bolts.</a:t>
            </a:r>
          </a:p>
          <a:p>
            <a:endParaRPr lang="en-US" sz="1200" dirty="0"/>
          </a:p>
          <a:p>
            <a:r>
              <a:rPr lang="en-US" sz="1200" dirty="0"/>
              <a:t>Alternative fasteners satisfying the requirements of the ASTM F3125, or ASTM F3148 Specifications, may be used subject to the approval of the Engineer.  </a:t>
            </a:r>
            <a:endParaRPr lang="en-US" dirty="0"/>
          </a:p>
        </p:txBody>
      </p:sp>
      <p:sp>
        <p:nvSpPr>
          <p:cNvPr id="4" name="Slide Number Placeholder 3">
            <a:extLst>
              <a:ext uri="{FF2B5EF4-FFF2-40B4-BE49-F238E27FC236}">
                <a16:creationId xmlns:a16="http://schemas.microsoft.com/office/drawing/2014/main" id="{28339CC4-D8C1-608B-BA15-7409779503FF}"/>
              </a:ext>
            </a:extLst>
          </p:cNvPr>
          <p:cNvSpPr>
            <a:spLocks noGrp="1"/>
          </p:cNvSpPr>
          <p:nvPr>
            <p:ph type="sldNum" sz="quarter" idx="5"/>
          </p:nvPr>
        </p:nvSpPr>
        <p:spPr/>
        <p:txBody>
          <a:bodyPr/>
          <a:lstStyle/>
          <a:p>
            <a:fld id="{90BDC431-FEEB-4AEA-9C88-8408D90EB600}" type="slidenum">
              <a:rPr lang="en-US" smtClean="0"/>
              <a:pPr/>
              <a:t>15</a:t>
            </a:fld>
            <a:endParaRPr lang="en-US" dirty="0"/>
          </a:p>
        </p:txBody>
      </p:sp>
      <p:sp>
        <p:nvSpPr>
          <p:cNvPr id="7" name="Slide Image Placeholder 6">
            <a:extLst>
              <a:ext uri="{FF2B5EF4-FFF2-40B4-BE49-F238E27FC236}">
                <a16:creationId xmlns:a16="http://schemas.microsoft.com/office/drawing/2014/main" id="{8844B441-D493-35BF-5916-C3AED902F2A9}"/>
              </a:ext>
            </a:extLst>
          </p:cNvPr>
          <p:cNvSpPr>
            <a:spLocks noGrp="1" noRot="1" noChangeAspect="1"/>
          </p:cNvSpPr>
          <p:nvPr>
            <p:ph type="sldImg"/>
          </p:nvPr>
        </p:nvSpPr>
        <p:spPr/>
      </p:sp>
    </p:spTree>
    <p:extLst>
      <p:ext uri="{BB962C8B-B14F-4D97-AF65-F5344CB8AC3E}">
        <p14:creationId xmlns:p14="http://schemas.microsoft.com/office/powerpoint/2010/main" val="65005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61405"/>
            <a:ext cx="6257925" cy="4925458"/>
          </a:xfrm>
        </p:spPr>
        <p:txBody>
          <a:bodyPr/>
          <a:lstStyle/>
          <a:p>
            <a:r>
              <a:rPr lang="en-US" dirty="0"/>
              <a:t>This slide reviews the various corrosion-resistant coating options for high-strength bolts. The Engineer should refer to the latest versions of the ASTM F3125 and ASTM F3148 Specifications for permissible coating options. High-strength bolts with a specified minimum tensile strength of 120 ksi may be mechanically galvanized per the ASTM B695 Specification, hot-dip galvanized per the ASTM F2329 Specification, or coated with zinc/aluminum coatings per the ASTM F1136, ASTM F2833, or ASTM F3019 Specifications. High-strength bolts with a specified minimum tensile strength of 144 ksi may be mechanically galvanized per the ASTM B695 Specification or coated with zinc/aluminum coatings per the ASTM F1136 or ASTM F2833 Specifications. High-strength bolts with a specified minimum tensile strength of 150 ksi may be coated with zinc/aluminum coatings per the ASTM F1136, ASTM F2833, or ASTM F3019 Specifications. Galvanizing is not an acceptable for high-strength bolts with a specified minimum tensile strength of 150 ksi due to the potential for hydrogen embrittlement.</a:t>
            </a:r>
          </a:p>
          <a:p>
            <a:endParaRPr lang="en-US" dirty="0"/>
          </a:p>
          <a:p>
            <a:r>
              <a:rPr lang="en-US" dirty="0"/>
              <a:t>When galvanized ASTM F3125 Grade A325 bolts (i.e., 120 ksi bolts) are used on weathering steel projects, only hot-dip galvanized bolts should be used as the relatively thin sacrificial coating on mechanically galvanized bolts will corrode too quickly in an uncoated weathering steel application. Galvanized bolts must be tension tested after galvanizing. The bolts, nuts, and washers in any assembly must be galvanized using the same process. Nuts to be galvanized must be heat-treated Grade DH nuts and must be lubricated with a lubricant containing a visible dye. To accommodate the relatively thick non-uniform zinc coatings on bolt threads during hot-dip galvanizing, the blank nut is typically hot-dip galvanized and then tapped over-size. This results in a reduction in the thread engagement and the resulting stripping strength. Only the stronger hardened nuts (Grade DH) have adequate strength to meet ASTM thread-strength requirements after over-tapping. Less over-tapping is usually required for mechanically galvanized nuts. Galvanizing increases the friction between the bolt and nut threads, as well as the variability of the torque-induced pretension. If the nuts are lubricated, a lower required torque and more consistent results are obtained. Therefore, the Manufacturer must test a galvanized bolt, lubricated galvanized nut, and a galvanized washer in an assembled steel joint prior to shipment (i.e., rotational capacity testing) to show that the galvanized nut with the lubricant provided can be rotated from the snug-tight condition well beyond the rotation required for pretensioned installation without stripping. Black bolts should be oily to the touch when delivered and installed.</a:t>
            </a:r>
          </a:p>
        </p:txBody>
      </p:sp>
      <p:sp>
        <p:nvSpPr>
          <p:cNvPr id="4" name="Slide Number Placeholder 3">
            <a:extLst>
              <a:ext uri="{FF2B5EF4-FFF2-40B4-BE49-F238E27FC236}">
                <a16:creationId xmlns:a16="http://schemas.microsoft.com/office/drawing/2014/main" id="{71711CC2-5223-1499-49D3-639571A314AC}"/>
              </a:ext>
            </a:extLst>
          </p:cNvPr>
          <p:cNvSpPr>
            <a:spLocks noGrp="1"/>
          </p:cNvSpPr>
          <p:nvPr>
            <p:ph type="sldNum" sz="quarter" idx="5"/>
          </p:nvPr>
        </p:nvSpPr>
        <p:spPr/>
        <p:txBody>
          <a:bodyPr/>
          <a:lstStyle/>
          <a:p>
            <a:fld id="{90BDC431-FEEB-4AEA-9C88-8408D90EB600}" type="slidenum">
              <a:rPr lang="en-US" smtClean="0"/>
              <a:pPr/>
              <a:t>16</a:t>
            </a:fld>
            <a:endParaRPr lang="en-US" dirty="0"/>
          </a:p>
        </p:txBody>
      </p:sp>
      <p:sp>
        <p:nvSpPr>
          <p:cNvPr id="7" name="Slide Image Placeholder 6">
            <a:extLst>
              <a:ext uri="{FF2B5EF4-FFF2-40B4-BE49-F238E27FC236}">
                <a16:creationId xmlns:a16="http://schemas.microsoft.com/office/drawing/2014/main" id="{7FA88FA0-1633-4248-D6BC-47B9F2CD5D5F}"/>
              </a:ext>
            </a:extLst>
          </p:cNvPr>
          <p:cNvSpPr>
            <a:spLocks noGrp="1" noRot="1" noChangeAspect="1"/>
          </p:cNvSpPr>
          <p:nvPr>
            <p:ph type="sldImg"/>
          </p:nvPr>
        </p:nvSpPr>
        <p:spPr/>
      </p:sp>
    </p:spTree>
    <p:extLst>
      <p:ext uri="{BB962C8B-B14F-4D97-AF65-F5344CB8AC3E}">
        <p14:creationId xmlns:p14="http://schemas.microsoft.com/office/powerpoint/2010/main" val="34174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929188"/>
          </a:xfrm>
        </p:spPr>
        <p:txBody>
          <a:bodyPr/>
          <a:lstStyle/>
          <a:p>
            <a:r>
              <a:rPr lang="en-US" sz="1150" dirty="0"/>
              <a:t>High-strength bolts must be installed to the minimum required pretension values specified in AASHTO LRFD Table 6.13.2.8-1 (Slide 40). The 2020 RCSC Specification recognizes five different pretensioning methods for the installation of high-strength bolts that are used in practice and defines them as shown on this slide. The original installation method for high-strength bolts was the Calibrated Wrench Method, followed by the introduction of the Turn-of-Nut Method in 1960, which is commonly used in practice. The Turn-of-Nut Method obtains the pretension by a specified rotation of the nut from the “snug tight condition,” which is defined as the condition in which the plies have been brought into firm contact and each bolting assembly has at least the tightness attained with either a few impacts of an impact wrench, resistance to a suitable non-impacting wrench, or the full effort of an ironworker using an ordinary spud wrench.</a:t>
            </a:r>
          </a:p>
          <a:p>
            <a:endParaRPr lang="en-US" sz="1150" dirty="0"/>
          </a:p>
          <a:p>
            <a:r>
              <a:rPr lang="en-US" sz="1150" dirty="0"/>
              <a:t>Direct Tension Indicators (DTIs) are washer-shaped devices with protrusions on one face that measure load by compressing the protrusions on the DTI during the installation with a proportional reduction in the gap in the spaces between the protrusions. DTIs must conform to the ASTM F959 Specification and may be used in conjunction with bolts, nuts, and washers. Attaining the required tension is verified by the number of “gauge refusals,” which are gaps that are too tight to permit the insertion of a feeler gauge of the prescribed thickness. A DTI affixed to a hardened heavy hex nut by the fastener manufacturer is referred to as a captive DTI/nut. An assembly which incorporates a self-indicating feature to signal sufficient compression of the protrusions is referred to as a self-indicating DTI. Both are permitted for use in the </a:t>
            </a:r>
            <a:r>
              <a:rPr lang="en-US" sz="1150" i="1" dirty="0"/>
              <a:t>AASHTO LRFD BDS </a:t>
            </a:r>
            <a:r>
              <a:rPr lang="en-US" sz="1150" dirty="0"/>
              <a:t>(Article 6.4.3.1.4).</a:t>
            </a:r>
          </a:p>
          <a:p>
            <a:endParaRPr lang="en-US" sz="1150" dirty="0"/>
          </a:p>
          <a:p>
            <a:r>
              <a:rPr lang="en-US" sz="1150" dirty="0"/>
              <a:t>Regardless of the method used, the final tightening sequence should proceed in an orderly fashion from the most rigid part of the connection progressing systematically toward the less rigid areas or free edges. ASTM F3125 Grades A490, F1852, and F2280 fasteners, and galvanized ASTM F3125 Grade A325 fasteners are not to be reused. Other ASTM F3125 Grade A325 bolts may be reused if approved by the Engineer.  </a:t>
            </a:r>
          </a:p>
          <a:p>
            <a:endParaRPr lang="en-US" sz="1150" dirty="0"/>
          </a:p>
          <a:p>
            <a:r>
              <a:rPr lang="en-US" sz="1150" dirty="0"/>
              <a:t>Additional more detailed information on each of these high-strength bolt installation procedures and bolt inspection procedures (including required rotational-capacity testing) may be found in the 2020 RCSC Specification and in the </a:t>
            </a:r>
            <a:r>
              <a:rPr lang="en-US" sz="1150" i="1" dirty="0"/>
              <a:t>AASHTO LRFD Steel-Bridge Fabrication Specifications</a:t>
            </a:r>
            <a:r>
              <a:rPr lang="en-US" sz="1150" dirty="0"/>
              <a:t>. </a:t>
            </a:r>
            <a:endParaRPr lang="en-US" dirty="0"/>
          </a:p>
        </p:txBody>
      </p:sp>
      <p:sp>
        <p:nvSpPr>
          <p:cNvPr id="4" name="Slide Number Placeholder 3">
            <a:extLst>
              <a:ext uri="{FF2B5EF4-FFF2-40B4-BE49-F238E27FC236}">
                <a16:creationId xmlns:a16="http://schemas.microsoft.com/office/drawing/2014/main" id="{0CFD7F2A-CB6E-9940-0131-22E57106D610}"/>
              </a:ext>
            </a:extLst>
          </p:cNvPr>
          <p:cNvSpPr>
            <a:spLocks noGrp="1"/>
          </p:cNvSpPr>
          <p:nvPr>
            <p:ph type="sldNum" sz="quarter" idx="5"/>
          </p:nvPr>
        </p:nvSpPr>
        <p:spPr/>
        <p:txBody>
          <a:bodyPr/>
          <a:lstStyle/>
          <a:p>
            <a:fld id="{90BDC431-FEEB-4AEA-9C88-8408D90EB600}" type="slidenum">
              <a:rPr lang="en-US" smtClean="0"/>
              <a:pPr/>
              <a:t>17</a:t>
            </a:fld>
            <a:endParaRPr lang="en-US" dirty="0"/>
          </a:p>
        </p:txBody>
      </p:sp>
      <p:sp>
        <p:nvSpPr>
          <p:cNvPr id="7" name="Slide Image Placeholder 6">
            <a:extLst>
              <a:ext uri="{FF2B5EF4-FFF2-40B4-BE49-F238E27FC236}">
                <a16:creationId xmlns:a16="http://schemas.microsoft.com/office/drawing/2014/main" id="{6D14AA1B-00EF-5571-5CA9-0389631C8441}"/>
              </a:ext>
            </a:extLst>
          </p:cNvPr>
          <p:cNvSpPr>
            <a:spLocks noGrp="1" noRot="1" noChangeAspect="1"/>
          </p:cNvSpPr>
          <p:nvPr>
            <p:ph type="sldImg"/>
          </p:nvPr>
        </p:nvSpPr>
        <p:spPr/>
      </p:sp>
    </p:spTree>
    <p:extLst>
      <p:ext uri="{BB962C8B-B14F-4D97-AF65-F5344CB8AC3E}">
        <p14:creationId xmlns:p14="http://schemas.microsoft.com/office/powerpoint/2010/main" val="382840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i="1" dirty="0"/>
              <a:t>AASHTO LRFD </a:t>
            </a:r>
            <a:r>
              <a:rPr lang="en-US" sz="1200" dirty="0"/>
              <a:t>Article 6.4.3.2 specifies that low-strength steel bolts used as structural fasteners, also referred to as unfinished, common, machine, ordinary, or rough bolts, manufactured from low-carbon steel are to conform to ASTM A307 Grade A or B or an equivalent alternative subject to the approval of the Engineer. The specified minimum tensile strength of ASTM A307 bolts (Grade A and B) is to be taken as 60 ksi. These bolts are typically tightened using long-handled manual wrenches (i.e., they are not pretensioned) and hardened steel washers are not generally used. These bolts should only be used for connecting relatively light auxiliary components or members subject to light static loads or for temporary fit-up. These bolts should not be used in connections subject to slip, vibration, or fatigue in axial tension because they are not pretensioned and there is a tendency of the nuts to loosen.</a:t>
            </a:r>
          </a:p>
          <a:p>
            <a:endParaRPr lang="en-US" sz="1200" dirty="0"/>
          </a:p>
          <a:p>
            <a:r>
              <a:rPr lang="en-US" sz="1200" i="1" dirty="0"/>
              <a:t>AASHTO LRFD </a:t>
            </a:r>
            <a:r>
              <a:rPr lang="en-US" sz="1200" dirty="0"/>
              <a:t>Article 6.13.2.5 specifies some specific requirements regarding the size of bolts. Bolts are not to be less than 0.625 in. in diameter. Bolts 0.625 in. in diameter are not to be used in primary members, except for 2.5-in. legs of angles and in flanges of sections whose dimensions require 0.625-in. bolts to satisfy other detailing provisions given in the specifications. Structural shapes that do not permit the use of 0.625-in. bolts are to be limited to use in handrails</a:t>
            </a:r>
            <a:r>
              <a:rPr lang="en-US" dirty="0"/>
              <a:t>.</a:t>
            </a:r>
          </a:p>
        </p:txBody>
      </p:sp>
      <p:sp>
        <p:nvSpPr>
          <p:cNvPr id="4" name="Slide Number Placeholder 3">
            <a:extLst>
              <a:ext uri="{FF2B5EF4-FFF2-40B4-BE49-F238E27FC236}">
                <a16:creationId xmlns:a16="http://schemas.microsoft.com/office/drawing/2014/main" id="{DE9E43F9-A4E7-5C04-00BA-8B72909D1944}"/>
              </a:ext>
            </a:extLst>
          </p:cNvPr>
          <p:cNvSpPr>
            <a:spLocks noGrp="1"/>
          </p:cNvSpPr>
          <p:nvPr>
            <p:ph type="sldNum" sz="quarter" idx="5"/>
          </p:nvPr>
        </p:nvSpPr>
        <p:spPr/>
        <p:txBody>
          <a:bodyPr/>
          <a:lstStyle/>
          <a:p>
            <a:fld id="{90BDC431-FEEB-4AEA-9C88-8408D90EB600}" type="slidenum">
              <a:rPr lang="en-US" smtClean="0"/>
              <a:pPr/>
              <a:t>18</a:t>
            </a:fld>
            <a:endParaRPr lang="en-US" dirty="0"/>
          </a:p>
        </p:txBody>
      </p:sp>
      <p:sp>
        <p:nvSpPr>
          <p:cNvPr id="7" name="Slide Image Placeholder 6">
            <a:extLst>
              <a:ext uri="{FF2B5EF4-FFF2-40B4-BE49-F238E27FC236}">
                <a16:creationId xmlns:a16="http://schemas.microsoft.com/office/drawing/2014/main" id="{A4DE2C48-513D-6B8D-04D7-AEF0BF3680C5}"/>
              </a:ext>
            </a:extLst>
          </p:cNvPr>
          <p:cNvSpPr>
            <a:spLocks noGrp="1" noRot="1" noChangeAspect="1"/>
          </p:cNvSpPr>
          <p:nvPr>
            <p:ph type="sldImg"/>
          </p:nvPr>
        </p:nvSpPr>
        <p:spPr/>
      </p:sp>
    </p:spTree>
    <p:extLst>
      <p:ext uri="{BB962C8B-B14F-4D97-AF65-F5344CB8AC3E}">
        <p14:creationId xmlns:p14="http://schemas.microsoft.com/office/powerpoint/2010/main" val="76865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The behavior of a bolted connection under fatigue loading in shear is influenced by the type of load transfer in the connection. In tests of slip-critical lap joints subject to in-plane cyclic loading, crack initiation and growth typically occurred in the gross section in front of the first bolt hole of the connection. The cracks initiated on the faying surfaces. Failures that occur at the interface of metallic surfaces that are in contact and that slip a small amount relative to each other under an oscillating load are referred to as fretting failures. In bearing-type connections where the load is transmitted primarily by shear and bearing, the crack typically initiates instead at the edge of the bolt hole and grows in the region of the net section, with failure eventually occurring due to fracture of the net section. However, it was observed that slip-critical connections designed based on the gross section (i.e., stress ranges in the base metal computed on the gross section) and bearing-type connections designed based on the net section (i.e., stress ranges in the base metal computed on the net section) provide approximately the same nominal fatigue resistance. It was determined that fatigue Detail Category B (</a:t>
            </a:r>
            <a:r>
              <a:rPr lang="en-US" sz="1200" i="1" dirty="0"/>
              <a:t>AASHTO LRFD </a:t>
            </a:r>
            <a:r>
              <a:rPr lang="en-US" sz="1200" dirty="0"/>
              <a:t>Table 6.6.1.2.3-1 – Section 2 - Conditions 2.1 and 2.2 – Lesson 7) provides a reasonable and conservative lower bound to the test data in both cases. The preceding assumes the connections are made with pretensioned high-strength bolts and that the bolts are installed in holes drilled full size or subpunched and reamed to size. </a:t>
            </a:r>
          </a:p>
          <a:p>
            <a:endParaRPr lang="en-US" sz="1200" dirty="0"/>
          </a:p>
          <a:p>
            <a:r>
              <a:rPr lang="en-US" sz="1200" dirty="0"/>
              <a:t>Should the bolts be installed in holes punched full size (e.g., bracing member connections), the connection for each of the above cases is instead to be designed for fatigue based on Detail Category D (</a:t>
            </a:r>
            <a:r>
              <a:rPr lang="en-US" sz="1200" i="1" dirty="0"/>
              <a:t>AASHTO LRFD </a:t>
            </a:r>
            <a:r>
              <a:rPr lang="en-US" sz="1200" dirty="0"/>
              <a:t>Table 6.6.1.2.3-1 – Condition 2.3). The base metal at the net section of other mechanically fastened joints, except for eyebars and pin plates; e.g., joints using ASTM A307 bolts or non-pretensioned high-strength bolts is also to be designed for fatigue based on Detail Category D (Condition 2.3). </a:t>
            </a:r>
          </a:p>
          <a:p>
            <a:endParaRPr lang="en-US" sz="1200" noProof="0" dirty="0"/>
          </a:p>
          <a:p>
            <a:r>
              <a:rPr lang="en-US" sz="1200" dirty="0"/>
              <a:t>Axially loaded joints subject to fatigue loading in direct tension (versus shear), in addition to prying action, are treated differently according to the provisions of </a:t>
            </a:r>
            <a:r>
              <a:rPr lang="en-US" sz="1200" i="1" dirty="0"/>
              <a:t>AASHTO LRFD </a:t>
            </a:r>
            <a:r>
              <a:rPr lang="en-US" sz="1200" dirty="0"/>
              <a:t>Article 6.13.2.10.3 (Slide 57).</a:t>
            </a:r>
            <a:endParaRPr lang="en-US" dirty="0"/>
          </a:p>
        </p:txBody>
      </p:sp>
      <p:sp>
        <p:nvSpPr>
          <p:cNvPr id="4" name="Slide Number Placeholder 3">
            <a:extLst>
              <a:ext uri="{FF2B5EF4-FFF2-40B4-BE49-F238E27FC236}">
                <a16:creationId xmlns:a16="http://schemas.microsoft.com/office/drawing/2014/main" id="{8116B02D-F511-E694-EF89-BE551865FE7D}"/>
              </a:ext>
            </a:extLst>
          </p:cNvPr>
          <p:cNvSpPr>
            <a:spLocks noGrp="1"/>
          </p:cNvSpPr>
          <p:nvPr>
            <p:ph type="sldNum" sz="quarter" idx="5"/>
          </p:nvPr>
        </p:nvSpPr>
        <p:spPr/>
        <p:txBody>
          <a:bodyPr/>
          <a:lstStyle/>
          <a:p>
            <a:fld id="{90BDC431-FEEB-4AEA-9C88-8408D90EB600}" type="slidenum">
              <a:rPr lang="en-US" smtClean="0"/>
              <a:pPr/>
              <a:t>19</a:t>
            </a:fld>
            <a:endParaRPr lang="en-US" dirty="0"/>
          </a:p>
        </p:txBody>
      </p:sp>
      <p:sp>
        <p:nvSpPr>
          <p:cNvPr id="7" name="Slide Image Placeholder 6">
            <a:extLst>
              <a:ext uri="{FF2B5EF4-FFF2-40B4-BE49-F238E27FC236}">
                <a16:creationId xmlns:a16="http://schemas.microsoft.com/office/drawing/2014/main" id="{EFE24DAD-EBC9-9330-FA9E-86F0A0BF14AA}"/>
              </a:ext>
            </a:extLst>
          </p:cNvPr>
          <p:cNvSpPr>
            <a:spLocks noGrp="1" noRot="1" noChangeAspect="1"/>
          </p:cNvSpPr>
          <p:nvPr>
            <p:ph type="sldImg"/>
          </p:nvPr>
        </p:nvSpPr>
        <p:spPr/>
      </p:sp>
    </p:spTree>
    <p:extLst>
      <p:ext uri="{BB962C8B-B14F-4D97-AF65-F5344CB8AC3E}">
        <p14:creationId xmlns:p14="http://schemas.microsoft.com/office/powerpoint/2010/main" val="29508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Lesson 11 Parts A and B incorporates materials found in in the various reference materials listed on this slide. The focus of Lesson </a:t>
            </a:r>
            <a:r>
              <a:rPr lang="en-US" sz="1200" dirty="0" err="1"/>
              <a:t>11B</a:t>
            </a:r>
            <a:r>
              <a:rPr lang="en-US" sz="1200" dirty="0"/>
              <a:t> is on the design of bolted connections and girder field splices.</a:t>
            </a:r>
          </a:p>
        </p:txBody>
      </p:sp>
      <p:sp>
        <p:nvSpPr>
          <p:cNvPr id="8" name="Slide Image Placeholder 7">
            <a:extLst>
              <a:ext uri="{FF2B5EF4-FFF2-40B4-BE49-F238E27FC236}">
                <a16:creationId xmlns:a16="http://schemas.microsoft.com/office/drawing/2014/main" id="{EF2F1A48-4F00-88AE-DC91-9C4BB539B74D}"/>
              </a:ext>
            </a:extLst>
          </p:cNvPr>
          <p:cNvSpPr>
            <a:spLocks noGrp="1" noRot="1" noChangeAspect="1"/>
          </p:cNvSpPr>
          <p:nvPr>
            <p:ph type="sldImg"/>
          </p:nvPr>
        </p:nvSpPr>
        <p:spPr/>
      </p:sp>
      <p:sp>
        <p:nvSpPr>
          <p:cNvPr id="9" name="Slide Number Placeholder 8">
            <a:extLst>
              <a:ext uri="{FF2B5EF4-FFF2-40B4-BE49-F238E27FC236}">
                <a16:creationId xmlns:a16="http://schemas.microsoft.com/office/drawing/2014/main" id="{099340DE-0F7D-3F48-D029-5FF007C41D94}"/>
              </a:ext>
            </a:extLst>
          </p:cNvPr>
          <p:cNvSpPr>
            <a:spLocks noGrp="1"/>
          </p:cNvSpPr>
          <p:nvPr>
            <p:ph type="sldNum" sz="quarter" idx="5"/>
          </p:nvPr>
        </p:nvSpPr>
        <p:spPr/>
        <p:txBody>
          <a:bodyPr/>
          <a:lstStyle/>
          <a:p>
            <a:fld id="{90BDC431-FEEB-4AEA-9C88-8408D90EB600}" type="slidenum">
              <a:rPr lang="en-US" smtClean="0"/>
              <a:t>2</a:t>
            </a:fld>
            <a:endParaRPr lang="en-US" dirty="0"/>
          </a:p>
        </p:txBody>
      </p:sp>
    </p:spTree>
    <p:extLst>
      <p:ext uri="{BB962C8B-B14F-4D97-AF65-F5344CB8AC3E}">
        <p14:creationId xmlns:p14="http://schemas.microsoft.com/office/powerpoint/2010/main" val="35128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869523"/>
          </a:xfrm>
        </p:spPr>
        <p:txBody>
          <a:bodyPr/>
          <a:lstStyle/>
          <a:p>
            <a:r>
              <a:rPr lang="en-US" sz="1200" i="1" dirty="0"/>
              <a:t>AASHTO LRFD </a:t>
            </a:r>
            <a:r>
              <a:rPr lang="en-US" sz="1200" dirty="0"/>
              <a:t>Article 6.13.2.4.1a specifies that standard holes are to be used in high-strength bolted connections, unless specified otherwise. </a:t>
            </a:r>
            <a:r>
              <a:rPr lang="en-US" sz="1200" i="1" dirty="0"/>
              <a:t>AASHTO LRFD </a:t>
            </a:r>
            <a:r>
              <a:rPr lang="en-US" sz="1200" dirty="0"/>
              <a:t>Article 6.13.1 states that unless expressly permitted otherwise by the contract documents, standard holes are to be used in connections in horizontally curved bridges. This helps to ensure that the steel fits together in the field during erection. Curved girders depend on their connections to adjacent girders through bracing members for their stability. Therefore, cross-frames/diaphragms on curved girders should be firmly connected to the girders in order for the girders to remain stable during erection. Loosely connected cross-frames/diaphragms and oversize or slotted holes are not recommended for use in horizontally curved bridges as they may compromise the girder alignment and plumbness, making cross-frame/diaphragm fit-up difficult.</a:t>
            </a:r>
          </a:p>
          <a:p>
            <a:endParaRPr lang="en-US" sz="1200" dirty="0"/>
          </a:p>
          <a:p>
            <a:r>
              <a:rPr lang="en-US" sz="1200" i="1" dirty="0"/>
              <a:t>AASHTO LRFD </a:t>
            </a:r>
            <a:r>
              <a:rPr lang="en-US" sz="1200" dirty="0"/>
              <a:t>Article 6.13.2.4.1b specifies that oversize holes may be used in any or all plies of slip-critical connections but are not to be used in bearing-type connections. </a:t>
            </a:r>
          </a:p>
          <a:p>
            <a:endParaRPr lang="en-US" sz="1200" dirty="0"/>
          </a:p>
          <a:p>
            <a:r>
              <a:rPr lang="en-US" sz="1200" i="1" dirty="0"/>
              <a:t>AASHTO LRFD </a:t>
            </a:r>
            <a:r>
              <a:rPr lang="en-US" sz="1200" dirty="0"/>
              <a:t>Article 6.13.2.4.1c specifies that short-slotted holes may be used in any or all plies of slip-critical or bearing-type connections. The slots may be used without regard to direction of loading in slip-critical connections, but the length must be normal to the direction of the load in bearing-type connections.  </a:t>
            </a:r>
          </a:p>
          <a:p>
            <a:endParaRPr lang="en-US" sz="1200" dirty="0"/>
          </a:p>
          <a:p>
            <a:r>
              <a:rPr lang="en-US" sz="1200" i="1" dirty="0"/>
              <a:t>AASHTO LRFD </a:t>
            </a:r>
            <a:r>
              <a:rPr lang="en-US" sz="1200" dirty="0"/>
              <a:t>Article 6.13.2.4.1d specifies that long-slotted holes may be used in only one ply of either a slip-critical or bearing-type connection. Long-slotted holes may be used without regard to direction of loading in slip-critical connections but must be normal to the direction of load in bearing-type connections.</a:t>
            </a:r>
          </a:p>
          <a:p>
            <a:endParaRPr lang="en-US" sz="1200" dirty="0"/>
          </a:p>
          <a:p>
            <a:r>
              <a:rPr lang="en-US" sz="1200" dirty="0"/>
              <a:t>Vertical slotted holes for cross-frame connections have sometimes been used in straight skewed I-girder bridges in an attempt to minimize the twist of the girders to aid in fit-up and to reduce the cross-frame forces. Such an approach is not recommended as it becomes difficult to control the vertical deflections during the deck placement and care must be taken to ensure the construction plan reflects the analysis assumptions made as to when the bolts are to be tightened.</a:t>
            </a:r>
            <a:endParaRPr lang="en-US" dirty="0"/>
          </a:p>
        </p:txBody>
      </p:sp>
      <p:sp>
        <p:nvSpPr>
          <p:cNvPr id="4" name="Slide Number Placeholder 3">
            <a:extLst>
              <a:ext uri="{FF2B5EF4-FFF2-40B4-BE49-F238E27FC236}">
                <a16:creationId xmlns:a16="http://schemas.microsoft.com/office/drawing/2014/main" id="{1581CA43-0429-83BA-0164-79C36069C3E2}"/>
              </a:ext>
            </a:extLst>
          </p:cNvPr>
          <p:cNvSpPr>
            <a:spLocks noGrp="1"/>
          </p:cNvSpPr>
          <p:nvPr>
            <p:ph type="sldNum" sz="quarter" idx="5"/>
          </p:nvPr>
        </p:nvSpPr>
        <p:spPr/>
        <p:txBody>
          <a:bodyPr/>
          <a:lstStyle/>
          <a:p>
            <a:fld id="{90BDC431-FEEB-4AEA-9C88-8408D90EB600}" type="slidenum">
              <a:rPr lang="en-US" smtClean="0"/>
              <a:pPr/>
              <a:t>20</a:t>
            </a:fld>
            <a:endParaRPr lang="en-US" dirty="0"/>
          </a:p>
        </p:txBody>
      </p:sp>
      <p:sp>
        <p:nvSpPr>
          <p:cNvPr id="7" name="Slide Image Placeholder 6">
            <a:extLst>
              <a:ext uri="{FF2B5EF4-FFF2-40B4-BE49-F238E27FC236}">
                <a16:creationId xmlns:a16="http://schemas.microsoft.com/office/drawing/2014/main" id="{ECCFEDD9-64B0-DD7A-825A-8E30B9A7183F}"/>
              </a:ext>
            </a:extLst>
          </p:cNvPr>
          <p:cNvSpPr>
            <a:spLocks noGrp="1" noRot="1" noChangeAspect="1"/>
          </p:cNvSpPr>
          <p:nvPr>
            <p:ph type="sldImg"/>
          </p:nvPr>
        </p:nvSpPr>
        <p:spPr/>
      </p:sp>
    </p:spTree>
    <p:extLst>
      <p:ext uri="{BB962C8B-B14F-4D97-AF65-F5344CB8AC3E}">
        <p14:creationId xmlns:p14="http://schemas.microsoft.com/office/powerpoint/2010/main" val="191037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maximum permitted size of standard, oversize, short-slotted and long-slotted holes is specified in </a:t>
            </a:r>
            <a:r>
              <a:rPr lang="en-US" sz="1200" i="1" dirty="0"/>
              <a:t>AASHTO LRFD </a:t>
            </a:r>
            <a:r>
              <a:rPr lang="en-US" sz="1200" dirty="0"/>
              <a:t>Table 6.13.2.4.2-1, as shown on this slide. In the table, d is the nominal diameter of the bolt.</a:t>
            </a:r>
          </a:p>
          <a:p>
            <a:endParaRPr lang="en-US" sz="1200" dirty="0"/>
          </a:p>
          <a:p>
            <a:r>
              <a:rPr lang="en-US" sz="1200" i="1" dirty="0"/>
              <a:t>AASHTO LRFD </a:t>
            </a:r>
            <a:r>
              <a:rPr lang="en-US" sz="1200" dirty="0"/>
              <a:t>Article 6.8.3 specifies that for design calculations, the width of standard bolt holes is to be taken as the nominal diameter of the hole. The width of oversize and slotted holes is to be taken as the nominal diameter or width of the hole, as applicable, as given in </a:t>
            </a:r>
            <a:r>
              <a:rPr lang="en-US" sz="1200" i="1" dirty="0"/>
              <a:t>AASHTO LRFD </a:t>
            </a:r>
            <a:r>
              <a:rPr lang="en-US" sz="1200" dirty="0"/>
              <a:t>Table 6.13.2.4.2-1. </a:t>
            </a:r>
          </a:p>
          <a:p>
            <a:endParaRPr lang="en-US" sz="1200" dirty="0"/>
          </a:p>
          <a:p>
            <a:r>
              <a:rPr lang="en-US" sz="1200" dirty="0"/>
              <a:t>For bolts greater than or equal to 1 in. in diameter, the maximum size of the hole is equal to the nominal diameter of the bolt plus 1/8 in., which eliminates the need to field ream holes to fit large-diameter hot-forged bolts, which often have a longitudinal forging seam that interferes with holes 1/16 in. larger than the bolt diameter.</a:t>
            </a:r>
          </a:p>
          <a:p>
            <a:endParaRPr lang="en-US" dirty="0"/>
          </a:p>
        </p:txBody>
      </p:sp>
      <p:sp>
        <p:nvSpPr>
          <p:cNvPr id="4" name="Slide Number Placeholder 3">
            <a:extLst>
              <a:ext uri="{FF2B5EF4-FFF2-40B4-BE49-F238E27FC236}">
                <a16:creationId xmlns:a16="http://schemas.microsoft.com/office/drawing/2014/main" id="{2991760D-5D31-245A-AB7C-C4E25D995C2E}"/>
              </a:ext>
            </a:extLst>
          </p:cNvPr>
          <p:cNvSpPr>
            <a:spLocks noGrp="1"/>
          </p:cNvSpPr>
          <p:nvPr>
            <p:ph type="sldNum" sz="quarter" idx="5"/>
          </p:nvPr>
        </p:nvSpPr>
        <p:spPr/>
        <p:txBody>
          <a:bodyPr/>
          <a:lstStyle/>
          <a:p>
            <a:fld id="{90BDC431-FEEB-4AEA-9C88-8408D90EB600}" type="slidenum">
              <a:rPr lang="en-US" smtClean="0"/>
              <a:pPr/>
              <a:t>21</a:t>
            </a:fld>
            <a:endParaRPr lang="en-US" dirty="0"/>
          </a:p>
        </p:txBody>
      </p:sp>
      <p:sp>
        <p:nvSpPr>
          <p:cNvPr id="7" name="Slide Image Placeholder 6">
            <a:extLst>
              <a:ext uri="{FF2B5EF4-FFF2-40B4-BE49-F238E27FC236}">
                <a16:creationId xmlns:a16="http://schemas.microsoft.com/office/drawing/2014/main" id="{4F8C7C14-3694-9E6A-5EE4-F99392506274}"/>
              </a:ext>
            </a:extLst>
          </p:cNvPr>
          <p:cNvSpPr>
            <a:spLocks noGrp="1" noRot="1" noChangeAspect="1"/>
          </p:cNvSpPr>
          <p:nvPr>
            <p:ph type="sldImg"/>
          </p:nvPr>
        </p:nvSpPr>
        <p:spPr/>
      </p:sp>
    </p:spTree>
    <p:extLst>
      <p:ext uri="{BB962C8B-B14F-4D97-AF65-F5344CB8AC3E}">
        <p14:creationId xmlns:p14="http://schemas.microsoft.com/office/powerpoint/2010/main" val="160005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i="1" dirty="0"/>
              <a:t>AASHTO LRFD </a:t>
            </a:r>
            <a:r>
              <a:rPr lang="en-US" sz="1200" dirty="0"/>
              <a:t>Article 6.13.2.6.1 specifies that the minimum spacing between centers of bolts in standard holes is not to be less than 3.0d, where d is the nominal diameter of the bolt.</a:t>
            </a:r>
          </a:p>
          <a:p>
            <a:endParaRPr lang="en-US" sz="1200" dirty="0"/>
          </a:p>
          <a:p>
            <a:r>
              <a:rPr lang="en-US" sz="1200" dirty="0"/>
              <a:t>The minimum clear distance, L</a:t>
            </a:r>
            <a:r>
              <a:rPr lang="en-US" sz="1200" baseline="-25000" dirty="0"/>
              <a:t>c</a:t>
            </a:r>
            <a:r>
              <a:rPr lang="en-US" sz="1200" dirty="0"/>
              <a:t>, between the edges of adjacent bolt holes in the direction of the force and transverse to the direction of the force is not to be less than 2.0d when oversize or slotted holes are used. </a:t>
            </a:r>
          </a:p>
          <a:p>
            <a:endParaRPr lang="en-US" dirty="0"/>
          </a:p>
        </p:txBody>
      </p:sp>
      <p:sp>
        <p:nvSpPr>
          <p:cNvPr id="4" name="Slide Number Placeholder 3">
            <a:extLst>
              <a:ext uri="{FF2B5EF4-FFF2-40B4-BE49-F238E27FC236}">
                <a16:creationId xmlns:a16="http://schemas.microsoft.com/office/drawing/2014/main" id="{08776C64-BE44-B266-D54D-9507D441110A}"/>
              </a:ext>
            </a:extLst>
          </p:cNvPr>
          <p:cNvSpPr>
            <a:spLocks noGrp="1"/>
          </p:cNvSpPr>
          <p:nvPr>
            <p:ph type="sldNum" sz="quarter" idx="5"/>
          </p:nvPr>
        </p:nvSpPr>
        <p:spPr/>
        <p:txBody>
          <a:bodyPr/>
          <a:lstStyle/>
          <a:p>
            <a:fld id="{90BDC431-FEEB-4AEA-9C88-8408D90EB600}" type="slidenum">
              <a:rPr lang="en-US" smtClean="0"/>
              <a:pPr/>
              <a:t>22</a:t>
            </a:fld>
            <a:endParaRPr lang="en-US" dirty="0"/>
          </a:p>
        </p:txBody>
      </p:sp>
      <p:sp>
        <p:nvSpPr>
          <p:cNvPr id="7" name="Slide Image Placeholder 6">
            <a:extLst>
              <a:ext uri="{FF2B5EF4-FFF2-40B4-BE49-F238E27FC236}">
                <a16:creationId xmlns:a16="http://schemas.microsoft.com/office/drawing/2014/main" id="{44398AA0-5864-092E-7FD3-11D217E78EA0}"/>
              </a:ext>
            </a:extLst>
          </p:cNvPr>
          <p:cNvSpPr>
            <a:spLocks noGrp="1" noRot="1" noChangeAspect="1"/>
          </p:cNvSpPr>
          <p:nvPr>
            <p:ph type="sldImg"/>
          </p:nvPr>
        </p:nvSpPr>
        <p:spPr/>
      </p:sp>
    </p:spTree>
    <p:extLst>
      <p:ext uri="{BB962C8B-B14F-4D97-AF65-F5344CB8AC3E}">
        <p14:creationId xmlns:p14="http://schemas.microsoft.com/office/powerpoint/2010/main" val="321069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i="1" dirty="0"/>
              <a:t>AASHTO LRFD </a:t>
            </a:r>
            <a:r>
              <a:rPr lang="en-US" sz="1200" dirty="0"/>
              <a:t>Article 6.13.2.6.2 specifies that to seal against the penetration of moisture in joints, the spacing, s, of a single line of bolts adjacent to a free edge of an outside plate or shape must satisfy the top equation shown on this slide, where t is the thickness of the thinner outside plate or shape in inches. Where there is a second line of bolts uniformly staggered with the line adjacent to the free edge, at a gage less than 1.5 + 4.0t, the staggered spacing, s, in the two lines considered together must satisfy the bottom equation shown on this slide, where g is the gage between bolts. The staggered spacing need not be less than one-half the requirement for a single line. The maximum permissible spacing in both cases is 7.0 inches.</a:t>
            </a:r>
          </a:p>
          <a:p>
            <a:endParaRPr lang="en-US" sz="1200" dirty="0"/>
          </a:p>
          <a:p>
            <a:r>
              <a:rPr lang="en-US" sz="1200" dirty="0"/>
              <a:t>In uncoated weathering steel structures, it is critical that the bolt spacing be such that the connection joint is tight and excess moisture cannot enter between the plies of material. If sufficient moisture enters the joint, the resulting corrosion may cause prying, or pack-out, of the joint or bolt failure. The maximum spacing requirements for sealing bolts, given on this slide, automatically satisfy bolt spacing guidelines that were separately developed to ensure proper tightness and stiffness of uncoated weathering steel bolted joints to avoid joint prying and corrosion pack-out.</a:t>
            </a:r>
          </a:p>
          <a:p>
            <a:endParaRPr lang="en-US" dirty="0"/>
          </a:p>
        </p:txBody>
      </p:sp>
      <p:sp>
        <p:nvSpPr>
          <p:cNvPr id="4" name="Slide Number Placeholder 3">
            <a:extLst>
              <a:ext uri="{FF2B5EF4-FFF2-40B4-BE49-F238E27FC236}">
                <a16:creationId xmlns:a16="http://schemas.microsoft.com/office/drawing/2014/main" id="{C3CF84C9-68B0-751D-311C-C06FD67F793D}"/>
              </a:ext>
            </a:extLst>
          </p:cNvPr>
          <p:cNvSpPr>
            <a:spLocks noGrp="1"/>
          </p:cNvSpPr>
          <p:nvPr>
            <p:ph type="sldNum" sz="quarter" idx="5"/>
          </p:nvPr>
        </p:nvSpPr>
        <p:spPr/>
        <p:txBody>
          <a:bodyPr/>
          <a:lstStyle/>
          <a:p>
            <a:fld id="{90BDC431-FEEB-4AEA-9C88-8408D90EB600}" type="slidenum">
              <a:rPr lang="en-US" smtClean="0"/>
              <a:pPr/>
              <a:t>23</a:t>
            </a:fld>
            <a:endParaRPr lang="en-US" dirty="0"/>
          </a:p>
        </p:txBody>
      </p:sp>
      <p:sp>
        <p:nvSpPr>
          <p:cNvPr id="7" name="Slide Image Placeholder 6">
            <a:extLst>
              <a:ext uri="{FF2B5EF4-FFF2-40B4-BE49-F238E27FC236}">
                <a16:creationId xmlns:a16="http://schemas.microsoft.com/office/drawing/2014/main" id="{56734FB6-4C95-F940-AB6D-1ECCC89C24F4}"/>
              </a:ext>
            </a:extLst>
          </p:cNvPr>
          <p:cNvSpPr>
            <a:spLocks noGrp="1" noRot="1" noChangeAspect="1"/>
          </p:cNvSpPr>
          <p:nvPr>
            <p:ph type="sldImg"/>
          </p:nvPr>
        </p:nvSpPr>
        <p:spPr/>
      </p:sp>
    </p:spTree>
    <p:extLst>
      <p:ext uri="{BB962C8B-B14F-4D97-AF65-F5344CB8AC3E}">
        <p14:creationId xmlns:p14="http://schemas.microsoft.com/office/powerpoint/2010/main" val="215802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As shown in the figure on this slide, the edge distance of bolts is defined as the distance perpendicular to the line of force between the center of a hole and the edge of the component. The minimum edge distance is a function of the nominal diameter of the bolt, d, as specified in </a:t>
            </a:r>
            <a:r>
              <a:rPr lang="en-US" sz="1200" i="1" dirty="0"/>
              <a:t>AASHTO LRFD </a:t>
            </a:r>
            <a:r>
              <a:rPr lang="en-US" sz="1200" dirty="0"/>
              <a:t>Table 6.13.2.6.6-1 (also shown on this slide). </a:t>
            </a:r>
            <a:r>
              <a:rPr lang="en-US" sz="1200" i="1" dirty="0"/>
              <a:t>AASHTO LRFD </a:t>
            </a:r>
            <a:r>
              <a:rPr lang="en-US" sz="1200" dirty="0"/>
              <a:t>Article 6.13.2.6.6 specifies that the maximum edge distance is not to be more than the lesser of eight times the thickness of the thinnest outside plate and 5.0 inches.  </a:t>
            </a:r>
          </a:p>
          <a:p>
            <a:endParaRPr lang="en-US" sz="1200" dirty="0"/>
          </a:p>
          <a:p>
            <a:r>
              <a:rPr lang="en-US" sz="1200" dirty="0"/>
              <a:t>As shown in the figure on this slide, the end distance of bolts is defined as the distance along the line of force between the center of a hole and the end of a component. </a:t>
            </a:r>
            <a:r>
              <a:rPr lang="en-US" sz="1200" i="1" dirty="0"/>
              <a:t>AASHTO LRFD </a:t>
            </a:r>
            <a:r>
              <a:rPr lang="en-US" sz="1200" dirty="0"/>
              <a:t>Article 6.13.2.6.5 specifies that the minimum and maximum end distances are to be taken the same as specified for the edge distance. Further, when oversize or slotted holes are used, the minimum clear end distance, which is defined as the distance between the edge of the bolt hole and the end of the member, must not be less than the bolt diameter.</a:t>
            </a:r>
          </a:p>
          <a:p>
            <a:endParaRPr lang="en-US" sz="1200" dirty="0"/>
          </a:p>
          <a:p>
            <a:r>
              <a:rPr lang="en-US" sz="1200" dirty="0"/>
              <a:t>The minimum edge and end distance requirements specified in </a:t>
            </a:r>
            <a:r>
              <a:rPr lang="en-US" sz="1200" i="1" dirty="0"/>
              <a:t>AASHTO LRFD </a:t>
            </a:r>
            <a:r>
              <a:rPr lang="en-US" sz="1200" dirty="0"/>
              <a:t>Table 6.13.2.6.6-1 are based on standard fabrication practices and workmanship tolerances and are equivalent to the requirements given in the AISC Specification. The provisions of </a:t>
            </a:r>
            <a:r>
              <a:rPr lang="en-US" sz="1200" i="1" dirty="0"/>
              <a:t>AASHTO LRFD </a:t>
            </a:r>
            <a:r>
              <a:rPr lang="en-US" sz="1200" dirty="0"/>
              <a:t>Article 6.13.2.9 related to the bearing resistance of bolt holes (refer to Slides 45 to 63 of this lesson) must be satisfied for all bolt holes and are used to ensure that sufficient end distances are provided such that bearing and tear-out limits are not exceeded for holes adjacent to all types of edges. It is recommended that edge and end distances larger than these specified minimum edge distances, but not exceeding the maximum edge and end distances specified herein, be permitted to help ensure that the specified minimum distances are not violated during fabrication after allowing for unavoidable workmanship tolerances.</a:t>
            </a:r>
            <a:endParaRPr lang="en-US" dirty="0"/>
          </a:p>
        </p:txBody>
      </p:sp>
      <p:sp>
        <p:nvSpPr>
          <p:cNvPr id="4" name="Slide Number Placeholder 3">
            <a:extLst>
              <a:ext uri="{FF2B5EF4-FFF2-40B4-BE49-F238E27FC236}">
                <a16:creationId xmlns:a16="http://schemas.microsoft.com/office/drawing/2014/main" id="{DE636733-E0A1-FCCF-53DA-6456A7CF526C}"/>
              </a:ext>
            </a:extLst>
          </p:cNvPr>
          <p:cNvSpPr>
            <a:spLocks noGrp="1"/>
          </p:cNvSpPr>
          <p:nvPr>
            <p:ph type="sldNum" sz="quarter" idx="5"/>
          </p:nvPr>
        </p:nvSpPr>
        <p:spPr/>
        <p:txBody>
          <a:bodyPr/>
          <a:lstStyle/>
          <a:p>
            <a:fld id="{90BDC431-FEEB-4AEA-9C88-8408D90EB600}" type="slidenum">
              <a:rPr lang="en-US" smtClean="0"/>
              <a:pPr/>
              <a:t>24</a:t>
            </a:fld>
            <a:endParaRPr lang="en-US" dirty="0"/>
          </a:p>
        </p:txBody>
      </p:sp>
      <p:sp>
        <p:nvSpPr>
          <p:cNvPr id="7" name="Slide Image Placeholder 6">
            <a:extLst>
              <a:ext uri="{FF2B5EF4-FFF2-40B4-BE49-F238E27FC236}">
                <a16:creationId xmlns:a16="http://schemas.microsoft.com/office/drawing/2014/main" id="{2E871ED6-CDDE-DCF2-F39C-8E01FBED65FF}"/>
              </a:ext>
            </a:extLst>
          </p:cNvPr>
          <p:cNvSpPr>
            <a:spLocks noGrp="1" noRot="1" noChangeAspect="1"/>
          </p:cNvSpPr>
          <p:nvPr>
            <p:ph type="sldImg"/>
          </p:nvPr>
        </p:nvSpPr>
        <p:spPr/>
      </p:sp>
    </p:spTree>
    <p:extLst>
      <p:ext uri="{BB962C8B-B14F-4D97-AF65-F5344CB8AC3E}">
        <p14:creationId xmlns:p14="http://schemas.microsoft.com/office/powerpoint/2010/main" val="297599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Stitch bolts are used to fasten together built-up compression or tension members where two or more plates or shapes are in contact (Lesson 12). A maximum pitch of the bolts, or distance between the centers of adjacent bolt holes along the line of force, is specified to ensure that the parts act as a unit and to prevent buckling of compression members. The pitch is not to exceed the maximum spacing specified for sealing bolts (Slide 23).</a:t>
            </a:r>
          </a:p>
          <a:p>
            <a:endParaRPr lang="en-US" sz="1200" dirty="0"/>
          </a:p>
          <a:p>
            <a:r>
              <a:rPr lang="en-US" sz="1200" i="1" dirty="0"/>
              <a:t>AASHTO LRFD </a:t>
            </a:r>
            <a:r>
              <a:rPr lang="en-US" sz="1200" dirty="0"/>
              <a:t>Article 6.13.2.6.3 specifies that the pitch, p, of stitch bolts in built-up compression members is also not to exceed 12.0t, and the gage, g, between adjacent lines of bolts is not to exceed 24.0t. For two adjacent lines of staggered holes, the staggered pitch, p, of the stitch bolts must satisfy the requirement given by the equation shown on this slide. </a:t>
            </a:r>
            <a:r>
              <a:rPr lang="en-US" sz="1200" i="1" dirty="0"/>
              <a:t>AASHTO LRFD </a:t>
            </a:r>
            <a:r>
              <a:rPr lang="en-US" sz="1200" dirty="0"/>
              <a:t>Article 6.13.2.6.4 specifies that a</a:t>
            </a:r>
            <a:r>
              <a:rPr lang="en-US" sz="1200" noProof="0" dirty="0"/>
              <a:t>t the ends of </a:t>
            </a:r>
            <a:r>
              <a:rPr lang="en-US" sz="1200" dirty="0"/>
              <a:t>built-up </a:t>
            </a:r>
            <a:r>
              <a:rPr lang="en-US" sz="1200" noProof="0" dirty="0"/>
              <a:t>compression members, </a:t>
            </a:r>
            <a:r>
              <a:rPr lang="en-US" sz="1200" dirty="0"/>
              <a:t>the pitch, p, of the stitch bolts must not exceed 4.0d for a length equal to 1.5 times the maximum width of the member, where d is the nominal diameter of the bolt. Beyond this length, p may be increased gradually over a length equal to 1.5 times the maximum width of the member until the preceding maximum pitch requirements are reached.</a:t>
            </a:r>
          </a:p>
          <a:p>
            <a:endParaRPr lang="en-US" sz="1200" dirty="0"/>
          </a:p>
          <a:p>
            <a:r>
              <a:rPr lang="en-US" sz="1200" dirty="0"/>
              <a:t>For built-up tension members, the pitch, p, must not exceed twice the maximum pitch specified above for compression members, and the gage, g, between adjacent lines of bolts must not exceed 24.0t. Again, the pitch is not to exceed the maximum specified for sealing bolts (Slide 23).</a:t>
            </a:r>
          </a:p>
          <a:p>
            <a:endParaRPr lang="en-US" sz="1200" dirty="0"/>
          </a:p>
          <a:p>
            <a:r>
              <a:rPr lang="en-US" sz="1200" dirty="0"/>
              <a:t>The pitch of the fasteners in the compression and tension flanges of built-up I-section flexural members should satisfy the maximum pitch requirements for stitch bolts in built-up compression members and tension members, respectively (</a:t>
            </a:r>
            <a:r>
              <a:rPr lang="en-US" sz="1200" i="1" dirty="0"/>
              <a:t>AASHTO LRFD </a:t>
            </a:r>
            <a:r>
              <a:rPr lang="en-US" sz="1200" dirty="0"/>
              <a:t>Article 6.10.1 – 10th Edition).</a:t>
            </a:r>
            <a:endParaRPr lang="en-US" dirty="0"/>
          </a:p>
        </p:txBody>
      </p:sp>
      <p:sp>
        <p:nvSpPr>
          <p:cNvPr id="4" name="Slide Number Placeholder 3">
            <a:extLst>
              <a:ext uri="{FF2B5EF4-FFF2-40B4-BE49-F238E27FC236}">
                <a16:creationId xmlns:a16="http://schemas.microsoft.com/office/drawing/2014/main" id="{49ABD3A7-65B7-4089-6A21-4DDD785C1BAD}"/>
              </a:ext>
            </a:extLst>
          </p:cNvPr>
          <p:cNvSpPr>
            <a:spLocks noGrp="1"/>
          </p:cNvSpPr>
          <p:nvPr>
            <p:ph type="sldNum" sz="quarter" idx="5"/>
          </p:nvPr>
        </p:nvSpPr>
        <p:spPr/>
        <p:txBody>
          <a:bodyPr/>
          <a:lstStyle/>
          <a:p>
            <a:fld id="{90BDC431-FEEB-4AEA-9C88-8408D90EB600}" type="slidenum">
              <a:rPr lang="en-US" smtClean="0"/>
              <a:pPr/>
              <a:t>25</a:t>
            </a:fld>
            <a:endParaRPr lang="en-US" dirty="0"/>
          </a:p>
        </p:txBody>
      </p:sp>
      <p:sp>
        <p:nvSpPr>
          <p:cNvPr id="7" name="Slide Image Placeholder 6">
            <a:extLst>
              <a:ext uri="{FF2B5EF4-FFF2-40B4-BE49-F238E27FC236}">
                <a16:creationId xmlns:a16="http://schemas.microsoft.com/office/drawing/2014/main" id="{C33F3262-312E-5C93-19A0-743BAF8C8993}"/>
              </a:ext>
            </a:extLst>
          </p:cNvPr>
          <p:cNvSpPr>
            <a:spLocks noGrp="1" noRot="1" noChangeAspect="1"/>
          </p:cNvSpPr>
          <p:nvPr>
            <p:ph type="sldImg"/>
          </p:nvPr>
        </p:nvSpPr>
        <p:spPr/>
      </p:sp>
    </p:spTree>
    <p:extLst>
      <p:ext uri="{BB962C8B-B14F-4D97-AF65-F5344CB8AC3E}">
        <p14:creationId xmlns:p14="http://schemas.microsoft.com/office/powerpoint/2010/main" val="1384074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The next topic in this lesson will discuss the calculation of the factored shear resistance of bolted joints. </a:t>
            </a:r>
          </a:p>
        </p:txBody>
      </p:sp>
      <p:sp>
        <p:nvSpPr>
          <p:cNvPr id="4" name="Slide Number Placeholder 3">
            <a:extLst>
              <a:ext uri="{FF2B5EF4-FFF2-40B4-BE49-F238E27FC236}">
                <a16:creationId xmlns:a16="http://schemas.microsoft.com/office/drawing/2014/main" id="{65964E21-B03E-0E58-5EFB-E1CE8D397F1D}"/>
              </a:ext>
            </a:extLst>
          </p:cNvPr>
          <p:cNvSpPr>
            <a:spLocks noGrp="1"/>
          </p:cNvSpPr>
          <p:nvPr>
            <p:ph type="sldNum" sz="quarter" idx="5"/>
          </p:nvPr>
        </p:nvSpPr>
        <p:spPr/>
        <p:txBody>
          <a:bodyPr/>
          <a:lstStyle/>
          <a:p>
            <a:fld id="{90BDC431-FEEB-4AEA-9C88-8408D90EB600}" type="slidenum">
              <a:rPr lang="en-US" smtClean="0"/>
              <a:pPr/>
              <a:t>26</a:t>
            </a:fld>
            <a:endParaRPr lang="en-US" dirty="0"/>
          </a:p>
        </p:txBody>
      </p:sp>
      <p:sp>
        <p:nvSpPr>
          <p:cNvPr id="7" name="Slide Image Placeholder 6">
            <a:extLst>
              <a:ext uri="{FF2B5EF4-FFF2-40B4-BE49-F238E27FC236}">
                <a16:creationId xmlns:a16="http://schemas.microsoft.com/office/drawing/2014/main" id="{46D1B691-C967-EDC3-3656-5D96919372F6}"/>
              </a:ext>
            </a:extLst>
          </p:cNvPr>
          <p:cNvSpPr>
            <a:spLocks noGrp="1" noRot="1" noChangeAspect="1"/>
          </p:cNvSpPr>
          <p:nvPr>
            <p:ph type="sldImg"/>
          </p:nvPr>
        </p:nvSpPr>
        <p:spPr/>
      </p:sp>
    </p:spTree>
    <p:extLst>
      <p:ext uri="{BB962C8B-B14F-4D97-AF65-F5344CB8AC3E}">
        <p14:creationId xmlns:p14="http://schemas.microsoft.com/office/powerpoint/2010/main" val="168593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i="1" dirty="0"/>
              <a:t>AASHTO LRFD </a:t>
            </a:r>
            <a:r>
              <a:rPr lang="en-US" sz="1200" dirty="0"/>
              <a:t>Article 6.13.2.2 specifies that the factored shear resistance, R</a:t>
            </a:r>
            <a:r>
              <a:rPr lang="en-US" sz="1200" baseline="-25000" dirty="0"/>
              <a:t>r</a:t>
            </a:r>
            <a:r>
              <a:rPr lang="en-US" sz="1200" dirty="0"/>
              <a:t>, of a bolt at the strength limit state (in a slip-critical or bearing-type connection – Slides 7 to 11) is to be taken as the resistance factor for bolts in shear, </a:t>
            </a:r>
            <a:r>
              <a:rPr lang="en-US" sz="1200" dirty="0">
                <a:sym typeface="Symbol" panose="05050102010706020507" pitchFamily="18" charset="2"/>
              </a:rPr>
              <a:t></a:t>
            </a:r>
            <a:r>
              <a:rPr lang="en-US" sz="1200" baseline="-25000" dirty="0">
                <a:sym typeface="Symbol" panose="05050102010706020507" pitchFamily="18" charset="2"/>
              </a:rPr>
              <a:t>s</a:t>
            </a:r>
            <a:r>
              <a:rPr lang="en-US" sz="1200" dirty="0">
                <a:sym typeface="Symbol" panose="05050102010706020507" pitchFamily="18" charset="2"/>
              </a:rPr>
              <a:t>, specified in </a:t>
            </a:r>
            <a:r>
              <a:rPr lang="en-US" sz="1200" i="1" dirty="0">
                <a:sym typeface="Symbol" panose="05050102010706020507" pitchFamily="18" charset="2"/>
              </a:rPr>
              <a:t>AASHTO LRFD </a:t>
            </a:r>
            <a:r>
              <a:rPr lang="en-US" sz="1200" dirty="0">
                <a:sym typeface="Symbol" panose="05050102010706020507" pitchFamily="18" charset="2"/>
              </a:rPr>
              <a:t>Article 6.5.4.2 (equal to 0.80 for ASTM F3125 and ASTM F3148 bolts and 0.75 for ASTM A307 bolts) times the nominal shear resistance of the bolt determined as specified in </a:t>
            </a:r>
            <a:r>
              <a:rPr lang="en-US" sz="1200" i="1" dirty="0">
                <a:sym typeface="Symbol" panose="05050102010706020507" pitchFamily="18" charset="2"/>
              </a:rPr>
              <a:t>AASHTO LRFD </a:t>
            </a:r>
            <a:r>
              <a:rPr lang="en-US" sz="1200" dirty="0">
                <a:sym typeface="Symbol" panose="05050102010706020507" pitchFamily="18" charset="2"/>
              </a:rPr>
              <a:t>Article 6.13.2.7. </a:t>
            </a:r>
            <a:r>
              <a:rPr lang="en-US" sz="1200" dirty="0"/>
              <a:t>The shear failure of a bolt is illustrated in the figure at the bottom of this slide. The factored resistance equals the nominal shear resistance multiplied by a resistance factor less than that used to determine the factored resistance of a component. This ensures that the maximum strength of the bridge is limited by the strength of the main members rather than by the connections. The shear resistance of bolts is not affected by pretension in the fasteners, provided that the connected material is in contact at the faying surfaces.</a:t>
            </a:r>
          </a:p>
          <a:p>
            <a:endParaRPr lang="en-US" sz="1200" dirty="0"/>
          </a:p>
          <a:p>
            <a:r>
              <a:rPr lang="en-US" sz="1200" dirty="0"/>
              <a:t>Note that the shear resistance of anchor rods, which are not covered in this course, is specified in </a:t>
            </a:r>
            <a:r>
              <a:rPr lang="en-US" sz="1200" i="1" dirty="0"/>
              <a:t>AASHTO LRFD </a:t>
            </a:r>
            <a:r>
              <a:rPr lang="en-US" sz="1200" dirty="0"/>
              <a:t>Article 6.13.2.12. Anchor rods are covered in a separate article so that other requirements for high-strength bolts are not applied to anchor rods. The term “anchor rods,” which is used in the </a:t>
            </a:r>
            <a:r>
              <a:rPr lang="en-US" sz="1200" i="1" dirty="0"/>
              <a:t>AASHTO LRFD </a:t>
            </a:r>
            <a:r>
              <a:rPr lang="en-US" sz="1200" dirty="0"/>
              <a:t>Specifications, is considered synonymous with the term “anchor bolts,” which has also been used. Anchor rods conform to the ASTM F1554 specification. </a:t>
            </a:r>
          </a:p>
        </p:txBody>
      </p:sp>
      <p:sp>
        <p:nvSpPr>
          <p:cNvPr id="4" name="Slide Number Placeholder 3">
            <a:extLst>
              <a:ext uri="{FF2B5EF4-FFF2-40B4-BE49-F238E27FC236}">
                <a16:creationId xmlns:a16="http://schemas.microsoft.com/office/drawing/2014/main" id="{08905556-2749-B359-4697-E2C3B5833085}"/>
              </a:ext>
            </a:extLst>
          </p:cNvPr>
          <p:cNvSpPr>
            <a:spLocks noGrp="1"/>
          </p:cNvSpPr>
          <p:nvPr>
            <p:ph type="sldNum" sz="quarter" idx="5"/>
          </p:nvPr>
        </p:nvSpPr>
        <p:spPr/>
        <p:txBody>
          <a:bodyPr/>
          <a:lstStyle/>
          <a:p>
            <a:fld id="{90BDC431-FEEB-4AEA-9C88-8408D90EB600}" type="slidenum">
              <a:rPr lang="en-US" smtClean="0"/>
              <a:pPr/>
              <a:t>27</a:t>
            </a:fld>
            <a:endParaRPr lang="en-US" dirty="0"/>
          </a:p>
        </p:txBody>
      </p:sp>
      <p:sp>
        <p:nvSpPr>
          <p:cNvPr id="7" name="Slide Image Placeholder 6">
            <a:extLst>
              <a:ext uri="{FF2B5EF4-FFF2-40B4-BE49-F238E27FC236}">
                <a16:creationId xmlns:a16="http://schemas.microsoft.com/office/drawing/2014/main" id="{F3E2F43B-D5FE-55E9-0FBB-D312021B3355}"/>
              </a:ext>
            </a:extLst>
          </p:cNvPr>
          <p:cNvSpPr>
            <a:spLocks noGrp="1" noRot="1" noChangeAspect="1"/>
          </p:cNvSpPr>
          <p:nvPr>
            <p:ph type="sldImg"/>
          </p:nvPr>
        </p:nvSpPr>
        <p:spPr/>
      </p:sp>
    </p:spTree>
    <p:extLst>
      <p:ext uri="{BB962C8B-B14F-4D97-AF65-F5344CB8AC3E}">
        <p14:creationId xmlns:p14="http://schemas.microsoft.com/office/powerpoint/2010/main" val="389889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832350"/>
          </a:xfrm>
        </p:spPr>
        <p:txBody>
          <a:bodyPr/>
          <a:lstStyle/>
          <a:p>
            <a:r>
              <a:rPr lang="en-US" sz="1050" i="1" dirty="0"/>
              <a:t>AASHTO LRFD </a:t>
            </a:r>
            <a:r>
              <a:rPr lang="en-US" sz="1050" dirty="0"/>
              <a:t>Article 6.13.2.7 specifies that the nominal shear resistance, R</a:t>
            </a:r>
            <a:r>
              <a:rPr lang="en-US" sz="1050" baseline="-25000" dirty="0"/>
              <a:t>n</a:t>
            </a:r>
            <a:r>
              <a:rPr lang="en-US" sz="1050" dirty="0"/>
              <a:t>, of a high-strength bolt (ASTM F3125 or ASTM F3148  bolt) or an A307 bolt at the strength limit state in joints whose length between extreme fasteners measured parallel to the line of action of the force is less or equal to 38.0 in. is to be given by the equations shown on this slide. The equation to use depends on whether the threads are excluded from or included in the shear plane. The terms in the equations are as defined on the slide. When bolts are positioned so that they cross two planes of contact (i.e., N</a:t>
            </a:r>
            <a:r>
              <a:rPr lang="en-US" sz="1050" baseline="-25000" dirty="0"/>
              <a:t>s</a:t>
            </a:r>
            <a:r>
              <a:rPr lang="en-US" sz="1050" dirty="0"/>
              <a:t> = 2), this is referred to as </a:t>
            </a:r>
            <a:r>
              <a:rPr lang="en-US" sz="1050" dirty="0">
                <a:sym typeface="Symbol" panose="05050102010706020507" pitchFamily="18" charset="2"/>
              </a:rPr>
              <a:t></a:t>
            </a:r>
            <a:r>
              <a:rPr lang="en-US" sz="1050" dirty="0"/>
              <a:t>double shear.</a:t>
            </a:r>
            <a:r>
              <a:rPr lang="en-US" sz="1050" dirty="0">
                <a:sym typeface="Symbol" panose="05050102010706020507" pitchFamily="18" charset="2"/>
              </a:rPr>
              <a:t></a:t>
            </a:r>
            <a:r>
              <a:rPr lang="en-US" sz="1050" dirty="0"/>
              <a:t> Double shear is a symmetrical loading situation with regard to the shear planes and direction of shear transfer.  When there is a single plane of contact involved in the load transfer (i.e., N</a:t>
            </a:r>
            <a:r>
              <a:rPr lang="en-US" sz="1050" baseline="-25000" dirty="0"/>
              <a:t>s </a:t>
            </a:r>
            <a:r>
              <a:rPr lang="en-US" sz="1050" dirty="0"/>
              <a:t>= 1), this is referred to as </a:t>
            </a:r>
            <a:r>
              <a:rPr lang="en-US" sz="1050" dirty="0">
                <a:sym typeface="Symbol" panose="05050102010706020507" pitchFamily="18" charset="2"/>
              </a:rPr>
              <a:t></a:t>
            </a:r>
            <a:r>
              <a:rPr lang="en-US" sz="1050" dirty="0"/>
              <a:t>single shear,</a:t>
            </a:r>
            <a:r>
              <a:rPr lang="en-US" sz="1050" dirty="0">
                <a:sym typeface="Symbol" panose="05050102010706020507" pitchFamily="18" charset="2"/>
              </a:rPr>
              <a:t></a:t>
            </a:r>
            <a:r>
              <a:rPr lang="en-US" sz="1050" dirty="0"/>
              <a:t> which is an unsymmetrical loading situation.</a:t>
            </a:r>
          </a:p>
          <a:p>
            <a:endParaRPr lang="en-US" sz="1050" dirty="0"/>
          </a:p>
          <a:p>
            <a:r>
              <a:rPr lang="en-US" sz="1050" dirty="0"/>
              <a:t>The nominal resistance in shear is based upon the observation that the shear resistance of a single high-strength bolt is about 0.625 times the tensile strength of that bolt. However, in lap splice tension or compression connections with more than two bolts in the line of force, deformation of the connected material causes nonuniform bolt shear force distribution so that the strength of the connection in terms of the average bolt strength decreases as the joint length increases. Rather than provide a function that reflects this decrease in average fastener strength with joint length, a single reduction factor of 0.90 is applied to the 0.625 multiplier (0.90 x 0.625 = 0.56). This accommodates bolts in joints up to 38.0 in. in length without seriously affecting the economy of very short joints. </a:t>
            </a:r>
          </a:p>
          <a:p>
            <a:endParaRPr lang="en-US" sz="1050" dirty="0"/>
          </a:p>
          <a:p>
            <a:r>
              <a:rPr lang="en-US" sz="1050" dirty="0"/>
              <a:t>The average value of the nominal resistance for bolts with threads in the shear plane has been determined by a series of tests to be 0.833 (0.6F</a:t>
            </a:r>
            <a:r>
              <a:rPr lang="en-US" sz="1050" baseline="-25000" dirty="0"/>
              <a:t>ub</a:t>
            </a:r>
            <a:r>
              <a:rPr lang="en-US" sz="1050" dirty="0"/>
              <a:t>), with a standard deviation of 0.03. A value of about 0.80 was selected for the specification formula based upon the area corresponding to the nominal body area of the bolt (0.56 x 0.80 = 0.45). If the threads of a bolt are included in the shear plane in the joint, the shear resistance of the bolt in all shear planes of the joint is to be taken as the value for threads included in the shear plane. This is because of the uncertainty of the manner of sharing the load between the two shear areas. It also recognizes that knowledge about the bolt placement, which might leave both shear planes in the threaded section, is not ordinarily available to the designer.</a:t>
            </a:r>
          </a:p>
          <a:p>
            <a:endParaRPr lang="en-US" sz="1050" dirty="0"/>
          </a:p>
          <a:p>
            <a:r>
              <a:rPr lang="en-US" sz="1050" dirty="0"/>
              <a:t>For ASTM A307 bolts, shear design is to be based on the equation assuming threads are included in the shear plane. The threaded length of an ASTM A307 bolt is not as predictable as that of a high-strength bolt. Also, when the grip length of an ASTM A307 bolt exceeds 5.0 diameters, the nominal resistance is to be lowered one percent for each 1/16 in. of grip in excess of 5.0 diameters. This is because ASTM A307 bolts with a long grip tend to bend, thus reducing their resistance.</a:t>
            </a:r>
          </a:p>
        </p:txBody>
      </p:sp>
      <p:sp>
        <p:nvSpPr>
          <p:cNvPr id="4" name="Slide Number Placeholder 3">
            <a:extLst>
              <a:ext uri="{FF2B5EF4-FFF2-40B4-BE49-F238E27FC236}">
                <a16:creationId xmlns:a16="http://schemas.microsoft.com/office/drawing/2014/main" id="{5421C94F-70EF-0861-A9C1-4DE7893FC309}"/>
              </a:ext>
            </a:extLst>
          </p:cNvPr>
          <p:cNvSpPr>
            <a:spLocks noGrp="1"/>
          </p:cNvSpPr>
          <p:nvPr>
            <p:ph type="sldNum" sz="quarter" idx="5"/>
          </p:nvPr>
        </p:nvSpPr>
        <p:spPr/>
        <p:txBody>
          <a:bodyPr/>
          <a:lstStyle/>
          <a:p>
            <a:fld id="{90BDC431-FEEB-4AEA-9C88-8408D90EB600}" type="slidenum">
              <a:rPr lang="en-US" smtClean="0"/>
              <a:pPr/>
              <a:t>28</a:t>
            </a:fld>
            <a:endParaRPr lang="en-US" dirty="0"/>
          </a:p>
        </p:txBody>
      </p:sp>
      <p:sp>
        <p:nvSpPr>
          <p:cNvPr id="7" name="Slide Image Placeholder 6">
            <a:extLst>
              <a:ext uri="{FF2B5EF4-FFF2-40B4-BE49-F238E27FC236}">
                <a16:creationId xmlns:a16="http://schemas.microsoft.com/office/drawing/2014/main" id="{CFEBEFB4-A187-5250-107D-62FCC57EC8DD}"/>
              </a:ext>
            </a:extLst>
          </p:cNvPr>
          <p:cNvSpPr>
            <a:spLocks noGrp="1" noRot="1" noChangeAspect="1"/>
          </p:cNvSpPr>
          <p:nvPr>
            <p:ph type="sldImg"/>
          </p:nvPr>
        </p:nvSpPr>
        <p:spPr/>
      </p:sp>
    </p:spTree>
    <p:extLst>
      <p:ext uri="{BB962C8B-B14F-4D97-AF65-F5344CB8AC3E}">
        <p14:creationId xmlns:p14="http://schemas.microsoft.com/office/powerpoint/2010/main" val="296230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For lap splice tension and compression connections, the shear resistance equations presented on the previous slide apply for connections whose length between extreme fasteners measured parallel to the line of action of the force is less than or equal to 38.0 in. For such connections, a single joint-length reduction factor of 0.90 is intrinsically applied to the 0.625 tensile-strength multiplier in the shear resistance equations to conservatively reflect the actual nonuniform bolt shear force distribution along the length of the connection moving away from the first bolt closest to the force, as reflected by the dashed curve shown in the plot. In lap splice tension and compression connections greater than 38.0 in. in length between extreme fasteners, in which the bolt force drops off more substantially, an overall joint-length reduction factor of 0.75 is conservatively applied. Thus, the nominal shear resistance values for the bolts given on the previous screen are externally multiplied by a factor of 0.83, or 0.75/0.90 in this case.</a:t>
            </a:r>
          </a:p>
          <a:p>
            <a:endParaRPr lang="en-US" sz="1200" dirty="0"/>
          </a:p>
          <a:p>
            <a:r>
              <a:rPr lang="en-US" sz="1200" dirty="0"/>
              <a:t>For flange splices, the 38.0-in. length is measured between the extreme bolts on only one side of the connection. The length reduction applies only to lap splice tension and compression connections and not to web shear-type connections; e.g., web splices. The reduction factor of 0.90 is retained for web shear-type connections since the distribution of the bolt forces is not necessarily uniform. However, a further reduction in the shear resistance based on the joint length is not necessary.</a:t>
            </a:r>
          </a:p>
          <a:p>
            <a:endParaRPr lang="en-US" sz="1200" dirty="0"/>
          </a:p>
          <a:p>
            <a:r>
              <a:rPr lang="en-US" sz="1200" dirty="0"/>
              <a:t>The photo on this slide of a sawn connection illustrates the bending that occurs in bolts in long connections. It is this bending that is accounted for by imposing a reduction in bolt strength on long connections.</a:t>
            </a:r>
          </a:p>
        </p:txBody>
      </p:sp>
      <p:sp>
        <p:nvSpPr>
          <p:cNvPr id="4" name="Slide Number Placeholder 3">
            <a:extLst>
              <a:ext uri="{FF2B5EF4-FFF2-40B4-BE49-F238E27FC236}">
                <a16:creationId xmlns:a16="http://schemas.microsoft.com/office/drawing/2014/main" id="{35ACA1FE-8B90-AB39-B425-71F885102AE2}"/>
              </a:ext>
            </a:extLst>
          </p:cNvPr>
          <p:cNvSpPr>
            <a:spLocks noGrp="1"/>
          </p:cNvSpPr>
          <p:nvPr>
            <p:ph type="sldNum" sz="quarter" idx="5"/>
          </p:nvPr>
        </p:nvSpPr>
        <p:spPr/>
        <p:txBody>
          <a:bodyPr/>
          <a:lstStyle/>
          <a:p>
            <a:fld id="{90BDC431-FEEB-4AEA-9C88-8408D90EB600}" type="slidenum">
              <a:rPr lang="en-US" smtClean="0"/>
              <a:pPr/>
              <a:t>29</a:t>
            </a:fld>
            <a:endParaRPr lang="en-US" dirty="0"/>
          </a:p>
        </p:txBody>
      </p:sp>
      <p:sp>
        <p:nvSpPr>
          <p:cNvPr id="7" name="Slide Image Placeholder 6">
            <a:extLst>
              <a:ext uri="{FF2B5EF4-FFF2-40B4-BE49-F238E27FC236}">
                <a16:creationId xmlns:a16="http://schemas.microsoft.com/office/drawing/2014/main" id="{6CE841C4-C44E-409B-C553-D2BD8D8401BA}"/>
              </a:ext>
            </a:extLst>
          </p:cNvPr>
          <p:cNvSpPr>
            <a:spLocks noGrp="1" noRot="1" noChangeAspect="1"/>
          </p:cNvSpPr>
          <p:nvPr>
            <p:ph type="sldImg"/>
          </p:nvPr>
        </p:nvSpPr>
        <p:spPr/>
      </p:sp>
    </p:spTree>
    <p:extLst>
      <p:ext uri="{BB962C8B-B14F-4D97-AF65-F5344CB8AC3E}">
        <p14:creationId xmlns:p14="http://schemas.microsoft.com/office/powerpoint/2010/main" val="302518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692650"/>
          </a:xfrm>
        </p:spPr>
        <p:txBody>
          <a:bodyPr/>
          <a:lstStyle/>
          <a:p>
            <a:r>
              <a:rPr lang="en-US" dirty="0"/>
              <a:t>Lesson </a:t>
            </a:r>
            <a:r>
              <a:rPr lang="en-US" dirty="0" err="1"/>
              <a:t>11B</a:t>
            </a:r>
            <a:r>
              <a:rPr lang="en-US" dirty="0"/>
              <a:t> deals with the design of bolted joints. Specific topics to be covered on the design of bolted joints include some general considerations; namely, examples of some typical bolted joints in steel-girder bridges, slip-critical vs. bearing-type connections, high-strength bolts (including discussions of types, coating options, and installation methods), low-strength steel bolts, the fatigue resistance of bolted connections in shear, bolt holes, bolt spacing, and edge and end distance requirements. This will be followed by discussions on the calculation of the shear resistance, slip resistance, bearing resistance, and tensile resistance of bolted joints (along with some illustrative examples). The design of eccentrically loaded bolted connections will be discussed next; again, with two examples illustrating the importance of the connection work-point location. Finally, the </a:t>
            </a:r>
            <a:r>
              <a:rPr lang="en-US" i="1" dirty="0"/>
              <a:t>AASHTO LRFD </a:t>
            </a:r>
            <a:r>
              <a:rPr lang="en-US" dirty="0"/>
              <a:t>design requirements for the design of bolted field splices will be reviewed in detail and a complete design example will be provided illustrating the application of those requirements.</a:t>
            </a:r>
          </a:p>
        </p:txBody>
      </p:sp>
      <p:sp>
        <p:nvSpPr>
          <p:cNvPr id="7" name="Slide Image Placeholder 6">
            <a:extLst>
              <a:ext uri="{FF2B5EF4-FFF2-40B4-BE49-F238E27FC236}">
                <a16:creationId xmlns:a16="http://schemas.microsoft.com/office/drawing/2014/main" id="{99641D9E-EC47-BABC-376D-30EA7F75CB07}"/>
              </a:ext>
            </a:extLst>
          </p:cNvPr>
          <p:cNvSpPr>
            <a:spLocks noGrp="1" noRot="1" noChangeAspect="1"/>
          </p:cNvSpPr>
          <p:nvPr>
            <p:ph type="sldImg"/>
          </p:nvPr>
        </p:nvSpPr>
        <p:spPr/>
      </p:sp>
      <p:sp>
        <p:nvSpPr>
          <p:cNvPr id="8" name="Slide Number Placeholder 7">
            <a:extLst>
              <a:ext uri="{FF2B5EF4-FFF2-40B4-BE49-F238E27FC236}">
                <a16:creationId xmlns:a16="http://schemas.microsoft.com/office/drawing/2014/main" id="{82F7C5A1-675F-D44F-A1B8-ED8C345890A3}"/>
              </a:ext>
            </a:extLst>
          </p:cNvPr>
          <p:cNvSpPr>
            <a:spLocks noGrp="1"/>
          </p:cNvSpPr>
          <p:nvPr>
            <p:ph type="sldNum" sz="quarter" idx="5"/>
          </p:nvPr>
        </p:nvSpPr>
        <p:spPr/>
        <p:txBody>
          <a:bodyPr/>
          <a:lstStyle/>
          <a:p>
            <a:fld id="{90BDC431-FEEB-4AEA-9C88-8408D90EB600}" type="slidenum">
              <a:rPr lang="en-US" smtClean="0"/>
              <a:t>3</a:t>
            </a:fld>
            <a:endParaRPr lang="en-US" dirty="0"/>
          </a:p>
        </p:txBody>
      </p:sp>
    </p:spTree>
    <p:extLst>
      <p:ext uri="{BB962C8B-B14F-4D97-AF65-F5344CB8AC3E}">
        <p14:creationId xmlns:p14="http://schemas.microsoft.com/office/powerpoint/2010/main" val="3040480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High-strength bolts are commonly cold-formed with rolled threads. The manufacturing process requires a transition area between the bolt body and the rolled threads. The transition area is smaller than the shank of the bolt. If the shear plane falls in this area and the design calls for threads excluded from the shear plane, there may be a reduced nominal shear resistance. Shear planes located in the transition length of high-strength bolts have traditionally been treated as if the threads were excluded from the shear plane. Further evaluation of the transition area and the variations permitted in the manufacturing of bolts in the ASME B18.2.6 Specification have caused a more conservative approach to be taken in the 2020 RCSC Specification, such that shear planes located in the transition length of high-strength bolts should now be considered shear planes with the threads included, as stated in </a:t>
            </a:r>
            <a:r>
              <a:rPr lang="en-US" sz="1200" i="1" dirty="0"/>
              <a:t>AASHTO LRFD </a:t>
            </a:r>
            <a:r>
              <a:rPr lang="en-US" sz="1200" dirty="0"/>
              <a:t>Article 6.13.2.7 (10th Edition). </a:t>
            </a:r>
          </a:p>
          <a:p>
            <a:endParaRPr lang="en-US" sz="1200" dirty="0"/>
          </a:p>
          <a:p>
            <a:r>
              <a:rPr lang="en-US" sz="1200" dirty="0"/>
              <a:t>The 10th Edition </a:t>
            </a:r>
            <a:r>
              <a:rPr lang="en-US" sz="1200" i="1" dirty="0"/>
              <a:t>AASHTO LRFD </a:t>
            </a:r>
            <a:r>
              <a:rPr lang="en-US" sz="1200" dirty="0"/>
              <a:t>Article C6.13.2.7 provides some conservative guidance for determining whether threads are excluded from or included in the shear plane considering the bolt transition length. The 1st step is shown on this slide; the remaining steps follow on the next slide:</a:t>
            </a:r>
          </a:p>
          <a:p>
            <a:endParaRPr lang="en-US" sz="1200" dirty="0"/>
          </a:p>
          <a:p>
            <a:r>
              <a:rPr lang="en-US" sz="1200" dirty="0"/>
              <a:t>1. Unless the use and position of washers and DTIs (Slide 17) is clearly identified in the contract documents, consider evaluating conditions with and without one washer and one DTI positioned under the bolt head adjacent to the thicker outer ply. Refer to ASTM F436/F436M for washer thicknesses; the nominal thickness of the typical standard washer is 5/32 in. Refer to ASME B18.2.6 or manufacturer data for the appropriate DTI dimensions. If DTIs will not be used, they need not be considered. </a:t>
            </a:r>
          </a:p>
        </p:txBody>
      </p:sp>
      <p:sp>
        <p:nvSpPr>
          <p:cNvPr id="4" name="Slide Number Placeholder 3">
            <a:extLst>
              <a:ext uri="{FF2B5EF4-FFF2-40B4-BE49-F238E27FC236}">
                <a16:creationId xmlns:a16="http://schemas.microsoft.com/office/drawing/2014/main" id="{E1297729-4528-6DF1-0191-74205A2AFDF4}"/>
              </a:ext>
            </a:extLst>
          </p:cNvPr>
          <p:cNvSpPr>
            <a:spLocks noGrp="1"/>
          </p:cNvSpPr>
          <p:nvPr>
            <p:ph type="sldNum" sz="quarter" idx="5"/>
          </p:nvPr>
        </p:nvSpPr>
        <p:spPr/>
        <p:txBody>
          <a:bodyPr/>
          <a:lstStyle/>
          <a:p>
            <a:fld id="{90BDC431-FEEB-4AEA-9C88-8408D90EB600}" type="slidenum">
              <a:rPr lang="en-US" smtClean="0"/>
              <a:pPr/>
              <a:t>30</a:t>
            </a:fld>
            <a:endParaRPr lang="en-US" dirty="0"/>
          </a:p>
        </p:txBody>
      </p:sp>
      <p:sp>
        <p:nvSpPr>
          <p:cNvPr id="7" name="Slide Image Placeholder 6">
            <a:extLst>
              <a:ext uri="{FF2B5EF4-FFF2-40B4-BE49-F238E27FC236}">
                <a16:creationId xmlns:a16="http://schemas.microsoft.com/office/drawing/2014/main" id="{EE676B92-765F-0548-EE32-F2AC2B5B589E}"/>
              </a:ext>
            </a:extLst>
          </p:cNvPr>
          <p:cNvSpPr>
            <a:spLocks noGrp="1" noRot="1" noChangeAspect="1"/>
          </p:cNvSpPr>
          <p:nvPr>
            <p:ph type="sldImg"/>
          </p:nvPr>
        </p:nvSpPr>
        <p:spPr/>
      </p:sp>
    </p:spTree>
    <p:extLst>
      <p:ext uri="{BB962C8B-B14F-4D97-AF65-F5344CB8AC3E}">
        <p14:creationId xmlns:p14="http://schemas.microsoft.com/office/powerpoint/2010/main" val="747461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Guidance for determining whether threads are excluded from or included in the shear plane considering the bolt transition length is continued from the preceding slide on this slide. Refer to the figure on this slide for illustration of the dimensions referred to in the following steps. The use of this guidance will be demonstrated in the example to follow:</a:t>
            </a:r>
          </a:p>
          <a:p>
            <a:endParaRPr lang="en-US" sz="1200" dirty="0"/>
          </a:p>
          <a:p>
            <a:r>
              <a:rPr lang="en-US" sz="1200" dirty="0"/>
              <a:t>2. Sum the grip length of the connection, i.e., the total nominal thickness of the connection plies, L</a:t>
            </a:r>
            <a:r>
              <a:rPr lang="en-US" sz="1200" baseline="-25000" dirty="0"/>
              <a:t>PLY</a:t>
            </a:r>
            <a:r>
              <a:rPr lang="en-US" sz="1200" dirty="0"/>
              <a:t>, the thickness of the assumed washer, T, and DTI, F, if considered, plus an additional value specified in Table C-2.2 of the 2020 RCSC Specification.</a:t>
            </a:r>
          </a:p>
          <a:p>
            <a:endParaRPr lang="en-US" sz="1200" dirty="0"/>
          </a:p>
          <a:p>
            <a:r>
              <a:rPr lang="en-US" sz="1200" dirty="0"/>
              <a:t>3. Round up the sum to the next ¼-in. increment up to a bolt length of 6.0 in. and to the next ½-in. increment for longer bolts (per 2020 RCSC Article 2.7 Commentary) to determine the minimum nominal bolt length, L</a:t>
            </a:r>
            <a:r>
              <a:rPr lang="en-US" sz="1200" baseline="-25000" dirty="0"/>
              <a:t>NOM</a:t>
            </a:r>
            <a:r>
              <a:rPr lang="en-US" sz="1200" dirty="0"/>
              <a:t>.</a:t>
            </a:r>
          </a:p>
          <a:p>
            <a:endParaRPr lang="en-US" sz="1200" dirty="0"/>
          </a:p>
          <a:p>
            <a:r>
              <a:rPr lang="en-US" sz="1200" dirty="0"/>
              <a:t>4. Determine the minimum bolt body length, i.e., the distance from the bolt head to the beginning of the transition length, L</a:t>
            </a:r>
            <a:r>
              <a:rPr lang="en-US" sz="1200" baseline="-25000" dirty="0"/>
              <a:t>B MIN</a:t>
            </a:r>
            <a:r>
              <a:rPr lang="en-US" sz="1200" dirty="0"/>
              <a:t>, and compare that length to the location of the furthest shear plane measured from the bolt head, L</a:t>
            </a:r>
            <a:r>
              <a:rPr lang="en-US" sz="1200" baseline="-25000" dirty="0"/>
              <a:t>SP</a:t>
            </a:r>
            <a:r>
              <a:rPr lang="en-US" sz="1200" dirty="0"/>
              <a:t>, to determine whether threads are excluded or included. L</a:t>
            </a:r>
            <a:r>
              <a:rPr lang="en-US" sz="1200" baseline="-25000" dirty="0"/>
              <a:t>B MIN </a:t>
            </a:r>
            <a:r>
              <a:rPr lang="en-US" sz="1200" dirty="0"/>
              <a:t>may be calculated by subtracting the appropriate thread length, L</a:t>
            </a:r>
            <a:r>
              <a:rPr lang="en-US" sz="1200" baseline="-25000" dirty="0"/>
              <a:t>T</a:t>
            </a:r>
            <a:r>
              <a:rPr lang="en-US" sz="1200" dirty="0"/>
              <a:t>, and transition thread length, Y, found in Table C-2.1 of the RCSC Specification from the calculated minimum nominal bolt length, L</a:t>
            </a:r>
            <a:r>
              <a:rPr lang="en-US" sz="1200" baseline="-25000" dirty="0"/>
              <a:t>NOM</a:t>
            </a:r>
            <a:r>
              <a:rPr lang="en-US" sz="1200" dirty="0"/>
              <a:t>. L</a:t>
            </a:r>
            <a:r>
              <a:rPr lang="en-US" sz="1200" baseline="-25000" dirty="0"/>
              <a:t>B MIN </a:t>
            </a:r>
            <a:r>
              <a:rPr lang="en-US" sz="1200" dirty="0"/>
              <a:t>can alternatively be determined directly from Table 2.1.9.2-1 of ASME B18.2.6 using the nominal bolt diameter and the calculated value of L</a:t>
            </a:r>
            <a:r>
              <a:rPr lang="en-US" sz="1200" baseline="-25000" dirty="0"/>
              <a:t>NOM</a:t>
            </a:r>
            <a:r>
              <a:rPr lang="en-US" sz="1200" dirty="0"/>
              <a:t>. </a:t>
            </a:r>
          </a:p>
          <a:p>
            <a:endParaRPr lang="en-US" sz="1200" dirty="0"/>
          </a:p>
          <a:p>
            <a:r>
              <a:rPr lang="en-US" sz="1200" dirty="0"/>
              <a:t>Note that short high-strength bolts with lengths indicated in Table 2.5 of the 2020 RCSC Specification are fully threaded in accordance with ASME B18.2.6 and thus should be designed for threads included in the shear plane. </a:t>
            </a:r>
            <a:endParaRPr lang="en-US" dirty="0"/>
          </a:p>
        </p:txBody>
      </p:sp>
      <p:sp>
        <p:nvSpPr>
          <p:cNvPr id="4" name="Slide Number Placeholder 3">
            <a:extLst>
              <a:ext uri="{FF2B5EF4-FFF2-40B4-BE49-F238E27FC236}">
                <a16:creationId xmlns:a16="http://schemas.microsoft.com/office/drawing/2014/main" id="{E832E507-B2AC-6DF7-3FA1-C2BFF91C6124}"/>
              </a:ext>
            </a:extLst>
          </p:cNvPr>
          <p:cNvSpPr>
            <a:spLocks noGrp="1"/>
          </p:cNvSpPr>
          <p:nvPr>
            <p:ph type="sldNum" sz="quarter" idx="5"/>
          </p:nvPr>
        </p:nvSpPr>
        <p:spPr/>
        <p:txBody>
          <a:bodyPr/>
          <a:lstStyle/>
          <a:p>
            <a:fld id="{90BDC431-FEEB-4AEA-9C88-8408D90EB600}" type="slidenum">
              <a:rPr lang="en-US" smtClean="0"/>
              <a:pPr/>
              <a:t>31</a:t>
            </a:fld>
            <a:endParaRPr lang="en-US" dirty="0"/>
          </a:p>
        </p:txBody>
      </p:sp>
      <p:sp>
        <p:nvSpPr>
          <p:cNvPr id="7" name="Slide Image Placeholder 6">
            <a:extLst>
              <a:ext uri="{FF2B5EF4-FFF2-40B4-BE49-F238E27FC236}">
                <a16:creationId xmlns:a16="http://schemas.microsoft.com/office/drawing/2014/main" id="{96C9F1DA-271B-A03D-433C-FA2D37FB46C5}"/>
              </a:ext>
            </a:extLst>
          </p:cNvPr>
          <p:cNvSpPr>
            <a:spLocks noGrp="1" noRot="1" noChangeAspect="1"/>
          </p:cNvSpPr>
          <p:nvPr>
            <p:ph type="sldImg"/>
          </p:nvPr>
        </p:nvSpPr>
        <p:spPr/>
      </p:sp>
    </p:spTree>
    <p:extLst>
      <p:ext uri="{BB962C8B-B14F-4D97-AF65-F5344CB8AC3E}">
        <p14:creationId xmlns:p14="http://schemas.microsoft.com/office/powerpoint/2010/main" val="1844500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In this example, the factored shear resistance, R</a:t>
            </a:r>
            <a:r>
              <a:rPr lang="en-US" sz="1200" baseline="-25000" dirty="0"/>
              <a:t>r</a:t>
            </a:r>
            <a:r>
              <a:rPr lang="en-US" sz="1200" dirty="0"/>
              <a:t>, will be determined for the high-strength bolts in the bottom flange splice of a flexural member shown in the figure on this slide. The splice is taken from the bolted field splice design example provided later on in this lesson (Slides 101 to 130). The bolts are 7/8-in. diameter ASTM F3125 Grade A325 bolts (120 ksi bolts) placed in standard-size 15/16” diameter holes. Assume one standard-size washer is placed under the bolt head and that DTIs are not used.  </a:t>
            </a:r>
          </a:p>
          <a:p>
            <a:endParaRPr lang="en-US" sz="1200" dirty="0"/>
          </a:p>
          <a:p>
            <a:r>
              <a:rPr lang="en-US" sz="1200" dirty="0"/>
              <a:t>The bottom flange on the left-hand side of the splice is 20</a:t>
            </a:r>
            <a:r>
              <a:rPr lang="en-US" sz="1200" dirty="0">
                <a:sym typeface="MT Extra" panose="05050102010205020202" pitchFamily="18" charset="2"/>
              </a:rPr>
              <a:t>” x 1-7/16”. The bottom flange on the right-hand side of the splice is 24” x 2-1/4”. The outer flange splice plate is 20” x 13/16” (shown in blue). There are two 9” x 7/8” inner flange splice plates on either side of the girder web (also shown in blue). On the left-hand side of the splice, there is a 20” x 13/16” filler plate (shown in purple).  </a:t>
            </a:r>
          </a:p>
          <a:p>
            <a:endParaRPr lang="en-US" sz="1200" dirty="0">
              <a:sym typeface="MT Extra" panose="05050102010205020202" pitchFamily="18" charset="2"/>
            </a:endParaRPr>
          </a:p>
          <a:p>
            <a:r>
              <a:rPr lang="en-US" sz="1200" dirty="0">
                <a:sym typeface="MT Extra" panose="05050102010205020202" pitchFamily="18" charset="2"/>
              </a:rPr>
              <a:t>The longitudinal spacing of the bolts is 3.0 in., as shown in the plan view of the splice in the bottom figure on this slide. The total length of the connection on one side of the splice is 18.0 in., which is less than 38.0 in. Therefore, the joint length reduction factor of 0.83 (Slide 29) need not be applied in this case.</a:t>
            </a:r>
            <a:endParaRPr lang="en-US" sz="1200" dirty="0"/>
          </a:p>
        </p:txBody>
      </p:sp>
      <p:sp>
        <p:nvSpPr>
          <p:cNvPr id="4" name="Slide Number Placeholder 3">
            <a:extLst>
              <a:ext uri="{FF2B5EF4-FFF2-40B4-BE49-F238E27FC236}">
                <a16:creationId xmlns:a16="http://schemas.microsoft.com/office/drawing/2014/main" id="{02C1ACA4-BFBF-B40B-CD9D-5E9F7ED46745}"/>
              </a:ext>
            </a:extLst>
          </p:cNvPr>
          <p:cNvSpPr>
            <a:spLocks noGrp="1"/>
          </p:cNvSpPr>
          <p:nvPr>
            <p:ph type="sldNum" sz="quarter" idx="5"/>
          </p:nvPr>
        </p:nvSpPr>
        <p:spPr/>
        <p:txBody>
          <a:bodyPr/>
          <a:lstStyle/>
          <a:p>
            <a:fld id="{90BDC431-FEEB-4AEA-9C88-8408D90EB600}" type="slidenum">
              <a:rPr lang="en-US" smtClean="0"/>
              <a:pPr/>
              <a:t>32</a:t>
            </a:fld>
            <a:endParaRPr lang="en-US" dirty="0"/>
          </a:p>
        </p:txBody>
      </p:sp>
      <p:sp>
        <p:nvSpPr>
          <p:cNvPr id="7" name="Slide Image Placeholder 6">
            <a:extLst>
              <a:ext uri="{FF2B5EF4-FFF2-40B4-BE49-F238E27FC236}">
                <a16:creationId xmlns:a16="http://schemas.microsoft.com/office/drawing/2014/main" id="{04494EBC-59FD-ABD3-6A81-D1A3A5A06163}"/>
              </a:ext>
            </a:extLst>
          </p:cNvPr>
          <p:cNvSpPr>
            <a:spLocks noGrp="1" noRot="1" noChangeAspect="1"/>
          </p:cNvSpPr>
          <p:nvPr>
            <p:ph type="sldImg"/>
          </p:nvPr>
        </p:nvSpPr>
        <p:spPr/>
      </p:sp>
    </p:spTree>
    <p:extLst>
      <p:ext uri="{BB962C8B-B14F-4D97-AF65-F5344CB8AC3E}">
        <p14:creationId xmlns:p14="http://schemas.microsoft.com/office/powerpoint/2010/main" val="3004980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First, determine whether the threads are excluded from or included in the shear plane considering the bolt transition length using the suggested guidance provided previously on Slides 30 and 31 of this lesson (</a:t>
            </a:r>
            <a:r>
              <a:rPr lang="en-US" sz="1200" i="1" dirty="0"/>
              <a:t>AASHTO LRFD </a:t>
            </a:r>
            <a:r>
              <a:rPr lang="en-US" sz="1200" dirty="0"/>
              <a:t>Article C6.13.2.7 – 10th Edition).</a:t>
            </a:r>
          </a:p>
          <a:p>
            <a:endParaRPr lang="en-US" sz="1200" dirty="0"/>
          </a:p>
          <a:p>
            <a:r>
              <a:rPr lang="en-US" sz="1200" dirty="0"/>
              <a:t>Compute the grip length of the connection i.e., the total nominal thickness of the connection plies, L</a:t>
            </a:r>
            <a:r>
              <a:rPr lang="en-US" sz="1200" baseline="-25000" dirty="0"/>
              <a:t>PLY</a:t>
            </a:r>
            <a:r>
              <a:rPr lang="en-US" sz="1200" dirty="0"/>
              <a:t>.  Referring to the figure of the splice in the upper right-hand corner of this slide, L</a:t>
            </a:r>
            <a:r>
              <a:rPr lang="en-US" sz="1200" baseline="-25000" dirty="0"/>
              <a:t>PLY</a:t>
            </a:r>
            <a:r>
              <a:rPr lang="en-US" sz="1200" dirty="0"/>
              <a:t> is equal to the inner splice plate thickness of 7/8 in. plus the thickness of the bottom flange (or the bottom flange plus the filler plate) equal to 2-1/4 in. plus the thickness of the outer splice plate equal to 13/16 in. for a total of 3.9375 in. </a:t>
            </a:r>
          </a:p>
          <a:p>
            <a:endParaRPr lang="en-US" sz="1200" dirty="0"/>
          </a:p>
          <a:p>
            <a:r>
              <a:rPr lang="en-US" sz="1200" dirty="0"/>
              <a:t>The minimum bolt length, L</a:t>
            </a:r>
            <a:r>
              <a:rPr lang="en-US" sz="1200" baseline="-25000" dirty="0"/>
              <a:t>MIN</a:t>
            </a:r>
            <a:r>
              <a:rPr lang="en-US" sz="1200" dirty="0"/>
              <a:t>, is taken equal to the grip length of the connection, L</a:t>
            </a:r>
            <a:r>
              <a:rPr lang="en-US" sz="1200" baseline="-25000" dirty="0"/>
              <a:t>PLY</a:t>
            </a:r>
            <a:r>
              <a:rPr lang="en-US" sz="1200" dirty="0"/>
              <a:t>, plus the thickness of assumed standard-size washer equal to 5/32 in. plus an additional value of 1-1/8 in. specified in Table C-2.2 of the 2020 RCSC Specification for a 7/8-in. diameter bolt to allow for manufacturing tolerances and sufficient thread engagement with a heavy hex nut. The resulting L</a:t>
            </a:r>
            <a:r>
              <a:rPr lang="en-US" sz="1200" baseline="-25000" dirty="0"/>
              <a:t>MIN</a:t>
            </a:r>
            <a:r>
              <a:rPr lang="en-US" sz="1200" dirty="0"/>
              <a:t> of 5.21875 in. is then rounded up to the nearest ¼ in., or 5-1/4 in., since the bolt length is less than 6.0 in. (per 2020 RCSC Commentary Article 2.7) to give the minimum nominal bolt length, L</a:t>
            </a:r>
            <a:r>
              <a:rPr lang="en-US" sz="1200" baseline="-25000" dirty="0"/>
              <a:t>NOM</a:t>
            </a:r>
            <a:r>
              <a:rPr lang="en-US" sz="1200" dirty="0"/>
              <a:t>. </a:t>
            </a:r>
          </a:p>
          <a:p>
            <a:endParaRPr lang="en-US" sz="1200" dirty="0"/>
          </a:p>
          <a:p>
            <a:r>
              <a:rPr lang="en-US" sz="1200" dirty="0"/>
              <a:t>Note that subtracting the thickness, T, of the standard-size washer equal to 5/32 in. from the minimum nominal bolt length, L</a:t>
            </a:r>
            <a:r>
              <a:rPr lang="en-US" sz="1200" baseline="-25000" dirty="0"/>
              <a:t>NOM</a:t>
            </a:r>
            <a:r>
              <a:rPr lang="en-US" sz="1200" dirty="0"/>
              <a:t>, gives a length of the bolt equal to 5.09 in., which is greater than the length of 2.0 in. for a fully threaded 7/8-in. diameter bolt taken from 2020 RCSC Specification Table 2.5. Therefore, the bolts are not fully threaded in this case.</a:t>
            </a:r>
          </a:p>
        </p:txBody>
      </p:sp>
      <p:sp>
        <p:nvSpPr>
          <p:cNvPr id="4" name="Slide Number Placeholder 3">
            <a:extLst>
              <a:ext uri="{FF2B5EF4-FFF2-40B4-BE49-F238E27FC236}">
                <a16:creationId xmlns:a16="http://schemas.microsoft.com/office/drawing/2014/main" id="{A481D96B-27A3-C96C-01B3-FC127EC81E7D}"/>
              </a:ext>
            </a:extLst>
          </p:cNvPr>
          <p:cNvSpPr>
            <a:spLocks noGrp="1"/>
          </p:cNvSpPr>
          <p:nvPr>
            <p:ph type="sldNum" sz="quarter" idx="5"/>
          </p:nvPr>
        </p:nvSpPr>
        <p:spPr/>
        <p:txBody>
          <a:bodyPr/>
          <a:lstStyle/>
          <a:p>
            <a:fld id="{90BDC431-FEEB-4AEA-9C88-8408D90EB600}" type="slidenum">
              <a:rPr lang="en-US" smtClean="0"/>
              <a:pPr/>
              <a:t>33</a:t>
            </a:fld>
            <a:endParaRPr lang="en-US" dirty="0"/>
          </a:p>
        </p:txBody>
      </p:sp>
      <p:sp>
        <p:nvSpPr>
          <p:cNvPr id="7" name="Slide Image Placeholder 6">
            <a:extLst>
              <a:ext uri="{FF2B5EF4-FFF2-40B4-BE49-F238E27FC236}">
                <a16:creationId xmlns:a16="http://schemas.microsoft.com/office/drawing/2014/main" id="{A543B129-98E8-100B-7E1D-A19E2D188E33}"/>
              </a:ext>
            </a:extLst>
          </p:cNvPr>
          <p:cNvSpPr>
            <a:spLocks noGrp="1" noRot="1" noChangeAspect="1"/>
          </p:cNvSpPr>
          <p:nvPr>
            <p:ph type="sldImg"/>
          </p:nvPr>
        </p:nvSpPr>
        <p:spPr/>
      </p:sp>
    </p:spTree>
    <p:extLst>
      <p:ext uri="{BB962C8B-B14F-4D97-AF65-F5344CB8AC3E}">
        <p14:creationId xmlns:p14="http://schemas.microsoft.com/office/powerpoint/2010/main" val="482170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Determine the minimum bolt body length, i.e., the distance from the bolt head to the beginning of the transition length, L</a:t>
            </a:r>
            <a:r>
              <a:rPr lang="en-US" sz="1200" baseline="-25000" dirty="0"/>
              <a:t>B</a:t>
            </a:r>
            <a:r>
              <a:rPr lang="en-US" sz="1200" dirty="0"/>
              <a:t> </a:t>
            </a:r>
            <a:r>
              <a:rPr lang="en-US" sz="1200" baseline="-25000" dirty="0"/>
              <a:t>MIN</a:t>
            </a:r>
            <a:r>
              <a:rPr lang="en-US" sz="1200" dirty="0"/>
              <a:t>, and compare that length to the location of the furthest shear plane measured from the bolt head, L</a:t>
            </a:r>
            <a:r>
              <a:rPr lang="en-US" sz="1200" baseline="-25000" dirty="0"/>
              <a:t>SP</a:t>
            </a:r>
            <a:r>
              <a:rPr lang="en-US" sz="1200" dirty="0"/>
              <a:t>, to determine whether threads are excluded or included from the shear plane. </a:t>
            </a:r>
          </a:p>
          <a:p>
            <a:endParaRPr lang="en-US" sz="1200" dirty="0"/>
          </a:p>
          <a:p>
            <a:r>
              <a:rPr lang="en-US" sz="1200" dirty="0"/>
              <a:t>L</a:t>
            </a:r>
            <a:r>
              <a:rPr lang="en-US" sz="1200" baseline="-25000" dirty="0"/>
              <a:t>B MIN </a:t>
            </a:r>
            <a:r>
              <a:rPr lang="en-US" sz="1200" dirty="0"/>
              <a:t>may be calculated by subtracting the appropriate thread length, L</a:t>
            </a:r>
            <a:r>
              <a:rPr lang="en-US" sz="1200" baseline="-25000" dirty="0"/>
              <a:t>T</a:t>
            </a:r>
            <a:r>
              <a:rPr lang="en-US" sz="1200" dirty="0"/>
              <a:t>, and transition thread length, Y, found in Table C-2.1 of the RCSC Specification from the calculated minimum nominal bolt length, L</a:t>
            </a:r>
            <a:r>
              <a:rPr lang="en-US" sz="1200" baseline="-25000" dirty="0"/>
              <a:t>NOM</a:t>
            </a:r>
            <a:r>
              <a:rPr lang="en-US" sz="1200" dirty="0"/>
              <a:t>. For a 7/8-in. diameter bolt, from 2020 RCSC Specification Table C-2.1, L</a:t>
            </a:r>
            <a:r>
              <a:rPr lang="en-US" sz="1200" baseline="-25000" dirty="0"/>
              <a:t>T</a:t>
            </a:r>
            <a:r>
              <a:rPr lang="en-US" sz="1200" dirty="0"/>
              <a:t> is equal to 1-1/2 in. and Y is equal to 9/32 in. Subtracting these values from L</a:t>
            </a:r>
            <a:r>
              <a:rPr lang="en-US" sz="1200" baseline="-25000" dirty="0"/>
              <a:t>NOM</a:t>
            </a:r>
            <a:r>
              <a:rPr lang="en-US" sz="1200" dirty="0"/>
              <a:t> of 5-1/4 in. from the preceding slide gives L</a:t>
            </a:r>
            <a:r>
              <a:rPr lang="en-US" sz="1200" baseline="-25000" dirty="0"/>
              <a:t>B MIN </a:t>
            </a:r>
            <a:r>
              <a:rPr lang="en-US" sz="1200" dirty="0"/>
              <a:t>equal to 3.47 in. This agrees with the value of L</a:t>
            </a:r>
            <a:r>
              <a:rPr lang="en-US" sz="1200" baseline="-25000" dirty="0"/>
              <a:t>B MIN </a:t>
            </a:r>
            <a:r>
              <a:rPr lang="en-US" sz="1200" dirty="0"/>
              <a:t>of 3.47 in. taken directly from Table 2.1.9.2-1 of ASME B18.2.6 using the nominal bolt diameter and the calculated value of L</a:t>
            </a:r>
            <a:r>
              <a:rPr lang="en-US" sz="1200" baseline="-25000" dirty="0"/>
              <a:t>NOM</a:t>
            </a:r>
            <a:r>
              <a:rPr lang="en-US" sz="1200" dirty="0"/>
              <a:t>. </a:t>
            </a:r>
          </a:p>
          <a:p>
            <a:endParaRPr lang="en-US" sz="1200" dirty="0"/>
          </a:p>
          <a:p>
            <a:r>
              <a:rPr lang="en-US" sz="1200" dirty="0"/>
              <a:t>Determine the length to the location of the furthest shear plane measured from the bolt head, L</a:t>
            </a:r>
            <a:r>
              <a:rPr lang="en-US" sz="1200" baseline="-25000" dirty="0"/>
              <a:t>SP</a:t>
            </a:r>
            <a:r>
              <a:rPr lang="en-US" sz="1200" dirty="0"/>
              <a:t>. Referring to the two figures on this slide, L</a:t>
            </a:r>
            <a:r>
              <a:rPr lang="en-US" sz="1200" baseline="-25000" dirty="0"/>
              <a:t>SP </a:t>
            </a:r>
            <a:r>
              <a:rPr lang="en-US" sz="1200" dirty="0"/>
              <a:t>is equal to the thickness of the standard-size washer equal to 5/32 in. plus the thickness of the inner splice plate equal to 7/8 in. plus the thickness of the flange (or the flange plus the filler plate) of 2-1/4 in. for a total length of 3.28 in. Since L</a:t>
            </a:r>
            <a:r>
              <a:rPr lang="en-US" sz="1200" baseline="-25000" dirty="0"/>
              <a:t>SP</a:t>
            </a:r>
            <a:r>
              <a:rPr lang="en-US" sz="1200" dirty="0"/>
              <a:t> is less than L</a:t>
            </a:r>
            <a:r>
              <a:rPr lang="en-US" sz="1200" baseline="-25000" dirty="0"/>
              <a:t>B MIN</a:t>
            </a:r>
            <a:r>
              <a:rPr lang="en-US" sz="1200" dirty="0"/>
              <a:t>, the threads are excluded from the shear plane.  </a:t>
            </a:r>
            <a:endParaRPr lang="en-US" dirty="0"/>
          </a:p>
        </p:txBody>
      </p:sp>
      <p:sp>
        <p:nvSpPr>
          <p:cNvPr id="4" name="Slide Number Placeholder 3">
            <a:extLst>
              <a:ext uri="{FF2B5EF4-FFF2-40B4-BE49-F238E27FC236}">
                <a16:creationId xmlns:a16="http://schemas.microsoft.com/office/drawing/2014/main" id="{D4A4E7DA-6589-96FB-8C7F-5F0F2FC0A4B6}"/>
              </a:ext>
            </a:extLst>
          </p:cNvPr>
          <p:cNvSpPr>
            <a:spLocks noGrp="1"/>
          </p:cNvSpPr>
          <p:nvPr>
            <p:ph type="sldNum" sz="quarter" idx="5"/>
          </p:nvPr>
        </p:nvSpPr>
        <p:spPr/>
        <p:txBody>
          <a:bodyPr/>
          <a:lstStyle/>
          <a:p>
            <a:fld id="{90BDC431-FEEB-4AEA-9C88-8408D90EB600}" type="slidenum">
              <a:rPr lang="en-US" smtClean="0"/>
              <a:pPr/>
              <a:t>34</a:t>
            </a:fld>
            <a:endParaRPr lang="en-US" dirty="0"/>
          </a:p>
        </p:txBody>
      </p:sp>
      <p:sp>
        <p:nvSpPr>
          <p:cNvPr id="7" name="Slide Image Placeholder 6">
            <a:extLst>
              <a:ext uri="{FF2B5EF4-FFF2-40B4-BE49-F238E27FC236}">
                <a16:creationId xmlns:a16="http://schemas.microsoft.com/office/drawing/2014/main" id="{588393A6-76EA-E993-78A1-448B8A2AD792}"/>
              </a:ext>
            </a:extLst>
          </p:cNvPr>
          <p:cNvSpPr>
            <a:spLocks noGrp="1" noRot="1" noChangeAspect="1"/>
          </p:cNvSpPr>
          <p:nvPr>
            <p:ph type="sldImg"/>
          </p:nvPr>
        </p:nvSpPr>
        <p:spPr/>
      </p:sp>
    </p:spTree>
    <p:extLst>
      <p:ext uri="{BB962C8B-B14F-4D97-AF65-F5344CB8AC3E}">
        <p14:creationId xmlns:p14="http://schemas.microsoft.com/office/powerpoint/2010/main" val="1787618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As discussed previously on Slide 28 of this lesson, the nominal shear resistance of a bolt, R</a:t>
            </a:r>
            <a:r>
              <a:rPr lang="en-US" sz="1200" baseline="-25000" dirty="0"/>
              <a:t>n</a:t>
            </a:r>
            <a:r>
              <a:rPr lang="en-US" sz="1200" dirty="0"/>
              <a:t>, where threads are excluded from the shear plane is given by the equation shown at the top of this slide (</a:t>
            </a:r>
            <a:r>
              <a:rPr lang="en-US" sz="1200" i="1" dirty="0"/>
              <a:t>AASHTO LRFD </a:t>
            </a:r>
            <a:r>
              <a:rPr lang="en-US" sz="1200" dirty="0"/>
              <a:t>Article 6.13.2.7). </a:t>
            </a:r>
          </a:p>
          <a:p>
            <a:endParaRPr lang="en-US" sz="1200" dirty="0"/>
          </a:p>
          <a:p>
            <a:r>
              <a:rPr lang="en-US" sz="1200" dirty="0"/>
              <a:t>In the equation, A</a:t>
            </a:r>
            <a:r>
              <a:rPr lang="en-US" sz="1200" baseline="-25000" dirty="0"/>
              <a:t>b</a:t>
            </a:r>
            <a:r>
              <a:rPr lang="en-US" sz="1200" dirty="0"/>
              <a:t> is the nominal area of the bolt, which is computed to be 0.601 in.</a:t>
            </a:r>
            <a:r>
              <a:rPr lang="en-US" sz="1200" baseline="30000" dirty="0"/>
              <a:t>2</a:t>
            </a:r>
            <a:r>
              <a:rPr lang="en-US" sz="1200" dirty="0"/>
              <a:t> for a 7/8-in. diameter bolt. F</a:t>
            </a:r>
            <a:r>
              <a:rPr lang="en-US" sz="1200" baseline="-25000" dirty="0"/>
              <a:t>ub </a:t>
            </a:r>
            <a:r>
              <a:rPr lang="en-US" sz="1200" dirty="0"/>
              <a:t>is the specified minimum tensile strength of the bolt, which is 120 ksi for an ASTM F3125 Grade A325 bolt (AASHTO LRFD Table 6.4.3.1.1-1 – Slide 15). N</a:t>
            </a:r>
            <a:r>
              <a:rPr lang="en-US" sz="1200" baseline="-25000" dirty="0"/>
              <a:t>s </a:t>
            </a:r>
            <a:r>
              <a:rPr lang="en-US" sz="1200" dirty="0"/>
              <a:t>is the number of shear planes, which is two for a bolted flange splice (refer to the figure of the flange splice on the preceding slide). Substituting into the equation gives R</a:t>
            </a:r>
            <a:r>
              <a:rPr lang="en-US" sz="1200" baseline="-25000" dirty="0"/>
              <a:t>n</a:t>
            </a:r>
            <a:r>
              <a:rPr lang="en-US" sz="1200" dirty="0"/>
              <a:t> equal to 80.8 kips.</a:t>
            </a:r>
          </a:p>
          <a:p>
            <a:endParaRPr lang="en-US" sz="1200" dirty="0"/>
          </a:p>
          <a:p>
            <a:r>
              <a:rPr lang="en-US" sz="1200" dirty="0"/>
              <a:t>As discussed previously on Slide 27 of this lesson, the factored shear resistance of a bolt, R</a:t>
            </a:r>
            <a:r>
              <a:rPr lang="en-US" sz="1200" baseline="-25000" dirty="0"/>
              <a:t>r</a:t>
            </a:r>
            <a:r>
              <a:rPr lang="en-US" sz="1200" dirty="0"/>
              <a:t>, is taken as the resistance factor for shear on bolts, </a:t>
            </a:r>
            <a:r>
              <a:rPr lang="en-US" sz="1200" dirty="0">
                <a:sym typeface="Symbol" panose="05050102010706020507" pitchFamily="18" charset="2"/>
              </a:rPr>
              <a:t></a:t>
            </a:r>
            <a:r>
              <a:rPr lang="en-US" sz="1200" baseline="-25000" dirty="0">
                <a:sym typeface="Symbol" panose="05050102010706020507" pitchFamily="18" charset="2"/>
              </a:rPr>
              <a:t>s</a:t>
            </a:r>
            <a:r>
              <a:rPr lang="en-US" sz="1200" dirty="0">
                <a:sym typeface="Symbol" panose="05050102010706020507" pitchFamily="18" charset="2"/>
              </a:rPr>
              <a:t> (= 0.80), times R</a:t>
            </a:r>
            <a:r>
              <a:rPr lang="en-US" sz="1200" baseline="-25000" dirty="0">
                <a:sym typeface="Symbol" panose="05050102010706020507" pitchFamily="18" charset="2"/>
              </a:rPr>
              <a:t>n</a:t>
            </a:r>
            <a:r>
              <a:rPr lang="en-US" sz="1200" dirty="0">
                <a:sym typeface="Symbol" panose="05050102010706020507" pitchFamily="18" charset="2"/>
              </a:rPr>
              <a:t>. R</a:t>
            </a:r>
            <a:r>
              <a:rPr lang="en-US" sz="1200" baseline="-25000" dirty="0">
                <a:sym typeface="Symbol" panose="05050102010706020507" pitchFamily="18" charset="2"/>
              </a:rPr>
              <a:t>r</a:t>
            </a:r>
            <a:r>
              <a:rPr lang="en-US" sz="1200" dirty="0">
                <a:sym typeface="Symbol" panose="05050102010706020507" pitchFamily="18" charset="2"/>
              </a:rPr>
              <a:t> is computed to be 64.6 kips. </a:t>
            </a:r>
            <a:endParaRPr lang="en-US" sz="1200" dirty="0"/>
          </a:p>
        </p:txBody>
      </p:sp>
      <p:sp>
        <p:nvSpPr>
          <p:cNvPr id="4" name="Slide Number Placeholder 3">
            <a:extLst>
              <a:ext uri="{FF2B5EF4-FFF2-40B4-BE49-F238E27FC236}">
                <a16:creationId xmlns:a16="http://schemas.microsoft.com/office/drawing/2014/main" id="{8CE47794-DEFE-3CBE-9CDC-FFECC97F5F0A}"/>
              </a:ext>
            </a:extLst>
          </p:cNvPr>
          <p:cNvSpPr>
            <a:spLocks noGrp="1"/>
          </p:cNvSpPr>
          <p:nvPr>
            <p:ph type="sldNum" sz="quarter" idx="5"/>
          </p:nvPr>
        </p:nvSpPr>
        <p:spPr/>
        <p:txBody>
          <a:bodyPr/>
          <a:lstStyle/>
          <a:p>
            <a:fld id="{90BDC431-FEEB-4AEA-9C88-8408D90EB600}" type="slidenum">
              <a:rPr lang="en-US" smtClean="0"/>
              <a:pPr/>
              <a:t>35</a:t>
            </a:fld>
            <a:endParaRPr lang="en-US" dirty="0"/>
          </a:p>
        </p:txBody>
      </p:sp>
      <p:sp>
        <p:nvSpPr>
          <p:cNvPr id="7" name="Slide Image Placeholder 6">
            <a:extLst>
              <a:ext uri="{FF2B5EF4-FFF2-40B4-BE49-F238E27FC236}">
                <a16:creationId xmlns:a16="http://schemas.microsoft.com/office/drawing/2014/main" id="{09754343-DAFC-F74A-8532-6DDEE1B675F1}"/>
              </a:ext>
            </a:extLst>
          </p:cNvPr>
          <p:cNvSpPr>
            <a:spLocks noGrp="1" noRot="1" noChangeAspect="1"/>
          </p:cNvSpPr>
          <p:nvPr>
            <p:ph type="sldImg"/>
          </p:nvPr>
        </p:nvSpPr>
        <p:spPr/>
      </p:sp>
    </p:spTree>
    <p:extLst>
      <p:ext uri="{BB962C8B-B14F-4D97-AF65-F5344CB8AC3E}">
        <p14:creationId xmlns:p14="http://schemas.microsoft.com/office/powerpoint/2010/main" val="4074172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next topic in this lesson will discuss the calculation of the factored slip resistance of a  bolt in a slip-critical connection. </a:t>
            </a:r>
          </a:p>
        </p:txBody>
      </p:sp>
      <p:sp>
        <p:nvSpPr>
          <p:cNvPr id="4" name="Slide Number Placeholder 3">
            <a:extLst>
              <a:ext uri="{FF2B5EF4-FFF2-40B4-BE49-F238E27FC236}">
                <a16:creationId xmlns:a16="http://schemas.microsoft.com/office/drawing/2014/main" id="{576D6D27-F50B-E67B-41CC-3C44E9DA4F9E}"/>
              </a:ext>
            </a:extLst>
          </p:cNvPr>
          <p:cNvSpPr>
            <a:spLocks noGrp="1"/>
          </p:cNvSpPr>
          <p:nvPr>
            <p:ph type="sldNum" sz="quarter" idx="5"/>
          </p:nvPr>
        </p:nvSpPr>
        <p:spPr/>
        <p:txBody>
          <a:bodyPr/>
          <a:lstStyle/>
          <a:p>
            <a:fld id="{90BDC431-FEEB-4AEA-9C88-8408D90EB600}" type="slidenum">
              <a:rPr lang="en-US" smtClean="0"/>
              <a:pPr/>
              <a:t>36</a:t>
            </a:fld>
            <a:endParaRPr lang="en-US" dirty="0"/>
          </a:p>
        </p:txBody>
      </p:sp>
      <p:sp>
        <p:nvSpPr>
          <p:cNvPr id="7" name="Slide Image Placeholder 6">
            <a:extLst>
              <a:ext uri="{FF2B5EF4-FFF2-40B4-BE49-F238E27FC236}">
                <a16:creationId xmlns:a16="http://schemas.microsoft.com/office/drawing/2014/main" id="{A7C8888E-C1C9-7C61-E264-B310543869A4}"/>
              </a:ext>
            </a:extLst>
          </p:cNvPr>
          <p:cNvSpPr>
            <a:spLocks noGrp="1" noRot="1" noChangeAspect="1"/>
          </p:cNvSpPr>
          <p:nvPr>
            <p:ph type="sldImg"/>
          </p:nvPr>
        </p:nvSpPr>
        <p:spPr/>
      </p:sp>
    </p:spTree>
    <p:extLst>
      <p:ext uri="{BB962C8B-B14F-4D97-AF65-F5344CB8AC3E}">
        <p14:creationId xmlns:p14="http://schemas.microsoft.com/office/powerpoint/2010/main" val="1745355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71962"/>
            <a:ext cx="6257925" cy="4570890"/>
          </a:xfrm>
        </p:spPr>
        <p:txBody>
          <a:bodyPr/>
          <a:lstStyle/>
          <a:p>
            <a:r>
              <a:rPr lang="en-US" sz="1200" i="1" dirty="0"/>
              <a:t>AASHTO LRFD </a:t>
            </a:r>
            <a:r>
              <a:rPr lang="en-US" sz="1200" dirty="0"/>
              <a:t>Article 6.13.2.2 specifies that for slip-critical connections (Slides 7 to 10), the factored slip resistance, R</a:t>
            </a:r>
            <a:r>
              <a:rPr lang="en-US" sz="1200" baseline="-25000" dirty="0"/>
              <a:t>r</a:t>
            </a:r>
            <a:r>
              <a:rPr lang="en-US" sz="1200" dirty="0"/>
              <a:t>, of a bolt is to be taken as the nominal slip resistance of the bolt, R</a:t>
            </a:r>
            <a:r>
              <a:rPr lang="en-US" sz="1200" baseline="-25000" dirty="0"/>
              <a:t>n</a:t>
            </a:r>
            <a:r>
              <a:rPr lang="en-US" sz="1200" dirty="0"/>
              <a:t>, determined as specified in </a:t>
            </a:r>
            <a:r>
              <a:rPr lang="en-US" sz="1200" i="1" dirty="0"/>
              <a:t>AASHTO LRFD </a:t>
            </a:r>
            <a:r>
              <a:rPr lang="en-US" sz="1200" dirty="0"/>
              <a:t>Article 6.13.2.8. Slip is a service limit state criterion for which the resistance factor is implicitly taken as 1.0 and, hence, a resistance factor is not shown in the equation.</a:t>
            </a:r>
          </a:p>
        </p:txBody>
      </p:sp>
      <p:sp>
        <p:nvSpPr>
          <p:cNvPr id="4" name="Slide Number Placeholder 3">
            <a:extLst>
              <a:ext uri="{FF2B5EF4-FFF2-40B4-BE49-F238E27FC236}">
                <a16:creationId xmlns:a16="http://schemas.microsoft.com/office/drawing/2014/main" id="{7AA0EE95-0681-0B9F-16D9-8BE13F6BDFEB}"/>
              </a:ext>
            </a:extLst>
          </p:cNvPr>
          <p:cNvSpPr>
            <a:spLocks noGrp="1"/>
          </p:cNvSpPr>
          <p:nvPr>
            <p:ph type="sldNum" sz="quarter" idx="5"/>
          </p:nvPr>
        </p:nvSpPr>
        <p:spPr/>
        <p:txBody>
          <a:bodyPr/>
          <a:lstStyle/>
          <a:p>
            <a:fld id="{90BDC431-FEEB-4AEA-9C88-8408D90EB600}" type="slidenum">
              <a:rPr lang="en-US" smtClean="0"/>
              <a:pPr/>
              <a:t>37</a:t>
            </a:fld>
            <a:endParaRPr lang="en-US" dirty="0"/>
          </a:p>
        </p:txBody>
      </p:sp>
      <p:sp>
        <p:nvSpPr>
          <p:cNvPr id="7" name="Slide Image Placeholder 6">
            <a:extLst>
              <a:ext uri="{FF2B5EF4-FFF2-40B4-BE49-F238E27FC236}">
                <a16:creationId xmlns:a16="http://schemas.microsoft.com/office/drawing/2014/main" id="{BDD8902C-2A3A-522A-6AD1-F37A8DA9288A}"/>
              </a:ext>
            </a:extLst>
          </p:cNvPr>
          <p:cNvSpPr>
            <a:spLocks noGrp="1" noRot="1" noChangeAspect="1"/>
          </p:cNvSpPr>
          <p:nvPr>
            <p:ph type="sldImg"/>
          </p:nvPr>
        </p:nvSpPr>
        <p:spPr/>
      </p:sp>
    </p:spTree>
    <p:extLst>
      <p:ext uri="{BB962C8B-B14F-4D97-AF65-F5344CB8AC3E}">
        <p14:creationId xmlns:p14="http://schemas.microsoft.com/office/powerpoint/2010/main" val="263543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692650"/>
          </a:xfrm>
        </p:spPr>
        <p:txBody>
          <a:bodyPr/>
          <a:lstStyle/>
          <a:p>
            <a:r>
              <a:rPr lang="en-US" sz="1150" dirty="0"/>
              <a:t>The nominal resistance, R</a:t>
            </a:r>
            <a:r>
              <a:rPr lang="en-US" sz="1150" baseline="-25000" dirty="0"/>
              <a:t>n</a:t>
            </a:r>
            <a:r>
              <a:rPr lang="en-US" sz="1150" dirty="0"/>
              <a:t>, of a bolt in a slip-critical connection is given by the equation shown on this slide (10th Edition </a:t>
            </a:r>
            <a:r>
              <a:rPr lang="en-US" sz="1150" i="1" dirty="0"/>
              <a:t>AASHTO LRFD BDS</a:t>
            </a:r>
            <a:r>
              <a:rPr lang="en-US" sz="1150" dirty="0"/>
              <a:t>). Two principal variables, bolt pretension and coefficient of friction, i.e., the surface condition factor of the faying surfaces, were found to have the greatest effect on the slip resistance of connections. The criteria for slip resistance are for the case of connections subject to a coaxial load. For cases in which the load tends to rotate the connection in the plane of the faying surface, refer to </a:t>
            </a:r>
            <a:r>
              <a:rPr lang="en-US" sz="1150" i="1" dirty="0"/>
              <a:t>AASHTO LRFD </a:t>
            </a:r>
            <a:r>
              <a:rPr lang="en-US" sz="1150" dirty="0"/>
              <a:t>Article C6.13.2.8 for a reference to a modified formula accounting for the placement of bolts relative to the center of rotation.</a:t>
            </a:r>
          </a:p>
          <a:p>
            <a:endParaRPr lang="en-US" sz="1150" dirty="0"/>
          </a:p>
          <a:p>
            <a:r>
              <a:rPr lang="en-US" sz="1150" dirty="0"/>
              <a:t>In the equation, P</a:t>
            </a:r>
            <a:r>
              <a:rPr lang="en-US" sz="1150" baseline="-25000" dirty="0"/>
              <a:t>t</a:t>
            </a:r>
            <a:r>
              <a:rPr lang="en-US" sz="1150" dirty="0"/>
              <a:t> is the minimum required bolt tension (in kips) during the bolt installation specified in </a:t>
            </a:r>
            <a:r>
              <a:rPr lang="en-US" sz="1150" i="1" dirty="0"/>
              <a:t>AASHTO LR</a:t>
            </a:r>
            <a:r>
              <a:rPr lang="en-US" sz="1150" dirty="0"/>
              <a:t>FD Table 6.13.2.8-1, which will be discussed further on Slides 39 and 40. The coefficient of friction, or surface condition factor K</a:t>
            </a:r>
            <a:r>
              <a:rPr lang="en-US" sz="1150" baseline="-25000" dirty="0"/>
              <a:t>s</a:t>
            </a:r>
            <a:r>
              <a:rPr lang="en-US" sz="1150" dirty="0"/>
              <a:t>, is specified in </a:t>
            </a:r>
            <a:r>
              <a:rPr lang="en-US" sz="1150" i="1" dirty="0"/>
              <a:t>AASHTO LRFD </a:t>
            </a:r>
            <a:r>
              <a:rPr lang="en-US" sz="1150" dirty="0"/>
              <a:t>Table 6.13.2.8-3 and will be discussed further on Slide 42. K</a:t>
            </a:r>
            <a:r>
              <a:rPr lang="en-US" sz="1150" baseline="-25000" dirty="0"/>
              <a:t>h </a:t>
            </a:r>
            <a:r>
              <a:rPr lang="en-US" sz="1150" dirty="0"/>
              <a:t>is a hole size factor specified in </a:t>
            </a:r>
            <a:r>
              <a:rPr lang="en-US" sz="1150" i="1" dirty="0"/>
              <a:t>AASHTO LRFD </a:t>
            </a:r>
            <a:r>
              <a:rPr lang="en-US" sz="1150" dirty="0"/>
              <a:t>Table 6.13.2.8-2 and will be discussed further on Slide 41. Since all locations must develop the slip resistance before a total joint slip can occur at that plane, the assumption is made that the slip resistance at each bolt is equal and additive with the slip resistance at the other bolts in the connection. It is also assumed that the full slip resistances must be mobilized at each slip plane before full joint slip can occur, although the forces at each slip plane do not necessarily develop simultaneously. The equation for R</a:t>
            </a:r>
            <a:r>
              <a:rPr lang="en-US" sz="1150" baseline="-25000" dirty="0"/>
              <a:t>n</a:t>
            </a:r>
            <a:r>
              <a:rPr lang="en-US" sz="1150" dirty="0"/>
              <a:t> is formulated for the case of a single slip plane. Therefore, the total slip resistance of a joint with multiple slip planes can be taken equal to the resistance of a single slip plane multiplied by the number of slip planes, N</a:t>
            </a:r>
            <a:r>
              <a:rPr lang="en-US" sz="1150" baseline="-25000" dirty="0"/>
              <a:t>s</a:t>
            </a:r>
            <a:r>
              <a:rPr lang="en-US" sz="1150" dirty="0"/>
              <a:t>. </a:t>
            </a:r>
          </a:p>
          <a:p>
            <a:endParaRPr lang="en-US" sz="1150" dirty="0"/>
          </a:p>
          <a:p>
            <a:r>
              <a:rPr lang="en-US" sz="1150" dirty="0"/>
              <a:t>The thickness of hot-dip galvanizing on faying surfaces is not limited. Instead, the nominal slip resistance for a bolt in a slip-critical connection with a Class C galvanized faying surface, or with a duplex coated faying surface utilizing a coating producing a higher slip coefficient over a galvanized subsurface, is reduced by 20 percent using the creep factor, K</a:t>
            </a:r>
            <a:r>
              <a:rPr lang="en-US" sz="1150" baseline="-25000" dirty="0"/>
              <a:t>c</a:t>
            </a:r>
            <a:r>
              <a:rPr lang="en-US" sz="1150" dirty="0"/>
              <a:t>, which is introduced in the 10th Edition </a:t>
            </a:r>
            <a:r>
              <a:rPr lang="en-US" sz="1150" i="1" dirty="0"/>
              <a:t>AASHTO LRFD </a:t>
            </a:r>
            <a:r>
              <a:rPr lang="en-US" sz="1150" dirty="0"/>
              <a:t>BDS. The creep of the galvanized surfaces within the grip of the bolt results in a loss of bolt tension, which is accounted by the 20 percent reduction in the design nominal slip resistance. A similar creep loss occurs for both duplex coated faying surfaces and for galvanized faying surfaces alone. The slip coefficient of duplex coating systems would need to be established by test (see the Notes for Slide 42).</a:t>
            </a:r>
            <a:endParaRPr lang="en-US" dirty="0"/>
          </a:p>
        </p:txBody>
      </p:sp>
      <p:sp>
        <p:nvSpPr>
          <p:cNvPr id="4" name="Slide Number Placeholder 3">
            <a:extLst>
              <a:ext uri="{FF2B5EF4-FFF2-40B4-BE49-F238E27FC236}">
                <a16:creationId xmlns:a16="http://schemas.microsoft.com/office/drawing/2014/main" id="{F532D4CB-D00F-2766-7A43-120DB9BBBB3C}"/>
              </a:ext>
            </a:extLst>
          </p:cNvPr>
          <p:cNvSpPr>
            <a:spLocks noGrp="1"/>
          </p:cNvSpPr>
          <p:nvPr>
            <p:ph type="sldNum" sz="quarter" idx="5"/>
          </p:nvPr>
        </p:nvSpPr>
        <p:spPr/>
        <p:txBody>
          <a:bodyPr/>
          <a:lstStyle/>
          <a:p>
            <a:fld id="{90BDC431-FEEB-4AEA-9C88-8408D90EB600}" type="slidenum">
              <a:rPr lang="en-US" smtClean="0"/>
              <a:pPr/>
              <a:t>38</a:t>
            </a:fld>
            <a:endParaRPr lang="en-US" dirty="0"/>
          </a:p>
        </p:txBody>
      </p:sp>
      <p:sp>
        <p:nvSpPr>
          <p:cNvPr id="7" name="Slide Image Placeholder 6">
            <a:extLst>
              <a:ext uri="{FF2B5EF4-FFF2-40B4-BE49-F238E27FC236}">
                <a16:creationId xmlns:a16="http://schemas.microsoft.com/office/drawing/2014/main" id="{F99B0458-DDC0-83D6-A3D8-FC1273E911CC}"/>
              </a:ext>
            </a:extLst>
          </p:cNvPr>
          <p:cNvSpPr>
            <a:spLocks noGrp="1" noRot="1" noChangeAspect="1"/>
          </p:cNvSpPr>
          <p:nvPr>
            <p:ph type="sldImg"/>
          </p:nvPr>
        </p:nvSpPr>
        <p:spPr/>
      </p:sp>
    </p:spTree>
    <p:extLst>
      <p:ext uri="{BB962C8B-B14F-4D97-AF65-F5344CB8AC3E}">
        <p14:creationId xmlns:p14="http://schemas.microsoft.com/office/powerpoint/2010/main" val="883324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For high-strength bolts used in slip-critical connections, pretensioning of the bolt should be as high as possible without causing permanent deformation or failure of the bolt. As shown in the figure on this slide, the stress-strain or load-elongation behavior of bolt material in a direct-pull tension test has no well-defined yield point. Instead, a so-called proof load is used in lieu of directly specifying a yield stress. The proof load is obtained by multiplying the tensile stress area of the bolt by a yield stress obtained by using either a 0.2% offset strain or a 0.5% extension under load. The tensile stress area is a function of the bolt diameter and the number of threads per inch. </a:t>
            </a:r>
          </a:p>
          <a:p>
            <a:endParaRPr lang="en-US" sz="1200" dirty="0"/>
          </a:p>
          <a:p>
            <a:r>
              <a:rPr lang="en-US" sz="1200" dirty="0"/>
              <a:t>For ASTM F3125 Grade A325 and A490 bolts (120 ksi and 150 ksi bolts), the proof load stress is approximately a minimum of 70% and 80%, respectively, of the minimum tensile strength of the bolt, which is also established in a direct-pull tension test. Establishing pretension in the bolt by turning the nut results in elongation of the bolt. Because of the torsional stresses in the bolt caused by tightening in this manner, the tensile strength and total elongation induced in the bolt by turning the nut are somewhat less than in a direct-pull tension test, as indicated in the figure on this slide.</a:t>
            </a:r>
          </a:p>
        </p:txBody>
      </p:sp>
      <p:sp>
        <p:nvSpPr>
          <p:cNvPr id="4" name="Slide Number Placeholder 3">
            <a:extLst>
              <a:ext uri="{FF2B5EF4-FFF2-40B4-BE49-F238E27FC236}">
                <a16:creationId xmlns:a16="http://schemas.microsoft.com/office/drawing/2014/main" id="{049CF23E-3900-71E1-4239-148038F924CD}"/>
              </a:ext>
            </a:extLst>
          </p:cNvPr>
          <p:cNvSpPr>
            <a:spLocks noGrp="1"/>
          </p:cNvSpPr>
          <p:nvPr>
            <p:ph type="sldNum" sz="quarter" idx="5"/>
          </p:nvPr>
        </p:nvSpPr>
        <p:spPr/>
        <p:txBody>
          <a:bodyPr/>
          <a:lstStyle/>
          <a:p>
            <a:fld id="{90BDC431-FEEB-4AEA-9C88-8408D90EB600}" type="slidenum">
              <a:rPr lang="en-US" smtClean="0"/>
              <a:pPr/>
              <a:t>39</a:t>
            </a:fld>
            <a:endParaRPr lang="en-US" dirty="0"/>
          </a:p>
        </p:txBody>
      </p:sp>
      <p:sp>
        <p:nvSpPr>
          <p:cNvPr id="7" name="Slide Image Placeholder 6">
            <a:extLst>
              <a:ext uri="{FF2B5EF4-FFF2-40B4-BE49-F238E27FC236}">
                <a16:creationId xmlns:a16="http://schemas.microsoft.com/office/drawing/2014/main" id="{6246A17C-DF4F-7842-C752-BC34AC421543}"/>
              </a:ext>
            </a:extLst>
          </p:cNvPr>
          <p:cNvSpPr>
            <a:spLocks noGrp="1" noRot="1" noChangeAspect="1"/>
          </p:cNvSpPr>
          <p:nvPr>
            <p:ph type="sldImg"/>
          </p:nvPr>
        </p:nvSpPr>
        <p:spPr/>
      </p:sp>
    </p:spTree>
    <p:extLst>
      <p:ext uri="{BB962C8B-B14F-4D97-AF65-F5344CB8AC3E}">
        <p14:creationId xmlns:p14="http://schemas.microsoft.com/office/powerpoint/2010/main" val="416426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Included in this portion of the lesson is a discussion of some general considerations related to the design of bolted joints; namely, examples of some typical bolted joints in steel-girder bridges, slip-critical vs. bearing-type connections, high-strength bolts (including discussions of types, coating options, and installation methods), low-strength steel bolts, the fatigue resistance of bolted connections in shear, bolt holes, bolt spacing and edge and end distance requirements.</a:t>
            </a:r>
          </a:p>
        </p:txBody>
      </p:sp>
      <p:sp>
        <p:nvSpPr>
          <p:cNvPr id="4" name="Slide Number Placeholder 3">
            <a:extLst>
              <a:ext uri="{FF2B5EF4-FFF2-40B4-BE49-F238E27FC236}">
                <a16:creationId xmlns:a16="http://schemas.microsoft.com/office/drawing/2014/main" id="{C068CFBB-D9AD-E30D-EB6B-6048730B164D}"/>
              </a:ext>
            </a:extLst>
          </p:cNvPr>
          <p:cNvSpPr>
            <a:spLocks noGrp="1"/>
          </p:cNvSpPr>
          <p:nvPr>
            <p:ph type="sldNum" sz="quarter" idx="5"/>
          </p:nvPr>
        </p:nvSpPr>
        <p:spPr/>
        <p:txBody>
          <a:bodyPr/>
          <a:lstStyle/>
          <a:p>
            <a:fld id="{90BDC431-FEEB-4AEA-9C88-8408D90EB600}" type="slidenum">
              <a:rPr lang="en-US" smtClean="0"/>
              <a:pPr/>
              <a:t>4</a:t>
            </a:fld>
            <a:endParaRPr lang="en-US" dirty="0"/>
          </a:p>
        </p:txBody>
      </p:sp>
      <p:sp>
        <p:nvSpPr>
          <p:cNvPr id="7" name="Slide Image Placeholder 6">
            <a:extLst>
              <a:ext uri="{FF2B5EF4-FFF2-40B4-BE49-F238E27FC236}">
                <a16:creationId xmlns:a16="http://schemas.microsoft.com/office/drawing/2014/main" id="{2FE22E2A-EABC-C352-2C1B-5C76855E7139}"/>
              </a:ext>
            </a:extLst>
          </p:cNvPr>
          <p:cNvSpPr>
            <a:spLocks noGrp="1" noRot="1" noChangeAspect="1"/>
          </p:cNvSpPr>
          <p:nvPr>
            <p:ph type="sldImg"/>
          </p:nvPr>
        </p:nvSpPr>
        <p:spPr/>
      </p:sp>
    </p:spTree>
    <p:extLst>
      <p:ext uri="{BB962C8B-B14F-4D97-AF65-F5344CB8AC3E}">
        <p14:creationId xmlns:p14="http://schemas.microsoft.com/office/powerpoint/2010/main" val="1501518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Shown on this slide are the minimum required bolt tension values, P</a:t>
            </a:r>
            <a:r>
              <a:rPr lang="en-US" sz="1200" baseline="-25000" dirty="0"/>
              <a:t>t</a:t>
            </a:r>
            <a:r>
              <a:rPr lang="en-US" sz="1200" dirty="0"/>
              <a:t> (kips), specified in the 10th Edition </a:t>
            </a:r>
            <a:r>
              <a:rPr lang="en-US" sz="1200" i="1" dirty="0"/>
              <a:t>AASHTO LRFD </a:t>
            </a:r>
            <a:r>
              <a:rPr lang="en-US" sz="1200" dirty="0"/>
              <a:t>Table 6.13.2.8-1 to be used in the equation for the nominal slip resistance, R</a:t>
            </a:r>
            <a:r>
              <a:rPr lang="en-US" sz="1200" baseline="-25000" dirty="0"/>
              <a:t>n</a:t>
            </a:r>
            <a:r>
              <a:rPr lang="en-US" sz="1200" dirty="0"/>
              <a:t> (Slide 38). The minimum bolt tension values are equal to 70 percent of the minimum tensile strength for 120 ksi and 150 ksi bolts computed as the product of their tensile strengths and tensile stress areas, rounded to the nearest kip. Minimum bolt tension values for bolts with a minimum tensile strength of 144 ksi are the same as for 150 ksi bolts for convenience. </a:t>
            </a:r>
          </a:p>
          <a:p>
            <a:endParaRPr lang="en-US" sz="1200" dirty="0"/>
          </a:p>
          <a:p>
            <a:r>
              <a:rPr lang="en-US" sz="1200" dirty="0"/>
              <a:t>While slip-critical connections with bolts pretensioned to the levels specified in </a:t>
            </a:r>
            <a:r>
              <a:rPr lang="en-US" sz="1200" i="1" dirty="0"/>
              <a:t>AASHTO LRFD </a:t>
            </a:r>
            <a:r>
              <a:rPr lang="en-US" sz="1200" dirty="0"/>
              <a:t>Table 6.13.2.8-1 do not ordinarily slip into bearing when subject to anticipated loads, it is required that they meet the requirements for shear (</a:t>
            </a:r>
            <a:r>
              <a:rPr lang="en-US" sz="1200" i="1" dirty="0"/>
              <a:t>AASHTO LRFD </a:t>
            </a:r>
            <a:r>
              <a:rPr lang="en-US" sz="1200" dirty="0"/>
              <a:t>Article 6.13.2.7 – Slides 26 to 35) and bearing (</a:t>
            </a:r>
            <a:r>
              <a:rPr lang="en-US" sz="1200" i="1" dirty="0"/>
              <a:t>AASHTO LRFD </a:t>
            </a:r>
            <a:r>
              <a:rPr lang="en-US" sz="1200" dirty="0"/>
              <a:t>Article 6.13.2.9 – Slides 45 to 53) to maintain a factor of safety of 2.0 if the bolts should slip into bearing as a result of large, unforeseen loads.</a:t>
            </a:r>
            <a:endParaRPr lang="en-US" dirty="0"/>
          </a:p>
        </p:txBody>
      </p:sp>
      <p:sp>
        <p:nvSpPr>
          <p:cNvPr id="4" name="Slide Number Placeholder 3">
            <a:extLst>
              <a:ext uri="{FF2B5EF4-FFF2-40B4-BE49-F238E27FC236}">
                <a16:creationId xmlns:a16="http://schemas.microsoft.com/office/drawing/2014/main" id="{12A3860D-59B3-0E25-482D-E97DAA8C219B}"/>
              </a:ext>
            </a:extLst>
          </p:cNvPr>
          <p:cNvSpPr>
            <a:spLocks noGrp="1"/>
          </p:cNvSpPr>
          <p:nvPr>
            <p:ph type="sldNum" sz="quarter" idx="5"/>
          </p:nvPr>
        </p:nvSpPr>
        <p:spPr/>
        <p:txBody>
          <a:bodyPr/>
          <a:lstStyle/>
          <a:p>
            <a:fld id="{90BDC431-FEEB-4AEA-9C88-8408D90EB600}" type="slidenum">
              <a:rPr lang="en-US" smtClean="0"/>
              <a:pPr/>
              <a:t>40</a:t>
            </a:fld>
            <a:endParaRPr lang="en-US" dirty="0"/>
          </a:p>
        </p:txBody>
      </p:sp>
      <p:sp>
        <p:nvSpPr>
          <p:cNvPr id="7" name="Slide Image Placeholder 6">
            <a:extLst>
              <a:ext uri="{FF2B5EF4-FFF2-40B4-BE49-F238E27FC236}">
                <a16:creationId xmlns:a16="http://schemas.microsoft.com/office/drawing/2014/main" id="{5040A789-F8EA-4DD1-9179-2A9EACDEF7C3}"/>
              </a:ext>
            </a:extLst>
          </p:cNvPr>
          <p:cNvSpPr>
            <a:spLocks noGrp="1" noRot="1" noChangeAspect="1"/>
          </p:cNvSpPr>
          <p:nvPr>
            <p:ph type="sldImg"/>
          </p:nvPr>
        </p:nvSpPr>
        <p:spPr/>
      </p:sp>
    </p:spTree>
    <p:extLst>
      <p:ext uri="{BB962C8B-B14F-4D97-AF65-F5344CB8AC3E}">
        <p14:creationId xmlns:p14="http://schemas.microsoft.com/office/powerpoint/2010/main" val="1854233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Shown on this slide is the hole size factor, K</a:t>
            </a:r>
            <a:r>
              <a:rPr lang="en-US" sz="1200" baseline="-25000" dirty="0"/>
              <a:t>h</a:t>
            </a:r>
            <a:r>
              <a:rPr lang="en-US" sz="1200" dirty="0"/>
              <a:t>, specified in </a:t>
            </a:r>
            <a:r>
              <a:rPr lang="en-US" sz="1200" i="1" dirty="0"/>
              <a:t>AASHTO LRFD </a:t>
            </a:r>
            <a:r>
              <a:rPr lang="en-US" sz="1200" dirty="0"/>
              <a:t>Table 6.13.2.8-2 to be used in the equation for the nominal slip resistance, R</a:t>
            </a:r>
            <a:r>
              <a:rPr lang="en-US" sz="1200" baseline="-25000" dirty="0"/>
              <a:t>n</a:t>
            </a:r>
            <a:r>
              <a:rPr lang="en-US" sz="1200" dirty="0"/>
              <a:t> (Slide 38). Hole size factors, less than 1.0 are provided for bolts in oversize or slotted holes because of the greater possibility of significant deformation occurring in joints with oversize or slotted holes. For long-slotted holes, even though the slip load is the same for bolts loaded transverse or parallel to the axis of the slot, the hole size factor for loading parallel to the axis has been reduced, based upon judgment, because of the greater consequences of slip in this case. </a:t>
            </a:r>
          </a:p>
          <a:p>
            <a:endParaRPr lang="en-US" dirty="0"/>
          </a:p>
        </p:txBody>
      </p:sp>
      <p:sp>
        <p:nvSpPr>
          <p:cNvPr id="4" name="Slide Number Placeholder 3">
            <a:extLst>
              <a:ext uri="{FF2B5EF4-FFF2-40B4-BE49-F238E27FC236}">
                <a16:creationId xmlns:a16="http://schemas.microsoft.com/office/drawing/2014/main" id="{E5CF0581-A2EC-4D11-9442-F12DD9E72D45}"/>
              </a:ext>
            </a:extLst>
          </p:cNvPr>
          <p:cNvSpPr>
            <a:spLocks noGrp="1"/>
          </p:cNvSpPr>
          <p:nvPr>
            <p:ph type="sldNum" sz="quarter" idx="5"/>
          </p:nvPr>
        </p:nvSpPr>
        <p:spPr/>
        <p:txBody>
          <a:bodyPr/>
          <a:lstStyle/>
          <a:p>
            <a:fld id="{90BDC431-FEEB-4AEA-9C88-8408D90EB600}" type="slidenum">
              <a:rPr lang="en-US" smtClean="0"/>
              <a:pPr/>
              <a:t>41</a:t>
            </a:fld>
            <a:endParaRPr lang="en-US" dirty="0"/>
          </a:p>
        </p:txBody>
      </p:sp>
      <p:sp>
        <p:nvSpPr>
          <p:cNvPr id="7" name="Slide Image Placeholder 6">
            <a:extLst>
              <a:ext uri="{FF2B5EF4-FFF2-40B4-BE49-F238E27FC236}">
                <a16:creationId xmlns:a16="http://schemas.microsoft.com/office/drawing/2014/main" id="{0FBA8E52-01AB-1AEA-AC4D-96582A1A7C1A}"/>
              </a:ext>
            </a:extLst>
          </p:cNvPr>
          <p:cNvSpPr>
            <a:spLocks noGrp="1" noRot="1" noChangeAspect="1"/>
          </p:cNvSpPr>
          <p:nvPr>
            <p:ph type="sldImg"/>
          </p:nvPr>
        </p:nvSpPr>
        <p:spPr/>
      </p:sp>
    </p:spTree>
    <p:extLst>
      <p:ext uri="{BB962C8B-B14F-4D97-AF65-F5344CB8AC3E}">
        <p14:creationId xmlns:p14="http://schemas.microsoft.com/office/powerpoint/2010/main" val="492660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1"/>
            <a:ext cx="6257925" cy="4880637"/>
          </a:xfrm>
        </p:spPr>
        <p:txBody>
          <a:bodyPr/>
          <a:lstStyle/>
          <a:p>
            <a:r>
              <a:rPr lang="en-US" sz="1000" dirty="0"/>
              <a:t>Shown on this slide is the slip coefficient or surface condition factor, K</a:t>
            </a:r>
            <a:r>
              <a:rPr lang="en-US" sz="1000" baseline="-25000" dirty="0"/>
              <a:t>s</a:t>
            </a:r>
            <a:r>
              <a:rPr lang="en-US" sz="1000" dirty="0"/>
              <a:t>, specified in </a:t>
            </a:r>
            <a:r>
              <a:rPr lang="en-US" sz="1000" i="1" dirty="0"/>
              <a:t>AASHTO LRFD </a:t>
            </a:r>
            <a:r>
              <a:rPr lang="en-US" sz="1000" dirty="0"/>
              <a:t>Table 6.13.2.8-3 to be used in the equation for the nominal slip resistance, R</a:t>
            </a:r>
            <a:r>
              <a:rPr lang="en-US" sz="1000" baseline="-25000" dirty="0"/>
              <a:t>n</a:t>
            </a:r>
            <a:r>
              <a:rPr lang="en-US" sz="1000" dirty="0"/>
              <a:t> (Slide 38). The contract documents must specify the minimum required value of the surface condition factor. They must also specify that in uncoated joints, paint, including any inadvertent overspray, be excluded from areas closer than one bolt diameter but not less than 1.0 in. from the edge of any hole and all areas within the bolt pattern. Refer to </a:t>
            </a:r>
            <a:r>
              <a:rPr lang="en-US" sz="1000" i="1" dirty="0"/>
              <a:t>AASHTO LRFD </a:t>
            </a:r>
            <a:r>
              <a:rPr lang="en-US" sz="1000" dirty="0"/>
              <a:t>Article C6.13.2.8 for further information on the effect of overspray on the slip resistance.</a:t>
            </a:r>
          </a:p>
          <a:p>
            <a:endParaRPr lang="en-US" sz="1000" dirty="0"/>
          </a:p>
          <a:p>
            <a:r>
              <a:rPr lang="en-US" sz="1000" dirty="0"/>
              <a:t>The mean value of slip coefficients from many tests on clean mill scale, blast-cleaned steel surfaces, unsealed thermal sprayed (i.e., metalized) surfaces, zinc-rich primers, and galvanized surfaces were taken as the basis for the four classes of surfaces. Class A applies for unpainted clean mill scale and for blast-cleaned surfaces with Class A coatings. Class B applies for unpainted blast-cleaned surfaces to SSPC-SP 6 or better, for blast-cleaned surfaces with Class B coatings, and for unsealed pure-zinc or 85/15 zinc/aluminum thermal-sprayed coatings with a thickness less than or equal to 16 mils. Class C applies for hot-dipped galvanized surfaces. Research has found that hot-dip galvanized surfaces and clean mill scale demonstrate the same slip coefficients; however, to avoid confusion, separate categories are maintained. The specified slip coefficient of 0.30 for galvanized surfaces is a lower bound based upon tests of bridge steels without any surface treatment and with varying silicon contents after galvanizing. Class D applies for blast-cleaned surfaces with Class D coatings (e.g., organic zinc-rich coatings) and for a mixed faying surface utilizing an unsealed pure zinc or 85/15 zinc/aluminum thermal-sprayed coating with a thickness less than or equal to 16 mils mating with a hot-dip galvanized surface (10th Edition). Blast cleaning as referred to herein means the removal of all mill scale. The minimum SSPC blast cleaning standard that will remove all mill scale is SSPC-SP 6. Tightly adhering rust that forms after blast cleaning will not reduce the slip coefficient. Most high-performance coatings require blast cleaning to near-white metal, or SSPC-SP 10. Since faying surfaces (that are not galvanized) are typically blast-cleaned as a minimum, a Class A surface condition should only be used to compute the slip resistance when Class A coatings are applied or when unpainted mill scale is left on the faying surface. Most commercially available primers will qualify as Class B coatings. Refer to </a:t>
            </a:r>
            <a:r>
              <a:rPr lang="en-US" sz="1000" i="1" dirty="0"/>
              <a:t>AASHTO LRFD </a:t>
            </a:r>
            <a:r>
              <a:rPr lang="en-US" sz="1000" dirty="0"/>
              <a:t>Article C6.13.2.8 (10th Edition) for further information on galvanized, thermal-sprayed (metalized), and mixed faying surfaces.</a:t>
            </a:r>
          </a:p>
          <a:p>
            <a:endParaRPr lang="en-US" sz="1000" dirty="0"/>
          </a:p>
          <a:p>
            <a:r>
              <a:rPr lang="en-US" sz="1000" dirty="0"/>
              <a:t>A test method to determine the slip coefficient for coatings used in bolted joints is provided in Appendix A of the 2020 RCSC Specification. The method includes long-term creep test requirements to ensure reliable performance for qualified coatings. The method, which requires requalification if an essential variable is changed, is the sole basis for qualification of any coating to be used under the </a:t>
            </a:r>
            <a:r>
              <a:rPr lang="en-US" sz="1000" i="1" dirty="0"/>
              <a:t>AASHTO LRFD </a:t>
            </a:r>
            <a:r>
              <a:rPr lang="en-US" sz="1000" dirty="0"/>
              <a:t>Specifications. Any other faying surface preparation not described in the specification, e.g., sealed thermal-sprayed coatings, thermal-sprayed coatings thicker than 16 mils, zinc-rich primer over hot-dip galvanizing, etc., can be qualified to one of the surface condition classifications in accordance with Appendix A of the 2020 RCSC Specification and may be used subject to the approval of the Engineer.</a:t>
            </a:r>
          </a:p>
        </p:txBody>
      </p:sp>
      <p:sp>
        <p:nvSpPr>
          <p:cNvPr id="4" name="Slide Number Placeholder 3">
            <a:extLst>
              <a:ext uri="{FF2B5EF4-FFF2-40B4-BE49-F238E27FC236}">
                <a16:creationId xmlns:a16="http://schemas.microsoft.com/office/drawing/2014/main" id="{30C62F94-7B67-4774-04F9-36C6701F1036}"/>
              </a:ext>
            </a:extLst>
          </p:cNvPr>
          <p:cNvSpPr>
            <a:spLocks noGrp="1"/>
          </p:cNvSpPr>
          <p:nvPr>
            <p:ph type="sldNum" sz="quarter" idx="5"/>
          </p:nvPr>
        </p:nvSpPr>
        <p:spPr/>
        <p:txBody>
          <a:bodyPr/>
          <a:lstStyle/>
          <a:p>
            <a:fld id="{90BDC431-FEEB-4AEA-9C88-8408D90EB600}" type="slidenum">
              <a:rPr lang="en-US" smtClean="0"/>
              <a:pPr/>
              <a:t>42</a:t>
            </a:fld>
            <a:endParaRPr lang="en-US" dirty="0"/>
          </a:p>
        </p:txBody>
      </p:sp>
      <p:sp>
        <p:nvSpPr>
          <p:cNvPr id="7" name="Slide Image Placeholder 6">
            <a:extLst>
              <a:ext uri="{FF2B5EF4-FFF2-40B4-BE49-F238E27FC236}">
                <a16:creationId xmlns:a16="http://schemas.microsoft.com/office/drawing/2014/main" id="{84F7B62E-E18C-C9CB-D529-7A4497F01A70}"/>
              </a:ext>
            </a:extLst>
          </p:cNvPr>
          <p:cNvSpPr>
            <a:spLocks noGrp="1" noRot="1" noChangeAspect="1"/>
          </p:cNvSpPr>
          <p:nvPr>
            <p:ph type="sldImg"/>
          </p:nvPr>
        </p:nvSpPr>
        <p:spPr/>
      </p:sp>
    </p:spTree>
    <p:extLst>
      <p:ext uri="{BB962C8B-B14F-4D97-AF65-F5344CB8AC3E}">
        <p14:creationId xmlns:p14="http://schemas.microsoft.com/office/powerpoint/2010/main" val="1970735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In a slip-critical connection subject to combined axial tension and shear, the tensile force reduces the contact pressure between the connected plates thereby reducing the slip resistance to the shear forces. The reduction in slip resistance is approximately proportional to the ratio of the applied tensile force to the bolt installation tension. Therefore, according to </a:t>
            </a:r>
            <a:r>
              <a:rPr lang="en-US" sz="1200" i="1" dirty="0"/>
              <a:t>AASHTO LRFD </a:t>
            </a:r>
            <a:r>
              <a:rPr lang="en-US" sz="1200" dirty="0"/>
              <a:t>Article 6.13.2.11 (10th Edition), the nominal slip resistance of a bolt in a slip-critical connection subjected to combined axial tension and shear under service loads (i.e., under Load Combination Service II) must not exceed the nominal slip resistance given by the nominal slip resistance, R</a:t>
            </a:r>
            <a:r>
              <a:rPr lang="en-US" sz="1200" baseline="-25000" dirty="0"/>
              <a:t>n</a:t>
            </a:r>
            <a:r>
              <a:rPr lang="en-US" sz="1200" dirty="0"/>
              <a:t> (Slide 38), times the factor shown on this slide.  </a:t>
            </a:r>
          </a:p>
          <a:p>
            <a:endParaRPr lang="en-US" sz="1200" dirty="0"/>
          </a:p>
          <a:p>
            <a:r>
              <a:rPr lang="en-US" sz="1200" dirty="0"/>
              <a:t>The resistance to combined tension and shear once the connection slips and goes into bearing at the strength limit state is discussed later in this lesson (Slides 58 and 59).</a:t>
            </a:r>
            <a:endParaRPr lang="en-US" dirty="0"/>
          </a:p>
        </p:txBody>
      </p:sp>
      <p:sp>
        <p:nvSpPr>
          <p:cNvPr id="4" name="Slide Number Placeholder 3">
            <a:extLst>
              <a:ext uri="{FF2B5EF4-FFF2-40B4-BE49-F238E27FC236}">
                <a16:creationId xmlns:a16="http://schemas.microsoft.com/office/drawing/2014/main" id="{4150F4AF-05A8-0787-52AA-758E4F3D22BB}"/>
              </a:ext>
            </a:extLst>
          </p:cNvPr>
          <p:cNvSpPr>
            <a:spLocks noGrp="1"/>
          </p:cNvSpPr>
          <p:nvPr>
            <p:ph type="sldNum" sz="quarter" idx="5"/>
          </p:nvPr>
        </p:nvSpPr>
        <p:spPr/>
        <p:txBody>
          <a:bodyPr/>
          <a:lstStyle/>
          <a:p>
            <a:fld id="{90BDC431-FEEB-4AEA-9C88-8408D90EB600}" type="slidenum">
              <a:rPr lang="en-US" smtClean="0"/>
              <a:pPr/>
              <a:t>43</a:t>
            </a:fld>
            <a:endParaRPr lang="en-US" dirty="0"/>
          </a:p>
        </p:txBody>
      </p:sp>
      <p:sp>
        <p:nvSpPr>
          <p:cNvPr id="7" name="Slide Image Placeholder 6">
            <a:extLst>
              <a:ext uri="{FF2B5EF4-FFF2-40B4-BE49-F238E27FC236}">
                <a16:creationId xmlns:a16="http://schemas.microsoft.com/office/drawing/2014/main" id="{4B72A8C0-54F8-0CBC-D626-20A5FEB594FE}"/>
              </a:ext>
            </a:extLst>
          </p:cNvPr>
          <p:cNvSpPr>
            <a:spLocks noGrp="1" noRot="1" noChangeAspect="1"/>
          </p:cNvSpPr>
          <p:nvPr>
            <p:ph type="sldImg"/>
          </p:nvPr>
        </p:nvSpPr>
        <p:spPr/>
      </p:sp>
    </p:spTree>
    <p:extLst>
      <p:ext uri="{BB962C8B-B14F-4D97-AF65-F5344CB8AC3E}">
        <p14:creationId xmlns:p14="http://schemas.microsoft.com/office/powerpoint/2010/main" val="1704503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691497"/>
          </a:xfrm>
        </p:spPr>
        <p:txBody>
          <a:bodyPr/>
          <a:lstStyle/>
          <a:p>
            <a:r>
              <a:rPr lang="en-US" sz="1200" dirty="0"/>
              <a:t>In this example, the factored slip resistance for a 7/8-in. diameter ASTM F3125 Grade A325 (120 ksi) high-strength bolt will be computed. A Class B surface condition is assumed for the faying surface, the bolt is assumed placed in a standard-size hole, and two slip planes per bolt are assumed.</a:t>
            </a:r>
          </a:p>
          <a:p>
            <a:endParaRPr lang="en-US" sz="1200" dirty="0"/>
          </a:p>
          <a:p>
            <a:r>
              <a:rPr lang="en-US" sz="1200" dirty="0"/>
              <a:t>The equation for the nominal slip resistance, R</a:t>
            </a:r>
            <a:r>
              <a:rPr lang="en-US" sz="1200" baseline="-25000" dirty="0"/>
              <a:t>n</a:t>
            </a:r>
            <a:r>
              <a:rPr lang="en-US" sz="1200" dirty="0"/>
              <a:t>, is repeated from Slide 38. From Slide 40, the minimum required bolt tension, P</a:t>
            </a:r>
            <a:r>
              <a:rPr lang="en-US" sz="1200" baseline="-25000" dirty="0"/>
              <a:t>t</a:t>
            </a:r>
            <a:r>
              <a:rPr lang="en-US" sz="1200" dirty="0"/>
              <a:t>, for a 7/8-in. diameter Grade A325 (120 ksi) high-strength bolt is 39.0 kips. For standard-size holes, the hole size factor, K</a:t>
            </a:r>
            <a:r>
              <a:rPr lang="en-US" sz="1200" baseline="-25000" dirty="0"/>
              <a:t>h</a:t>
            </a:r>
            <a:r>
              <a:rPr lang="en-US" sz="1200" dirty="0"/>
              <a:t>, is equal to 1.0 (Slide 41). For a Class B surface condition, the surface condition factor (i.e., slip coefficient), K</a:t>
            </a:r>
            <a:r>
              <a:rPr lang="en-US" sz="1200" baseline="-25000" dirty="0"/>
              <a:t>s</a:t>
            </a:r>
            <a:r>
              <a:rPr lang="en-US" sz="1200" dirty="0"/>
              <a:t>, is equal to 0.50 (Slide 42) and the creep factor, K</a:t>
            </a:r>
            <a:r>
              <a:rPr lang="en-US" sz="1200" baseline="-25000" dirty="0"/>
              <a:t>c</a:t>
            </a:r>
            <a:r>
              <a:rPr lang="en-US" sz="1200" dirty="0"/>
              <a:t>, is equal to 1.0 since the faying surface is not galvanized. For two slip planes, N</a:t>
            </a:r>
            <a:r>
              <a:rPr lang="en-US" sz="1200" baseline="-25000" dirty="0"/>
              <a:t>s</a:t>
            </a:r>
            <a:r>
              <a:rPr lang="en-US" sz="1200" dirty="0"/>
              <a:t> is equal to 2. Substituting into the equation for R</a:t>
            </a:r>
            <a:r>
              <a:rPr lang="en-US" sz="1200" baseline="-25000" dirty="0"/>
              <a:t>n</a:t>
            </a:r>
            <a:r>
              <a:rPr lang="en-US" sz="1200" dirty="0"/>
              <a:t> gives R</a:t>
            </a:r>
            <a:r>
              <a:rPr lang="en-US" sz="1200" baseline="-25000" dirty="0"/>
              <a:t>n</a:t>
            </a:r>
            <a:r>
              <a:rPr lang="en-US" sz="1200" dirty="0"/>
              <a:t> equal to 39.0 kips/bolt. </a:t>
            </a:r>
          </a:p>
          <a:p>
            <a:endParaRPr lang="en-US" sz="1200" dirty="0"/>
          </a:p>
          <a:p>
            <a:r>
              <a:rPr lang="en-US" sz="1200" dirty="0"/>
              <a:t>From Slide 37, the factored slip resistance, R</a:t>
            </a:r>
            <a:r>
              <a:rPr lang="en-US" sz="1200" baseline="-25000" dirty="0"/>
              <a:t>r</a:t>
            </a:r>
            <a:r>
              <a:rPr lang="en-US" sz="1200" dirty="0"/>
              <a:t>, is equal to the nominal slip resistance, R</a:t>
            </a:r>
            <a:r>
              <a:rPr lang="en-US" sz="1200" baseline="-25000" dirty="0"/>
              <a:t>n</a:t>
            </a:r>
            <a:r>
              <a:rPr lang="en-US" sz="1200" dirty="0"/>
              <a:t>, and so R</a:t>
            </a:r>
            <a:r>
              <a:rPr lang="en-US" sz="1200" baseline="-25000" dirty="0"/>
              <a:t>r</a:t>
            </a:r>
            <a:r>
              <a:rPr lang="en-US" sz="1200" dirty="0"/>
              <a:t> is also equal to 39.0 kips/bolt. Subsequent examples in this course will only calculate the nominal slip resistance, R</a:t>
            </a:r>
            <a:r>
              <a:rPr lang="en-US" sz="1200" baseline="-25000" dirty="0"/>
              <a:t>n</a:t>
            </a:r>
            <a:r>
              <a:rPr lang="en-US" sz="1200" dirty="0"/>
              <a:t>.</a:t>
            </a:r>
          </a:p>
        </p:txBody>
      </p:sp>
      <p:sp>
        <p:nvSpPr>
          <p:cNvPr id="4" name="Slide Number Placeholder 3">
            <a:extLst>
              <a:ext uri="{FF2B5EF4-FFF2-40B4-BE49-F238E27FC236}">
                <a16:creationId xmlns:a16="http://schemas.microsoft.com/office/drawing/2014/main" id="{00806D86-38C7-CE44-AD5C-21C221E06235}"/>
              </a:ext>
            </a:extLst>
          </p:cNvPr>
          <p:cNvSpPr>
            <a:spLocks noGrp="1"/>
          </p:cNvSpPr>
          <p:nvPr>
            <p:ph type="sldNum" sz="quarter" idx="5"/>
          </p:nvPr>
        </p:nvSpPr>
        <p:spPr/>
        <p:txBody>
          <a:bodyPr/>
          <a:lstStyle/>
          <a:p>
            <a:fld id="{90BDC431-FEEB-4AEA-9C88-8408D90EB600}" type="slidenum">
              <a:rPr lang="en-US" smtClean="0"/>
              <a:pPr/>
              <a:t>44</a:t>
            </a:fld>
            <a:endParaRPr lang="en-US" dirty="0"/>
          </a:p>
        </p:txBody>
      </p:sp>
      <p:sp>
        <p:nvSpPr>
          <p:cNvPr id="7" name="Slide Image Placeholder 6">
            <a:extLst>
              <a:ext uri="{FF2B5EF4-FFF2-40B4-BE49-F238E27FC236}">
                <a16:creationId xmlns:a16="http://schemas.microsoft.com/office/drawing/2014/main" id="{B5CF3B65-18B9-B65A-0957-0EB5D4260F8F}"/>
              </a:ext>
            </a:extLst>
          </p:cNvPr>
          <p:cNvSpPr>
            <a:spLocks noGrp="1" noRot="1" noChangeAspect="1"/>
          </p:cNvSpPr>
          <p:nvPr>
            <p:ph type="sldImg"/>
          </p:nvPr>
        </p:nvSpPr>
        <p:spPr/>
      </p:sp>
    </p:spTree>
    <p:extLst>
      <p:ext uri="{BB962C8B-B14F-4D97-AF65-F5344CB8AC3E}">
        <p14:creationId xmlns:p14="http://schemas.microsoft.com/office/powerpoint/2010/main" val="2038654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The next topic in this lesson will discuss the calculation of the factored bearing resistance at bolt holes in a bolted connection.</a:t>
            </a:r>
          </a:p>
        </p:txBody>
      </p:sp>
      <p:sp>
        <p:nvSpPr>
          <p:cNvPr id="4" name="Slide Number Placeholder 3">
            <a:extLst>
              <a:ext uri="{FF2B5EF4-FFF2-40B4-BE49-F238E27FC236}">
                <a16:creationId xmlns:a16="http://schemas.microsoft.com/office/drawing/2014/main" id="{89600814-A80B-02C4-E4A8-C7282566EEE7}"/>
              </a:ext>
            </a:extLst>
          </p:cNvPr>
          <p:cNvSpPr>
            <a:spLocks noGrp="1"/>
          </p:cNvSpPr>
          <p:nvPr>
            <p:ph type="sldNum" sz="quarter" idx="5"/>
          </p:nvPr>
        </p:nvSpPr>
        <p:spPr/>
        <p:txBody>
          <a:bodyPr/>
          <a:lstStyle/>
          <a:p>
            <a:fld id="{90BDC431-FEEB-4AEA-9C88-8408D90EB600}" type="slidenum">
              <a:rPr lang="en-US" smtClean="0"/>
              <a:pPr/>
              <a:t>45</a:t>
            </a:fld>
            <a:endParaRPr lang="en-US" dirty="0"/>
          </a:p>
        </p:txBody>
      </p:sp>
      <p:sp>
        <p:nvSpPr>
          <p:cNvPr id="7" name="Slide Image Placeholder 6">
            <a:extLst>
              <a:ext uri="{FF2B5EF4-FFF2-40B4-BE49-F238E27FC236}">
                <a16:creationId xmlns:a16="http://schemas.microsoft.com/office/drawing/2014/main" id="{1B6F6DDE-7B15-A49B-04A1-701E9AF36E15}"/>
              </a:ext>
            </a:extLst>
          </p:cNvPr>
          <p:cNvSpPr>
            <a:spLocks noGrp="1" noRot="1" noChangeAspect="1"/>
          </p:cNvSpPr>
          <p:nvPr>
            <p:ph type="sldImg"/>
          </p:nvPr>
        </p:nvSpPr>
        <p:spPr/>
      </p:sp>
    </p:spTree>
    <p:extLst>
      <p:ext uri="{BB962C8B-B14F-4D97-AF65-F5344CB8AC3E}">
        <p14:creationId xmlns:p14="http://schemas.microsoft.com/office/powerpoint/2010/main" val="2272337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i="1" dirty="0"/>
              <a:t>AASHTO LRFD </a:t>
            </a:r>
            <a:r>
              <a:rPr lang="en-US" sz="1200" dirty="0"/>
              <a:t>Article 6.13.2.2 specifies that the factored bearing resistance of the connected material, R</a:t>
            </a:r>
            <a:r>
              <a:rPr lang="en-US" sz="1200" baseline="-25000" dirty="0"/>
              <a:t>r</a:t>
            </a:r>
            <a:r>
              <a:rPr lang="en-US" sz="1200" dirty="0"/>
              <a:t>, in a bolted connection at the strength limit state (in a slip-critical or bearing-type connection – refer to Slides 7 to 11 in this lesson) is to be taken as the resistance factor for bearing on connected material, </a:t>
            </a:r>
            <a:r>
              <a:rPr lang="en-US" sz="1200" dirty="0">
                <a:sym typeface="Symbol" panose="05050102010706020507" pitchFamily="18" charset="2"/>
              </a:rPr>
              <a:t></a:t>
            </a:r>
            <a:r>
              <a:rPr lang="en-US" sz="1200" baseline="-25000" dirty="0">
                <a:sym typeface="Symbol" panose="05050102010706020507" pitchFamily="18" charset="2"/>
              </a:rPr>
              <a:t>bb</a:t>
            </a:r>
            <a:r>
              <a:rPr lang="en-US" sz="1200" dirty="0">
                <a:sym typeface="Symbol" panose="05050102010706020507" pitchFamily="18" charset="2"/>
              </a:rPr>
              <a:t>, specified in </a:t>
            </a:r>
            <a:r>
              <a:rPr lang="en-US" sz="1200" i="1" dirty="0">
                <a:sym typeface="Symbol" panose="05050102010706020507" pitchFamily="18" charset="2"/>
              </a:rPr>
              <a:t>AASHTO LRFD </a:t>
            </a:r>
            <a:r>
              <a:rPr lang="en-US" sz="1200" dirty="0">
                <a:sym typeface="Symbol" panose="05050102010706020507" pitchFamily="18" charset="2"/>
              </a:rPr>
              <a:t>Article 6.5.4.2 times the nominal resistance for bearing on connected material determined as specified in </a:t>
            </a:r>
            <a:r>
              <a:rPr lang="en-US" sz="1200" i="1" dirty="0">
                <a:sym typeface="Symbol" panose="05050102010706020507" pitchFamily="18" charset="2"/>
              </a:rPr>
              <a:t>AASHTO LRFD </a:t>
            </a:r>
            <a:r>
              <a:rPr lang="en-US" sz="1200" dirty="0">
                <a:sym typeface="Symbol" panose="05050102010706020507" pitchFamily="18" charset="2"/>
              </a:rPr>
              <a:t>Article 6.13.2.9. </a:t>
            </a:r>
            <a:r>
              <a:rPr lang="en-US" sz="1200" dirty="0"/>
              <a:t>A bearing failure relates generally to either deformation of the bolt or deformation around a bolt hole, as illustrated in the figures at the bottom of this slide. The factored resistance equals the nominal shear resistance multiplied by a resistance factor less than that used to determine the factored resistance of a component. This ensures that the maximum strength of the bridge is limited by the strength of the main members rather than by the connections. </a:t>
            </a:r>
          </a:p>
          <a:p>
            <a:endParaRPr lang="en-US" sz="1200" dirty="0"/>
          </a:p>
          <a:p>
            <a:r>
              <a:rPr lang="en-US" sz="1200" dirty="0"/>
              <a:t>After a major slip has occurred in a slip-critical connection, one or more bolts are in bearing against the side of the hole. The contact pressure between the bolt and connected material can be expressed as the bearing stress on the bolt or connected material. Tests have always shown that the bearing stress on the bolt is not critical. For simplicity, the bearing stress is assumed to be a uniform stress distribution equal to the load transmitted by the bolt divided by the bearing area taken as the bolt diameter times the thickness of the connected material. </a:t>
            </a:r>
            <a:r>
              <a:rPr lang="en-US" sz="1200" i="1" dirty="0"/>
              <a:t>AASHTO LRFD </a:t>
            </a:r>
            <a:r>
              <a:rPr lang="en-US" sz="1200" dirty="0"/>
              <a:t>Article 6.13.2.9 specifies that the effective thickness of connected material with countersunk holes is to be taken as the thickness of the connected material minus one-half the depth of the countersink.</a:t>
            </a:r>
          </a:p>
          <a:p>
            <a:endParaRPr lang="en-US" sz="1200" dirty="0"/>
          </a:p>
          <a:p>
            <a:r>
              <a:rPr lang="en-US" sz="1200" dirty="0"/>
              <a:t>The actual failure mode depends on the end distance or clear distance between bolts, the bolt diameter, and the thickness of the connected material. Either the bolt will split out through the end of the plate because of insufficient end distance, or else excessive deformations are developed in the connected material adjacent to the bolt hole, as illustrated in the bottom right figure on this slide, because of insufficient clear distance between the bolts. </a:t>
            </a:r>
            <a:endParaRPr lang="en-US" dirty="0"/>
          </a:p>
        </p:txBody>
      </p:sp>
      <p:sp>
        <p:nvSpPr>
          <p:cNvPr id="4" name="Slide Number Placeholder 3">
            <a:extLst>
              <a:ext uri="{FF2B5EF4-FFF2-40B4-BE49-F238E27FC236}">
                <a16:creationId xmlns:a16="http://schemas.microsoft.com/office/drawing/2014/main" id="{B3FA53E6-52B5-459B-D978-DC637CD2698E}"/>
              </a:ext>
            </a:extLst>
          </p:cNvPr>
          <p:cNvSpPr>
            <a:spLocks noGrp="1"/>
          </p:cNvSpPr>
          <p:nvPr>
            <p:ph type="sldNum" sz="quarter" idx="5"/>
          </p:nvPr>
        </p:nvSpPr>
        <p:spPr/>
        <p:txBody>
          <a:bodyPr/>
          <a:lstStyle/>
          <a:p>
            <a:fld id="{90BDC431-FEEB-4AEA-9C88-8408D90EB600}" type="slidenum">
              <a:rPr lang="en-US" smtClean="0"/>
              <a:pPr/>
              <a:t>46</a:t>
            </a:fld>
            <a:endParaRPr lang="en-US" dirty="0"/>
          </a:p>
        </p:txBody>
      </p:sp>
      <p:sp>
        <p:nvSpPr>
          <p:cNvPr id="7" name="Slide Image Placeholder 6">
            <a:extLst>
              <a:ext uri="{FF2B5EF4-FFF2-40B4-BE49-F238E27FC236}">
                <a16:creationId xmlns:a16="http://schemas.microsoft.com/office/drawing/2014/main" id="{BB8ED04B-B167-6E52-73E3-9A8FF39C496F}"/>
              </a:ext>
            </a:extLst>
          </p:cNvPr>
          <p:cNvSpPr>
            <a:spLocks noGrp="1" noRot="1" noChangeAspect="1"/>
          </p:cNvSpPr>
          <p:nvPr>
            <p:ph type="sldImg"/>
          </p:nvPr>
        </p:nvSpPr>
        <p:spPr/>
      </p:sp>
    </p:spTree>
    <p:extLst>
      <p:ext uri="{BB962C8B-B14F-4D97-AF65-F5344CB8AC3E}">
        <p14:creationId xmlns:p14="http://schemas.microsoft.com/office/powerpoint/2010/main" val="1543963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14812"/>
            <a:ext cx="6257925" cy="4570890"/>
          </a:xfrm>
        </p:spPr>
        <p:txBody>
          <a:bodyPr/>
          <a:lstStyle/>
          <a:p>
            <a:r>
              <a:rPr lang="en-US" sz="1200" dirty="0"/>
              <a:t>The end distance required to prevent the plate from splitting out can be approximated by equating the maximum load, R</a:t>
            </a:r>
            <a:r>
              <a:rPr lang="en-US" sz="1200" baseline="-25000" dirty="0"/>
              <a:t>n</a:t>
            </a:r>
            <a:r>
              <a:rPr lang="en-US" sz="1200" dirty="0"/>
              <a:t>, transmitted by the end bolt to the force corresponding to shear failure of the plate material of thickness, t, along the dotted Lines 1-1 and 2-2 shown in the figure shown on this slide. Although actual splitting would occur along the Lines 1-1 and 2-2 in the figure, the angle, </a:t>
            </a:r>
            <a:r>
              <a:rPr lang="en-US" sz="1200" dirty="0">
                <a:sym typeface="Symbol" panose="05050102010706020507" pitchFamily="18" charset="2"/>
              </a:rPr>
              <a:t></a:t>
            </a:r>
            <a:r>
              <a:rPr lang="en-US" sz="1200" dirty="0"/>
              <a:t>, will be assumed equal to zero to compute a lower-bound resistance and failure will be assumed to occur along the two solid lines instead. This results in the equation for the nominal bearing resistance, R</a:t>
            </a:r>
            <a:r>
              <a:rPr lang="en-US" sz="1200" baseline="-25000" dirty="0"/>
              <a:t>n</a:t>
            </a:r>
            <a:r>
              <a:rPr lang="en-US" sz="1200" dirty="0"/>
              <a:t>, shown in the middle of this slide, where </a:t>
            </a:r>
            <a:r>
              <a:rPr lang="en-US" sz="1200" dirty="0">
                <a:sym typeface="Symbol" panose="05050102010706020507" pitchFamily="18" charset="2"/>
              </a:rPr>
              <a:t></a:t>
            </a:r>
            <a:r>
              <a:rPr lang="en-US" sz="1200" baseline="-25000" dirty="0"/>
              <a:t>u</a:t>
            </a:r>
            <a:r>
              <a:rPr lang="en-US" sz="1200" dirty="0"/>
              <a:t> is the ultimate shear resistance of the plate material. </a:t>
            </a:r>
          </a:p>
          <a:p>
            <a:endParaRPr lang="en-US" sz="1200" dirty="0"/>
          </a:p>
          <a:p>
            <a:r>
              <a:rPr lang="en-US" sz="1200" dirty="0"/>
              <a:t>For commonly used steels, </a:t>
            </a:r>
            <a:r>
              <a:rPr lang="en-US" sz="1200" dirty="0">
                <a:sym typeface="Symbol" panose="05050102010706020507" pitchFamily="18" charset="2"/>
              </a:rPr>
              <a:t></a:t>
            </a:r>
            <a:r>
              <a:rPr lang="en-US" sz="1200" baseline="-25000" dirty="0"/>
              <a:t>u</a:t>
            </a:r>
            <a:r>
              <a:rPr lang="en-US" sz="1200" dirty="0"/>
              <a:t> can be assumed approximately equal to 0.75F</a:t>
            </a:r>
            <a:r>
              <a:rPr lang="en-US" sz="1200" baseline="-25000" dirty="0"/>
              <a:t>u</a:t>
            </a:r>
            <a:r>
              <a:rPr lang="en-US" sz="1200" dirty="0"/>
              <a:t>, where F</a:t>
            </a:r>
            <a:r>
              <a:rPr lang="en-US" sz="1200" baseline="-25000" dirty="0"/>
              <a:t>u</a:t>
            </a:r>
            <a:r>
              <a:rPr lang="en-US" sz="1200" dirty="0"/>
              <a:t> is the ultimate tensile strength of the plate material.  Therefore, substituting 0.75F</a:t>
            </a:r>
            <a:r>
              <a:rPr lang="en-US" sz="1200" baseline="-25000" dirty="0"/>
              <a:t>u</a:t>
            </a:r>
            <a:r>
              <a:rPr lang="en-US" sz="1200" dirty="0"/>
              <a:t> for </a:t>
            </a:r>
            <a:r>
              <a:rPr lang="en-US" sz="1200" dirty="0">
                <a:sym typeface="Symbol" panose="05050102010706020507" pitchFamily="18" charset="2"/>
              </a:rPr>
              <a:t></a:t>
            </a:r>
            <a:r>
              <a:rPr lang="en-US" sz="1200" baseline="-25000" dirty="0"/>
              <a:t>u</a:t>
            </a:r>
            <a:r>
              <a:rPr lang="en-US" sz="1200" dirty="0"/>
              <a:t> and the clear distance, L</a:t>
            </a:r>
            <a:r>
              <a:rPr lang="en-US" sz="1200" baseline="-25000" dirty="0"/>
              <a:t>c</a:t>
            </a:r>
            <a:r>
              <a:rPr lang="en-US" sz="1200" dirty="0"/>
              <a:t>, from the edge of the hole to the end of the plate in the direction of the force for (L – d/2) in the center equation (to simplify the calculations for oversize and slotted holes) gives the equation for R</a:t>
            </a:r>
            <a:r>
              <a:rPr lang="en-US" sz="1200" baseline="-25000" dirty="0"/>
              <a:t>n </a:t>
            </a:r>
            <a:r>
              <a:rPr lang="en-US" sz="1200" dirty="0"/>
              <a:t>shown at the bottom of this slide. This equation can be used to determine the bearing resistance between bolt holes by substituting the clear distance between adjacent holes for the clear end distance. The same bearing resistance applies regardless of the bolt shear resistance or the presence or absence of bolt threads in the bearing area. </a:t>
            </a:r>
            <a:endParaRPr lang="en-US" dirty="0"/>
          </a:p>
        </p:txBody>
      </p:sp>
      <p:sp>
        <p:nvSpPr>
          <p:cNvPr id="4" name="Slide Number Placeholder 3">
            <a:extLst>
              <a:ext uri="{FF2B5EF4-FFF2-40B4-BE49-F238E27FC236}">
                <a16:creationId xmlns:a16="http://schemas.microsoft.com/office/drawing/2014/main" id="{F703D96E-F61A-4886-EB4D-3A4538CF1EDF}"/>
              </a:ext>
            </a:extLst>
          </p:cNvPr>
          <p:cNvSpPr>
            <a:spLocks noGrp="1"/>
          </p:cNvSpPr>
          <p:nvPr>
            <p:ph type="sldNum" sz="quarter" idx="5"/>
          </p:nvPr>
        </p:nvSpPr>
        <p:spPr/>
        <p:txBody>
          <a:bodyPr/>
          <a:lstStyle/>
          <a:p>
            <a:fld id="{90BDC431-FEEB-4AEA-9C88-8408D90EB600}" type="slidenum">
              <a:rPr lang="en-US" smtClean="0"/>
              <a:pPr/>
              <a:t>47</a:t>
            </a:fld>
            <a:endParaRPr lang="en-US" dirty="0"/>
          </a:p>
        </p:txBody>
      </p:sp>
      <p:sp>
        <p:nvSpPr>
          <p:cNvPr id="7" name="Slide Image Placeholder 6">
            <a:extLst>
              <a:ext uri="{FF2B5EF4-FFF2-40B4-BE49-F238E27FC236}">
                <a16:creationId xmlns:a16="http://schemas.microsoft.com/office/drawing/2014/main" id="{7F093B66-27B7-2F74-DBE4-7943FF40C8C1}"/>
              </a:ext>
            </a:extLst>
          </p:cNvPr>
          <p:cNvSpPr>
            <a:spLocks noGrp="1" noRot="1" noChangeAspect="1"/>
          </p:cNvSpPr>
          <p:nvPr>
            <p:ph type="sldImg"/>
          </p:nvPr>
        </p:nvSpPr>
        <p:spPr/>
      </p:sp>
    </p:spTree>
    <p:extLst>
      <p:ext uri="{BB962C8B-B14F-4D97-AF65-F5344CB8AC3E}">
        <p14:creationId xmlns:p14="http://schemas.microsoft.com/office/powerpoint/2010/main" val="1570653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61405"/>
            <a:ext cx="6257925" cy="4570890"/>
          </a:xfrm>
        </p:spPr>
        <p:txBody>
          <a:bodyPr/>
          <a:lstStyle/>
          <a:p>
            <a:r>
              <a:rPr lang="en-US" sz="1200" dirty="0"/>
              <a:t>Using finger-tight bolts, it has been shown that a connected plate will not fail by tearing through the free edge of the material if the distance L, measured parallel to the line of applied force from a single bolt to the free edge of the member toward which the force is directed, is not less than the diameter of the bolt multiplied by the ratio of the bearing stress to the tensile strength of the connected part. The alternative equivalent relationship relating the bearing stress, r</a:t>
            </a:r>
            <a:r>
              <a:rPr lang="en-US" sz="1200" baseline="-25000" dirty="0"/>
              <a:t>n</a:t>
            </a:r>
            <a:r>
              <a:rPr lang="en-US" sz="1200" dirty="0"/>
              <a:t> to the tensile strength. F</a:t>
            </a:r>
            <a:r>
              <a:rPr lang="en-US" sz="1200" baseline="-25000" dirty="0"/>
              <a:t>u</a:t>
            </a:r>
            <a:r>
              <a:rPr lang="en-US" sz="1200" dirty="0"/>
              <a:t>, of the connected part as a function of the L/d ratio based conservatively on test results of finger-tight bolts is given by the top equation on this slide (</a:t>
            </a:r>
            <a:r>
              <a:rPr lang="en-US" sz="1200" i="1" dirty="0"/>
              <a:t>AASHTO LRFD </a:t>
            </a:r>
            <a:r>
              <a:rPr lang="en-US" sz="1200" dirty="0"/>
              <a:t>Article C6.13.2.9). </a:t>
            </a:r>
          </a:p>
          <a:p>
            <a:endParaRPr lang="en-US" sz="1200" dirty="0"/>
          </a:p>
          <a:p>
            <a:r>
              <a:rPr lang="en-US" sz="1200" dirty="0"/>
              <a:t>The ratio of r</a:t>
            </a:r>
            <a:r>
              <a:rPr lang="en-US" sz="1200" baseline="-25000" dirty="0"/>
              <a:t>n</a:t>
            </a:r>
            <a:r>
              <a:rPr lang="en-US" sz="1200" dirty="0"/>
              <a:t>/F</a:t>
            </a:r>
            <a:r>
              <a:rPr lang="en-US" sz="1200" baseline="-25000" dirty="0"/>
              <a:t>u</a:t>
            </a:r>
            <a:r>
              <a:rPr lang="en-US" sz="1200" dirty="0"/>
              <a:t> is limited to 3.0 to limit deformations under the factored loads. Substituting r</a:t>
            </a:r>
            <a:r>
              <a:rPr lang="en-US" sz="1200" baseline="-25000" dirty="0"/>
              <a:t>n</a:t>
            </a:r>
            <a:r>
              <a:rPr lang="en-US" sz="1200" dirty="0"/>
              <a:t> = R</a:t>
            </a:r>
            <a:r>
              <a:rPr lang="en-US" sz="1200" baseline="-25000" dirty="0"/>
              <a:t>n</a:t>
            </a:r>
            <a:r>
              <a:rPr lang="en-US" sz="1200" dirty="0"/>
              <a:t>/dt in this ratio and rearranging gives an upper-bound bearing resistance given by the bottom equation on this slide. This equation and the equation at the bottom of the preceding slide are given as the bearing resistance equations in the 2020 RCSC Specification for cases where deformation at the bolt holes at service load is not a design consideration for standard holes, oversize holes, or short-slotted holes loaded in any direction and long-slotted holes loaded parallel to the applied bearing force. </a:t>
            </a:r>
            <a:endParaRPr lang="en-US" dirty="0"/>
          </a:p>
        </p:txBody>
      </p:sp>
      <p:sp>
        <p:nvSpPr>
          <p:cNvPr id="4" name="Slide Number Placeholder 3">
            <a:extLst>
              <a:ext uri="{FF2B5EF4-FFF2-40B4-BE49-F238E27FC236}">
                <a16:creationId xmlns:a16="http://schemas.microsoft.com/office/drawing/2014/main" id="{8F4C3379-896D-68DD-31AD-1B49953254F6}"/>
              </a:ext>
            </a:extLst>
          </p:cNvPr>
          <p:cNvSpPr>
            <a:spLocks noGrp="1"/>
          </p:cNvSpPr>
          <p:nvPr>
            <p:ph type="sldNum" sz="quarter" idx="5"/>
          </p:nvPr>
        </p:nvSpPr>
        <p:spPr/>
        <p:txBody>
          <a:bodyPr/>
          <a:lstStyle/>
          <a:p>
            <a:fld id="{90BDC431-FEEB-4AEA-9C88-8408D90EB600}" type="slidenum">
              <a:rPr lang="en-US" smtClean="0"/>
              <a:pPr/>
              <a:t>48</a:t>
            </a:fld>
            <a:endParaRPr lang="en-US" dirty="0"/>
          </a:p>
        </p:txBody>
      </p:sp>
      <p:sp>
        <p:nvSpPr>
          <p:cNvPr id="7" name="Slide Image Placeholder 6">
            <a:extLst>
              <a:ext uri="{FF2B5EF4-FFF2-40B4-BE49-F238E27FC236}">
                <a16:creationId xmlns:a16="http://schemas.microsoft.com/office/drawing/2014/main" id="{BFC6CBDA-9397-8EE9-76B5-4DAF2F3E3E2B}"/>
              </a:ext>
            </a:extLst>
          </p:cNvPr>
          <p:cNvSpPr>
            <a:spLocks noGrp="1" noRot="1" noChangeAspect="1"/>
          </p:cNvSpPr>
          <p:nvPr>
            <p:ph type="sldImg"/>
          </p:nvPr>
        </p:nvSpPr>
        <p:spPr/>
      </p:sp>
    </p:spTree>
    <p:extLst>
      <p:ext uri="{BB962C8B-B14F-4D97-AF65-F5344CB8AC3E}">
        <p14:creationId xmlns:p14="http://schemas.microsoft.com/office/powerpoint/2010/main" val="1977011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more conservative equations from the 2020 RCSC Specification for the preceding cases when deformation at the bolt holes at service load is a design consideration are instead specified in </a:t>
            </a:r>
            <a:r>
              <a:rPr lang="en-US" sz="1200" i="1" dirty="0"/>
              <a:t>AASHTO LRFD</a:t>
            </a:r>
            <a:r>
              <a:rPr lang="en-US" sz="1200" dirty="0"/>
              <a:t> Article 6.13.2.9 as shown on this slide, and are to be applied under the factored loads at the strength limit state.</a:t>
            </a:r>
          </a:p>
          <a:p>
            <a:endParaRPr lang="en-US" sz="1200" dirty="0"/>
          </a:p>
          <a:p>
            <a:r>
              <a:rPr lang="en-US" sz="1200" dirty="0"/>
              <a:t>For standard holes, oversize holes, short-slotted holes loaded in any direction, and long-slotted holes parallel to the applied bearing force, the nominal resistance of interior and end bolt holes at the strength limit state, R</a:t>
            </a:r>
            <a:r>
              <a:rPr lang="en-US" sz="1200" baseline="-25000" dirty="0"/>
              <a:t>n</a:t>
            </a:r>
            <a:r>
              <a:rPr lang="en-US" sz="1200" dirty="0"/>
              <a:t>, with bolts spaced at a clear distance between holes not less than 2.0d and with a clear end distance not less than 2.0d, is to be taken as 2.4dtF</a:t>
            </a:r>
            <a:r>
              <a:rPr lang="en-US" sz="1200" baseline="-25000" dirty="0"/>
              <a:t>u</a:t>
            </a:r>
            <a:r>
              <a:rPr lang="en-US" sz="1200" dirty="0"/>
              <a:t>. If either the clear distance between holes is less than 2.0d, or the clear end distance is less than 2.0d, then R</a:t>
            </a:r>
            <a:r>
              <a:rPr lang="en-US" sz="1200" baseline="-25000" dirty="0"/>
              <a:t>n</a:t>
            </a:r>
            <a:r>
              <a:rPr lang="en-US" sz="1200" dirty="0"/>
              <a:t> is to be taken as 1.2L</a:t>
            </a:r>
            <a:r>
              <a:rPr lang="en-US" sz="1200" baseline="-25000" dirty="0"/>
              <a:t>c</a:t>
            </a:r>
            <a:r>
              <a:rPr lang="en-US" sz="1200" dirty="0"/>
              <a:t>tF</a:t>
            </a:r>
            <a:r>
              <a:rPr lang="en-US" sz="1200" baseline="-25000" dirty="0"/>
              <a:t>u</a:t>
            </a:r>
            <a:r>
              <a:rPr lang="en-US" sz="1200" dirty="0"/>
              <a:t>. These equations are derived based on tests that showed that the total elongation of a standard hole that is loaded to obtain the maximum recommended bearing resistance given by the equation 3.0dtF</a:t>
            </a:r>
            <a:r>
              <a:rPr lang="en-US" sz="1200" baseline="-25000" dirty="0"/>
              <a:t>u </a:t>
            </a:r>
            <a:r>
              <a:rPr lang="en-US" sz="1200" dirty="0"/>
              <a:t>on the preceding slide is on the order of the diameter of the bolt. Based on these tests, to prevent elongations exceeding 0.25 inches, a reduced upper limit on the bearing resistance of 2.4dtF</a:t>
            </a:r>
            <a:r>
              <a:rPr lang="en-US" sz="1200" baseline="-25000" dirty="0"/>
              <a:t>u</a:t>
            </a:r>
            <a:r>
              <a:rPr lang="en-US" sz="1200" dirty="0"/>
              <a:t> is specified.</a:t>
            </a:r>
          </a:p>
          <a:p>
            <a:endParaRPr lang="en-US" sz="1200" dirty="0"/>
          </a:p>
          <a:p>
            <a:r>
              <a:rPr lang="en-US" sz="1200" dirty="0"/>
              <a:t>As shown in the box on the right-hand slide of this slide, a simpler equivalent interpretation of these requirements is to take R</a:t>
            </a:r>
            <a:r>
              <a:rPr lang="en-US" sz="1200" baseline="-25000" dirty="0"/>
              <a:t>n </a:t>
            </a:r>
            <a:r>
              <a:rPr lang="en-US" sz="1200" dirty="0"/>
              <a:t>as 1.2L</a:t>
            </a:r>
            <a:r>
              <a:rPr lang="en-US" sz="1200" baseline="-25000" dirty="0"/>
              <a:t>c</a:t>
            </a:r>
            <a:r>
              <a:rPr lang="en-US" sz="1200" dirty="0"/>
              <a:t>tF</a:t>
            </a:r>
            <a:r>
              <a:rPr lang="en-US" sz="1200" baseline="-25000" dirty="0"/>
              <a:t>u</a:t>
            </a:r>
            <a:r>
              <a:rPr lang="en-US" sz="1200" dirty="0"/>
              <a:t>, but not to exceed </a:t>
            </a:r>
            <a:r>
              <a:rPr lang="en-US" sz="1200" dirty="0" err="1"/>
              <a:t>2.4dtF</a:t>
            </a:r>
            <a:r>
              <a:rPr lang="en-US" sz="1200" baseline="-25000" dirty="0" err="1"/>
              <a:t>u</a:t>
            </a:r>
            <a:r>
              <a:rPr lang="en-US" sz="1200" dirty="0"/>
              <a:t>.</a:t>
            </a:r>
            <a:endParaRPr lang="en-US" dirty="0"/>
          </a:p>
        </p:txBody>
      </p:sp>
      <p:sp>
        <p:nvSpPr>
          <p:cNvPr id="4" name="Slide Number Placeholder 3">
            <a:extLst>
              <a:ext uri="{FF2B5EF4-FFF2-40B4-BE49-F238E27FC236}">
                <a16:creationId xmlns:a16="http://schemas.microsoft.com/office/drawing/2014/main" id="{D3D6AD08-F36B-F11A-1C33-B170F7580A8D}"/>
              </a:ext>
            </a:extLst>
          </p:cNvPr>
          <p:cNvSpPr>
            <a:spLocks noGrp="1"/>
          </p:cNvSpPr>
          <p:nvPr>
            <p:ph type="sldNum" sz="quarter" idx="5"/>
          </p:nvPr>
        </p:nvSpPr>
        <p:spPr/>
        <p:txBody>
          <a:bodyPr/>
          <a:lstStyle/>
          <a:p>
            <a:fld id="{90BDC431-FEEB-4AEA-9C88-8408D90EB600}" type="slidenum">
              <a:rPr lang="en-US" smtClean="0"/>
              <a:pPr/>
              <a:t>49</a:t>
            </a:fld>
            <a:endParaRPr lang="en-US" dirty="0"/>
          </a:p>
        </p:txBody>
      </p:sp>
      <p:sp>
        <p:nvSpPr>
          <p:cNvPr id="7" name="Slide Image Placeholder 6">
            <a:extLst>
              <a:ext uri="{FF2B5EF4-FFF2-40B4-BE49-F238E27FC236}">
                <a16:creationId xmlns:a16="http://schemas.microsoft.com/office/drawing/2014/main" id="{E2096237-A2F2-7312-7531-A0865C625A60}"/>
              </a:ext>
            </a:extLst>
          </p:cNvPr>
          <p:cNvSpPr>
            <a:spLocks noGrp="1" noRot="1" noChangeAspect="1"/>
          </p:cNvSpPr>
          <p:nvPr>
            <p:ph type="sldImg"/>
          </p:nvPr>
        </p:nvSpPr>
        <p:spPr/>
      </p:sp>
    </p:spTree>
    <p:extLst>
      <p:ext uri="{BB962C8B-B14F-4D97-AF65-F5344CB8AC3E}">
        <p14:creationId xmlns:p14="http://schemas.microsoft.com/office/powerpoint/2010/main" val="404543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This slide illustrates some typical bolted joints in a steel bridge, including a bolted field splice in a flexural member, a cross-frame connection, a diaphragm (or floorbeam) connection, a lateral bracing connection, and a truss gusset plate connection.</a:t>
            </a:r>
          </a:p>
          <a:p>
            <a:endParaRPr lang="en-US" sz="1200" dirty="0"/>
          </a:p>
          <a:p>
            <a:r>
              <a:rPr lang="en-US" sz="1200" dirty="0"/>
              <a:t>The design of bolted gusset plates is considered outside the scope of this course. The design of gusset plates is covered in </a:t>
            </a:r>
            <a:r>
              <a:rPr lang="en-US" sz="1200" i="1" dirty="0"/>
              <a:t>AASHTO LRFD </a:t>
            </a:r>
            <a:r>
              <a:rPr lang="en-US" sz="1200" dirty="0"/>
              <a:t>Article 6.14.2.8.</a:t>
            </a:r>
          </a:p>
        </p:txBody>
      </p:sp>
      <p:sp>
        <p:nvSpPr>
          <p:cNvPr id="4" name="Slide Number Placeholder 3">
            <a:extLst>
              <a:ext uri="{FF2B5EF4-FFF2-40B4-BE49-F238E27FC236}">
                <a16:creationId xmlns:a16="http://schemas.microsoft.com/office/drawing/2014/main" id="{B476B3E1-4547-E4F4-A50E-80D363E7AA91}"/>
              </a:ext>
            </a:extLst>
          </p:cNvPr>
          <p:cNvSpPr>
            <a:spLocks noGrp="1"/>
          </p:cNvSpPr>
          <p:nvPr>
            <p:ph type="sldNum" sz="quarter" idx="5"/>
          </p:nvPr>
        </p:nvSpPr>
        <p:spPr/>
        <p:txBody>
          <a:bodyPr/>
          <a:lstStyle/>
          <a:p>
            <a:fld id="{90BDC431-FEEB-4AEA-9C88-8408D90EB600}" type="slidenum">
              <a:rPr lang="en-US" smtClean="0"/>
              <a:pPr/>
              <a:t>5</a:t>
            </a:fld>
            <a:endParaRPr lang="en-US" dirty="0"/>
          </a:p>
        </p:txBody>
      </p:sp>
      <p:sp>
        <p:nvSpPr>
          <p:cNvPr id="7" name="Slide Image Placeholder 6">
            <a:extLst>
              <a:ext uri="{FF2B5EF4-FFF2-40B4-BE49-F238E27FC236}">
                <a16:creationId xmlns:a16="http://schemas.microsoft.com/office/drawing/2014/main" id="{B0C1C5D1-AF3A-4825-2653-4579009DB7C1}"/>
              </a:ext>
            </a:extLst>
          </p:cNvPr>
          <p:cNvSpPr>
            <a:spLocks noGrp="1" noRot="1" noChangeAspect="1"/>
          </p:cNvSpPr>
          <p:nvPr>
            <p:ph type="sldImg"/>
          </p:nvPr>
        </p:nvSpPr>
        <p:spPr/>
      </p:sp>
    </p:spTree>
    <p:extLst>
      <p:ext uri="{BB962C8B-B14F-4D97-AF65-F5344CB8AC3E}">
        <p14:creationId xmlns:p14="http://schemas.microsoft.com/office/powerpoint/2010/main" val="1590739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75692"/>
            <a:ext cx="6257925" cy="4570890"/>
          </a:xfrm>
        </p:spPr>
        <p:txBody>
          <a:bodyPr/>
          <a:lstStyle/>
          <a:p>
            <a:r>
              <a:rPr lang="en-US" sz="1200" dirty="0"/>
              <a:t>For long-slotted holes perpendicular to the applied bearing force, the bending component of the deformation in the connected material becomes more critical. Therefore, for this case, the bearing resistance is further limited. For this case, the nominal resistance of interior and end bolt holes at the strength limit state, R</a:t>
            </a:r>
            <a:r>
              <a:rPr lang="en-US" sz="1200" baseline="-25000" dirty="0"/>
              <a:t>n</a:t>
            </a:r>
            <a:r>
              <a:rPr lang="en-US" sz="1200" dirty="0"/>
              <a:t>, with bolts spaced at a clear distance between holes not less than 2.0d and with a clear end distance not less than 2.0d, is to be taken as 2.0dtF</a:t>
            </a:r>
            <a:r>
              <a:rPr lang="en-US" sz="1200" baseline="-25000" dirty="0"/>
              <a:t>u</a:t>
            </a:r>
            <a:r>
              <a:rPr lang="en-US" sz="1200" dirty="0"/>
              <a:t>. If either the clear distance between holes is less than 2.0d, or the clear end distance is less than 2.0d, then R</a:t>
            </a:r>
            <a:r>
              <a:rPr lang="en-US" sz="1200" baseline="-25000" dirty="0"/>
              <a:t>n</a:t>
            </a:r>
            <a:r>
              <a:rPr lang="en-US" sz="1200" dirty="0"/>
              <a:t> is to be taken as L</a:t>
            </a:r>
            <a:r>
              <a:rPr lang="en-US" sz="1200" baseline="-25000" dirty="0"/>
              <a:t>c</a:t>
            </a:r>
            <a:r>
              <a:rPr lang="en-US" sz="1200" dirty="0"/>
              <a:t>tF</a:t>
            </a:r>
            <a:r>
              <a:rPr lang="en-US" sz="1200" baseline="-25000" dirty="0"/>
              <a:t>u</a:t>
            </a:r>
            <a:r>
              <a:rPr lang="en-US" sz="1200" dirty="0"/>
              <a:t>. Again, as shown in the box on the right-hand side of this slide, a simpler equivalent interpretation of these requirements is to take R</a:t>
            </a:r>
            <a:r>
              <a:rPr lang="en-US" sz="1200" baseline="-25000" dirty="0"/>
              <a:t>n</a:t>
            </a:r>
            <a:r>
              <a:rPr lang="en-US" sz="1200" dirty="0"/>
              <a:t> as L</a:t>
            </a:r>
            <a:r>
              <a:rPr lang="en-US" sz="1200" baseline="-25000" dirty="0"/>
              <a:t>c</a:t>
            </a:r>
            <a:r>
              <a:rPr lang="en-US" sz="1200" dirty="0"/>
              <a:t>tF</a:t>
            </a:r>
            <a:r>
              <a:rPr lang="en-US" sz="1200" baseline="-25000" dirty="0"/>
              <a:t>u</a:t>
            </a:r>
            <a:r>
              <a:rPr lang="en-US" sz="1200" dirty="0"/>
              <a:t>, but not to exceed 2.0dtF</a:t>
            </a:r>
            <a:r>
              <a:rPr lang="en-US" sz="1200" baseline="-25000" dirty="0"/>
              <a:t>u</a:t>
            </a:r>
            <a:r>
              <a:rPr lang="en-US" sz="1200" dirty="0"/>
              <a:t>.</a:t>
            </a:r>
          </a:p>
          <a:p>
            <a:endParaRPr lang="en-US" sz="1200" dirty="0"/>
          </a:p>
          <a:p>
            <a:r>
              <a:rPr lang="en-US" sz="1200" dirty="0"/>
              <a:t>The design bearing resistance is expressed in terms of a single bolt, although it is truly for the connected material adjacent to the bolt. Therefore, in calculating the nominal bearing resistance for the connected part, the total bearing resistance may be taken as the sum of the bearing resistances of the individual bolts (holes) parallel to the line of the applied force. The nominal bearing resistance of an interior hole is based on the clear distance between the hole and the adjacent hole in the direction of the bearing force. The nominal bearing resistance of an end hole is based on the clear distance between the hole and the end of the member. The nominal bearing resistance cannot be larger than the nominal shear resistance of the bolt. Therefore, if the nominal bearing resistance of a bolt hole exceeds the nominal shear resistance of the bolt determined as specified in </a:t>
            </a:r>
            <a:r>
              <a:rPr lang="en-US" sz="1200" i="1" dirty="0"/>
              <a:t>AASHTO LRFD </a:t>
            </a:r>
            <a:r>
              <a:rPr lang="en-US" sz="1200" dirty="0"/>
              <a:t>Article 6.13.2.7 (Slides 26 to 35), the nominal bearing resistance of the bolt hole must be limited to the nominal shear resistance of the bolt.</a:t>
            </a:r>
            <a:endParaRPr lang="en-US" dirty="0"/>
          </a:p>
        </p:txBody>
      </p:sp>
      <p:sp>
        <p:nvSpPr>
          <p:cNvPr id="4" name="Slide Number Placeholder 3">
            <a:extLst>
              <a:ext uri="{FF2B5EF4-FFF2-40B4-BE49-F238E27FC236}">
                <a16:creationId xmlns:a16="http://schemas.microsoft.com/office/drawing/2014/main" id="{C7FD971D-96A4-35AC-C9A2-061938F8971E}"/>
              </a:ext>
            </a:extLst>
          </p:cNvPr>
          <p:cNvSpPr>
            <a:spLocks noGrp="1"/>
          </p:cNvSpPr>
          <p:nvPr>
            <p:ph type="sldNum" sz="quarter" idx="5"/>
          </p:nvPr>
        </p:nvSpPr>
        <p:spPr/>
        <p:txBody>
          <a:bodyPr/>
          <a:lstStyle/>
          <a:p>
            <a:fld id="{90BDC431-FEEB-4AEA-9C88-8408D90EB600}" type="slidenum">
              <a:rPr lang="en-US" smtClean="0"/>
              <a:pPr/>
              <a:t>50</a:t>
            </a:fld>
            <a:endParaRPr lang="en-US" dirty="0"/>
          </a:p>
        </p:txBody>
      </p:sp>
      <p:sp>
        <p:nvSpPr>
          <p:cNvPr id="7" name="Slide Image Placeholder 6">
            <a:extLst>
              <a:ext uri="{FF2B5EF4-FFF2-40B4-BE49-F238E27FC236}">
                <a16:creationId xmlns:a16="http://schemas.microsoft.com/office/drawing/2014/main" id="{951018EA-5BF9-42E3-A66F-AFAB093661BF}"/>
              </a:ext>
            </a:extLst>
          </p:cNvPr>
          <p:cNvSpPr>
            <a:spLocks noGrp="1" noRot="1" noChangeAspect="1"/>
          </p:cNvSpPr>
          <p:nvPr>
            <p:ph type="sldImg"/>
          </p:nvPr>
        </p:nvSpPr>
        <p:spPr/>
      </p:sp>
    </p:spTree>
    <p:extLst>
      <p:ext uri="{BB962C8B-B14F-4D97-AF65-F5344CB8AC3E}">
        <p14:creationId xmlns:p14="http://schemas.microsoft.com/office/powerpoint/2010/main" val="834063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In this example, the total factored bearing resistance, R</a:t>
            </a:r>
            <a:r>
              <a:rPr lang="en-US" sz="1200" baseline="-25000" dirty="0"/>
              <a:t>r</a:t>
            </a:r>
            <a:r>
              <a:rPr lang="en-US" sz="1200" dirty="0"/>
              <a:t>, of the bolted flange splice plate connection subject to a tensile force, P, shown in the figure on this slide, will be calculated. The plate material is ASTM A709 Grade 50W steel. The specified minimum tensile strength, F</a:t>
            </a:r>
            <a:r>
              <a:rPr lang="en-US" sz="1200" baseline="-25000" dirty="0"/>
              <a:t>u</a:t>
            </a:r>
            <a:r>
              <a:rPr lang="en-US" sz="1200" dirty="0"/>
              <a:t>, of the plate material is 70 ksi (AASHTO LRFD Table 6.4.1-1). The bolts are 7/8-in. diameter ASTM F3125 Grade A325 (120 ksi) high-strength bolts placed in standard-size holes. The splice plate is assumed to control the bearing resistance of the connection in this example.</a:t>
            </a:r>
          </a:p>
        </p:txBody>
      </p:sp>
      <p:sp>
        <p:nvSpPr>
          <p:cNvPr id="4" name="Slide Number Placeholder 3">
            <a:extLst>
              <a:ext uri="{FF2B5EF4-FFF2-40B4-BE49-F238E27FC236}">
                <a16:creationId xmlns:a16="http://schemas.microsoft.com/office/drawing/2014/main" id="{85EAD033-A262-C711-0BE9-DB8FDB8B817B}"/>
              </a:ext>
            </a:extLst>
          </p:cNvPr>
          <p:cNvSpPr>
            <a:spLocks noGrp="1"/>
          </p:cNvSpPr>
          <p:nvPr>
            <p:ph type="sldNum" sz="quarter" idx="5"/>
          </p:nvPr>
        </p:nvSpPr>
        <p:spPr/>
        <p:txBody>
          <a:bodyPr/>
          <a:lstStyle/>
          <a:p>
            <a:fld id="{90BDC431-FEEB-4AEA-9C88-8408D90EB600}" type="slidenum">
              <a:rPr lang="en-US" smtClean="0"/>
              <a:pPr/>
              <a:t>51</a:t>
            </a:fld>
            <a:endParaRPr lang="en-US" dirty="0"/>
          </a:p>
        </p:txBody>
      </p:sp>
      <p:sp>
        <p:nvSpPr>
          <p:cNvPr id="7" name="Slide Image Placeholder 6">
            <a:extLst>
              <a:ext uri="{FF2B5EF4-FFF2-40B4-BE49-F238E27FC236}">
                <a16:creationId xmlns:a16="http://schemas.microsoft.com/office/drawing/2014/main" id="{CD72DB5C-E8AE-6132-2245-DE70FB327B97}"/>
              </a:ext>
            </a:extLst>
          </p:cNvPr>
          <p:cNvSpPr>
            <a:spLocks noGrp="1" noRot="1" noChangeAspect="1"/>
          </p:cNvSpPr>
          <p:nvPr>
            <p:ph type="sldImg"/>
          </p:nvPr>
        </p:nvSpPr>
        <p:spPr/>
      </p:sp>
    </p:spTree>
    <p:extLst>
      <p:ext uri="{BB962C8B-B14F-4D97-AF65-F5344CB8AC3E}">
        <p14:creationId xmlns:p14="http://schemas.microsoft.com/office/powerpoint/2010/main" val="290312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bearing resistance of the connected part is calculated as the sum of the bearing resistances of the individual bolt holes parallel to the line of the applied force. As specified in </a:t>
            </a:r>
            <a:r>
              <a:rPr lang="en-US" sz="1200" i="1" dirty="0"/>
              <a:t>AASHTO LRFD </a:t>
            </a:r>
            <a:r>
              <a:rPr lang="en-US" sz="1200" dirty="0"/>
              <a:t>Article 6.8.3, for design calculations, the width of standard bolt holes is to be taken as the nominal diameter of the hole. Therefore, the width of the holes is to be taken as 0.9375 in. (</a:t>
            </a:r>
            <a:r>
              <a:rPr lang="en-US" sz="1200" i="1" dirty="0"/>
              <a:t>AASHTO LRFD </a:t>
            </a:r>
            <a:r>
              <a:rPr lang="en-US" sz="1200" dirty="0"/>
              <a:t>Table 6.13.2.4.2-1). For standard-size holes, the nominal bearing resistance, R</a:t>
            </a:r>
            <a:r>
              <a:rPr lang="en-US" sz="1200" baseline="-25000" dirty="0"/>
              <a:t>n</a:t>
            </a:r>
            <a:r>
              <a:rPr lang="en-US" sz="1200" dirty="0"/>
              <a:t>, parallel to the applied bearing force is given by the equation on this slide (taken from Slide 49).  </a:t>
            </a:r>
          </a:p>
          <a:p>
            <a:endParaRPr lang="en-US" sz="1200" dirty="0"/>
          </a:p>
          <a:p>
            <a:r>
              <a:rPr lang="en-US" sz="1200" dirty="0"/>
              <a:t>For the four bolts adjacent to the end of the splice plate, the end distance is 1.5 in. Therefore, the clear end distance, L</a:t>
            </a:r>
            <a:r>
              <a:rPr lang="en-US" sz="1200" baseline="-25000" dirty="0"/>
              <a:t>c</a:t>
            </a:r>
            <a:r>
              <a:rPr lang="en-US" sz="1200" dirty="0"/>
              <a:t>, between the edge of the bolt holes and the end of the splice plate is calculated to be 1.03 in. The nominal bearing resistance, R</a:t>
            </a:r>
            <a:r>
              <a:rPr lang="en-US" sz="1200" baseline="-25000" dirty="0"/>
              <a:t>n</a:t>
            </a:r>
            <a:r>
              <a:rPr lang="en-US" sz="1200" dirty="0"/>
              <a:t>, of the 4 end bolt holes computed from the equation using the clear end distance, L</a:t>
            </a:r>
            <a:r>
              <a:rPr lang="en-US" sz="1200" baseline="-25000" dirty="0"/>
              <a:t>c</a:t>
            </a:r>
            <a:r>
              <a:rPr lang="en-US" sz="1200" dirty="0"/>
              <a:t>, the thickness of the splice plate, t, and the tensile strength of the splice plate, F</a:t>
            </a:r>
            <a:r>
              <a:rPr lang="en-US" sz="1200" baseline="-25000" dirty="0"/>
              <a:t>u</a:t>
            </a:r>
            <a:r>
              <a:rPr lang="en-US" sz="1200" dirty="0"/>
              <a:t>, is 216.3 kips. The nominal bearing resistance, R</a:t>
            </a:r>
            <a:r>
              <a:rPr lang="en-US" sz="1200" baseline="-25000" dirty="0"/>
              <a:t>n</a:t>
            </a:r>
            <a:r>
              <a:rPr lang="en-US" sz="1200" dirty="0"/>
              <a:t>, of the 4 end bolt holes computed from the equation using the nominal diameter of the bolt, d, the thickness of the splice plate, t, and the tensile strength of the splice plate, F</a:t>
            </a:r>
            <a:r>
              <a:rPr lang="en-US" sz="1200" baseline="-25000" dirty="0"/>
              <a:t>u</a:t>
            </a:r>
            <a:r>
              <a:rPr lang="en-US" sz="1200" dirty="0"/>
              <a:t>, is 367.5 kips.  The first equation governs. </a:t>
            </a:r>
          </a:p>
        </p:txBody>
      </p:sp>
      <p:sp>
        <p:nvSpPr>
          <p:cNvPr id="4" name="Slide Number Placeholder 3">
            <a:extLst>
              <a:ext uri="{FF2B5EF4-FFF2-40B4-BE49-F238E27FC236}">
                <a16:creationId xmlns:a16="http://schemas.microsoft.com/office/drawing/2014/main" id="{04086465-6036-A7D0-526B-F0EB60F89124}"/>
              </a:ext>
            </a:extLst>
          </p:cNvPr>
          <p:cNvSpPr>
            <a:spLocks noGrp="1"/>
          </p:cNvSpPr>
          <p:nvPr>
            <p:ph type="sldNum" sz="quarter" idx="5"/>
          </p:nvPr>
        </p:nvSpPr>
        <p:spPr/>
        <p:txBody>
          <a:bodyPr/>
          <a:lstStyle/>
          <a:p>
            <a:fld id="{90BDC431-FEEB-4AEA-9C88-8408D90EB600}" type="slidenum">
              <a:rPr lang="en-US" smtClean="0"/>
              <a:pPr/>
              <a:t>52</a:t>
            </a:fld>
            <a:endParaRPr lang="en-US" dirty="0"/>
          </a:p>
        </p:txBody>
      </p:sp>
      <p:sp>
        <p:nvSpPr>
          <p:cNvPr id="7" name="Slide Image Placeholder 6">
            <a:extLst>
              <a:ext uri="{FF2B5EF4-FFF2-40B4-BE49-F238E27FC236}">
                <a16:creationId xmlns:a16="http://schemas.microsoft.com/office/drawing/2014/main" id="{8E81E87C-A9FB-4BEE-7011-24AD4918A83B}"/>
              </a:ext>
            </a:extLst>
          </p:cNvPr>
          <p:cNvSpPr>
            <a:spLocks noGrp="1" noRot="1" noChangeAspect="1"/>
          </p:cNvSpPr>
          <p:nvPr>
            <p:ph type="sldImg"/>
          </p:nvPr>
        </p:nvSpPr>
        <p:spPr/>
      </p:sp>
    </p:spTree>
    <p:extLst>
      <p:ext uri="{BB962C8B-B14F-4D97-AF65-F5344CB8AC3E}">
        <p14:creationId xmlns:p14="http://schemas.microsoft.com/office/powerpoint/2010/main" val="1885331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For the other twenty bolts in the connection, the center-to-center distance between the bolt holes in the direction of the applied force is 3.0 in. Therefore, the clear distance, L</a:t>
            </a:r>
            <a:r>
              <a:rPr lang="en-US" sz="1200" baseline="-25000" dirty="0"/>
              <a:t>c</a:t>
            </a:r>
            <a:r>
              <a:rPr lang="en-US" sz="1200" dirty="0"/>
              <a:t>, between the edges of the adjacent bolt holes is calculated to be 2.0625 in. The nominal bearing resistance, R</a:t>
            </a:r>
            <a:r>
              <a:rPr lang="en-US" sz="1200" baseline="-25000" dirty="0"/>
              <a:t>n</a:t>
            </a:r>
            <a:r>
              <a:rPr lang="en-US" sz="1200" dirty="0"/>
              <a:t>, of the other 20 bolt holes computed from the equation using the clear end distance, L</a:t>
            </a:r>
            <a:r>
              <a:rPr lang="en-US" sz="1200" baseline="-25000" dirty="0"/>
              <a:t>c</a:t>
            </a:r>
            <a:r>
              <a:rPr lang="en-US" sz="1200" dirty="0"/>
              <a:t>, the thickness of the splice plate, t, and the tensile strength of the splice plate, F</a:t>
            </a:r>
            <a:r>
              <a:rPr lang="en-US" sz="1200" baseline="-25000" dirty="0"/>
              <a:t>u</a:t>
            </a:r>
            <a:r>
              <a:rPr lang="en-US" sz="1200" dirty="0"/>
              <a:t>, is 2,165 kips. The nominal bearing resistance, R</a:t>
            </a:r>
            <a:r>
              <a:rPr lang="en-US" sz="1200" baseline="-25000" dirty="0"/>
              <a:t>n</a:t>
            </a:r>
            <a:r>
              <a:rPr lang="en-US" sz="1200" dirty="0"/>
              <a:t>, of the other 20 bolt holes computed from the equation using the nominal diameter of the bolt, d, the thickness of the splice plate, t, and the tensile strength of the splice plate, F</a:t>
            </a:r>
            <a:r>
              <a:rPr lang="en-US" sz="1200" baseline="-25000" dirty="0"/>
              <a:t>u</a:t>
            </a:r>
            <a:r>
              <a:rPr lang="en-US" sz="1200" dirty="0"/>
              <a:t>, is 1,837 kips, which governs. The factored bearing resistance, R</a:t>
            </a:r>
            <a:r>
              <a:rPr lang="en-US" sz="1200" baseline="-25000" dirty="0"/>
              <a:t>r</a:t>
            </a:r>
            <a:r>
              <a:rPr lang="en-US" sz="1200" dirty="0"/>
              <a:t>, is equal the resistance factor for bearing on connected material, </a:t>
            </a:r>
            <a:r>
              <a:rPr lang="en-US" sz="1200" dirty="0">
                <a:sym typeface="Symbol" panose="05050102010706020507" pitchFamily="18" charset="2"/>
              </a:rPr>
              <a:t></a:t>
            </a:r>
            <a:r>
              <a:rPr lang="en-US" sz="1200" baseline="-25000" dirty="0">
                <a:sym typeface="Symbol" panose="05050102010706020507" pitchFamily="18" charset="2"/>
              </a:rPr>
              <a:t>bb</a:t>
            </a:r>
            <a:r>
              <a:rPr lang="en-US" sz="1200" dirty="0">
                <a:sym typeface="Symbol" panose="05050102010706020507" pitchFamily="18" charset="2"/>
              </a:rPr>
              <a:t> (= 0.80), times R</a:t>
            </a:r>
            <a:r>
              <a:rPr lang="en-US" sz="1200" baseline="-25000" dirty="0">
                <a:sym typeface="Symbol" panose="05050102010706020507" pitchFamily="18" charset="2"/>
              </a:rPr>
              <a:t>n</a:t>
            </a:r>
            <a:r>
              <a:rPr lang="en-US" sz="1200" dirty="0">
                <a:sym typeface="Symbol" panose="05050102010706020507" pitchFamily="18" charset="2"/>
              </a:rPr>
              <a:t>, or 1,642 kips.</a:t>
            </a:r>
          </a:p>
          <a:p>
            <a:endParaRPr lang="en-US" sz="1200" dirty="0">
              <a:sym typeface="Symbol" panose="05050102010706020507" pitchFamily="18" charset="2"/>
            </a:endParaRPr>
          </a:p>
          <a:p>
            <a:r>
              <a:rPr lang="en-US" sz="1200" dirty="0"/>
              <a:t>The nominal bearing resistance cannot be larger than the nominal shear resistance of the bolt.</a:t>
            </a:r>
            <a:r>
              <a:rPr lang="en-US" sz="1200" dirty="0">
                <a:sym typeface="Symbol" panose="05050102010706020507" pitchFamily="18" charset="2"/>
              </a:rPr>
              <a:t> The factored shear resistance, R</a:t>
            </a:r>
            <a:r>
              <a:rPr lang="en-US" sz="1200" baseline="-25000" dirty="0">
                <a:sym typeface="Symbol" panose="05050102010706020507" pitchFamily="18" charset="2"/>
              </a:rPr>
              <a:t>r</a:t>
            </a:r>
            <a:r>
              <a:rPr lang="en-US" sz="1200" dirty="0">
                <a:sym typeface="Symbol" panose="05050102010706020507" pitchFamily="18" charset="2"/>
              </a:rPr>
              <a:t>, of the 7/8-in. diameter 120 ksi high-strength bolt for double shear, assuming no filler plate and threads excluded from the shear plane, was computed previously in this lesson to be 64.6 kips/bolt (Slide 35). Therefore, the total factored shear resistance of the 24 bolts in the connection is 1,550 kips, which is less than the factored bearing resistance of the connection equal to 1,642 kips. Thus, bearing does not control for this connection.</a:t>
            </a:r>
            <a:endParaRPr lang="en-US" sz="1200" dirty="0"/>
          </a:p>
        </p:txBody>
      </p:sp>
      <p:sp>
        <p:nvSpPr>
          <p:cNvPr id="4" name="Slide Number Placeholder 3">
            <a:extLst>
              <a:ext uri="{FF2B5EF4-FFF2-40B4-BE49-F238E27FC236}">
                <a16:creationId xmlns:a16="http://schemas.microsoft.com/office/drawing/2014/main" id="{0D85EC52-C34D-399D-4BDD-014083D3E796}"/>
              </a:ext>
            </a:extLst>
          </p:cNvPr>
          <p:cNvSpPr>
            <a:spLocks noGrp="1"/>
          </p:cNvSpPr>
          <p:nvPr>
            <p:ph type="sldNum" sz="quarter" idx="5"/>
          </p:nvPr>
        </p:nvSpPr>
        <p:spPr/>
        <p:txBody>
          <a:bodyPr/>
          <a:lstStyle/>
          <a:p>
            <a:fld id="{90BDC431-FEEB-4AEA-9C88-8408D90EB600}" type="slidenum">
              <a:rPr lang="en-US" smtClean="0"/>
              <a:pPr/>
              <a:t>53</a:t>
            </a:fld>
            <a:endParaRPr lang="en-US" dirty="0"/>
          </a:p>
        </p:txBody>
      </p:sp>
      <p:sp>
        <p:nvSpPr>
          <p:cNvPr id="7" name="Slide Image Placeholder 6">
            <a:extLst>
              <a:ext uri="{FF2B5EF4-FFF2-40B4-BE49-F238E27FC236}">
                <a16:creationId xmlns:a16="http://schemas.microsoft.com/office/drawing/2014/main" id="{5343AEBB-AA35-8DC2-0E12-2CFAF87A9679}"/>
              </a:ext>
            </a:extLst>
          </p:cNvPr>
          <p:cNvSpPr>
            <a:spLocks noGrp="1" noRot="1" noChangeAspect="1"/>
          </p:cNvSpPr>
          <p:nvPr>
            <p:ph type="sldImg"/>
          </p:nvPr>
        </p:nvSpPr>
        <p:spPr/>
      </p:sp>
    </p:spTree>
    <p:extLst>
      <p:ext uri="{BB962C8B-B14F-4D97-AF65-F5344CB8AC3E}">
        <p14:creationId xmlns:p14="http://schemas.microsoft.com/office/powerpoint/2010/main" val="22305694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next topic in this lesson will discuss the calculation of the factored tensile resistance of a bolt, including the calculation of the tensile fatigue resistance and the resistance of bolted connections subject to combined tension and shear.</a:t>
            </a:r>
          </a:p>
        </p:txBody>
      </p:sp>
      <p:sp>
        <p:nvSpPr>
          <p:cNvPr id="4" name="Slide Number Placeholder 3">
            <a:extLst>
              <a:ext uri="{FF2B5EF4-FFF2-40B4-BE49-F238E27FC236}">
                <a16:creationId xmlns:a16="http://schemas.microsoft.com/office/drawing/2014/main" id="{50CD9A3D-14A5-671E-5BF4-7E0CF5FC8C9A}"/>
              </a:ext>
            </a:extLst>
          </p:cNvPr>
          <p:cNvSpPr>
            <a:spLocks noGrp="1"/>
          </p:cNvSpPr>
          <p:nvPr>
            <p:ph type="sldNum" sz="quarter" idx="5"/>
          </p:nvPr>
        </p:nvSpPr>
        <p:spPr/>
        <p:txBody>
          <a:bodyPr/>
          <a:lstStyle/>
          <a:p>
            <a:fld id="{90BDC431-FEEB-4AEA-9C88-8408D90EB600}" type="slidenum">
              <a:rPr lang="en-US" smtClean="0"/>
              <a:pPr/>
              <a:t>54</a:t>
            </a:fld>
            <a:endParaRPr lang="en-US" dirty="0"/>
          </a:p>
        </p:txBody>
      </p:sp>
      <p:sp>
        <p:nvSpPr>
          <p:cNvPr id="7" name="Slide Image Placeholder 6">
            <a:extLst>
              <a:ext uri="{FF2B5EF4-FFF2-40B4-BE49-F238E27FC236}">
                <a16:creationId xmlns:a16="http://schemas.microsoft.com/office/drawing/2014/main" id="{51AC7631-54EA-23D3-1654-712C6D23C8B0}"/>
              </a:ext>
            </a:extLst>
          </p:cNvPr>
          <p:cNvSpPr>
            <a:spLocks noGrp="1" noRot="1" noChangeAspect="1"/>
          </p:cNvSpPr>
          <p:nvPr>
            <p:ph type="sldImg"/>
          </p:nvPr>
        </p:nvSpPr>
        <p:spPr/>
      </p:sp>
    </p:spTree>
    <p:extLst>
      <p:ext uri="{BB962C8B-B14F-4D97-AF65-F5344CB8AC3E}">
        <p14:creationId xmlns:p14="http://schemas.microsoft.com/office/powerpoint/2010/main" val="1581437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i="1" dirty="0"/>
              <a:t>AASHTO LRFD </a:t>
            </a:r>
            <a:r>
              <a:rPr lang="en-US" sz="1200" dirty="0"/>
              <a:t>Article 6.13.2.2 specifies that the factored tensile resistance of a bolt, T</a:t>
            </a:r>
            <a:r>
              <a:rPr lang="en-US" sz="1200" baseline="-25000" dirty="0"/>
              <a:t>r</a:t>
            </a:r>
            <a:r>
              <a:rPr lang="en-US" sz="1200" dirty="0"/>
              <a:t>, at the strength limit state is to be taken as the resistance factor bolts in tension, </a:t>
            </a:r>
            <a:r>
              <a:rPr lang="en-US" sz="1200" dirty="0">
                <a:sym typeface="Symbol" panose="05050102010706020507" pitchFamily="18" charset="2"/>
              </a:rPr>
              <a:t></a:t>
            </a:r>
            <a:r>
              <a:rPr lang="en-US" sz="1200" baseline="-25000" dirty="0">
                <a:sym typeface="Symbol" panose="05050102010706020507" pitchFamily="18" charset="2"/>
              </a:rPr>
              <a:t>t </a:t>
            </a:r>
            <a:r>
              <a:rPr lang="en-US" sz="1200" dirty="0">
                <a:sym typeface="Symbol" panose="05050102010706020507" pitchFamily="18" charset="2"/>
              </a:rPr>
              <a:t>(= 0.80 – AASHTO LRFD Article 6.5.4.2), times the nominal resistance for bolts in axial tension, T</a:t>
            </a:r>
            <a:r>
              <a:rPr lang="en-US" sz="1200" baseline="-25000" dirty="0">
                <a:sym typeface="Symbol" panose="05050102010706020507" pitchFamily="18" charset="2"/>
              </a:rPr>
              <a:t>n</a:t>
            </a:r>
            <a:r>
              <a:rPr lang="en-US" sz="1200" dirty="0">
                <a:sym typeface="Symbol" panose="05050102010706020507" pitchFamily="18" charset="2"/>
              </a:rPr>
              <a:t>, as specified in AASHTO LRFD Article 6.13.2.10, or the nominal tensile resistance for bolts in combined axial tension and shear, T</a:t>
            </a:r>
            <a:r>
              <a:rPr lang="en-US" sz="1200" baseline="-25000" dirty="0">
                <a:sym typeface="Symbol" panose="05050102010706020507" pitchFamily="18" charset="2"/>
              </a:rPr>
              <a:t>n</a:t>
            </a:r>
            <a:r>
              <a:rPr lang="en-US" sz="1200" dirty="0">
                <a:sym typeface="Symbol" panose="05050102010706020507" pitchFamily="18" charset="2"/>
              </a:rPr>
              <a:t>, as specified in AASHTO LRFD Article 6.13.2.11. The tensile failure of a bolt is illustrated in the figure on the left-hand side of this slide.</a:t>
            </a:r>
          </a:p>
          <a:p>
            <a:endParaRPr lang="en-US" sz="1200" dirty="0">
              <a:sym typeface="Symbol" panose="05050102010706020507" pitchFamily="18" charset="2"/>
            </a:endParaRPr>
          </a:p>
          <a:p>
            <a:r>
              <a:rPr lang="en-US" sz="1200" dirty="0"/>
              <a:t>Axial tension occurring without simultaneous shear occurs in bolts for tension members such as hangers or other members whose line of action is perpendicular to the member to which it is fastened. The applied tensile force must be taken as the force due to externally applied loads plus any tension resulting from prying action produced by deformation of the connected parts. Prying action is considered beyond the scope of this course and is not covered; further information on prying action may be found in </a:t>
            </a:r>
            <a:r>
              <a:rPr lang="en-US" sz="1200" i="1" dirty="0"/>
              <a:t>AASHTO LRFD </a:t>
            </a:r>
            <a:r>
              <a:rPr lang="en-US" sz="1200" dirty="0"/>
              <a:t>Article 6.13.2.10.4 and in Part 9 of the AISC Manual of Steel Construction. The tensile resistance of bolts must sometimes be considered in combination with simultaneous shear for certain bolted bracing member connections.</a:t>
            </a:r>
            <a:endParaRPr lang="en-US" dirty="0"/>
          </a:p>
        </p:txBody>
      </p:sp>
      <p:sp>
        <p:nvSpPr>
          <p:cNvPr id="4" name="Slide Number Placeholder 3">
            <a:extLst>
              <a:ext uri="{FF2B5EF4-FFF2-40B4-BE49-F238E27FC236}">
                <a16:creationId xmlns:a16="http://schemas.microsoft.com/office/drawing/2014/main" id="{BCE0F1EF-9DEC-02A6-F482-B59B9D9D757B}"/>
              </a:ext>
            </a:extLst>
          </p:cNvPr>
          <p:cNvSpPr>
            <a:spLocks noGrp="1"/>
          </p:cNvSpPr>
          <p:nvPr>
            <p:ph type="sldNum" sz="quarter" idx="5"/>
          </p:nvPr>
        </p:nvSpPr>
        <p:spPr/>
        <p:txBody>
          <a:bodyPr/>
          <a:lstStyle/>
          <a:p>
            <a:fld id="{90BDC431-FEEB-4AEA-9C88-8408D90EB600}" type="slidenum">
              <a:rPr lang="en-US" smtClean="0"/>
              <a:pPr/>
              <a:t>55</a:t>
            </a:fld>
            <a:endParaRPr lang="en-US" dirty="0"/>
          </a:p>
        </p:txBody>
      </p:sp>
      <p:sp>
        <p:nvSpPr>
          <p:cNvPr id="7" name="Slide Image Placeholder 6">
            <a:extLst>
              <a:ext uri="{FF2B5EF4-FFF2-40B4-BE49-F238E27FC236}">
                <a16:creationId xmlns:a16="http://schemas.microsoft.com/office/drawing/2014/main" id="{4F33DD91-5365-6AAB-4BA4-D51DD7876B91}"/>
              </a:ext>
            </a:extLst>
          </p:cNvPr>
          <p:cNvSpPr>
            <a:spLocks noGrp="1" noRot="1" noChangeAspect="1"/>
          </p:cNvSpPr>
          <p:nvPr>
            <p:ph type="sldImg"/>
          </p:nvPr>
        </p:nvSpPr>
        <p:spPr/>
      </p:sp>
    </p:spTree>
    <p:extLst>
      <p:ext uri="{BB962C8B-B14F-4D97-AF65-F5344CB8AC3E}">
        <p14:creationId xmlns:p14="http://schemas.microsoft.com/office/powerpoint/2010/main" val="1248882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150" i="1" dirty="0"/>
              <a:t>AASHTO LRFD </a:t>
            </a:r>
            <a:r>
              <a:rPr lang="en-US" sz="1150" dirty="0"/>
              <a:t>Article 6.13.2.10.1 specifies that high-strength bolts subject to axial tension must be pretensioned to the level given in </a:t>
            </a:r>
            <a:r>
              <a:rPr lang="en-US" sz="1150" i="1" dirty="0"/>
              <a:t>AASHTO LRFD </a:t>
            </a:r>
            <a:r>
              <a:rPr lang="en-US" sz="1150" dirty="0"/>
              <a:t>Table 6.13.2.8-1 (Slide 40) regardless of whether the connection is a slip-critical or a bearing-type connection. According to </a:t>
            </a:r>
            <a:r>
              <a:rPr lang="en-US" sz="1150" i="1" dirty="0"/>
              <a:t>AASHTO LRFD </a:t>
            </a:r>
            <a:r>
              <a:rPr lang="en-US" sz="1150" dirty="0"/>
              <a:t>Article 6.13.2.10.2, the nominal tensile resistance of a bolt, T</a:t>
            </a:r>
            <a:r>
              <a:rPr lang="en-US" sz="1150" baseline="-25000" dirty="0"/>
              <a:t>n</a:t>
            </a:r>
            <a:r>
              <a:rPr lang="en-US" sz="1150" dirty="0"/>
              <a:t>, independent of any initial tightening force is to be computed from the equation given on this slide, where A</a:t>
            </a:r>
            <a:r>
              <a:rPr lang="en-US" sz="1150" baseline="-25000" dirty="0"/>
              <a:t>b</a:t>
            </a:r>
            <a:r>
              <a:rPr lang="en-US" sz="1150" dirty="0"/>
              <a:t> is the area of the bolt corresponding to the nominal diameter, and F</a:t>
            </a:r>
            <a:r>
              <a:rPr lang="en-US" sz="1150" baseline="-25000" dirty="0"/>
              <a:t>ub</a:t>
            </a:r>
            <a:r>
              <a:rPr lang="en-US" sz="1150" dirty="0"/>
              <a:t> is the specified minimum tensile strength of the bolt specified in </a:t>
            </a:r>
            <a:r>
              <a:rPr lang="en-US" sz="1150" i="1" dirty="0"/>
              <a:t>AASHTO LRFD </a:t>
            </a:r>
            <a:r>
              <a:rPr lang="en-US" sz="1150" dirty="0"/>
              <a:t>Table 6.4.3.1.1-1.</a:t>
            </a:r>
          </a:p>
          <a:p>
            <a:endParaRPr lang="en-US" sz="1150" dirty="0"/>
          </a:p>
          <a:p>
            <a:r>
              <a:rPr lang="en-US" sz="1150" dirty="0"/>
              <a:t>The tensile resistance of a bolt is the product of the tensile strength of the bolt and the tensile stress area through the threaded portion of the bolt. The tensile stress area is approximately 76 percent of the nominal cross-sectional area of the bolt for the usual sizes of structural bolt (refer to the 2020 RCSC Specification). Hence, the nominal tensile resistance per unit area (based on the nominal area of the bolt) is taken as 76 percent of the tensile strength of the bolt. The specified nominal tensile resistance is approximately equal to the initial tightening force specified in </a:t>
            </a:r>
            <a:r>
              <a:rPr lang="en-US" sz="1150" i="1" dirty="0"/>
              <a:t>AASHTO LRFD </a:t>
            </a:r>
            <a:r>
              <a:rPr lang="en-US" sz="1150" dirty="0"/>
              <a:t>Table 6.13.2.8-1 (Slide 40). Thus, when a tensile force is applied to a high-strength bolt that has been properly pretensioned, the increase in the bolt tension is generally much smaller than the applied load. There will be little increase in bolt force above the pretension load at service load levels. After the parts separate, the bolt will act as a tension member with the applied force equaling the bolt tension. As a result, bolts in connections subject to axial tension are required to be fully pretensioned.</a:t>
            </a:r>
          </a:p>
          <a:p>
            <a:endParaRPr lang="en-US" sz="1150" dirty="0"/>
          </a:p>
          <a:p>
            <a:r>
              <a:rPr lang="en-US" sz="1150" dirty="0"/>
              <a:t>Pretensioning imposes a small axial elongation of the bolt. A joint subsequently loaded in tension, shear, or combined tension and shear imposes significant deformations in the bolt prior to failure that override the small initial elongation and remove the pretensioning. Tests confirm that the initial pretension that would be sustained after the applied load is removed is essentially zero before the bolts fail in shear. Therefore, the tensile and shear resistances of the bolt are unaffected by the initial pretensioning of the bolt. Any residual torsion induced in the bolt during installation is also small and will be removed when the bolt is loaded to the point of plate separation. Hence, any effect of torsion on the tensile resistance of the bolt need not be considered. </a:t>
            </a:r>
          </a:p>
        </p:txBody>
      </p:sp>
      <p:sp>
        <p:nvSpPr>
          <p:cNvPr id="4" name="Slide Number Placeholder 3">
            <a:extLst>
              <a:ext uri="{FF2B5EF4-FFF2-40B4-BE49-F238E27FC236}">
                <a16:creationId xmlns:a16="http://schemas.microsoft.com/office/drawing/2014/main" id="{D5165A9F-B6AA-868E-93C7-4148739BD42D}"/>
              </a:ext>
            </a:extLst>
          </p:cNvPr>
          <p:cNvSpPr>
            <a:spLocks noGrp="1"/>
          </p:cNvSpPr>
          <p:nvPr>
            <p:ph type="sldNum" sz="quarter" idx="5"/>
          </p:nvPr>
        </p:nvSpPr>
        <p:spPr/>
        <p:txBody>
          <a:bodyPr/>
          <a:lstStyle/>
          <a:p>
            <a:fld id="{90BDC431-FEEB-4AEA-9C88-8408D90EB600}" type="slidenum">
              <a:rPr lang="en-US" smtClean="0"/>
              <a:pPr/>
              <a:t>56</a:t>
            </a:fld>
            <a:endParaRPr lang="en-US" dirty="0"/>
          </a:p>
        </p:txBody>
      </p:sp>
      <p:sp>
        <p:nvSpPr>
          <p:cNvPr id="7" name="Slide Image Placeholder 6">
            <a:extLst>
              <a:ext uri="{FF2B5EF4-FFF2-40B4-BE49-F238E27FC236}">
                <a16:creationId xmlns:a16="http://schemas.microsoft.com/office/drawing/2014/main" id="{46CB7236-D33D-9A15-DBE5-C2CB31654096}"/>
              </a:ext>
            </a:extLst>
          </p:cNvPr>
          <p:cNvSpPr>
            <a:spLocks noGrp="1" noRot="1" noChangeAspect="1"/>
          </p:cNvSpPr>
          <p:nvPr>
            <p:ph type="sldImg"/>
          </p:nvPr>
        </p:nvSpPr>
        <p:spPr/>
      </p:sp>
    </p:spTree>
    <p:extLst>
      <p:ext uri="{BB962C8B-B14F-4D97-AF65-F5344CB8AC3E}">
        <p14:creationId xmlns:p14="http://schemas.microsoft.com/office/powerpoint/2010/main" val="924796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As specified in </a:t>
            </a:r>
            <a:r>
              <a:rPr lang="en-US" sz="1200" i="1" dirty="0"/>
              <a:t>AASHTO LRFD </a:t>
            </a:r>
            <a:r>
              <a:rPr lang="en-US" sz="1200" dirty="0"/>
              <a:t>Article 6.13.2.10.3, properly pretensioned high-strength bolts subject to fatigue in axial tension must satisfy the equation shown on this slide (i.e., </a:t>
            </a:r>
            <a:r>
              <a:rPr lang="en-US" sz="1200" i="1" dirty="0"/>
              <a:t>AASHTO LRFD </a:t>
            </a:r>
            <a:r>
              <a:rPr lang="en-US" sz="1200" dirty="0"/>
              <a:t>Equation 6.6.1.2.2-1 – Lesson 7). </a:t>
            </a:r>
            <a:r>
              <a:rPr lang="el-GR" sz="1200" dirty="0"/>
              <a:t>γ</a:t>
            </a:r>
            <a:r>
              <a:rPr lang="en-US" sz="1200" dirty="0"/>
              <a:t> is the load factor specified in </a:t>
            </a:r>
            <a:r>
              <a:rPr lang="en-US" sz="1200" i="1" dirty="0"/>
              <a:t>AASHTO LRFD </a:t>
            </a:r>
            <a:r>
              <a:rPr lang="en-US" sz="1200" dirty="0"/>
              <a:t>Table 3.4.1-1 for the Fatigue load combination under consideration (Lesson 3). The stress range (</a:t>
            </a:r>
            <a:r>
              <a:rPr lang="en-US" sz="1200" dirty="0">
                <a:sym typeface="Symbol" panose="05050102010706020507" pitchFamily="18" charset="2"/>
              </a:rPr>
              <a:t></a:t>
            </a:r>
            <a:r>
              <a:rPr lang="en-US" sz="1200" dirty="0"/>
              <a:t>f) in the equation is to be taken as the stress range in the bolt due to the passage of the 72-kip fatigue design load (plus the 15 percent dynamic load allowance) specified in </a:t>
            </a:r>
            <a:r>
              <a:rPr lang="en-US" sz="1200" i="1" dirty="0"/>
              <a:t>AASHTO LRFD </a:t>
            </a:r>
            <a:r>
              <a:rPr lang="en-US" sz="1200" dirty="0"/>
              <a:t>Article 3.6.1.4 (Lesson 3), plus any prying force resulting from the cyclic application of the fatigue load (the initial tension in the bolts is not to be included). The stress range is to be computed using the nominal diameter of the bolt. The nominal fatigue resistance, (</a:t>
            </a:r>
            <a:r>
              <a:rPr lang="en-US" sz="1200" dirty="0">
                <a:sym typeface="Symbol" panose="05050102010706020507" pitchFamily="18" charset="2"/>
              </a:rPr>
              <a:t></a:t>
            </a:r>
            <a:r>
              <a:rPr lang="en-US" sz="1200" dirty="0"/>
              <a:t>F)</a:t>
            </a:r>
            <a:r>
              <a:rPr lang="en-US" sz="1200" baseline="-25000" dirty="0"/>
              <a:t>n</a:t>
            </a:r>
            <a:r>
              <a:rPr lang="en-US" sz="1200" dirty="0"/>
              <a:t>, is to be computed from Condition 9.3 in </a:t>
            </a:r>
            <a:r>
              <a:rPr lang="en-US" sz="1200" i="1" dirty="0"/>
              <a:t>AASHTO LRFD </a:t>
            </a:r>
            <a:r>
              <a:rPr lang="en-US" sz="1200" dirty="0"/>
              <a:t>Table 6.6.1.2.3-1 (10th Edition) when the bolts are fully pretensioned and all threads are located within the grip. Otherwise, Condition 9.4 in </a:t>
            </a:r>
            <a:r>
              <a:rPr lang="en-US" sz="1200" i="1" dirty="0"/>
              <a:t>AASHTO LRFD </a:t>
            </a:r>
            <a:r>
              <a:rPr lang="en-US" sz="1200" dirty="0"/>
              <a:t>Table 6.6.1.2.3-1 (10th Edition) applies.</a:t>
            </a:r>
          </a:p>
          <a:p>
            <a:endParaRPr lang="en-US" sz="1200" dirty="0"/>
          </a:p>
          <a:p>
            <a:r>
              <a:rPr lang="en-US" sz="1200" dirty="0"/>
              <a:t>Tests of various single-bolt assemblies and joints with bolts in tension subjected to repeated external loads that resulted in eventual failure of the pretensioned high-strength bolts indicated that properly tightened high-strength bolts are not adversely affected by repeated application of service-load tensile stress; that is, the nominal fatigue resistance of the bolts in such applications is relatively high. However, since a limited range of prying effects was investigated in these studies, the assumption is made that the connected material is sufficiently stiff that any prying force is a relatively small part of the applied tension. </a:t>
            </a:r>
            <a:r>
              <a:rPr lang="en-US" sz="1200" i="1" dirty="0"/>
              <a:t>AASHTO LRFD </a:t>
            </a:r>
            <a:r>
              <a:rPr lang="en-US" sz="1200" dirty="0"/>
              <a:t>Article 6.13.2.10.3 limits the calculated prying force to 30 percent of the externally applied load when bolts are subject to tensile fatigue loading. As indicated in the 2020 RCSC Specification, this limit is based on limited investigations of prying effects under fatigue loading.</a:t>
            </a:r>
          </a:p>
          <a:p>
            <a:endParaRPr lang="en-US" sz="1200" dirty="0"/>
          </a:p>
          <a:p>
            <a:r>
              <a:rPr lang="en-US" sz="1200" dirty="0"/>
              <a:t>Since low carbon ASTM A307 bolts (Slide 28) are of lower strength and are not pretensioned, </a:t>
            </a:r>
            <a:r>
              <a:rPr lang="en-US" sz="1200" i="1" dirty="0"/>
              <a:t>AASHTO LRFD </a:t>
            </a:r>
            <a:r>
              <a:rPr lang="en-US" sz="1200" dirty="0"/>
              <a:t>Article 6.13.2.10.3 prohibits their use in connections subjected to fatigue loading in axial tension. </a:t>
            </a:r>
            <a:endParaRPr lang="en-US" dirty="0"/>
          </a:p>
        </p:txBody>
      </p:sp>
      <p:sp>
        <p:nvSpPr>
          <p:cNvPr id="4" name="Slide Number Placeholder 3">
            <a:extLst>
              <a:ext uri="{FF2B5EF4-FFF2-40B4-BE49-F238E27FC236}">
                <a16:creationId xmlns:a16="http://schemas.microsoft.com/office/drawing/2014/main" id="{A69DEF09-CD3F-1B5B-C680-D51638794764}"/>
              </a:ext>
            </a:extLst>
          </p:cNvPr>
          <p:cNvSpPr>
            <a:spLocks noGrp="1"/>
          </p:cNvSpPr>
          <p:nvPr>
            <p:ph type="sldNum" sz="quarter" idx="5"/>
          </p:nvPr>
        </p:nvSpPr>
        <p:spPr/>
        <p:txBody>
          <a:bodyPr/>
          <a:lstStyle/>
          <a:p>
            <a:fld id="{90BDC431-FEEB-4AEA-9C88-8408D90EB600}" type="slidenum">
              <a:rPr lang="en-US" smtClean="0"/>
              <a:pPr/>
              <a:t>57</a:t>
            </a:fld>
            <a:endParaRPr lang="en-US" dirty="0"/>
          </a:p>
        </p:txBody>
      </p:sp>
      <p:sp>
        <p:nvSpPr>
          <p:cNvPr id="7" name="Slide Image Placeholder 6">
            <a:extLst>
              <a:ext uri="{FF2B5EF4-FFF2-40B4-BE49-F238E27FC236}">
                <a16:creationId xmlns:a16="http://schemas.microsoft.com/office/drawing/2014/main" id="{146BB4CD-7628-7F8F-1095-1C76378D3736}"/>
              </a:ext>
            </a:extLst>
          </p:cNvPr>
          <p:cNvSpPr>
            <a:spLocks noGrp="1" noRot="1" noChangeAspect="1"/>
          </p:cNvSpPr>
          <p:nvPr>
            <p:ph type="sldImg"/>
          </p:nvPr>
        </p:nvSpPr>
        <p:spPr/>
      </p:sp>
    </p:spTree>
    <p:extLst>
      <p:ext uri="{BB962C8B-B14F-4D97-AF65-F5344CB8AC3E}">
        <p14:creationId xmlns:p14="http://schemas.microsoft.com/office/powerpoint/2010/main" val="243024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Examples of connections in which the bolts would be subject to combined tension and shear are shown on this slide. Once a bolt slips and goes into bearing, the bolt yields under the effects of combined tension and shear at a lower load than if only shear or tension were present. Tests on single high-strength bolts subject to various combinations of tension and shear in this condition were conducted at the University of Illinois in the 1960s. From these tests, it was determined that when both shear and tensile forces act on a high-strength bolt at the strength limit state, the interaction can be conveniently expressed by an elliptical interaction relationship, which is given in the 2020 RCSC Specification. The interaction relationship accounts for the connection length effect on bolts loaded in shear, the ratio of shear resistance to tension resistance of threaded bolts, and the ratios of root area to nominal body area and tensile stress area to nominal body area. </a:t>
            </a:r>
          </a:p>
        </p:txBody>
      </p:sp>
      <p:sp>
        <p:nvSpPr>
          <p:cNvPr id="4" name="Slide Number Placeholder 3">
            <a:extLst>
              <a:ext uri="{FF2B5EF4-FFF2-40B4-BE49-F238E27FC236}">
                <a16:creationId xmlns:a16="http://schemas.microsoft.com/office/drawing/2014/main" id="{924471D1-6B86-0DF2-3C4A-86F93D4CB72E}"/>
              </a:ext>
            </a:extLst>
          </p:cNvPr>
          <p:cNvSpPr>
            <a:spLocks noGrp="1"/>
          </p:cNvSpPr>
          <p:nvPr>
            <p:ph type="sldNum" sz="quarter" idx="5"/>
          </p:nvPr>
        </p:nvSpPr>
        <p:spPr/>
        <p:txBody>
          <a:bodyPr/>
          <a:lstStyle/>
          <a:p>
            <a:fld id="{90BDC431-FEEB-4AEA-9C88-8408D90EB600}" type="slidenum">
              <a:rPr lang="en-US" smtClean="0"/>
              <a:pPr/>
              <a:t>58</a:t>
            </a:fld>
            <a:endParaRPr lang="en-US" dirty="0"/>
          </a:p>
        </p:txBody>
      </p:sp>
      <p:sp>
        <p:nvSpPr>
          <p:cNvPr id="7" name="Slide Image Placeholder 6">
            <a:extLst>
              <a:ext uri="{FF2B5EF4-FFF2-40B4-BE49-F238E27FC236}">
                <a16:creationId xmlns:a16="http://schemas.microsoft.com/office/drawing/2014/main" id="{5FDD929D-1E4D-2956-136F-2E3339221A50}"/>
              </a:ext>
            </a:extLst>
          </p:cNvPr>
          <p:cNvSpPr>
            <a:spLocks noGrp="1" noRot="1" noChangeAspect="1"/>
          </p:cNvSpPr>
          <p:nvPr>
            <p:ph type="sldImg"/>
          </p:nvPr>
        </p:nvSpPr>
        <p:spPr/>
      </p:sp>
    </p:spTree>
    <p:extLst>
      <p:ext uri="{BB962C8B-B14F-4D97-AF65-F5344CB8AC3E}">
        <p14:creationId xmlns:p14="http://schemas.microsoft.com/office/powerpoint/2010/main" val="2040807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resistance of bolts under combined axial tension and shear is covered in </a:t>
            </a:r>
            <a:r>
              <a:rPr lang="en-US" sz="1200" i="1" dirty="0"/>
              <a:t>AASHTO LRFD </a:t>
            </a:r>
            <a:r>
              <a:rPr lang="en-US" sz="1200" dirty="0"/>
              <a:t>Article 6.13.2.11. A conservative simplification of the interaction relationship given in the 2020 RCSC Specification is used in </a:t>
            </a:r>
            <a:r>
              <a:rPr lang="en-US" sz="1200" i="1" dirty="0"/>
              <a:t>AASHTO LRFD </a:t>
            </a:r>
            <a:r>
              <a:rPr lang="en-US" sz="1200" dirty="0"/>
              <a:t>Article 6.13.2.11. The nominal tensile resistance, T</a:t>
            </a:r>
            <a:r>
              <a:rPr lang="en-US" sz="1200" baseline="-25000" dirty="0"/>
              <a:t>n</a:t>
            </a:r>
            <a:r>
              <a:rPr lang="en-US" sz="1200" dirty="0"/>
              <a:t>, of a bolt subjected to combined shear and axial tension is given by the equations shown on this slide. In other words, no reduction in the nominal tensile resistance of the bolt is required when the factored shear force does not exceed 33 percent of the nominal shear resistance of the bolt. </a:t>
            </a:r>
          </a:p>
          <a:p>
            <a:endParaRPr lang="en-US" sz="1200" dirty="0"/>
          </a:p>
          <a:p>
            <a:r>
              <a:rPr lang="en-US" sz="1200" dirty="0"/>
              <a:t>The nominal resistance of a bolt in a slip-critical connection subject to combined tension and shear under service loads (i.e., under Load Combination Service II) was discussed previously on Slide 43 of this lesson.</a:t>
            </a:r>
          </a:p>
          <a:p>
            <a:endParaRPr lang="en-US" sz="1200" dirty="0"/>
          </a:p>
          <a:p>
            <a:r>
              <a:rPr lang="en-US" sz="1200" dirty="0"/>
              <a:t>Since the types of bolted connections shown on the preceding slide that are subjected to combined shear and axial tenson are less commonly used on steel beam and girder bridges, examples illustrating the application of these provisions are not provided herein.  An example illustrating the application of these provisions to the design of the bracket connection shown in the right-hand figure on the preceding slide may be found in the National Highway Institute (NHI) Reference Manual for the 130081 LRFD Superstructure Design course (available for free download at </a:t>
            </a:r>
            <a:r>
              <a:rPr lang="en-US" sz="1200" dirty="0">
                <a:hlinkClick r:id="rId3"/>
              </a:rPr>
              <a:t>www.nhi.fhwa.dot.gov</a:t>
            </a:r>
            <a:r>
              <a:rPr lang="en-US" sz="1200" dirty="0"/>
              <a:t>).  </a:t>
            </a:r>
            <a:endParaRPr lang="en-US" dirty="0"/>
          </a:p>
        </p:txBody>
      </p:sp>
      <p:sp>
        <p:nvSpPr>
          <p:cNvPr id="4" name="Slide Number Placeholder 3">
            <a:extLst>
              <a:ext uri="{FF2B5EF4-FFF2-40B4-BE49-F238E27FC236}">
                <a16:creationId xmlns:a16="http://schemas.microsoft.com/office/drawing/2014/main" id="{A388AB34-7948-9CC9-097E-C30C9D17F01A}"/>
              </a:ext>
            </a:extLst>
          </p:cNvPr>
          <p:cNvSpPr>
            <a:spLocks noGrp="1"/>
          </p:cNvSpPr>
          <p:nvPr>
            <p:ph type="sldNum" sz="quarter" idx="5"/>
          </p:nvPr>
        </p:nvSpPr>
        <p:spPr/>
        <p:txBody>
          <a:bodyPr/>
          <a:lstStyle/>
          <a:p>
            <a:fld id="{90BDC431-FEEB-4AEA-9C88-8408D90EB600}" type="slidenum">
              <a:rPr lang="en-US" smtClean="0"/>
              <a:pPr/>
              <a:t>59</a:t>
            </a:fld>
            <a:endParaRPr lang="en-US" dirty="0"/>
          </a:p>
        </p:txBody>
      </p:sp>
      <p:sp>
        <p:nvSpPr>
          <p:cNvPr id="7" name="Slide Image Placeholder 6">
            <a:extLst>
              <a:ext uri="{FF2B5EF4-FFF2-40B4-BE49-F238E27FC236}">
                <a16:creationId xmlns:a16="http://schemas.microsoft.com/office/drawing/2014/main" id="{AB6AE538-77ED-E360-610C-E89B37977D8D}"/>
              </a:ext>
            </a:extLst>
          </p:cNvPr>
          <p:cNvSpPr>
            <a:spLocks noGrp="1" noRot="1" noChangeAspect="1"/>
          </p:cNvSpPr>
          <p:nvPr>
            <p:ph type="sldImg"/>
          </p:nvPr>
        </p:nvSpPr>
        <p:spPr/>
      </p:sp>
    </p:spTree>
    <p:extLst>
      <p:ext uri="{BB962C8B-B14F-4D97-AF65-F5344CB8AC3E}">
        <p14:creationId xmlns:p14="http://schemas.microsoft.com/office/powerpoint/2010/main" val="396068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57675"/>
            <a:ext cx="6257925" cy="4570890"/>
          </a:xfrm>
        </p:spPr>
        <p:txBody>
          <a:bodyPr/>
          <a:lstStyle/>
          <a:p>
            <a:r>
              <a:rPr lang="en-US" sz="1200" dirty="0"/>
              <a:t>The design of bolted connections is covered in </a:t>
            </a:r>
            <a:r>
              <a:rPr lang="en-US" sz="1200" i="1" dirty="0"/>
              <a:t>AASHTO LRFD </a:t>
            </a:r>
            <a:r>
              <a:rPr lang="en-US" sz="1200" dirty="0"/>
              <a:t>Article 6.13.2. AASHTO LRFD Article 6.13.2.1 specifies that bolted steel parts must fit solidly together after the bolts are tightened. All material within the grip of the bolt must be steel. </a:t>
            </a:r>
          </a:p>
          <a:p>
            <a:r>
              <a:rPr lang="en-US" sz="1200" dirty="0"/>
              <a:t> </a:t>
            </a:r>
          </a:p>
          <a:p>
            <a:r>
              <a:rPr lang="en-US" sz="1200" dirty="0"/>
              <a:t>The bolted parts may be coated or uncoated. It must be specified in the contract documents that all joint surfaces, including surfaces adjacent to the bolt head and nut, be free of scale (except for tight mill scale), dirt or other foreign material. </a:t>
            </a:r>
          </a:p>
          <a:p>
            <a:endParaRPr lang="en-US" sz="1200" dirty="0"/>
          </a:p>
          <a:p>
            <a:r>
              <a:rPr lang="en-US" sz="1200" dirty="0"/>
              <a:t>High-strength bolts are to be installed to have a specified initial tension, which results in an initial precompression between the joined parts. At service load levels, the transfer of the loads between the joined parts may then occur entirely via friction with no bearing of the bolt shank against the side of the hole. Until the friction force is overcome, the shear resistance of the bolt and the bearing resistance of the bolt hole will not affect the ability to transfer the load across the shear plane between the joined parts. </a:t>
            </a:r>
          </a:p>
          <a:p>
            <a:endParaRPr lang="en-US" sz="1200" dirty="0"/>
          </a:p>
          <a:p>
            <a:r>
              <a:rPr lang="en-US" sz="1200" dirty="0"/>
              <a:t>The </a:t>
            </a:r>
            <a:r>
              <a:rPr lang="en-US" sz="1200" i="1" dirty="0"/>
              <a:t>AASHTO LRFD BDS </a:t>
            </a:r>
            <a:r>
              <a:rPr lang="en-US" sz="1200" dirty="0"/>
              <a:t>recognize two types of high-strength bolted connections: slip-critical connections (refer to Slides 7 to 10 of this lesson) and bearing-type connections (refer to Slide 11 of this lesson). The resistance of all high-strength bolted connections in transmitting shear across a shear plane between bolted steel parts is the same whether the connection is a slip-critical or bearing-type connection. Slip-critical connections in beam and girder bridges have additional requirements that slip must not occur between the joined parts at service load levels and during the deck placement.</a:t>
            </a:r>
            <a:endParaRPr lang="en-US" dirty="0"/>
          </a:p>
        </p:txBody>
      </p:sp>
      <p:sp>
        <p:nvSpPr>
          <p:cNvPr id="4" name="Slide Number Placeholder 3">
            <a:extLst>
              <a:ext uri="{FF2B5EF4-FFF2-40B4-BE49-F238E27FC236}">
                <a16:creationId xmlns:a16="http://schemas.microsoft.com/office/drawing/2014/main" id="{4D5B3E8B-BACE-834D-693A-49A26F5B1153}"/>
              </a:ext>
            </a:extLst>
          </p:cNvPr>
          <p:cNvSpPr>
            <a:spLocks noGrp="1"/>
          </p:cNvSpPr>
          <p:nvPr>
            <p:ph type="sldNum" sz="quarter" idx="5"/>
          </p:nvPr>
        </p:nvSpPr>
        <p:spPr/>
        <p:txBody>
          <a:bodyPr/>
          <a:lstStyle/>
          <a:p>
            <a:fld id="{90BDC431-FEEB-4AEA-9C88-8408D90EB600}" type="slidenum">
              <a:rPr lang="en-US" smtClean="0"/>
              <a:pPr/>
              <a:t>6</a:t>
            </a:fld>
            <a:endParaRPr lang="en-US" dirty="0"/>
          </a:p>
        </p:txBody>
      </p:sp>
      <p:sp>
        <p:nvSpPr>
          <p:cNvPr id="7" name="Slide Image Placeholder 6">
            <a:extLst>
              <a:ext uri="{FF2B5EF4-FFF2-40B4-BE49-F238E27FC236}">
                <a16:creationId xmlns:a16="http://schemas.microsoft.com/office/drawing/2014/main" id="{E55FB7E2-B39B-913F-4C21-59D1579C7BCD}"/>
              </a:ext>
            </a:extLst>
          </p:cNvPr>
          <p:cNvSpPr>
            <a:spLocks noGrp="1" noRot="1" noChangeAspect="1"/>
          </p:cNvSpPr>
          <p:nvPr>
            <p:ph type="sldImg"/>
          </p:nvPr>
        </p:nvSpPr>
        <p:spPr/>
      </p:sp>
    </p:spTree>
    <p:extLst>
      <p:ext uri="{BB962C8B-B14F-4D97-AF65-F5344CB8AC3E}">
        <p14:creationId xmlns:p14="http://schemas.microsoft.com/office/powerpoint/2010/main" val="3401678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197905"/>
            <a:ext cx="6257925" cy="4570890"/>
          </a:xfrm>
        </p:spPr>
        <p:txBody>
          <a:bodyPr/>
          <a:lstStyle/>
          <a:p>
            <a:r>
              <a:rPr lang="en-US" sz="1200" dirty="0"/>
              <a:t>The next topic in this lesson will discuss the design of eccentrically loaded bolted connections. Two illustrative examples are provided illustrating the importance of the connection work point location on the overall economy of the connection.</a:t>
            </a:r>
          </a:p>
        </p:txBody>
      </p:sp>
      <p:sp>
        <p:nvSpPr>
          <p:cNvPr id="4" name="Slide Number Placeholder 3">
            <a:extLst>
              <a:ext uri="{FF2B5EF4-FFF2-40B4-BE49-F238E27FC236}">
                <a16:creationId xmlns:a16="http://schemas.microsoft.com/office/drawing/2014/main" id="{BB37CF3B-938C-1F7A-CB98-7E7176B01E53}"/>
              </a:ext>
            </a:extLst>
          </p:cNvPr>
          <p:cNvSpPr>
            <a:spLocks noGrp="1"/>
          </p:cNvSpPr>
          <p:nvPr>
            <p:ph type="sldNum" sz="quarter" idx="5"/>
          </p:nvPr>
        </p:nvSpPr>
        <p:spPr/>
        <p:txBody>
          <a:bodyPr/>
          <a:lstStyle/>
          <a:p>
            <a:fld id="{90BDC431-FEEB-4AEA-9C88-8408D90EB600}" type="slidenum">
              <a:rPr lang="en-US" smtClean="0"/>
              <a:pPr/>
              <a:t>60</a:t>
            </a:fld>
            <a:endParaRPr lang="en-US" dirty="0"/>
          </a:p>
        </p:txBody>
      </p:sp>
      <p:sp>
        <p:nvSpPr>
          <p:cNvPr id="7" name="Slide Image Placeholder 6">
            <a:extLst>
              <a:ext uri="{FF2B5EF4-FFF2-40B4-BE49-F238E27FC236}">
                <a16:creationId xmlns:a16="http://schemas.microsoft.com/office/drawing/2014/main" id="{A3764427-7EB3-0F55-AD3B-8B53BA2B155A}"/>
              </a:ext>
            </a:extLst>
          </p:cNvPr>
          <p:cNvSpPr>
            <a:spLocks noGrp="1" noRot="1" noChangeAspect="1"/>
          </p:cNvSpPr>
          <p:nvPr>
            <p:ph type="sldImg"/>
          </p:nvPr>
        </p:nvSpPr>
        <p:spPr/>
      </p:sp>
    </p:spTree>
    <p:extLst>
      <p:ext uri="{BB962C8B-B14F-4D97-AF65-F5344CB8AC3E}">
        <p14:creationId xmlns:p14="http://schemas.microsoft.com/office/powerpoint/2010/main" val="1263770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The left figure on this slide shows a force, P, applied on a line of action that does not pass through the center of gravity of the bolt group. The resultant action may be represented as a moment (torque) equal to P times the eccentricity, e, as shown in the center figure on this slide, and a concentric force, P, acting on the connection, as shown in the right figure on this slide. </a:t>
            </a:r>
          </a:p>
          <a:p>
            <a:endParaRPr lang="en-US" sz="1200" dirty="0"/>
          </a:p>
          <a:p>
            <a:r>
              <a:rPr lang="en-US" sz="1200" noProof="0" dirty="0"/>
              <a:t>Since both the moment and concentric force cause shears on the bolt group, this particular situation is referred to as eccentric shear. A common example of a bolted connection in a steel bridge subject to eccentric shear is a cross-frame gusset plate-to-connection plate connection. In such connections, </a:t>
            </a:r>
            <a:r>
              <a:rPr lang="en-US" sz="1200" dirty="0"/>
              <a:t>the location of the working point (Lesson 10) is a critical factor in determining the overall economy of the connection.</a:t>
            </a:r>
            <a:endParaRPr lang="en-US" dirty="0"/>
          </a:p>
        </p:txBody>
      </p:sp>
      <p:sp>
        <p:nvSpPr>
          <p:cNvPr id="4" name="Slide Number Placeholder 3">
            <a:extLst>
              <a:ext uri="{FF2B5EF4-FFF2-40B4-BE49-F238E27FC236}">
                <a16:creationId xmlns:a16="http://schemas.microsoft.com/office/drawing/2014/main" id="{91693AFA-E8B1-7B7B-B378-C046FBAA1A8D}"/>
              </a:ext>
            </a:extLst>
          </p:cNvPr>
          <p:cNvSpPr>
            <a:spLocks noGrp="1"/>
          </p:cNvSpPr>
          <p:nvPr>
            <p:ph type="sldNum" sz="quarter" idx="5"/>
          </p:nvPr>
        </p:nvSpPr>
        <p:spPr/>
        <p:txBody>
          <a:bodyPr/>
          <a:lstStyle/>
          <a:p>
            <a:fld id="{90BDC431-FEEB-4AEA-9C88-8408D90EB600}" type="slidenum">
              <a:rPr lang="en-US" smtClean="0"/>
              <a:pPr/>
              <a:t>61</a:t>
            </a:fld>
            <a:endParaRPr lang="en-US" dirty="0"/>
          </a:p>
        </p:txBody>
      </p:sp>
      <p:sp>
        <p:nvSpPr>
          <p:cNvPr id="10" name="Slide Image Placeholder 9">
            <a:extLst>
              <a:ext uri="{FF2B5EF4-FFF2-40B4-BE49-F238E27FC236}">
                <a16:creationId xmlns:a16="http://schemas.microsoft.com/office/drawing/2014/main" id="{2167DCD4-1B9A-B67B-5B32-B60E18D524F0}"/>
              </a:ext>
            </a:extLst>
          </p:cNvPr>
          <p:cNvSpPr>
            <a:spLocks noGrp="1" noRot="1" noChangeAspect="1"/>
          </p:cNvSpPr>
          <p:nvPr>
            <p:ph type="sldImg"/>
          </p:nvPr>
        </p:nvSpPr>
        <p:spPr/>
      </p:sp>
    </p:spTree>
    <p:extLst>
      <p:ext uri="{BB962C8B-B14F-4D97-AF65-F5344CB8AC3E}">
        <p14:creationId xmlns:p14="http://schemas.microsoft.com/office/powerpoint/2010/main" val="3175523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848268"/>
          </a:xfrm>
        </p:spPr>
        <p:txBody>
          <a:bodyPr/>
          <a:lstStyle/>
          <a:p>
            <a:r>
              <a:rPr lang="en-US" dirty="0"/>
              <a:t>Bolt groups subject to eccentric shear have typically been analyzed using a traditional elastic vector analysis assuming no friction, that the bolts are elastic and that the plates are rigid ensuring a linear strain variation on the bolts. The concentric force, P, is assumed to stress the bolts uniformly and the stress due to the torsion is then superimposed vectorially. The torque has traditionally been treated using an adaptation of the theory of twisting of circular steel shafts, as discussed below. </a:t>
            </a:r>
          </a:p>
          <a:p>
            <a:endParaRPr lang="en-US" dirty="0"/>
          </a:p>
          <a:p>
            <a:r>
              <a:rPr lang="en-US" dirty="0"/>
              <a:t>Consider the bolt group acted on by a torque, M, as shown in the top figure on this slide. Assume the plate, which transmits the torque to the bolts, rotates about an axis through the centroid of the bolt group, and that the bolts all have different areas. It is assumed that constraints on the members or connection do not force rotation about some point other than the centroid of the bolt group, which is typically the case in most practical connections. Neglecting friction between the plates, the torque on the bolt group is given by the top equation on this slide. Assume that the shear stress in each bolt due to the torque acts normal to the radius drawn from the centroid and that the stresses vary linearly with the distance from the centroid.  Thus, the bolt furthest removed from the centroid (say Bolt 6 in the bottom figure on this slide) is the one most heavily stressed. The shear force in Bolt 6 is equal to R</a:t>
            </a:r>
            <a:r>
              <a:rPr lang="en-US" baseline="-25000" dirty="0"/>
              <a:t>6 </a:t>
            </a:r>
            <a:r>
              <a:rPr lang="en-US" dirty="0"/>
              <a:t>= </a:t>
            </a:r>
            <a:r>
              <a:rPr lang="en-US" dirty="0">
                <a:sym typeface="Symbol" panose="05050102010706020507" pitchFamily="18" charset="2"/>
              </a:rPr>
              <a:t></a:t>
            </a:r>
            <a:r>
              <a:rPr lang="en-US" baseline="-25000" dirty="0">
                <a:sym typeface="Symbol" panose="05050102010706020507" pitchFamily="18" charset="2"/>
              </a:rPr>
              <a:t>6</a:t>
            </a:r>
            <a:r>
              <a:rPr lang="en-US" dirty="0">
                <a:sym typeface="Symbol" panose="05050102010706020507" pitchFamily="18" charset="2"/>
              </a:rPr>
              <a:t>A</a:t>
            </a:r>
            <a:r>
              <a:rPr lang="en-US" baseline="-25000" dirty="0">
                <a:sym typeface="Symbol" panose="05050102010706020507" pitchFamily="18" charset="2"/>
              </a:rPr>
              <a:t>6</a:t>
            </a:r>
            <a:r>
              <a:rPr lang="en-US" dirty="0"/>
              <a:t>. The stresses in the other bolts are then proportional to the stress in Bolt 6. Therefore, the forces acting on the other bolts can be computed as shown in the second equation on this slide. Substituting these forces into the first equation gives the third equation shown on this slide, where n is the total number of bolts in the connection (n = 6 in this case).</a:t>
            </a:r>
          </a:p>
          <a:p>
            <a:endParaRPr lang="en-US" dirty="0"/>
          </a:p>
          <a:p>
            <a:r>
              <a:rPr lang="en-US" dirty="0"/>
              <a:t>Rearranging the third equation on this slide and substituting the polar moment of inertia, I</a:t>
            </a:r>
            <a:r>
              <a:rPr lang="en-US" baseline="-25000" dirty="0"/>
              <a:t>p</a:t>
            </a:r>
            <a:r>
              <a:rPr lang="en-US" dirty="0"/>
              <a:t>′, for the term in the summation results in the stress in the most heavily stressed bolt in the group (Bolt 6) given by the fourth equation on this slide, which is analogous to the equation for the shear stress in a circular shaft subject to pure torsion. </a:t>
            </a:r>
          </a:p>
          <a:p>
            <a:endParaRPr lang="en-US" dirty="0"/>
          </a:p>
          <a:p>
            <a:r>
              <a:rPr lang="en-US" dirty="0"/>
              <a:t>In most cases, the bolts in the connection will be the same size. Therefore, it becomes convenient to factor the bolt cross-sectional area, A, out of I</a:t>
            </a:r>
            <a:r>
              <a:rPr lang="en-US" dirty="0">
                <a:sym typeface="Symbol" panose="05050102010706020507" pitchFamily="18" charset="2"/>
              </a:rPr>
              <a:t></a:t>
            </a:r>
            <a:r>
              <a:rPr lang="en-US" baseline="-25000" dirty="0"/>
              <a:t>p</a:t>
            </a:r>
            <a:r>
              <a:rPr lang="en-US" dirty="0"/>
              <a:t>.  Therefore, letting I</a:t>
            </a:r>
            <a:r>
              <a:rPr lang="en-US" dirty="0">
                <a:sym typeface="Symbol" panose="05050102010706020507" pitchFamily="18" charset="2"/>
              </a:rPr>
              <a:t></a:t>
            </a:r>
            <a:r>
              <a:rPr lang="en-US" baseline="-25000" dirty="0"/>
              <a:t>p</a:t>
            </a:r>
            <a:r>
              <a:rPr lang="en-US" dirty="0"/>
              <a:t> = A</a:t>
            </a:r>
            <a:r>
              <a:rPr lang="el-GR" dirty="0"/>
              <a:t>Σ</a:t>
            </a:r>
            <a:r>
              <a:rPr lang="en-US" dirty="0"/>
              <a:t>d</a:t>
            </a:r>
            <a:r>
              <a:rPr lang="en-US" baseline="-25000" dirty="0"/>
              <a:t>i</a:t>
            </a:r>
            <a:r>
              <a:rPr lang="en-US" baseline="30000" dirty="0"/>
              <a:t>2</a:t>
            </a:r>
            <a:r>
              <a:rPr lang="en-US" dirty="0"/>
              <a:t> = AI</a:t>
            </a:r>
            <a:r>
              <a:rPr lang="en-US" baseline="-25000" dirty="0"/>
              <a:t>p</a:t>
            </a:r>
            <a:r>
              <a:rPr lang="en-US" dirty="0"/>
              <a:t>  results in the expression given by the next-to-the-last equation on this slide for the shear force in the most heavily stressed bolt, R</a:t>
            </a:r>
            <a:r>
              <a:rPr lang="en-US" baseline="-25000" dirty="0"/>
              <a:t>6</a:t>
            </a:r>
            <a:r>
              <a:rPr lang="en-US" dirty="0"/>
              <a:t>. Referring to the figure on the next slide, since d</a:t>
            </a:r>
            <a:r>
              <a:rPr lang="en-US" baseline="30000" dirty="0"/>
              <a:t>2</a:t>
            </a:r>
            <a:r>
              <a:rPr lang="en-US" dirty="0"/>
              <a:t> = x</a:t>
            </a:r>
            <a:r>
              <a:rPr lang="en-US" baseline="30000" dirty="0"/>
              <a:t>2</a:t>
            </a:r>
            <a:r>
              <a:rPr lang="en-US" dirty="0"/>
              <a:t> + y</a:t>
            </a:r>
            <a:r>
              <a:rPr lang="en-US" baseline="30000" dirty="0"/>
              <a:t>2</a:t>
            </a:r>
            <a:r>
              <a:rPr lang="en-US" dirty="0"/>
              <a:t>, the expression for the polar moment of inertia, I</a:t>
            </a:r>
            <a:r>
              <a:rPr lang="en-US" baseline="-25000" dirty="0"/>
              <a:t>p</a:t>
            </a:r>
            <a:r>
              <a:rPr lang="en-US" dirty="0"/>
              <a:t>, of the bolt group is given by the boxed-in equation shown at the bottom of this slide.</a:t>
            </a:r>
          </a:p>
        </p:txBody>
      </p:sp>
      <p:sp>
        <p:nvSpPr>
          <p:cNvPr id="4" name="Slide Number Placeholder 3">
            <a:extLst>
              <a:ext uri="{FF2B5EF4-FFF2-40B4-BE49-F238E27FC236}">
                <a16:creationId xmlns:a16="http://schemas.microsoft.com/office/drawing/2014/main" id="{A03A36F4-3DC3-A293-A07E-A42288B8757A}"/>
              </a:ext>
            </a:extLst>
          </p:cNvPr>
          <p:cNvSpPr>
            <a:spLocks noGrp="1"/>
          </p:cNvSpPr>
          <p:nvPr>
            <p:ph type="sldNum" sz="quarter" idx="5"/>
          </p:nvPr>
        </p:nvSpPr>
        <p:spPr/>
        <p:txBody>
          <a:bodyPr/>
          <a:lstStyle/>
          <a:p>
            <a:fld id="{90BDC431-FEEB-4AEA-9C88-8408D90EB600}" type="slidenum">
              <a:rPr lang="en-US" smtClean="0"/>
              <a:pPr/>
              <a:t>62</a:t>
            </a:fld>
            <a:endParaRPr lang="en-US" dirty="0"/>
          </a:p>
        </p:txBody>
      </p:sp>
      <p:sp>
        <p:nvSpPr>
          <p:cNvPr id="10" name="Slide Image Placeholder 9">
            <a:extLst>
              <a:ext uri="{FF2B5EF4-FFF2-40B4-BE49-F238E27FC236}">
                <a16:creationId xmlns:a16="http://schemas.microsoft.com/office/drawing/2014/main" id="{E56C1A62-E595-1E18-996A-DE0C9C3A2542}"/>
              </a:ext>
            </a:extLst>
          </p:cNvPr>
          <p:cNvSpPr>
            <a:spLocks noGrp="1" noRot="1" noChangeAspect="1"/>
          </p:cNvSpPr>
          <p:nvPr>
            <p:ph type="sldImg"/>
          </p:nvPr>
        </p:nvSpPr>
        <p:spPr/>
      </p:sp>
    </p:spTree>
    <p:extLst>
      <p:ext uri="{BB962C8B-B14F-4D97-AF65-F5344CB8AC3E}">
        <p14:creationId xmlns:p14="http://schemas.microsoft.com/office/powerpoint/2010/main" val="1107384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An alternative formula for computing the polar moment of inertia, I</a:t>
            </a:r>
            <a:r>
              <a:rPr lang="en-US" sz="1200" baseline="-25000" dirty="0"/>
              <a:t>p</a:t>
            </a:r>
            <a:r>
              <a:rPr lang="en-US" sz="1200" dirty="0"/>
              <a:t>, about the centroid of the connection assuming a uniform vertical pitch of the bolts is given by the expression at the top of this slide, which is taken from the 1963 AISC Specification.</a:t>
            </a:r>
          </a:p>
          <a:p>
            <a:endParaRPr lang="en-US" sz="1200" dirty="0"/>
          </a:p>
          <a:p>
            <a:r>
              <a:rPr lang="en-US" sz="1200" dirty="0"/>
              <a:t>To facilitate combination with the direct shear in each bolt due to concentric vertical and horizontal forces, P</a:t>
            </a:r>
            <a:r>
              <a:rPr lang="en-US" sz="1200" baseline="-25000" dirty="0"/>
              <a:t>v</a:t>
            </a:r>
            <a:r>
              <a:rPr lang="en-US" sz="1200" dirty="0"/>
              <a:t> and P</a:t>
            </a:r>
            <a:r>
              <a:rPr lang="en-US" sz="1200" baseline="-25000" dirty="0"/>
              <a:t>h</a:t>
            </a:r>
            <a:r>
              <a:rPr lang="en-US" sz="1200" dirty="0"/>
              <a:t>, it becomes convenient to use the x and y components of the bolt shears due to torsion. Referring to the figure on this slide, R</a:t>
            </a:r>
            <a:r>
              <a:rPr lang="en-US" sz="1200" baseline="-25000" dirty="0"/>
              <a:t>6</a:t>
            </a:r>
            <a:r>
              <a:rPr lang="en-US" sz="1200" dirty="0"/>
              <a:t> = R</a:t>
            </a:r>
            <a:r>
              <a:rPr lang="en-US" sz="1200" baseline="-25000" dirty="0"/>
              <a:t>y</a:t>
            </a:r>
            <a:r>
              <a:rPr lang="en-US" sz="1200" dirty="0"/>
              <a:t>d</a:t>
            </a:r>
            <a:r>
              <a:rPr lang="en-US" sz="1200" baseline="-25000" dirty="0"/>
              <a:t>6</a:t>
            </a:r>
            <a:r>
              <a:rPr lang="en-US" sz="1200" dirty="0"/>
              <a:t>/x</a:t>
            </a:r>
            <a:r>
              <a:rPr lang="en-US" sz="1200" baseline="-25000" dirty="0"/>
              <a:t>6</a:t>
            </a:r>
            <a:r>
              <a:rPr lang="en-US" sz="1200" dirty="0"/>
              <a:t> and R</a:t>
            </a:r>
            <a:r>
              <a:rPr lang="en-US" sz="1200" baseline="-25000" dirty="0"/>
              <a:t>6</a:t>
            </a:r>
            <a:r>
              <a:rPr lang="en-US" sz="1200" dirty="0"/>
              <a:t> = R</a:t>
            </a:r>
            <a:r>
              <a:rPr lang="en-US" sz="1200" baseline="-25000" dirty="0"/>
              <a:t>x</a:t>
            </a:r>
            <a:r>
              <a:rPr lang="en-US" sz="1200" dirty="0"/>
              <a:t>d</a:t>
            </a:r>
            <a:r>
              <a:rPr lang="en-US" sz="1200" baseline="-25000" dirty="0"/>
              <a:t>6</a:t>
            </a:r>
            <a:r>
              <a:rPr lang="en-US" sz="1200" dirty="0"/>
              <a:t>/y</a:t>
            </a:r>
            <a:r>
              <a:rPr lang="en-US" sz="1200" baseline="-25000" dirty="0"/>
              <a:t>6</a:t>
            </a:r>
            <a:r>
              <a:rPr lang="en-US" sz="1200" dirty="0"/>
              <a:t>.  Substituting into the fourth equation on the preceding slide gives the equations shown on this slide for the x and y components of the bolt shears due to torsion, R</a:t>
            </a:r>
            <a:r>
              <a:rPr lang="en-US" sz="1200" baseline="-25000" dirty="0"/>
              <a:t>x</a:t>
            </a:r>
            <a:r>
              <a:rPr lang="en-US" sz="1200" dirty="0"/>
              <a:t> and R</a:t>
            </a:r>
            <a:r>
              <a:rPr lang="en-US" sz="1200" baseline="-25000" dirty="0"/>
              <a:t>y</a:t>
            </a:r>
            <a:r>
              <a:rPr lang="en-US" sz="1200" dirty="0"/>
              <a:t>.  </a:t>
            </a:r>
          </a:p>
          <a:p>
            <a:endParaRPr lang="en-US" sz="1200" dirty="0"/>
          </a:p>
          <a:p>
            <a:r>
              <a:rPr lang="en-US" sz="1200" dirty="0"/>
              <a:t>The direct shear forces, R</a:t>
            </a:r>
            <a:r>
              <a:rPr lang="en-US" sz="1200" baseline="-25000" dirty="0"/>
              <a:t>v</a:t>
            </a:r>
            <a:r>
              <a:rPr lang="en-US" sz="1200" dirty="0"/>
              <a:t> and R</a:t>
            </a:r>
            <a:r>
              <a:rPr lang="en-US" sz="1200" baseline="-25000" dirty="0"/>
              <a:t>h</a:t>
            </a:r>
            <a:r>
              <a:rPr lang="en-US" sz="1200" dirty="0"/>
              <a:t>, on a bolt in an eccentric shear connection due to the concentric forces, P</a:t>
            </a:r>
            <a:r>
              <a:rPr lang="en-US" sz="1200" baseline="-25000" dirty="0"/>
              <a:t>v</a:t>
            </a:r>
            <a:r>
              <a:rPr lang="en-US" sz="1200" dirty="0"/>
              <a:t> and P</a:t>
            </a:r>
            <a:r>
              <a:rPr lang="en-US" sz="1200" baseline="-25000" dirty="0"/>
              <a:t>h</a:t>
            </a:r>
            <a:r>
              <a:rPr lang="en-US" sz="1200" dirty="0"/>
              <a:t>, can be computed as the force divided by the number of bolts in the connection, n. </a:t>
            </a:r>
          </a:p>
          <a:p>
            <a:endParaRPr lang="en-US" sz="1200" dirty="0"/>
          </a:p>
          <a:p>
            <a:r>
              <a:rPr lang="en-US" sz="1200" dirty="0"/>
              <a:t>The total resultant force, R, on the most heavily stressed bolt in the connection is then computed from the vector sum of the direct shear forces and the x and y components of the shear force due to torsion, as given by the equation shown at the bottom of this slide.</a:t>
            </a:r>
          </a:p>
          <a:p>
            <a:endParaRPr lang="en-US" sz="1200" dirty="0"/>
          </a:p>
          <a:p>
            <a:r>
              <a:rPr lang="en-US" sz="1200" dirty="0"/>
              <a:t>An alternative ultimate strength approach in which the translation and rotation of the bolt group is reduced to a pure rotation about a point referred to as the instantaneous center of rotation is given in the Part 7 of the AISC Manual of Steel Construction. An empirical load-deformation relationship is used to relate the shear resistance of each bolt to its deformation. Since that approach is less commonly employed in bridge design practice, it is not covered any further herein. </a:t>
            </a:r>
          </a:p>
        </p:txBody>
      </p:sp>
      <p:sp>
        <p:nvSpPr>
          <p:cNvPr id="4" name="Slide Number Placeholder 3">
            <a:extLst>
              <a:ext uri="{FF2B5EF4-FFF2-40B4-BE49-F238E27FC236}">
                <a16:creationId xmlns:a16="http://schemas.microsoft.com/office/drawing/2014/main" id="{994AF7B1-FC81-1291-727C-C2FCF7480E02}"/>
              </a:ext>
            </a:extLst>
          </p:cNvPr>
          <p:cNvSpPr>
            <a:spLocks noGrp="1"/>
          </p:cNvSpPr>
          <p:nvPr>
            <p:ph type="sldNum" sz="quarter" idx="5"/>
          </p:nvPr>
        </p:nvSpPr>
        <p:spPr/>
        <p:txBody>
          <a:bodyPr/>
          <a:lstStyle/>
          <a:p>
            <a:fld id="{90BDC431-FEEB-4AEA-9C88-8408D90EB600}" type="slidenum">
              <a:rPr lang="en-US" smtClean="0"/>
              <a:pPr/>
              <a:t>63</a:t>
            </a:fld>
            <a:endParaRPr lang="en-US" dirty="0"/>
          </a:p>
        </p:txBody>
      </p:sp>
      <p:sp>
        <p:nvSpPr>
          <p:cNvPr id="10" name="Slide Image Placeholder 9">
            <a:extLst>
              <a:ext uri="{FF2B5EF4-FFF2-40B4-BE49-F238E27FC236}">
                <a16:creationId xmlns:a16="http://schemas.microsoft.com/office/drawing/2014/main" id="{26469D33-9AFD-A4DA-E745-A4D23B3E5871}"/>
              </a:ext>
            </a:extLst>
          </p:cNvPr>
          <p:cNvSpPr>
            <a:spLocks noGrp="1" noRot="1" noChangeAspect="1"/>
          </p:cNvSpPr>
          <p:nvPr>
            <p:ph type="sldImg"/>
          </p:nvPr>
        </p:nvSpPr>
        <p:spPr/>
      </p:sp>
    </p:spTree>
    <p:extLst>
      <p:ext uri="{BB962C8B-B14F-4D97-AF65-F5344CB8AC3E}">
        <p14:creationId xmlns:p14="http://schemas.microsoft.com/office/powerpoint/2010/main" val="3467233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14812"/>
            <a:ext cx="6257925" cy="4570890"/>
          </a:xfrm>
        </p:spPr>
        <p:txBody>
          <a:bodyPr/>
          <a:lstStyle/>
          <a:p>
            <a:r>
              <a:rPr lang="en-US" sz="1200" dirty="0"/>
              <a:t>In this example, the eccentrically loaded high-strength bolted cross-frame connection of a 1/2-in. gusset plate to a 5/8-in. connection plate, shown in the figure on this slide, will be checked for the resultant factored Strength I cross-frame forces shown. The resultant vertical force is -46.4 kips, and the resultant horizontal force is -126.3 kips. The cross-frame connection is a bearing-type connection (Slide 11). The factored shear resistance of the bolts will be checked at the strength limit state. There are 9 bolts in the connection. The bolts are spaced at 3 inches both horizontally and vertically. It is assumed that all bolt spacing and edge and end distance requirements are satisfied, and that the bearing resistance of the bolt holes at the strength limit has been checked and does not control. The bolts are 7/8-in. diameter ASTM F3125 Grade A325 (120 ksi) bolts placed in standard holes.</a:t>
            </a:r>
          </a:p>
          <a:p>
            <a:endParaRPr lang="en-US" sz="1200" dirty="0"/>
          </a:p>
          <a:p>
            <a:r>
              <a:rPr lang="en-US" sz="1200" noProof="0" dirty="0"/>
              <a:t>As mentioned previously, in such connections, </a:t>
            </a:r>
            <a:r>
              <a:rPr lang="en-US" sz="1200" dirty="0"/>
              <a:t>the location of the working point (Lesson 10) is a critical factor in determining the overall economy of the connection. In Option 1 in this example, the working point (W.P. in the figure) of the connection has been placed at the lower left bolt hole of the connection. The selection of efficient working points for cross-frame connections can be determined in consultation with a fabricator/detailer. As discussed in Lesson 10, fabricators generally prefer that the working point be located at a bolt hole or on the gusset plate rather than on the centerline of the girder web. </a:t>
            </a:r>
          </a:p>
          <a:p>
            <a:endParaRPr lang="en-US" sz="1200" noProof="0" dirty="0"/>
          </a:p>
          <a:p>
            <a:r>
              <a:rPr lang="en-US" sz="1200" dirty="0"/>
              <a:t>In this connection, the bolts are subject to both in-plane eccentricity (i.e., eccentric shear), and out-of-plane eccentricity (i.e., combined shear and tension). The effect of the out-of-plane eccentricity is typically minimal and is generally ignored. </a:t>
            </a:r>
            <a:endParaRPr lang="en-US" dirty="0"/>
          </a:p>
        </p:txBody>
      </p:sp>
      <p:sp>
        <p:nvSpPr>
          <p:cNvPr id="4" name="Slide Number Placeholder 3">
            <a:extLst>
              <a:ext uri="{FF2B5EF4-FFF2-40B4-BE49-F238E27FC236}">
                <a16:creationId xmlns:a16="http://schemas.microsoft.com/office/drawing/2014/main" id="{43E0726F-76A4-9698-62E8-15506A7DDD99}"/>
              </a:ext>
            </a:extLst>
          </p:cNvPr>
          <p:cNvSpPr>
            <a:spLocks noGrp="1"/>
          </p:cNvSpPr>
          <p:nvPr>
            <p:ph type="sldNum" sz="quarter" idx="5"/>
          </p:nvPr>
        </p:nvSpPr>
        <p:spPr/>
        <p:txBody>
          <a:bodyPr/>
          <a:lstStyle/>
          <a:p>
            <a:fld id="{90BDC431-FEEB-4AEA-9C88-8408D90EB600}" type="slidenum">
              <a:rPr lang="en-US" smtClean="0"/>
              <a:pPr/>
              <a:t>64</a:t>
            </a:fld>
            <a:endParaRPr lang="en-US" dirty="0"/>
          </a:p>
        </p:txBody>
      </p:sp>
      <p:sp>
        <p:nvSpPr>
          <p:cNvPr id="10" name="Slide Image Placeholder 9">
            <a:extLst>
              <a:ext uri="{FF2B5EF4-FFF2-40B4-BE49-F238E27FC236}">
                <a16:creationId xmlns:a16="http://schemas.microsoft.com/office/drawing/2014/main" id="{CC0A4DBD-389D-7CF5-51ED-0DD2F7736BF5}"/>
              </a:ext>
            </a:extLst>
          </p:cNvPr>
          <p:cNvSpPr>
            <a:spLocks noGrp="1" noRot="1" noChangeAspect="1"/>
          </p:cNvSpPr>
          <p:nvPr>
            <p:ph type="sldImg"/>
          </p:nvPr>
        </p:nvSpPr>
        <p:spPr/>
      </p:sp>
    </p:spTree>
    <p:extLst>
      <p:ext uri="{BB962C8B-B14F-4D97-AF65-F5344CB8AC3E}">
        <p14:creationId xmlns:p14="http://schemas.microsoft.com/office/powerpoint/2010/main" val="1287162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For the eccentric shear (in-plane eccentricity), the traditional elastic vector method is used for calculating the maximum resultant bolt force on the extreme bolt using the equations shown on Slide 63 of this lesson. </a:t>
            </a:r>
          </a:p>
          <a:p>
            <a:endParaRPr lang="en-US" sz="1200" dirty="0"/>
          </a:p>
          <a:p>
            <a:r>
              <a:rPr lang="en-US" sz="1200" dirty="0"/>
              <a:t>First, since the vertical pitch of the bolts is uniform, the polar moment of inertia, I</a:t>
            </a:r>
            <a:r>
              <a:rPr lang="en-US" sz="1200" baseline="-25000" dirty="0"/>
              <a:t>p</a:t>
            </a:r>
            <a:r>
              <a:rPr lang="en-US" sz="1200" dirty="0"/>
              <a:t>, of the bolts with respect to the centroid of the connection is computed using the equation shown at the top of the slide. For the example connection (referring to the figure on the preceding slide), n = 3; m = 3; s = 3.0 in.; and g = 3.0 in. Therefore, I</a:t>
            </a:r>
            <a:r>
              <a:rPr lang="en-US" sz="1200" baseline="-25000" dirty="0"/>
              <a:t>p</a:t>
            </a:r>
            <a:r>
              <a:rPr lang="en-US" sz="1200" dirty="0"/>
              <a:t> is computed to be 108 in.</a:t>
            </a:r>
            <a:r>
              <a:rPr lang="en-US" sz="1200" baseline="30000" dirty="0"/>
              <a:t>2</a:t>
            </a:r>
            <a:r>
              <a:rPr lang="en-US" sz="1200" dirty="0"/>
              <a:t>  The vertical bolt force, R</a:t>
            </a:r>
            <a:r>
              <a:rPr lang="en-US" sz="1200" baseline="-25000" dirty="0"/>
              <a:t>v</a:t>
            </a:r>
            <a:r>
              <a:rPr lang="en-US" sz="1200" dirty="0"/>
              <a:t>, is determined by dividing the absolute value of the vertical resultant cross-frame force (i.e., 46.4 kips) by the number of bolts (9), which gives a value of 5.16 kips/bolt. The horizontal bolt force, R</a:t>
            </a:r>
            <a:r>
              <a:rPr lang="en-US" sz="1200" baseline="-25000" dirty="0"/>
              <a:t>h</a:t>
            </a:r>
            <a:r>
              <a:rPr lang="en-US" sz="1200" dirty="0"/>
              <a:t>, is determined by dividing the absolute value of the horizontal resultant cross-frame force (i.e., 126.3 kips) by the number of bolts, which gives a value of 14.03 kips/bolt. The total moment about the centroid of the bolted connection, M</a:t>
            </a:r>
            <a:r>
              <a:rPr lang="en-US" sz="1200" baseline="-25000" dirty="0"/>
              <a:t>tot</a:t>
            </a:r>
            <a:r>
              <a:rPr lang="en-US" sz="1200" dirty="0"/>
              <a:t>, is computed to be 239.7 kip-in. (accounting for the sign of the moments due to each resultant cross-frame force). The horizontal force component, R</a:t>
            </a:r>
            <a:r>
              <a:rPr lang="en-US" sz="1200" baseline="-25000" dirty="0"/>
              <a:t>x</a:t>
            </a:r>
            <a:r>
              <a:rPr lang="en-US" sz="1200" dirty="0"/>
              <a:t>, on the extreme bolt due to M</a:t>
            </a:r>
            <a:r>
              <a:rPr lang="en-US" sz="1200" baseline="-25000" dirty="0"/>
              <a:t>tot </a:t>
            </a:r>
            <a:r>
              <a:rPr lang="en-US" sz="1200" dirty="0"/>
              <a:t>is computed to be 6.66 kips/bolt. The vertical force component, R</a:t>
            </a:r>
            <a:r>
              <a:rPr lang="en-US" sz="1200" baseline="-25000" dirty="0"/>
              <a:t>y</a:t>
            </a:r>
            <a:r>
              <a:rPr lang="en-US" sz="1200" dirty="0"/>
              <a:t>, in the extreme bolt due to M</a:t>
            </a:r>
            <a:r>
              <a:rPr lang="en-US" sz="1200" baseline="-25000" dirty="0"/>
              <a:t>tot</a:t>
            </a:r>
            <a:r>
              <a:rPr lang="en-US" sz="1200" dirty="0"/>
              <a:t> is also computed to be 6.66 kips/bolt. Therefore, the vector resultant force, R, on the extreme bolt is computed to be 23.8 kips.</a:t>
            </a:r>
          </a:p>
          <a:p>
            <a:endParaRPr lang="en-US" sz="1200" dirty="0"/>
          </a:p>
          <a:p>
            <a:r>
              <a:rPr lang="en-US" sz="1200" dirty="0"/>
              <a:t>Following the guidance given previously on Slides 30 and 31 of this lesson for determining whether the threads are excluded from or included in the shear plane, separate computations for this connection determine that the threads are included in the shear plane. Where threads are included in the shear plane, the nominal shear resistance of the bolts, R</a:t>
            </a:r>
            <a:r>
              <a:rPr lang="en-US" sz="1200" baseline="-25000" dirty="0"/>
              <a:t>n</a:t>
            </a:r>
            <a:r>
              <a:rPr lang="en-US" sz="1200" dirty="0"/>
              <a:t>, is given by the equation shown near the bottom of this slide. In this connection, there is one shear plane (i.e., N</a:t>
            </a:r>
            <a:r>
              <a:rPr lang="en-US" sz="1200" baseline="-25000" dirty="0"/>
              <a:t>s </a:t>
            </a:r>
            <a:r>
              <a:rPr lang="en-US" sz="1200" dirty="0"/>
              <a:t>= 1).  Therefore, R</a:t>
            </a:r>
            <a:r>
              <a:rPr lang="en-US" sz="1200" baseline="-25000" dirty="0"/>
              <a:t>n</a:t>
            </a:r>
            <a:r>
              <a:rPr lang="en-US" sz="1200" dirty="0"/>
              <a:t> is computed to be 32.4 kips.  The factored shear resistance of the bolts, R</a:t>
            </a:r>
            <a:r>
              <a:rPr lang="en-US" sz="1200" baseline="-25000" dirty="0"/>
              <a:t>r</a:t>
            </a:r>
            <a:r>
              <a:rPr lang="en-US" sz="1200" dirty="0"/>
              <a:t>, is equal to the resistance factor for shear on high-strength bolts, </a:t>
            </a:r>
            <a:r>
              <a:rPr lang="en-US" sz="1200" dirty="0">
                <a:sym typeface="Symbol" panose="05050102010706020507" pitchFamily="18" charset="2"/>
              </a:rPr>
              <a:t></a:t>
            </a:r>
            <a:r>
              <a:rPr lang="en-US" sz="1200" baseline="-25000" dirty="0">
                <a:sym typeface="Symbol" panose="05050102010706020507" pitchFamily="18" charset="2"/>
              </a:rPr>
              <a:t>s </a:t>
            </a:r>
            <a:r>
              <a:rPr lang="en-US" sz="1200" dirty="0">
                <a:sym typeface="Symbol" panose="05050102010706020507" pitchFamily="18" charset="2"/>
              </a:rPr>
              <a:t>(=0.80), times R</a:t>
            </a:r>
            <a:r>
              <a:rPr lang="en-US" sz="1200" baseline="-25000" dirty="0">
                <a:sym typeface="Symbol" panose="05050102010706020507" pitchFamily="18" charset="2"/>
              </a:rPr>
              <a:t>n</a:t>
            </a:r>
            <a:r>
              <a:rPr lang="en-US" sz="1200" dirty="0">
                <a:sym typeface="Symbol" panose="05050102010706020507" pitchFamily="18" charset="2"/>
              </a:rPr>
              <a:t>, or 26.0 kips, which exceeds the resultant force, R, of 23.8 kips acting on the extreme bolt. Thus, the connection is satisfactory.</a:t>
            </a:r>
            <a:endParaRPr lang="en-US" dirty="0"/>
          </a:p>
        </p:txBody>
      </p:sp>
      <p:sp>
        <p:nvSpPr>
          <p:cNvPr id="4" name="Slide Number Placeholder 3">
            <a:extLst>
              <a:ext uri="{FF2B5EF4-FFF2-40B4-BE49-F238E27FC236}">
                <a16:creationId xmlns:a16="http://schemas.microsoft.com/office/drawing/2014/main" id="{B36D5A42-B378-1284-0B91-8FF80284BF36}"/>
              </a:ext>
            </a:extLst>
          </p:cNvPr>
          <p:cNvSpPr>
            <a:spLocks noGrp="1"/>
          </p:cNvSpPr>
          <p:nvPr>
            <p:ph type="sldNum" sz="quarter" idx="5"/>
          </p:nvPr>
        </p:nvSpPr>
        <p:spPr/>
        <p:txBody>
          <a:bodyPr/>
          <a:lstStyle/>
          <a:p>
            <a:fld id="{90BDC431-FEEB-4AEA-9C88-8408D90EB600}" type="slidenum">
              <a:rPr lang="en-US" smtClean="0"/>
              <a:pPr/>
              <a:t>65</a:t>
            </a:fld>
            <a:endParaRPr lang="en-US" dirty="0"/>
          </a:p>
        </p:txBody>
      </p:sp>
      <p:sp>
        <p:nvSpPr>
          <p:cNvPr id="10" name="Slide Image Placeholder 9">
            <a:extLst>
              <a:ext uri="{FF2B5EF4-FFF2-40B4-BE49-F238E27FC236}">
                <a16:creationId xmlns:a16="http://schemas.microsoft.com/office/drawing/2014/main" id="{4494D043-7EC0-E1A4-6986-504A09BCA276}"/>
              </a:ext>
            </a:extLst>
          </p:cNvPr>
          <p:cNvSpPr>
            <a:spLocks noGrp="1" noRot="1" noChangeAspect="1"/>
          </p:cNvSpPr>
          <p:nvPr>
            <p:ph type="sldImg"/>
          </p:nvPr>
        </p:nvSpPr>
        <p:spPr/>
      </p:sp>
    </p:spTree>
    <p:extLst>
      <p:ext uri="{BB962C8B-B14F-4D97-AF65-F5344CB8AC3E}">
        <p14:creationId xmlns:p14="http://schemas.microsoft.com/office/powerpoint/2010/main" val="2610222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08462"/>
            <a:ext cx="6257925" cy="4570890"/>
          </a:xfrm>
        </p:spPr>
        <p:txBody>
          <a:bodyPr/>
          <a:lstStyle/>
          <a:p>
            <a:r>
              <a:rPr lang="en-US" sz="1200" dirty="0"/>
              <a:t>Next, a second option (Option 2) will be examined. Assume that enough space is available to move the bottom row of bolts down (or move the bottom cross-frame member up) such that the working point can now be located at the center of the bolt group. If there is enough space to place the working point closer to the center of the bolt group, it is desirable since there will be little or no moment (torque) on the bolt group. In this case, this allowed for a reduction in the number of bolts in the connection from 9 in Option 1 to 6 in Option 2.</a:t>
            </a:r>
          </a:p>
          <a:p>
            <a:endParaRPr lang="en-US" sz="1200" dirty="0"/>
          </a:p>
          <a:p>
            <a:r>
              <a:rPr lang="en-US" sz="1200" dirty="0"/>
              <a:t>The vertical bolt force, R</a:t>
            </a:r>
            <a:r>
              <a:rPr lang="en-US" sz="1200" baseline="-25000" dirty="0"/>
              <a:t>v</a:t>
            </a:r>
            <a:r>
              <a:rPr lang="en-US" sz="1200" dirty="0"/>
              <a:t>, is determined by dividing the absolute value of the vertical resultant cross-frame force (i.e., 46.4 kips) by the number of bolts (6), which gives a value of 7.73 kips/bolt. The horizontal bolt force, R</a:t>
            </a:r>
            <a:r>
              <a:rPr lang="en-US" sz="1200" baseline="-25000" dirty="0"/>
              <a:t>h</a:t>
            </a:r>
            <a:r>
              <a:rPr lang="en-US" sz="1200" dirty="0"/>
              <a:t>, is determined by dividing the absolute value of the horizontal resultant cross-frame force (i.e., 126.3 kips) by the number of bolts, which gives a value of 21.05 kips/bolt. The total moment about the centroid of the bolted connection, M</a:t>
            </a:r>
            <a:r>
              <a:rPr lang="en-US" sz="1200" baseline="-25000" dirty="0"/>
              <a:t>tot</a:t>
            </a:r>
            <a:r>
              <a:rPr lang="en-US" sz="1200" dirty="0"/>
              <a:t>, is computed to be zero since the resultant forces are acting through the centroid of the bolt group. Therefore, the polar moment of inertia, I</a:t>
            </a:r>
            <a:r>
              <a:rPr lang="en-US" sz="1200" baseline="-25000" dirty="0"/>
              <a:t>p</a:t>
            </a:r>
            <a:r>
              <a:rPr lang="en-US" sz="1200" dirty="0"/>
              <a:t>, does not need to be computed, and the horizontal and vertical components of force in the extreme bolt due to M</a:t>
            </a:r>
            <a:r>
              <a:rPr lang="en-US" sz="1200" baseline="-25000" dirty="0"/>
              <a:t>tot</a:t>
            </a:r>
            <a:r>
              <a:rPr lang="en-US" sz="1200" dirty="0"/>
              <a:t>, R</a:t>
            </a:r>
            <a:r>
              <a:rPr lang="en-US" sz="1200" baseline="-25000" dirty="0"/>
              <a:t>x</a:t>
            </a:r>
            <a:r>
              <a:rPr lang="en-US" sz="1200" dirty="0"/>
              <a:t> and R</a:t>
            </a:r>
            <a:r>
              <a:rPr lang="en-US" sz="1200" baseline="-25000" dirty="0"/>
              <a:t>y</a:t>
            </a:r>
            <a:r>
              <a:rPr lang="en-US" sz="1200" dirty="0"/>
              <a:t>, are both equal to zero. Therefore, the vector resultant force, R, on the extreme bolt is computed to be 22.4 kips. </a:t>
            </a:r>
          </a:p>
          <a:p>
            <a:endParaRPr lang="en-US" sz="1200" dirty="0"/>
          </a:p>
          <a:p>
            <a:r>
              <a:rPr lang="en-US" sz="1200" dirty="0"/>
              <a:t>The factored shear resistance, R</a:t>
            </a:r>
            <a:r>
              <a:rPr lang="en-US" sz="1200" baseline="-25000" dirty="0"/>
              <a:t>r</a:t>
            </a:r>
            <a:r>
              <a:rPr lang="en-US" sz="1200" dirty="0"/>
              <a:t>, of a 7/8-in. diameter bolt in one shear plane (i.e., N</a:t>
            </a:r>
            <a:r>
              <a:rPr lang="en-US" sz="1200" baseline="-25000" dirty="0"/>
              <a:t>s</a:t>
            </a:r>
            <a:r>
              <a:rPr lang="en-US" sz="1200" dirty="0"/>
              <a:t> = 1) where threads are included in the shear plane was computed on the preceding slide to be 26.0 kips, which exceeds the resultant force, R, of 22.4 kips acting on the extreme bolt. Thus, the connection is satisfactory. </a:t>
            </a:r>
          </a:p>
        </p:txBody>
      </p:sp>
      <p:sp>
        <p:nvSpPr>
          <p:cNvPr id="4" name="Slide Number Placeholder 3">
            <a:extLst>
              <a:ext uri="{FF2B5EF4-FFF2-40B4-BE49-F238E27FC236}">
                <a16:creationId xmlns:a16="http://schemas.microsoft.com/office/drawing/2014/main" id="{7122F46F-A3B2-C718-EA17-3290D75164E4}"/>
              </a:ext>
            </a:extLst>
          </p:cNvPr>
          <p:cNvSpPr>
            <a:spLocks noGrp="1"/>
          </p:cNvSpPr>
          <p:nvPr>
            <p:ph type="sldNum" sz="quarter" idx="5"/>
          </p:nvPr>
        </p:nvSpPr>
        <p:spPr/>
        <p:txBody>
          <a:bodyPr/>
          <a:lstStyle/>
          <a:p>
            <a:fld id="{90BDC431-FEEB-4AEA-9C88-8408D90EB600}" type="slidenum">
              <a:rPr lang="en-US" smtClean="0"/>
              <a:pPr/>
              <a:t>66</a:t>
            </a:fld>
            <a:endParaRPr lang="en-US" dirty="0"/>
          </a:p>
        </p:txBody>
      </p:sp>
      <p:sp>
        <p:nvSpPr>
          <p:cNvPr id="10" name="Slide Image Placeholder 9">
            <a:extLst>
              <a:ext uri="{FF2B5EF4-FFF2-40B4-BE49-F238E27FC236}">
                <a16:creationId xmlns:a16="http://schemas.microsoft.com/office/drawing/2014/main" id="{A49BB76F-84F1-7520-F0D5-12FD117923D3}"/>
              </a:ext>
            </a:extLst>
          </p:cNvPr>
          <p:cNvSpPr>
            <a:spLocks noGrp="1" noRot="1" noChangeAspect="1"/>
          </p:cNvSpPr>
          <p:nvPr>
            <p:ph type="sldImg"/>
          </p:nvPr>
        </p:nvSpPr>
        <p:spPr/>
      </p:sp>
    </p:spTree>
    <p:extLst>
      <p:ext uri="{BB962C8B-B14F-4D97-AF65-F5344CB8AC3E}">
        <p14:creationId xmlns:p14="http://schemas.microsoft.com/office/powerpoint/2010/main" val="28694805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The last topic in this lesson will review in detail the AASHTO LRFD design requirements for the design of bolted field splices. A complete design example is provided illustrating the application of those requirements.</a:t>
            </a:r>
          </a:p>
        </p:txBody>
      </p:sp>
      <p:sp>
        <p:nvSpPr>
          <p:cNvPr id="4" name="Slide Number Placeholder 3">
            <a:extLst>
              <a:ext uri="{FF2B5EF4-FFF2-40B4-BE49-F238E27FC236}">
                <a16:creationId xmlns:a16="http://schemas.microsoft.com/office/drawing/2014/main" id="{D8CBDD5D-16A7-7DDA-4435-EC0B79311804}"/>
              </a:ext>
            </a:extLst>
          </p:cNvPr>
          <p:cNvSpPr>
            <a:spLocks noGrp="1"/>
          </p:cNvSpPr>
          <p:nvPr>
            <p:ph type="sldNum" sz="quarter" idx="5"/>
          </p:nvPr>
        </p:nvSpPr>
        <p:spPr/>
        <p:txBody>
          <a:bodyPr/>
          <a:lstStyle/>
          <a:p>
            <a:fld id="{90BDC431-FEEB-4AEA-9C88-8408D90EB600}" type="slidenum">
              <a:rPr lang="en-US" smtClean="0"/>
              <a:pPr/>
              <a:t>67</a:t>
            </a:fld>
            <a:endParaRPr lang="en-US" dirty="0"/>
          </a:p>
        </p:txBody>
      </p:sp>
      <p:sp>
        <p:nvSpPr>
          <p:cNvPr id="10" name="Slide Image Placeholder 9">
            <a:extLst>
              <a:ext uri="{FF2B5EF4-FFF2-40B4-BE49-F238E27FC236}">
                <a16:creationId xmlns:a16="http://schemas.microsoft.com/office/drawing/2014/main" id="{58B90AA1-81B7-7694-0584-08CA2CBA8049}"/>
              </a:ext>
            </a:extLst>
          </p:cNvPr>
          <p:cNvSpPr>
            <a:spLocks noGrp="1" noRot="1" noChangeAspect="1"/>
          </p:cNvSpPr>
          <p:nvPr>
            <p:ph type="sldImg"/>
          </p:nvPr>
        </p:nvSpPr>
        <p:spPr/>
      </p:sp>
    </p:spTree>
    <p:extLst>
      <p:ext uri="{BB962C8B-B14F-4D97-AF65-F5344CB8AC3E}">
        <p14:creationId xmlns:p14="http://schemas.microsoft.com/office/powerpoint/2010/main" val="1354582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A bolted splice is a group of bolted connections sufficient to transfer the moment, shear, axial force, or torque between two structural elements joined at their ends to form a single, longer element. Bolted splices may be used in tension members, compression members, and flexural members. This topic will focus on bolted splices for flexural members only, which are covered in </a:t>
            </a:r>
            <a:r>
              <a:rPr lang="en-US" sz="1200" i="1" dirty="0"/>
              <a:t>AASHTO LRFD </a:t>
            </a:r>
            <a:r>
              <a:rPr lang="en-US" sz="1200" dirty="0"/>
              <a:t>Article 6.13.6.1.3. This topic will also focus on the design of bolted splices for I-section flexural members only. Design provisions for bolted splices in tension members are provided in </a:t>
            </a:r>
            <a:r>
              <a:rPr lang="en-US" sz="1200" i="1" dirty="0"/>
              <a:t>AASHTO LRFD </a:t>
            </a:r>
            <a:r>
              <a:rPr lang="en-US" sz="1200" dirty="0"/>
              <a:t>Article 6.13.6.1.1, and design provisions for bolted splices in compression members are provided in </a:t>
            </a:r>
            <a:r>
              <a:rPr lang="en-US" sz="1200" i="1" dirty="0"/>
              <a:t>AASHTO LRFD </a:t>
            </a:r>
            <a:r>
              <a:rPr lang="en-US" sz="1200" dirty="0"/>
              <a:t>Article 6.13.6.1.2. </a:t>
            </a:r>
          </a:p>
          <a:p>
            <a:endParaRPr lang="en-US" sz="1200" dirty="0"/>
          </a:p>
          <a:p>
            <a:r>
              <a:rPr lang="en-US" sz="1200" dirty="0"/>
              <a:t>Field sections are pieces of a bridge girder that are fabricated as a unit and shipped to the bridge site in that manner, and then are erected and joined together by field splices (Lessons 1 and 2). Splices are often required for steel girder bridges due to limitations in the girder shipping lengths. If the shipping length limitations are less than the required girder length for the completed bridge, then girder field sections are provided that satisfy the shipping length limitations. </a:t>
            </a:r>
            <a:r>
              <a:rPr lang="en-US" altLang="en-US" sz="1200" dirty="0"/>
              <a:t>The choice of field splice locations and the corresponding field section lengths is in many ways project specific. The weight and length of field sections should be determined after consultation with fabricators who are expecting to be bidding the work. The two major considerations are handling in the shop and shipping. </a:t>
            </a:r>
          </a:p>
          <a:p>
            <a:endParaRPr lang="en-US" altLang="en-US" sz="1200" dirty="0"/>
          </a:p>
          <a:p>
            <a:r>
              <a:rPr lang="en-US" altLang="en-US" sz="1200" dirty="0"/>
              <a:t>Curvature affects the feasibility of shipping curved girders and must be taken into account when laying out the splice locations. Generally, the curvature limits the length of a shipping field section to a length less than what would be practical for a similar size straight field section. Of course, this may entail the need for additional field splices to reduce the length; the Engineer may provide optional splices that may be eliminated at the discretion of the Fabricator. In design-build situations, the Engineer usually works closely with the team in making the decision regarding the size of field sections. The selection of field section lengths and sizes was discussed previously in greater detail in Lessons 1 and 2.</a:t>
            </a:r>
            <a:endParaRPr lang="en-US" dirty="0"/>
          </a:p>
        </p:txBody>
      </p:sp>
      <p:sp>
        <p:nvSpPr>
          <p:cNvPr id="4" name="Slide Number Placeholder 3">
            <a:extLst>
              <a:ext uri="{FF2B5EF4-FFF2-40B4-BE49-F238E27FC236}">
                <a16:creationId xmlns:a16="http://schemas.microsoft.com/office/drawing/2014/main" id="{4F214613-00BA-B318-49C7-542798A24BAF}"/>
              </a:ext>
            </a:extLst>
          </p:cNvPr>
          <p:cNvSpPr>
            <a:spLocks noGrp="1"/>
          </p:cNvSpPr>
          <p:nvPr>
            <p:ph type="sldNum" sz="quarter" idx="5"/>
          </p:nvPr>
        </p:nvSpPr>
        <p:spPr/>
        <p:txBody>
          <a:bodyPr/>
          <a:lstStyle/>
          <a:p>
            <a:fld id="{90BDC431-FEEB-4AEA-9C88-8408D90EB600}" type="slidenum">
              <a:rPr lang="en-US" smtClean="0"/>
              <a:pPr/>
              <a:t>68</a:t>
            </a:fld>
            <a:endParaRPr lang="en-US" dirty="0"/>
          </a:p>
        </p:txBody>
      </p:sp>
      <p:sp>
        <p:nvSpPr>
          <p:cNvPr id="10" name="Slide Image Placeholder 9">
            <a:extLst>
              <a:ext uri="{FF2B5EF4-FFF2-40B4-BE49-F238E27FC236}">
                <a16:creationId xmlns:a16="http://schemas.microsoft.com/office/drawing/2014/main" id="{2CF4CE87-C038-06E9-B095-7E62E77C9262}"/>
              </a:ext>
            </a:extLst>
          </p:cNvPr>
          <p:cNvSpPr>
            <a:spLocks noGrp="1" noRot="1" noChangeAspect="1"/>
          </p:cNvSpPr>
          <p:nvPr>
            <p:ph type="sldImg"/>
          </p:nvPr>
        </p:nvSpPr>
        <p:spPr/>
      </p:sp>
    </p:spTree>
    <p:extLst>
      <p:ext uri="{BB962C8B-B14F-4D97-AF65-F5344CB8AC3E}">
        <p14:creationId xmlns:p14="http://schemas.microsoft.com/office/powerpoint/2010/main" val="4029666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9100"/>
            <a:ext cx="6257925" cy="4570890"/>
          </a:xfrm>
        </p:spPr>
        <p:txBody>
          <a:bodyPr/>
          <a:lstStyle/>
          <a:p>
            <a:r>
              <a:rPr lang="en-US" sz="1200" dirty="0"/>
              <a:t>For flexural members, bolted splices generally include top flange splice plates, web splice plates, and bottom flange splice plates. In addition, if the flange thicknesses on one side of the joint are different than those on the other side, then filler plates are needed. For the flange splice plates, there is generally one plate on the outside of the flange and two smaller plates on the inside, one on each side of the web. This is illustrated in the cross-section shown on this slide. For the web splice plates, there are two plates, one on each side of the web. High-strength bolts are generally used to connect the splice plates to the girder members being spliced together. </a:t>
            </a:r>
          </a:p>
        </p:txBody>
      </p:sp>
      <p:sp>
        <p:nvSpPr>
          <p:cNvPr id="4" name="Slide Number Placeholder 3">
            <a:extLst>
              <a:ext uri="{FF2B5EF4-FFF2-40B4-BE49-F238E27FC236}">
                <a16:creationId xmlns:a16="http://schemas.microsoft.com/office/drawing/2014/main" id="{4F8981DD-9C2F-0C1E-9C19-D442BEBD0F48}"/>
              </a:ext>
            </a:extLst>
          </p:cNvPr>
          <p:cNvSpPr>
            <a:spLocks noGrp="1"/>
          </p:cNvSpPr>
          <p:nvPr>
            <p:ph type="sldNum" sz="quarter" idx="5"/>
          </p:nvPr>
        </p:nvSpPr>
        <p:spPr/>
        <p:txBody>
          <a:bodyPr/>
          <a:lstStyle/>
          <a:p>
            <a:fld id="{90BDC431-FEEB-4AEA-9C88-8408D90EB600}" type="slidenum">
              <a:rPr lang="en-US" smtClean="0"/>
              <a:pPr/>
              <a:t>69</a:t>
            </a:fld>
            <a:endParaRPr lang="en-US" dirty="0"/>
          </a:p>
        </p:txBody>
      </p:sp>
      <p:sp>
        <p:nvSpPr>
          <p:cNvPr id="10" name="Slide Image Placeholder 9">
            <a:extLst>
              <a:ext uri="{FF2B5EF4-FFF2-40B4-BE49-F238E27FC236}">
                <a16:creationId xmlns:a16="http://schemas.microsoft.com/office/drawing/2014/main" id="{600692F6-5F3E-3567-B98D-F4FD4E341FFD}"/>
              </a:ext>
            </a:extLst>
          </p:cNvPr>
          <p:cNvSpPr>
            <a:spLocks noGrp="1" noRot="1" noChangeAspect="1"/>
          </p:cNvSpPr>
          <p:nvPr>
            <p:ph type="sldImg"/>
          </p:nvPr>
        </p:nvSpPr>
        <p:spPr/>
      </p:sp>
    </p:spTree>
    <p:extLst>
      <p:ext uri="{BB962C8B-B14F-4D97-AF65-F5344CB8AC3E}">
        <p14:creationId xmlns:p14="http://schemas.microsoft.com/office/powerpoint/2010/main" val="71965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In high-strength bolted slip-critical connections subject to shear, the load is transferred between the joined parts by friction up to a level of force that is dependent upon the clamping force and the coefficient of friction of the faying surfaces. The coefficient of friction depends on the faying surface condition, with mill scale, paint or other surface treatments determining the value of the friction coefficient. Because a high tensile force on the bolt is required to develop a significant resisting friction force, only bolts with a high tensile yield strength (i.e., ASTM F3125 Grade A325 and A490 or ASTM F3148 bolts high-strength bolts – refer to Slides 12 to 14 of this lesson) can be used in slip-critical connections. </a:t>
            </a:r>
          </a:p>
          <a:p>
            <a:r>
              <a:rPr lang="en-US" sz="1200" dirty="0"/>
              <a:t> </a:t>
            </a:r>
          </a:p>
          <a:p>
            <a:r>
              <a:rPr lang="en-US" sz="1200" dirty="0"/>
              <a:t>Prior to joint slip, the bolts are not subject to shear nor are the joined parts subject to bearing stress. Once the load exceeds the frictional resistance between the faying surfaces, slip occurs; that is, the friction bond is broken, and the two surfaces slip with respect to one another by a relatively large amount. A rupture failure does not occur. Therefore, the connection is able to continue resisting an even greater load through the shear resistance of the bolts and the bearing resistance against the connected material. Final failure of the connection will be by shear failure of the bolts, yielding or tear-out of the connected material, or by an unacceptable deformation around the holes; the ultimate resistance of the connection is not related to the slip load. </a:t>
            </a:r>
          </a:p>
          <a:p>
            <a:endParaRPr lang="en-US" sz="1200" dirty="0"/>
          </a:p>
          <a:p>
            <a:r>
              <a:rPr lang="en-US" sz="1200" dirty="0"/>
              <a:t>The slip and bearing resistances are computed separately for application at different load combinations (the calculation of the slip, shear and bearing resistances of bolted connections and the resistance of the connected material is discussed in more detail in Slides 26 to 53 of this lesson). Because the combined effect of frictional resistance with shear or bearing has not been systematically studied and is uncertain, any potential greater resistance due to combined effect is ignored.</a:t>
            </a:r>
            <a:endParaRPr lang="en-US" dirty="0"/>
          </a:p>
        </p:txBody>
      </p:sp>
      <p:sp>
        <p:nvSpPr>
          <p:cNvPr id="4" name="Slide Number Placeholder 3">
            <a:extLst>
              <a:ext uri="{FF2B5EF4-FFF2-40B4-BE49-F238E27FC236}">
                <a16:creationId xmlns:a16="http://schemas.microsoft.com/office/drawing/2014/main" id="{F437F69D-31D8-4FF4-8B18-4F618EC44C5F}"/>
              </a:ext>
            </a:extLst>
          </p:cNvPr>
          <p:cNvSpPr>
            <a:spLocks noGrp="1"/>
          </p:cNvSpPr>
          <p:nvPr>
            <p:ph type="sldNum" sz="quarter" idx="5"/>
          </p:nvPr>
        </p:nvSpPr>
        <p:spPr/>
        <p:txBody>
          <a:bodyPr/>
          <a:lstStyle/>
          <a:p>
            <a:fld id="{90BDC431-FEEB-4AEA-9C88-8408D90EB600}" type="slidenum">
              <a:rPr lang="en-US" smtClean="0"/>
              <a:pPr/>
              <a:t>7</a:t>
            </a:fld>
            <a:endParaRPr lang="en-US" dirty="0"/>
          </a:p>
        </p:txBody>
      </p:sp>
      <p:sp>
        <p:nvSpPr>
          <p:cNvPr id="7" name="Slide Image Placeholder 6">
            <a:extLst>
              <a:ext uri="{FF2B5EF4-FFF2-40B4-BE49-F238E27FC236}">
                <a16:creationId xmlns:a16="http://schemas.microsoft.com/office/drawing/2014/main" id="{8CE7C038-AC2E-30B7-5A85-87F5A1381416}"/>
              </a:ext>
            </a:extLst>
          </p:cNvPr>
          <p:cNvSpPr>
            <a:spLocks noGrp="1" noRot="1" noChangeAspect="1"/>
          </p:cNvSpPr>
          <p:nvPr>
            <p:ph type="sldImg"/>
          </p:nvPr>
        </p:nvSpPr>
        <p:spPr/>
      </p:sp>
    </p:spTree>
    <p:extLst>
      <p:ext uri="{BB962C8B-B14F-4D97-AF65-F5344CB8AC3E}">
        <p14:creationId xmlns:p14="http://schemas.microsoft.com/office/powerpoint/2010/main" val="2246656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For flexural members, bolted field splices are generally designed to resist both moment and shear. The flexural resistance of a bolted field splice is assumed provided by the top flange splice and the bottom flange splice, as well as the web splice if the moment resistance provided by the flanges is not sufficient to resist the factored moment at the strength limit state at the point of splice. The shear resistance of a bolted field splice is assumed provided exclusively by the web splice. Filler plates are assumed to provide no structural resistance.</a:t>
            </a:r>
            <a:endParaRPr lang="en-US" dirty="0"/>
          </a:p>
        </p:txBody>
      </p:sp>
      <p:sp>
        <p:nvSpPr>
          <p:cNvPr id="4" name="Slide Number Placeholder 3">
            <a:extLst>
              <a:ext uri="{FF2B5EF4-FFF2-40B4-BE49-F238E27FC236}">
                <a16:creationId xmlns:a16="http://schemas.microsoft.com/office/drawing/2014/main" id="{C8A74530-62A1-DCB9-59B9-838529D9D45C}"/>
              </a:ext>
            </a:extLst>
          </p:cNvPr>
          <p:cNvSpPr>
            <a:spLocks noGrp="1"/>
          </p:cNvSpPr>
          <p:nvPr>
            <p:ph type="sldNum" sz="quarter" idx="5"/>
          </p:nvPr>
        </p:nvSpPr>
        <p:spPr/>
        <p:txBody>
          <a:bodyPr/>
          <a:lstStyle/>
          <a:p>
            <a:fld id="{90BDC431-FEEB-4AEA-9C88-8408D90EB600}" type="slidenum">
              <a:rPr lang="en-US" smtClean="0"/>
              <a:pPr/>
              <a:t>70</a:t>
            </a:fld>
            <a:endParaRPr lang="en-US" dirty="0"/>
          </a:p>
        </p:txBody>
      </p:sp>
      <p:sp>
        <p:nvSpPr>
          <p:cNvPr id="10" name="Slide Image Placeholder 9">
            <a:extLst>
              <a:ext uri="{FF2B5EF4-FFF2-40B4-BE49-F238E27FC236}">
                <a16:creationId xmlns:a16="http://schemas.microsoft.com/office/drawing/2014/main" id="{8D88F65F-83CC-5951-32F0-3150EBC13373}"/>
              </a:ext>
            </a:extLst>
          </p:cNvPr>
          <p:cNvSpPr>
            <a:spLocks noGrp="1" noRot="1" noChangeAspect="1"/>
          </p:cNvSpPr>
          <p:nvPr>
            <p:ph type="sldImg"/>
          </p:nvPr>
        </p:nvSpPr>
        <p:spPr/>
      </p:sp>
    </p:spTree>
    <p:extLst>
      <p:ext uri="{BB962C8B-B14F-4D97-AF65-F5344CB8AC3E}">
        <p14:creationId xmlns:p14="http://schemas.microsoft.com/office/powerpoint/2010/main" val="42167012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Bolted splices in flexural members preferably should be located in regions of lower moment near points of permanent load contraflexure to reduce the size of the splice. This may not always be possible in certain situations, such as in longer-span bridges or in cases where additional field splices may be needed to reduce the size of a shipping piece; for example, in a sharply curved member or where shipping lengths start to exceed a practical upper limit. </a:t>
            </a:r>
          </a:p>
          <a:p>
            <a:endParaRPr lang="en-US" sz="1200" dirty="0"/>
          </a:p>
          <a:p>
            <a:r>
              <a:rPr lang="en-US" sz="1200" dirty="0"/>
              <a:t>Since the actual factored force effects are relatively small near points of contraflexure, flange splices are designed to develop as a minimum the smaller full design yield resistance of the flanges on either side of the splice, and web splices are designed as a minimum to develop the smaller full factored shear resistance of the web on either side of the splice. This is done to provide a longitudinal stiffness at the splice that is consistent with the stiffness assumed at that point in the structural analysis. It also allows for possible unintended shifts in girder moment and for differences between the actual and predicted moment at the splice, which are certain to be more significant near points of permanent load contraflexure. </a:t>
            </a:r>
          </a:p>
          <a:p>
            <a:endParaRPr lang="en-US" sz="1200" dirty="0"/>
          </a:p>
          <a:p>
            <a:r>
              <a:rPr lang="en-US" sz="1200" dirty="0"/>
              <a:t>Web and flange splices in areas of stress reversal must be investigated for both positive and negative flexure. This ensures that the splice is properly designed for the governing condition. </a:t>
            </a:r>
          </a:p>
          <a:p>
            <a:endParaRPr lang="en-US" sz="1200" dirty="0"/>
          </a:p>
          <a:p>
            <a:r>
              <a:rPr lang="en-US" sz="1200" dirty="0"/>
              <a:t>Fatigue will generally not govern the design of splice plates. This is because the areas of the flange and web splice plates are often equal to or exceed the areas of the flange and web to which they are attached, and the flanges and web are checked separately for either equivalent or more critical fatigue category details.</a:t>
            </a:r>
          </a:p>
        </p:txBody>
      </p:sp>
      <p:sp>
        <p:nvSpPr>
          <p:cNvPr id="4" name="Slide Number Placeholder 3">
            <a:extLst>
              <a:ext uri="{FF2B5EF4-FFF2-40B4-BE49-F238E27FC236}">
                <a16:creationId xmlns:a16="http://schemas.microsoft.com/office/drawing/2014/main" id="{D6C78D9F-D60A-BC08-3C84-0F0ED0F1CC5C}"/>
              </a:ext>
            </a:extLst>
          </p:cNvPr>
          <p:cNvSpPr>
            <a:spLocks noGrp="1"/>
          </p:cNvSpPr>
          <p:nvPr>
            <p:ph type="sldNum" sz="quarter" idx="5"/>
          </p:nvPr>
        </p:nvSpPr>
        <p:spPr/>
        <p:txBody>
          <a:bodyPr/>
          <a:lstStyle/>
          <a:p>
            <a:fld id="{90BDC431-FEEB-4AEA-9C88-8408D90EB600}" type="slidenum">
              <a:rPr lang="en-US" smtClean="0"/>
              <a:pPr/>
              <a:t>71</a:t>
            </a:fld>
            <a:endParaRPr lang="en-US" dirty="0"/>
          </a:p>
        </p:txBody>
      </p:sp>
      <p:sp>
        <p:nvSpPr>
          <p:cNvPr id="10" name="Slide Image Placeholder 9">
            <a:extLst>
              <a:ext uri="{FF2B5EF4-FFF2-40B4-BE49-F238E27FC236}">
                <a16:creationId xmlns:a16="http://schemas.microsoft.com/office/drawing/2014/main" id="{D8C52DA8-A896-2272-AA49-1ACE943104E2}"/>
              </a:ext>
            </a:extLst>
          </p:cNvPr>
          <p:cNvSpPr>
            <a:spLocks noGrp="1" noRot="1" noChangeAspect="1"/>
          </p:cNvSpPr>
          <p:nvPr>
            <p:ph type="sldImg"/>
          </p:nvPr>
        </p:nvSpPr>
        <p:spPr/>
      </p:sp>
    </p:spTree>
    <p:extLst>
      <p:ext uri="{BB962C8B-B14F-4D97-AF65-F5344CB8AC3E}">
        <p14:creationId xmlns:p14="http://schemas.microsoft.com/office/powerpoint/2010/main" val="17821811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Bolted splice connections for flexural members must be designed as slip-critical connections. Slip-critical connections were discussed previously in this lesson (Slides 7 to 10). Slip-critical connections are proportioned to prevent slip under Load Combination Service II and to provide bearing and shear resistance under the applicable strength limit state load combinations. In addition, bolted connections for flange and web splices in flexural members are proportioned to prevent slip during the placement of the concrete deck to provide geometry control.</a:t>
            </a:r>
          </a:p>
          <a:p>
            <a:endParaRPr lang="en-US" sz="1200" dirty="0"/>
          </a:p>
          <a:p>
            <a:r>
              <a:rPr lang="en-US" sz="1200" dirty="0"/>
              <a:t>For I-section members, the factored flexural resistance of the flanges at the point of splice at the strength limit state is to satisfy the provisions of </a:t>
            </a:r>
            <a:r>
              <a:rPr lang="en-US" sz="1200" i="1" dirty="0"/>
              <a:t>AASHTO LRFD </a:t>
            </a:r>
            <a:r>
              <a:rPr lang="en-US" sz="1200" dirty="0"/>
              <a:t>Article 6.10.6.2 (Lessons 8 and 9).</a:t>
            </a:r>
          </a:p>
          <a:p>
            <a:endParaRPr lang="en-US" sz="1200" dirty="0"/>
          </a:p>
          <a:p>
            <a:r>
              <a:rPr lang="en-US" sz="1200" dirty="0"/>
              <a:t>Oversize or slotted holes cannot be used in either the girder member or the splice plates at bolted splices. This requirement improves geometry control during erection before the bolts are tightened. </a:t>
            </a:r>
          </a:p>
          <a:p>
            <a:endParaRPr lang="en-US" sz="1200" dirty="0"/>
          </a:p>
          <a:p>
            <a:r>
              <a:rPr lang="en-US" sz="1200" dirty="0"/>
              <a:t>In both web and flange splices, there must be at least two rows of bolts on each side of the joint. This requirement ensures proper alignment and stability of the girder during construction.</a:t>
            </a:r>
          </a:p>
        </p:txBody>
      </p:sp>
      <p:sp>
        <p:nvSpPr>
          <p:cNvPr id="4" name="Slide Number Placeholder 3">
            <a:extLst>
              <a:ext uri="{FF2B5EF4-FFF2-40B4-BE49-F238E27FC236}">
                <a16:creationId xmlns:a16="http://schemas.microsoft.com/office/drawing/2014/main" id="{F51DB756-F5EA-CF26-9762-75F43FFA0517}"/>
              </a:ext>
            </a:extLst>
          </p:cNvPr>
          <p:cNvSpPr>
            <a:spLocks noGrp="1"/>
          </p:cNvSpPr>
          <p:nvPr>
            <p:ph type="sldNum" sz="quarter" idx="5"/>
          </p:nvPr>
        </p:nvSpPr>
        <p:spPr/>
        <p:txBody>
          <a:bodyPr/>
          <a:lstStyle/>
          <a:p>
            <a:fld id="{90BDC431-FEEB-4AEA-9C88-8408D90EB600}" type="slidenum">
              <a:rPr lang="en-US" smtClean="0"/>
              <a:pPr/>
              <a:t>72</a:t>
            </a:fld>
            <a:endParaRPr lang="en-US" dirty="0"/>
          </a:p>
        </p:txBody>
      </p:sp>
      <p:sp>
        <p:nvSpPr>
          <p:cNvPr id="10" name="Slide Image Placeholder 9">
            <a:extLst>
              <a:ext uri="{FF2B5EF4-FFF2-40B4-BE49-F238E27FC236}">
                <a16:creationId xmlns:a16="http://schemas.microsoft.com/office/drawing/2014/main" id="{3E44B63B-0E53-A8D5-FCD3-3F43CC288A6F}"/>
              </a:ext>
            </a:extLst>
          </p:cNvPr>
          <p:cNvSpPr>
            <a:spLocks noGrp="1" noRot="1" noChangeAspect="1"/>
          </p:cNvSpPr>
          <p:nvPr>
            <p:ph type="sldImg"/>
          </p:nvPr>
        </p:nvSpPr>
        <p:spPr/>
      </p:sp>
    </p:spTree>
    <p:extLst>
      <p:ext uri="{BB962C8B-B14F-4D97-AF65-F5344CB8AC3E}">
        <p14:creationId xmlns:p14="http://schemas.microsoft.com/office/powerpoint/2010/main" val="109889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First, the </a:t>
            </a:r>
            <a:r>
              <a:rPr lang="en-US" sz="1200" i="1" dirty="0"/>
              <a:t>AASHTO LRFD </a:t>
            </a:r>
            <a:r>
              <a:rPr lang="en-US" sz="1200" dirty="0"/>
              <a:t>design requirements for flange splices will be discussed, focusing first on the calculation of the flange design force at the strength limit state. The requirements for the design of flange splices are specified in </a:t>
            </a:r>
            <a:r>
              <a:rPr lang="en-US" sz="1200" i="1" dirty="0"/>
              <a:t>AASHTO LRFD </a:t>
            </a:r>
            <a:r>
              <a:rPr lang="en-US" sz="1200" dirty="0"/>
              <a:t>Article 6.13.6.1.3b. The basis of the design method for flange splices at the strength limit state is to design each flange splice to develop the smaller full design yield resistance of the flanges, P</a:t>
            </a:r>
            <a:r>
              <a:rPr lang="en-US" sz="1200" baseline="-25000" dirty="0"/>
              <a:t>fy</a:t>
            </a:r>
            <a:r>
              <a:rPr lang="en-US" sz="1200" dirty="0"/>
              <a:t>, on either side of the splice. The design yield resistance of each flange is calculated as the specified minimum yield strength of the flange, F</a:t>
            </a:r>
            <a:r>
              <a:rPr lang="en-US" sz="1200" baseline="-25000" dirty="0"/>
              <a:t>yf</a:t>
            </a:r>
            <a:r>
              <a:rPr lang="en-US" sz="1200" dirty="0"/>
              <a:t>, times the effective area of the flange, A</a:t>
            </a:r>
            <a:r>
              <a:rPr lang="en-US" sz="1200" baseline="-25000" dirty="0"/>
              <a:t>e</a:t>
            </a:r>
            <a:r>
              <a:rPr lang="en-US" sz="1200" dirty="0"/>
              <a:t>, given by Eq. 6.13.6.1.3b-2 shown on this slide. The effective flange area cannot exceed the gross area of the flange, A</a:t>
            </a:r>
            <a:r>
              <a:rPr lang="en-US" sz="1200" baseline="-25000" dirty="0"/>
              <a:t>g</a:t>
            </a:r>
            <a:r>
              <a:rPr lang="en-US" sz="1200" dirty="0"/>
              <a:t>. </a:t>
            </a:r>
            <a:r>
              <a:rPr lang="en-US" sz="1200" dirty="0">
                <a:sym typeface="Symbol" panose="05050102010706020507" pitchFamily="18" charset="2"/>
              </a:rPr>
              <a:t>The web load-shedding factor, R</a:t>
            </a:r>
            <a:r>
              <a:rPr lang="en-US" sz="1200" baseline="-25000" dirty="0">
                <a:sym typeface="Symbol" panose="05050102010706020507" pitchFamily="18" charset="2"/>
              </a:rPr>
              <a:t>b</a:t>
            </a:r>
            <a:r>
              <a:rPr lang="en-US" sz="1200" dirty="0">
                <a:sym typeface="Symbol" panose="05050102010706020507" pitchFamily="18" charset="2"/>
              </a:rPr>
              <a:t>, and the hybrid factor, R</a:t>
            </a:r>
            <a:r>
              <a:rPr lang="en-US" sz="1200" baseline="-25000" dirty="0">
                <a:sym typeface="Symbol" panose="05050102010706020507" pitchFamily="18" charset="2"/>
              </a:rPr>
              <a:t>h</a:t>
            </a:r>
            <a:r>
              <a:rPr lang="en-US" sz="1200" dirty="0">
                <a:sym typeface="Symbol" panose="05050102010706020507" pitchFamily="18" charset="2"/>
              </a:rPr>
              <a:t>, (Lesson 6) are not included in the equation for P</a:t>
            </a:r>
            <a:r>
              <a:rPr lang="en-US" sz="1200" baseline="-25000" dirty="0">
                <a:sym typeface="Symbol" panose="05050102010706020507" pitchFamily="18" charset="2"/>
              </a:rPr>
              <a:t>fy </a:t>
            </a:r>
            <a:r>
              <a:rPr lang="en-US" sz="1200" dirty="0">
                <a:sym typeface="Symbol" panose="05050102010706020507" pitchFamily="18" charset="2"/>
              </a:rPr>
              <a:t>since they are included in the calculation to determine the flange sizes. The flange splice connection is designed to carry the full design yield resistance of the flanges. </a:t>
            </a:r>
            <a:endParaRPr lang="en-US" sz="1200" dirty="0"/>
          </a:p>
          <a:p>
            <a:endParaRPr lang="en-US" sz="1200" dirty="0"/>
          </a:p>
          <a:p>
            <a:r>
              <a:rPr lang="en-US" sz="1200" dirty="0"/>
              <a:t>The effective flange area is used rather than the gross flange area to account for the loss in section causing a reduction in the fracture resistance of the net section at the connection for loading conditions in which the flange is subject to tension. That is, the flange splices are designed for a lower design force to ensure that net section fracture will not occur at the connection. Strictly speaking, the effective flange area only applies to tension flanges, but it is conservatively applied to both flanges in the design method since each flange may potentially be subject to tension and the resulting design force will conservatively provide a lower moment resistance of the flanges at the strength limit state as described later. In the equation for A</a:t>
            </a:r>
            <a:r>
              <a:rPr lang="en-US" sz="1200" baseline="-25000" dirty="0"/>
              <a:t>e</a:t>
            </a:r>
            <a:r>
              <a:rPr lang="en-US" sz="1200" dirty="0"/>
              <a:t>, </a:t>
            </a:r>
            <a:r>
              <a:rPr lang="en-US" sz="1200" dirty="0">
                <a:sym typeface="Symbol" panose="05050102010706020507" pitchFamily="18" charset="2"/>
              </a:rPr>
              <a:t></a:t>
            </a:r>
            <a:r>
              <a:rPr lang="en-US" sz="1200" baseline="-25000" dirty="0">
                <a:sym typeface="Symbol" panose="05050102010706020507" pitchFamily="18" charset="2"/>
              </a:rPr>
              <a:t>u</a:t>
            </a:r>
            <a:r>
              <a:rPr lang="en-US" sz="1200" dirty="0">
                <a:sym typeface="Symbol" panose="05050102010706020507" pitchFamily="18" charset="2"/>
              </a:rPr>
              <a:t> is the resistance factor for fracture of tension members (= 0.80), and </a:t>
            </a:r>
            <a:r>
              <a:rPr lang="en-US" sz="1200" baseline="-25000" dirty="0">
                <a:sym typeface="Symbol" panose="05050102010706020507" pitchFamily="18" charset="2"/>
              </a:rPr>
              <a:t>y</a:t>
            </a:r>
            <a:r>
              <a:rPr lang="en-US" sz="1200" dirty="0">
                <a:sym typeface="Symbol" panose="05050102010706020507" pitchFamily="18" charset="2"/>
              </a:rPr>
              <a:t> is the resistance factor for yielding of tension members (= 0.95) (Lesson 12). A</a:t>
            </a:r>
            <a:r>
              <a:rPr lang="en-US" sz="1200" baseline="-25000" dirty="0">
                <a:sym typeface="Symbol" panose="05050102010706020507" pitchFamily="18" charset="2"/>
              </a:rPr>
              <a:t>n </a:t>
            </a:r>
            <a:r>
              <a:rPr lang="en-US" sz="1200" dirty="0">
                <a:sym typeface="Symbol" panose="05050102010706020507" pitchFamily="18" charset="2"/>
              </a:rPr>
              <a:t>is the net area of the flange under consideration, and F</a:t>
            </a:r>
            <a:r>
              <a:rPr lang="en-US" sz="1200" baseline="-25000" dirty="0">
                <a:sym typeface="Symbol" panose="05050102010706020507" pitchFamily="18" charset="2"/>
              </a:rPr>
              <a:t>u</a:t>
            </a:r>
            <a:r>
              <a:rPr lang="en-US" sz="1200" dirty="0">
                <a:sym typeface="Symbol" panose="05050102010706020507" pitchFamily="18" charset="2"/>
              </a:rPr>
              <a:t> is the specified minimum tensile strength of the flange under consideration (</a:t>
            </a:r>
            <a:r>
              <a:rPr lang="en-US" sz="1200" i="1" dirty="0">
                <a:sym typeface="Symbol" panose="05050102010706020507" pitchFamily="18" charset="2"/>
              </a:rPr>
              <a:t>AASHTO LRFD </a:t>
            </a:r>
            <a:r>
              <a:rPr lang="en-US" sz="1200" dirty="0">
                <a:sym typeface="Symbol" panose="05050102010706020507" pitchFamily="18" charset="2"/>
              </a:rPr>
              <a:t>Table 6.4.1-1). </a:t>
            </a:r>
            <a:endParaRPr lang="en-US" sz="1200" dirty="0"/>
          </a:p>
        </p:txBody>
      </p:sp>
      <p:sp>
        <p:nvSpPr>
          <p:cNvPr id="4" name="Slide Number Placeholder 3">
            <a:extLst>
              <a:ext uri="{FF2B5EF4-FFF2-40B4-BE49-F238E27FC236}">
                <a16:creationId xmlns:a16="http://schemas.microsoft.com/office/drawing/2014/main" id="{9979FE19-5072-A5C3-485D-D4AC0BB5D3A7}"/>
              </a:ext>
            </a:extLst>
          </p:cNvPr>
          <p:cNvSpPr>
            <a:spLocks noGrp="1"/>
          </p:cNvSpPr>
          <p:nvPr>
            <p:ph type="sldNum" sz="quarter" idx="5"/>
          </p:nvPr>
        </p:nvSpPr>
        <p:spPr/>
        <p:txBody>
          <a:bodyPr/>
          <a:lstStyle/>
          <a:p>
            <a:fld id="{90BDC431-FEEB-4AEA-9C88-8408D90EB600}" type="slidenum">
              <a:rPr lang="en-US" smtClean="0"/>
              <a:pPr/>
              <a:t>73</a:t>
            </a:fld>
            <a:endParaRPr lang="en-US" dirty="0"/>
          </a:p>
        </p:txBody>
      </p:sp>
      <p:sp>
        <p:nvSpPr>
          <p:cNvPr id="10" name="Slide Image Placeholder 9">
            <a:extLst>
              <a:ext uri="{FF2B5EF4-FFF2-40B4-BE49-F238E27FC236}">
                <a16:creationId xmlns:a16="http://schemas.microsoft.com/office/drawing/2014/main" id="{3D6FCC74-562D-4C8C-A3E2-69059E357759}"/>
              </a:ext>
            </a:extLst>
          </p:cNvPr>
          <p:cNvSpPr>
            <a:spLocks noGrp="1" noRot="1" noChangeAspect="1"/>
          </p:cNvSpPr>
          <p:nvPr>
            <p:ph type="sldImg"/>
          </p:nvPr>
        </p:nvSpPr>
        <p:spPr/>
      </p:sp>
    </p:spTree>
    <p:extLst>
      <p:ext uri="{BB962C8B-B14F-4D97-AF65-F5344CB8AC3E}">
        <p14:creationId xmlns:p14="http://schemas.microsoft.com/office/powerpoint/2010/main" val="3362301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If the specified values of the resistance factors, </a:t>
            </a:r>
            <a:r>
              <a:rPr lang="en-US" sz="1200" dirty="0">
                <a:sym typeface="Symbol" panose="05050102010706020507" pitchFamily="18" charset="2"/>
              </a:rPr>
              <a:t></a:t>
            </a:r>
            <a:r>
              <a:rPr lang="en-US" sz="1200" baseline="-25000" dirty="0">
                <a:sym typeface="Symbol" panose="05050102010706020507" pitchFamily="18" charset="2"/>
              </a:rPr>
              <a:t>u </a:t>
            </a:r>
            <a:r>
              <a:rPr lang="en-US" sz="1200" dirty="0"/>
              <a:t>equal to 0.80 and </a:t>
            </a:r>
            <a:r>
              <a:rPr lang="en-US" sz="1200" dirty="0">
                <a:sym typeface="Symbol" panose="05050102010706020507" pitchFamily="18" charset="2"/>
              </a:rPr>
              <a:t></a:t>
            </a:r>
            <a:r>
              <a:rPr lang="en-US" sz="1200" baseline="-25000" dirty="0">
                <a:sym typeface="Symbol" panose="05050102010706020507" pitchFamily="18" charset="2"/>
              </a:rPr>
              <a:t>y</a:t>
            </a:r>
            <a:r>
              <a:rPr lang="en-US" sz="1200" dirty="0">
                <a:sym typeface="Symbol" panose="05050102010706020507" pitchFamily="18" charset="2"/>
              </a:rPr>
              <a:t> </a:t>
            </a:r>
            <a:r>
              <a:rPr lang="en-US" sz="1200" dirty="0"/>
              <a:t>equal to 0.95, are substituted into Eq. 6.13.6.1.3b-2 for the effective area of the flange, A</a:t>
            </a:r>
            <a:r>
              <a:rPr lang="en-US" sz="1200" baseline="-25000" dirty="0"/>
              <a:t>e</a:t>
            </a:r>
            <a:r>
              <a:rPr lang="en-US" sz="1200" dirty="0"/>
              <a:t>, the resulting coefficient in front of the net area, A</a:t>
            </a:r>
            <a:r>
              <a:rPr lang="en-US" sz="1200" baseline="-25000" dirty="0"/>
              <a:t>n</a:t>
            </a:r>
            <a:r>
              <a:rPr lang="en-US" sz="1200" dirty="0"/>
              <a:t>,  is equal to 0.84 times the ratio of F</a:t>
            </a:r>
            <a:r>
              <a:rPr lang="en-US" sz="1200" baseline="-25000" dirty="0"/>
              <a:t>u</a:t>
            </a:r>
            <a:r>
              <a:rPr lang="en-US" sz="1200" dirty="0"/>
              <a:t> divided by F</a:t>
            </a:r>
            <a:r>
              <a:rPr lang="en-US" sz="1200" baseline="-25000" dirty="0"/>
              <a:t>yf</a:t>
            </a:r>
            <a:r>
              <a:rPr lang="en-US" sz="1200" dirty="0"/>
              <a:t>. The value of this coefficient for the various grades of steel is shown in the table given on this slide. The values are close 1.0 for ASTM A709 Grade 50 and stronger steels; therefore, in most cases the effective flange area will be less the gross area.</a:t>
            </a:r>
          </a:p>
        </p:txBody>
      </p:sp>
      <p:sp>
        <p:nvSpPr>
          <p:cNvPr id="4" name="Slide Number Placeholder 3">
            <a:extLst>
              <a:ext uri="{FF2B5EF4-FFF2-40B4-BE49-F238E27FC236}">
                <a16:creationId xmlns:a16="http://schemas.microsoft.com/office/drawing/2014/main" id="{55B25B7F-B02D-9982-1456-7DED020D5CA6}"/>
              </a:ext>
            </a:extLst>
          </p:cNvPr>
          <p:cNvSpPr>
            <a:spLocks noGrp="1"/>
          </p:cNvSpPr>
          <p:nvPr>
            <p:ph type="sldNum" sz="quarter" idx="5"/>
          </p:nvPr>
        </p:nvSpPr>
        <p:spPr/>
        <p:txBody>
          <a:bodyPr/>
          <a:lstStyle/>
          <a:p>
            <a:fld id="{90BDC431-FEEB-4AEA-9C88-8408D90EB600}" type="slidenum">
              <a:rPr lang="en-US" smtClean="0"/>
              <a:pPr/>
              <a:t>74</a:t>
            </a:fld>
            <a:endParaRPr lang="en-US" dirty="0"/>
          </a:p>
        </p:txBody>
      </p:sp>
      <p:sp>
        <p:nvSpPr>
          <p:cNvPr id="10" name="Slide Image Placeholder 9">
            <a:extLst>
              <a:ext uri="{FF2B5EF4-FFF2-40B4-BE49-F238E27FC236}">
                <a16:creationId xmlns:a16="http://schemas.microsoft.com/office/drawing/2014/main" id="{3CC00978-A6E2-6D3E-619F-EAE12E59C499}"/>
              </a:ext>
            </a:extLst>
          </p:cNvPr>
          <p:cNvSpPr>
            <a:spLocks noGrp="1" noRot="1" noChangeAspect="1"/>
          </p:cNvSpPr>
          <p:nvPr>
            <p:ph type="sldImg"/>
          </p:nvPr>
        </p:nvSpPr>
        <p:spPr/>
      </p:sp>
    </p:spTree>
    <p:extLst>
      <p:ext uri="{BB962C8B-B14F-4D97-AF65-F5344CB8AC3E}">
        <p14:creationId xmlns:p14="http://schemas.microsoft.com/office/powerpoint/2010/main" val="9347425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For most girder splices, 4 rows of bolts in each flange are sufficient to meet the connection design requirements of the flange and continuity of the flange lateral stiffness. The net area, A</a:t>
            </a:r>
            <a:r>
              <a:rPr lang="en-US" sz="1200" baseline="-25000" dirty="0"/>
              <a:t>n</a:t>
            </a:r>
            <a:r>
              <a:rPr lang="en-US" sz="1200" dirty="0"/>
              <a:t>, of the flange assuming 4 bolt holes in a row across the flange without staggered bolt lines is given by the equation shown on this slide. The calculation of the net area for the case of staggered bolt lines is discussed in Lesson 12.</a:t>
            </a:r>
          </a:p>
          <a:p>
            <a:endParaRPr lang="en-US" sz="1200" dirty="0"/>
          </a:p>
          <a:p>
            <a:r>
              <a:rPr lang="en-US" sz="1200" dirty="0"/>
              <a:t>In the calculation of the net area, the diameter of a standard-size bolt hole, d</a:t>
            </a:r>
            <a:r>
              <a:rPr lang="en-US" sz="1200" baseline="-25000" dirty="0"/>
              <a:t>h</a:t>
            </a:r>
            <a:r>
              <a:rPr lang="en-US" sz="1200" dirty="0"/>
              <a:t>, is specified to be 1/16 inch larger than the diameter of the bolt. </a:t>
            </a:r>
          </a:p>
          <a:p>
            <a:endParaRPr lang="en-US" sz="1200" dirty="0"/>
          </a:p>
          <a:p>
            <a:r>
              <a:rPr lang="en-US" sz="1200" dirty="0"/>
              <a:t>For flanges with one web in straight girders and in horizontally curved girders, the effects of flange lateral bending need not be considered in the design of the bolted flange splices since the combined areas of the flange splice plates must equal or exceed the area of the smaller flanges to which they are attached. The flange is designed so that the yield stress of the flange is not exceeded at the flange tips under combined major-axis and lateral bending for constructability and at the strength limit state (Lessons 7 through 9). Flange lateral bending is also less critical at locations in between the cross-frames or diaphragms where bolted splices are located. The rows of bolts provided in the flange splice on each side of the web provide the necessary couple to resist the lateral bending.</a:t>
            </a:r>
          </a:p>
        </p:txBody>
      </p:sp>
      <p:sp>
        <p:nvSpPr>
          <p:cNvPr id="4" name="Slide Number Placeholder 3">
            <a:extLst>
              <a:ext uri="{FF2B5EF4-FFF2-40B4-BE49-F238E27FC236}">
                <a16:creationId xmlns:a16="http://schemas.microsoft.com/office/drawing/2014/main" id="{2C3182D1-1AB6-3E60-8401-FE78A536CF34}"/>
              </a:ext>
            </a:extLst>
          </p:cNvPr>
          <p:cNvSpPr>
            <a:spLocks noGrp="1"/>
          </p:cNvSpPr>
          <p:nvPr>
            <p:ph type="sldNum" sz="quarter" idx="5"/>
          </p:nvPr>
        </p:nvSpPr>
        <p:spPr/>
        <p:txBody>
          <a:bodyPr/>
          <a:lstStyle/>
          <a:p>
            <a:fld id="{90BDC431-FEEB-4AEA-9C88-8408D90EB600}" type="slidenum">
              <a:rPr lang="en-US" smtClean="0"/>
              <a:pPr/>
              <a:t>75</a:t>
            </a:fld>
            <a:endParaRPr lang="en-US" dirty="0"/>
          </a:p>
        </p:txBody>
      </p:sp>
      <p:sp>
        <p:nvSpPr>
          <p:cNvPr id="10" name="Slide Image Placeholder 9">
            <a:extLst>
              <a:ext uri="{FF2B5EF4-FFF2-40B4-BE49-F238E27FC236}">
                <a16:creationId xmlns:a16="http://schemas.microsoft.com/office/drawing/2014/main" id="{1B36A278-8CE4-E612-E75E-8EB80D039AA8}"/>
              </a:ext>
            </a:extLst>
          </p:cNvPr>
          <p:cNvSpPr>
            <a:spLocks noGrp="1" noRot="1" noChangeAspect="1"/>
          </p:cNvSpPr>
          <p:nvPr>
            <p:ph type="sldImg"/>
          </p:nvPr>
        </p:nvSpPr>
        <p:spPr/>
      </p:sp>
    </p:spTree>
    <p:extLst>
      <p:ext uri="{BB962C8B-B14F-4D97-AF65-F5344CB8AC3E}">
        <p14:creationId xmlns:p14="http://schemas.microsoft.com/office/powerpoint/2010/main" val="24281593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moment resistance provided by the flanges, neglecting the web and considering only the flange force, is next to be checked against the factored moment at the strength limit state at the point of splice. Should the factored moment exceed the moment resistance provided by the flanges, the additional moment is to be resisted by the web, as will be described later in this lesson. </a:t>
            </a:r>
          </a:p>
          <a:p>
            <a:endParaRPr lang="en-US" sz="1200" dirty="0"/>
          </a:p>
          <a:p>
            <a:r>
              <a:rPr lang="en-US" sz="1200" dirty="0"/>
              <a:t>For composite sections subject to positive flexure, the moment resistance provided by the flanges at the point of splice is computed as the design yield resistance, P</a:t>
            </a:r>
            <a:r>
              <a:rPr lang="en-US" sz="1200" baseline="-25000" dirty="0"/>
              <a:t>fy</a:t>
            </a:r>
            <a:r>
              <a:rPr lang="en-US" sz="1200" dirty="0"/>
              <a:t>, for the bottom flange times the moment arm, A. A is taken as the vertical distance from the mid-thickness of the bottom flange to the mid-thickness of the structural concrete deck (i.e., minus any integral wearing surface) including the concrete haunch. Although not shown in the figure on the screen, the thickness of the concrete haunch is assumed measured from the top of the web to the bottom of the concrete deck. Note that if the haunch is not considered or taken equal to zero, t</a:t>
            </a:r>
            <a:r>
              <a:rPr lang="en-US" sz="1200" baseline="-25000" dirty="0"/>
              <a:t>haunch</a:t>
            </a:r>
            <a:r>
              <a:rPr lang="en-US" sz="1200" dirty="0"/>
              <a:t> in the equation for A shown on this slide is to be replaced by the sum of the thickness of the filler plate, if present, and the thickness of the top compression flange, or (t</a:t>
            </a:r>
            <a:r>
              <a:rPr lang="en-US" sz="1200" baseline="-25000" dirty="0"/>
              <a:t>filler</a:t>
            </a:r>
            <a:r>
              <a:rPr lang="en-US" sz="1200" dirty="0"/>
              <a:t> + t</a:t>
            </a:r>
            <a:r>
              <a:rPr lang="en-US" sz="1200" baseline="-25000" dirty="0"/>
              <a:t>fc</a:t>
            </a:r>
            <a:r>
              <a:rPr lang="en-US" sz="1200" dirty="0"/>
              <a:t>).</a:t>
            </a:r>
          </a:p>
        </p:txBody>
      </p:sp>
      <p:sp>
        <p:nvSpPr>
          <p:cNvPr id="4" name="Slide Number Placeholder 3">
            <a:extLst>
              <a:ext uri="{FF2B5EF4-FFF2-40B4-BE49-F238E27FC236}">
                <a16:creationId xmlns:a16="http://schemas.microsoft.com/office/drawing/2014/main" id="{19AAA410-556F-5BF5-E573-591C54225E30}"/>
              </a:ext>
            </a:extLst>
          </p:cNvPr>
          <p:cNvSpPr>
            <a:spLocks noGrp="1"/>
          </p:cNvSpPr>
          <p:nvPr>
            <p:ph type="sldNum" sz="quarter" idx="5"/>
          </p:nvPr>
        </p:nvSpPr>
        <p:spPr/>
        <p:txBody>
          <a:bodyPr/>
          <a:lstStyle/>
          <a:p>
            <a:fld id="{90BDC431-FEEB-4AEA-9C88-8408D90EB600}" type="slidenum">
              <a:rPr lang="en-US" smtClean="0"/>
              <a:pPr/>
              <a:t>76</a:t>
            </a:fld>
            <a:endParaRPr lang="en-US" dirty="0"/>
          </a:p>
        </p:txBody>
      </p:sp>
      <p:sp>
        <p:nvSpPr>
          <p:cNvPr id="10" name="Slide Image Placeholder 9">
            <a:extLst>
              <a:ext uri="{FF2B5EF4-FFF2-40B4-BE49-F238E27FC236}">
                <a16:creationId xmlns:a16="http://schemas.microsoft.com/office/drawing/2014/main" id="{221EBE6D-C318-CF8D-2F6D-3722FBE106C9}"/>
              </a:ext>
            </a:extLst>
          </p:cNvPr>
          <p:cNvSpPr>
            <a:spLocks noGrp="1" noRot="1" noChangeAspect="1"/>
          </p:cNvSpPr>
          <p:nvPr>
            <p:ph type="sldImg"/>
          </p:nvPr>
        </p:nvSpPr>
        <p:spPr/>
      </p:sp>
    </p:spTree>
    <p:extLst>
      <p:ext uri="{BB962C8B-B14F-4D97-AF65-F5344CB8AC3E}">
        <p14:creationId xmlns:p14="http://schemas.microsoft.com/office/powerpoint/2010/main" val="33539097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6"/>
            <a:ext cx="6257925" cy="4788602"/>
          </a:xfrm>
        </p:spPr>
        <p:txBody>
          <a:bodyPr/>
          <a:lstStyle/>
          <a:p>
            <a:r>
              <a:rPr lang="en-US" dirty="0"/>
              <a:t>For composite sections subject to negative flexure at the strength limit state and for noncomposite sections subject to positive or negative flexure, the moment resistance provided by the flanges at the point of splice is computed as the design yield resistance, P</a:t>
            </a:r>
            <a:r>
              <a:rPr lang="en-US" baseline="-25000" dirty="0"/>
              <a:t>fy</a:t>
            </a:r>
            <a:r>
              <a:rPr lang="en-US" dirty="0"/>
              <a:t>, for the top or bottom flange, whichever is smaller, times the moment arm, A, taken as the vertical distance between the mid-thickness of the top and bottom flanges, as shown by the equation on this slide. The tensile strength of the longitudinal reinforcement in the deck is ignored in this particular computation.</a:t>
            </a:r>
          </a:p>
          <a:p>
            <a:endParaRPr lang="en-US" dirty="0"/>
          </a:p>
          <a:p>
            <a:r>
              <a:rPr lang="en-US" dirty="0"/>
              <a:t>As permitted in the 10th Edition </a:t>
            </a:r>
            <a:r>
              <a:rPr lang="en-US" i="1" dirty="0"/>
              <a:t>AASHTO LRFD BDS</a:t>
            </a:r>
            <a:r>
              <a:rPr lang="en-US" dirty="0"/>
              <a:t>, for composite sections where shear connectors are provided in regions of negative flexure such that the longitudinal reinforcement may be considered part of the composite section, as permitted in </a:t>
            </a:r>
            <a:r>
              <a:rPr lang="en-US" i="1" dirty="0"/>
              <a:t>AASHTO LRFD </a:t>
            </a:r>
            <a:r>
              <a:rPr lang="en-US" dirty="0"/>
              <a:t>Article 6.10.10.1, and where the longitudinal reinforcement is considered for calculating flexural stresses in composite sections subject to negative flexure as specified in </a:t>
            </a:r>
            <a:r>
              <a:rPr lang="en-US" i="1" dirty="0"/>
              <a:t>AASHTO LRFD </a:t>
            </a:r>
            <a:r>
              <a:rPr lang="en-US" dirty="0"/>
              <a:t>Article 6.10.1.1.1c (Lesson 6), or for computing the factored moment resistance of the composite section subject to negative flexure, as applicable, the moment resistance provided by the flanges at the strength limit state at the point of splice for composite sections subject to negative flexure can potentially be increased if desired by including the additional moment resistance provided by the design yield resistance of the longitudinal deck reinforcement, P</a:t>
            </a:r>
            <a:r>
              <a:rPr lang="en-US" baseline="-25000" dirty="0"/>
              <a:t>rs</a:t>
            </a:r>
            <a:r>
              <a:rPr lang="en-US" dirty="0"/>
              <a:t> = A</a:t>
            </a:r>
            <a:r>
              <a:rPr lang="en-US" baseline="-25000" dirty="0"/>
              <a:t>rs</a:t>
            </a:r>
            <a:r>
              <a:rPr lang="en-US" dirty="0"/>
              <a:t>F</a:t>
            </a:r>
            <a:r>
              <a:rPr lang="en-US" baseline="-25000" dirty="0"/>
              <a:t>yr</a:t>
            </a:r>
            <a:r>
              <a:rPr lang="en-US" dirty="0"/>
              <a:t>. A</a:t>
            </a:r>
            <a:r>
              <a:rPr lang="en-US" baseline="-25000" dirty="0"/>
              <a:t>rs</a:t>
            </a:r>
            <a:r>
              <a:rPr lang="en-US" dirty="0"/>
              <a:t> is the total area of the longitudinal reinforcement included in the composite section satisfying the size, spacing, and placement requirements specified in AASHTO LRFD Article 6.10.1.7 (Lesson 7), but not to exceed one percent of the total cross-sectional area of the concrete deck assumed distributed within the appropriate effective width of the concrete deck acting with the girder under consideration (Lesson 6), and F</a:t>
            </a:r>
            <a:r>
              <a:rPr lang="en-US" baseline="-25000" dirty="0"/>
              <a:t>yr</a:t>
            </a:r>
            <a:r>
              <a:rPr lang="en-US" dirty="0"/>
              <a:t> is the specified minimum yield strength of the longitudinal reinforcement. This may be done to increase the moment resistance provided by the flanges for composite sections subject to negative flexure at a bolted splice and can potentially lead to a decrease in the required number of web splice bolts; in particular, for deeper girders. In determining the moment resistance provided by the longitudinal reinforcement, P</a:t>
            </a:r>
            <a:r>
              <a:rPr lang="en-US" baseline="-25000" dirty="0"/>
              <a:t>rs</a:t>
            </a:r>
            <a:r>
              <a:rPr lang="en-US" dirty="0"/>
              <a:t> should be applied at the centroid of the longitudinal deck reinforcement. If the sum of P</a:t>
            </a:r>
            <a:r>
              <a:rPr lang="en-US" baseline="-25000" dirty="0"/>
              <a:t>rs</a:t>
            </a:r>
            <a:r>
              <a:rPr lang="en-US" dirty="0"/>
              <a:t> and P</a:t>
            </a:r>
            <a:r>
              <a:rPr lang="en-US" baseline="-25000" dirty="0"/>
              <a:t>fy(top) </a:t>
            </a:r>
            <a:r>
              <a:rPr lang="en-US" dirty="0"/>
              <a:t>is smaller than P</a:t>
            </a:r>
            <a:r>
              <a:rPr lang="en-US" baseline="-25000" dirty="0"/>
              <a:t>fy(bot), </a:t>
            </a:r>
            <a:r>
              <a:rPr lang="en-US" dirty="0"/>
              <a:t>then the moment resistance is computed as the sum of P</a:t>
            </a:r>
            <a:r>
              <a:rPr lang="en-US" baseline="-25000" dirty="0"/>
              <a:t>rs </a:t>
            </a:r>
            <a:r>
              <a:rPr lang="en-US" dirty="0"/>
              <a:t>and P</a:t>
            </a:r>
            <a:r>
              <a:rPr lang="en-US" baseline="-25000" dirty="0"/>
              <a:t>fy(top) </a:t>
            </a:r>
            <a:r>
              <a:rPr lang="en-US" dirty="0"/>
              <a:t>times the moment arm from the centroid of the combined area of P</a:t>
            </a:r>
            <a:r>
              <a:rPr lang="en-US" baseline="-25000" dirty="0"/>
              <a:t>rs</a:t>
            </a:r>
            <a:r>
              <a:rPr lang="en-US" dirty="0"/>
              <a:t> and P</a:t>
            </a:r>
            <a:r>
              <a:rPr lang="en-US" baseline="-25000" dirty="0"/>
              <a:t>fy(top) </a:t>
            </a:r>
            <a:r>
              <a:rPr lang="en-US" dirty="0"/>
              <a:t>to the mid-thickness of the bottom flange. Otherwise, the moment resistance is computed as P</a:t>
            </a:r>
            <a:r>
              <a:rPr lang="en-US" baseline="-25000" dirty="0"/>
              <a:t>fy(bot) </a:t>
            </a:r>
            <a:r>
              <a:rPr lang="en-US" dirty="0"/>
              <a:t>times the moment arm from the mid-thickness of the bottom flange to the centroid of the combined area of P</a:t>
            </a:r>
            <a:r>
              <a:rPr lang="en-US" baseline="-25000" dirty="0"/>
              <a:t>rs</a:t>
            </a:r>
            <a:r>
              <a:rPr lang="en-US" dirty="0"/>
              <a:t> and P</a:t>
            </a:r>
            <a:r>
              <a:rPr lang="en-US" baseline="-25000" dirty="0"/>
              <a:t>fy(top)</a:t>
            </a:r>
            <a:r>
              <a:rPr lang="en-US" dirty="0"/>
              <a:t>.</a:t>
            </a:r>
            <a:endParaRPr lang="en-US" sz="1050" dirty="0"/>
          </a:p>
        </p:txBody>
      </p:sp>
      <p:sp>
        <p:nvSpPr>
          <p:cNvPr id="4" name="Slide Number Placeholder 3">
            <a:extLst>
              <a:ext uri="{FF2B5EF4-FFF2-40B4-BE49-F238E27FC236}">
                <a16:creationId xmlns:a16="http://schemas.microsoft.com/office/drawing/2014/main" id="{7203968E-F846-6986-44A8-AC15F72CA11B}"/>
              </a:ext>
            </a:extLst>
          </p:cNvPr>
          <p:cNvSpPr>
            <a:spLocks noGrp="1"/>
          </p:cNvSpPr>
          <p:nvPr>
            <p:ph type="sldNum" sz="quarter" idx="5"/>
          </p:nvPr>
        </p:nvSpPr>
        <p:spPr/>
        <p:txBody>
          <a:bodyPr/>
          <a:lstStyle/>
          <a:p>
            <a:fld id="{90BDC431-FEEB-4AEA-9C88-8408D90EB600}" type="slidenum">
              <a:rPr lang="en-US" smtClean="0"/>
              <a:pPr/>
              <a:t>77</a:t>
            </a:fld>
            <a:endParaRPr lang="en-US" dirty="0"/>
          </a:p>
        </p:txBody>
      </p:sp>
      <p:sp>
        <p:nvSpPr>
          <p:cNvPr id="10" name="Slide Image Placeholder 9">
            <a:extLst>
              <a:ext uri="{FF2B5EF4-FFF2-40B4-BE49-F238E27FC236}">
                <a16:creationId xmlns:a16="http://schemas.microsoft.com/office/drawing/2014/main" id="{38692A7A-DD5F-75AF-AD41-BCF1E38F9134}"/>
              </a:ext>
            </a:extLst>
          </p:cNvPr>
          <p:cNvSpPr>
            <a:spLocks noGrp="1" noRot="1" noChangeAspect="1"/>
          </p:cNvSpPr>
          <p:nvPr>
            <p:ph type="sldImg"/>
          </p:nvPr>
        </p:nvSpPr>
        <p:spPr/>
      </p:sp>
    </p:spTree>
    <p:extLst>
      <p:ext uri="{BB962C8B-B14F-4D97-AF65-F5344CB8AC3E}">
        <p14:creationId xmlns:p14="http://schemas.microsoft.com/office/powerpoint/2010/main" val="36403171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818063"/>
          </a:xfrm>
        </p:spPr>
        <p:txBody>
          <a:bodyPr/>
          <a:lstStyle/>
          <a:p>
            <a:r>
              <a:rPr lang="en-US" sz="1200" dirty="0"/>
              <a:t>Filler plates are used when the thickness of adjoining plates are different. They are most frequently used with flange splice plates where it is common to have a transition in plate thickness. The requirements for filler plates are covered in </a:t>
            </a:r>
            <a:r>
              <a:rPr lang="en-US" sz="1200" i="1" dirty="0"/>
              <a:t>AASHTO LRFD </a:t>
            </a:r>
            <a:r>
              <a:rPr lang="en-US" sz="1200" dirty="0"/>
              <a:t>Article 6.13.6.1.4.</a:t>
            </a:r>
          </a:p>
          <a:p>
            <a:endParaRPr lang="en-US" sz="1200" dirty="0"/>
          </a:p>
          <a:p>
            <a:r>
              <a:rPr lang="en-US" sz="1200" dirty="0"/>
              <a:t>Filler plates thicker than 0.25 inches must be developed, or secured by additional bolts to ensure that the fillers are an integral part of the connection; that is, to ensure that the shear planes are well defined, and that the presence of fillers does not require a reduction in the factored shear resistance of the bolts (due to bending of the bolts). For the first alternative, the fillers must be extended beyond the splice material, and the filler extension must be secured by enough additional bolts to distribute the total stress in the member uniformly over the combined section of the member and the filler. </a:t>
            </a:r>
          </a:p>
          <a:p>
            <a:endParaRPr lang="en-US" sz="1200" dirty="0"/>
          </a:p>
          <a:p>
            <a:r>
              <a:rPr lang="en-US" sz="1200" dirty="0"/>
              <a:t>For the second alternative, which is more commonly employed, the fillers do not need to be extended and developed. However, the factored resistance of the bolts in shear at the strength limit state must be reduced by a factor, R, given by the equation on this slide. This reduction factor applies only on the side of the connection with the fillers. For practical reasons, however, consideration should be given to using the same number of bolts on either side of the splice. This equation was developed mathematically and was also verified experimentally. The sum of the area of the fillers on the top and bottom of the connected plate is known as A</a:t>
            </a:r>
            <a:r>
              <a:rPr lang="en-US" sz="1200" baseline="-25000" dirty="0"/>
              <a:t>f</a:t>
            </a:r>
            <a:r>
              <a:rPr lang="en-US" sz="1200" dirty="0"/>
              <a:t>. The smaller of either the connected plate area or the sum of the splice plate areas on the top and bottom of the connected plate is known as A</a:t>
            </a:r>
            <a:r>
              <a:rPr lang="en-US" sz="1200" baseline="-25000" dirty="0"/>
              <a:t>p</a:t>
            </a:r>
            <a:r>
              <a:rPr lang="en-US" sz="1200" dirty="0"/>
              <a:t>. Normally, the splice plate widths, filler plate widths, and flange widths will be equal in the splice and the connected plate area will be smaller than the sum of the splice plate areas such that the area ratio is only a function of the thickness of the filler, t</a:t>
            </a:r>
            <a:r>
              <a:rPr lang="en-US" sz="1200" baseline="-25000" dirty="0"/>
              <a:t>f</a:t>
            </a:r>
            <a:r>
              <a:rPr lang="en-US" sz="1200" dirty="0"/>
              <a:t>, and the thickness of the connected plate, t</a:t>
            </a:r>
            <a:r>
              <a:rPr lang="en-US" sz="1200" baseline="-25000" dirty="0"/>
              <a:t>p</a:t>
            </a:r>
            <a:r>
              <a:rPr lang="en-US" sz="1200" dirty="0"/>
              <a:t>.</a:t>
            </a:r>
          </a:p>
        </p:txBody>
      </p:sp>
      <p:sp>
        <p:nvSpPr>
          <p:cNvPr id="4" name="Slide Number Placeholder 3">
            <a:extLst>
              <a:ext uri="{FF2B5EF4-FFF2-40B4-BE49-F238E27FC236}">
                <a16:creationId xmlns:a16="http://schemas.microsoft.com/office/drawing/2014/main" id="{A1435DB1-815B-35E4-E66B-B1D4FCA23589}"/>
              </a:ext>
            </a:extLst>
          </p:cNvPr>
          <p:cNvSpPr>
            <a:spLocks noGrp="1"/>
          </p:cNvSpPr>
          <p:nvPr>
            <p:ph type="sldNum" sz="quarter" idx="5"/>
          </p:nvPr>
        </p:nvSpPr>
        <p:spPr/>
        <p:txBody>
          <a:bodyPr/>
          <a:lstStyle/>
          <a:p>
            <a:fld id="{90BDC431-FEEB-4AEA-9C88-8408D90EB600}" type="slidenum">
              <a:rPr lang="en-US" smtClean="0"/>
              <a:pPr/>
              <a:t>78</a:t>
            </a:fld>
            <a:endParaRPr lang="en-US" dirty="0"/>
          </a:p>
        </p:txBody>
      </p:sp>
      <p:sp>
        <p:nvSpPr>
          <p:cNvPr id="10" name="Slide Image Placeholder 9">
            <a:extLst>
              <a:ext uri="{FF2B5EF4-FFF2-40B4-BE49-F238E27FC236}">
                <a16:creationId xmlns:a16="http://schemas.microsoft.com/office/drawing/2014/main" id="{630A6F7B-264B-B447-0F10-7CDB3765CC4F}"/>
              </a:ext>
            </a:extLst>
          </p:cNvPr>
          <p:cNvSpPr>
            <a:spLocks noGrp="1" noRot="1" noChangeAspect="1"/>
          </p:cNvSpPr>
          <p:nvPr>
            <p:ph type="sldImg"/>
          </p:nvPr>
        </p:nvSpPr>
        <p:spPr/>
      </p:sp>
    </p:spTree>
    <p:extLst>
      <p:ext uri="{BB962C8B-B14F-4D97-AF65-F5344CB8AC3E}">
        <p14:creationId xmlns:p14="http://schemas.microsoft.com/office/powerpoint/2010/main" val="5201796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Some additional requirements are specified for filler plates in </a:t>
            </a:r>
            <a:r>
              <a:rPr lang="en-US" sz="1200" i="1" dirty="0"/>
              <a:t>AASHTO LRFD </a:t>
            </a:r>
            <a:r>
              <a:rPr lang="en-US" sz="1200" dirty="0"/>
              <a:t>Article 6.13.6.1.4 and are summarized on this slide. </a:t>
            </a:r>
          </a:p>
          <a:p>
            <a:endParaRPr lang="en-US" sz="1200" dirty="0"/>
          </a:p>
          <a:p>
            <a:r>
              <a:rPr lang="en-US" sz="1200" dirty="0"/>
              <a:t>For slip-critical connections, the factored slip resistance of the connection at the Service II load combination should not be adjusted for the effect of the fillers. The slip resistance between the filler and either connected part is comparable to the slip resistance between the connected parts if the fillers were not present. </a:t>
            </a:r>
          </a:p>
          <a:p>
            <a:endParaRPr lang="en-US" sz="1200" dirty="0"/>
          </a:p>
          <a:p>
            <a:r>
              <a:rPr lang="en-US" sz="1200" dirty="0"/>
              <a:t>Unless approved by the Engineer, fillers with a thickness of 0.25 inches or more should not consist of more than two plates. The actual total filler thickness may exceed the total filler thickness shown in the contract documents by up to a maximum of 0.25 in. A tolerance of up to 0.25 in. on the total filler thickness is permitted should fabrication or rolling tolerances require the use of an additional filler not shown in the contract documents to adequately mate the fillers with the outer surface of the flange on the other side of the splice. A reduction in the specified filler thickness is permitted without restriction. Test results have shown that a 0.25- in-thick filler does not significantly reduce the resistance of the connection</a:t>
            </a:r>
          </a:p>
          <a:p>
            <a:endParaRPr lang="en-US" sz="1200" dirty="0"/>
          </a:p>
          <a:p>
            <a:r>
              <a:rPr lang="en-US" sz="1200" dirty="0"/>
              <a:t>The specified minimum yield strength, F</a:t>
            </a:r>
            <a:r>
              <a:rPr lang="en-US" sz="1200" baseline="-25000" dirty="0"/>
              <a:t>y</a:t>
            </a:r>
            <a:r>
              <a:rPr lang="en-US" sz="1200" dirty="0"/>
              <a:t>, of fillers with a thickness of 0.25 inches or greater should not be less than the larger of: 70 percent of the specified minimum yield strength, F</a:t>
            </a:r>
            <a:r>
              <a:rPr lang="en-US" sz="1200" baseline="-25000" dirty="0"/>
              <a:t>y</a:t>
            </a:r>
            <a:r>
              <a:rPr lang="en-US" sz="1200" dirty="0"/>
              <a:t>, of the connected plate and 36 ksi. This limit prevents excessive deformation of the connection at the strength limit state and addresses thinner filler-plate material availability issues when higher strength steels are used.</a:t>
            </a:r>
          </a:p>
        </p:txBody>
      </p:sp>
      <p:sp>
        <p:nvSpPr>
          <p:cNvPr id="4" name="Slide Number Placeholder 3">
            <a:extLst>
              <a:ext uri="{FF2B5EF4-FFF2-40B4-BE49-F238E27FC236}">
                <a16:creationId xmlns:a16="http://schemas.microsoft.com/office/drawing/2014/main" id="{B43E6427-E65F-D542-C3E5-EDB14DBFD11E}"/>
              </a:ext>
            </a:extLst>
          </p:cNvPr>
          <p:cNvSpPr>
            <a:spLocks noGrp="1"/>
          </p:cNvSpPr>
          <p:nvPr>
            <p:ph type="sldNum" sz="quarter" idx="5"/>
          </p:nvPr>
        </p:nvSpPr>
        <p:spPr/>
        <p:txBody>
          <a:bodyPr/>
          <a:lstStyle/>
          <a:p>
            <a:fld id="{90BDC431-FEEB-4AEA-9C88-8408D90EB600}" type="slidenum">
              <a:rPr lang="en-US" smtClean="0"/>
              <a:pPr/>
              <a:t>79</a:t>
            </a:fld>
            <a:endParaRPr lang="en-US" dirty="0"/>
          </a:p>
        </p:txBody>
      </p:sp>
      <p:sp>
        <p:nvSpPr>
          <p:cNvPr id="10" name="Slide Image Placeholder 9">
            <a:extLst>
              <a:ext uri="{FF2B5EF4-FFF2-40B4-BE49-F238E27FC236}">
                <a16:creationId xmlns:a16="http://schemas.microsoft.com/office/drawing/2014/main" id="{C82FBE3F-A491-220F-E5F0-7ADA618FA582}"/>
              </a:ext>
            </a:extLst>
          </p:cNvPr>
          <p:cNvSpPr>
            <a:spLocks noGrp="1" noRot="1" noChangeAspect="1"/>
          </p:cNvSpPr>
          <p:nvPr>
            <p:ph type="sldImg"/>
          </p:nvPr>
        </p:nvSpPr>
        <p:spPr/>
      </p:sp>
    </p:spTree>
    <p:extLst>
      <p:ext uri="{BB962C8B-B14F-4D97-AF65-F5344CB8AC3E}">
        <p14:creationId xmlns:p14="http://schemas.microsoft.com/office/powerpoint/2010/main" val="9766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Pretensioned high-strength bolted joints located where stress and strain due to joint slippage would be detrimental to the serviceability of the structure or may adversely affect the geometry of the structure are to be designated in the contract documents as slip-critical connections (</a:t>
            </a:r>
            <a:r>
              <a:rPr lang="en-US" sz="1200" i="1" dirty="0"/>
              <a:t>AASHTO LRFD </a:t>
            </a:r>
            <a:r>
              <a:rPr lang="en-US" sz="1200" dirty="0"/>
              <a:t>Article 6.13.2.1.1 - 10th Edition). The joints listed on the slide, including bolted field splices in flexural members, are to be designed as slip-critical connections (10th Edition).  </a:t>
            </a:r>
          </a:p>
          <a:p>
            <a:endParaRPr lang="en-US" sz="1200" dirty="0"/>
          </a:p>
          <a:p>
            <a:r>
              <a:rPr lang="en-US" sz="1200" dirty="0"/>
              <a:t>For slotted holes, perpendicular to the slot is defined as an angle between approximately 80 to 100 degrees to the axis of the slot. The third case listed on this slide related to slotted holes applies except when the Engineer intends otherwise and so indicates in the contract documents.</a:t>
            </a:r>
          </a:p>
          <a:p>
            <a:endParaRPr lang="en-US" sz="1200" dirty="0"/>
          </a:p>
          <a:p>
            <a:r>
              <a:rPr lang="en-US" sz="1200" dirty="0"/>
              <a:t>An external end diaphragm between steel tub girders is shown in the photo on this slide. It is bolted to the girder webs in the field using high-strength bolted connections.</a:t>
            </a:r>
          </a:p>
          <a:p>
            <a:endParaRPr lang="en-US" sz="1200" dirty="0"/>
          </a:p>
          <a:p>
            <a:r>
              <a:rPr lang="en-US" sz="1200" u="sng" dirty="0"/>
              <a:t>Photo credit</a:t>
            </a:r>
            <a:r>
              <a:rPr lang="en-US" sz="1200" dirty="0"/>
              <a:t>: HDR</a:t>
            </a:r>
          </a:p>
        </p:txBody>
      </p:sp>
      <p:sp>
        <p:nvSpPr>
          <p:cNvPr id="4" name="Slide Number Placeholder 3">
            <a:extLst>
              <a:ext uri="{FF2B5EF4-FFF2-40B4-BE49-F238E27FC236}">
                <a16:creationId xmlns:a16="http://schemas.microsoft.com/office/drawing/2014/main" id="{77A13D92-2F61-D9C1-51F5-E3F43F556189}"/>
              </a:ext>
            </a:extLst>
          </p:cNvPr>
          <p:cNvSpPr>
            <a:spLocks noGrp="1"/>
          </p:cNvSpPr>
          <p:nvPr>
            <p:ph type="sldNum" sz="quarter" idx="5"/>
          </p:nvPr>
        </p:nvSpPr>
        <p:spPr/>
        <p:txBody>
          <a:bodyPr/>
          <a:lstStyle/>
          <a:p>
            <a:fld id="{90BDC431-FEEB-4AEA-9C88-8408D90EB600}" type="slidenum">
              <a:rPr lang="en-US" smtClean="0"/>
              <a:pPr/>
              <a:t>8</a:t>
            </a:fld>
            <a:endParaRPr lang="en-US" dirty="0"/>
          </a:p>
        </p:txBody>
      </p:sp>
      <p:sp>
        <p:nvSpPr>
          <p:cNvPr id="7" name="Slide Image Placeholder 6">
            <a:extLst>
              <a:ext uri="{FF2B5EF4-FFF2-40B4-BE49-F238E27FC236}">
                <a16:creationId xmlns:a16="http://schemas.microsoft.com/office/drawing/2014/main" id="{1250A7E3-02BF-5767-9373-211D1D1CE417}"/>
              </a:ext>
            </a:extLst>
          </p:cNvPr>
          <p:cNvSpPr>
            <a:spLocks noGrp="1" noRot="1" noChangeAspect="1"/>
          </p:cNvSpPr>
          <p:nvPr>
            <p:ph type="sldImg"/>
          </p:nvPr>
        </p:nvSpPr>
        <p:spPr/>
      </p:sp>
    </p:spTree>
    <p:extLst>
      <p:ext uri="{BB962C8B-B14F-4D97-AF65-F5344CB8AC3E}">
        <p14:creationId xmlns:p14="http://schemas.microsoft.com/office/powerpoint/2010/main" val="22594887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minimum number of bolts required on one side of the flange splice at the strength limit state is found by dividing the design yield resistance of the flange, P</a:t>
            </a:r>
            <a:r>
              <a:rPr lang="en-US" sz="1200" baseline="-25000" dirty="0"/>
              <a:t>fy</a:t>
            </a:r>
            <a:r>
              <a:rPr lang="en-US" sz="1200" dirty="0"/>
              <a:t> = F</a:t>
            </a:r>
            <a:r>
              <a:rPr lang="en-US" sz="1200" baseline="-25000" dirty="0"/>
              <a:t>yf</a:t>
            </a:r>
            <a:r>
              <a:rPr lang="en-US" sz="1200" dirty="0"/>
              <a:t>A</a:t>
            </a:r>
            <a:r>
              <a:rPr lang="en-US" sz="1200" baseline="-25000" dirty="0"/>
              <a:t>e</a:t>
            </a:r>
            <a:r>
              <a:rPr lang="en-US" sz="1200" dirty="0"/>
              <a:t> (Slide 73), by the factored shear resistance of the bolts, R</a:t>
            </a:r>
            <a:r>
              <a:rPr lang="en-US" sz="1200" baseline="-25000" dirty="0"/>
              <a:t>r</a:t>
            </a:r>
            <a:r>
              <a:rPr lang="en-US" sz="1200" dirty="0"/>
              <a:t>, determined as described previously in this lesson (Slides 26 to 35), including the reduction factor, R, applied to the factored shear resistance of the bolts due to any necessary fillers (Slide 78). The resulting connection will develop the full design yield resistance for each flange. As discussed previously in this lesson, the factored shear resistance of the bolts, R</a:t>
            </a:r>
            <a:r>
              <a:rPr lang="en-US" sz="1200" baseline="-25000" dirty="0"/>
              <a:t>r</a:t>
            </a:r>
            <a:r>
              <a:rPr lang="en-US" sz="1200" dirty="0"/>
              <a:t>, depends on whether the threads are excluded from or included in the shear plane (Slide 28), and on the length of the connection between the extreme fasteners measured parallel to the line of action of the force on one side of the splice (Slides 28 and 29). The suggested guidance to determine whether threads are excluded from or included in the shear plane considering the bolt transition length provided in </a:t>
            </a:r>
            <a:r>
              <a:rPr lang="en-US" sz="1200" i="1" dirty="0"/>
              <a:t>AASHTO LRFD </a:t>
            </a:r>
            <a:r>
              <a:rPr lang="en-US" sz="1200" dirty="0"/>
              <a:t>Article C6.13.2.7 (10th Edition) was described previously on Slides 30 and 31 of this lesson.  </a:t>
            </a:r>
          </a:p>
        </p:txBody>
      </p:sp>
      <p:sp>
        <p:nvSpPr>
          <p:cNvPr id="4" name="Slide Number Placeholder 3">
            <a:extLst>
              <a:ext uri="{FF2B5EF4-FFF2-40B4-BE49-F238E27FC236}">
                <a16:creationId xmlns:a16="http://schemas.microsoft.com/office/drawing/2014/main" id="{8B0D2FC8-D924-E8D8-C58E-EAF3D8E1603B}"/>
              </a:ext>
            </a:extLst>
          </p:cNvPr>
          <p:cNvSpPr>
            <a:spLocks noGrp="1"/>
          </p:cNvSpPr>
          <p:nvPr>
            <p:ph type="sldNum" sz="quarter" idx="5"/>
          </p:nvPr>
        </p:nvSpPr>
        <p:spPr/>
        <p:txBody>
          <a:bodyPr/>
          <a:lstStyle/>
          <a:p>
            <a:fld id="{90BDC431-FEEB-4AEA-9C88-8408D90EB600}" type="slidenum">
              <a:rPr lang="en-US" smtClean="0"/>
              <a:pPr/>
              <a:t>80</a:t>
            </a:fld>
            <a:endParaRPr lang="en-US" dirty="0"/>
          </a:p>
        </p:txBody>
      </p:sp>
      <p:sp>
        <p:nvSpPr>
          <p:cNvPr id="10" name="Slide Image Placeholder 9">
            <a:extLst>
              <a:ext uri="{FF2B5EF4-FFF2-40B4-BE49-F238E27FC236}">
                <a16:creationId xmlns:a16="http://schemas.microsoft.com/office/drawing/2014/main" id="{C81A0214-D903-2D36-07DA-EB2AA0EDD810}"/>
              </a:ext>
            </a:extLst>
          </p:cNvPr>
          <p:cNvSpPr>
            <a:spLocks noGrp="1" noRot="1" noChangeAspect="1"/>
          </p:cNvSpPr>
          <p:nvPr>
            <p:ph type="sldImg"/>
          </p:nvPr>
        </p:nvSpPr>
        <p:spPr/>
      </p:sp>
    </p:spTree>
    <p:extLst>
      <p:ext uri="{BB962C8B-B14F-4D97-AF65-F5344CB8AC3E}">
        <p14:creationId xmlns:p14="http://schemas.microsoft.com/office/powerpoint/2010/main" val="4192578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75692"/>
            <a:ext cx="6257925" cy="4570890"/>
          </a:xfrm>
        </p:spPr>
        <p:txBody>
          <a:bodyPr/>
          <a:lstStyle/>
          <a:p>
            <a:r>
              <a:rPr lang="en-US" sz="1200" dirty="0"/>
              <a:t>The factored bearing resistance of the flange splice bolt holes, R</a:t>
            </a:r>
            <a:r>
              <a:rPr lang="en-US" sz="1200" baseline="-25000" dirty="0"/>
              <a:t>r</a:t>
            </a:r>
            <a:r>
              <a:rPr lang="en-US" sz="1200" dirty="0"/>
              <a:t>, is also to be checked at the strength limit state. The factored bearing resistance of the bolt holes in the connection is taken as the sum of the smaller of the factored shear resistance of the individual bolts, and the nominal bearing resistance of the individual bolt holes parallel to the line of the design force, R</a:t>
            </a:r>
            <a:r>
              <a:rPr lang="en-US" sz="1200" baseline="-25000" dirty="0"/>
              <a:t>n</a:t>
            </a:r>
            <a:r>
              <a:rPr lang="en-US" sz="1200" dirty="0"/>
              <a:t>, times the resistance factor for bolts bearing on material, </a:t>
            </a:r>
            <a:r>
              <a:rPr lang="en-US" sz="1200" dirty="0">
                <a:sym typeface="Symbol" panose="05050102010706020507" pitchFamily="18" charset="2"/>
              </a:rPr>
              <a:t></a:t>
            </a:r>
            <a:r>
              <a:rPr lang="en-US" sz="1200" baseline="-25000" dirty="0">
                <a:sym typeface="Symbol" panose="05050102010706020507" pitchFamily="18" charset="2"/>
              </a:rPr>
              <a:t>bb</a:t>
            </a:r>
            <a:r>
              <a:rPr lang="en-US" sz="1200" dirty="0">
                <a:sym typeface="Symbol" panose="05050102010706020507" pitchFamily="18" charset="2"/>
              </a:rPr>
              <a:t> (= 0.80)</a:t>
            </a:r>
            <a:r>
              <a:rPr lang="en-US" sz="1200" dirty="0"/>
              <a:t>. If the factored bearing resistance of the bolt holes exceeds the factored shear resistance of the bolts, the factored bearing resistance is limited to the shear resistance. The calculation of the nominal bearing resistance, R</a:t>
            </a:r>
            <a:r>
              <a:rPr lang="en-US" sz="1200" baseline="-25000" dirty="0"/>
              <a:t>n</a:t>
            </a:r>
            <a:r>
              <a:rPr lang="en-US" sz="1200" dirty="0"/>
              <a:t>, was discussed previously in this lesson (Slide 49). The calculation of the factored shear resistance of the individual bolts was also discussed previously in this lesson (Slides 26 to 35).</a:t>
            </a:r>
          </a:p>
          <a:p>
            <a:endParaRPr lang="en-US" sz="1200" dirty="0"/>
          </a:p>
          <a:p>
            <a:r>
              <a:rPr lang="en-US" sz="1200" dirty="0"/>
              <a:t>Assuming the sum of the flange splice-plate thicknesses exceeds the thickness of the thinner flange at the point of splice, and the splice plate areas satisfy the 10 percent rule described later on in this lesson (Slide 85), the factored bearing resistance of the bolt holes in the connection will be governed by the flange on either side of the splice with the smaller product of the thickness and specified minimum tensile strength, F</a:t>
            </a:r>
            <a:r>
              <a:rPr lang="en-US" sz="1200" baseline="-25000" dirty="0"/>
              <a:t>u</a:t>
            </a:r>
            <a:r>
              <a:rPr lang="en-US" sz="1200" dirty="0"/>
              <a:t> (AASHTO LRFD Table 6.4.1-1), of the flange. Otherwise, the bearing resistance of each individual component should be checked to determine the component governing the factored bearing resistance of the connection. </a:t>
            </a:r>
          </a:p>
          <a:p>
            <a:endParaRPr lang="en-US" sz="1200" dirty="0"/>
          </a:p>
          <a:p>
            <a:r>
              <a:rPr lang="en-US" sz="1200" dirty="0"/>
              <a:t>Bolt spacing requirements must also be satisfied. These requirements were described previously in this lesson (Slides 22 to 35).</a:t>
            </a:r>
          </a:p>
          <a:p>
            <a:endParaRPr lang="en-US" dirty="0"/>
          </a:p>
        </p:txBody>
      </p:sp>
      <p:sp>
        <p:nvSpPr>
          <p:cNvPr id="4" name="Slide Number Placeholder 3">
            <a:extLst>
              <a:ext uri="{FF2B5EF4-FFF2-40B4-BE49-F238E27FC236}">
                <a16:creationId xmlns:a16="http://schemas.microsoft.com/office/drawing/2014/main" id="{464AB7AB-FA66-6670-668C-7B44B579FC22}"/>
              </a:ext>
            </a:extLst>
          </p:cNvPr>
          <p:cNvSpPr>
            <a:spLocks noGrp="1"/>
          </p:cNvSpPr>
          <p:nvPr>
            <p:ph type="sldNum" sz="quarter" idx="5"/>
          </p:nvPr>
        </p:nvSpPr>
        <p:spPr/>
        <p:txBody>
          <a:bodyPr/>
          <a:lstStyle/>
          <a:p>
            <a:fld id="{90BDC431-FEEB-4AEA-9C88-8408D90EB600}" type="slidenum">
              <a:rPr lang="en-US" smtClean="0"/>
              <a:pPr/>
              <a:t>81</a:t>
            </a:fld>
            <a:endParaRPr lang="en-US" dirty="0"/>
          </a:p>
        </p:txBody>
      </p:sp>
      <p:sp>
        <p:nvSpPr>
          <p:cNvPr id="10" name="Slide Image Placeholder 9">
            <a:extLst>
              <a:ext uri="{FF2B5EF4-FFF2-40B4-BE49-F238E27FC236}">
                <a16:creationId xmlns:a16="http://schemas.microsoft.com/office/drawing/2014/main" id="{79EC6E6E-3DF9-AB02-98AF-638725D79969}"/>
              </a:ext>
            </a:extLst>
          </p:cNvPr>
          <p:cNvSpPr>
            <a:spLocks noGrp="1" noRot="1" noChangeAspect="1"/>
          </p:cNvSpPr>
          <p:nvPr>
            <p:ph type="sldImg"/>
          </p:nvPr>
        </p:nvSpPr>
        <p:spPr/>
      </p:sp>
    </p:spTree>
    <p:extLst>
      <p:ext uri="{BB962C8B-B14F-4D97-AF65-F5344CB8AC3E}">
        <p14:creationId xmlns:p14="http://schemas.microsoft.com/office/powerpoint/2010/main" val="28230761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i="1" dirty="0"/>
              <a:t>AASHTO LRFD </a:t>
            </a:r>
            <a:r>
              <a:rPr lang="en-US" sz="1200" dirty="0"/>
              <a:t>Article 6.13.6.1.3a specifies that high-strength bolted flange and web splices for flexural members must be designed using slip-critical connections. A slip-critical connection is a type of bolted connection which relies on friction between the two connected elements. Four categories of surface conditions to be used in slip-critical connections are recognized in </a:t>
            </a:r>
            <a:r>
              <a:rPr lang="en-US" sz="1200" i="1" dirty="0"/>
              <a:t>AASHTO LRFD </a:t>
            </a:r>
            <a:r>
              <a:rPr lang="en-US" sz="1200" dirty="0"/>
              <a:t>Article 6.13.2.8, as described previously in this lesson (Slide 42). </a:t>
            </a:r>
          </a:p>
          <a:p>
            <a:endParaRPr lang="en-US" sz="1200" dirty="0"/>
          </a:p>
          <a:p>
            <a:r>
              <a:rPr lang="en-US" sz="1200" dirty="0"/>
              <a:t>Slip-critical connections must be proportioned to prevent slip under the Service II load combination shown on this slide (Lesson 3). This requirement is intended to control permanent deformations under overloads caused by slip in joints that could adversely affect the serviceability of the structure. In addition, the connections must be proportioned to prevent slip under the maximum (factored) actions induced during the placement of the concrete deck to control deformations during the deck placement caused by slip in the joints that could adversely affect the geometry of the structure. The Strength I load combination specified in AASHTO LRFD Article 3.4.2.1 is to be applied for the investigation of connection slip during the deck placement (10th Edition). The use of only the Strength I load combination of (1.25DC + 1.5C) specified in Article 3.4.2.1 is felt to be more reasonable for checking slip than also considering the additional load combination of 1.4(DC + C) specified in the same article, where C represents any construction loads including any dynamic effects (if applicable) (Lesson 7). </a:t>
            </a:r>
          </a:p>
          <a:p>
            <a:endParaRPr lang="en-US" sz="1200" dirty="0"/>
          </a:p>
          <a:p>
            <a:r>
              <a:rPr lang="en-US" sz="1200" dirty="0"/>
              <a:t>Finally, the connections must also provide adequate shear and bearing resistance at the strength limit state assuming the connections have slipped and gone into bearing at the strength limit state.</a:t>
            </a:r>
          </a:p>
        </p:txBody>
      </p:sp>
      <p:sp>
        <p:nvSpPr>
          <p:cNvPr id="4" name="Slide Number Placeholder 3">
            <a:extLst>
              <a:ext uri="{FF2B5EF4-FFF2-40B4-BE49-F238E27FC236}">
                <a16:creationId xmlns:a16="http://schemas.microsoft.com/office/drawing/2014/main" id="{DA000B1F-17D3-4057-F298-85035B238984}"/>
              </a:ext>
            </a:extLst>
          </p:cNvPr>
          <p:cNvSpPr>
            <a:spLocks noGrp="1"/>
          </p:cNvSpPr>
          <p:nvPr>
            <p:ph type="sldNum" sz="quarter" idx="5"/>
          </p:nvPr>
        </p:nvSpPr>
        <p:spPr/>
        <p:txBody>
          <a:bodyPr/>
          <a:lstStyle/>
          <a:p>
            <a:fld id="{90BDC431-FEEB-4AEA-9C88-8408D90EB600}" type="slidenum">
              <a:rPr lang="en-US" smtClean="0"/>
              <a:pPr/>
              <a:t>82</a:t>
            </a:fld>
            <a:endParaRPr lang="en-US" dirty="0"/>
          </a:p>
        </p:txBody>
      </p:sp>
      <p:sp>
        <p:nvSpPr>
          <p:cNvPr id="10" name="Slide Image Placeholder 9">
            <a:extLst>
              <a:ext uri="{FF2B5EF4-FFF2-40B4-BE49-F238E27FC236}">
                <a16:creationId xmlns:a16="http://schemas.microsoft.com/office/drawing/2014/main" id="{BAC6BF64-4BDB-10D9-685E-2739062BF540}"/>
              </a:ext>
            </a:extLst>
          </p:cNvPr>
          <p:cNvSpPr>
            <a:spLocks noGrp="1" noRot="1" noChangeAspect="1"/>
          </p:cNvSpPr>
          <p:nvPr>
            <p:ph type="sldImg"/>
          </p:nvPr>
        </p:nvSpPr>
        <p:spPr/>
      </p:sp>
    </p:spTree>
    <p:extLst>
      <p:ext uri="{BB962C8B-B14F-4D97-AF65-F5344CB8AC3E}">
        <p14:creationId xmlns:p14="http://schemas.microsoft.com/office/powerpoint/2010/main" val="17336153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61405"/>
            <a:ext cx="6257925" cy="4570890"/>
          </a:xfrm>
        </p:spPr>
        <p:txBody>
          <a:bodyPr/>
          <a:lstStyle/>
          <a:p>
            <a:r>
              <a:rPr lang="en-US" sz="1200" dirty="0"/>
              <a:t>To check slip of the flange splices, the moment resistance provided by the nominal slip resistance of the flange splice bolts is checked against the factored moments for checking slip. The factored moments for checking slip are taken as the moment at the point of splice under the Service II load combination, and the factored moment at the point of splice due to the deck placement sequence (</a:t>
            </a:r>
            <a:r>
              <a:rPr lang="en-US" sz="1200" i="1" dirty="0"/>
              <a:t>AASHTO LRFD </a:t>
            </a:r>
            <a:r>
              <a:rPr lang="en-US" sz="1200" dirty="0"/>
              <a:t>Article 6.13.6.1.3b). </a:t>
            </a:r>
          </a:p>
          <a:p>
            <a:endParaRPr lang="en-US" sz="1200" dirty="0"/>
          </a:p>
          <a:p>
            <a:r>
              <a:rPr lang="en-US" sz="1200" dirty="0"/>
              <a:t>When checking the nominal slip resistance, R</a:t>
            </a:r>
            <a:r>
              <a:rPr lang="en-US" sz="1200" baseline="-25000" dirty="0"/>
              <a:t>n</a:t>
            </a:r>
            <a:r>
              <a:rPr lang="en-US" sz="1200" dirty="0"/>
              <a:t>, of the bolts for a typical flange splice with inner and outer splice plates, which is again given in the 10th Edition </a:t>
            </a:r>
            <a:r>
              <a:rPr lang="en-US" sz="1200" i="1" dirty="0"/>
              <a:t>AASHTO LRFD BDS </a:t>
            </a:r>
            <a:r>
              <a:rPr lang="en-US" sz="1200" dirty="0"/>
              <a:t>by the equation shown on this slide (Slide 38), the flange slip force is assumed divided equally to the two slip planes regardless of the ratio of the splice plate areas. Unless slip occurs on both planes, slip of the connection cannot occur. Therefore, in this case, the slip resistance of the bolted connection should always be computed assuming two slip planes (i.e., N</a:t>
            </a:r>
            <a:r>
              <a:rPr lang="en-US" sz="1200" baseline="-25000" dirty="0"/>
              <a:t>s</a:t>
            </a:r>
            <a:r>
              <a:rPr lang="en-US" sz="1200" dirty="0"/>
              <a:t> equals 2). The hole size factor, K</a:t>
            </a:r>
            <a:r>
              <a:rPr lang="en-US" sz="1200" baseline="-25000" dirty="0"/>
              <a:t>h</a:t>
            </a:r>
            <a:r>
              <a:rPr lang="en-US" sz="1200" dirty="0"/>
              <a:t>, is taken equal to 1.0 for standard size holes. </a:t>
            </a:r>
          </a:p>
          <a:p>
            <a:endParaRPr lang="en-US" sz="1200" dirty="0"/>
          </a:p>
          <a:p>
            <a:r>
              <a:rPr lang="en-US" sz="1200" dirty="0"/>
              <a:t>The moment resistance provided by the nominal slip resistance of the flange splice bolts is computed using the same moment resistance equations that were described previously in this lesson for the strength limit state (Slides 76 and 77). The number of flange splice bolts times the computed nominal slip resistance per bolt, R</a:t>
            </a:r>
            <a:r>
              <a:rPr lang="en-US" sz="1200" baseline="-25000" dirty="0"/>
              <a:t>n</a:t>
            </a:r>
            <a:r>
              <a:rPr lang="en-US" sz="1200" dirty="0"/>
              <a:t>, is substituted for P</a:t>
            </a:r>
            <a:r>
              <a:rPr lang="en-US" sz="1200" baseline="-25000" dirty="0"/>
              <a:t>fy</a:t>
            </a:r>
            <a:r>
              <a:rPr lang="en-US" sz="1200" dirty="0"/>
              <a:t> in computing the moment resistance provided by the nominal slip resistance of the flange splice bolts, which is then checked against the corresponding factored moment for checking slip; in this case, the factored Service II moment at the point of splice.</a:t>
            </a:r>
          </a:p>
        </p:txBody>
      </p:sp>
      <p:sp>
        <p:nvSpPr>
          <p:cNvPr id="4" name="Slide Number Placeholder 3">
            <a:extLst>
              <a:ext uri="{FF2B5EF4-FFF2-40B4-BE49-F238E27FC236}">
                <a16:creationId xmlns:a16="http://schemas.microsoft.com/office/drawing/2014/main" id="{8EE8EF39-518C-0FB3-DD98-14B9FC01DF9B}"/>
              </a:ext>
            </a:extLst>
          </p:cNvPr>
          <p:cNvSpPr>
            <a:spLocks noGrp="1"/>
          </p:cNvSpPr>
          <p:nvPr>
            <p:ph type="sldNum" sz="quarter" idx="5"/>
          </p:nvPr>
        </p:nvSpPr>
        <p:spPr/>
        <p:txBody>
          <a:bodyPr/>
          <a:lstStyle/>
          <a:p>
            <a:fld id="{90BDC431-FEEB-4AEA-9C88-8408D90EB600}" type="slidenum">
              <a:rPr lang="en-US" smtClean="0"/>
              <a:pPr/>
              <a:t>83</a:t>
            </a:fld>
            <a:endParaRPr lang="en-US" dirty="0"/>
          </a:p>
        </p:txBody>
      </p:sp>
      <p:sp>
        <p:nvSpPr>
          <p:cNvPr id="10" name="Slide Image Placeholder 9">
            <a:extLst>
              <a:ext uri="{FF2B5EF4-FFF2-40B4-BE49-F238E27FC236}">
                <a16:creationId xmlns:a16="http://schemas.microsoft.com/office/drawing/2014/main" id="{A3090765-CB6D-BC29-2AB0-119E30598526}"/>
              </a:ext>
            </a:extLst>
          </p:cNvPr>
          <p:cNvSpPr>
            <a:spLocks noGrp="1" noRot="1" noChangeAspect="1"/>
          </p:cNvSpPr>
          <p:nvPr>
            <p:ph type="sldImg"/>
          </p:nvPr>
        </p:nvSpPr>
        <p:spPr/>
      </p:sp>
    </p:spTree>
    <p:extLst>
      <p:ext uri="{BB962C8B-B14F-4D97-AF65-F5344CB8AC3E}">
        <p14:creationId xmlns:p14="http://schemas.microsoft.com/office/powerpoint/2010/main" val="3006837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For checking slip due to the factored deck placement moment at the point of splice, the strength limit state moment resistance equation for composite sections subject to negative flexure and noncomposite sections subject to positive or negative flexure that was previously described in this lesson is used (Slide 77). Again, the number of flange splice bolts times the computed nominal slip resistance per bolt, R</a:t>
            </a:r>
            <a:r>
              <a:rPr lang="en-US" sz="1200" baseline="-25000" dirty="0"/>
              <a:t>n</a:t>
            </a:r>
            <a:r>
              <a:rPr lang="en-US" sz="1200" dirty="0"/>
              <a:t>, is substituted for P</a:t>
            </a:r>
            <a:r>
              <a:rPr lang="en-US" sz="1200" baseline="-25000" dirty="0"/>
              <a:t>fy</a:t>
            </a:r>
            <a:r>
              <a:rPr lang="en-US" sz="1200" dirty="0"/>
              <a:t> in computing the moment resistance provided by the nominal slip resistance of the flange splice bolts, which is then checked against the corresponding factored moment for checking slip; in this case, the factored deck placement moment at the point of splice (computed using the Strength I load combination specified in </a:t>
            </a:r>
            <a:r>
              <a:rPr lang="en-US" sz="1200" i="1" dirty="0"/>
              <a:t>AASHTO LRFD </a:t>
            </a:r>
            <a:r>
              <a:rPr lang="en-US" sz="1200" dirty="0"/>
              <a:t>Article 3.4.2.1). </a:t>
            </a:r>
          </a:p>
          <a:p>
            <a:endParaRPr lang="en-US" sz="1200" dirty="0"/>
          </a:p>
          <a:p>
            <a:r>
              <a:rPr lang="en-US" sz="1200" dirty="0"/>
              <a:t>Should the flange bolts not be sufficient to resist the factored moments for checking slip at the point of splice, the additional moment is to be resisted by the web, as described later in this lesson. Should the web bolts not be sufficient to resist the additional moment, only then should consideration be given to adding additional bolts to the flange splices. </a:t>
            </a:r>
          </a:p>
          <a:p>
            <a:endParaRPr lang="en-US" sz="1200" dirty="0"/>
          </a:p>
          <a:p>
            <a:r>
              <a:rPr lang="en-US" sz="1200" dirty="0"/>
              <a:t>For straight girders and for horizontally curved girders, the effects of flange lateral bending need not be considered in checking the bolted connections of the flange splices for slip. Flange lateral bending will increase the flange slip force on one side of the splice and decrease the slip force on the other side of the splice; slip cannot occur unless it occurs on both sides of the splice.</a:t>
            </a:r>
          </a:p>
        </p:txBody>
      </p:sp>
      <p:sp>
        <p:nvSpPr>
          <p:cNvPr id="4" name="Slide Number Placeholder 3">
            <a:extLst>
              <a:ext uri="{FF2B5EF4-FFF2-40B4-BE49-F238E27FC236}">
                <a16:creationId xmlns:a16="http://schemas.microsoft.com/office/drawing/2014/main" id="{CEC982D9-05B2-8D7B-97EF-7EEE96EF4C8D}"/>
              </a:ext>
            </a:extLst>
          </p:cNvPr>
          <p:cNvSpPr>
            <a:spLocks noGrp="1"/>
          </p:cNvSpPr>
          <p:nvPr>
            <p:ph type="sldNum" sz="quarter" idx="5"/>
          </p:nvPr>
        </p:nvSpPr>
        <p:spPr/>
        <p:txBody>
          <a:bodyPr/>
          <a:lstStyle/>
          <a:p>
            <a:fld id="{90BDC431-FEEB-4AEA-9C88-8408D90EB600}" type="slidenum">
              <a:rPr lang="en-US" smtClean="0"/>
              <a:pPr/>
              <a:t>84</a:t>
            </a:fld>
            <a:endParaRPr lang="en-US" dirty="0"/>
          </a:p>
        </p:txBody>
      </p:sp>
      <p:sp>
        <p:nvSpPr>
          <p:cNvPr id="10" name="Slide Image Placeholder 9">
            <a:extLst>
              <a:ext uri="{FF2B5EF4-FFF2-40B4-BE49-F238E27FC236}">
                <a16:creationId xmlns:a16="http://schemas.microsoft.com/office/drawing/2014/main" id="{DFC9A124-7DC3-243C-A56D-4678E8E6ADA8}"/>
              </a:ext>
            </a:extLst>
          </p:cNvPr>
          <p:cNvSpPr>
            <a:spLocks noGrp="1" noRot="1" noChangeAspect="1"/>
          </p:cNvSpPr>
          <p:nvPr>
            <p:ph type="sldImg"/>
          </p:nvPr>
        </p:nvSpPr>
        <p:spPr/>
      </p:sp>
    </p:spTree>
    <p:extLst>
      <p:ext uri="{BB962C8B-B14F-4D97-AF65-F5344CB8AC3E}">
        <p14:creationId xmlns:p14="http://schemas.microsoft.com/office/powerpoint/2010/main" val="14533263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Next, the proportioning and design of the flange splice plates will be discussed. For a flange with inside and outside splice plates, the design force must be distributed to each splice plate appropriately. </a:t>
            </a:r>
          </a:p>
          <a:p>
            <a:endParaRPr lang="en-US" sz="1200" dirty="0"/>
          </a:p>
          <a:p>
            <a:r>
              <a:rPr lang="en-US" sz="1200" dirty="0"/>
              <a:t>As discussed in </a:t>
            </a:r>
            <a:r>
              <a:rPr lang="en-US" sz="1200" i="1" dirty="0"/>
              <a:t>AASHTO LRFD </a:t>
            </a:r>
            <a:r>
              <a:rPr lang="en-US" sz="1200" dirty="0"/>
              <a:t>Article C6.13.6.1.3b, when the areas of the inside and outside splice plates do not differ by more than 10 percent, the flange design force at the strength limit state may be assumed to be divided equally to the inside and outside splice plates for the design of the spice plates. For this case, the connections are proportioned for the total flange design force assuming double shear. </a:t>
            </a:r>
          </a:p>
          <a:p>
            <a:endParaRPr lang="en-US" sz="1200" dirty="0"/>
          </a:p>
          <a:p>
            <a:r>
              <a:rPr lang="en-US" sz="1200" dirty="0"/>
              <a:t>When the areas of the inside and outside splice plates differ by more than 10 percent, the design force for the splice-plate design at the strength limit state should be determined by multiplying the flange design force by the ratio of the area of the splice plate being considered to the total area of the inside and outside splice plates. For this case, the factored shear resistance of the connection is checked for the maximum calculated splice-plate force acting on a single shear plane. </a:t>
            </a:r>
          </a:p>
          <a:p>
            <a:endParaRPr lang="en-US" sz="1200" dirty="0"/>
          </a:p>
          <a:p>
            <a:r>
              <a:rPr lang="en-US" sz="1200" dirty="0"/>
              <a:t>As mentioned previously, the slip resistance should always be determined by dividing the flange design force equally to the two slip planes, regardless of the proportions of the splice plate areas. Slip of the connection cannot occur unless slip occurs on both planes.</a:t>
            </a:r>
          </a:p>
        </p:txBody>
      </p:sp>
      <p:sp>
        <p:nvSpPr>
          <p:cNvPr id="4" name="Slide Number Placeholder 3">
            <a:extLst>
              <a:ext uri="{FF2B5EF4-FFF2-40B4-BE49-F238E27FC236}">
                <a16:creationId xmlns:a16="http://schemas.microsoft.com/office/drawing/2014/main" id="{DA142889-A094-3140-4472-2D6E2C5D0B12}"/>
              </a:ext>
            </a:extLst>
          </p:cNvPr>
          <p:cNvSpPr>
            <a:spLocks noGrp="1"/>
          </p:cNvSpPr>
          <p:nvPr>
            <p:ph type="sldNum" sz="quarter" idx="5"/>
          </p:nvPr>
        </p:nvSpPr>
        <p:spPr/>
        <p:txBody>
          <a:bodyPr/>
          <a:lstStyle/>
          <a:p>
            <a:fld id="{90BDC431-FEEB-4AEA-9C88-8408D90EB600}" type="slidenum">
              <a:rPr lang="en-US" smtClean="0"/>
              <a:pPr/>
              <a:t>85</a:t>
            </a:fld>
            <a:endParaRPr lang="en-US" dirty="0"/>
          </a:p>
        </p:txBody>
      </p:sp>
      <p:sp>
        <p:nvSpPr>
          <p:cNvPr id="10" name="Slide Image Placeholder 9">
            <a:extLst>
              <a:ext uri="{FF2B5EF4-FFF2-40B4-BE49-F238E27FC236}">
                <a16:creationId xmlns:a16="http://schemas.microsoft.com/office/drawing/2014/main" id="{8E34D199-0DC4-23CF-32CA-0B3AD54A27B6}"/>
              </a:ext>
            </a:extLst>
          </p:cNvPr>
          <p:cNvSpPr>
            <a:spLocks noGrp="1" noRot="1" noChangeAspect="1"/>
          </p:cNvSpPr>
          <p:nvPr>
            <p:ph type="sldImg"/>
          </p:nvPr>
        </p:nvSpPr>
        <p:spPr/>
      </p:sp>
    </p:spTree>
    <p:extLst>
      <p:ext uri="{BB962C8B-B14F-4D97-AF65-F5344CB8AC3E}">
        <p14:creationId xmlns:p14="http://schemas.microsoft.com/office/powerpoint/2010/main" val="23714541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At the strength limit state, the design force in flange splice plates subjected to tension cannot exceed the factored resistance in tension, R</a:t>
            </a:r>
            <a:r>
              <a:rPr lang="en-US" sz="1200" baseline="-25000" dirty="0"/>
              <a:t>r</a:t>
            </a:r>
            <a:r>
              <a:rPr lang="en-US" sz="1200" dirty="0"/>
              <a:t>. The corresponding equations for each of these checks are shown on this slide. Refer to Lesson 12 for more detailed information on each of these checks. The resistance factors in these equations, </a:t>
            </a:r>
            <a:r>
              <a:rPr lang="en-US" sz="1200" dirty="0">
                <a:sym typeface="Symbol" panose="05050102010706020507" pitchFamily="18" charset="2"/>
              </a:rPr>
              <a:t></a:t>
            </a:r>
            <a:r>
              <a:rPr lang="en-US" sz="1200" baseline="-25000" dirty="0">
                <a:sym typeface="Symbol" panose="05050102010706020507" pitchFamily="18" charset="2"/>
              </a:rPr>
              <a:t>y</a:t>
            </a:r>
            <a:r>
              <a:rPr lang="en-US" sz="1200" dirty="0">
                <a:sym typeface="Symbol" panose="05050102010706020507" pitchFamily="18" charset="2"/>
              </a:rPr>
              <a:t>, </a:t>
            </a:r>
            <a:r>
              <a:rPr lang="en-US" sz="1200" baseline="-25000" dirty="0">
                <a:sym typeface="Symbol" panose="05050102010706020507" pitchFamily="18" charset="2"/>
              </a:rPr>
              <a:t>u</a:t>
            </a:r>
            <a:r>
              <a:rPr lang="en-US" sz="1200" dirty="0">
                <a:sym typeface="Symbol" panose="05050102010706020507" pitchFamily="18" charset="2"/>
              </a:rPr>
              <a:t>, and </a:t>
            </a:r>
            <a:r>
              <a:rPr lang="en-US" sz="1200" baseline="-25000" dirty="0">
                <a:sym typeface="Symbol" panose="05050102010706020507" pitchFamily="18" charset="2"/>
              </a:rPr>
              <a:t>bs</a:t>
            </a:r>
            <a:r>
              <a:rPr lang="en-US" sz="1200" dirty="0">
                <a:sym typeface="Symbol" panose="05050102010706020507" pitchFamily="18" charset="2"/>
              </a:rPr>
              <a:t> are equal to 0.95, 0.80, and 0.80, respectively (</a:t>
            </a:r>
            <a:r>
              <a:rPr lang="en-US" sz="1200" i="1" dirty="0">
                <a:sym typeface="Symbol" panose="05050102010706020507" pitchFamily="18" charset="2"/>
              </a:rPr>
              <a:t>AASHTO LRFD </a:t>
            </a:r>
            <a:r>
              <a:rPr lang="en-US" sz="1200" dirty="0">
                <a:sym typeface="Symbol" panose="05050102010706020507" pitchFamily="18" charset="2"/>
              </a:rPr>
              <a:t>Article 6.5.4.2).</a:t>
            </a:r>
            <a:endParaRPr lang="en-US" sz="1200" dirty="0"/>
          </a:p>
          <a:p>
            <a:endParaRPr lang="en-US" sz="1200" dirty="0"/>
          </a:p>
          <a:p>
            <a:r>
              <a:rPr lang="en-US" sz="1200" dirty="0"/>
              <a:t>For fracture on the net section, the reduction factor to account for shear lag, U, and the reduction factor, R</a:t>
            </a:r>
            <a:r>
              <a:rPr lang="en-US" sz="1200" baseline="-25000" dirty="0"/>
              <a:t>p</a:t>
            </a:r>
            <a:r>
              <a:rPr lang="en-US" sz="1200" dirty="0"/>
              <a:t>, to account for bolt holes punched full size should be taken as 1.0 for splice plates. Splice plates are fully connected so there is no shear lag effect and holes in field splices are not allowed to be punched full size. </a:t>
            </a:r>
          </a:p>
          <a:p>
            <a:endParaRPr lang="en-US" sz="1200" dirty="0"/>
          </a:p>
          <a:p>
            <a:r>
              <a:rPr lang="en-US" sz="1200" dirty="0"/>
              <a:t>In addition, the net area of the plate, A</a:t>
            </a:r>
            <a:r>
              <a:rPr lang="en-US" sz="1200" baseline="-25000" dirty="0"/>
              <a:t>n</a:t>
            </a:r>
            <a:r>
              <a:rPr lang="en-US" sz="1200" dirty="0"/>
              <a:t>, should not be taken as greater than 85 percent of the gross area of the plate, A</a:t>
            </a:r>
            <a:r>
              <a:rPr lang="en-US" sz="1200" baseline="-25000" dirty="0"/>
              <a:t>g</a:t>
            </a:r>
            <a:r>
              <a:rPr lang="en-US" sz="1200" dirty="0"/>
              <a:t>, to provide a reserve capacity in recognition of the limited inelastic deformation capacity of these shorter elements (</a:t>
            </a:r>
            <a:r>
              <a:rPr lang="en-US" sz="1200" i="1" dirty="0"/>
              <a:t>AASHTO LRFD </a:t>
            </a:r>
            <a:r>
              <a:rPr lang="en-US" sz="1200" dirty="0"/>
              <a:t>Article 6.13.5.2). Should the net area equal or exceed 85 percent of the gross area, then 85 percent of the gross area should be substituted for the net area in the equation; otherwise, the net area is used. </a:t>
            </a:r>
          </a:p>
          <a:p>
            <a:endParaRPr lang="en-US" sz="1200" dirty="0"/>
          </a:p>
          <a:p>
            <a:r>
              <a:rPr lang="en-US" sz="1200" dirty="0"/>
              <a:t>Block shear rupture will usually not govern for flange splices of typical proportion. </a:t>
            </a:r>
          </a:p>
          <a:p>
            <a:endParaRPr lang="en-US" sz="1200" dirty="0"/>
          </a:p>
          <a:p>
            <a:r>
              <a:rPr lang="en-US" sz="1200" dirty="0"/>
              <a:t>The factored yield resistance of the splice plates in compression is the same as the factored yield resistance of the splice plates in tension given by the first equation on this slide, and therefore, need not be checked. Buckling of the splice plates in compression is not a concern since the unsupported length of the plates is limited by the maximum bolt spacing and end distance requirements.</a:t>
            </a:r>
          </a:p>
        </p:txBody>
      </p:sp>
      <p:sp>
        <p:nvSpPr>
          <p:cNvPr id="4" name="Slide Number Placeholder 3">
            <a:extLst>
              <a:ext uri="{FF2B5EF4-FFF2-40B4-BE49-F238E27FC236}">
                <a16:creationId xmlns:a16="http://schemas.microsoft.com/office/drawing/2014/main" id="{1A75DD55-126D-2792-5405-7B1926B5B2F2}"/>
              </a:ext>
            </a:extLst>
          </p:cNvPr>
          <p:cNvSpPr>
            <a:spLocks noGrp="1"/>
          </p:cNvSpPr>
          <p:nvPr>
            <p:ph type="sldNum" sz="quarter" idx="5"/>
          </p:nvPr>
        </p:nvSpPr>
        <p:spPr/>
        <p:txBody>
          <a:bodyPr/>
          <a:lstStyle/>
          <a:p>
            <a:fld id="{90BDC431-FEEB-4AEA-9C88-8408D90EB600}" type="slidenum">
              <a:rPr lang="en-US" smtClean="0"/>
              <a:pPr/>
              <a:t>86</a:t>
            </a:fld>
            <a:endParaRPr lang="en-US" dirty="0"/>
          </a:p>
        </p:txBody>
      </p:sp>
      <p:sp>
        <p:nvSpPr>
          <p:cNvPr id="10" name="Slide Image Placeholder 9">
            <a:extLst>
              <a:ext uri="{FF2B5EF4-FFF2-40B4-BE49-F238E27FC236}">
                <a16:creationId xmlns:a16="http://schemas.microsoft.com/office/drawing/2014/main" id="{33CF0F6A-ECB8-598A-CBD6-41E8E4F8C648}"/>
              </a:ext>
            </a:extLst>
          </p:cNvPr>
          <p:cNvSpPr>
            <a:spLocks noGrp="1" noRot="1" noChangeAspect="1"/>
          </p:cNvSpPr>
          <p:nvPr>
            <p:ph type="sldImg"/>
          </p:nvPr>
        </p:nvSpPr>
        <p:spPr/>
      </p:sp>
    </p:spTree>
    <p:extLst>
      <p:ext uri="{BB962C8B-B14F-4D97-AF65-F5344CB8AC3E}">
        <p14:creationId xmlns:p14="http://schemas.microsoft.com/office/powerpoint/2010/main" val="39221261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This slide provides some useful practical flange splice plate design guidelines. </a:t>
            </a:r>
          </a:p>
          <a:p>
            <a:endParaRPr lang="en-US" sz="1200" dirty="0"/>
          </a:p>
          <a:p>
            <a:r>
              <a:rPr lang="en-US" sz="1200" dirty="0"/>
              <a:t>The splice plate thickness, t</a:t>
            </a:r>
            <a:r>
              <a:rPr lang="en-US" sz="1200" baseline="-25000" dirty="0"/>
              <a:t>splice</a:t>
            </a:r>
            <a:r>
              <a:rPr lang="en-US" sz="1200" dirty="0"/>
              <a:t>, should be greater than or equal to half the thickness of the flange, t</a:t>
            </a:r>
            <a:r>
              <a:rPr lang="en-US" sz="1200" baseline="-25000" dirty="0"/>
              <a:t>flange</a:t>
            </a:r>
            <a:r>
              <a:rPr lang="en-US" sz="1200" dirty="0"/>
              <a:t>, plus 1/16 of an inch. As a result, the flange will typically control the bearing resistance and the block shear rupture resistance rather than the splice plates. Note that this same guideline can be applied to the web splice plate thickness using the thickness of the web, t</a:t>
            </a:r>
            <a:r>
              <a:rPr lang="en-US" sz="1200" baseline="-25000" dirty="0"/>
              <a:t>web</a:t>
            </a:r>
            <a:r>
              <a:rPr lang="en-US" sz="1200" dirty="0"/>
              <a:t>, in place of t</a:t>
            </a:r>
            <a:r>
              <a:rPr lang="en-US" sz="1200" baseline="-25000" dirty="0"/>
              <a:t>flange</a:t>
            </a:r>
            <a:r>
              <a:rPr lang="en-US" sz="1200" dirty="0"/>
              <a:t>. </a:t>
            </a:r>
          </a:p>
          <a:p>
            <a:endParaRPr lang="en-US" sz="1200" dirty="0"/>
          </a:p>
          <a:p>
            <a:r>
              <a:rPr lang="en-US" sz="1200" dirty="0"/>
              <a:t>The outside flange splice plate should, at a minimum, be as wide as the width of the narrowest flange at the splice. </a:t>
            </a:r>
          </a:p>
          <a:p>
            <a:endParaRPr lang="en-US" sz="1200" dirty="0"/>
          </a:p>
          <a:p>
            <a:r>
              <a:rPr lang="en-US" sz="1200" dirty="0"/>
              <a:t>The minimum clearance distance, C, between the inside flange splice plates to adequately clear the flange-to-web welds should be greater than or equal to the thickness of the web, t</a:t>
            </a:r>
            <a:r>
              <a:rPr lang="en-US" sz="1200" baseline="-25000" dirty="0"/>
              <a:t>web</a:t>
            </a:r>
            <a:r>
              <a:rPr lang="en-US" sz="1200" dirty="0"/>
              <a:t>, plus two times the weld size plus a one-eighth of an inch clearance distance between the weld and the splice plates.</a:t>
            </a:r>
          </a:p>
        </p:txBody>
      </p:sp>
      <p:sp>
        <p:nvSpPr>
          <p:cNvPr id="4" name="Slide Number Placeholder 3">
            <a:extLst>
              <a:ext uri="{FF2B5EF4-FFF2-40B4-BE49-F238E27FC236}">
                <a16:creationId xmlns:a16="http://schemas.microsoft.com/office/drawing/2014/main" id="{03237589-C136-51C6-B039-CBB555138614}"/>
              </a:ext>
            </a:extLst>
          </p:cNvPr>
          <p:cNvSpPr>
            <a:spLocks noGrp="1"/>
          </p:cNvSpPr>
          <p:nvPr>
            <p:ph type="sldNum" sz="quarter" idx="5"/>
          </p:nvPr>
        </p:nvSpPr>
        <p:spPr/>
        <p:txBody>
          <a:bodyPr/>
          <a:lstStyle/>
          <a:p>
            <a:fld id="{90BDC431-FEEB-4AEA-9C88-8408D90EB600}" type="slidenum">
              <a:rPr lang="en-US" smtClean="0"/>
              <a:pPr/>
              <a:t>87</a:t>
            </a:fld>
            <a:endParaRPr lang="en-US" dirty="0"/>
          </a:p>
        </p:txBody>
      </p:sp>
      <p:sp>
        <p:nvSpPr>
          <p:cNvPr id="10" name="Slide Image Placeholder 9">
            <a:extLst>
              <a:ext uri="{FF2B5EF4-FFF2-40B4-BE49-F238E27FC236}">
                <a16:creationId xmlns:a16="http://schemas.microsoft.com/office/drawing/2014/main" id="{80423B0F-B8B8-961A-B4F6-012FA0343560}"/>
              </a:ext>
            </a:extLst>
          </p:cNvPr>
          <p:cNvSpPr>
            <a:spLocks noGrp="1" noRot="1" noChangeAspect="1"/>
          </p:cNvSpPr>
          <p:nvPr>
            <p:ph type="sldImg"/>
          </p:nvPr>
        </p:nvSpPr>
        <p:spPr/>
      </p:sp>
    </p:spTree>
    <p:extLst>
      <p:ext uri="{BB962C8B-B14F-4D97-AF65-F5344CB8AC3E}">
        <p14:creationId xmlns:p14="http://schemas.microsoft.com/office/powerpoint/2010/main" val="37715018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3387"/>
            <a:ext cx="6257925" cy="4570890"/>
          </a:xfrm>
        </p:spPr>
        <p:txBody>
          <a:bodyPr/>
          <a:lstStyle/>
          <a:p>
            <a:r>
              <a:rPr lang="en-US" sz="1200" dirty="0"/>
              <a:t>An earlier slide in this lesson (Slide 85) discussed proportioning of the flange design force to the inside and outside flange splice plates at the strength limit state. That is, in cases where the areas of the inside and outside flange splice plates do not differ by more than 10 percent, the total flange design force at the strength limit state may be assumed divided equally to the inside and outside flange splice plates and the connections may then be proportioned for the total flange design force assuming double shear. </a:t>
            </a:r>
          </a:p>
          <a:p>
            <a:endParaRPr lang="en-US" sz="1200" dirty="0"/>
          </a:p>
          <a:p>
            <a:r>
              <a:rPr lang="en-US" sz="1200" dirty="0"/>
              <a:t>Given the width of the flange, b</a:t>
            </a:r>
            <a:r>
              <a:rPr lang="en-US" sz="1200" baseline="-25000" dirty="0"/>
              <a:t>f</a:t>
            </a:r>
            <a:r>
              <a:rPr lang="en-US" sz="1200" dirty="0"/>
              <a:t>, and the minimum clearance distance, C, computed as shown on the preceding slide, the width of the inside splice plates, b</a:t>
            </a:r>
            <a:r>
              <a:rPr lang="en-US" sz="1200" baseline="-25000" dirty="0"/>
              <a:t>i</a:t>
            </a:r>
            <a:r>
              <a:rPr lang="en-US" sz="1200" dirty="0"/>
              <a:t>, can be computed from the middle equation shown on this slide. Then, given the outside flange splice plate thickness, t</a:t>
            </a:r>
            <a:r>
              <a:rPr lang="en-US" sz="1200" baseline="-25000" dirty="0"/>
              <a:t>o</a:t>
            </a:r>
            <a:r>
              <a:rPr lang="en-US" sz="1200" dirty="0"/>
              <a:t>, the minimum clearance distance, C, and the flange width, b</a:t>
            </a:r>
            <a:r>
              <a:rPr lang="en-US" sz="1200" baseline="-25000" dirty="0"/>
              <a:t>f</a:t>
            </a:r>
            <a:r>
              <a:rPr lang="en-US" sz="1200" dirty="0"/>
              <a:t>, the bottom equation on this slide can be used to solve for an inside splice plate thickness, t</a:t>
            </a:r>
            <a:r>
              <a:rPr lang="en-US" sz="1200" baseline="-25000" dirty="0"/>
              <a:t>i</a:t>
            </a:r>
            <a:r>
              <a:rPr lang="en-US" sz="1200" dirty="0"/>
              <a:t>, that will satisfy the 10 percent rule described previously on Slide 85 allowing for a double shear connection and an equal distribution of the total flange design force at the strength limit state to the inside and outside flange splice plates.</a:t>
            </a:r>
          </a:p>
        </p:txBody>
      </p:sp>
      <p:sp>
        <p:nvSpPr>
          <p:cNvPr id="4" name="Slide Number Placeholder 3">
            <a:extLst>
              <a:ext uri="{FF2B5EF4-FFF2-40B4-BE49-F238E27FC236}">
                <a16:creationId xmlns:a16="http://schemas.microsoft.com/office/drawing/2014/main" id="{DA82B9B8-4793-FD43-1CA1-A8788EF93CFC}"/>
              </a:ext>
            </a:extLst>
          </p:cNvPr>
          <p:cNvSpPr>
            <a:spLocks noGrp="1"/>
          </p:cNvSpPr>
          <p:nvPr>
            <p:ph type="sldNum" sz="quarter" idx="5"/>
          </p:nvPr>
        </p:nvSpPr>
        <p:spPr/>
        <p:txBody>
          <a:bodyPr/>
          <a:lstStyle/>
          <a:p>
            <a:fld id="{90BDC431-FEEB-4AEA-9C88-8408D90EB600}" type="slidenum">
              <a:rPr lang="en-US" smtClean="0"/>
              <a:pPr/>
              <a:t>88</a:t>
            </a:fld>
            <a:endParaRPr lang="en-US" dirty="0"/>
          </a:p>
        </p:txBody>
      </p:sp>
      <p:sp>
        <p:nvSpPr>
          <p:cNvPr id="10" name="Slide Image Placeholder 9">
            <a:extLst>
              <a:ext uri="{FF2B5EF4-FFF2-40B4-BE49-F238E27FC236}">
                <a16:creationId xmlns:a16="http://schemas.microsoft.com/office/drawing/2014/main" id="{195E48ED-BB27-655A-8BFA-51FF4FABF3E7}"/>
              </a:ext>
            </a:extLst>
          </p:cNvPr>
          <p:cNvSpPr>
            <a:spLocks noGrp="1" noRot="1" noChangeAspect="1"/>
          </p:cNvSpPr>
          <p:nvPr>
            <p:ph type="sldImg"/>
          </p:nvPr>
        </p:nvSpPr>
        <p:spPr/>
      </p:sp>
    </p:spTree>
    <p:extLst>
      <p:ext uri="{BB962C8B-B14F-4D97-AF65-F5344CB8AC3E}">
        <p14:creationId xmlns:p14="http://schemas.microsoft.com/office/powerpoint/2010/main" val="39426085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71962"/>
            <a:ext cx="6257925" cy="4570890"/>
          </a:xfrm>
        </p:spPr>
        <p:txBody>
          <a:bodyPr/>
          <a:lstStyle/>
          <a:p>
            <a:r>
              <a:rPr lang="en-US" sz="1200" dirty="0"/>
              <a:t>It is recommended that a minimum ½-inch wide gap be provided between the girder field sections at the splice to allow for adequate drainage and fit up.</a:t>
            </a:r>
          </a:p>
          <a:p>
            <a:endParaRPr lang="en-US" sz="1200" dirty="0"/>
          </a:p>
          <a:p>
            <a:r>
              <a:rPr lang="en-US" sz="1200" dirty="0"/>
              <a:t>It is also recommended that the end distances for the end bolts in the girder flange and web splices be increased ¼ inch from their required design values to provide a tolerance for fabricators when trimming the girder flange and web plates.</a:t>
            </a:r>
          </a:p>
        </p:txBody>
      </p:sp>
      <p:sp>
        <p:nvSpPr>
          <p:cNvPr id="4" name="Slide Number Placeholder 3">
            <a:extLst>
              <a:ext uri="{FF2B5EF4-FFF2-40B4-BE49-F238E27FC236}">
                <a16:creationId xmlns:a16="http://schemas.microsoft.com/office/drawing/2014/main" id="{FC85DAC1-B641-4259-F2DD-4AC15284B3CC}"/>
              </a:ext>
            </a:extLst>
          </p:cNvPr>
          <p:cNvSpPr>
            <a:spLocks noGrp="1"/>
          </p:cNvSpPr>
          <p:nvPr>
            <p:ph type="sldNum" sz="quarter" idx="5"/>
          </p:nvPr>
        </p:nvSpPr>
        <p:spPr/>
        <p:txBody>
          <a:bodyPr/>
          <a:lstStyle/>
          <a:p>
            <a:fld id="{90BDC431-FEEB-4AEA-9C88-8408D90EB600}" type="slidenum">
              <a:rPr lang="en-US" smtClean="0"/>
              <a:pPr/>
              <a:t>89</a:t>
            </a:fld>
            <a:endParaRPr lang="en-US" dirty="0"/>
          </a:p>
        </p:txBody>
      </p:sp>
      <p:sp>
        <p:nvSpPr>
          <p:cNvPr id="10" name="Slide Image Placeholder 9">
            <a:extLst>
              <a:ext uri="{FF2B5EF4-FFF2-40B4-BE49-F238E27FC236}">
                <a16:creationId xmlns:a16="http://schemas.microsoft.com/office/drawing/2014/main" id="{7B0F0406-CD89-2135-C1F4-33D90961EAA4}"/>
              </a:ext>
            </a:extLst>
          </p:cNvPr>
          <p:cNvSpPr>
            <a:spLocks noGrp="1" noRot="1" noChangeAspect="1"/>
          </p:cNvSpPr>
          <p:nvPr>
            <p:ph type="sldImg"/>
          </p:nvPr>
        </p:nvSpPr>
        <p:spPr/>
      </p:sp>
    </p:spTree>
    <p:extLst>
      <p:ext uri="{BB962C8B-B14F-4D97-AF65-F5344CB8AC3E}">
        <p14:creationId xmlns:p14="http://schemas.microsoft.com/office/powerpoint/2010/main" val="4541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780510"/>
          </a:xfrm>
        </p:spPr>
        <p:txBody>
          <a:bodyPr/>
          <a:lstStyle/>
          <a:p>
            <a:r>
              <a:rPr lang="en-US" dirty="0"/>
              <a:t>To control deformations during the deck placement caused by slip in the joints that could adversely affect the geometry of the structure, pretensioned high-strength bolted connections in beam or girder bridges that are designed as slip-critical connections, i.e., diaphragm, cross-frame or lateral bracing members that are provided with oversize or slotted holes in the connections and bolted field splices, are to be proportioned to prevent slip under the factored loads during the deck placement. The Strength I load combination specified in </a:t>
            </a:r>
            <a:r>
              <a:rPr lang="en-US" i="1" dirty="0"/>
              <a:t>AASHTO LRFD </a:t>
            </a:r>
            <a:r>
              <a:rPr lang="en-US" dirty="0"/>
              <a:t>Article 3.4.2.1 is to be applied for the investigation of connection slip during the deck placement (10th Edition). The use of only the Strength I load combination of (1.25DC + 1.5C) specified in Article 3.4.2.1 is felt to be more reasonable for checking slip than also considering the additional load combination of 1.4(DC + C) specified in the same article, where C represents any construction loads including any dynamic effects (if applicable) (Lesson 7). Wind load for the active work zone condition during the deck placement as defined in the </a:t>
            </a:r>
            <a:r>
              <a:rPr lang="en-US" i="1" dirty="0"/>
              <a:t>AASHTO Guide Specifications for Wind Loads on Bridges During Construction</a:t>
            </a:r>
            <a:r>
              <a:rPr lang="en-US" dirty="0"/>
              <a:t> should also be considered in proportioning such connections in diaphragm, cross-frame, and lateral bracing members (using the Strength III load combination – Lessons 3 and 7).</a:t>
            </a:r>
          </a:p>
          <a:p>
            <a:endParaRPr lang="en-US" dirty="0"/>
          </a:p>
          <a:p>
            <a:r>
              <a:rPr lang="en-US" dirty="0"/>
              <a:t>To control permanent deformations under overloads caused by slip in joints that could adversely affect the serviceability of the structure, pretensioned high-strength bolted connections in beam or girder bridges that are designed as slip-critical connections, except for connections of lateral bracing members, are also to be proportioned to prevent slip under Load Combination Service II [1.0DC + 1.0DW + 1.3(LL+IM) – Lesson 3]. This provision need not be applied to slip-critical connections in lateral bracing members as the consequence of any slip in the connections of these members is not likely to be detrimental to the serviceability of the structure under this load condition. The connections affected by this provision must also be checked for the applicable strength limit state load combinations specified in </a:t>
            </a:r>
            <a:r>
              <a:rPr lang="en-US" i="1" dirty="0"/>
              <a:t>AASHTO LRFD </a:t>
            </a:r>
            <a:r>
              <a:rPr lang="en-US" dirty="0"/>
              <a:t>Table 3.4.1-1, assuming the connection has slipped at these high loads and gone into bearing against the connected material (</a:t>
            </a:r>
            <a:r>
              <a:rPr lang="en-US" i="1" dirty="0"/>
              <a:t>AASHTO LRFD </a:t>
            </a:r>
            <a:r>
              <a:rPr lang="en-US" dirty="0"/>
              <a:t>Article 6.13.2.2).</a:t>
            </a:r>
          </a:p>
          <a:p>
            <a:endParaRPr lang="en-US" dirty="0"/>
          </a:p>
          <a:p>
            <a:r>
              <a:rPr lang="en-US" dirty="0"/>
              <a:t>The photo on this slide shows an ironworker  holding the head of a high-strength bolt while it is being tensioned from the inside of a box member.</a:t>
            </a:r>
          </a:p>
          <a:p>
            <a:endParaRPr lang="en-US" dirty="0"/>
          </a:p>
          <a:p>
            <a:r>
              <a:rPr lang="en-US" u="sng" dirty="0"/>
              <a:t>Photo credit</a:t>
            </a:r>
            <a:r>
              <a:rPr lang="en-US" dirty="0"/>
              <a:t>: Michael Baker International</a:t>
            </a:r>
          </a:p>
        </p:txBody>
      </p:sp>
      <p:sp>
        <p:nvSpPr>
          <p:cNvPr id="4" name="Slide Number Placeholder 3">
            <a:extLst>
              <a:ext uri="{FF2B5EF4-FFF2-40B4-BE49-F238E27FC236}">
                <a16:creationId xmlns:a16="http://schemas.microsoft.com/office/drawing/2014/main" id="{3194DEDA-301B-4575-A355-AEEE3BDCF971}"/>
              </a:ext>
            </a:extLst>
          </p:cNvPr>
          <p:cNvSpPr>
            <a:spLocks noGrp="1"/>
          </p:cNvSpPr>
          <p:nvPr>
            <p:ph type="sldNum" sz="quarter" idx="5"/>
          </p:nvPr>
        </p:nvSpPr>
        <p:spPr/>
        <p:txBody>
          <a:bodyPr/>
          <a:lstStyle/>
          <a:p>
            <a:fld id="{90BDC431-FEEB-4AEA-9C88-8408D90EB600}" type="slidenum">
              <a:rPr lang="en-US" smtClean="0"/>
              <a:pPr/>
              <a:t>9</a:t>
            </a:fld>
            <a:endParaRPr lang="en-US" dirty="0"/>
          </a:p>
        </p:txBody>
      </p:sp>
      <p:sp>
        <p:nvSpPr>
          <p:cNvPr id="7" name="Slide Image Placeholder 6">
            <a:extLst>
              <a:ext uri="{FF2B5EF4-FFF2-40B4-BE49-F238E27FC236}">
                <a16:creationId xmlns:a16="http://schemas.microsoft.com/office/drawing/2014/main" id="{8CDC13D5-2BC4-46C2-E8B8-929539407636}"/>
              </a:ext>
            </a:extLst>
          </p:cNvPr>
          <p:cNvSpPr>
            <a:spLocks noGrp="1" noRot="1" noChangeAspect="1"/>
          </p:cNvSpPr>
          <p:nvPr>
            <p:ph type="sldImg"/>
          </p:nvPr>
        </p:nvSpPr>
        <p:spPr/>
      </p:sp>
    </p:spTree>
    <p:extLst>
      <p:ext uri="{BB962C8B-B14F-4D97-AF65-F5344CB8AC3E}">
        <p14:creationId xmlns:p14="http://schemas.microsoft.com/office/powerpoint/2010/main" val="32686277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7117"/>
            <a:ext cx="6257925" cy="4570890"/>
          </a:xfrm>
        </p:spPr>
        <p:txBody>
          <a:bodyPr/>
          <a:lstStyle/>
          <a:p>
            <a:r>
              <a:rPr lang="en-US" sz="1200" i="1" dirty="0"/>
              <a:t>AASHTO LRFD </a:t>
            </a:r>
            <a:r>
              <a:rPr lang="en-US" sz="1200" dirty="0"/>
              <a:t>Eq. 6.10.1.8-1 shown on this slide and discussed previously in Lesson 6 (Slide 112), provides a limit on the maximum factored major-axis bending stress on the gross area of the tension flange, f</a:t>
            </a:r>
            <a:r>
              <a:rPr lang="en-US" sz="1200" baseline="-25000" dirty="0"/>
              <a:t>t</a:t>
            </a:r>
            <a:r>
              <a:rPr lang="en-US" sz="1200" dirty="0"/>
              <a:t>, at the strength limit state, and for constructability considering the loss of area due to the holes in the girder tension flange at the splice. The girder tension flange at a bolted splice must be checked using this equation. </a:t>
            </a:r>
          </a:p>
          <a:p>
            <a:endParaRPr lang="en-US" sz="1200" dirty="0"/>
          </a:p>
          <a:p>
            <a:r>
              <a:rPr lang="en-US" sz="1200" dirty="0"/>
              <a:t>This requirement will likely prevent a bolted splice in a flexural member from being located at a section where the factored flexural resistance of the section at the strength limit state exceeds the moment at first yield, M</a:t>
            </a:r>
            <a:r>
              <a:rPr lang="en-US" sz="1200" baseline="-25000" dirty="0"/>
              <a:t>y</a:t>
            </a:r>
            <a:r>
              <a:rPr lang="en-US" sz="1200" dirty="0"/>
              <a:t> (Lesson 6 – Slides 57 through 61), unless the factored stress in the tension flange is limited to the value given by Eq. 6.10.1.8-1.</a:t>
            </a:r>
          </a:p>
        </p:txBody>
      </p:sp>
      <p:sp>
        <p:nvSpPr>
          <p:cNvPr id="4" name="Slide Number Placeholder 3">
            <a:extLst>
              <a:ext uri="{FF2B5EF4-FFF2-40B4-BE49-F238E27FC236}">
                <a16:creationId xmlns:a16="http://schemas.microsoft.com/office/drawing/2014/main" id="{03B1710E-AB6A-8003-878A-B7546B6C270C}"/>
              </a:ext>
            </a:extLst>
          </p:cNvPr>
          <p:cNvSpPr>
            <a:spLocks noGrp="1"/>
          </p:cNvSpPr>
          <p:nvPr>
            <p:ph type="sldNum" sz="quarter" idx="5"/>
          </p:nvPr>
        </p:nvSpPr>
        <p:spPr/>
        <p:txBody>
          <a:bodyPr/>
          <a:lstStyle/>
          <a:p>
            <a:fld id="{90BDC431-FEEB-4AEA-9C88-8408D90EB600}" type="slidenum">
              <a:rPr lang="en-US" smtClean="0"/>
              <a:pPr/>
              <a:t>90</a:t>
            </a:fld>
            <a:endParaRPr lang="en-US" dirty="0"/>
          </a:p>
        </p:txBody>
      </p:sp>
      <p:sp>
        <p:nvSpPr>
          <p:cNvPr id="10" name="Slide Image Placeholder 9">
            <a:extLst>
              <a:ext uri="{FF2B5EF4-FFF2-40B4-BE49-F238E27FC236}">
                <a16:creationId xmlns:a16="http://schemas.microsoft.com/office/drawing/2014/main" id="{C818BB57-D80C-497B-8BB8-DF08C7D0060E}"/>
              </a:ext>
            </a:extLst>
          </p:cNvPr>
          <p:cNvSpPr>
            <a:spLocks noGrp="1" noRot="1" noChangeAspect="1"/>
          </p:cNvSpPr>
          <p:nvPr>
            <p:ph type="sldImg"/>
          </p:nvPr>
        </p:nvSpPr>
        <p:spPr/>
      </p:sp>
    </p:spTree>
    <p:extLst>
      <p:ext uri="{BB962C8B-B14F-4D97-AF65-F5344CB8AC3E}">
        <p14:creationId xmlns:p14="http://schemas.microsoft.com/office/powerpoint/2010/main" val="73382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47117"/>
            <a:ext cx="6257925" cy="4570890"/>
          </a:xfrm>
        </p:spPr>
        <p:txBody>
          <a:bodyPr/>
          <a:lstStyle/>
          <a:p>
            <a:r>
              <a:rPr lang="en-US" sz="1200" dirty="0"/>
              <a:t>Next, the </a:t>
            </a:r>
            <a:r>
              <a:rPr lang="en-US" sz="1200" i="1" dirty="0"/>
              <a:t>AASHTO LRFD </a:t>
            </a:r>
            <a:r>
              <a:rPr lang="en-US" sz="1200" dirty="0"/>
              <a:t>design requirements for web splices will be discussed, focusing first on the calculation of the web design force at the strength limit state. The requirements for the design of web splices are specified in </a:t>
            </a:r>
            <a:r>
              <a:rPr lang="en-US" sz="1200" i="1" dirty="0"/>
              <a:t>AASHTO LRFD </a:t>
            </a:r>
            <a:r>
              <a:rPr lang="en-US" sz="1200" dirty="0"/>
              <a:t>Article 6.13.6.1.3c.</a:t>
            </a:r>
          </a:p>
          <a:p>
            <a:endParaRPr lang="en-US" sz="1200" dirty="0"/>
          </a:p>
          <a:p>
            <a:r>
              <a:rPr lang="en-US" sz="1200" dirty="0"/>
              <a:t>The basis of the design method for web splices at the strength limit state is to design the web splice as a minimum for a web design force taken equal to the smaller factored shear resistance of the web, V</a:t>
            </a:r>
            <a:r>
              <a:rPr lang="en-US" sz="1200" baseline="-25000" dirty="0"/>
              <a:t>r</a:t>
            </a:r>
            <a:r>
              <a:rPr lang="en-US" sz="1200" dirty="0"/>
              <a:t>, on either side of the splice. The factored shear resistance of the web is calculated as the resistance factor for shear, </a:t>
            </a:r>
            <a:r>
              <a:rPr lang="en-US" sz="1200" dirty="0">
                <a:sym typeface="Symbol" panose="05050102010706020507" pitchFamily="18" charset="2"/>
              </a:rPr>
              <a:t></a:t>
            </a:r>
            <a:r>
              <a:rPr lang="en-US" sz="1200" baseline="-25000" dirty="0"/>
              <a:t>v </a:t>
            </a:r>
            <a:r>
              <a:rPr lang="en-US" sz="1200" dirty="0"/>
              <a:t>equal to 1.0 (</a:t>
            </a:r>
            <a:r>
              <a:rPr lang="en-US" sz="1200" i="1" dirty="0"/>
              <a:t>AASHTO LRFD </a:t>
            </a:r>
            <a:r>
              <a:rPr lang="en-US" sz="1200" dirty="0"/>
              <a:t>Article 6.5.4.2), times the nominal shear resistance of the web, V</a:t>
            </a:r>
            <a:r>
              <a:rPr lang="en-US" sz="1200" baseline="-25000" dirty="0"/>
              <a:t>n</a:t>
            </a:r>
            <a:r>
              <a:rPr lang="en-US" sz="1200" dirty="0"/>
              <a:t>, determined for I-sections as specified in </a:t>
            </a:r>
            <a:r>
              <a:rPr lang="en-US" sz="1200" i="1" dirty="0"/>
              <a:t>AASHTO LRFD </a:t>
            </a:r>
            <a:r>
              <a:rPr lang="en-US" sz="1200" dirty="0"/>
              <a:t>Article 6.10.9 (Lesson 5). The nominal shear resistance depends on the depth and thickness of the web and the transverse stiffener spacing adjacent to the splice. </a:t>
            </a:r>
          </a:p>
          <a:p>
            <a:endParaRPr lang="en-US" sz="1200" dirty="0"/>
          </a:p>
          <a:p>
            <a:r>
              <a:rPr lang="en-US" sz="1200" dirty="0"/>
              <a:t>Since the web splice is being designed to develop the full factored shear resistance of the web as a minimum and the eccentricity of the shear is small relative to the depth of the connection, the effect of the small moment introduced by the eccentricity of the web connection is ignored at all limit states. </a:t>
            </a:r>
          </a:p>
        </p:txBody>
      </p:sp>
      <p:sp>
        <p:nvSpPr>
          <p:cNvPr id="4" name="Slide Number Placeholder 3">
            <a:extLst>
              <a:ext uri="{FF2B5EF4-FFF2-40B4-BE49-F238E27FC236}">
                <a16:creationId xmlns:a16="http://schemas.microsoft.com/office/drawing/2014/main" id="{CBD41404-9B05-3C89-2D27-3DC03F84EB0A}"/>
              </a:ext>
            </a:extLst>
          </p:cNvPr>
          <p:cNvSpPr>
            <a:spLocks noGrp="1"/>
          </p:cNvSpPr>
          <p:nvPr>
            <p:ph type="sldNum" sz="quarter" idx="5"/>
          </p:nvPr>
        </p:nvSpPr>
        <p:spPr/>
        <p:txBody>
          <a:bodyPr/>
          <a:lstStyle/>
          <a:p>
            <a:fld id="{90BDC431-FEEB-4AEA-9C88-8408D90EB600}" type="slidenum">
              <a:rPr lang="en-US" smtClean="0"/>
              <a:pPr/>
              <a:t>91</a:t>
            </a:fld>
            <a:endParaRPr lang="en-US" dirty="0"/>
          </a:p>
        </p:txBody>
      </p:sp>
      <p:sp>
        <p:nvSpPr>
          <p:cNvPr id="10" name="Slide Image Placeholder 9">
            <a:extLst>
              <a:ext uri="{FF2B5EF4-FFF2-40B4-BE49-F238E27FC236}">
                <a16:creationId xmlns:a16="http://schemas.microsoft.com/office/drawing/2014/main" id="{5BDA4941-8586-FD52-C6B9-EF7008FA447C}"/>
              </a:ext>
            </a:extLst>
          </p:cNvPr>
          <p:cNvSpPr>
            <a:spLocks noGrp="1" noRot="1" noChangeAspect="1"/>
          </p:cNvSpPr>
          <p:nvPr>
            <p:ph type="sldImg"/>
          </p:nvPr>
        </p:nvSpPr>
        <p:spPr/>
      </p:sp>
    </p:spTree>
    <p:extLst>
      <p:ext uri="{BB962C8B-B14F-4D97-AF65-F5344CB8AC3E}">
        <p14:creationId xmlns:p14="http://schemas.microsoft.com/office/powerpoint/2010/main" val="8401879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If the moment resistance provided by the flanges (Slides 76 and 77) is not sufficient to resist the factored moment at the strength limit state at the point of splice, the web splice connections are to instead be designed for a resultant web design force, R, taken equal to the vector sum of the smaller factored shear resistance, V</a:t>
            </a:r>
            <a:r>
              <a:rPr lang="en-US" sz="1200" baseline="-25000" dirty="0"/>
              <a:t>r</a:t>
            </a:r>
            <a:r>
              <a:rPr lang="en-US" sz="1200" dirty="0"/>
              <a:t> = </a:t>
            </a:r>
            <a:r>
              <a:rPr lang="en-US" sz="1200" dirty="0">
                <a:sym typeface="Symbol" panose="05050102010706020507" pitchFamily="18" charset="2"/>
              </a:rPr>
              <a:t></a:t>
            </a:r>
            <a:r>
              <a:rPr lang="en-US" sz="1200" baseline="-25000" dirty="0">
                <a:sym typeface="Symbol" panose="05050102010706020507" pitchFamily="18" charset="2"/>
              </a:rPr>
              <a:t>v</a:t>
            </a:r>
            <a:r>
              <a:rPr lang="en-US" sz="1200" dirty="0">
                <a:sym typeface="Symbol" panose="05050102010706020507" pitchFamily="18" charset="2"/>
              </a:rPr>
              <a:t>V</a:t>
            </a:r>
            <a:r>
              <a:rPr lang="en-US" sz="1200" baseline="-25000" dirty="0">
                <a:sym typeface="Symbol" panose="05050102010706020507" pitchFamily="18" charset="2"/>
              </a:rPr>
              <a:t>n</a:t>
            </a:r>
            <a:r>
              <a:rPr lang="en-US" sz="1200" dirty="0">
                <a:sym typeface="Symbol" panose="05050102010706020507" pitchFamily="18" charset="2"/>
              </a:rPr>
              <a:t> (Lesson 5)</a:t>
            </a:r>
            <a:r>
              <a:rPr lang="en-US" sz="1200" dirty="0"/>
              <a:t>, and a horizontal force, H</a:t>
            </a:r>
            <a:r>
              <a:rPr lang="en-US" sz="1200" baseline="-25000" dirty="0"/>
              <a:t>w</a:t>
            </a:r>
            <a:r>
              <a:rPr lang="en-US" sz="1200" dirty="0"/>
              <a:t>, in the web that provides the required moment resistance in conjunction with the flange splices. That is, the web splice is designed in this case to carry the design moment in conjunction with the flange splices plus the factored shear resistance of the web simultaneously. </a:t>
            </a:r>
          </a:p>
          <a:p>
            <a:endParaRPr lang="en-US" sz="1200" dirty="0"/>
          </a:p>
          <a:p>
            <a:r>
              <a:rPr lang="en-US" sz="1200" dirty="0"/>
              <a:t>The horizontal force in the web, H</a:t>
            </a:r>
            <a:r>
              <a:rPr lang="en-US" sz="1200" baseline="-25000" dirty="0"/>
              <a:t>w</a:t>
            </a:r>
            <a:r>
              <a:rPr lang="en-US" sz="1200" dirty="0"/>
              <a:t>, is computed as the web moment, or the portion of the factored moment at the strength limit state at the point of splice that exceeds the moment resistance provided by the flanges, divided by the appropriate web moment arm, A</a:t>
            </a:r>
            <a:r>
              <a:rPr lang="en-US" sz="1200" baseline="-25000" dirty="0"/>
              <a:t>w</a:t>
            </a:r>
            <a:r>
              <a:rPr lang="en-US" sz="1200" dirty="0"/>
              <a:t>. The computation of the moment arm, A</a:t>
            </a:r>
            <a:r>
              <a:rPr lang="en-US" sz="1200" baseline="-25000" dirty="0"/>
              <a:t>w</a:t>
            </a:r>
            <a:r>
              <a:rPr lang="en-US" sz="1200" dirty="0"/>
              <a:t>, will be illustrated on the next two slides.</a:t>
            </a:r>
          </a:p>
        </p:txBody>
      </p:sp>
      <p:sp>
        <p:nvSpPr>
          <p:cNvPr id="4" name="Slide Number Placeholder 3">
            <a:extLst>
              <a:ext uri="{FF2B5EF4-FFF2-40B4-BE49-F238E27FC236}">
                <a16:creationId xmlns:a16="http://schemas.microsoft.com/office/drawing/2014/main" id="{13DD4E73-CA3F-E4BE-5B22-37FBEDC9B154}"/>
              </a:ext>
            </a:extLst>
          </p:cNvPr>
          <p:cNvSpPr>
            <a:spLocks noGrp="1"/>
          </p:cNvSpPr>
          <p:nvPr>
            <p:ph type="sldNum" sz="quarter" idx="5"/>
          </p:nvPr>
        </p:nvSpPr>
        <p:spPr/>
        <p:txBody>
          <a:bodyPr/>
          <a:lstStyle/>
          <a:p>
            <a:fld id="{90BDC431-FEEB-4AEA-9C88-8408D90EB600}" type="slidenum">
              <a:rPr lang="en-US" smtClean="0"/>
              <a:pPr/>
              <a:t>92</a:t>
            </a:fld>
            <a:endParaRPr lang="en-US" dirty="0"/>
          </a:p>
        </p:txBody>
      </p:sp>
      <p:sp>
        <p:nvSpPr>
          <p:cNvPr id="10" name="Slide Image Placeholder 9">
            <a:extLst>
              <a:ext uri="{FF2B5EF4-FFF2-40B4-BE49-F238E27FC236}">
                <a16:creationId xmlns:a16="http://schemas.microsoft.com/office/drawing/2014/main" id="{17A7B9ED-4544-14A7-0E17-B43A1ACD7117}"/>
              </a:ext>
            </a:extLst>
          </p:cNvPr>
          <p:cNvSpPr>
            <a:spLocks noGrp="1" noRot="1" noChangeAspect="1"/>
          </p:cNvSpPr>
          <p:nvPr>
            <p:ph type="sldImg"/>
          </p:nvPr>
        </p:nvSpPr>
        <p:spPr/>
      </p:sp>
    </p:spTree>
    <p:extLst>
      <p:ext uri="{BB962C8B-B14F-4D97-AF65-F5344CB8AC3E}">
        <p14:creationId xmlns:p14="http://schemas.microsoft.com/office/powerpoint/2010/main" val="13544994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9100"/>
            <a:ext cx="6257925" cy="4570890"/>
          </a:xfrm>
        </p:spPr>
        <p:txBody>
          <a:bodyPr/>
          <a:lstStyle/>
          <a:p>
            <a:r>
              <a:rPr lang="en-US" sz="1200" dirty="0"/>
              <a:t>Next, we will introduce the computation of the moment arm, A</a:t>
            </a:r>
            <a:r>
              <a:rPr lang="en-US" sz="1200" baseline="-25000" dirty="0"/>
              <a:t>w</a:t>
            </a:r>
            <a:r>
              <a:rPr lang="en-US" sz="1200" dirty="0"/>
              <a:t>, and the horizontal web force, H</a:t>
            </a:r>
            <a:r>
              <a:rPr lang="en-US" sz="1200" baseline="-25000" dirty="0"/>
              <a:t>w</a:t>
            </a:r>
            <a:r>
              <a:rPr lang="en-US" sz="1200" dirty="0"/>
              <a:t>, described on the preceding slide. </a:t>
            </a:r>
          </a:p>
          <a:p>
            <a:endParaRPr lang="en-US" sz="1200" dirty="0"/>
          </a:p>
          <a:p>
            <a:r>
              <a:rPr lang="en-US" sz="1200" dirty="0"/>
              <a:t>The required moment resistance in the web is provided by a horizontal tensile force, H</a:t>
            </a:r>
            <a:r>
              <a:rPr lang="en-US" sz="1200" baseline="-25000" dirty="0"/>
              <a:t>w</a:t>
            </a:r>
            <a:r>
              <a:rPr lang="en-US" sz="1200" dirty="0"/>
              <a:t>, assumed acting at the mid-depth of the web in this case that is in equilibrium with an equal and opposite horizontal compressive force in the concrete deck. The horizontal web force, H</a:t>
            </a:r>
            <a:r>
              <a:rPr lang="en-US" sz="1200" baseline="-25000" dirty="0"/>
              <a:t>w</a:t>
            </a:r>
            <a:r>
              <a:rPr lang="en-US" sz="1200" dirty="0"/>
              <a:t>, is equal to the web moment, or the factored design moment minus the moment resistance provided by the flanges, divided by the web moment arm, A</a:t>
            </a:r>
            <a:r>
              <a:rPr lang="en-US" sz="1200" baseline="-25000" dirty="0"/>
              <a:t>w</a:t>
            </a:r>
            <a:r>
              <a:rPr lang="en-US" sz="1200" dirty="0"/>
              <a:t>.</a:t>
            </a:r>
          </a:p>
          <a:p>
            <a:endParaRPr lang="en-US" sz="1200" dirty="0"/>
          </a:p>
          <a:p>
            <a:r>
              <a:rPr lang="en-US" sz="1200" dirty="0"/>
              <a:t>For composite sections subject to positive flexure, the web moment arm, A</a:t>
            </a:r>
            <a:r>
              <a:rPr lang="en-US" sz="1200" baseline="-25000" dirty="0"/>
              <a:t>w</a:t>
            </a:r>
            <a:r>
              <a:rPr lang="en-US" sz="1200" dirty="0"/>
              <a:t>, is taken as the vertical distance from the mid-depth of the web to the mid-thickness of the structural concrete deck including the concrete haunch. Although not shown in the figure on the screen, the concrete haunch is assumed measured from the top of the web to the bottom of the concrete deck. If the haunch is not considered or taken equal to zero, t</a:t>
            </a:r>
            <a:r>
              <a:rPr lang="en-US" sz="1200" baseline="-25000" dirty="0"/>
              <a:t>haunch</a:t>
            </a:r>
            <a:r>
              <a:rPr lang="en-US" sz="1200" dirty="0"/>
              <a:t> in the equation for A</a:t>
            </a:r>
            <a:r>
              <a:rPr lang="en-US" sz="1200" baseline="-25000" dirty="0"/>
              <a:t>w</a:t>
            </a:r>
            <a:r>
              <a:rPr lang="en-US" sz="1200" dirty="0"/>
              <a:t> is to be replaced by the thickness of the filler plate if present, t</a:t>
            </a:r>
            <a:r>
              <a:rPr lang="en-US" sz="1200" baseline="-25000" dirty="0"/>
              <a:t>filler</a:t>
            </a:r>
            <a:r>
              <a:rPr lang="en-US" sz="1200" dirty="0"/>
              <a:t>, plus the thickness of the top (compression) flange, t</a:t>
            </a:r>
            <a:r>
              <a:rPr lang="en-US" sz="1200" baseline="-25000" dirty="0"/>
              <a:t>fc</a:t>
            </a:r>
            <a:r>
              <a:rPr lang="en-US" sz="1200" dirty="0"/>
              <a:t>. </a:t>
            </a:r>
          </a:p>
          <a:p>
            <a:endParaRPr lang="en-US" sz="1200" dirty="0"/>
          </a:p>
          <a:p>
            <a:r>
              <a:rPr lang="en-US" sz="1200" dirty="0"/>
              <a:t>In certain extreme cases (e.g., long simple spans with splices located in higher moment areas with a relatively small effective concrete deck), the tensile demand, i.e., the sum of H</a:t>
            </a:r>
            <a:r>
              <a:rPr lang="en-US" sz="1200" baseline="-25000" dirty="0"/>
              <a:t>w</a:t>
            </a:r>
            <a:r>
              <a:rPr lang="en-US" sz="1200" dirty="0"/>
              <a:t> and the bottom-flange design yield resistance, P</a:t>
            </a:r>
            <a:r>
              <a:rPr lang="en-US" sz="1200" baseline="-25000" dirty="0"/>
              <a:t>fy</a:t>
            </a:r>
            <a:r>
              <a:rPr lang="en-US" sz="1200" dirty="0"/>
              <a:t>, may exceed the compressive resistance of the concrete deck (i.e., 0.85f’</a:t>
            </a:r>
            <a:r>
              <a:rPr lang="en-US" sz="1200" baseline="-25000" dirty="0"/>
              <a:t>c</a:t>
            </a:r>
            <a:r>
              <a:rPr lang="en-US" sz="1200" dirty="0"/>
              <a:t>b</a:t>
            </a:r>
            <a:r>
              <a:rPr lang="en-US" sz="1200" baseline="-25000" dirty="0"/>
              <a:t>eff</a:t>
            </a:r>
            <a:r>
              <a:rPr lang="en-US" sz="1200" dirty="0"/>
              <a:t>t</a:t>
            </a:r>
            <a:r>
              <a:rPr lang="en-US" sz="1200" baseline="-25000" dirty="0"/>
              <a:t>s</a:t>
            </a:r>
            <a:r>
              <a:rPr lang="en-US" sz="1200" dirty="0"/>
              <a:t>). In such cases, consideration may be given to designing the splice conservatively assuming a noncomposite section (see the next slide).</a:t>
            </a:r>
            <a:endParaRPr lang="en-US" dirty="0"/>
          </a:p>
        </p:txBody>
      </p:sp>
      <p:sp>
        <p:nvSpPr>
          <p:cNvPr id="4" name="Slide Number Placeholder 3">
            <a:extLst>
              <a:ext uri="{FF2B5EF4-FFF2-40B4-BE49-F238E27FC236}">
                <a16:creationId xmlns:a16="http://schemas.microsoft.com/office/drawing/2014/main" id="{837A3CA4-954D-A089-374C-0322885BE77C}"/>
              </a:ext>
            </a:extLst>
          </p:cNvPr>
          <p:cNvSpPr>
            <a:spLocks noGrp="1"/>
          </p:cNvSpPr>
          <p:nvPr>
            <p:ph type="sldNum" sz="quarter" idx="5"/>
          </p:nvPr>
        </p:nvSpPr>
        <p:spPr/>
        <p:txBody>
          <a:bodyPr/>
          <a:lstStyle/>
          <a:p>
            <a:fld id="{90BDC431-FEEB-4AEA-9C88-8408D90EB600}" type="slidenum">
              <a:rPr lang="en-US" smtClean="0"/>
              <a:pPr/>
              <a:t>93</a:t>
            </a:fld>
            <a:endParaRPr lang="en-US" dirty="0"/>
          </a:p>
        </p:txBody>
      </p:sp>
      <p:sp>
        <p:nvSpPr>
          <p:cNvPr id="10" name="Slide Image Placeholder 9">
            <a:extLst>
              <a:ext uri="{FF2B5EF4-FFF2-40B4-BE49-F238E27FC236}">
                <a16:creationId xmlns:a16="http://schemas.microsoft.com/office/drawing/2014/main" id="{0AE874A0-7477-799B-722F-6D1C82B41D8B}"/>
              </a:ext>
            </a:extLst>
          </p:cNvPr>
          <p:cNvSpPr>
            <a:spLocks noGrp="1" noRot="1" noChangeAspect="1"/>
          </p:cNvSpPr>
          <p:nvPr>
            <p:ph type="sldImg"/>
          </p:nvPr>
        </p:nvSpPr>
        <p:spPr/>
      </p:sp>
    </p:spTree>
    <p:extLst>
      <p:ext uri="{BB962C8B-B14F-4D97-AF65-F5344CB8AC3E}">
        <p14:creationId xmlns:p14="http://schemas.microsoft.com/office/powerpoint/2010/main" val="28550067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225925"/>
            <a:ext cx="6257925" cy="4570890"/>
          </a:xfrm>
        </p:spPr>
        <p:txBody>
          <a:bodyPr/>
          <a:lstStyle/>
          <a:p>
            <a:r>
              <a:rPr lang="en-US" sz="1200" dirty="0"/>
              <a:t>For composite sections subject to negative flexure at the strength limit state and for noncomposite sections subject to positive or negative flexure, the web moment arm, A</a:t>
            </a:r>
            <a:r>
              <a:rPr lang="en-US" sz="1200" baseline="-25000" dirty="0"/>
              <a:t>w</a:t>
            </a:r>
            <a:r>
              <a:rPr lang="en-US" sz="1200" dirty="0"/>
              <a:t>, is taken as one-quarter of the web depth, D. The resisting web moment is provided by two equal and opposite horizontal tensile and compressive forces, H</a:t>
            </a:r>
            <a:r>
              <a:rPr lang="en-US" sz="1200" baseline="-25000" dirty="0"/>
              <a:t>w</a:t>
            </a:r>
            <a:r>
              <a:rPr lang="en-US" sz="1200" dirty="0"/>
              <a:t> divided by 2, assumed acting at a distance, D divided by 4, above and below the mid-height of the web. There is no net horizontal force acting on the section. The horizontal web force, H</a:t>
            </a:r>
            <a:r>
              <a:rPr lang="en-US" sz="1200" baseline="-25000" dirty="0"/>
              <a:t>w</a:t>
            </a:r>
            <a:r>
              <a:rPr lang="en-US" sz="1200" dirty="0"/>
              <a:t>, in this case is equal to the web moment, or the factored design moment minus the moment resistance provided by the flanges, divided by (D divided by 4). </a:t>
            </a:r>
          </a:p>
          <a:p>
            <a:endParaRPr lang="en-US" sz="1200" dirty="0"/>
          </a:p>
          <a:p>
            <a:r>
              <a:rPr lang="en-US" sz="1200" dirty="0"/>
              <a:t>Because the resultant web force, R, is assumed divided equally to all the bolts, the traditional vector analysis is not applied in the design of the web connection.</a:t>
            </a:r>
          </a:p>
        </p:txBody>
      </p:sp>
      <p:sp>
        <p:nvSpPr>
          <p:cNvPr id="4" name="Slide Number Placeholder 3">
            <a:extLst>
              <a:ext uri="{FF2B5EF4-FFF2-40B4-BE49-F238E27FC236}">
                <a16:creationId xmlns:a16="http://schemas.microsoft.com/office/drawing/2014/main" id="{1D8BBE21-BCD1-3B8C-E308-2C7F46C69027}"/>
              </a:ext>
            </a:extLst>
          </p:cNvPr>
          <p:cNvSpPr>
            <a:spLocks noGrp="1"/>
          </p:cNvSpPr>
          <p:nvPr>
            <p:ph type="sldNum" sz="quarter" idx="5"/>
          </p:nvPr>
        </p:nvSpPr>
        <p:spPr/>
        <p:txBody>
          <a:bodyPr/>
          <a:lstStyle/>
          <a:p>
            <a:fld id="{90BDC431-FEEB-4AEA-9C88-8408D90EB600}" type="slidenum">
              <a:rPr lang="en-US" smtClean="0"/>
              <a:pPr/>
              <a:t>94</a:t>
            </a:fld>
            <a:endParaRPr lang="en-US" dirty="0"/>
          </a:p>
        </p:txBody>
      </p:sp>
      <p:sp>
        <p:nvSpPr>
          <p:cNvPr id="10" name="Slide Image Placeholder 9">
            <a:extLst>
              <a:ext uri="{FF2B5EF4-FFF2-40B4-BE49-F238E27FC236}">
                <a16:creationId xmlns:a16="http://schemas.microsoft.com/office/drawing/2014/main" id="{178D0C3D-CA55-7F28-6195-E8E12FD76481}"/>
              </a:ext>
            </a:extLst>
          </p:cNvPr>
          <p:cNvSpPr>
            <a:spLocks noGrp="1" noRot="1" noChangeAspect="1"/>
          </p:cNvSpPr>
          <p:nvPr>
            <p:ph type="sldImg"/>
          </p:nvPr>
        </p:nvSpPr>
        <p:spPr/>
      </p:sp>
    </p:spTree>
    <p:extLst>
      <p:ext uri="{BB962C8B-B14F-4D97-AF65-F5344CB8AC3E}">
        <p14:creationId xmlns:p14="http://schemas.microsoft.com/office/powerpoint/2010/main" val="39895354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The minimum number of bolts required on one side of the web splice at the strength limit state is found by dividing the computed web design force by the factored shear resistance of the bolts, R</a:t>
            </a:r>
            <a:r>
              <a:rPr lang="en-US" sz="1200" baseline="-25000" dirty="0"/>
              <a:t>r</a:t>
            </a:r>
            <a:r>
              <a:rPr lang="en-US" sz="1200" dirty="0"/>
              <a:t>. The web design force will either be the factored shear resistance of the web, V</a:t>
            </a:r>
            <a:r>
              <a:rPr lang="en-US" sz="1200" baseline="-25000" dirty="0"/>
              <a:t>r</a:t>
            </a:r>
            <a:r>
              <a:rPr lang="en-US" sz="1200" dirty="0"/>
              <a:t> (Slide 91), or the resultant web design force, R (Slide 92), if the moment resistance provided by the flanges is not sufficient to resist the factored moment at the splice at the strength limit state. The factored shear resistance of the bolts, R</a:t>
            </a:r>
            <a:r>
              <a:rPr lang="en-US" sz="1200" baseline="-25000" dirty="0"/>
              <a:t>r</a:t>
            </a:r>
            <a:r>
              <a:rPr lang="en-US" sz="1200" dirty="0"/>
              <a:t>, is calculated as described in Slides 26 to 35 of this lesson. </a:t>
            </a:r>
          </a:p>
          <a:p>
            <a:endParaRPr lang="en-US" sz="1200" dirty="0"/>
          </a:p>
          <a:p>
            <a:r>
              <a:rPr lang="en-US" sz="1200" dirty="0"/>
              <a:t>For most common web splices, the factored shear resistance will most always be calculated assuming the threads are included in the shear planes according to the guidance described previously on Slides 30 and 31 of this lesson. As a minimum, two vertical rows of bolts spaced at the maximum spacing for sealing bolts (Slide 23) should be provided, with a closer spacing and/or additional rows provided only as needed. Note that the greater than 38.0-inch joint-length reduction factor for the shear resistance of the bolts discussed previously (Slide 29) only applies to lap-splice tension and compression connections and not to web shear-type connections (e.g., web splices), and therefore should not be applied in the design of the web splice.</a:t>
            </a:r>
          </a:p>
        </p:txBody>
      </p:sp>
      <p:sp>
        <p:nvSpPr>
          <p:cNvPr id="4" name="Slide Number Placeholder 3">
            <a:extLst>
              <a:ext uri="{FF2B5EF4-FFF2-40B4-BE49-F238E27FC236}">
                <a16:creationId xmlns:a16="http://schemas.microsoft.com/office/drawing/2014/main" id="{39752DDB-5DD6-89E1-7868-2A24579B9638}"/>
              </a:ext>
            </a:extLst>
          </p:cNvPr>
          <p:cNvSpPr>
            <a:spLocks noGrp="1"/>
          </p:cNvSpPr>
          <p:nvPr>
            <p:ph type="sldNum" sz="quarter" idx="5"/>
          </p:nvPr>
        </p:nvSpPr>
        <p:spPr/>
        <p:txBody>
          <a:bodyPr/>
          <a:lstStyle/>
          <a:p>
            <a:fld id="{90BDC431-FEEB-4AEA-9C88-8408D90EB600}" type="slidenum">
              <a:rPr lang="en-US" smtClean="0"/>
              <a:pPr/>
              <a:t>95</a:t>
            </a:fld>
            <a:endParaRPr lang="en-US" dirty="0"/>
          </a:p>
        </p:txBody>
      </p:sp>
      <p:sp>
        <p:nvSpPr>
          <p:cNvPr id="10" name="Slide Image Placeholder 9">
            <a:extLst>
              <a:ext uri="{FF2B5EF4-FFF2-40B4-BE49-F238E27FC236}">
                <a16:creationId xmlns:a16="http://schemas.microsoft.com/office/drawing/2014/main" id="{131B2E53-B780-FCDB-C05C-33583E6844CB}"/>
              </a:ext>
            </a:extLst>
          </p:cNvPr>
          <p:cNvSpPr>
            <a:spLocks noGrp="1" noRot="1" noChangeAspect="1"/>
          </p:cNvSpPr>
          <p:nvPr>
            <p:ph type="sldImg"/>
          </p:nvPr>
        </p:nvSpPr>
        <p:spPr/>
      </p:sp>
    </p:spTree>
    <p:extLst>
      <p:ext uri="{BB962C8B-B14F-4D97-AF65-F5344CB8AC3E}">
        <p14:creationId xmlns:p14="http://schemas.microsoft.com/office/powerpoint/2010/main" val="23791223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4"/>
            <a:ext cx="6257925" cy="4812879"/>
          </a:xfrm>
        </p:spPr>
        <p:txBody>
          <a:bodyPr/>
          <a:lstStyle/>
          <a:p>
            <a:r>
              <a:rPr lang="en-US" sz="1150" dirty="0"/>
              <a:t>The factored bearing resistance of the web splice bolt holes, R</a:t>
            </a:r>
            <a:r>
              <a:rPr lang="en-US" sz="1150" baseline="-25000" dirty="0"/>
              <a:t>r</a:t>
            </a:r>
            <a:r>
              <a:rPr lang="en-US" sz="1150" dirty="0"/>
              <a:t>, is also to be checked at the strength limit state. The calculation of the nominal bearing resistance of the bolt holes, R</a:t>
            </a:r>
            <a:r>
              <a:rPr lang="en-US" sz="1150" baseline="-25000" dirty="0"/>
              <a:t>n</a:t>
            </a:r>
            <a:r>
              <a:rPr lang="en-US" sz="1150" dirty="0"/>
              <a:t>, was described previously in this lesson on Slide 49. </a:t>
            </a:r>
          </a:p>
          <a:p>
            <a:endParaRPr lang="en-US" sz="1150" dirty="0"/>
          </a:p>
          <a:p>
            <a:r>
              <a:rPr lang="en-US" sz="1150" dirty="0"/>
              <a:t>The bearing resistance may be calculated as the sum of the smaller of the shear resistance of the individual bolts and the bearing resistance of the individual bolt holes parallel to the line of the design force. If the bearing resistance of a bolt hole exceeds the shear resistance of the bolt, the bolt resistance is limited to the shear resistance. </a:t>
            </a:r>
          </a:p>
          <a:p>
            <a:endParaRPr lang="en-US" sz="1150" dirty="0"/>
          </a:p>
          <a:p>
            <a:r>
              <a:rPr lang="en-US" sz="1150" dirty="0"/>
              <a:t>When a moment contribution from the web is required, the resultant forces causing bearing on the web bolt holes are inclined as shown in the figures on this slide; that is, with a horizontal component of force equal to H</a:t>
            </a:r>
            <a:r>
              <a:rPr lang="en-US" sz="1150" baseline="-25000" dirty="0"/>
              <a:t>w</a:t>
            </a:r>
            <a:r>
              <a:rPr lang="en-US" sz="1150" dirty="0"/>
              <a:t> divided by the number of web bolts and a vertical component of force equal to V</a:t>
            </a:r>
            <a:r>
              <a:rPr lang="en-US" sz="1150" baseline="-25000" dirty="0"/>
              <a:t>r</a:t>
            </a:r>
            <a:r>
              <a:rPr lang="en-US" sz="1150" dirty="0"/>
              <a:t> divided by the number of web bolts. The bearing resistance of each bolt hole in the web can conservatively be calculated in this case using the clear edge distance, as shown in the left figure on the screen. This calculation is conservative since the resultant forces act in the direction of inclined distances that are larger than the clear edge distance. This calculation is also likely to be a conservative calculation for the bolt holes in the adjacent rows.</a:t>
            </a:r>
          </a:p>
          <a:p>
            <a:endParaRPr lang="en-US" sz="1150" dirty="0"/>
          </a:p>
          <a:p>
            <a:r>
              <a:rPr lang="en-US" sz="1150" dirty="0"/>
              <a:t>Should the bearing resistance be exceeded, it is recommended that the clear edge distance be increased slightly in lieu of increasing the number of bolts or thickening the web. Other options would be to calculate the bearing resistance based on the inclined distances, resolve the resultant forces in the direction parallel to the clear edge distance, or to refine the calculation for the bolt holes in the adjacent rows. In cases where the bearing resistance is controlled by the web splice plates, the smaller of the clear edge or end distance on the splice plates can be conservatively used to compute the bearing resistance of each hole as shown in the right figure on this slide.</a:t>
            </a:r>
          </a:p>
          <a:p>
            <a:endParaRPr lang="en-US" sz="1150" dirty="0"/>
          </a:p>
          <a:p>
            <a:r>
              <a:rPr lang="en-US" sz="1150" dirty="0"/>
              <a:t>Bolt spacing requirements must also be satisfied. These requirements were described previously in this lesson (Slides 22 to 25).</a:t>
            </a:r>
          </a:p>
        </p:txBody>
      </p:sp>
      <p:sp>
        <p:nvSpPr>
          <p:cNvPr id="4" name="Slide Number Placeholder 3">
            <a:extLst>
              <a:ext uri="{FF2B5EF4-FFF2-40B4-BE49-F238E27FC236}">
                <a16:creationId xmlns:a16="http://schemas.microsoft.com/office/drawing/2014/main" id="{A062B625-C474-66E8-1C0D-EB60A891EBBE}"/>
              </a:ext>
            </a:extLst>
          </p:cNvPr>
          <p:cNvSpPr>
            <a:spLocks noGrp="1"/>
          </p:cNvSpPr>
          <p:nvPr>
            <p:ph type="sldNum" sz="quarter" idx="5"/>
          </p:nvPr>
        </p:nvSpPr>
        <p:spPr/>
        <p:txBody>
          <a:bodyPr/>
          <a:lstStyle/>
          <a:p>
            <a:fld id="{90BDC431-FEEB-4AEA-9C88-8408D90EB600}" type="slidenum">
              <a:rPr lang="en-US" smtClean="0"/>
              <a:pPr/>
              <a:t>96</a:t>
            </a:fld>
            <a:endParaRPr lang="en-US" dirty="0"/>
          </a:p>
        </p:txBody>
      </p:sp>
      <p:sp>
        <p:nvSpPr>
          <p:cNvPr id="10" name="Slide Image Placeholder 9">
            <a:extLst>
              <a:ext uri="{FF2B5EF4-FFF2-40B4-BE49-F238E27FC236}">
                <a16:creationId xmlns:a16="http://schemas.microsoft.com/office/drawing/2014/main" id="{16E5F2BE-6AC6-A5E6-87DE-66B124F1BA88}"/>
              </a:ext>
            </a:extLst>
          </p:cNvPr>
          <p:cNvSpPr>
            <a:spLocks noGrp="1" noRot="1" noChangeAspect="1"/>
          </p:cNvSpPr>
          <p:nvPr>
            <p:ph type="sldImg"/>
          </p:nvPr>
        </p:nvSpPr>
        <p:spPr/>
      </p:sp>
    </p:spTree>
    <p:extLst>
      <p:ext uri="{BB962C8B-B14F-4D97-AF65-F5344CB8AC3E}">
        <p14:creationId xmlns:p14="http://schemas.microsoft.com/office/powerpoint/2010/main" val="37363206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73072"/>
            <a:ext cx="6257925" cy="4570890"/>
          </a:xfrm>
        </p:spPr>
        <p:txBody>
          <a:bodyPr/>
          <a:lstStyle/>
          <a:p>
            <a:r>
              <a:rPr lang="en-US" sz="1200" dirty="0"/>
              <a:t>As a minimum, web splices are to be checked for slip under a web slip force taken equal to the factored shear in the web at the point of splice. The factored shear for checking slip is taken as the shear in the web at the point of splice under Load Combination Service II (Lesson 3), or the factored shear at the point of splice due to the deck placement sequence, whichever governs. The Strength I load combination specified in </a:t>
            </a:r>
            <a:r>
              <a:rPr lang="en-US" sz="1200" i="1" dirty="0"/>
              <a:t>AASHTO LRFD</a:t>
            </a:r>
            <a:r>
              <a:rPr lang="en-US" sz="1200" dirty="0"/>
              <a:t> Article 3.4.2.1 is to be applied for the investigation of connection slip during the deck placement (10th Edition). The use of only the Strength I load combination of (1.25DC + 1.5C) specified in Article 3.4.2.1 is felt to be more reasonable for checking slip than also considering the additional load combination of 1.4(DC + C) specified in the same article, where C represents any construction loads including any dynamic effects (if applicable) (Lesson 7). The nominal slip resistance, R</a:t>
            </a:r>
            <a:r>
              <a:rPr lang="en-US" sz="1200" baseline="-25000" dirty="0"/>
              <a:t>n</a:t>
            </a:r>
            <a:r>
              <a:rPr lang="en-US" sz="1200" dirty="0"/>
              <a:t>, for the web splice bolts is computed from the equation shown on the screen, which was described in more detail previously in this lesson (Slide 38).</a:t>
            </a:r>
          </a:p>
        </p:txBody>
      </p:sp>
      <p:sp>
        <p:nvSpPr>
          <p:cNvPr id="4" name="Slide Number Placeholder 3">
            <a:extLst>
              <a:ext uri="{FF2B5EF4-FFF2-40B4-BE49-F238E27FC236}">
                <a16:creationId xmlns:a16="http://schemas.microsoft.com/office/drawing/2014/main" id="{763A1F9B-BF4E-3315-BB18-928EAB844342}"/>
              </a:ext>
            </a:extLst>
          </p:cNvPr>
          <p:cNvSpPr>
            <a:spLocks noGrp="1"/>
          </p:cNvSpPr>
          <p:nvPr>
            <p:ph type="sldNum" sz="quarter" idx="5"/>
          </p:nvPr>
        </p:nvSpPr>
        <p:spPr/>
        <p:txBody>
          <a:bodyPr/>
          <a:lstStyle/>
          <a:p>
            <a:fld id="{90BDC431-FEEB-4AEA-9C88-8408D90EB600}" type="slidenum">
              <a:rPr lang="en-US" smtClean="0"/>
              <a:pPr/>
              <a:t>97</a:t>
            </a:fld>
            <a:endParaRPr lang="en-US" dirty="0"/>
          </a:p>
        </p:txBody>
      </p:sp>
      <p:sp>
        <p:nvSpPr>
          <p:cNvPr id="10" name="Slide Image Placeholder 9">
            <a:extLst>
              <a:ext uri="{FF2B5EF4-FFF2-40B4-BE49-F238E27FC236}">
                <a16:creationId xmlns:a16="http://schemas.microsoft.com/office/drawing/2014/main" id="{8F108FF6-15C6-FE7D-3261-12E29EC52F8C}"/>
              </a:ext>
            </a:extLst>
          </p:cNvPr>
          <p:cNvSpPr>
            <a:spLocks noGrp="1" noRot="1" noChangeAspect="1"/>
          </p:cNvSpPr>
          <p:nvPr>
            <p:ph type="sldImg"/>
          </p:nvPr>
        </p:nvSpPr>
        <p:spPr/>
      </p:sp>
    </p:spTree>
    <p:extLst>
      <p:ext uri="{BB962C8B-B14F-4D97-AF65-F5344CB8AC3E}">
        <p14:creationId xmlns:p14="http://schemas.microsoft.com/office/powerpoint/2010/main" val="41676869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57675"/>
            <a:ext cx="6257925" cy="4570890"/>
          </a:xfrm>
        </p:spPr>
        <p:txBody>
          <a:bodyPr/>
          <a:lstStyle/>
          <a:p>
            <a:r>
              <a:rPr lang="en-US" sz="1200" dirty="0"/>
              <a:t>Should the flange bolts not be sufficient to resist the factored moment for checking slip at the point of splice, the web splice bolts should instead be checked for slip under a resultant web slip force, R, taken equal to the vector sum of the factored shear for checking slip (i.e., the factored Service II or deck casting shear, whichever governs) and a horizontal force, H</a:t>
            </a:r>
            <a:r>
              <a:rPr lang="en-US" sz="1200" baseline="-25000" dirty="0"/>
              <a:t>w</a:t>
            </a:r>
            <a:r>
              <a:rPr lang="en-US" sz="1200" dirty="0"/>
              <a:t>, located at mid-depth of the web that provides the necessary slip resistance in conjunction with the flange splices. </a:t>
            </a:r>
          </a:p>
          <a:p>
            <a:endParaRPr lang="en-US" sz="1200" dirty="0"/>
          </a:p>
          <a:p>
            <a:r>
              <a:rPr lang="en-US" sz="1200" dirty="0"/>
              <a:t>The horizontal force in the web, H</a:t>
            </a:r>
            <a:r>
              <a:rPr lang="en-US" sz="1200" baseline="-25000" dirty="0"/>
              <a:t>w</a:t>
            </a:r>
            <a:r>
              <a:rPr lang="en-US" sz="1200" dirty="0"/>
              <a:t>, is computed as the portion of the factored moment for checking slip at the point of splice that exceeds the moment resistance provided by the nominal slip resistance of the flange splice bolts, or the web slip moment, divided by the appropriate web moment arm, A</a:t>
            </a:r>
            <a:r>
              <a:rPr lang="en-US" sz="1200" baseline="-25000" dirty="0"/>
              <a:t>w</a:t>
            </a:r>
            <a:r>
              <a:rPr lang="en-US" sz="1200" dirty="0"/>
              <a:t>. The web moment arm is computed as described previously in this lesson on Slides 93 and 94. The computed resultant web slip force, R, is then divided by the nominal slip resistance of the bolts, R</a:t>
            </a:r>
            <a:r>
              <a:rPr lang="en-US" sz="1200" baseline="-25000" dirty="0"/>
              <a:t>n</a:t>
            </a:r>
            <a:r>
              <a:rPr lang="en-US" sz="1200" dirty="0"/>
              <a:t>, to determine the number of web splice bolts required on one side of the splice to resist slip. </a:t>
            </a:r>
          </a:p>
          <a:p>
            <a:endParaRPr lang="en-US" sz="1200" dirty="0"/>
          </a:p>
          <a:p>
            <a:r>
              <a:rPr lang="en-US" sz="1200" dirty="0"/>
              <a:t>In cases where the moment resistance provided by the flange splice bolts is sufficient at the strength limit state, but a moment contribution from the web is required to resist slip, the number of flange splice bolts may be increased to increase the moment resistance provided by the nominal slip resistance of the flange-splice bolts to prevent having to add an additional row of web splice bolts to resist the resultant web slip force.</a:t>
            </a:r>
          </a:p>
        </p:txBody>
      </p:sp>
      <p:sp>
        <p:nvSpPr>
          <p:cNvPr id="4" name="Slide Number Placeholder 3">
            <a:extLst>
              <a:ext uri="{FF2B5EF4-FFF2-40B4-BE49-F238E27FC236}">
                <a16:creationId xmlns:a16="http://schemas.microsoft.com/office/drawing/2014/main" id="{CC24C269-E8F7-F6B1-AC1A-6770762E905A}"/>
              </a:ext>
            </a:extLst>
          </p:cNvPr>
          <p:cNvSpPr>
            <a:spLocks noGrp="1"/>
          </p:cNvSpPr>
          <p:nvPr>
            <p:ph type="sldNum" sz="quarter" idx="5"/>
          </p:nvPr>
        </p:nvSpPr>
        <p:spPr/>
        <p:txBody>
          <a:bodyPr/>
          <a:lstStyle/>
          <a:p>
            <a:fld id="{90BDC431-FEEB-4AEA-9C88-8408D90EB600}" type="slidenum">
              <a:rPr lang="en-US" smtClean="0"/>
              <a:pPr/>
              <a:t>98</a:t>
            </a:fld>
            <a:endParaRPr lang="en-US" dirty="0"/>
          </a:p>
        </p:txBody>
      </p:sp>
      <p:sp>
        <p:nvSpPr>
          <p:cNvPr id="10" name="Slide Image Placeholder 9">
            <a:extLst>
              <a:ext uri="{FF2B5EF4-FFF2-40B4-BE49-F238E27FC236}">
                <a16:creationId xmlns:a16="http://schemas.microsoft.com/office/drawing/2014/main" id="{C25F990B-A40D-0FF1-B720-A2C33BEC9DF2}"/>
              </a:ext>
            </a:extLst>
          </p:cNvPr>
          <p:cNvSpPr>
            <a:spLocks noGrp="1" noRot="1" noChangeAspect="1"/>
          </p:cNvSpPr>
          <p:nvPr>
            <p:ph type="sldImg"/>
          </p:nvPr>
        </p:nvSpPr>
        <p:spPr/>
      </p:sp>
    </p:spTree>
    <p:extLst>
      <p:ext uri="{BB962C8B-B14F-4D97-AF65-F5344CB8AC3E}">
        <p14:creationId xmlns:p14="http://schemas.microsoft.com/office/powerpoint/2010/main" val="3065405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4" y="4225925"/>
            <a:ext cx="6257925" cy="4570890"/>
          </a:xfrm>
        </p:spPr>
        <p:txBody>
          <a:bodyPr/>
          <a:lstStyle/>
          <a:p>
            <a:r>
              <a:rPr lang="en-US" sz="1200" dirty="0"/>
              <a:t>Next, the proportioning and design of the web splice plates will be discussed. Webs must be spliced symmetrically by plates on each side of the web. The splice plate thickness, t</a:t>
            </a:r>
            <a:r>
              <a:rPr lang="en-US" sz="1200" baseline="-25000" dirty="0"/>
              <a:t>splice</a:t>
            </a:r>
            <a:r>
              <a:rPr lang="en-US" sz="1200" dirty="0"/>
              <a:t>, should be greater than or equal to half the thickness of the web, t</a:t>
            </a:r>
            <a:r>
              <a:rPr lang="en-US" sz="1200" baseline="-25000" dirty="0"/>
              <a:t>web</a:t>
            </a:r>
            <a:r>
              <a:rPr lang="en-US" sz="1200" dirty="0"/>
              <a:t>, plus 1/16 of an inch (Slide 87). As a result, the web will typically control the bearing resistance rather than the splice plates. </a:t>
            </a:r>
          </a:p>
          <a:p>
            <a:endParaRPr lang="en-US" sz="1200" dirty="0"/>
          </a:p>
          <a:p>
            <a:r>
              <a:rPr lang="en-US" sz="1200" dirty="0"/>
              <a:t>The splice plates must extend as near as practical for the full depth between the flanges without impinging on bolt assembly clearances or fillet areas on rolled beams. The required bolt assembly clearances are presented in the AISC Manual of Steel Construction, Tables 7-15 and 7-16. For bolted web splices with web thickness differences on each side of the splice of 1/16 inch or less, no filler plates are required.</a:t>
            </a:r>
          </a:p>
        </p:txBody>
      </p:sp>
      <p:sp>
        <p:nvSpPr>
          <p:cNvPr id="4" name="Slide Number Placeholder 3">
            <a:extLst>
              <a:ext uri="{FF2B5EF4-FFF2-40B4-BE49-F238E27FC236}">
                <a16:creationId xmlns:a16="http://schemas.microsoft.com/office/drawing/2014/main" id="{8B2757DC-346D-3A94-7F10-591FA374AF95}"/>
              </a:ext>
            </a:extLst>
          </p:cNvPr>
          <p:cNvSpPr>
            <a:spLocks noGrp="1"/>
          </p:cNvSpPr>
          <p:nvPr>
            <p:ph type="sldNum" sz="quarter" idx="5"/>
          </p:nvPr>
        </p:nvSpPr>
        <p:spPr/>
        <p:txBody>
          <a:bodyPr/>
          <a:lstStyle/>
          <a:p>
            <a:fld id="{90BDC431-FEEB-4AEA-9C88-8408D90EB600}" type="slidenum">
              <a:rPr lang="en-US" smtClean="0"/>
              <a:pPr/>
              <a:t>99</a:t>
            </a:fld>
            <a:endParaRPr lang="en-US" dirty="0"/>
          </a:p>
        </p:txBody>
      </p:sp>
      <p:sp>
        <p:nvSpPr>
          <p:cNvPr id="7" name="Slide Image Placeholder 6">
            <a:extLst>
              <a:ext uri="{FF2B5EF4-FFF2-40B4-BE49-F238E27FC236}">
                <a16:creationId xmlns:a16="http://schemas.microsoft.com/office/drawing/2014/main" id="{AEFB56DF-702C-BDD6-FB62-2EF22BB8BF65}"/>
              </a:ext>
            </a:extLst>
          </p:cNvPr>
          <p:cNvSpPr>
            <a:spLocks noGrp="1" noRot="1" noChangeAspect="1"/>
          </p:cNvSpPr>
          <p:nvPr>
            <p:ph type="sldImg"/>
          </p:nvPr>
        </p:nvSpPr>
        <p:spPr/>
      </p:sp>
    </p:spTree>
    <p:extLst>
      <p:ext uri="{BB962C8B-B14F-4D97-AF65-F5344CB8AC3E}">
        <p14:creationId xmlns:p14="http://schemas.microsoft.com/office/powerpoint/2010/main" val="784727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AB43A5E2-D68C-BAF3-09E3-DC45F8F65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over Text thre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0"/>
          </p:nvPr>
        </p:nvSpPr>
        <p:spPr>
          <a:xfrm>
            <a:off x="419100" y="211455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1"/>
          </p:nvPr>
        </p:nvSpPr>
        <p:spPr>
          <a:xfrm>
            <a:off x="423041" y="3143250"/>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2"/>
          </p:nvPr>
        </p:nvSpPr>
        <p:spPr>
          <a:xfrm>
            <a:off x="457200" y="4114801"/>
            <a:ext cx="8229600" cy="786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5"/>
          <p:cNvSpPr txBox="1">
            <a:spLocks noChangeArrowheads="1"/>
          </p:cNvSpPr>
          <p:nvPr userDrawn="1"/>
        </p:nvSpPr>
        <p:spPr bwMode="auto">
          <a:xfrm>
            <a:off x="8153400" y="4786313"/>
            <a:ext cx="1143000"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74" tIns="34288" rIns="68574" bIns="34288">
            <a:spAutoFit/>
          </a:bodyPr>
          <a:lstStyle>
            <a:defPPr>
              <a:defRPr lang="en-US"/>
            </a:defPPr>
            <a:lvl1pPr algn="l" rtl="0" fontAlgn="base">
              <a:spcBef>
                <a:spcPct val="50000"/>
              </a:spcBef>
              <a:spcAft>
                <a:spcPct val="0"/>
              </a:spcAft>
              <a:defRPr sz="1200" kern="1200">
                <a:solidFill>
                  <a:schemeClr val="tx1"/>
                </a:solidFill>
                <a:latin typeface="Times New Roman" pitchFamily="18" charset="0"/>
                <a:ea typeface="+mn-ea"/>
                <a:cs typeface="+mn-cs"/>
              </a:defRPr>
            </a:lvl1pPr>
            <a:lvl2pPr marL="457200" algn="l" rtl="0" fontAlgn="base">
              <a:spcBef>
                <a:spcPct val="50000"/>
              </a:spcBef>
              <a:spcAft>
                <a:spcPct val="0"/>
              </a:spcAft>
              <a:defRPr sz="1200" kern="1200">
                <a:solidFill>
                  <a:schemeClr val="tx1"/>
                </a:solidFill>
                <a:latin typeface="Times New Roman" pitchFamily="18" charset="0"/>
                <a:ea typeface="+mn-ea"/>
                <a:cs typeface="+mn-cs"/>
              </a:defRPr>
            </a:lvl2pPr>
            <a:lvl3pPr marL="914400" algn="l" rtl="0" fontAlgn="base">
              <a:spcBef>
                <a:spcPct val="50000"/>
              </a:spcBef>
              <a:spcAft>
                <a:spcPct val="0"/>
              </a:spcAft>
              <a:defRPr sz="1200" kern="1200">
                <a:solidFill>
                  <a:schemeClr val="tx1"/>
                </a:solidFill>
                <a:latin typeface="Times New Roman" pitchFamily="18" charset="0"/>
                <a:ea typeface="+mn-ea"/>
                <a:cs typeface="+mn-cs"/>
              </a:defRPr>
            </a:lvl3pPr>
            <a:lvl4pPr marL="1371600" algn="l" rtl="0" fontAlgn="base">
              <a:spcBef>
                <a:spcPct val="50000"/>
              </a:spcBef>
              <a:spcAft>
                <a:spcPct val="0"/>
              </a:spcAft>
              <a:defRPr sz="1200" kern="1200">
                <a:solidFill>
                  <a:schemeClr val="tx1"/>
                </a:solidFill>
                <a:latin typeface="Times New Roman" pitchFamily="18" charset="0"/>
                <a:ea typeface="+mn-ea"/>
                <a:cs typeface="+mn-cs"/>
              </a:defRPr>
            </a:lvl4pPr>
            <a:lvl5pPr marL="1828800" algn="l"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500" dirty="0">
                <a:latin typeface="Arial" charset="0"/>
              </a:rPr>
              <a:t>3.1.</a:t>
            </a:r>
            <a:fld id="{7B24FD0E-7E97-46F2-B42C-B35E3D6A4FC5}" type="slidenum">
              <a:rPr lang="en-US" sz="1500" smtClean="0">
                <a:latin typeface="Arial" charset="0"/>
              </a:rPr>
              <a:pPr>
                <a:defRPr/>
              </a:pPr>
              <a:t>‹#›</a:t>
            </a:fld>
            <a:endParaRPr lang="en-US" sz="1500" dirty="0">
              <a:latin typeface="Arial" charset="0"/>
            </a:endParaRPr>
          </a:p>
        </p:txBody>
      </p:sp>
    </p:spTree>
    <p:extLst>
      <p:ext uri="{BB962C8B-B14F-4D97-AF65-F5344CB8AC3E}">
        <p14:creationId xmlns:p14="http://schemas.microsoft.com/office/powerpoint/2010/main" val="415621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0B700128-981E-4207-A0F7-996AB15182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77045"/>
            <a:ext cx="2298500" cy="555309"/>
          </a:xfrm>
          <a:prstGeom prst="rect">
            <a:avLst/>
          </a:prstGeom>
        </p:spPr>
      </p:pic>
    </p:spTree>
    <p:extLst>
      <p:ext uri="{BB962C8B-B14F-4D97-AF65-F5344CB8AC3E}">
        <p14:creationId xmlns:p14="http://schemas.microsoft.com/office/powerpoint/2010/main" val="219143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05279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404891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3250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2776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152550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8282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normAutofit/>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91863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2761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406242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66277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norm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normAutofit/>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normAutofit/>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normAutofit/>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23509709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75.wmf"/><Relationship Id="rId5" Type="http://schemas.openxmlformats.org/officeDocument/2006/relationships/oleObject" Target="../embeddings/oleObject107.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09.bin"/></Relationships>
</file>

<file path=ppt/slides/_rels/slide101.xml.rels><?xml version="1.0" encoding="UTF-8" standalone="yes"?>
<Relationships xmlns="http://schemas.openxmlformats.org/package/2006/relationships"><Relationship Id="rId3" Type="http://schemas.openxmlformats.org/officeDocument/2006/relationships/hyperlink" Target="http://www.aisc.org/nsba"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79.jpg"/><Relationship Id="rId4" Type="http://schemas.openxmlformats.org/officeDocument/2006/relationships/image" Target="../media/image178.jp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0.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85.wmf"/><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82.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84.wmf"/><Relationship Id="rId4" Type="http://schemas.openxmlformats.org/officeDocument/2006/relationships/image" Target="../media/image181.wmf"/><Relationship Id="rId9" Type="http://schemas.openxmlformats.org/officeDocument/2006/relationships/oleObject" Target="../embeddings/oleObject113.bin"/></Relationships>
</file>

<file path=ppt/slides/_rels/slide105.x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90.wmf"/><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187.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89.wmf"/><Relationship Id="rId4" Type="http://schemas.openxmlformats.org/officeDocument/2006/relationships/image" Target="../media/image186.wmf"/><Relationship Id="rId9" Type="http://schemas.openxmlformats.org/officeDocument/2006/relationships/oleObject" Target="../embeddings/oleObject118.bin"/></Relationships>
</file>

<file path=ppt/slides/_rels/slide106.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oleObject" Target="../embeddings/oleObject110.bin"/><Relationship Id="rId7" Type="http://schemas.openxmlformats.org/officeDocument/2006/relationships/oleObject" Target="../embeddings/oleObject121.bin"/><Relationship Id="rId12" Type="http://schemas.openxmlformats.org/officeDocument/2006/relationships/image" Target="../media/image194.w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91.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93.wmf"/><Relationship Id="rId4" Type="http://schemas.openxmlformats.org/officeDocument/2006/relationships/image" Target="../media/image181.wmf"/><Relationship Id="rId9" Type="http://schemas.openxmlformats.org/officeDocument/2006/relationships/oleObject" Target="../embeddings/oleObject122.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196.wmf"/><Relationship Id="rId5" Type="http://schemas.openxmlformats.org/officeDocument/2006/relationships/oleObject" Target="../embeddings/oleObject125.bin"/><Relationship Id="rId4" Type="http://schemas.openxmlformats.org/officeDocument/2006/relationships/image" Target="../media/image195.wmf"/></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197.jpg"/><Relationship Id="rId7" Type="http://schemas.openxmlformats.org/officeDocument/2006/relationships/image" Target="../media/image199.w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oleObject" Target="../embeddings/oleObject127.bin"/><Relationship Id="rId11" Type="http://schemas.openxmlformats.org/officeDocument/2006/relationships/image" Target="../media/image201.wmf"/><Relationship Id="rId5" Type="http://schemas.openxmlformats.org/officeDocument/2006/relationships/image" Target="../media/image198.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200.wmf"/></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207.wmf"/><Relationship Id="rId3" Type="http://schemas.openxmlformats.org/officeDocument/2006/relationships/oleObject" Target="../embeddings/oleObject130.bin"/><Relationship Id="rId7" Type="http://schemas.openxmlformats.org/officeDocument/2006/relationships/image" Target="../media/image204.jpg"/><Relationship Id="rId12" Type="http://schemas.openxmlformats.org/officeDocument/2006/relationships/oleObject" Target="../embeddings/oleObject134.bin"/><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203.wmf"/><Relationship Id="rId11" Type="http://schemas.openxmlformats.org/officeDocument/2006/relationships/image" Target="../media/image206.wmf"/><Relationship Id="rId5" Type="http://schemas.openxmlformats.org/officeDocument/2006/relationships/oleObject" Target="../embeddings/oleObject131.bin"/><Relationship Id="rId10" Type="http://schemas.openxmlformats.org/officeDocument/2006/relationships/oleObject" Target="../embeddings/oleObject133.bin"/><Relationship Id="rId4" Type="http://schemas.openxmlformats.org/officeDocument/2006/relationships/image" Target="../media/image202.wmf"/><Relationship Id="rId9" Type="http://schemas.openxmlformats.org/officeDocument/2006/relationships/image" Target="../media/image205.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74.wmf"/><Relationship Id="rId3" Type="http://schemas.openxmlformats.org/officeDocument/2006/relationships/image" Target="../media/image208.jpg"/><Relationship Id="rId7" Type="http://schemas.openxmlformats.org/officeDocument/2006/relationships/image" Target="../media/image210.wmf"/><Relationship Id="rId12" Type="http://schemas.openxmlformats.org/officeDocument/2006/relationships/oleObject" Target="../embeddings/oleObject139.bin"/><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oleObject" Target="../embeddings/oleObject136.bin"/><Relationship Id="rId11" Type="http://schemas.openxmlformats.org/officeDocument/2006/relationships/image" Target="../media/image212.wmf"/><Relationship Id="rId5" Type="http://schemas.openxmlformats.org/officeDocument/2006/relationships/image" Target="../media/image209.wmf"/><Relationship Id="rId15" Type="http://schemas.openxmlformats.org/officeDocument/2006/relationships/image" Target="../media/image213.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211.wmf"/><Relationship Id="rId14" Type="http://schemas.openxmlformats.org/officeDocument/2006/relationships/oleObject" Target="../embeddings/oleObject140.bin"/></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74.wmf"/><Relationship Id="rId3" Type="http://schemas.openxmlformats.org/officeDocument/2006/relationships/image" Target="../media/image208.jpg"/><Relationship Id="rId7" Type="http://schemas.openxmlformats.org/officeDocument/2006/relationships/image" Target="../media/image215.wmf"/><Relationship Id="rId12" Type="http://schemas.openxmlformats.org/officeDocument/2006/relationships/oleObject" Target="../embeddings/oleObject145.bin"/><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oleObject" Target="../embeddings/oleObject142.bin"/><Relationship Id="rId11" Type="http://schemas.openxmlformats.org/officeDocument/2006/relationships/image" Target="../media/image217.wmf"/><Relationship Id="rId5" Type="http://schemas.openxmlformats.org/officeDocument/2006/relationships/image" Target="../media/image214.wmf"/><Relationship Id="rId15" Type="http://schemas.openxmlformats.org/officeDocument/2006/relationships/image" Target="../media/image218.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216.wmf"/><Relationship Id="rId14" Type="http://schemas.openxmlformats.org/officeDocument/2006/relationships/oleObject" Target="../embeddings/oleObject146.bin"/></Relationships>
</file>

<file path=ppt/slides/_rels/slide112.xml.rels><?xml version="1.0" encoding="UTF-8" standalone="yes"?>
<Relationships xmlns="http://schemas.openxmlformats.org/package/2006/relationships"><Relationship Id="rId8" Type="http://schemas.openxmlformats.org/officeDocument/2006/relationships/image" Target="../media/image221.wmf"/><Relationship Id="rId13"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223.wmf"/><Relationship Id="rId2" Type="http://schemas.openxmlformats.org/officeDocument/2006/relationships/notesSlide" Target="../notesSlides/notesSlide112.xml"/><Relationship Id="rId16" Type="http://schemas.openxmlformats.org/officeDocument/2006/relationships/image" Target="../media/image225.wmf"/><Relationship Id="rId1" Type="http://schemas.openxmlformats.org/officeDocument/2006/relationships/slideLayout" Target="../slideLayouts/slideLayout2.xml"/><Relationship Id="rId6" Type="http://schemas.openxmlformats.org/officeDocument/2006/relationships/image" Target="../media/image220.w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222.wmf"/><Relationship Id="rId4" Type="http://schemas.openxmlformats.org/officeDocument/2006/relationships/image" Target="../media/image219.wmf"/><Relationship Id="rId9" Type="http://schemas.openxmlformats.org/officeDocument/2006/relationships/oleObject" Target="../embeddings/oleObject150.bin"/><Relationship Id="rId14" Type="http://schemas.openxmlformats.org/officeDocument/2006/relationships/image" Target="../media/image224.wmf"/></Relationships>
</file>

<file path=ppt/slides/_rels/slide113.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oleObject" Target="../embeddings/oleObject154.bin"/><Relationship Id="rId7" Type="http://schemas.openxmlformats.org/officeDocument/2006/relationships/oleObject" Target="../embeddings/oleObject156.bin"/><Relationship Id="rId12" Type="http://schemas.openxmlformats.org/officeDocument/2006/relationships/image" Target="../media/image230.wmf"/><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227.wmf"/><Relationship Id="rId11" Type="http://schemas.openxmlformats.org/officeDocument/2006/relationships/oleObject" Target="../embeddings/oleObject158.bin"/><Relationship Id="rId5" Type="http://schemas.openxmlformats.org/officeDocument/2006/relationships/oleObject" Target="../embeddings/oleObject155.bin"/><Relationship Id="rId10" Type="http://schemas.openxmlformats.org/officeDocument/2006/relationships/image" Target="../media/image229.wmf"/><Relationship Id="rId4" Type="http://schemas.openxmlformats.org/officeDocument/2006/relationships/image" Target="../media/image226.wmf"/><Relationship Id="rId9" Type="http://schemas.openxmlformats.org/officeDocument/2006/relationships/oleObject" Target="../embeddings/oleObject157.bin"/></Relationships>
</file>

<file path=ppt/slides/_rels/slide114.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image" Target="../media/image227.wmf"/><Relationship Id="rId5" Type="http://schemas.openxmlformats.org/officeDocument/2006/relationships/oleObject" Target="../embeddings/oleObject160.bin"/><Relationship Id="rId10" Type="http://schemas.openxmlformats.org/officeDocument/2006/relationships/image" Target="../media/image232.wmf"/><Relationship Id="rId4" Type="http://schemas.openxmlformats.org/officeDocument/2006/relationships/image" Target="../media/image231.wmf"/><Relationship Id="rId9" Type="http://schemas.openxmlformats.org/officeDocument/2006/relationships/oleObject" Target="../embeddings/oleObject162.bin"/></Relationships>
</file>

<file path=ppt/slides/_rels/slide115.xml.rels><?xml version="1.0" encoding="UTF-8" standalone="yes"?>
<Relationships xmlns="http://schemas.openxmlformats.org/package/2006/relationships"><Relationship Id="rId8" Type="http://schemas.openxmlformats.org/officeDocument/2006/relationships/image" Target="../media/image235.wmf"/><Relationship Id="rId13" Type="http://schemas.openxmlformats.org/officeDocument/2006/relationships/image" Target="../media/image238.wmf"/><Relationship Id="rId3" Type="http://schemas.openxmlformats.org/officeDocument/2006/relationships/oleObject" Target="../embeddings/oleObject163.bin"/><Relationship Id="rId7" Type="http://schemas.openxmlformats.org/officeDocument/2006/relationships/oleObject" Target="../embeddings/oleObject165.bin"/><Relationship Id="rId12" Type="http://schemas.openxmlformats.org/officeDocument/2006/relationships/oleObject" Target="../embeddings/oleObject167.bin"/><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234.wmf"/><Relationship Id="rId11" Type="http://schemas.openxmlformats.org/officeDocument/2006/relationships/image" Target="../media/image237.wmf"/><Relationship Id="rId5" Type="http://schemas.openxmlformats.org/officeDocument/2006/relationships/oleObject" Target="../embeddings/oleObject164.bin"/><Relationship Id="rId15" Type="http://schemas.openxmlformats.org/officeDocument/2006/relationships/image" Target="../media/image239.wmf"/><Relationship Id="rId10" Type="http://schemas.openxmlformats.org/officeDocument/2006/relationships/oleObject" Target="../embeddings/oleObject166.bin"/><Relationship Id="rId4" Type="http://schemas.openxmlformats.org/officeDocument/2006/relationships/image" Target="../media/image233.wmf"/><Relationship Id="rId9" Type="http://schemas.openxmlformats.org/officeDocument/2006/relationships/image" Target="../media/image236.jpg"/><Relationship Id="rId14" Type="http://schemas.openxmlformats.org/officeDocument/2006/relationships/oleObject" Target="../embeddings/oleObject168.bin"/></Relationships>
</file>

<file path=ppt/slides/_rels/slide116.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241.wmf"/><Relationship Id="rId5" Type="http://schemas.openxmlformats.org/officeDocument/2006/relationships/oleObject" Target="../embeddings/oleObject170.bin"/><Relationship Id="rId10" Type="http://schemas.openxmlformats.org/officeDocument/2006/relationships/image" Target="../media/image243.wmf"/><Relationship Id="rId4" Type="http://schemas.openxmlformats.org/officeDocument/2006/relationships/image" Target="../media/image240.wmf"/><Relationship Id="rId9" Type="http://schemas.openxmlformats.org/officeDocument/2006/relationships/oleObject" Target="../embeddings/oleObject172.bin"/></Relationships>
</file>

<file path=ppt/slides/_rels/slide117.x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oleObject" Target="../embeddings/oleObject173.bin"/><Relationship Id="rId7" Type="http://schemas.openxmlformats.org/officeDocument/2006/relationships/oleObject" Target="../embeddings/oleObject175.bin"/><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245.wmf"/><Relationship Id="rId5" Type="http://schemas.openxmlformats.org/officeDocument/2006/relationships/oleObject" Target="../embeddings/oleObject174.bin"/><Relationship Id="rId4" Type="http://schemas.openxmlformats.org/officeDocument/2006/relationships/image" Target="../media/image244.wmf"/></Relationships>
</file>

<file path=ppt/slides/_rels/slide118.xml.rels><?xml version="1.0" encoding="UTF-8" standalone="yes"?>
<Relationships xmlns="http://schemas.openxmlformats.org/package/2006/relationships"><Relationship Id="rId8" Type="http://schemas.openxmlformats.org/officeDocument/2006/relationships/image" Target="../media/image249.wmf"/><Relationship Id="rId3" Type="http://schemas.openxmlformats.org/officeDocument/2006/relationships/oleObject" Target="../embeddings/oleObject176.bin"/><Relationship Id="rId7" Type="http://schemas.openxmlformats.org/officeDocument/2006/relationships/oleObject" Target="../embeddings/oleObject178.bin"/><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248.wmf"/><Relationship Id="rId5" Type="http://schemas.openxmlformats.org/officeDocument/2006/relationships/oleObject" Target="../embeddings/oleObject177.bin"/><Relationship Id="rId4" Type="http://schemas.openxmlformats.org/officeDocument/2006/relationships/image" Target="../media/image247.wmf"/></Relationships>
</file>

<file path=ppt/slides/_rels/slide119.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179.bin"/><Relationship Id="rId7" Type="http://schemas.openxmlformats.org/officeDocument/2006/relationships/oleObject" Target="../embeddings/oleObject181.bin"/><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251.wmf"/><Relationship Id="rId5" Type="http://schemas.openxmlformats.org/officeDocument/2006/relationships/oleObject" Target="../embeddings/oleObject180.bin"/><Relationship Id="rId4" Type="http://schemas.openxmlformats.org/officeDocument/2006/relationships/image" Target="../media/image250.wm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184.bin"/><Relationship Id="rId13" Type="http://schemas.openxmlformats.org/officeDocument/2006/relationships/image" Target="../media/image258.wmf"/><Relationship Id="rId18" Type="http://schemas.openxmlformats.org/officeDocument/2006/relationships/oleObject" Target="../embeddings/oleObject189.bin"/><Relationship Id="rId3" Type="http://schemas.openxmlformats.org/officeDocument/2006/relationships/oleObject" Target="../embeddings/oleObject182.bin"/><Relationship Id="rId7" Type="http://schemas.openxmlformats.org/officeDocument/2006/relationships/image" Target="../media/image255.jpg"/><Relationship Id="rId12" Type="http://schemas.openxmlformats.org/officeDocument/2006/relationships/oleObject" Target="../embeddings/oleObject186.bin"/><Relationship Id="rId17" Type="http://schemas.openxmlformats.org/officeDocument/2006/relationships/image" Target="../media/image260.wmf"/><Relationship Id="rId2" Type="http://schemas.openxmlformats.org/officeDocument/2006/relationships/notesSlide" Target="../notesSlides/notesSlide120.xml"/><Relationship Id="rId16" Type="http://schemas.openxmlformats.org/officeDocument/2006/relationships/oleObject" Target="../embeddings/oleObject188.bin"/><Relationship Id="rId1" Type="http://schemas.openxmlformats.org/officeDocument/2006/relationships/slideLayout" Target="../slideLayouts/slideLayout2.xml"/><Relationship Id="rId6" Type="http://schemas.openxmlformats.org/officeDocument/2006/relationships/image" Target="../media/image254.wmf"/><Relationship Id="rId11" Type="http://schemas.openxmlformats.org/officeDocument/2006/relationships/image" Target="../media/image257.wmf"/><Relationship Id="rId5" Type="http://schemas.openxmlformats.org/officeDocument/2006/relationships/oleObject" Target="../embeddings/oleObject183.bin"/><Relationship Id="rId15" Type="http://schemas.openxmlformats.org/officeDocument/2006/relationships/image" Target="../media/image259.wmf"/><Relationship Id="rId10" Type="http://schemas.openxmlformats.org/officeDocument/2006/relationships/oleObject" Target="../embeddings/oleObject185.bin"/><Relationship Id="rId19" Type="http://schemas.openxmlformats.org/officeDocument/2006/relationships/image" Target="../media/image261.wmf"/><Relationship Id="rId4" Type="http://schemas.openxmlformats.org/officeDocument/2006/relationships/image" Target="../media/image253.wmf"/><Relationship Id="rId9" Type="http://schemas.openxmlformats.org/officeDocument/2006/relationships/image" Target="../media/image256.wmf"/><Relationship Id="rId14" Type="http://schemas.openxmlformats.org/officeDocument/2006/relationships/oleObject" Target="../embeddings/oleObject187.bin"/></Relationships>
</file>

<file path=ppt/slides/_rels/slide121.x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263.wmf"/><Relationship Id="rId5" Type="http://schemas.openxmlformats.org/officeDocument/2006/relationships/oleObject" Target="../embeddings/oleObject191.bin"/><Relationship Id="rId4" Type="http://schemas.openxmlformats.org/officeDocument/2006/relationships/image" Target="../media/image262.wmf"/></Relationships>
</file>

<file path=ppt/slides/_rels/slide122.xml.rels><?xml version="1.0" encoding="UTF-8" standalone="yes"?>
<Relationships xmlns="http://schemas.openxmlformats.org/package/2006/relationships"><Relationship Id="rId8" Type="http://schemas.openxmlformats.org/officeDocument/2006/relationships/image" Target="../media/image267.wmf"/><Relationship Id="rId13" Type="http://schemas.openxmlformats.org/officeDocument/2006/relationships/oleObject" Target="../embeddings/oleObject198.bin"/><Relationship Id="rId3" Type="http://schemas.openxmlformats.org/officeDocument/2006/relationships/oleObject" Target="../embeddings/oleObject193.bin"/><Relationship Id="rId7" Type="http://schemas.openxmlformats.org/officeDocument/2006/relationships/oleObject" Target="../embeddings/oleObject195.bin"/><Relationship Id="rId12" Type="http://schemas.openxmlformats.org/officeDocument/2006/relationships/image" Target="../media/image269.wmf"/><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266.wmf"/><Relationship Id="rId11" Type="http://schemas.openxmlformats.org/officeDocument/2006/relationships/oleObject" Target="../embeddings/oleObject197.bin"/><Relationship Id="rId5" Type="http://schemas.openxmlformats.org/officeDocument/2006/relationships/oleObject" Target="../embeddings/oleObject194.bin"/><Relationship Id="rId10" Type="http://schemas.openxmlformats.org/officeDocument/2006/relationships/image" Target="../media/image268.wmf"/><Relationship Id="rId4" Type="http://schemas.openxmlformats.org/officeDocument/2006/relationships/image" Target="../media/image265.wmf"/><Relationship Id="rId9" Type="http://schemas.openxmlformats.org/officeDocument/2006/relationships/oleObject" Target="../embeddings/oleObject196.bin"/><Relationship Id="rId14" Type="http://schemas.openxmlformats.org/officeDocument/2006/relationships/image" Target="../media/image270.wmf"/></Relationships>
</file>

<file path=ppt/slides/_rels/slide123.xml.rels><?xml version="1.0" encoding="UTF-8" standalone="yes"?>
<Relationships xmlns="http://schemas.openxmlformats.org/package/2006/relationships"><Relationship Id="rId8" Type="http://schemas.openxmlformats.org/officeDocument/2006/relationships/image" Target="../media/image273.wmf"/><Relationship Id="rId13" Type="http://schemas.openxmlformats.org/officeDocument/2006/relationships/oleObject" Target="../embeddings/oleObject204.bin"/><Relationship Id="rId18" Type="http://schemas.openxmlformats.org/officeDocument/2006/relationships/image" Target="../media/image278.wmf"/><Relationship Id="rId3" Type="http://schemas.openxmlformats.org/officeDocument/2006/relationships/oleObject" Target="../embeddings/oleObject199.bin"/><Relationship Id="rId7" Type="http://schemas.openxmlformats.org/officeDocument/2006/relationships/oleObject" Target="../embeddings/oleObject201.bin"/><Relationship Id="rId12" Type="http://schemas.openxmlformats.org/officeDocument/2006/relationships/image" Target="../media/image275.wmf"/><Relationship Id="rId17" Type="http://schemas.openxmlformats.org/officeDocument/2006/relationships/oleObject" Target="../embeddings/oleObject206.bin"/><Relationship Id="rId2" Type="http://schemas.openxmlformats.org/officeDocument/2006/relationships/notesSlide" Target="../notesSlides/notesSlide123.xml"/><Relationship Id="rId16" Type="http://schemas.openxmlformats.org/officeDocument/2006/relationships/image" Target="../media/image277.wmf"/><Relationship Id="rId1" Type="http://schemas.openxmlformats.org/officeDocument/2006/relationships/slideLayout" Target="../slideLayouts/slideLayout2.xml"/><Relationship Id="rId6" Type="http://schemas.openxmlformats.org/officeDocument/2006/relationships/image" Target="../media/image272.wmf"/><Relationship Id="rId11" Type="http://schemas.openxmlformats.org/officeDocument/2006/relationships/oleObject" Target="../embeddings/oleObject203.bin"/><Relationship Id="rId5" Type="http://schemas.openxmlformats.org/officeDocument/2006/relationships/oleObject" Target="../embeddings/oleObject200.bin"/><Relationship Id="rId15" Type="http://schemas.openxmlformats.org/officeDocument/2006/relationships/oleObject" Target="../embeddings/oleObject205.bin"/><Relationship Id="rId10" Type="http://schemas.openxmlformats.org/officeDocument/2006/relationships/image" Target="../media/image274.wmf"/><Relationship Id="rId4" Type="http://schemas.openxmlformats.org/officeDocument/2006/relationships/image" Target="../media/image271.wmf"/><Relationship Id="rId9" Type="http://schemas.openxmlformats.org/officeDocument/2006/relationships/oleObject" Target="../embeddings/oleObject202.bin"/><Relationship Id="rId14" Type="http://schemas.openxmlformats.org/officeDocument/2006/relationships/image" Target="../media/image276.wmf"/></Relationships>
</file>

<file path=ppt/slides/_rels/slide124.xml.rels><?xml version="1.0" encoding="UTF-8" standalone="yes"?>
<Relationships xmlns="http://schemas.openxmlformats.org/package/2006/relationships"><Relationship Id="rId8" Type="http://schemas.openxmlformats.org/officeDocument/2006/relationships/image" Target="../media/image280.wmf"/><Relationship Id="rId13" Type="http://schemas.openxmlformats.org/officeDocument/2006/relationships/image" Target="../media/image283.jpg"/><Relationship Id="rId3" Type="http://schemas.openxmlformats.org/officeDocument/2006/relationships/oleObject" Target="../embeddings/oleObject207.bin"/><Relationship Id="rId7" Type="http://schemas.openxmlformats.org/officeDocument/2006/relationships/oleObject" Target="../embeddings/oleObject209.bin"/><Relationship Id="rId12" Type="http://schemas.openxmlformats.org/officeDocument/2006/relationships/image" Target="../media/image282.wmf"/><Relationship Id="rId17" Type="http://schemas.openxmlformats.org/officeDocument/2006/relationships/image" Target="../media/image284.wmf"/><Relationship Id="rId2" Type="http://schemas.openxmlformats.org/officeDocument/2006/relationships/notesSlide" Target="../notesSlides/notesSlide124.xml"/><Relationship Id="rId16" Type="http://schemas.openxmlformats.org/officeDocument/2006/relationships/oleObject" Target="../embeddings/oleObject213.bin"/><Relationship Id="rId1" Type="http://schemas.openxmlformats.org/officeDocument/2006/relationships/slideLayout" Target="../slideLayouts/slideLayout2.xml"/><Relationship Id="rId6" Type="http://schemas.openxmlformats.org/officeDocument/2006/relationships/image" Target="../media/image273.wmf"/><Relationship Id="rId11" Type="http://schemas.openxmlformats.org/officeDocument/2006/relationships/oleObject" Target="../embeddings/oleObject211.bin"/><Relationship Id="rId5" Type="http://schemas.openxmlformats.org/officeDocument/2006/relationships/oleObject" Target="../embeddings/oleObject208.bin"/><Relationship Id="rId15" Type="http://schemas.openxmlformats.org/officeDocument/2006/relationships/image" Target="../media/image74.wmf"/><Relationship Id="rId10" Type="http://schemas.openxmlformats.org/officeDocument/2006/relationships/image" Target="../media/image281.wmf"/><Relationship Id="rId4" Type="http://schemas.openxmlformats.org/officeDocument/2006/relationships/image" Target="../media/image279.wmf"/><Relationship Id="rId9" Type="http://schemas.openxmlformats.org/officeDocument/2006/relationships/oleObject" Target="../embeddings/oleObject210.bin"/><Relationship Id="rId14" Type="http://schemas.openxmlformats.org/officeDocument/2006/relationships/oleObject" Target="../embeddings/oleObject212.bin"/></Relationships>
</file>

<file path=ppt/slides/_rels/slide125.xml.rels><?xml version="1.0" encoding="UTF-8" standalone="yes"?>
<Relationships xmlns="http://schemas.openxmlformats.org/package/2006/relationships"><Relationship Id="rId8" Type="http://schemas.openxmlformats.org/officeDocument/2006/relationships/image" Target="../media/image286.wmf"/><Relationship Id="rId3" Type="http://schemas.openxmlformats.org/officeDocument/2006/relationships/oleObject" Target="../embeddings/oleObject214.bin"/><Relationship Id="rId7" Type="http://schemas.openxmlformats.org/officeDocument/2006/relationships/oleObject" Target="../embeddings/oleObject216.bin"/><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285.wmf"/><Relationship Id="rId5" Type="http://schemas.openxmlformats.org/officeDocument/2006/relationships/oleObject" Target="../embeddings/oleObject215.bin"/><Relationship Id="rId10" Type="http://schemas.openxmlformats.org/officeDocument/2006/relationships/image" Target="../media/image287.wmf"/><Relationship Id="rId4" Type="http://schemas.openxmlformats.org/officeDocument/2006/relationships/image" Target="../media/image273.wmf"/><Relationship Id="rId9" Type="http://schemas.openxmlformats.org/officeDocument/2006/relationships/oleObject" Target="../embeddings/oleObject217.bin"/></Relationships>
</file>

<file path=ppt/slides/_rels/slide126.xml.rels><?xml version="1.0" encoding="UTF-8" standalone="yes"?>
<Relationships xmlns="http://schemas.openxmlformats.org/package/2006/relationships"><Relationship Id="rId8" Type="http://schemas.openxmlformats.org/officeDocument/2006/relationships/image" Target="../media/image289.wmf"/><Relationship Id="rId3" Type="http://schemas.openxmlformats.org/officeDocument/2006/relationships/oleObject" Target="../embeddings/oleObject218.bin"/><Relationship Id="rId7" Type="http://schemas.openxmlformats.org/officeDocument/2006/relationships/oleObject" Target="../embeddings/oleObject220.bin"/><Relationship Id="rId12" Type="http://schemas.openxmlformats.org/officeDocument/2006/relationships/image" Target="../media/image291.wmf"/><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288.wmf"/><Relationship Id="rId11" Type="http://schemas.openxmlformats.org/officeDocument/2006/relationships/oleObject" Target="../embeddings/oleObject222.bin"/><Relationship Id="rId5" Type="http://schemas.openxmlformats.org/officeDocument/2006/relationships/oleObject" Target="../embeddings/oleObject219.bin"/><Relationship Id="rId10" Type="http://schemas.openxmlformats.org/officeDocument/2006/relationships/image" Target="../media/image290.wmf"/><Relationship Id="rId4" Type="http://schemas.openxmlformats.org/officeDocument/2006/relationships/image" Target="../media/image273.wmf"/><Relationship Id="rId9" Type="http://schemas.openxmlformats.org/officeDocument/2006/relationships/oleObject" Target="../embeddings/oleObject221.bin"/></Relationships>
</file>

<file path=ppt/slides/_rels/slide127.xml.rels><?xml version="1.0" encoding="UTF-8" standalone="yes"?>
<Relationships xmlns="http://schemas.openxmlformats.org/package/2006/relationships"><Relationship Id="rId3" Type="http://schemas.openxmlformats.org/officeDocument/2006/relationships/image" Target="../media/image292.jp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293.jpg"/></Relationships>
</file>

<file path=ppt/slides/_rels/slide128.xml.rels><?xml version="1.0" encoding="UTF-8" standalone="yes"?>
<Relationships xmlns="http://schemas.openxmlformats.org/package/2006/relationships"><Relationship Id="rId3" Type="http://schemas.openxmlformats.org/officeDocument/2006/relationships/image" Target="../media/image294.jp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79.jpg"/></Relationships>
</file>

<file path=ppt/slides/_rels/slide129.xml.rels><?xml version="1.0" encoding="UTF-8" standalone="yes"?>
<Relationships xmlns="http://schemas.openxmlformats.org/package/2006/relationships"><Relationship Id="rId3" Type="http://schemas.openxmlformats.org/officeDocument/2006/relationships/image" Target="../media/image295.jp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179.jpg"/><Relationship Id="rId4" Type="http://schemas.openxmlformats.org/officeDocument/2006/relationships/image" Target="../media/image29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0.xml.rels><?xml version="1.0" encoding="UTF-8" standalone="yes"?>
<Relationships xmlns="http://schemas.openxmlformats.org/package/2006/relationships"><Relationship Id="rId3" Type="http://schemas.openxmlformats.org/officeDocument/2006/relationships/image" Target="../media/image297.jp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179.jpg"/><Relationship Id="rId4" Type="http://schemas.openxmlformats.org/officeDocument/2006/relationships/image" Target="../media/image298.jp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jpg"/><Relationship Id="rId7"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39.jpg"/><Relationship Id="rId3" Type="http://schemas.openxmlformats.org/officeDocument/2006/relationships/oleObject" Target="../embeddings/oleObject7.bin"/><Relationship Id="rId7" Type="http://schemas.openxmlformats.org/officeDocument/2006/relationships/image" Target="../media/image41.wmf"/><Relationship Id="rId12" Type="http://schemas.openxmlformats.org/officeDocument/2006/relationships/image" Target="../media/image4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oleObject" Target="../embeddings/oleObject10.bin"/><Relationship Id="rId5" Type="http://schemas.openxmlformats.org/officeDocument/2006/relationships/image" Target="../media/image37.png"/><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1.bin"/><Relationship Id="rId7" Type="http://schemas.openxmlformats.org/officeDocument/2006/relationships/oleObject" Target="../embeddings/oleObject12.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39.jpg"/><Relationship Id="rId5" Type="http://schemas.openxmlformats.org/officeDocument/2006/relationships/image" Target="../media/image37.png"/><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52.wmf"/><Relationship Id="rId2" Type="http://schemas.openxmlformats.org/officeDocument/2006/relationships/notesSlide" Target="../notesSlides/notesSlide35.xml"/><Relationship Id="rId16"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51.wmf"/><Relationship Id="rId4" Type="http://schemas.openxmlformats.org/officeDocument/2006/relationships/image" Target="../media/image33.wmf"/><Relationship Id="rId9" Type="http://schemas.openxmlformats.org/officeDocument/2006/relationships/oleObject" Target="../embeddings/oleObject17.bin"/><Relationship Id="rId1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4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oleObject" Target="../embeddings/oleObject25.bin"/><Relationship Id="rId4" Type="http://schemas.openxmlformats.org/officeDocument/2006/relationships/image" Target="../media/image55.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69.w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68.emf"/><Relationship Id="rId4" Type="http://schemas.openxmlformats.org/officeDocument/2006/relationships/image" Target="../media/image6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31.bin"/><Relationship Id="rId4" Type="http://schemas.openxmlformats.org/officeDocument/2006/relationships/image" Target="../media/image70.wmf"/></Relationships>
</file>

<file path=ppt/slides/_rels/slide4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oleObject" Target="../embeddings/oleObject33.bin"/><Relationship Id="rId4" Type="http://schemas.openxmlformats.org/officeDocument/2006/relationships/image" Target="../media/image72.w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6.wmf"/><Relationship Id="rId5" Type="http://schemas.openxmlformats.org/officeDocument/2006/relationships/oleObject" Target="../embeddings/oleObject36.bin"/><Relationship Id="rId4" Type="http://schemas.openxmlformats.org/officeDocument/2006/relationships/image" Target="../media/image7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52.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9.wmf"/><Relationship Id="rId5" Type="http://schemas.openxmlformats.org/officeDocument/2006/relationships/oleObject" Target="../embeddings/oleObject40.bin"/><Relationship Id="rId10" Type="http://schemas.openxmlformats.org/officeDocument/2006/relationships/image" Target="../media/image81.wmf"/><Relationship Id="rId4" Type="http://schemas.openxmlformats.org/officeDocument/2006/relationships/image" Target="../media/image74.wmf"/><Relationship Id="rId9" Type="http://schemas.openxmlformats.org/officeDocument/2006/relationships/oleObject" Target="../embeddings/oleObject42.bin"/></Relationships>
</file>

<file path=ppt/slides/_rels/slide53.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86.wmf"/><Relationship Id="rId2" Type="http://schemas.openxmlformats.org/officeDocument/2006/relationships/notesSlide" Target="../notesSlides/notesSlide53.xml"/><Relationship Id="rId16" Type="http://schemas.openxmlformats.org/officeDocument/2006/relationships/image" Target="../media/image88.wmf"/><Relationship Id="rId1" Type="http://schemas.openxmlformats.org/officeDocument/2006/relationships/slideLayout" Target="../slideLayouts/slideLayout2.xml"/><Relationship Id="rId6" Type="http://schemas.openxmlformats.org/officeDocument/2006/relationships/image" Target="../media/image83.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46.bin"/><Relationship Id="rId14" Type="http://schemas.openxmlformats.org/officeDocument/2006/relationships/image" Target="../media/image87.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8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2.wmf"/></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54.bin"/><Relationship Id="rId10" Type="http://schemas.openxmlformats.org/officeDocument/2006/relationships/image" Target="../media/image96.wmf"/><Relationship Id="rId4" Type="http://schemas.openxmlformats.org/officeDocument/2006/relationships/image" Target="../media/image94.wmf"/><Relationship Id="rId9" Type="http://schemas.openxmlformats.org/officeDocument/2006/relationships/oleObject" Target="../embeddings/oleObject56.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61.bin"/><Relationship Id="rId18" Type="http://schemas.openxmlformats.org/officeDocument/2006/relationships/image" Target="../media/image106.wmf"/><Relationship Id="rId3" Type="http://schemas.openxmlformats.org/officeDocument/2006/relationships/image" Target="../media/image98.jpg"/><Relationship Id="rId21" Type="http://schemas.openxmlformats.org/officeDocument/2006/relationships/oleObject" Target="../embeddings/oleObject65.bin"/><Relationship Id="rId7" Type="http://schemas.openxmlformats.org/officeDocument/2006/relationships/oleObject" Target="../embeddings/oleObject58.bin"/><Relationship Id="rId12" Type="http://schemas.openxmlformats.org/officeDocument/2006/relationships/image" Target="../media/image103.wmf"/><Relationship Id="rId17" Type="http://schemas.openxmlformats.org/officeDocument/2006/relationships/oleObject" Target="../embeddings/oleObject63.bin"/><Relationship Id="rId2" Type="http://schemas.openxmlformats.org/officeDocument/2006/relationships/notesSlide" Target="../notesSlides/notesSlide62.xml"/><Relationship Id="rId16" Type="http://schemas.openxmlformats.org/officeDocument/2006/relationships/image" Target="../media/image105.wmf"/><Relationship Id="rId20" Type="http://schemas.openxmlformats.org/officeDocument/2006/relationships/image" Target="../media/image107.wmf"/><Relationship Id="rId1" Type="http://schemas.openxmlformats.org/officeDocument/2006/relationships/slideLayout" Target="../slideLayouts/slideLayout2.xml"/><Relationship Id="rId6" Type="http://schemas.openxmlformats.org/officeDocument/2006/relationships/image" Target="../media/image100.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102.wmf"/><Relationship Id="rId19" Type="http://schemas.openxmlformats.org/officeDocument/2006/relationships/oleObject" Target="../embeddings/oleObject64.bin"/><Relationship Id="rId4" Type="http://schemas.openxmlformats.org/officeDocument/2006/relationships/image" Target="../media/image99.jpg"/><Relationship Id="rId9" Type="http://schemas.openxmlformats.org/officeDocument/2006/relationships/oleObject" Target="../embeddings/oleObject59.bin"/><Relationship Id="rId14" Type="http://schemas.openxmlformats.org/officeDocument/2006/relationships/image" Target="../media/image104.wmf"/><Relationship Id="rId22" Type="http://schemas.openxmlformats.org/officeDocument/2006/relationships/image" Target="../media/image108.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14.wmf"/><Relationship Id="rId3" Type="http://schemas.openxmlformats.org/officeDocument/2006/relationships/oleObject" Target="../embeddings/oleObject66.bin"/><Relationship Id="rId7" Type="http://schemas.openxmlformats.org/officeDocument/2006/relationships/image" Target="../media/image111.wmf"/><Relationship Id="rId12" Type="http://schemas.openxmlformats.org/officeDocument/2006/relationships/oleObject" Target="../embeddings/oleObject70.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113.wmf"/><Relationship Id="rId5" Type="http://schemas.openxmlformats.org/officeDocument/2006/relationships/image" Target="../media/image110.emf"/><Relationship Id="rId15" Type="http://schemas.openxmlformats.org/officeDocument/2006/relationships/image" Target="../media/image115.wmf"/><Relationship Id="rId10" Type="http://schemas.openxmlformats.org/officeDocument/2006/relationships/oleObject" Target="../embeddings/oleObject69.bin"/><Relationship Id="rId4" Type="http://schemas.openxmlformats.org/officeDocument/2006/relationships/image" Target="../media/image109.wmf"/><Relationship Id="rId9" Type="http://schemas.openxmlformats.org/officeDocument/2006/relationships/image" Target="../media/image112.wmf"/><Relationship Id="rId14" Type="http://schemas.openxmlformats.org/officeDocument/2006/relationships/oleObject" Target="../embeddings/oleObject71.bin"/></Relationships>
</file>

<file path=ppt/slides/_rels/slide64.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76.bin"/><Relationship Id="rId18" Type="http://schemas.openxmlformats.org/officeDocument/2006/relationships/image" Target="../media/image123.wmf"/><Relationship Id="rId26" Type="http://schemas.openxmlformats.org/officeDocument/2006/relationships/image" Target="../media/image127.wmf"/><Relationship Id="rId3" Type="http://schemas.openxmlformats.org/officeDocument/2006/relationships/oleObject" Target="../embeddings/oleObject67.bin"/><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120.wmf"/><Relationship Id="rId17" Type="http://schemas.openxmlformats.org/officeDocument/2006/relationships/oleObject" Target="../embeddings/oleObject78.bin"/><Relationship Id="rId25" Type="http://schemas.openxmlformats.org/officeDocument/2006/relationships/oleObject" Target="../embeddings/oleObject82.bin"/><Relationship Id="rId2" Type="http://schemas.openxmlformats.org/officeDocument/2006/relationships/notesSlide" Target="../notesSlides/notesSlide65.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slideLayout" Target="../slideLayouts/slideLayout2.xml"/><Relationship Id="rId6" Type="http://schemas.openxmlformats.org/officeDocument/2006/relationships/image" Target="../media/image117.wmf"/><Relationship Id="rId11" Type="http://schemas.openxmlformats.org/officeDocument/2006/relationships/oleObject" Target="../embeddings/oleObject75.bin"/><Relationship Id="rId24" Type="http://schemas.openxmlformats.org/officeDocument/2006/relationships/image" Target="../media/image126.wmf"/><Relationship Id="rId5" Type="http://schemas.openxmlformats.org/officeDocument/2006/relationships/oleObject" Target="../embeddings/oleObject72.bin"/><Relationship Id="rId15" Type="http://schemas.openxmlformats.org/officeDocument/2006/relationships/oleObject" Target="../embeddings/oleObject77.bin"/><Relationship Id="rId23" Type="http://schemas.openxmlformats.org/officeDocument/2006/relationships/oleObject" Target="../embeddings/oleObject81.bin"/><Relationship Id="rId10" Type="http://schemas.openxmlformats.org/officeDocument/2006/relationships/image" Target="../media/image119.wmf"/><Relationship Id="rId19" Type="http://schemas.openxmlformats.org/officeDocument/2006/relationships/oleObject" Target="../embeddings/oleObject79.bin"/><Relationship Id="rId4" Type="http://schemas.openxmlformats.org/officeDocument/2006/relationships/image" Target="../media/image111.wmf"/><Relationship Id="rId9" Type="http://schemas.openxmlformats.org/officeDocument/2006/relationships/oleObject" Target="../embeddings/oleObject74.bin"/><Relationship Id="rId14" Type="http://schemas.openxmlformats.org/officeDocument/2006/relationships/image" Target="../media/image121.wmf"/><Relationship Id="rId22" Type="http://schemas.openxmlformats.org/officeDocument/2006/relationships/image" Target="../media/image125.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133.wmf"/><Relationship Id="rId3" Type="http://schemas.openxmlformats.org/officeDocument/2006/relationships/image" Target="../media/image128.jpg"/><Relationship Id="rId7" Type="http://schemas.openxmlformats.org/officeDocument/2006/relationships/image" Target="../media/image130.wmf"/><Relationship Id="rId12" Type="http://schemas.openxmlformats.org/officeDocument/2006/relationships/oleObject" Target="../embeddings/oleObject87.bin"/><Relationship Id="rId17" Type="http://schemas.openxmlformats.org/officeDocument/2006/relationships/image" Target="../media/image135.wmf"/><Relationship Id="rId2" Type="http://schemas.openxmlformats.org/officeDocument/2006/relationships/notesSlide" Target="../notesSlides/notesSlide66.xml"/><Relationship Id="rId16"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4.bin"/><Relationship Id="rId11" Type="http://schemas.openxmlformats.org/officeDocument/2006/relationships/image" Target="../media/image132.wmf"/><Relationship Id="rId5" Type="http://schemas.openxmlformats.org/officeDocument/2006/relationships/image" Target="../media/image129.wmf"/><Relationship Id="rId15" Type="http://schemas.openxmlformats.org/officeDocument/2006/relationships/image" Target="../media/image134.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31.wmf"/><Relationship Id="rId14" Type="http://schemas.openxmlformats.org/officeDocument/2006/relationships/oleObject" Target="../embeddings/oleObject88.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69.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42.wmf"/><Relationship Id="rId5" Type="http://schemas.openxmlformats.org/officeDocument/2006/relationships/oleObject" Target="../embeddings/oleObject91.bin"/><Relationship Id="rId4" Type="http://schemas.openxmlformats.org/officeDocument/2006/relationships/image" Target="../media/image14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44.jpg"/><Relationship Id="rId4" Type="http://schemas.openxmlformats.org/officeDocument/2006/relationships/image" Target="../media/image14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46.jpg"/><Relationship Id="rId4" Type="http://schemas.openxmlformats.org/officeDocument/2006/relationships/image" Target="../media/image145.wmf"/></Relationships>
</file>

<file path=ppt/slides/_rels/slide76.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0.jpg"/></Relationships>
</file>

<file path=ppt/slides/_rels/slide79.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51.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oleObject" Target="../embeddings/oleObject95.bin"/><Relationship Id="rId7" Type="http://schemas.openxmlformats.org/officeDocument/2006/relationships/image" Target="../media/image154.w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53.jpg"/><Relationship Id="rId4" Type="http://schemas.openxmlformats.org/officeDocument/2006/relationships/image" Target="../media/image152.wmf"/><Relationship Id="rId9" Type="http://schemas.openxmlformats.org/officeDocument/2006/relationships/image" Target="../media/image74.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56.wmf"/><Relationship Id="rId4" Type="http://schemas.openxmlformats.org/officeDocument/2006/relationships/oleObject" Target="../embeddings/oleObject98.bin"/></Relationships>
</file>

<file path=ppt/slides/_rels/slide84.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63.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64.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65.wmf"/></Relationships>
</file>

<file path=ppt/slides/_rels/slide93.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68.w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oleObject" Target="../embeddings/oleObject95.bin"/><Relationship Id="rId7" Type="http://schemas.openxmlformats.org/officeDocument/2006/relationships/image" Target="../media/image169.jp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54.wmf"/><Relationship Id="rId5" Type="http://schemas.openxmlformats.org/officeDocument/2006/relationships/oleObject" Target="../embeddings/oleObject96.bin"/><Relationship Id="rId4" Type="http://schemas.openxmlformats.org/officeDocument/2006/relationships/image" Target="../media/image152.wmf"/><Relationship Id="rId9" Type="http://schemas.openxmlformats.org/officeDocument/2006/relationships/image" Target="../media/image74.wmf"/></Relationships>
</file>

<file path=ppt/slides/_rels/slide97.xml.rels><?xml version="1.0" encoding="UTF-8" standalone="yes"?>
<Relationships xmlns="http://schemas.openxmlformats.org/package/2006/relationships"><Relationship Id="rId3" Type="http://schemas.openxmlformats.org/officeDocument/2006/relationships/image" Target="../media/image170.jp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71.wmf"/><Relationship Id="rId4" Type="http://schemas.openxmlformats.org/officeDocument/2006/relationships/oleObject" Target="../embeddings/oleObject104.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72.wmf"/></Relationships>
</file>

<file path=ppt/slides/_rels/slide99.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a:xfrm>
            <a:off x="342900" y="2774599"/>
            <a:ext cx="6944020" cy="1088444"/>
          </a:xfrm>
        </p:spPr>
        <p:txBody>
          <a:bodyPr vert="horz" lIns="91440" tIns="45720" rIns="91440" bIns="45720" rtlCol="0" anchor="t">
            <a:normAutofit/>
          </a:bodyPr>
          <a:lstStyle/>
          <a:p>
            <a:r>
              <a:rPr lang="en-US" dirty="0"/>
              <a:t>Lesson </a:t>
            </a:r>
            <a:r>
              <a:rPr lang="en-US" dirty="0" err="1"/>
              <a:t>11B</a:t>
            </a:r>
            <a:r>
              <a:rPr lang="en-US" dirty="0"/>
              <a:t> – Bolted Connections</a:t>
            </a:r>
            <a:r>
              <a:rPr lang="en-US" dirty="0">
                <a:latin typeface="Arial"/>
                <a:cs typeface="Arial"/>
              </a:rPr>
              <a:t> and Girder Field Splices</a:t>
            </a:r>
            <a:endParaRPr lang="en-US" dirty="0"/>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0650"/>
            <a:ext cx="8229600" cy="857250"/>
          </a:xfrm>
        </p:spPr>
        <p:txBody>
          <a:bodyPr>
            <a:normAutofit/>
          </a:bodyPr>
          <a:lstStyle/>
          <a:p>
            <a:r>
              <a:rPr lang="en-US" sz="3600" dirty="0"/>
              <a:t>Slip-Critical Connections</a:t>
            </a:r>
          </a:p>
        </p:txBody>
      </p:sp>
      <p:pic>
        <p:nvPicPr>
          <p:cNvPr id="20" name="Content Placeholder 19">
            <a:extLst>
              <a:ext uri="{FF2B5EF4-FFF2-40B4-BE49-F238E27FC236}">
                <a16:creationId xmlns:a16="http://schemas.microsoft.com/office/drawing/2014/main" id="{448E0B09-C3BA-D30A-00B4-1B9397251D4F}"/>
              </a:ext>
            </a:extLst>
          </p:cNvPr>
          <p:cNvPicPr>
            <a:picLocks noGrp="1" noChangeAspect="1"/>
          </p:cNvPicPr>
          <p:nvPr>
            <p:ph sz="half" idx="1"/>
          </p:nvPr>
        </p:nvPicPr>
        <p:blipFill rotWithShape="1">
          <a:blip r:embed="rId3" cstate="hqprint">
            <a:extLst>
              <a:ext uri="{28A0092B-C50C-407E-A947-70E740481C1C}">
                <a14:useLocalDpi xmlns:a14="http://schemas.microsoft.com/office/drawing/2010/main"/>
              </a:ext>
            </a:extLst>
          </a:blip>
          <a:srcRect/>
          <a:stretch/>
        </p:blipFill>
        <p:spPr>
          <a:xfrm>
            <a:off x="457200" y="977900"/>
            <a:ext cx="4038600" cy="3394075"/>
          </a:xfrm>
          <a:noFill/>
        </p:spPr>
      </p:pic>
      <p:sp>
        <p:nvSpPr>
          <p:cNvPr id="5" name="Content Placeholder 4">
            <a:extLst>
              <a:ext uri="{FF2B5EF4-FFF2-40B4-BE49-F238E27FC236}">
                <a16:creationId xmlns:a16="http://schemas.microsoft.com/office/drawing/2014/main" id="{AB23A8E1-7B45-B7F3-28F0-C7E4B919C76B}"/>
              </a:ext>
            </a:extLst>
          </p:cNvPr>
          <p:cNvSpPr>
            <a:spLocks noGrp="1"/>
          </p:cNvSpPr>
          <p:nvPr>
            <p:ph sz="half" idx="2"/>
          </p:nvPr>
        </p:nvSpPr>
        <p:spPr>
          <a:xfrm>
            <a:off x="4648202" y="977899"/>
            <a:ext cx="4137581" cy="3394075"/>
          </a:xfrm>
        </p:spPr>
        <p:txBody>
          <a:bodyPr>
            <a:normAutofit lnSpcReduction="10000"/>
          </a:bodyPr>
          <a:lstStyle/>
          <a:p>
            <a:pPr>
              <a:lnSpc>
                <a:spcPct val="90000"/>
              </a:lnSpc>
            </a:pPr>
            <a:r>
              <a:rPr lang="en-US" sz="1500" dirty="0"/>
              <a:t>Joints of diaphragm, cross-frame, and lateral bracing members in beam or girder bridges with pretensioned high-strength bolts installed in standard holes should be designed only as bearing-type connections (</a:t>
            </a:r>
            <a:r>
              <a:rPr lang="en-US" sz="1500" i="1" dirty="0"/>
              <a:t>AASHTO LRFD </a:t>
            </a:r>
            <a:r>
              <a:rPr lang="en-US" sz="1500" dirty="0"/>
              <a:t>Article 6.13.2.1.1 - 10th Edition).</a:t>
            </a:r>
          </a:p>
          <a:p>
            <a:pPr>
              <a:lnSpc>
                <a:spcPct val="90000"/>
              </a:lnSpc>
            </a:pPr>
            <a:r>
              <a:rPr lang="en-US" sz="1500" dirty="0"/>
              <a:t>Field experience has indicated that slip in these connections is not likely and that any slip that may occur in these connections is not anticipated to be detrimental to the geometry or serviceability of the structure.</a:t>
            </a:r>
          </a:p>
          <a:p>
            <a:pPr>
              <a:lnSpc>
                <a:spcPct val="90000"/>
              </a:lnSpc>
            </a:pPr>
            <a:r>
              <a:rPr lang="en-US" sz="1500" dirty="0">
                <a:effectLst/>
                <a:ea typeface="Times New Roman" panose="02020603050405020304" pitchFamily="18" charset="0"/>
                <a:cs typeface="Arial" panose="020B0604020202020204" pitchFamily="34" charset="0"/>
              </a:rPr>
              <a:t>Faying surfaces of joints that are designed as bearing-type connections need not satisfy the surface condition preparation specified in </a:t>
            </a:r>
            <a:r>
              <a:rPr lang="en-US" sz="1500" i="1" dirty="0">
                <a:effectLst/>
                <a:ea typeface="Times New Roman" panose="02020603050405020304" pitchFamily="18" charset="0"/>
                <a:cs typeface="Arial" panose="020B0604020202020204" pitchFamily="34" charset="0"/>
              </a:rPr>
              <a:t>AASHTO LRFD </a:t>
            </a:r>
            <a:r>
              <a:rPr lang="en-US" sz="1500" dirty="0">
                <a:effectLst/>
                <a:ea typeface="Times New Roman" panose="02020603050405020304" pitchFamily="18" charset="0"/>
                <a:cs typeface="Arial" panose="020B0604020202020204" pitchFamily="34" charset="0"/>
              </a:rPr>
              <a:t>Article 6.13.2.8 for slip-critical connections; coatings are permitted in bearing-type connections.</a:t>
            </a:r>
          </a:p>
          <a:p>
            <a:pPr marL="0" indent="0">
              <a:lnSpc>
                <a:spcPct val="90000"/>
              </a:lnSpc>
              <a:buNone/>
            </a:pPr>
            <a:endParaRPr lang="en-US" sz="1500" dirty="0"/>
          </a:p>
          <a:p>
            <a:pPr>
              <a:lnSpc>
                <a:spcPct val="90000"/>
              </a:lnSpc>
            </a:pPr>
            <a:endParaRPr lang="en-US" sz="1500" dirty="0"/>
          </a:p>
          <a:p>
            <a:pPr>
              <a:lnSpc>
                <a:spcPct val="90000"/>
              </a:lnSpc>
            </a:pPr>
            <a:endParaRPr lang="en-US" sz="1500"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10</a:t>
            </a:fld>
            <a:endParaRPr lang="en-US" noProof="0" dirty="0"/>
          </a:p>
        </p:txBody>
      </p:sp>
    </p:spTree>
    <p:extLst>
      <p:ext uri="{BB962C8B-B14F-4D97-AF65-F5344CB8AC3E}">
        <p14:creationId xmlns:p14="http://schemas.microsoft.com/office/powerpoint/2010/main" val="15068400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Plates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2039E6D0-841A-A320-B38E-8D4A520C311F}"/>
              </a:ext>
            </a:extLst>
          </p:cNvPr>
          <p:cNvSpPr txBox="1"/>
          <p:nvPr/>
        </p:nvSpPr>
        <p:spPr>
          <a:xfrm>
            <a:off x="1855510" y="1486604"/>
            <a:ext cx="5095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Factored Resistance of the Web Splice Plates</a:t>
            </a:r>
          </a:p>
        </p:txBody>
      </p:sp>
      <p:sp>
        <p:nvSpPr>
          <p:cNvPr id="8" name="TextBox 7">
            <a:extLst>
              <a:ext uri="{FF2B5EF4-FFF2-40B4-BE49-F238E27FC236}">
                <a16:creationId xmlns:a16="http://schemas.microsoft.com/office/drawing/2014/main" id="{DDA26217-40B6-359C-8668-CCD75AFE4391}"/>
              </a:ext>
            </a:extLst>
          </p:cNvPr>
          <p:cNvSpPr txBox="1"/>
          <p:nvPr/>
        </p:nvSpPr>
        <p:spPr>
          <a:xfrm>
            <a:off x="1325960" y="1971227"/>
            <a:ext cx="5376498"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Shear Yielding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6.13.5.3):</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Shear Rupture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6.13.5.3):</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Block Shear Rupture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6.13.4):</a:t>
            </a:r>
          </a:p>
        </p:txBody>
      </p:sp>
      <p:graphicFrame>
        <p:nvGraphicFramePr>
          <p:cNvPr id="9" name="Object 8">
            <a:extLst>
              <a:ext uri="{FF2B5EF4-FFF2-40B4-BE49-F238E27FC236}">
                <a16:creationId xmlns:a16="http://schemas.microsoft.com/office/drawing/2014/main" id="{E5305F43-B780-02E3-1214-B01EDB72F0A7}"/>
              </a:ext>
            </a:extLst>
          </p:cNvPr>
          <p:cNvGraphicFramePr>
            <a:graphicFrameLocks noChangeAspect="1"/>
          </p:cNvGraphicFramePr>
          <p:nvPr>
            <p:extLst>
              <p:ext uri="{D42A27DB-BD31-4B8C-83A1-F6EECF244321}">
                <p14:modId xmlns:p14="http://schemas.microsoft.com/office/powerpoint/2010/main" val="2768015298"/>
              </p:ext>
            </p:extLst>
          </p:nvPr>
        </p:nvGraphicFramePr>
        <p:xfrm>
          <a:off x="3430588" y="2447925"/>
          <a:ext cx="1465262" cy="309563"/>
        </p:xfrm>
        <a:graphic>
          <a:graphicData uri="http://schemas.openxmlformats.org/presentationml/2006/ole">
            <mc:AlternateContent xmlns:mc="http://schemas.openxmlformats.org/markup-compatibility/2006">
              <mc:Choice xmlns:v="urn:schemas-microsoft-com:vml" Requires="v">
                <p:oleObj name="Equation" r:id="rId3" imgW="1002960" imgH="203040" progId="Equation.DSMT4">
                  <p:embed/>
                </p:oleObj>
              </mc:Choice>
              <mc:Fallback>
                <p:oleObj name="Equation" r:id="rId3" imgW="1002960" imgH="203040" progId="Equation.DSMT4">
                  <p:embed/>
                  <p:pic>
                    <p:nvPicPr>
                      <p:cNvPr id="9" name="Object 8">
                        <a:extLst>
                          <a:ext uri="{FF2B5EF4-FFF2-40B4-BE49-F238E27FC236}">
                            <a16:creationId xmlns:a16="http://schemas.microsoft.com/office/drawing/2014/main" id="{E5305F43-B780-02E3-1214-B01EDB72F0A7}"/>
                          </a:ext>
                        </a:extLst>
                      </p:cNvPr>
                      <p:cNvPicPr>
                        <a:picLocks noChangeAspect="1" noChangeArrowheads="1"/>
                      </p:cNvPicPr>
                      <p:nvPr/>
                    </p:nvPicPr>
                    <p:blipFill>
                      <a:blip r:embed="rId4"/>
                      <a:srcRect/>
                      <a:stretch>
                        <a:fillRect/>
                      </a:stretch>
                    </p:blipFill>
                    <p:spPr bwMode="auto">
                      <a:xfrm>
                        <a:off x="3430588" y="2447925"/>
                        <a:ext cx="1465262" cy="309563"/>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753C7B91-80BE-5086-8627-3E7EEDE5728B}"/>
              </a:ext>
            </a:extLst>
          </p:cNvPr>
          <p:cNvGraphicFramePr>
            <a:graphicFrameLocks noChangeAspect="1"/>
          </p:cNvGraphicFramePr>
          <p:nvPr>
            <p:extLst>
              <p:ext uri="{D42A27DB-BD31-4B8C-83A1-F6EECF244321}">
                <p14:modId xmlns:p14="http://schemas.microsoft.com/office/powerpoint/2010/main" val="2919322427"/>
              </p:ext>
            </p:extLst>
          </p:nvPr>
        </p:nvGraphicFramePr>
        <p:xfrm>
          <a:off x="3310731" y="3240463"/>
          <a:ext cx="1704975" cy="309562"/>
        </p:xfrm>
        <a:graphic>
          <a:graphicData uri="http://schemas.openxmlformats.org/presentationml/2006/ole">
            <mc:AlternateContent xmlns:mc="http://schemas.openxmlformats.org/markup-compatibility/2006">
              <mc:Choice xmlns:v="urn:schemas-microsoft-com:vml" Requires="v">
                <p:oleObj name="Equation" r:id="rId5" imgW="1168200" imgH="203040" progId="Equation.DSMT4">
                  <p:embed/>
                </p:oleObj>
              </mc:Choice>
              <mc:Fallback>
                <p:oleObj name="Equation" r:id="rId5" imgW="1168200" imgH="203040" progId="Equation.DSMT4">
                  <p:embed/>
                  <p:pic>
                    <p:nvPicPr>
                      <p:cNvPr id="10" name="Object 9">
                        <a:extLst>
                          <a:ext uri="{FF2B5EF4-FFF2-40B4-BE49-F238E27FC236}">
                            <a16:creationId xmlns:a16="http://schemas.microsoft.com/office/drawing/2014/main" id="{753C7B91-80BE-5086-8627-3E7EEDE5728B}"/>
                          </a:ext>
                        </a:extLst>
                      </p:cNvPr>
                      <p:cNvPicPr>
                        <a:picLocks noChangeAspect="1" noChangeArrowheads="1"/>
                      </p:cNvPicPr>
                      <p:nvPr/>
                    </p:nvPicPr>
                    <p:blipFill>
                      <a:blip r:embed="rId6"/>
                      <a:srcRect/>
                      <a:stretch>
                        <a:fillRect/>
                      </a:stretch>
                    </p:blipFill>
                    <p:spPr bwMode="auto">
                      <a:xfrm>
                        <a:off x="3310731" y="3240463"/>
                        <a:ext cx="1704975" cy="309562"/>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E57A67AF-213B-4F58-007C-A8B47D4207C3}"/>
              </a:ext>
            </a:extLst>
          </p:cNvPr>
          <p:cNvGraphicFramePr>
            <a:graphicFrameLocks noChangeAspect="1"/>
          </p:cNvGraphicFramePr>
          <p:nvPr>
            <p:extLst>
              <p:ext uri="{D42A27DB-BD31-4B8C-83A1-F6EECF244321}">
                <p14:modId xmlns:p14="http://schemas.microsoft.com/office/powerpoint/2010/main" val="4290327811"/>
              </p:ext>
            </p:extLst>
          </p:nvPr>
        </p:nvGraphicFramePr>
        <p:xfrm>
          <a:off x="2128837" y="4141974"/>
          <a:ext cx="5262563" cy="368300"/>
        </p:xfrm>
        <a:graphic>
          <a:graphicData uri="http://schemas.openxmlformats.org/presentationml/2006/ole">
            <mc:AlternateContent xmlns:mc="http://schemas.openxmlformats.org/markup-compatibility/2006">
              <mc:Choice xmlns:v="urn:schemas-microsoft-com:vml" Requires="v">
                <p:oleObj name="Equation" r:id="rId7" imgW="3606480" imgH="241200" progId="Equation.DSMT4">
                  <p:embed/>
                </p:oleObj>
              </mc:Choice>
              <mc:Fallback>
                <p:oleObj name="Equation" r:id="rId7" imgW="3606480" imgH="241200" progId="Equation.DSMT4">
                  <p:embed/>
                  <p:pic>
                    <p:nvPicPr>
                      <p:cNvPr id="11" name="Object 10">
                        <a:extLst>
                          <a:ext uri="{FF2B5EF4-FFF2-40B4-BE49-F238E27FC236}">
                            <a16:creationId xmlns:a16="http://schemas.microsoft.com/office/drawing/2014/main" id="{E57A67AF-213B-4F58-007C-A8B47D4207C3}"/>
                          </a:ext>
                        </a:extLst>
                      </p:cNvPr>
                      <p:cNvPicPr>
                        <a:picLocks noChangeAspect="1" noChangeArrowheads="1"/>
                      </p:cNvPicPr>
                      <p:nvPr/>
                    </p:nvPicPr>
                    <p:blipFill>
                      <a:blip r:embed="rId8"/>
                      <a:srcRect/>
                      <a:stretch>
                        <a:fillRect/>
                      </a:stretch>
                    </p:blipFill>
                    <p:spPr bwMode="auto">
                      <a:xfrm>
                        <a:off x="2128837" y="4141974"/>
                        <a:ext cx="5262563" cy="3683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A8EB2F96-72AF-3034-34ED-38B5C5CE561A}"/>
              </a:ext>
            </a:extLst>
          </p:cNvPr>
          <p:cNvGraphicFramePr>
            <a:graphicFrameLocks noChangeAspect="1"/>
          </p:cNvGraphicFramePr>
          <p:nvPr>
            <p:extLst>
              <p:ext uri="{D42A27DB-BD31-4B8C-83A1-F6EECF244321}">
                <p14:modId xmlns:p14="http://schemas.microsoft.com/office/powerpoint/2010/main" val="2276525376"/>
              </p:ext>
            </p:extLst>
          </p:nvPr>
        </p:nvGraphicFramePr>
        <p:xfrm>
          <a:off x="6426601" y="1565424"/>
          <a:ext cx="649288" cy="290512"/>
        </p:xfrm>
        <a:graphic>
          <a:graphicData uri="http://schemas.openxmlformats.org/presentationml/2006/ole">
            <mc:AlternateContent xmlns:mc="http://schemas.openxmlformats.org/markup-compatibility/2006">
              <mc:Choice xmlns:v="urn:schemas-microsoft-com:vml" Requires="v">
                <p:oleObj name="Equation" r:id="rId9" imgW="444240" imgH="190440" progId="Equation.DSMT4">
                  <p:embed/>
                </p:oleObj>
              </mc:Choice>
              <mc:Fallback>
                <p:oleObj name="Equation" r:id="rId9" imgW="444240" imgH="190440" progId="Equation.DSMT4">
                  <p:embed/>
                  <p:pic>
                    <p:nvPicPr>
                      <p:cNvPr id="12" name="Object 11">
                        <a:extLst>
                          <a:ext uri="{FF2B5EF4-FFF2-40B4-BE49-F238E27FC236}">
                            <a16:creationId xmlns:a16="http://schemas.microsoft.com/office/drawing/2014/main" id="{A8EB2F96-72AF-3034-34ED-38B5C5CE561A}"/>
                          </a:ext>
                        </a:extLst>
                      </p:cNvPr>
                      <p:cNvPicPr>
                        <a:picLocks noChangeAspect="1" noChangeArrowheads="1"/>
                      </p:cNvPicPr>
                      <p:nvPr/>
                    </p:nvPicPr>
                    <p:blipFill>
                      <a:blip r:embed="rId10"/>
                      <a:srcRect/>
                      <a:stretch>
                        <a:fillRect/>
                      </a:stretch>
                    </p:blipFill>
                    <p:spPr bwMode="auto">
                      <a:xfrm>
                        <a:off x="6426601" y="1565424"/>
                        <a:ext cx="649288" cy="29051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61EE209-A407-8006-7141-019AFA1869B2}"/>
              </a:ext>
            </a:extLst>
          </p:cNvPr>
          <p:cNvSpPr txBox="1"/>
          <p:nvPr/>
        </p:nvSpPr>
        <p:spPr>
          <a:xfrm>
            <a:off x="7659329" y="4141974"/>
            <a:ext cx="1746091" cy="338554"/>
          </a:xfrm>
          <a:prstGeom prst="rect">
            <a:avLst/>
          </a:prstGeom>
          <a:noFill/>
        </p:spPr>
        <p:txBody>
          <a:bodyPr wrap="square" rtlCol="0">
            <a:spAutoFit/>
          </a:bodyPr>
          <a:lstStyle/>
          <a:p>
            <a:r>
              <a:rPr lang="en-US" sz="1600" dirty="0">
                <a:latin typeface="+mn-lt"/>
              </a:rPr>
              <a:t>(Lesson 12)</a:t>
            </a:r>
          </a:p>
        </p:txBody>
      </p:sp>
    </p:spTree>
    <p:extLst>
      <p:ext uri="{BB962C8B-B14F-4D97-AF65-F5344CB8AC3E}">
        <p14:creationId xmlns:p14="http://schemas.microsoft.com/office/powerpoint/2010/main" val="19133596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40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612528" y="1213111"/>
            <a:ext cx="4706724" cy="307776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Resources for designing bolted field splices: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NBSA </a:t>
            </a:r>
            <a:r>
              <a:rPr lang="en-US" sz="1600" i="1" dirty="0">
                <a:latin typeface="Calibri" panose="020F0502020204030204" pitchFamily="34" charset="0"/>
                <a:cs typeface="Calibri" panose="020F0502020204030204" pitchFamily="34" charset="0"/>
              </a:rPr>
              <a:t>Bolted Field Splices for Steel Bridge Flexural Members  - </a:t>
            </a:r>
            <a:r>
              <a:rPr lang="en-US" sz="1600" dirty="0">
                <a:latin typeface="Calibri" panose="020F0502020204030204" pitchFamily="34" charset="0"/>
                <a:cs typeface="Calibri" panose="020F0502020204030204" pitchFamily="34" charset="0"/>
              </a:rPr>
              <a:t>Overview and Design Examples</a:t>
            </a:r>
            <a:endParaRPr lang="en-US" sz="1600" i="1"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NSBA Splice design spreadsheet</a:t>
            </a:r>
          </a:p>
          <a:p>
            <a:pPr marL="742950" lvl="1" indent="-285750">
              <a:buFont typeface="Calibri" panose="020F050202020403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Resources available free of charge on the NSBA website – </a:t>
            </a:r>
            <a:r>
              <a:rPr lang="en-US" sz="1600" dirty="0">
                <a:latin typeface="Calibri" panose="020F0502020204030204" pitchFamily="34" charset="0"/>
                <a:cs typeface="Calibri" panose="020F0502020204030204" pitchFamily="34" charset="0"/>
                <a:hlinkClick r:id="rId3"/>
              </a:rPr>
              <a:t>www.aisc.org/nsba</a:t>
            </a:r>
            <a:r>
              <a:rPr lang="en-US" sz="1600" dirty="0">
                <a:latin typeface="Calibri" panose="020F0502020204030204" pitchFamily="34" charset="0"/>
                <a:cs typeface="Calibri" panose="020F0502020204030204" pitchFamily="34" charset="0"/>
              </a:rPr>
              <a:t>. Click on ′Design and Estimating′ and then on ′Design Resources and Software′</a:t>
            </a:r>
          </a:p>
        </p:txBody>
      </p:sp>
      <p:pic>
        <p:nvPicPr>
          <p:cNvPr id="8" name="Picture 7" descr="Graphical user interface, website&#10;&#10;Description automatically generated">
            <a:extLst>
              <a:ext uri="{FF2B5EF4-FFF2-40B4-BE49-F238E27FC236}">
                <a16:creationId xmlns:a16="http://schemas.microsoft.com/office/drawing/2014/main" id="{2B6876F2-B7DD-97A1-341A-778E3599CD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46401" y="1213111"/>
            <a:ext cx="2175597" cy="271727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D94D6181-311F-F5DA-1061-EC65AD13F22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0441" y="2390308"/>
            <a:ext cx="825499" cy="861918"/>
          </a:xfrm>
          <a:prstGeom prst="rect">
            <a:avLst/>
          </a:prstGeom>
        </p:spPr>
      </p:pic>
    </p:spTree>
    <p:extLst>
      <p:ext uri="{BB962C8B-B14F-4D97-AF65-F5344CB8AC3E}">
        <p14:creationId xmlns:p14="http://schemas.microsoft.com/office/powerpoint/2010/main" val="11667354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692656" y="1043428"/>
            <a:ext cx="8451344" cy="458587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Design the bolted field splice in the end span of the exterior girder of a three-span continuous I-girder bridge:</a:t>
            </a:r>
          </a:p>
          <a:p>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Spans:  234 ft – 300 ft – 234 ft</a:t>
            </a: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Splice is located near a point of permanent load contraflexure in the end span.</a:t>
            </a: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Bolts:  7/</a:t>
            </a:r>
            <a:r>
              <a:rPr lang="en-US" sz="1600" dirty="0" err="1">
                <a:latin typeface="Calibri" panose="020F0502020204030204" pitchFamily="34" charset="0"/>
                <a:cs typeface="Calibri" panose="020F0502020204030204" pitchFamily="34" charset="0"/>
              </a:rPr>
              <a:t>8</a:t>
            </a:r>
            <a:r>
              <a:rPr lang="en-US" sz="1600" dirty="0" err="1">
                <a:latin typeface="Calibri" panose="020F0502020204030204" pitchFamily="34" charset="0"/>
                <a:cs typeface="Calibri" panose="020F0502020204030204" pitchFamily="34" charset="0"/>
                <a:sym typeface="MT Extra" panose="05050102010205020202" pitchFamily="18" charset="2"/>
              </a:rPr>
              <a:t>”diameter</a:t>
            </a:r>
            <a:r>
              <a:rPr lang="en-US" sz="1600" dirty="0">
                <a:latin typeface="Calibri" panose="020F0502020204030204" pitchFamily="34" charset="0"/>
                <a:cs typeface="Calibri" panose="020F0502020204030204" pitchFamily="34" charset="0"/>
                <a:sym typeface="MT Extra" panose="05050102010205020202" pitchFamily="18" charset="2"/>
              </a:rPr>
              <a:t> ASTM F3125 Grade A325 bolts in standard-size 15/16” diameter holes</a:t>
            </a: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sym typeface="MT Extra" panose="05050102010205020202" pitchFamily="18" charset="2"/>
              </a:rPr>
              <a:t>Unfactored design moments:	M</a:t>
            </a:r>
            <a:r>
              <a:rPr lang="en-US" sz="1600" baseline="-25000" dirty="0">
                <a:latin typeface="Calibri" panose="020F0502020204030204" pitchFamily="34" charset="0"/>
                <a:cs typeface="Calibri" panose="020F0502020204030204" pitchFamily="34" charset="0"/>
                <a:sym typeface="MT Extra" panose="05050102010205020202" pitchFamily="18" charset="2"/>
              </a:rPr>
              <a:t>DC1</a:t>
            </a:r>
            <a:r>
              <a:rPr lang="en-US" sz="1600" dirty="0">
                <a:latin typeface="Calibri" panose="020F0502020204030204" pitchFamily="34" charset="0"/>
                <a:cs typeface="Calibri" panose="020F0502020204030204" pitchFamily="34" charset="0"/>
                <a:sym typeface="MT Extra" panose="05050102010205020202" pitchFamily="18" charset="2"/>
              </a:rPr>
              <a:t> = -1,564 kip-ft	 M</a:t>
            </a:r>
            <a:r>
              <a:rPr lang="en-US" sz="1600" baseline="-25000" dirty="0">
                <a:latin typeface="Calibri" panose="020F0502020204030204" pitchFamily="34" charset="0"/>
                <a:cs typeface="Calibri" panose="020F0502020204030204" pitchFamily="34" charset="0"/>
                <a:sym typeface="MT Extra" panose="05050102010205020202" pitchFamily="18" charset="2"/>
              </a:rPr>
              <a:t>+LL+IM          </a:t>
            </a:r>
            <a:r>
              <a:rPr lang="en-US" sz="1600" dirty="0">
                <a:latin typeface="Calibri" panose="020F0502020204030204" pitchFamily="34" charset="0"/>
                <a:cs typeface="Calibri" panose="020F0502020204030204" pitchFamily="34" charset="0"/>
                <a:sym typeface="MT Extra" panose="05050102010205020202" pitchFamily="18" charset="2"/>
              </a:rPr>
              <a:t>= +5,627 kip-ft</a:t>
            </a:r>
          </a:p>
          <a:p>
            <a:pPr lvl="4"/>
            <a:r>
              <a:rPr lang="en-US" sz="1600" dirty="0">
                <a:latin typeface="Calibri" panose="020F0502020204030204" pitchFamily="34" charset="0"/>
                <a:cs typeface="Calibri" panose="020F0502020204030204" pitchFamily="34" charset="0"/>
                <a:sym typeface="MT Extra" panose="05050102010205020202" pitchFamily="18" charset="2"/>
              </a:rPr>
              <a:t>		M</a:t>
            </a:r>
            <a:r>
              <a:rPr lang="en-US" sz="1600" baseline="-25000" dirty="0">
                <a:latin typeface="Calibri" panose="020F0502020204030204" pitchFamily="34" charset="0"/>
                <a:cs typeface="Calibri" panose="020F0502020204030204" pitchFamily="34" charset="0"/>
                <a:sym typeface="MT Extra" panose="05050102010205020202" pitchFamily="18" charset="2"/>
              </a:rPr>
              <a:t>DC2</a:t>
            </a:r>
            <a:r>
              <a:rPr lang="en-US" sz="1600" dirty="0">
                <a:latin typeface="Calibri" panose="020F0502020204030204" pitchFamily="34" charset="0"/>
                <a:cs typeface="Calibri" panose="020F0502020204030204" pitchFamily="34" charset="0"/>
                <a:sym typeface="MT Extra" panose="05050102010205020202" pitchFamily="18" charset="2"/>
              </a:rPr>
              <a:t> = -242 kip-ft	 M</a:t>
            </a:r>
            <a:r>
              <a:rPr lang="en-US" sz="1600" baseline="-25000" dirty="0">
                <a:latin typeface="Calibri" panose="020F0502020204030204" pitchFamily="34" charset="0"/>
                <a:cs typeface="Calibri" panose="020F0502020204030204" pitchFamily="34" charset="0"/>
                <a:sym typeface="MT Extra" panose="05050102010205020202" pitchFamily="18" charset="2"/>
              </a:rPr>
              <a:t>-LL+IM           </a:t>
            </a:r>
            <a:r>
              <a:rPr lang="en-US" sz="1600" dirty="0">
                <a:latin typeface="Calibri" panose="020F0502020204030204" pitchFamily="34" charset="0"/>
                <a:cs typeface="Calibri" panose="020F0502020204030204" pitchFamily="34" charset="0"/>
                <a:sym typeface="MT Extra" panose="05050102010205020202" pitchFamily="18" charset="2"/>
              </a:rPr>
              <a:t>= -7,117 kip-ft</a:t>
            </a:r>
          </a:p>
          <a:p>
            <a:pPr lvl="4"/>
            <a:r>
              <a:rPr lang="en-US" sz="1600" dirty="0">
                <a:latin typeface="Calibri" panose="020F0502020204030204" pitchFamily="34" charset="0"/>
                <a:cs typeface="Calibri" panose="020F0502020204030204" pitchFamily="34" charset="0"/>
                <a:sym typeface="MT Extra" panose="05050102010205020202" pitchFamily="18" charset="2"/>
              </a:rPr>
              <a:t>		M</a:t>
            </a:r>
            <a:r>
              <a:rPr lang="en-US" sz="1600" baseline="-25000" dirty="0">
                <a:latin typeface="Calibri" panose="020F0502020204030204" pitchFamily="34" charset="0"/>
                <a:cs typeface="Calibri" panose="020F0502020204030204" pitchFamily="34" charset="0"/>
                <a:sym typeface="MT Extra" panose="05050102010205020202" pitchFamily="18" charset="2"/>
              </a:rPr>
              <a:t>DW</a:t>
            </a:r>
            <a:r>
              <a:rPr lang="en-US" sz="1600" dirty="0">
                <a:latin typeface="Calibri" panose="020F0502020204030204" pitchFamily="34" charset="0"/>
                <a:cs typeface="Calibri" panose="020F0502020204030204" pitchFamily="34" charset="0"/>
                <a:sym typeface="MT Extra" panose="05050102010205020202" pitchFamily="18" charset="2"/>
              </a:rPr>
              <a:t> = -315 kip-ft	 M</a:t>
            </a:r>
            <a:r>
              <a:rPr lang="en-US" sz="1600" baseline="-25000" dirty="0">
                <a:latin typeface="Calibri" panose="020F0502020204030204" pitchFamily="34" charset="0"/>
                <a:cs typeface="Calibri" panose="020F0502020204030204" pitchFamily="34" charset="0"/>
                <a:sym typeface="MT Extra" panose="05050102010205020202" pitchFamily="18" charset="2"/>
              </a:rPr>
              <a:t>deck placement </a:t>
            </a:r>
            <a:r>
              <a:rPr lang="en-US" sz="1600" dirty="0">
                <a:latin typeface="Calibri" panose="020F0502020204030204" pitchFamily="34" charset="0"/>
                <a:cs typeface="Calibri" panose="020F0502020204030204" pitchFamily="34" charset="0"/>
                <a:sym typeface="MT Extra" panose="05050102010205020202" pitchFamily="18" charset="2"/>
              </a:rPr>
              <a:t>= +3,006 kip-ft</a:t>
            </a:r>
          </a:p>
          <a:p>
            <a:pPr marL="0" lvl="4"/>
            <a:endParaRPr lang="en-US" sz="1200" dirty="0">
              <a:latin typeface="Calibri" panose="020F0502020204030204" pitchFamily="34" charset="0"/>
              <a:cs typeface="Calibri" panose="020F0502020204030204" pitchFamily="34" charset="0"/>
              <a:sym typeface="MT Extra" panose="05050102010205020202" pitchFamily="18" charset="2"/>
            </a:endParaRPr>
          </a:p>
          <a:p>
            <a:pPr marL="285750" lvl="4" indent="-285750">
              <a:buFont typeface="Arial" panose="020B0604020202020204" pitchFamily="34" charset="0"/>
              <a:buChar char="•"/>
            </a:pPr>
            <a:r>
              <a:rPr lang="en-US" sz="1600" dirty="0">
                <a:latin typeface="Calibri" panose="020F0502020204030204" pitchFamily="34" charset="0"/>
                <a:cs typeface="Calibri" panose="020F0502020204030204" pitchFamily="34" charset="0"/>
                <a:sym typeface="MT Extra" panose="05050102010205020202" pitchFamily="18" charset="2"/>
              </a:rPr>
              <a:t>The factored Strength I design moments at the point of splice are:</a:t>
            </a:r>
          </a:p>
          <a:p>
            <a:pPr marL="0" lvl="4"/>
            <a:endParaRPr lang="en-US" sz="1600" dirty="0">
              <a:latin typeface="Calibri" panose="020F0502020204030204" pitchFamily="34" charset="0"/>
              <a:cs typeface="Calibri" panose="020F0502020204030204" pitchFamily="34" charset="0"/>
              <a:sym typeface="MT Extra" panose="05050102010205020202" pitchFamily="18" charset="2"/>
            </a:endParaRPr>
          </a:p>
          <a:p>
            <a:pPr marL="742950" lvl="5"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sym typeface="MT Extra" panose="05050102010205020202" pitchFamily="18" charset="2"/>
              </a:rPr>
              <a:t>Positive Moment    = 0.9(-1,564 + -242) + 0.65(-315) + 1.75(+5,627)</a:t>
            </a:r>
          </a:p>
          <a:p>
            <a:pPr marL="457200" lvl="5"/>
            <a:r>
              <a:rPr lang="en-US" sz="1600" dirty="0">
                <a:latin typeface="Calibri" panose="020F0502020204030204" pitchFamily="34" charset="0"/>
                <a:cs typeface="Calibri" panose="020F0502020204030204" pitchFamily="34" charset="0"/>
                <a:sym typeface="MT Extra" panose="05050102010205020202" pitchFamily="18" charset="2"/>
              </a:rPr>
              <a:t>                                         = </a:t>
            </a:r>
            <a:r>
              <a:rPr lang="en-US" sz="1600" b="1" dirty="0">
                <a:latin typeface="Calibri" panose="020F0502020204030204" pitchFamily="34" charset="0"/>
                <a:cs typeface="Calibri" panose="020F0502020204030204" pitchFamily="34" charset="0"/>
                <a:sym typeface="MT Extra" panose="05050102010205020202" pitchFamily="18" charset="2"/>
              </a:rPr>
              <a:t>+8,017 kip-ft</a:t>
            </a:r>
            <a:r>
              <a:rPr lang="en-US" sz="1600" dirty="0">
                <a:latin typeface="Calibri" panose="020F0502020204030204" pitchFamily="34" charset="0"/>
                <a:cs typeface="Calibri" panose="020F0502020204030204" pitchFamily="34" charset="0"/>
                <a:sym typeface="MT Extra" panose="05050102010205020202" pitchFamily="18" charset="2"/>
              </a:rPr>
              <a:t>		</a:t>
            </a:r>
          </a:p>
          <a:p>
            <a:pPr marL="742950" lvl="5"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sym typeface="MT Extra" panose="05050102010205020202" pitchFamily="18" charset="2"/>
              </a:rPr>
              <a:t>Negative Moment  = 1.25(-1,564 + -242) + 1.50(-315) + 1.75(-7,117)</a:t>
            </a:r>
          </a:p>
          <a:p>
            <a:pPr marL="457200" lvl="5"/>
            <a:r>
              <a:rPr lang="en-US" sz="1600" dirty="0">
                <a:latin typeface="Calibri" panose="020F0502020204030204" pitchFamily="34" charset="0"/>
                <a:cs typeface="Calibri" panose="020F0502020204030204" pitchFamily="34" charset="0"/>
                <a:sym typeface="MT Extra" panose="05050102010205020202" pitchFamily="18" charset="2"/>
              </a:rPr>
              <a:t>                                         = </a:t>
            </a:r>
            <a:r>
              <a:rPr lang="en-US" sz="1600" b="1" dirty="0">
                <a:latin typeface="Calibri" panose="020F0502020204030204" pitchFamily="34" charset="0"/>
                <a:cs typeface="Calibri" panose="020F0502020204030204" pitchFamily="34" charset="0"/>
                <a:sym typeface="MT Extra" panose="05050102010205020202" pitchFamily="18" charset="2"/>
              </a:rPr>
              <a:t>-15,185 kip-ft</a:t>
            </a:r>
            <a:r>
              <a:rPr lang="en-US" sz="1600" dirty="0">
                <a:latin typeface="Calibri" panose="020F0502020204030204" pitchFamily="34" charset="0"/>
                <a:cs typeface="Calibri" panose="020F0502020204030204" pitchFamily="34" charset="0"/>
                <a:sym typeface="MT Extra" panose="05050102010205020202" pitchFamily="18" charset="2"/>
              </a:rPr>
              <a:t>		</a:t>
            </a:r>
          </a:p>
          <a:p>
            <a:pPr lvl="4"/>
            <a:r>
              <a:rPr lang="en-US" sz="1600" dirty="0">
                <a:latin typeface="Calibri" panose="020F0502020204030204" pitchFamily="34" charset="0"/>
                <a:cs typeface="Calibri" panose="020F0502020204030204" pitchFamily="34" charset="0"/>
                <a:sym typeface="MT Extra" panose="05050102010205020202" pitchFamily="18" charset="2"/>
              </a:rPr>
              <a:t>		</a:t>
            </a:r>
          </a:p>
          <a:p>
            <a:pPr lvl="4"/>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4107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29" y="1184203"/>
            <a:ext cx="7711340"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Design Example Girder Plate Dimensions (all material ASTM A709 Grade 50):</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7" name="Picture 6" descr="Table, calendar&#10;&#10;Description automatically generated">
            <a:extLst>
              <a:ext uri="{FF2B5EF4-FFF2-40B4-BE49-F238E27FC236}">
                <a16:creationId xmlns:a16="http://schemas.microsoft.com/office/drawing/2014/main" id="{7BA3D900-D932-FA2F-AC0B-854240C845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6042" y="1908643"/>
            <a:ext cx="6731915" cy="2280165"/>
          </a:xfrm>
          <a:prstGeom prst="rect">
            <a:avLst/>
          </a:prstGeom>
        </p:spPr>
      </p:pic>
      <p:cxnSp>
        <p:nvCxnSpPr>
          <p:cNvPr id="11" name="Straight Connector 10">
            <a:extLst>
              <a:ext uri="{FF2B5EF4-FFF2-40B4-BE49-F238E27FC236}">
                <a16:creationId xmlns:a16="http://schemas.microsoft.com/office/drawing/2014/main" id="{E62D381C-7325-E7B6-1815-E21FE1F2E0BA}"/>
              </a:ext>
            </a:extLst>
          </p:cNvPr>
          <p:cNvCxnSpPr/>
          <p:nvPr/>
        </p:nvCxnSpPr>
        <p:spPr>
          <a:xfrm>
            <a:off x="1206042" y="1908643"/>
            <a:ext cx="67319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3E763A-2E7D-BE00-58C3-F897DD1727C7}"/>
              </a:ext>
            </a:extLst>
          </p:cNvPr>
          <p:cNvCxnSpPr/>
          <p:nvPr/>
        </p:nvCxnSpPr>
        <p:spPr>
          <a:xfrm>
            <a:off x="1206042" y="4188808"/>
            <a:ext cx="673191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58095A-3F12-C1FB-2280-A49F8A751A9E}"/>
              </a:ext>
            </a:extLst>
          </p:cNvPr>
          <p:cNvCxnSpPr/>
          <p:nvPr/>
        </p:nvCxnSpPr>
        <p:spPr>
          <a:xfrm>
            <a:off x="7937957" y="1908643"/>
            <a:ext cx="0" cy="22801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836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7711340" cy="366254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Top Flange Splice Bolt Design – Strength Limit State: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Calculate the design yield resistance, P</a:t>
            </a:r>
            <a:r>
              <a:rPr lang="en-US" baseline="-25000" dirty="0">
                <a:latin typeface="Calibri" panose="020F0502020204030204" pitchFamily="34" charset="0"/>
                <a:cs typeface="Calibri" panose="020F0502020204030204" pitchFamily="34" charset="0"/>
              </a:rPr>
              <a:t>fy</a:t>
            </a:r>
            <a:r>
              <a:rPr lang="en-US" dirty="0">
                <a:latin typeface="Calibri" panose="020F0502020204030204" pitchFamily="34" charset="0"/>
                <a:cs typeface="Calibri" panose="020F0502020204030204" pitchFamily="34" charset="0"/>
              </a:rPr>
              <a:t>, of the top flange. First, calculate the top flange effective area, A</a:t>
            </a:r>
            <a:r>
              <a:rPr lang="en-US" baseline="-25000" dirty="0">
                <a:latin typeface="Calibri" panose="020F0502020204030204" pitchFamily="34" charset="0"/>
                <a:cs typeface="Calibri" panose="020F0502020204030204" pitchFamily="34" charset="0"/>
              </a:rPr>
              <a:t>e</a:t>
            </a:r>
            <a:r>
              <a:rPr lang="en-US" dirty="0">
                <a:latin typeface="Calibri" panose="020F0502020204030204" pitchFamily="34" charset="0"/>
                <a:cs typeface="Calibri" panose="020F0502020204030204" pitchFamily="34" charset="0"/>
              </a:rPr>
              <a:t> (Slide 73). Assume 4 bolts in a row across the flange:</a:t>
            </a: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Calculate the reduction on bolt shear resistance due to the 1</a:t>
            </a:r>
            <a:r>
              <a:rPr lang="en-US" dirty="0">
                <a:latin typeface="Calibri" panose="020F0502020204030204" pitchFamily="34" charset="0"/>
                <a:cs typeface="Calibri" panose="020F0502020204030204" pitchFamily="34" charset="0"/>
                <a:sym typeface="MT Extra" panose="05050102010205020202" pitchFamily="18" charset="2"/>
              </a:rPr>
              <a:t>” filler plate (Slide 78):</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43B28D88-5445-F85C-A445-4077FD884894}"/>
              </a:ext>
            </a:extLst>
          </p:cNvPr>
          <p:cNvGraphicFramePr>
            <a:graphicFrameLocks noChangeAspect="1"/>
          </p:cNvGraphicFramePr>
          <p:nvPr>
            <p:extLst>
              <p:ext uri="{D42A27DB-BD31-4B8C-83A1-F6EECF244321}">
                <p14:modId xmlns:p14="http://schemas.microsoft.com/office/powerpoint/2010/main" val="2008516167"/>
              </p:ext>
            </p:extLst>
          </p:nvPr>
        </p:nvGraphicFramePr>
        <p:xfrm>
          <a:off x="2018876" y="2403138"/>
          <a:ext cx="1528763" cy="585788"/>
        </p:xfrm>
        <a:graphic>
          <a:graphicData uri="http://schemas.openxmlformats.org/presentationml/2006/ole">
            <mc:AlternateContent xmlns:mc="http://schemas.openxmlformats.org/markup-compatibility/2006">
              <mc:Choice xmlns:v="urn:schemas-microsoft-com:vml" Requires="v">
                <p:oleObj name="Equation" r:id="rId3" imgW="1218960" imgH="444240" progId="Equation.DSMT4">
                  <p:embed/>
                </p:oleObj>
              </mc:Choice>
              <mc:Fallback>
                <p:oleObj name="Equation" r:id="rId3" imgW="1218960" imgH="444240" progId="Equation.DSMT4">
                  <p:embed/>
                  <p:pic>
                    <p:nvPicPr>
                      <p:cNvPr id="6" name="Object 5">
                        <a:extLst>
                          <a:ext uri="{FF2B5EF4-FFF2-40B4-BE49-F238E27FC236}">
                            <a16:creationId xmlns:a16="http://schemas.microsoft.com/office/drawing/2014/main" id="{43B28D88-5445-F85C-A445-4077FD884894}"/>
                          </a:ext>
                        </a:extLst>
                      </p:cNvPr>
                      <p:cNvPicPr>
                        <a:picLocks noChangeAspect="1" noChangeArrowheads="1"/>
                      </p:cNvPicPr>
                      <p:nvPr/>
                    </p:nvPicPr>
                    <p:blipFill>
                      <a:blip r:embed="rId4"/>
                      <a:srcRect/>
                      <a:stretch>
                        <a:fillRect/>
                      </a:stretch>
                    </p:blipFill>
                    <p:spPr bwMode="auto">
                      <a:xfrm>
                        <a:off x="2018876" y="2403138"/>
                        <a:ext cx="1528763" cy="585788"/>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E6B4A75-A9EE-4124-E68E-8EB1B97FEA27}"/>
              </a:ext>
            </a:extLst>
          </p:cNvPr>
          <p:cNvGraphicFramePr>
            <a:graphicFrameLocks noChangeAspect="1"/>
          </p:cNvGraphicFramePr>
          <p:nvPr>
            <p:extLst>
              <p:ext uri="{D42A27DB-BD31-4B8C-83A1-F6EECF244321}">
                <p14:modId xmlns:p14="http://schemas.microsoft.com/office/powerpoint/2010/main" val="530707595"/>
              </p:ext>
            </p:extLst>
          </p:nvPr>
        </p:nvGraphicFramePr>
        <p:xfrm>
          <a:off x="3901283" y="2437270"/>
          <a:ext cx="3408362" cy="517525"/>
        </p:xfrm>
        <a:graphic>
          <a:graphicData uri="http://schemas.openxmlformats.org/presentationml/2006/ole">
            <mc:AlternateContent xmlns:mc="http://schemas.openxmlformats.org/markup-compatibility/2006">
              <mc:Choice xmlns:v="urn:schemas-microsoft-com:vml" Requires="v">
                <p:oleObj name="Equation" r:id="rId5" imgW="2717640" imgH="393480" progId="Equation.DSMT4">
                  <p:embed/>
                </p:oleObj>
              </mc:Choice>
              <mc:Fallback>
                <p:oleObj name="Equation" r:id="rId5" imgW="2717640" imgH="393480" progId="Equation.DSMT4">
                  <p:embed/>
                  <p:pic>
                    <p:nvPicPr>
                      <p:cNvPr id="8" name="Object 7">
                        <a:extLst>
                          <a:ext uri="{FF2B5EF4-FFF2-40B4-BE49-F238E27FC236}">
                            <a16:creationId xmlns:a16="http://schemas.microsoft.com/office/drawing/2014/main" id="{BE6B4A75-A9EE-4124-E68E-8EB1B97FEA27}"/>
                          </a:ext>
                        </a:extLst>
                      </p:cNvPr>
                      <p:cNvPicPr>
                        <a:picLocks noChangeAspect="1" noChangeArrowheads="1"/>
                      </p:cNvPicPr>
                      <p:nvPr/>
                    </p:nvPicPr>
                    <p:blipFill>
                      <a:blip r:embed="rId6"/>
                      <a:srcRect/>
                      <a:stretch>
                        <a:fillRect/>
                      </a:stretch>
                    </p:blipFill>
                    <p:spPr bwMode="auto">
                      <a:xfrm>
                        <a:off x="3901283" y="2437270"/>
                        <a:ext cx="3408362" cy="51752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D32052-AB6B-5CF2-3189-67D71EC5839F}"/>
              </a:ext>
            </a:extLst>
          </p:cNvPr>
          <p:cNvGraphicFramePr>
            <a:graphicFrameLocks noChangeAspect="1"/>
          </p:cNvGraphicFramePr>
          <p:nvPr>
            <p:extLst>
              <p:ext uri="{D42A27DB-BD31-4B8C-83A1-F6EECF244321}">
                <p14:modId xmlns:p14="http://schemas.microsoft.com/office/powerpoint/2010/main" val="540638586"/>
              </p:ext>
            </p:extLst>
          </p:nvPr>
        </p:nvGraphicFramePr>
        <p:xfrm>
          <a:off x="2686255" y="3041544"/>
          <a:ext cx="3932237" cy="284163"/>
        </p:xfrm>
        <a:graphic>
          <a:graphicData uri="http://schemas.openxmlformats.org/presentationml/2006/ole">
            <mc:AlternateContent xmlns:mc="http://schemas.openxmlformats.org/markup-compatibility/2006">
              <mc:Choice xmlns:v="urn:schemas-microsoft-com:vml" Requires="v">
                <p:oleObj name="Equation" r:id="rId7" imgW="3136680" imgH="215640" progId="Equation.DSMT4">
                  <p:embed/>
                </p:oleObj>
              </mc:Choice>
              <mc:Fallback>
                <p:oleObj name="Equation" r:id="rId7" imgW="3136680" imgH="215640" progId="Equation.DSMT4">
                  <p:embed/>
                  <p:pic>
                    <p:nvPicPr>
                      <p:cNvPr id="7" name="Object 6">
                        <a:extLst>
                          <a:ext uri="{FF2B5EF4-FFF2-40B4-BE49-F238E27FC236}">
                            <a16:creationId xmlns:a16="http://schemas.microsoft.com/office/drawing/2014/main" id="{B4D32052-AB6B-5CF2-3189-67D71EC5839F}"/>
                          </a:ext>
                        </a:extLst>
                      </p:cNvPr>
                      <p:cNvPicPr>
                        <a:picLocks noChangeAspect="1" noChangeArrowheads="1"/>
                      </p:cNvPicPr>
                      <p:nvPr/>
                    </p:nvPicPr>
                    <p:blipFill>
                      <a:blip r:embed="rId8"/>
                      <a:srcRect/>
                      <a:stretch>
                        <a:fillRect/>
                      </a:stretch>
                    </p:blipFill>
                    <p:spPr bwMode="auto">
                      <a:xfrm>
                        <a:off x="2686255" y="3041544"/>
                        <a:ext cx="3932237" cy="2841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F113BD5A-C7DA-9BEC-23A9-414BDFCEB10B}"/>
              </a:ext>
            </a:extLst>
          </p:cNvPr>
          <p:cNvGraphicFramePr>
            <a:graphicFrameLocks noChangeAspect="1"/>
          </p:cNvGraphicFramePr>
          <p:nvPr>
            <p:extLst>
              <p:ext uri="{D42A27DB-BD31-4B8C-83A1-F6EECF244321}">
                <p14:modId xmlns:p14="http://schemas.microsoft.com/office/powerpoint/2010/main" val="3137573368"/>
              </p:ext>
            </p:extLst>
          </p:nvPr>
        </p:nvGraphicFramePr>
        <p:xfrm>
          <a:off x="3474449" y="3445790"/>
          <a:ext cx="2355850" cy="268287"/>
        </p:xfrm>
        <a:graphic>
          <a:graphicData uri="http://schemas.openxmlformats.org/presentationml/2006/ole">
            <mc:AlternateContent xmlns:mc="http://schemas.openxmlformats.org/markup-compatibility/2006">
              <mc:Choice xmlns:v="urn:schemas-microsoft-com:vml" Requires="v">
                <p:oleObj name="Equation" r:id="rId9" imgW="1879560" imgH="203040" progId="Equation.DSMT4">
                  <p:embed/>
                </p:oleObj>
              </mc:Choice>
              <mc:Fallback>
                <p:oleObj name="Equation" r:id="rId9" imgW="1879560" imgH="203040" progId="Equation.DSMT4">
                  <p:embed/>
                  <p:pic>
                    <p:nvPicPr>
                      <p:cNvPr id="9" name="Object 8">
                        <a:extLst>
                          <a:ext uri="{FF2B5EF4-FFF2-40B4-BE49-F238E27FC236}">
                            <a16:creationId xmlns:a16="http://schemas.microsoft.com/office/drawing/2014/main" id="{F113BD5A-C7DA-9BEC-23A9-414BDFCEB10B}"/>
                          </a:ext>
                        </a:extLst>
                      </p:cNvPr>
                      <p:cNvPicPr>
                        <a:picLocks noChangeAspect="1" noChangeArrowheads="1"/>
                      </p:cNvPicPr>
                      <p:nvPr/>
                    </p:nvPicPr>
                    <p:blipFill>
                      <a:blip r:embed="rId10"/>
                      <a:srcRect/>
                      <a:stretch>
                        <a:fillRect/>
                      </a:stretch>
                    </p:blipFill>
                    <p:spPr bwMode="auto">
                      <a:xfrm>
                        <a:off x="3474449" y="3445790"/>
                        <a:ext cx="2355850" cy="2682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2358507-464E-64C4-D829-5B5FB40039C0}"/>
              </a:ext>
            </a:extLst>
          </p:cNvPr>
          <p:cNvGraphicFramePr>
            <a:graphicFrameLocks noChangeAspect="1"/>
          </p:cNvGraphicFramePr>
          <p:nvPr>
            <p:extLst>
              <p:ext uri="{D42A27DB-BD31-4B8C-83A1-F6EECF244321}">
                <p14:modId xmlns:p14="http://schemas.microsoft.com/office/powerpoint/2010/main" val="894592196"/>
              </p:ext>
            </p:extLst>
          </p:nvPr>
        </p:nvGraphicFramePr>
        <p:xfrm>
          <a:off x="2605881" y="4088574"/>
          <a:ext cx="3630613" cy="920750"/>
        </p:xfrm>
        <a:graphic>
          <a:graphicData uri="http://schemas.openxmlformats.org/presentationml/2006/ole">
            <mc:AlternateContent xmlns:mc="http://schemas.openxmlformats.org/markup-compatibility/2006">
              <mc:Choice xmlns:v="urn:schemas-microsoft-com:vml" Requires="v">
                <p:oleObj name="Equation" r:id="rId11" imgW="2895480" imgH="698400" progId="Equation.DSMT4">
                  <p:embed/>
                </p:oleObj>
              </mc:Choice>
              <mc:Fallback>
                <p:oleObj name="Equation" r:id="rId11" imgW="2895480" imgH="698400" progId="Equation.DSMT4">
                  <p:embed/>
                  <p:pic>
                    <p:nvPicPr>
                      <p:cNvPr id="10" name="Object 9">
                        <a:extLst>
                          <a:ext uri="{FF2B5EF4-FFF2-40B4-BE49-F238E27FC236}">
                            <a16:creationId xmlns:a16="http://schemas.microsoft.com/office/drawing/2014/main" id="{B2358507-464E-64C4-D829-5B5FB40039C0}"/>
                          </a:ext>
                        </a:extLst>
                      </p:cNvPr>
                      <p:cNvPicPr>
                        <a:picLocks noChangeAspect="1" noChangeArrowheads="1"/>
                      </p:cNvPicPr>
                      <p:nvPr/>
                    </p:nvPicPr>
                    <p:blipFill>
                      <a:blip r:embed="rId12"/>
                      <a:srcRect/>
                      <a:stretch>
                        <a:fillRect/>
                      </a:stretch>
                    </p:blipFill>
                    <p:spPr bwMode="auto">
                      <a:xfrm>
                        <a:off x="2605881" y="4088574"/>
                        <a:ext cx="3630613" cy="920750"/>
                      </a:xfrm>
                      <a:prstGeom prst="rect">
                        <a:avLst/>
                      </a:prstGeom>
                      <a:noFill/>
                    </p:spPr>
                  </p:pic>
                </p:oleObj>
              </mc:Fallback>
            </mc:AlternateContent>
          </a:graphicData>
        </a:graphic>
      </p:graphicFrame>
    </p:spTree>
    <p:extLst>
      <p:ext uri="{BB962C8B-B14F-4D97-AF65-F5344CB8AC3E}">
        <p14:creationId xmlns:p14="http://schemas.microsoft.com/office/powerpoint/2010/main" val="39204361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83154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Top Flange Splice Bolt Design – Strength Limit State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Calculate the factored shear resistance, R</a:t>
            </a:r>
            <a:r>
              <a:rPr lang="en-US" baseline="-25000" dirty="0">
                <a:latin typeface="Calibri" panose="020F0502020204030204" pitchFamily="34" charset="0"/>
                <a:cs typeface="Calibri" panose="020F0502020204030204" pitchFamily="34" charset="0"/>
              </a:rPr>
              <a:t>r</a:t>
            </a:r>
            <a:r>
              <a:rPr lang="en-US" dirty="0">
                <a:latin typeface="Calibri" panose="020F0502020204030204" pitchFamily="34" charset="0"/>
                <a:cs typeface="Calibri" panose="020F0502020204030204" pitchFamily="34" charset="0"/>
              </a:rPr>
              <a:t>, of the bolts in double shear (N</a:t>
            </a:r>
            <a:r>
              <a:rPr lang="en-US" baseline="-25000" dirty="0">
                <a:latin typeface="Calibri" panose="020F0502020204030204" pitchFamily="34" charset="0"/>
                <a:cs typeface="Calibri" panose="020F0502020204030204" pitchFamily="34" charset="0"/>
              </a:rPr>
              <a:t>s </a:t>
            </a:r>
            <a:r>
              <a:rPr lang="en-US" dirty="0">
                <a:latin typeface="Calibri" panose="020F0502020204030204" pitchFamily="34" charset="0"/>
                <a:cs typeface="Calibri" panose="020F0502020204030204" pitchFamily="34" charset="0"/>
              </a:rPr>
              <a:t>= 2).  Threads are excluded from the shear plane. </a:t>
            </a: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43B28D88-5445-F85C-A445-4077FD884894}"/>
              </a:ext>
            </a:extLst>
          </p:cNvPr>
          <p:cNvGraphicFramePr>
            <a:graphicFrameLocks noChangeAspect="1"/>
          </p:cNvGraphicFramePr>
          <p:nvPr>
            <p:extLst>
              <p:ext uri="{D42A27DB-BD31-4B8C-83A1-F6EECF244321}">
                <p14:modId xmlns:p14="http://schemas.microsoft.com/office/powerpoint/2010/main" val="1901168070"/>
              </p:ext>
            </p:extLst>
          </p:nvPr>
        </p:nvGraphicFramePr>
        <p:xfrm>
          <a:off x="3232683" y="2244664"/>
          <a:ext cx="2696049" cy="305578"/>
        </p:xfrm>
        <a:graphic>
          <a:graphicData uri="http://schemas.openxmlformats.org/presentationml/2006/ole">
            <mc:AlternateContent xmlns:mc="http://schemas.openxmlformats.org/markup-compatibility/2006">
              <mc:Choice xmlns:v="urn:schemas-microsoft-com:vml" Requires="v">
                <p:oleObj name="Equation" r:id="rId3" imgW="1765080" imgH="190440" progId="Equation.DSMT4">
                  <p:embed/>
                </p:oleObj>
              </mc:Choice>
              <mc:Fallback>
                <p:oleObj name="Equation" r:id="rId3" imgW="1765080" imgH="190440" progId="Equation.DSMT4">
                  <p:embed/>
                  <p:pic>
                    <p:nvPicPr>
                      <p:cNvPr id="6" name="Object 5">
                        <a:extLst>
                          <a:ext uri="{FF2B5EF4-FFF2-40B4-BE49-F238E27FC236}">
                            <a16:creationId xmlns:a16="http://schemas.microsoft.com/office/drawing/2014/main" id="{43B28D88-5445-F85C-A445-4077FD884894}"/>
                          </a:ext>
                        </a:extLst>
                      </p:cNvPr>
                      <p:cNvPicPr>
                        <a:picLocks noChangeAspect="1" noChangeArrowheads="1"/>
                      </p:cNvPicPr>
                      <p:nvPr/>
                    </p:nvPicPr>
                    <p:blipFill>
                      <a:blip r:embed="rId4"/>
                      <a:srcRect/>
                      <a:stretch>
                        <a:fillRect/>
                      </a:stretch>
                    </p:blipFill>
                    <p:spPr bwMode="auto">
                      <a:xfrm>
                        <a:off x="3232683" y="2244664"/>
                        <a:ext cx="2696049" cy="30557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D32052-AB6B-5CF2-3189-67D71EC5839F}"/>
              </a:ext>
            </a:extLst>
          </p:cNvPr>
          <p:cNvGraphicFramePr>
            <a:graphicFrameLocks noChangeAspect="1"/>
          </p:cNvGraphicFramePr>
          <p:nvPr>
            <p:extLst>
              <p:ext uri="{D42A27DB-BD31-4B8C-83A1-F6EECF244321}">
                <p14:modId xmlns:p14="http://schemas.microsoft.com/office/powerpoint/2010/main" val="616874253"/>
              </p:ext>
            </p:extLst>
          </p:nvPr>
        </p:nvGraphicFramePr>
        <p:xfrm>
          <a:off x="1055688" y="2614613"/>
          <a:ext cx="2922587" cy="617537"/>
        </p:xfrm>
        <a:graphic>
          <a:graphicData uri="http://schemas.openxmlformats.org/presentationml/2006/ole">
            <mc:AlternateContent xmlns:mc="http://schemas.openxmlformats.org/markup-compatibility/2006">
              <mc:Choice xmlns:v="urn:schemas-microsoft-com:vml" Requires="v">
                <p:oleObj name="Equation" r:id="rId5" imgW="1955520" imgH="393480" progId="Equation.DSMT4">
                  <p:embed/>
                </p:oleObj>
              </mc:Choice>
              <mc:Fallback>
                <p:oleObj name="Equation" r:id="rId5" imgW="1955520" imgH="393480" progId="Equation.DSMT4">
                  <p:embed/>
                  <p:pic>
                    <p:nvPicPr>
                      <p:cNvPr id="7" name="Object 6">
                        <a:extLst>
                          <a:ext uri="{FF2B5EF4-FFF2-40B4-BE49-F238E27FC236}">
                            <a16:creationId xmlns:a16="http://schemas.microsoft.com/office/drawing/2014/main" id="{B4D32052-AB6B-5CF2-3189-67D71EC5839F}"/>
                          </a:ext>
                        </a:extLst>
                      </p:cNvPr>
                      <p:cNvPicPr>
                        <a:picLocks noChangeAspect="1" noChangeArrowheads="1"/>
                      </p:cNvPicPr>
                      <p:nvPr/>
                    </p:nvPicPr>
                    <p:blipFill>
                      <a:blip r:embed="rId6"/>
                      <a:srcRect/>
                      <a:stretch>
                        <a:fillRect/>
                      </a:stretch>
                    </p:blipFill>
                    <p:spPr bwMode="auto">
                      <a:xfrm>
                        <a:off x="1055688" y="2614613"/>
                        <a:ext cx="2922587" cy="617537"/>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F113BD5A-C7DA-9BEC-23A9-414BDFCEB10B}"/>
              </a:ext>
            </a:extLst>
          </p:cNvPr>
          <p:cNvGraphicFramePr>
            <a:graphicFrameLocks noChangeAspect="1"/>
          </p:cNvGraphicFramePr>
          <p:nvPr>
            <p:extLst>
              <p:ext uri="{D42A27DB-BD31-4B8C-83A1-F6EECF244321}">
                <p14:modId xmlns:p14="http://schemas.microsoft.com/office/powerpoint/2010/main" val="3832476746"/>
              </p:ext>
            </p:extLst>
          </p:nvPr>
        </p:nvGraphicFramePr>
        <p:xfrm>
          <a:off x="2486025" y="3316288"/>
          <a:ext cx="4592638" cy="355600"/>
        </p:xfrm>
        <a:graphic>
          <a:graphicData uri="http://schemas.openxmlformats.org/presentationml/2006/ole">
            <mc:AlternateContent xmlns:mc="http://schemas.openxmlformats.org/markup-compatibility/2006">
              <mc:Choice xmlns:v="urn:schemas-microsoft-com:vml" Requires="v">
                <p:oleObj name="Equation" r:id="rId7" imgW="2933640" imgH="215640" progId="Equation.DSMT4">
                  <p:embed/>
                </p:oleObj>
              </mc:Choice>
              <mc:Fallback>
                <p:oleObj name="Equation" r:id="rId7" imgW="2933640" imgH="215640" progId="Equation.DSMT4">
                  <p:embed/>
                  <p:pic>
                    <p:nvPicPr>
                      <p:cNvPr id="9" name="Object 8">
                        <a:extLst>
                          <a:ext uri="{FF2B5EF4-FFF2-40B4-BE49-F238E27FC236}">
                            <a16:creationId xmlns:a16="http://schemas.microsoft.com/office/drawing/2014/main" id="{F113BD5A-C7DA-9BEC-23A9-414BDFCEB10B}"/>
                          </a:ext>
                        </a:extLst>
                      </p:cNvPr>
                      <p:cNvPicPr>
                        <a:picLocks noChangeAspect="1" noChangeArrowheads="1"/>
                      </p:cNvPicPr>
                      <p:nvPr/>
                    </p:nvPicPr>
                    <p:blipFill>
                      <a:blip r:embed="rId8"/>
                      <a:srcRect/>
                      <a:stretch>
                        <a:fillRect/>
                      </a:stretch>
                    </p:blipFill>
                    <p:spPr bwMode="auto">
                      <a:xfrm>
                        <a:off x="2486025" y="3316288"/>
                        <a:ext cx="4592638" cy="355600"/>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2358507-464E-64C4-D829-5B5FB40039C0}"/>
              </a:ext>
            </a:extLst>
          </p:cNvPr>
          <p:cNvGraphicFramePr>
            <a:graphicFrameLocks noChangeAspect="1"/>
          </p:cNvGraphicFramePr>
          <p:nvPr>
            <p:extLst>
              <p:ext uri="{D42A27DB-BD31-4B8C-83A1-F6EECF244321}">
                <p14:modId xmlns:p14="http://schemas.microsoft.com/office/powerpoint/2010/main" val="1744154366"/>
              </p:ext>
            </p:extLst>
          </p:nvPr>
        </p:nvGraphicFramePr>
        <p:xfrm>
          <a:off x="2809008" y="3927393"/>
          <a:ext cx="3843742" cy="574580"/>
        </p:xfrm>
        <a:graphic>
          <a:graphicData uri="http://schemas.openxmlformats.org/presentationml/2006/ole">
            <mc:AlternateContent xmlns:mc="http://schemas.openxmlformats.org/markup-compatibility/2006">
              <mc:Choice xmlns:v="urn:schemas-microsoft-com:vml" Requires="v">
                <p:oleObj name="Equation" r:id="rId9" imgW="2946240" imgH="419040" progId="Equation.DSMT4">
                  <p:embed/>
                </p:oleObj>
              </mc:Choice>
              <mc:Fallback>
                <p:oleObj name="Equation" r:id="rId9" imgW="2946240" imgH="419040" progId="Equation.DSMT4">
                  <p:embed/>
                  <p:pic>
                    <p:nvPicPr>
                      <p:cNvPr id="10" name="Object 9">
                        <a:extLst>
                          <a:ext uri="{FF2B5EF4-FFF2-40B4-BE49-F238E27FC236}">
                            <a16:creationId xmlns:a16="http://schemas.microsoft.com/office/drawing/2014/main" id="{B2358507-464E-64C4-D829-5B5FB40039C0}"/>
                          </a:ext>
                        </a:extLst>
                      </p:cNvPr>
                      <p:cNvPicPr>
                        <a:picLocks noChangeAspect="1" noChangeArrowheads="1"/>
                      </p:cNvPicPr>
                      <p:nvPr/>
                    </p:nvPicPr>
                    <p:blipFill>
                      <a:blip r:embed="rId10"/>
                      <a:srcRect/>
                      <a:stretch>
                        <a:fillRect/>
                      </a:stretch>
                    </p:blipFill>
                    <p:spPr bwMode="auto">
                      <a:xfrm>
                        <a:off x="2809008" y="3927393"/>
                        <a:ext cx="3843742" cy="57458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AD33E19-7B28-8550-C548-CC6579945CAB}"/>
              </a:ext>
            </a:extLst>
          </p:cNvPr>
          <p:cNvGraphicFramePr>
            <a:graphicFrameLocks noChangeAspect="1"/>
          </p:cNvGraphicFramePr>
          <p:nvPr>
            <p:extLst>
              <p:ext uri="{D42A27DB-BD31-4B8C-83A1-F6EECF244321}">
                <p14:modId xmlns:p14="http://schemas.microsoft.com/office/powerpoint/2010/main" val="175365876"/>
              </p:ext>
            </p:extLst>
          </p:nvPr>
        </p:nvGraphicFramePr>
        <p:xfrm>
          <a:off x="4580708" y="2783838"/>
          <a:ext cx="1254125" cy="300037"/>
        </p:xfrm>
        <a:graphic>
          <a:graphicData uri="http://schemas.openxmlformats.org/presentationml/2006/ole">
            <mc:AlternateContent xmlns:mc="http://schemas.openxmlformats.org/markup-compatibility/2006">
              <mc:Choice xmlns:v="urn:schemas-microsoft-com:vml" Requires="v">
                <p:oleObj name="Equation" r:id="rId11" imgW="838080" imgH="190440" progId="Equation.DSMT4">
                  <p:embed/>
                </p:oleObj>
              </mc:Choice>
              <mc:Fallback>
                <p:oleObj name="Equation" r:id="rId11" imgW="838080" imgH="190440" progId="Equation.DSMT4">
                  <p:embed/>
                  <p:pic>
                    <p:nvPicPr>
                      <p:cNvPr id="11" name="Object 10">
                        <a:extLst>
                          <a:ext uri="{FF2B5EF4-FFF2-40B4-BE49-F238E27FC236}">
                            <a16:creationId xmlns:a16="http://schemas.microsoft.com/office/drawing/2014/main" id="{5AD33E19-7B28-8550-C548-CC6579945CAB}"/>
                          </a:ext>
                        </a:extLst>
                      </p:cNvPr>
                      <p:cNvPicPr>
                        <a:picLocks noChangeAspect="1" noChangeArrowheads="1"/>
                      </p:cNvPicPr>
                      <p:nvPr/>
                    </p:nvPicPr>
                    <p:blipFill>
                      <a:blip r:embed="rId12"/>
                      <a:srcRect/>
                      <a:stretch>
                        <a:fillRect/>
                      </a:stretch>
                    </p:blipFill>
                    <p:spPr bwMode="auto">
                      <a:xfrm>
                        <a:off x="4580708" y="2783838"/>
                        <a:ext cx="1254125" cy="30003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E20C1B61-61C6-6FA9-95B7-0DA610AC1E2B}"/>
              </a:ext>
            </a:extLst>
          </p:cNvPr>
          <p:cNvSpPr txBox="1"/>
          <p:nvPr/>
        </p:nvSpPr>
        <p:spPr>
          <a:xfrm>
            <a:off x="5740137" y="2710835"/>
            <a:ext cx="3205793" cy="369332"/>
          </a:xfrm>
          <a:prstGeom prst="rect">
            <a:avLst/>
          </a:prstGeom>
          <a:noFill/>
        </p:spPr>
        <p:txBody>
          <a:bodyPr wrap="square" rtlCol="0">
            <a:spAutoFit/>
          </a:bodyPr>
          <a:lstStyle/>
          <a:p>
            <a:r>
              <a:rPr lang="en-US" dirty="0">
                <a:latin typeface="+mn-lt"/>
              </a:rPr>
              <a:t>(</a:t>
            </a:r>
            <a:r>
              <a:rPr lang="en-US" i="1" dirty="0">
                <a:latin typeface="+mn-lt"/>
              </a:rPr>
              <a:t>AASHTO LRFD </a:t>
            </a:r>
            <a:r>
              <a:rPr lang="en-US" dirty="0">
                <a:latin typeface="+mn-lt"/>
              </a:rPr>
              <a:t>Table 6.4.3.1.1-1)</a:t>
            </a:r>
          </a:p>
        </p:txBody>
      </p:sp>
      <p:sp>
        <p:nvSpPr>
          <p:cNvPr id="13" name="TextBox 12">
            <a:extLst>
              <a:ext uri="{FF2B5EF4-FFF2-40B4-BE49-F238E27FC236}">
                <a16:creationId xmlns:a16="http://schemas.microsoft.com/office/drawing/2014/main" id="{7B2FCCA3-F9BB-F7AD-7FB3-9AF37C54B51C}"/>
              </a:ext>
            </a:extLst>
          </p:cNvPr>
          <p:cNvSpPr txBox="1"/>
          <p:nvPr/>
        </p:nvSpPr>
        <p:spPr>
          <a:xfrm>
            <a:off x="6777872" y="4025245"/>
            <a:ext cx="1385740" cy="369332"/>
          </a:xfrm>
          <a:prstGeom prst="rect">
            <a:avLst/>
          </a:prstGeom>
          <a:noFill/>
        </p:spPr>
        <p:txBody>
          <a:bodyPr wrap="square" rtlCol="0">
            <a:spAutoFit/>
          </a:bodyPr>
          <a:lstStyle/>
          <a:p>
            <a:r>
              <a:rPr lang="en-US" dirty="0">
                <a:latin typeface="+mn-lt"/>
              </a:rPr>
              <a:t>(Slide 80)</a:t>
            </a:r>
          </a:p>
        </p:txBody>
      </p:sp>
      <p:sp>
        <p:nvSpPr>
          <p:cNvPr id="14" name="TextBox 13">
            <a:extLst>
              <a:ext uri="{FF2B5EF4-FFF2-40B4-BE49-F238E27FC236}">
                <a16:creationId xmlns:a16="http://schemas.microsoft.com/office/drawing/2014/main" id="{DB9E732F-F4A1-2D07-2CF4-BCC21398B697}"/>
              </a:ext>
            </a:extLst>
          </p:cNvPr>
          <p:cNvSpPr txBox="1"/>
          <p:nvPr/>
        </p:nvSpPr>
        <p:spPr>
          <a:xfrm>
            <a:off x="1583704" y="4582383"/>
            <a:ext cx="6928701" cy="369332"/>
          </a:xfrm>
          <a:prstGeom prst="rect">
            <a:avLst/>
          </a:prstGeom>
          <a:noFill/>
        </p:spPr>
        <p:txBody>
          <a:bodyPr wrap="square" rtlCol="0">
            <a:spAutoFit/>
          </a:bodyPr>
          <a:lstStyle/>
          <a:p>
            <a:r>
              <a:rPr lang="en-US" dirty="0">
                <a:latin typeface="+mn-lt"/>
              </a:rPr>
              <a:t>Use 4 rows with 5 bolts per row = 20 bolts on each side of the splice.</a:t>
            </a:r>
          </a:p>
        </p:txBody>
      </p:sp>
    </p:spTree>
    <p:extLst>
      <p:ext uri="{BB962C8B-B14F-4D97-AF65-F5344CB8AC3E}">
        <p14:creationId xmlns:p14="http://schemas.microsoft.com/office/powerpoint/2010/main" val="2446671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7711340" cy="366254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Bolt Design – Strength Limit State: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Repeat the preceding calculations for the bottom flange splice. Assume 4 bolts in a row across the flange:</a:t>
            </a: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Calculate the reduction on bolt shear resistance due to the 13/16”</a:t>
            </a:r>
            <a:r>
              <a:rPr lang="en-US" dirty="0">
                <a:latin typeface="Calibri" panose="020F0502020204030204" pitchFamily="34" charset="0"/>
                <a:cs typeface="Calibri" panose="020F0502020204030204" pitchFamily="34" charset="0"/>
                <a:sym typeface="MT Extra" panose="05050102010205020202" pitchFamily="18" charset="2"/>
              </a:rPr>
              <a:t> filler plate (Slide 78)</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43B28D88-5445-F85C-A445-4077FD884894}"/>
              </a:ext>
            </a:extLst>
          </p:cNvPr>
          <p:cNvGraphicFramePr>
            <a:graphicFrameLocks noChangeAspect="1"/>
          </p:cNvGraphicFramePr>
          <p:nvPr>
            <p:extLst>
              <p:ext uri="{D42A27DB-BD31-4B8C-83A1-F6EECF244321}">
                <p14:modId xmlns:p14="http://schemas.microsoft.com/office/powerpoint/2010/main" val="1946612321"/>
              </p:ext>
            </p:extLst>
          </p:nvPr>
        </p:nvGraphicFramePr>
        <p:xfrm>
          <a:off x="2018876" y="2212631"/>
          <a:ext cx="1528763" cy="585788"/>
        </p:xfrm>
        <a:graphic>
          <a:graphicData uri="http://schemas.openxmlformats.org/presentationml/2006/ole">
            <mc:AlternateContent xmlns:mc="http://schemas.openxmlformats.org/markup-compatibility/2006">
              <mc:Choice xmlns:v="urn:schemas-microsoft-com:vml" Requires="v">
                <p:oleObj name="Equation" r:id="rId3" imgW="1218960" imgH="444240" progId="Equation.DSMT4">
                  <p:embed/>
                </p:oleObj>
              </mc:Choice>
              <mc:Fallback>
                <p:oleObj name="Equation" r:id="rId3" imgW="1218960" imgH="444240" progId="Equation.DSMT4">
                  <p:embed/>
                  <p:pic>
                    <p:nvPicPr>
                      <p:cNvPr id="6" name="Object 5">
                        <a:extLst>
                          <a:ext uri="{FF2B5EF4-FFF2-40B4-BE49-F238E27FC236}">
                            <a16:creationId xmlns:a16="http://schemas.microsoft.com/office/drawing/2014/main" id="{43B28D88-5445-F85C-A445-4077FD884894}"/>
                          </a:ext>
                        </a:extLst>
                      </p:cNvPr>
                      <p:cNvPicPr>
                        <a:picLocks noChangeAspect="1" noChangeArrowheads="1"/>
                      </p:cNvPicPr>
                      <p:nvPr/>
                    </p:nvPicPr>
                    <p:blipFill>
                      <a:blip r:embed="rId4"/>
                      <a:srcRect/>
                      <a:stretch>
                        <a:fillRect/>
                      </a:stretch>
                    </p:blipFill>
                    <p:spPr bwMode="auto">
                      <a:xfrm>
                        <a:off x="2018876" y="2212631"/>
                        <a:ext cx="1528763" cy="585788"/>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E6B4A75-A9EE-4124-E68E-8EB1B97FEA27}"/>
              </a:ext>
            </a:extLst>
          </p:cNvPr>
          <p:cNvGraphicFramePr>
            <a:graphicFrameLocks noChangeAspect="1"/>
          </p:cNvGraphicFramePr>
          <p:nvPr>
            <p:extLst>
              <p:ext uri="{D42A27DB-BD31-4B8C-83A1-F6EECF244321}">
                <p14:modId xmlns:p14="http://schemas.microsoft.com/office/powerpoint/2010/main" val="1109030324"/>
              </p:ext>
            </p:extLst>
          </p:nvPr>
        </p:nvGraphicFramePr>
        <p:xfrm>
          <a:off x="3702050" y="2222500"/>
          <a:ext cx="3790950" cy="517525"/>
        </p:xfrm>
        <a:graphic>
          <a:graphicData uri="http://schemas.openxmlformats.org/presentationml/2006/ole">
            <mc:AlternateContent xmlns:mc="http://schemas.openxmlformats.org/markup-compatibility/2006">
              <mc:Choice xmlns:v="urn:schemas-microsoft-com:vml" Requires="v">
                <p:oleObj name="Equation" r:id="rId5" imgW="3022560" imgH="393480" progId="Equation.DSMT4">
                  <p:embed/>
                </p:oleObj>
              </mc:Choice>
              <mc:Fallback>
                <p:oleObj name="Equation" r:id="rId5" imgW="3022560" imgH="393480" progId="Equation.DSMT4">
                  <p:embed/>
                  <p:pic>
                    <p:nvPicPr>
                      <p:cNvPr id="8" name="Object 7">
                        <a:extLst>
                          <a:ext uri="{FF2B5EF4-FFF2-40B4-BE49-F238E27FC236}">
                            <a16:creationId xmlns:a16="http://schemas.microsoft.com/office/drawing/2014/main" id="{BE6B4A75-A9EE-4124-E68E-8EB1B97FEA27}"/>
                          </a:ext>
                        </a:extLst>
                      </p:cNvPr>
                      <p:cNvPicPr>
                        <a:picLocks noChangeAspect="1" noChangeArrowheads="1"/>
                      </p:cNvPicPr>
                      <p:nvPr/>
                    </p:nvPicPr>
                    <p:blipFill>
                      <a:blip r:embed="rId6"/>
                      <a:srcRect/>
                      <a:stretch>
                        <a:fillRect/>
                      </a:stretch>
                    </p:blipFill>
                    <p:spPr bwMode="auto">
                      <a:xfrm>
                        <a:off x="3702050" y="2222500"/>
                        <a:ext cx="3790950" cy="51752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D32052-AB6B-5CF2-3189-67D71EC5839F}"/>
              </a:ext>
            </a:extLst>
          </p:cNvPr>
          <p:cNvGraphicFramePr>
            <a:graphicFrameLocks noChangeAspect="1"/>
          </p:cNvGraphicFramePr>
          <p:nvPr>
            <p:extLst>
              <p:ext uri="{D42A27DB-BD31-4B8C-83A1-F6EECF244321}">
                <p14:modId xmlns:p14="http://schemas.microsoft.com/office/powerpoint/2010/main" val="3542082961"/>
              </p:ext>
            </p:extLst>
          </p:nvPr>
        </p:nvGraphicFramePr>
        <p:xfrm>
          <a:off x="2527300" y="3041650"/>
          <a:ext cx="4251325" cy="284163"/>
        </p:xfrm>
        <a:graphic>
          <a:graphicData uri="http://schemas.openxmlformats.org/presentationml/2006/ole">
            <mc:AlternateContent xmlns:mc="http://schemas.openxmlformats.org/markup-compatibility/2006">
              <mc:Choice xmlns:v="urn:schemas-microsoft-com:vml" Requires="v">
                <p:oleObj name="Equation" r:id="rId7" imgW="3390840" imgH="215640" progId="Equation.DSMT4">
                  <p:embed/>
                </p:oleObj>
              </mc:Choice>
              <mc:Fallback>
                <p:oleObj name="Equation" r:id="rId7" imgW="3390840" imgH="215640" progId="Equation.DSMT4">
                  <p:embed/>
                  <p:pic>
                    <p:nvPicPr>
                      <p:cNvPr id="7" name="Object 6">
                        <a:extLst>
                          <a:ext uri="{FF2B5EF4-FFF2-40B4-BE49-F238E27FC236}">
                            <a16:creationId xmlns:a16="http://schemas.microsoft.com/office/drawing/2014/main" id="{B4D32052-AB6B-5CF2-3189-67D71EC5839F}"/>
                          </a:ext>
                        </a:extLst>
                      </p:cNvPr>
                      <p:cNvPicPr>
                        <a:picLocks noChangeAspect="1" noChangeArrowheads="1"/>
                      </p:cNvPicPr>
                      <p:nvPr/>
                    </p:nvPicPr>
                    <p:blipFill>
                      <a:blip r:embed="rId8"/>
                      <a:srcRect/>
                      <a:stretch>
                        <a:fillRect/>
                      </a:stretch>
                    </p:blipFill>
                    <p:spPr bwMode="auto">
                      <a:xfrm>
                        <a:off x="2527300" y="3041650"/>
                        <a:ext cx="4251325" cy="2841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F113BD5A-C7DA-9BEC-23A9-414BDFCEB10B}"/>
              </a:ext>
            </a:extLst>
          </p:cNvPr>
          <p:cNvGraphicFramePr>
            <a:graphicFrameLocks noChangeAspect="1"/>
          </p:cNvGraphicFramePr>
          <p:nvPr>
            <p:extLst>
              <p:ext uri="{D42A27DB-BD31-4B8C-83A1-F6EECF244321}">
                <p14:modId xmlns:p14="http://schemas.microsoft.com/office/powerpoint/2010/main" val="1689212814"/>
              </p:ext>
            </p:extLst>
          </p:nvPr>
        </p:nvGraphicFramePr>
        <p:xfrm>
          <a:off x="3419475" y="3446463"/>
          <a:ext cx="2466975" cy="268287"/>
        </p:xfrm>
        <a:graphic>
          <a:graphicData uri="http://schemas.openxmlformats.org/presentationml/2006/ole">
            <mc:AlternateContent xmlns:mc="http://schemas.openxmlformats.org/markup-compatibility/2006">
              <mc:Choice xmlns:v="urn:schemas-microsoft-com:vml" Requires="v">
                <p:oleObj name="Equation" r:id="rId9" imgW="1968480" imgH="203040" progId="Equation.DSMT4">
                  <p:embed/>
                </p:oleObj>
              </mc:Choice>
              <mc:Fallback>
                <p:oleObj name="Equation" r:id="rId9" imgW="1968480" imgH="203040" progId="Equation.DSMT4">
                  <p:embed/>
                  <p:pic>
                    <p:nvPicPr>
                      <p:cNvPr id="9" name="Object 8">
                        <a:extLst>
                          <a:ext uri="{FF2B5EF4-FFF2-40B4-BE49-F238E27FC236}">
                            <a16:creationId xmlns:a16="http://schemas.microsoft.com/office/drawing/2014/main" id="{F113BD5A-C7DA-9BEC-23A9-414BDFCEB10B}"/>
                          </a:ext>
                        </a:extLst>
                      </p:cNvPr>
                      <p:cNvPicPr>
                        <a:picLocks noChangeAspect="1" noChangeArrowheads="1"/>
                      </p:cNvPicPr>
                      <p:nvPr/>
                    </p:nvPicPr>
                    <p:blipFill>
                      <a:blip r:embed="rId10"/>
                      <a:srcRect/>
                      <a:stretch>
                        <a:fillRect/>
                      </a:stretch>
                    </p:blipFill>
                    <p:spPr bwMode="auto">
                      <a:xfrm>
                        <a:off x="3419475" y="3446463"/>
                        <a:ext cx="2466975" cy="2682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2358507-464E-64C4-D829-5B5FB40039C0}"/>
              </a:ext>
            </a:extLst>
          </p:cNvPr>
          <p:cNvGraphicFramePr>
            <a:graphicFrameLocks noChangeAspect="1"/>
          </p:cNvGraphicFramePr>
          <p:nvPr>
            <p:extLst>
              <p:ext uri="{D42A27DB-BD31-4B8C-83A1-F6EECF244321}">
                <p14:modId xmlns:p14="http://schemas.microsoft.com/office/powerpoint/2010/main" val="847929593"/>
              </p:ext>
            </p:extLst>
          </p:nvPr>
        </p:nvGraphicFramePr>
        <p:xfrm>
          <a:off x="2617984" y="4175108"/>
          <a:ext cx="3916362" cy="920750"/>
        </p:xfrm>
        <a:graphic>
          <a:graphicData uri="http://schemas.openxmlformats.org/presentationml/2006/ole">
            <mc:AlternateContent xmlns:mc="http://schemas.openxmlformats.org/markup-compatibility/2006">
              <mc:Choice xmlns:v="urn:schemas-microsoft-com:vml" Requires="v">
                <p:oleObj name="Equation" r:id="rId11" imgW="3124080" imgH="698400" progId="Equation.DSMT4">
                  <p:embed/>
                </p:oleObj>
              </mc:Choice>
              <mc:Fallback>
                <p:oleObj name="Equation" r:id="rId11" imgW="3124080" imgH="698400" progId="Equation.DSMT4">
                  <p:embed/>
                  <p:pic>
                    <p:nvPicPr>
                      <p:cNvPr id="10" name="Object 9">
                        <a:extLst>
                          <a:ext uri="{FF2B5EF4-FFF2-40B4-BE49-F238E27FC236}">
                            <a16:creationId xmlns:a16="http://schemas.microsoft.com/office/drawing/2014/main" id="{B2358507-464E-64C4-D829-5B5FB40039C0}"/>
                          </a:ext>
                        </a:extLst>
                      </p:cNvPr>
                      <p:cNvPicPr>
                        <a:picLocks noChangeAspect="1" noChangeArrowheads="1"/>
                      </p:cNvPicPr>
                      <p:nvPr/>
                    </p:nvPicPr>
                    <p:blipFill>
                      <a:blip r:embed="rId12"/>
                      <a:srcRect/>
                      <a:stretch>
                        <a:fillRect/>
                      </a:stretch>
                    </p:blipFill>
                    <p:spPr bwMode="auto">
                      <a:xfrm>
                        <a:off x="2617984" y="4175108"/>
                        <a:ext cx="3916362" cy="920750"/>
                      </a:xfrm>
                      <a:prstGeom prst="rect">
                        <a:avLst/>
                      </a:prstGeom>
                      <a:noFill/>
                    </p:spPr>
                  </p:pic>
                </p:oleObj>
              </mc:Fallback>
            </mc:AlternateContent>
          </a:graphicData>
        </a:graphic>
      </p:graphicFrame>
    </p:spTree>
    <p:extLst>
      <p:ext uri="{BB962C8B-B14F-4D97-AF65-F5344CB8AC3E}">
        <p14:creationId xmlns:p14="http://schemas.microsoft.com/office/powerpoint/2010/main" val="7754730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107</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83154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Bolt Design – Strength Limit State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dirty="0">
                <a:latin typeface="Calibri" panose="020F0502020204030204" pitchFamily="34" charset="0"/>
                <a:cs typeface="Calibri" panose="020F0502020204030204" pitchFamily="34" charset="0"/>
              </a:rPr>
              <a:t>Calculate the factored shear resistance, R</a:t>
            </a:r>
            <a:r>
              <a:rPr lang="en-US" baseline="-25000" dirty="0">
                <a:latin typeface="Calibri" panose="020F0502020204030204" pitchFamily="34" charset="0"/>
                <a:cs typeface="Calibri" panose="020F0502020204030204" pitchFamily="34" charset="0"/>
              </a:rPr>
              <a:t>r</a:t>
            </a:r>
            <a:r>
              <a:rPr lang="en-US" dirty="0">
                <a:latin typeface="Calibri" panose="020F0502020204030204" pitchFamily="34" charset="0"/>
                <a:cs typeface="Calibri" panose="020F0502020204030204" pitchFamily="34" charset="0"/>
              </a:rPr>
              <a:t>, of the bolts in double shear (N</a:t>
            </a:r>
            <a:r>
              <a:rPr lang="en-US" baseline="-25000" dirty="0">
                <a:latin typeface="Calibri" panose="020F0502020204030204" pitchFamily="34" charset="0"/>
                <a:cs typeface="Calibri" panose="020F0502020204030204" pitchFamily="34" charset="0"/>
              </a:rPr>
              <a:t>s </a:t>
            </a:r>
            <a:r>
              <a:rPr lang="en-US" dirty="0">
                <a:latin typeface="Calibri" panose="020F0502020204030204" pitchFamily="34" charset="0"/>
                <a:cs typeface="Calibri" panose="020F0502020204030204" pitchFamily="34" charset="0"/>
              </a:rPr>
              <a:t>= 2).  Threads are excluded from the shear plane. </a:t>
            </a:r>
          </a:p>
          <a:p>
            <a:pPr marL="742950" lvl="1" indent="-285750">
              <a:buFont typeface="Calibri" panose="020F050202020403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graphicFrame>
        <p:nvGraphicFramePr>
          <p:cNvPr id="9" name="Object 8">
            <a:extLst>
              <a:ext uri="{FF2B5EF4-FFF2-40B4-BE49-F238E27FC236}">
                <a16:creationId xmlns:a16="http://schemas.microsoft.com/office/drawing/2014/main" id="{F113BD5A-C7DA-9BEC-23A9-414BDFCEB10B}"/>
              </a:ext>
            </a:extLst>
          </p:cNvPr>
          <p:cNvGraphicFramePr>
            <a:graphicFrameLocks noChangeAspect="1"/>
          </p:cNvGraphicFramePr>
          <p:nvPr>
            <p:extLst>
              <p:ext uri="{D42A27DB-BD31-4B8C-83A1-F6EECF244321}">
                <p14:modId xmlns:p14="http://schemas.microsoft.com/office/powerpoint/2010/main" val="90926035"/>
              </p:ext>
            </p:extLst>
          </p:nvPr>
        </p:nvGraphicFramePr>
        <p:xfrm>
          <a:off x="3107016" y="2392769"/>
          <a:ext cx="2782888" cy="312737"/>
        </p:xfrm>
        <a:graphic>
          <a:graphicData uri="http://schemas.openxmlformats.org/presentationml/2006/ole">
            <mc:AlternateContent xmlns:mc="http://schemas.openxmlformats.org/markup-compatibility/2006">
              <mc:Choice xmlns:v="urn:schemas-microsoft-com:vml" Requires="v">
                <p:oleObj name="Equation" r:id="rId3" imgW="1777680" imgH="190440" progId="Equation.DSMT4">
                  <p:embed/>
                </p:oleObj>
              </mc:Choice>
              <mc:Fallback>
                <p:oleObj name="Equation" r:id="rId3" imgW="1777680" imgH="190440" progId="Equation.DSMT4">
                  <p:embed/>
                  <p:pic>
                    <p:nvPicPr>
                      <p:cNvPr id="9" name="Object 8">
                        <a:extLst>
                          <a:ext uri="{FF2B5EF4-FFF2-40B4-BE49-F238E27FC236}">
                            <a16:creationId xmlns:a16="http://schemas.microsoft.com/office/drawing/2014/main" id="{F113BD5A-C7DA-9BEC-23A9-414BDFCEB10B}"/>
                          </a:ext>
                        </a:extLst>
                      </p:cNvPr>
                      <p:cNvPicPr>
                        <a:picLocks noChangeAspect="1" noChangeArrowheads="1"/>
                      </p:cNvPicPr>
                      <p:nvPr/>
                    </p:nvPicPr>
                    <p:blipFill>
                      <a:blip r:embed="rId4"/>
                      <a:srcRect/>
                      <a:stretch>
                        <a:fillRect/>
                      </a:stretch>
                    </p:blipFill>
                    <p:spPr bwMode="auto">
                      <a:xfrm>
                        <a:off x="3107016" y="2392769"/>
                        <a:ext cx="2782888" cy="31273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2358507-464E-64C4-D829-5B5FB40039C0}"/>
              </a:ext>
            </a:extLst>
          </p:cNvPr>
          <p:cNvGraphicFramePr>
            <a:graphicFrameLocks noChangeAspect="1"/>
          </p:cNvGraphicFramePr>
          <p:nvPr>
            <p:extLst>
              <p:ext uri="{D42A27DB-BD31-4B8C-83A1-F6EECF244321}">
                <p14:modId xmlns:p14="http://schemas.microsoft.com/office/powerpoint/2010/main" val="1731993203"/>
              </p:ext>
            </p:extLst>
          </p:nvPr>
        </p:nvGraphicFramePr>
        <p:xfrm>
          <a:off x="2570152" y="3102697"/>
          <a:ext cx="3860800" cy="574675"/>
        </p:xfrm>
        <a:graphic>
          <a:graphicData uri="http://schemas.openxmlformats.org/presentationml/2006/ole">
            <mc:AlternateContent xmlns:mc="http://schemas.openxmlformats.org/markup-compatibility/2006">
              <mc:Choice xmlns:v="urn:schemas-microsoft-com:vml" Requires="v">
                <p:oleObj name="Equation" r:id="rId5" imgW="2958840" imgH="419040" progId="Equation.DSMT4">
                  <p:embed/>
                </p:oleObj>
              </mc:Choice>
              <mc:Fallback>
                <p:oleObj name="Equation" r:id="rId5" imgW="2958840" imgH="419040" progId="Equation.DSMT4">
                  <p:embed/>
                  <p:pic>
                    <p:nvPicPr>
                      <p:cNvPr id="10" name="Object 9">
                        <a:extLst>
                          <a:ext uri="{FF2B5EF4-FFF2-40B4-BE49-F238E27FC236}">
                            <a16:creationId xmlns:a16="http://schemas.microsoft.com/office/drawing/2014/main" id="{B2358507-464E-64C4-D829-5B5FB40039C0}"/>
                          </a:ext>
                        </a:extLst>
                      </p:cNvPr>
                      <p:cNvPicPr>
                        <a:picLocks noChangeAspect="1" noChangeArrowheads="1"/>
                      </p:cNvPicPr>
                      <p:nvPr/>
                    </p:nvPicPr>
                    <p:blipFill>
                      <a:blip r:embed="rId6"/>
                      <a:srcRect/>
                      <a:stretch>
                        <a:fillRect/>
                      </a:stretch>
                    </p:blipFill>
                    <p:spPr bwMode="auto">
                      <a:xfrm>
                        <a:off x="2570152" y="3102697"/>
                        <a:ext cx="3860800" cy="574675"/>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7B2FCCA3-F9BB-F7AD-7FB3-9AF37C54B51C}"/>
              </a:ext>
            </a:extLst>
          </p:cNvPr>
          <p:cNvSpPr txBox="1"/>
          <p:nvPr/>
        </p:nvSpPr>
        <p:spPr>
          <a:xfrm>
            <a:off x="6615260" y="3160794"/>
            <a:ext cx="1385740" cy="369332"/>
          </a:xfrm>
          <a:prstGeom prst="rect">
            <a:avLst/>
          </a:prstGeom>
          <a:noFill/>
        </p:spPr>
        <p:txBody>
          <a:bodyPr wrap="square" rtlCol="0">
            <a:spAutoFit/>
          </a:bodyPr>
          <a:lstStyle/>
          <a:p>
            <a:r>
              <a:rPr lang="en-US" dirty="0">
                <a:latin typeface="+mn-lt"/>
              </a:rPr>
              <a:t>(Slide 80)</a:t>
            </a:r>
          </a:p>
        </p:txBody>
      </p:sp>
      <p:sp>
        <p:nvSpPr>
          <p:cNvPr id="14" name="TextBox 13">
            <a:extLst>
              <a:ext uri="{FF2B5EF4-FFF2-40B4-BE49-F238E27FC236}">
                <a16:creationId xmlns:a16="http://schemas.microsoft.com/office/drawing/2014/main" id="{DB9E732F-F4A1-2D07-2CF4-BCC21398B697}"/>
              </a:ext>
            </a:extLst>
          </p:cNvPr>
          <p:cNvSpPr txBox="1"/>
          <p:nvPr/>
        </p:nvSpPr>
        <p:spPr>
          <a:xfrm>
            <a:off x="1668546" y="4028312"/>
            <a:ext cx="6928701" cy="369332"/>
          </a:xfrm>
          <a:prstGeom prst="rect">
            <a:avLst/>
          </a:prstGeom>
          <a:noFill/>
        </p:spPr>
        <p:txBody>
          <a:bodyPr wrap="square" rtlCol="0">
            <a:spAutoFit/>
          </a:bodyPr>
          <a:lstStyle/>
          <a:p>
            <a:r>
              <a:rPr lang="en-US" dirty="0">
                <a:latin typeface="+mn-lt"/>
              </a:rPr>
              <a:t>Use 4 rows with 7 bolts per row = 28 bolts on each side of the splice.</a:t>
            </a:r>
          </a:p>
        </p:txBody>
      </p:sp>
      <p:sp>
        <p:nvSpPr>
          <p:cNvPr id="8" name="TextBox 7">
            <a:extLst>
              <a:ext uri="{FF2B5EF4-FFF2-40B4-BE49-F238E27FC236}">
                <a16:creationId xmlns:a16="http://schemas.microsoft.com/office/drawing/2014/main" id="{F4BE9352-F4A5-AB82-21FD-02BEB3374DDA}"/>
              </a:ext>
            </a:extLst>
          </p:cNvPr>
          <p:cNvSpPr txBox="1"/>
          <p:nvPr/>
        </p:nvSpPr>
        <p:spPr>
          <a:xfrm>
            <a:off x="6146276" y="2330238"/>
            <a:ext cx="1310326" cy="369332"/>
          </a:xfrm>
          <a:prstGeom prst="rect">
            <a:avLst/>
          </a:prstGeom>
          <a:noFill/>
        </p:spPr>
        <p:txBody>
          <a:bodyPr wrap="square" rtlCol="0">
            <a:spAutoFit/>
          </a:bodyPr>
          <a:lstStyle/>
          <a:p>
            <a:r>
              <a:rPr lang="en-US" dirty="0">
                <a:latin typeface="+mn-lt"/>
              </a:rPr>
              <a:t>(Slide 105)</a:t>
            </a:r>
          </a:p>
        </p:txBody>
      </p:sp>
    </p:spTree>
    <p:extLst>
      <p:ext uri="{BB962C8B-B14F-4D97-AF65-F5344CB8AC3E}">
        <p14:creationId xmlns:p14="http://schemas.microsoft.com/office/powerpoint/2010/main" val="16911149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Flanges – Positive Flexure: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67554FA6-0D75-E31A-AB92-9BA98A27BB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7625" y="1508534"/>
            <a:ext cx="2924970" cy="2277546"/>
          </a:xfrm>
          <a:prstGeom prst="rect">
            <a:avLst/>
          </a:prstGeom>
        </p:spPr>
      </p:pic>
      <p:cxnSp>
        <p:nvCxnSpPr>
          <p:cNvPr id="16" name="Straight Connector 15">
            <a:extLst>
              <a:ext uri="{FF2B5EF4-FFF2-40B4-BE49-F238E27FC236}">
                <a16:creationId xmlns:a16="http://schemas.microsoft.com/office/drawing/2014/main" id="{8A173A47-9733-7464-B875-D4D989B69982}"/>
              </a:ext>
            </a:extLst>
          </p:cNvPr>
          <p:cNvCxnSpPr/>
          <p:nvPr/>
        </p:nvCxnSpPr>
        <p:spPr>
          <a:xfrm flipH="1">
            <a:off x="1206631" y="1602802"/>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F3A2AA-9EFC-141F-64CE-39E443A3564B}"/>
              </a:ext>
            </a:extLst>
          </p:cNvPr>
          <p:cNvCxnSpPr/>
          <p:nvPr/>
        </p:nvCxnSpPr>
        <p:spPr>
          <a:xfrm flipH="1">
            <a:off x="1206631" y="1824577"/>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42F7A7-D7DE-8A10-68AE-2FB65515AD8D}"/>
              </a:ext>
            </a:extLst>
          </p:cNvPr>
          <p:cNvCxnSpPr/>
          <p:nvPr/>
        </p:nvCxnSpPr>
        <p:spPr>
          <a:xfrm flipH="1">
            <a:off x="1511431" y="1813334"/>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7C25B7-6D99-D8D3-F8CE-A078B67EDCE1}"/>
              </a:ext>
            </a:extLst>
          </p:cNvPr>
          <p:cNvCxnSpPr/>
          <p:nvPr/>
        </p:nvCxnSpPr>
        <p:spPr>
          <a:xfrm flipH="1">
            <a:off x="1206299" y="1899747"/>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41F9DD-BAA9-5AB7-9810-F5FB14795F1E}"/>
              </a:ext>
            </a:extLst>
          </p:cNvPr>
          <p:cNvCxnSpPr/>
          <p:nvPr/>
        </p:nvCxnSpPr>
        <p:spPr>
          <a:xfrm flipH="1">
            <a:off x="1193398" y="3569862"/>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7D47FB-782B-BEA4-BE4C-0A33BC71F8ED}"/>
              </a:ext>
            </a:extLst>
          </p:cNvPr>
          <p:cNvCxnSpPr/>
          <p:nvPr/>
        </p:nvCxnSpPr>
        <p:spPr>
          <a:xfrm flipH="1">
            <a:off x="1206299" y="3384468"/>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64D933-3416-565A-DD07-491A6BE308BA}"/>
              </a:ext>
            </a:extLst>
          </p:cNvPr>
          <p:cNvCxnSpPr/>
          <p:nvPr/>
        </p:nvCxnSpPr>
        <p:spPr>
          <a:xfrm flipH="1">
            <a:off x="1193398" y="1994014"/>
            <a:ext cx="300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60E4EF-64C3-CE7E-1170-C0DC86B3D26E}"/>
              </a:ext>
            </a:extLst>
          </p:cNvPr>
          <p:cNvCxnSpPr/>
          <p:nvPr/>
        </p:nvCxnSpPr>
        <p:spPr>
          <a:xfrm>
            <a:off x="1343895" y="1994014"/>
            <a:ext cx="0" cy="13904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DF2762-CDBD-BAF6-4DF5-3200E8210C5B}"/>
              </a:ext>
            </a:extLst>
          </p:cNvPr>
          <p:cNvCxnSpPr/>
          <p:nvPr/>
        </p:nvCxnSpPr>
        <p:spPr>
          <a:xfrm>
            <a:off x="1343895" y="1602802"/>
            <a:ext cx="0" cy="2217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8147E98-489F-A2FA-72FB-849E313DA79C}"/>
              </a:ext>
            </a:extLst>
          </p:cNvPr>
          <p:cNvCxnSpPr/>
          <p:nvPr/>
        </p:nvCxnSpPr>
        <p:spPr>
          <a:xfrm>
            <a:off x="1343895" y="3384468"/>
            <a:ext cx="0" cy="1853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671369-9AEA-8CF7-73E5-008AD3AA9340}"/>
              </a:ext>
            </a:extLst>
          </p:cNvPr>
          <p:cNvCxnSpPr/>
          <p:nvPr/>
        </p:nvCxnSpPr>
        <p:spPr>
          <a:xfrm>
            <a:off x="1343895" y="1824577"/>
            <a:ext cx="0" cy="169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3B497B-8B6A-9F9A-5C16-B84D447FAE5E}"/>
              </a:ext>
            </a:extLst>
          </p:cNvPr>
          <p:cNvSpPr txBox="1"/>
          <p:nvPr/>
        </p:nvSpPr>
        <p:spPr>
          <a:xfrm>
            <a:off x="4691725" y="1731271"/>
            <a:ext cx="1395167" cy="369332"/>
          </a:xfrm>
          <a:prstGeom prst="rect">
            <a:avLst/>
          </a:prstGeom>
          <a:noFill/>
        </p:spPr>
        <p:txBody>
          <a:bodyPr wrap="square" rtlCol="0">
            <a:spAutoFit/>
          </a:bodyPr>
          <a:lstStyle/>
          <a:p>
            <a:r>
              <a:rPr lang="en-US" dirty="0">
                <a:latin typeface="+mn-lt"/>
              </a:rPr>
              <a:t>(t</a:t>
            </a:r>
            <a:r>
              <a:rPr lang="en-US" baseline="-25000" dirty="0">
                <a:latin typeface="+mn-lt"/>
              </a:rPr>
              <a:t>haunch</a:t>
            </a:r>
            <a:r>
              <a:rPr lang="en-US" dirty="0">
                <a:latin typeface="+mn-lt"/>
              </a:rPr>
              <a:t>) = 0</a:t>
            </a:r>
          </a:p>
        </p:txBody>
      </p:sp>
      <p:sp>
        <p:nvSpPr>
          <p:cNvPr id="36" name="TextBox 35">
            <a:extLst>
              <a:ext uri="{FF2B5EF4-FFF2-40B4-BE49-F238E27FC236}">
                <a16:creationId xmlns:a16="http://schemas.microsoft.com/office/drawing/2014/main" id="{54601116-C64A-A8D8-8D0F-C9893EF3D9AB}"/>
              </a:ext>
            </a:extLst>
          </p:cNvPr>
          <p:cNvSpPr txBox="1"/>
          <p:nvPr/>
        </p:nvSpPr>
        <p:spPr>
          <a:xfrm>
            <a:off x="801769" y="1903321"/>
            <a:ext cx="688156" cy="307777"/>
          </a:xfrm>
          <a:prstGeom prst="rect">
            <a:avLst/>
          </a:prstGeom>
          <a:noFill/>
        </p:spPr>
        <p:txBody>
          <a:bodyPr wrap="square" rtlCol="0">
            <a:spAutoFit/>
          </a:bodyPr>
          <a:lstStyle/>
          <a:p>
            <a:r>
              <a:rPr lang="en-US" sz="1400" dirty="0">
                <a:latin typeface="+mn-lt"/>
              </a:rPr>
              <a:t>t</a:t>
            </a:r>
            <a:r>
              <a:rPr lang="en-US" sz="1400" baseline="-25000" dirty="0">
                <a:latin typeface="+mn-lt"/>
              </a:rPr>
              <a:t>fc</a:t>
            </a:r>
          </a:p>
        </p:txBody>
      </p:sp>
      <p:sp>
        <p:nvSpPr>
          <p:cNvPr id="37" name="TextBox 36">
            <a:extLst>
              <a:ext uri="{FF2B5EF4-FFF2-40B4-BE49-F238E27FC236}">
                <a16:creationId xmlns:a16="http://schemas.microsoft.com/office/drawing/2014/main" id="{78CE8A62-AB29-B3A6-3134-F20240DA124F}"/>
              </a:ext>
            </a:extLst>
          </p:cNvPr>
          <p:cNvSpPr txBox="1"/>
          <p:nvPr/>
        </p:nvSpPr>
        <p:spPr>
          <a:xfrm>
            <a:off x="751731" y="1663477"/>
            <a:ext cx="1155570" cy="307777"/>
          </a:xfrm>
          <a:prstGeom prst="rect">
            <a:avLst/>
          </a:prstGeom>
          <a:noFill/>
        </p:spPr>
        <p:txBody>
          <a:bodyPr wrap="square" rtlCol="0">
            <a:spAutoFit/>
          </a:bodyPr>
          <a:lstStyle/>
          <a:p>
            <a:r>
              <a:rPr lang="en-US" sz="1400" dirty="0">
                <a:latin typeface="+mn-lt"/>
              </a:rPr>
              <a:t>t</a:t>
            </a:r>
            <a:r>
              <a:rPr lang="en-US" sz="1400" baseline="-25000" dirty="0">
                <a:latin typeface="+mn-lt"/>
              </a:rPr>
              <a:t>filler</a:t>
            </a:r>
          </a:p>
        </p:txBody>
      </p:sp>
      <p:sp>
        <p:nvSpPr>
          <p:cNvPr id="38" name="TextBox 37">
            <a:extLst>
              <a:ext uri="{FF2B5EF4-FFF2-40B4-BE49-F238E27FC236}">
                <a16:creationId xmlns:a16="http://schemas.microsoft.com/office/drawing/2014/main" id="{156C21EF-A58B-22C1-D4D5-4E0D6148B8F6}"/>
              </a:ext>
            </a:extLst>
          </p:cNvPr>
          <p:cNvSpPr txBox="1"/>
          <p:nvPr/>
        </p:nvSpPr>
        <p:spPr>
          <a:xfrm>
            <a:off x="1050425" y="1525597"/>
            <a:ext cx="820132" cy="307777"/>
          </a:xfrm>
          <a:prstGeom prst="rect">
            <a:avLst/>
          </a:prstGeom>
          <a:noFill/>
        </p:spPr>
        <p:txBody>
          <a:bodyPr wrap="square" rtlCol="0">
            <a:spAutoFit/>
          </a:bodyPr>
          <a:lstStyle/>
          <a:p>
            <a:r>
              <a:rPr lang="en-US" sz="1400" dirty="0">
                <a:latin typeface="+mn-lt"/>
              </a:rPr>
              <a:t>t</a:t>
            </a:r>
            <a:r>
              <a:rPr lang="en-US" sz="1400" baseline="-25000" dirty="0">
                <a:latin typeface="+mn-lt"/>
              </a:rPr>
              <a:t>s</a:t>
            </a:r>
          </a:p>
        </p:txBody>
      </p:sp>
      <p:sp>
        <p:nvSpPr>
          <p:cNvPr id="39" name="TextBox 38">
            <a:extLst>
              <a:ext uri="{FF2B5EF4-FFF2-40B4-BE49-F238E27FC236}">
                <a16:creationId xmlns:a16="http://schemas.microsoft.com/office/drawing/2014/main" id="{54D17CD2-7289-BCFC-3978-47A19978DA4F}"/>
              </a:ext>
            </a:extLst>
          </p:cNvPr>
          <p:cNvSpPr txBox="1"/>
          <p:nvPr/>
        </p:nvSpPr>
        <p:spPr>
          <a:xfrm>
            <a:off x="1049185" y="2477386"/>
            <a:ext cx="612743" cy="338554"/>
          </a:xfrm>
          <a:prstGeom prst="rect">
            <a:avLst/>
          </a:prstGeom>
          <a:noFill/>
        </p:spPr>
        <p:txBody>
          <a:bodyPr wrap="square" rtlCol="0">
            <a:spAutoFit/>
          </a:bodyPr>
          <a:lstStyle/>
          <a:p>
            <a:r>
              <a:rPr lang="en-US" sz="1600" dirty="0">
                <a:latin typeface="+mn-lt"/>
              </a:rPr>
              <a:t>D</a:t>
            </a:r>
          </a:p>
        </p:txBody>
      </p:sp>
      <p:sp>
        <p:nvSpPr>
          <p:cNvPr id="40" name="TextBox 39">
            <a:extLst>
              <a:ext uri="{FF2B5EF4-FFF2-40B4-BE49-F238E27FC236}">
                <a16:creationId xmlns:a16="http://schemas.microsoft.com/office/drawing/2014/main" id="{A7348DFE-A328-F196-A46B-281853BE0ADF}"/>
              </a:ext>
            </a:extLst>
          </p:cNvPr>
          <p:cNvSpPr txBox="1"/>
          <p:nvPr/>
        </p:nvSpPr>
        <p:spPr>
          <a:xfrm>
            <a:off x="963620" y="3306063"/>
            <a:ext cx="993742" cy="307777"/>
          </a:xfrm>
          <a:prstGeom prst="rect">
            <a:avLst/>
          </a:prstGeom>
          <a:noFill/>
        </p:spPr>
        <p:txBody>
          <a:bodyPr wrap="square" rtlCol="0">
            <a:spAutoFit/>
          </a:bodyPr>
          <a:lstStyle/>
          <a:p>
            <a:r>
              <a:rPr lang="en-US" sz="1400" dirty="0">
                <a:latin typeface="+mn-lt"/>
              </a:rPr>
              <a:t>t</a:t>
            </a:r>
            <a:r>
              <a:rPr lang="en-US" sz="1400" baseline="-25000" dirty="0">
                <a:latin typeface="+mn-lt"/>
              </a:rPr>
              <a:t>ft</a:t>
            </a:r>
          </a:p>
        </p:txBody>
      </p:sp>
      <p:cxnSp>
        <p:nvCxnSpPr>
          <p:cNvPr id="44" name="Straight Arrow Connector 43">
            <a:extLst>
              <a:ext uri="{FF2B5EF4-FFF2-40B4-BE49-F238E27FC236}">
                <a16:creationId xmlns:a16="http://schemas.microsoft.com/office/drawing/2014/main" id="{7B71F12A-6A17-257F-8778-FFA38E300F60}"/>
              </a:ext>
            </a:extLst>
          </p:cNvPr>
          <p:cNvCxnSpPr>
            <a:cxnSpLocks/>
          </p:cNvCxnSpPr>
          <p:nvPr/>
        </p:nvCxnSpPr>
        <p:spPr>
          <a:xfrm flipV="1">
            <a:off x="1070181" y="1943582"/>
            <a:ext cx="280331" cy="953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Object 46">
            <a:extLst>
              <a:ext uri="{FF2B5EF4-FFF2-40B4-BE49-F238E27FC236}">
                <a16:creationId xmlns:a16="http://schemas.microsoft.com/office/drawing/2014/main" id="{5C9E1F54-810E-ED0D-5597-34C863411C66}"/>
              </a:ext>
            </a:extLst>
          </p:cNvPr>
          <p:cNvGraphicFramePr>
            <a:graphicFrameLocks noChangeAspect="1"/>
          </p:cNvGraphicFramePr>
          <p:nvPr>
            <p:extLst>
              <p:ext uri="{D42A27DB-BD31-4B8C-83A1-F6EECF244321}">
                <p14:modId xmlns:p14="http://schemas.microsoft.com/office/powerpoint/2010/main" val="510920325"/>
              </p:ext>
            </p:extLst>
          </p:nvPr>
        </p:nvGraphicFramePr>
        <p:xfrm>
          <a:off x="4445828" y="2276538"/>
          <a:ext cx="1745696" cy="506127"/>
        </p:xfrm>
        <a:graphic>
          <a:graphicData uri="http://schemas.openxmlformats.org/presentationml/2006/ole">
            <mc:AlternateContent xmlns:mc="http://schemas.openxmlformats.org/markup-compatibility/2006">
              <mc:Choice xmlns:v="urn:schemas-microsoft-com:vml" Requires="v">
                <p:oleObj name="Equation" r:id="rId4" imgW="1244520" imgH="342720" progId="Equation.DSMT4">
                  <p:embed/>
                </p:oleObj>
              </mc:Choice>
              <mc:Fallback>
                <p:oleObj name="Equation" r:id="rId4" imgW="1244520" imgH="342720" progId="Equation.DSMT4">
                  <p:embed/>
                  <p:pic>
                    <p:nvPicPr>
                      <p:cNvPr id="47" name="Object 46">
                        <a:extLst>
                          <a:ext uri="{FF2B5EF4-FFF2-40B4-BE49-F238E27FC236}">
                            <a16:creationId xmlns:a16="http://schemas.microsoft.com/office/drawing/2014/main" id="{5C9E1F54-810E-ED0D-5597-34C863411C66}"/>
                          </a:ext>
                        </a:extLst>
                      </p:cNvPr>
                      <p:cNvPicPr>
                        <a:picLocks noChangeAspect="1" noChangeArrowheads="1"/>
                      </p:cNvPicPr>
                      <p:nvPr/>
                    </p:nvPicPr>
                    <p:blipFill>
                      <a:blip r:embed="rId5"/>
                      <a:srcRect/>
                      <a:stretch>
                        <a:fillRect/>
                      </a:stretch>
                    </p:blipFill>
                    <p:spPr bwMode="auto">
                      <a:xfrm>
                        <a:off x="4445828" y="2276538"/>
                        <a:ext cx="1745696" cy="506127"/>
                      </a:xfrm>
                      <a:prstGeom prst="rect">
                        <a:avLst/>
                      </a:prstGeom>
                      <a:noFill/>
                    </p:spPr>
                  </p:pic>
                </p:oleObj>
              </mc:Fallback>
            </mc:AlternateContent>
          </a:graphicData>
        </a:graphic>
      </p:graphicFrame>
      <p:graphicFrame>
        <p:nvGraphicFramePr>
          <p:cNvPr id="48" name="Object 47">
            <a:extLst>
              <a:ext uri="{FF2B5EF4-FFF2-40B4-BE49-F238E27FC236}">
                <a16:creationId xmlns:a16="http://schemas.microsoft.com/office/drawing/2014/main" id="{D08A4434-C9EC-67E6-5CEB-C1D4DD5CDA3E}"/>
              </a:ext>
            </a:extLst>
          </p:cNvPr>
          <p:cNvGraphicFramePr>
            <a:graphicFrameLocks noChangeAspect="1"/>
          </p:cNvGraphicFramePr>
          <p:nvPr>
            <p:extLst>
              <p:ext uri="{D42A27DB-BD31-4B8C-83A1-F6EECF244321}">
                <p14:modId xmlns:p14="http://schemas.microsoft.com/office/powerpoint/2010/main" val="3098133637"/>
              </p:ext>
            </p:extLst>
          </p:nvPr>
        </p:nvGraphicFramePr>
        <p:xfrm>
          <a:off x="4231482" y="2804286"/>
          <a:ext cx="3376612" cy="485417"/>
        </p:xfrm>
        <a:graphic>
          <a:graphicData uri="http://schemas.openxmlformats.org/presentationml/2006/ole">
            <mc:AlternateContent xmlns:mc="http://schemas.openxmlformats.org/markup-compatibility/2006">
              <mc:Choice xmlns:v="urn:schemas-microsoft-com:vml" Requires="v">
                <p:oleObj name="Equation" r:id="rId6" imgW="2514600" imgH="342720" progId="Equation.DSMT4">
                  <p:embed/>
                </p:oleObj>
              </mc:Choice>
              <mc:Fallback>
                <p:oleObj name="Equation" r:id="rId6" imgW="2514600" imgH="342720" progId="Equation.DSMT4">
                  <p:embed/>
                  <p:pic>
                    <p:nvPicPr>
                      <p:cNvPr id="48" name="Object 47">
                        <a:extLst>
                          <a:ext uri="{FF2B5EF4-FFF2-40B4-BE49-F238E27FC236}">
                            <a16:creationId xmlns:a16="http://schemas.microsoft.com/office/drawing/2014/main" id="{D08A4434-C9EC-67E6-5CEB-C1D4DD5CDA3E}"/>
                          </a:ext>
                        </a:extLst>
                      </p:cNvPr>
                      <p:cNvPicPr>
                        <a:picLocks noChangeAspect="1" noChangeArrowheads="1"/>
                      </p:cNvPicPr>
                      <p:nvPr/>
                    </p:nvPicPr>
                    <p:blipFill>
                      <a:blip r:embed="rId7"/>
                      <a:srcRect/>
                      <a:stretch>
                        <a:fillRect/>
                      </a:stretch>
                    </p:blipFill>
                    <p:spPr bwMode="auto">
                      <a:xfrm>
                        <a:off x="4231482" y="2804286"/>
                        <a:ext cx="3376612" cy="485417"/>
                      </a:xfrm>
                      <a:prstGeom prst="rect">
                        <a:avLst/>
                      </a:prstGeom>
                      <a:noFill/>
                    </p:spPr>
                  </p:pic>
                </p:oleObj>
              </mc:Fallback>
            </mc:AlternateContent>
          </a:graphicData>
        </a:graphic>
      </p:graphicFrame>
      <p:graphicFrame>
        <p:nvGraphicFramePr>
          <p:cNvPr id="49" name="Object 48">
            <a:extLst>
              <a:ext uri="{FF2B5EF4-FFF2-40B4-BE49-F238E27FC236}">
                <a16:creationId xmlns:a16="http://schemas.microsoft.com/office/drawing/2014/main" id="{F2C35C58-B2FC-28A3-295A-E9FC54BB7637}"/>
              </a:ext>
            </a:extLst>
          </p:cNvPr>
          <p:cNvGraphicFramePr>
            <a:graphicFrameLocks noChangeAspect="1"/>
          </p:cNvGraphicFramePr>
          <p:nvPr>
            <p:extLst>
              <p:ext uri="{D42A27DB-BD31-4B8C-83A1-F6EECF244321}">
                <p14:modId xmlns:p14="http://schemas.microsoft.com/office/powerpoint/2010/main" val="1814830280"/>
              </p:ext>
            </p:extLst>
          </p:nvPr>
        </p:nvGraphicFramePr>
        <p:xfrm>
          <a:off x="4531469" y="3328021"/>
          <a:ext cx="2330450" cy="319088"/>
        </p:xfrm>
        <a:graphic>
          <a:graphicData uri="http://schemas.openxmlformats.org/presentationml/2006/ole">
            <mc:AlternateContent xmlns:mc="http://schemas.openxmlformats.org/markup-compatibility/2006">
              <mc:Choice xmlns:v="urn:schemas-microsoft-com:vml" Requires="v">
                <p:oleObj name="Equation" r:id="rId8" imgW="1663560" imgH="215640" progId="Equation.DSMT4">
                  <p:embed/>
                </p:oleObj>
              </mc:Choice>
              <mc:Fallback>
                <p:oleObj name="Equation" r:id="rId8" imgW="1663560" imgH="215640" progId="Equation.DSMT4">
                  <p:embed/>
                  <p:pic>
                    <p:nvPicPr>
                      <p:cNvPr id="49" name="Object 48">
                        <a:extLst>
                          <a:ext uri="{FF2B5EF4-FFF2-40B4-BE49-F238E27FC236}">
                            <a16:creationId xmlns:a16="http://schemas.microsoft.com/office/drawing/2014/main" id="{F2C35C58-B2FC-28A3-295A-E9FC54BB7637}"/>
                          </a:ext>
                        </a:extLst>
                      </p:cNvPr>
                      <p:cNvPicPr>
                        <a:picLocks noChangeAspect="1" noChangeArrowheads="1"/>
                      </p:cNvPicPr>
                      <p:nvPr/>
                    </p:nvPicPr>
                    <p:blipFill>
                      <a:blip r:embed="rId9"/>
                      <a:srcRect/>
                      <a:stretch>
                        <a:fillRect/>
                      </a:stretch>
                    </p:blipFill>
                    <p:spPr bwMode="auto">
                      <a:xfrm>
                        <a:off x="4531469" y="3328021"/>
                        <a:ext cx="2330450" cy="319088"/>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D711F407-2167-97B6-7140-E747B12F3E2A}"/>
              </a:ext>
            </a:extLst>
          </p:cNvPr>
          <p:cNvGraphicFramePr>
            <a:graphicFrameLocks noChangeAspect="1"/>
          </p:cNvGraphicFramePr>
          <p:nvPr>
            <p:extLst>
              <p:ext uri="{D42A27DB-BD31-4B8C-83A1-F6EECF244321}">
                <p14:modId xmlns:p14="http://schemas.microsoft.com/office/powerpoint/2010/main" val="706518679"/>
              </p:ext>
            </p:extLst>
          </p:nvPr>
        </p:nvGraphicFramePr>
        <p:xfrm>
          <a:off x="2176463" y="3938623"/>
          <a:ext cx="4826000" cy="317500"/>
        </p:xfrm>
        <a:graphic>
          <a:graphicData uri="http://schemas.openxmlformats.org/presentationml/2006/ole">
            <mc:AlternateContent xmlns:mc="http://schemas.openxmlformats.org/markup-compatibility/2006">
              <mc:Choice xmlns:v="urn:schemas-microsoft-com:vml" Requires="v">
                <p:oleObj name="Equation" r:id="rId10" imgW="3441600" imgH="215640" progId="Equation.DSMT4">
                  <p:embed/>
                </p:oleObj>
              </mc:Choice>
              <mc:Fallback>
                <p:oleObj name="Equation" r:id="rId10" imgW="3441600" imgH="215640" progId="Equation.DSMT4">
                  <p:embed/>
                  <p:pic>
                    <p:nvPicPr>
                      <p:cNvPr id="50" name="Object 49">
                        <a:extLst>
                          <a:ext uri="{FF2B5EF4-FFF2-40B4-BE49-F238E27FC236}">
                            <a16:creationId xmlns:a16="http://schemas.microsoft.com/office/drawing/2014/main" id="{D711F407-2167-97B6-7140-E747B12F3E2A}"/>
                          </a:ext>
                        </a:extLst>
                      </p:cNvPr>
                      <p:cNvPicPr>
                        <a:picLocks noChangeAspect="1" noChangeArrowheads="1"/>
                      </p:cNvPicPr>
                      <p:nvPr/>
                    </p:nvPicPr>
                    <p:blipFill>
                      <a:blip r:embed="rId11"/>
                      <a:srcRect/>
                      <a:stretch>
                        <a:fillRect/>
                      </a:stretch>
                    </p:blipFill>
                    <p:spPr bwMode="auto">
                      <a:xfrm>
                        <a:off x="2176463" y="3938623"/>
                        <a:ext cx="4826000" cy="317500"/>
                      </a:xfrm>
                      <a:prstGeom prst="rect">
                        <a:avLst/>
                      </a:prstGeom>
                      <a:noFill/>
                    </p:spPr>
                  </p:pic>
                </p:oleObj>
              </mc:Fallback>
            </mc:AlternateContent>
          </a:graphicData>
        </a:graphic>
      </p:graphicFrame>
      <p:sp>
        <p:nvSpPr>
          <p:cNvPr id="51" name="TextBox 50">
            <a:extLst>
              <a:ext uri="{FF2B5EF4-FFF2-40B4-BE49-F238E27FC236}">
                <a16:creationId xmlns:a16="http://schemas.microsoft.com/office/drawing/2014/main" id="{CE7F9B44-C2F4-1234-B453-09BFED04FB34}"/>
              </a:ext>
            </a:extLst>
          </p:cNvPr>
          <p:cNvSpPr txBox="1"/>
          <p:nvPr/>
        </p:nvSpPr>
        <p:spPr>
          <a:xfrm>
            <a:off x="1533414" y="4297622"/>
            <a:ext cx="6316622" cy="584775"/>
          </a:xfrm>
          <a:prstGeom prst="rect">
            <a:avLst/>
          </a:prstGeom>
          <a:noFill/>
        </p:spPr>
        <p:txBody>
          <a:bodyPr wrap="square" rtlCol="0">
            <a:spAutoFit/>
          </a:bodyPr>
          <a:lstStyle/>
          <a:p>
            <a:r>
              <a:rPr lang="en-US" sz="1600" dirty="0">
                <a:latin typeface="+mn-lt"/>
              </a:rPr>
              <a:t>The flanges have adequate moment resistance to resist the factored Strength I positive design moment at the splice.</a:t>
            </a:r>
          </a:p>
        </p:txBody>
      </p:sp>
    </p:spTree>
    <p:extLst>
      <p:ext uri="{BB962C8B-B14F-4D97-AF65-F5344CB8AC3E}">
        <p14:creationId xmlns:p14="http://schemas.microsoft.com/office/powerpoint/2010/main" val="16582669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88557"/>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Flanges – Negative Flexure: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graphicFrame>
        <p:nvGraphicFramePr>
          <p:cNvPr id="48" name="Object 47">
            <a:extLst>
              <a:ext uri="{FF2B5EF4-FFF2-40B4-BE49-F238E27FC236}">
                <a16:creationId xmlns:a16="http://schemas.microsoft.com/office/drawing/2014/main" id="{D08A4434-C9EC-67E6-5CEB-C1D4DD5CDA3E}"/>
              </a:ext>
            </a:extLst>
          </p:cNvPr>
          <p:cNvGraphicFramePr>
            <a:graphicFrameLocks noChangeAspect="1"/>
          </p:cNvGraphicFramePr>
          <p:nvPr>
            <p:extLst>
              <p:ext uri="{D42A27DB-BD31-4B8C-83A1-F6EECF244321}">
                <p14:modId xmlns:p14="http://schemas.microsoft.com/office/powerpoint/2010/main" val="1258172767"/>
              </p:ext>
            </p:extLst>
          </p:nvPr>
        </p:nvGraphicFramePr>
        <p:xfrm>
          <a:off x="5821971" y="2184426"/>
          <a:ext cx="2557463" cy="484188"/>
        </p:xfrm>
        <a:graphic>
          <a:graphicData uri="http://schemas.openxmlformats.org/presentationml/2006/ole">
            <mc:AlternateContent xmlns:mc="http://schemas.openxmlformats.org/markup-compatibility/2006">
              <mc:Choice xmlns:v="urn:schemas-microsoft-com:vml" Requires="v">
                <p:oleObj name="Equation" r:id="rId3" imgW="1904760" imgH="342720" progId="Equation.DSMT4">
                  <p:embed/>
                </p:oleObj>
              </mc:Choice>
              <mc:Fallback>
                <p:oleObj name="Equation" r:id="rId3" imgW="1904760" imgH="342720" progId="Equation.DSMT4">
                  <p:embed/>
                  <p:pic>
                    <p:nvPicPr>
                      <p:cNvPr id="48" name="Object 47">
                        <a:extLst>
                          <a:ext uri="{FF2B5EF4-FFF2-40B4-BE49-F238E27FC236}">
                            <a16:creationId xmlns:a16="http://schemas.microsoft.com/office/drawing/2014/main" id="{D08A4434-C9EC-67E6-5CEB-C1D4DD5CDA3E}"/>
                          </a:ext>
                        </a:extLst>
                      </p:cNvPr>
                      <p:cNvPicPr>
                        <a:picLocks noChangeAspect="1" noChangeArrowheads="1"/>
                      </p:cNvPicPr>
                      <p:nvPr/>
                    </p:nvPicPr>
                    <p:blipFill>
                      <a:blip r:embed="rId4"/>
                      <a:srcRect/>
                      <a:stretch>
                        <a:fillRect/>
                      </a:stretch>
                    </p:blipFill>
                    <p:spPr bwMode="auto">
                      <a:xfrm>
                        <a:off x="5821971" y="2184426"/>
                        <a:ext cx="2557463" cy="484188"/>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D711F407-2167-97B6-7140-E747B12F3E2A}"/>
              </a:ext>
            </a:extLst>
          </p:cNvPr>
          <p:cNvGraphicFramePr>
            <a:graphicFrameLocks noChangeAspect="1"/>
          </p:cNvGraphicFramePr>
          <p:nvPr>
            <p:extLst>
              <p:ext uri="{D42A27DB-BD31-4B8C-83A1-F6EECF244321}">
                <p14:modId xmlns:p14="http://schemas.microsoft.com/office/powerpoint/2010/main" val="1029203655"/>
              </p:ext>
            </p:extLst>
          </p:nvPr>
        </p:nvGraphicFramePr>
        <p:xfrm>
          <a:off x="2239777" y="3607499"/>
          <a:ext cx="4860925" cy="317500"/>
        </p:xfrm>
        <a:graphic>
          <a:graphicData uri="http://schemas.openxmlformats.org/presentationml/2006/ole">
            <mc:AlternateContent xmlns:mc="http://schemas.openxmlformats.org/markup-compatibility/2006">
              <mc:Choice xmlns:v="urn:schemas-microsoft-com:vml" Requires="v">
                <p:oleObj name="Equation" r:id="rId5" imgW="3466800" imgH="215640" progId="Equation.DSMT4">
                  <p:embed/>
                </p:oleObj>
              </mc:Choice>
              <mc:Fallback>
                <p:oleObj name="Equation" r:id="rId5" imgW="3466800" imgH="215640" progId="Equation.DSMT4">
                  <p:embed/>
                  <p:pic>
                    <p:nvPicPr>
                      <p:cNvPr id="50" name="Object 49">
                        <a:extLst>
                          <a:ext uri="{FF2B5EF4-FFF2-40B4-BE49-F238E27FC236}">
                            <a16:creationId xmlns:a16="http://schemas.microsoft.com/office/drawing/2014/main" id="{D711F407-2167-97B6-7140-E747B12F3E2A}"/>
                          </a:ext>
                        </a:extLst>
                      </p:cNvPr>
                      <p:cNvPicPr>
                        <a:picLocks noChangeAspect="1" noChangeArrowheads="1"/>
                      </p:cNvPicPr>
                      <p:nvPr/>
                    </p:nvPicPr>
                    <p:blipFill>
                      <a:blip r:embed="rId6"/>
                      <a:srcRect/>
                      <a:stretch>
                        <a:fillRect/>
                      </a:stretch>
                    </p:blipFill>
                    <p:spPr bwMode="auto">
                      <a:xfrm>
                        <a:off x="2239777" y="3607499"/>
                        <a:ext cx="4860925" cy="317500"/>
                      </a:xfrm>
                      <a:prstGeom prst="rect">
                        <a:avLst/>
                      </a:prstGeom>
                      <a:noFill/>
                    </p:spPr>
                  </p:pic>
                </p:oleObj>
              </mc:Fallback>
            </mc:AlternateContent>
          </a:graphicData>
        </a:graphic>
      </p:graphicFrame>
      <p:sp>
        <p:nvSpPr>
          <p:cNvPr id="51" name="TextBox 50">
            <a:extLst>
              <a:ext uri="{FF2B5EF4-FFF2-40B4-BE49-F238E27FC236}">
                <a16:creationId xmlns:a16="http://schemas.microsoft.com/office/drawing/2014/main" id="{CE7F9B44-C2F4-1234-B453-09BFED04FB34}"/>
              </a:ext>
            </a:extLst>
          </p:cNvPr>
          <p:cNvSpPr txBox="1"/>
          <p:nvPr/>
        </p:nvSpPr>
        <p:spPr>
          <a:xfrm>
            <a:off x="1684378" y="3976399"/>
            <a:ext cx="6316622" cy="584775"/>
          </a:xfrm>
          <a:prstGeom prst="rect">
            <a:avLst/>
          </a:prstGeom>
          <a:noFill/>
        </p:spPr>
        <p:txBody>
          <a:bodyPr wrap="square" rtlCol="0">
            <a:spAutoFit/>
          </a:bodyPr>
          <a:lstStyle/>
          <a:p>
            <a:r>
              <a:rPr lang="en-US" sz="1600" dirty="0">
                <a:latin typeface="+mn-lt"/>
              </a:rPr>
              <a:t>The flanges do not have adequate moment resistance to resist the factored Strength I negative design moment at the splice.</a:t>
            </a:r>
          </a:p>
        </p:txBody>
      </p:sp>
      <p:pic>
        <p:nvPicPr>
          <p:cNvPr id="8" name="Picture 7" descr="Chart, diagram, box and whisker chart&#10;&#10;Description automatically generated">
            <a:extLst>
              <a:ext uri="{FF2B5EF4-FFF2-40B4-BE49-F238E27FC236}">
                <a16:creationId xmlns:a16="http://schemas.microsoft.com/office/drawing/2014/main" id="{B8C09BCC-DFEC-487A-EC9A-5447880CB99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 y="1363840"/>
            <a:ext cx="5364771" cy="2225160"/>
          </a:xfrm>
          <a:prstGeom prst="rect">
            <a:avLst/>
          </a:prstGeom>
        </p:spPr>
      </p:pic>
      <p:graphicFrame>
        <p:nvGraphicFramePr>
          <p:cNvPr id="9" name="Object 8">
            <a:extLst>
              <a:ext uri="{FF2B5EF4-FFF2-40B4-BE49-F238E27FC236}">
                <a16:creationId xmlns:a16="http://schemas.microsoft.com/office/drawing/2014/main" id="{2A857C1D-E2B9-2BA7-0469-459D78AA1A4D}"/>
              </a:ext>
            </a:extLst>
          </p:cNvPr>
          <p:cNvGraphicFramePr>
            <a:graphicFrameLocks noChangeAspect="1"/>
          </p:cNvGraphicFramePr>
          <p:nvPr>
            <p:extLst>
              <p:ext uri="{D42A27DB-BD31-4B8C-83A1-F6EECF244321}">
                <p14:modId xmlns:p14="http://schemas.microsoft.com/office/powerpoint/2010/main" val="3639586610"/>
              </p:ext>
            </p:extLst>
          </p:nvPr>
        </p:nvGraphicFramePr>
        <p:xfrm>
          <a:off x="5821971" y="1731962"/>
          <a:ext cx="1620838" cy="304800"/>
        </p:xfrm>
        <a:graphic>
          <a:graphicData uri="http://schemas.openxmlformats.org/presentationml/2006/ole">
            <mc:AlternateContent xmlns:mc="http://schemas.openxmlformats.org/markup-compatibility/2006">
              <mc:Choice xmlns:v="urn:schemas-microsoft-com:vml" Requires="v">
                <p:oleObj name="Equation" r:id="rId8" imgW="1206360" imgH="215640" progId="Equation.DSMT4">
                  <p:embed/>
                </p:oleObj>
              </mc:Choice>
              <mc:Fallback>
                <p:oleObj name="Equation" r:id="rId8" imgW="1206360" imgH="215640" progId="Equation.DSMT4">
                  <p:embed/>
                  <p:pic>
                    <p:nvPicPr>
                      <p:cNvPr id="9" name="Object 8">
                        <a:extLst>
                          <a:ext uri="{FF2B5EF4-FFF2-40B4-BE49-F238E27FC236}">
                            <a16:creationId xmlns:a16="http://schemas.microsoft.com/office/drawing/2014/main" id="{2A857C1D-E2B9-2BA7-0469-459D78AA1A4D}"/>
                          </a:ext>
                        </a:extLst>
                      </p:cNvPr>
                      <p:cNvPicPr>
                        <a:picLocks noChangeAspect="1" noChangeArrowheads="1"/>
                      </p:cNvPicPr>
                      <p:nvPr/>
                    </p:nvPicPr>
                    <p:blipFill>
                      <a:blip r:embed="rId9"/>
                      <a:srcRect/>
                      <a:stretch>
                        <a:fillRect/>
                      </a:stretch>
                    </p:blipFill>
                    <p:spPr bwMode="auto">
                      <a:xfrm>
                        <a:off x="5821971" y="1731962"/>
                        <a:ext cx="1620838" cy="304800"/>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E72D4E29-24DD-5725-A1E4-A13AA16660DA}"/>
              </a:ext>
            </a:extLst>
          </p:cNvPr>
          <p:cNvGraphicFramePr>
            <a:graphicFrameLocks noChangeAspect="1"/>
          </p:cNvGraphicFramePr>
          <p:nvPr>
            <p:extLst>
              <p:ext uri="{D42A27DB-BD31-4B8C-83A1-F6EECF244321}">
                <p14:modId xmlns:p14="http://schemas.microsoft.com/office/powerpoint/2010/main" val="297938306"/>
              </p:ext>
            </p:extLst>
          </p:nvPr>
        </p:nvGraphicFramePr>
        <p:xfrm>
          <a:off x="5821971" y="3102390"/>
          <a:ext cx="973137" cy="268288"/>
        </p:xfrm>
        <a:graphic>
          <a:graphicData uri="http://schemas.openxmlformats.org/presentationml/2006/ole">
            <mc:AlternateContent xmlns:mc="http://schemas.openxmlformats.org/markup-compatibility/2006">
              <mc:Choice xmlns:v="urn:schemas-microsoft-com:vml" Requires="v">
                <p:oleObj name="Equation" r:id="rId10" imgW="723600" imgH="190440" progId="Equation.DSMT4">
                  <p:embed/>
                </p:oleObj>
              </mc:Choice>
              <mc:Fallback>
                <p:oleObj name="Equation" r:id="rId10" imgW="723600" imgH="190440" progId="Equation.DSMT4">
                  <p:embed/>
                  <p:pic>
                    <p:nvPicPr>
                      <p:cNvPr id="10" name="Object 9">
                        <a:extLst>
                          <a:ext uri="{FF2B5EF4-FFF2-40B4-BE49-F238E27FC236}">
                            <a16:creationId xmlns:a16="http://schemas.microsoft.com/office/drawing/2014/main" id="{E72D4E29-24DD-5725-A1E4-A13AA16660DA}"/>
                          </a:ext>
                        </a:extLst>
                      </p:cNvPr>
                      <p:cNvPicPr>
                        <a:picLocks noChangeAspect="1" noChangeArrowheads="1"/>
                      </p:cNvPicPr>
                      <p:nvPr/>
                    </p:nvPicPr>
                    <p:blipFill>
                      <a:blip r:embed="rId11"/>
                      <a:srcRect/>
                      <a:stretch>
                        <a:fillRect/>
                      </a:stretch>
                    </p:blipFill>
                    <p:spPr bwMode="auto">
                      <a:xfrm>
                        <a:off x="5821971" y="3102390"/>
                        <a:ext cx="973137" cy="26828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F269422-C1F5-AC7A-BF82-A83DAFB09A12}"/>
              </a:ext>
            </a:extLst>
          </p:cNvPr>
          <p:cNvGraphicFramePr>
            <a:graphicFrameLocks noChangeAspect="1"/>
          </p:cNvGraphicFramePr>
          <p:nvPr>
            <p:extLst>
              <p:ext uri="{D42A27DB-BD31-4B8C-83A1-F6EECF244321}">
                <p14:modId xmlns:p14="http://schemas.microsoft.com/office/powerpoint/2010/main" val="4049770477"/>
              </p:ext>
            </p:extLst>
          </p:nvPr>
        </p:nvGraphicFramePr>
        <p:xfrm>
          <a:off x="1394104" y="4593221"/>
          <a:ext cx="6196012" cy="317500"/>
        </p:xfrm>
        <a:graphic>
          <a:graphicData uri="http://schemas.openxmlformats.org/presentationml/2006/ole">
            <mc:AlternateContent xmlns:mc="http://schemas.openxmlformats.org/markup-compatibility/2006">
              <mc:Choice xmlns:v="urn:schemas-microsoft-com:vml" Requires="v">
                <p:oleObj name="Equation" r:id="rId12" imgW="4419360" imgH="215640" progId="Equation.DSMT4">
                  <p:embed/>
                </p:oleObj>
              </mc:Choice>
              <mc:Fallback>
                <p:oleObj name="Equation" r:id="rId12" imgW="4419360" imgH="215640" progId="Equation.DSMT4">
                  <p:embed/>
                  <p:pic>
                    <p:nvPicPr>
                      <p:cNvPr id="11" name="Object 10">
                        <a:extLst>
                          <a:ext uri="{FF2B5EF4-FFF2-40B4-BE49-F238E27FC236}">
                            <a16:creationId xmlns:a16="http://schemas.microsoft.com/office/drawing/2014/main" id="{5F269422-C1F5-AC7A-BF82-A83DAFB09A12}"/>
                          </a:ext>
                        </a:extLst>
                      </p:cNvPr>
                      <p:cNvPicPr>
                        <a:picLocks noChangeAspect="1" noChangeArrowheads="1"/>
                      </p:cNvPicPr>
                      <p:nvPr/>
                    </p:nvPicPr>
                    <p:blipFill>
                      <a:blip r:embed="rId13"/>
                      <a:srcRect/>
                      <a:stretch>
                        <a:fillRect/>
                      </a:stretch>
                    </p:blipFill>
                    <p:spPr bwMode="auto">
                      <a:xfrm>
                        <a:off x="1394104" y="4593221"/>
                        <a:ext cx="6196012" cy="317500"/>
                      </a:xfrm>
                      <a:prstGeom prst="rect">
                        <a:avLst/>
                      </a:prstGeom>
                      <a:noFill/>
                    </p:spPr>
                  </p:pic>
                </p:oleObj>
              </mc:Fallback>
            </mc:AlternateContent>
          </a:graphicData>
        </a:graphic>
      </p:graphicFrame>
    </p:spTree>
    <p:extLst>
      <p:ext uri="{BB962C8B-B14F-4D97-AF65-F5344CB8AC3E}">
        <p14:creationId xmlns:p14="http://schemas.microsoft.com/office/powerpoint/2010/main" val="344129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01600"/>
            <a:ext cx="8229600" cy="857250"/>
          </a:xfrm>
        </p:spPr>
        <p:txBody>
          <a:bodyPr>
            <a:normAutofit/>
          </a:bodyPr>
          <a:lstStyle/>
          <a:p>
            <a:r>
              <a:rPr lang="en-US" sz="3600" dirty="0"/>
              <a:t>Bearing-Type Connections</a:t>
            </a:r>
          </a:p>
        </p:txBody>
      </p:sp>
      <p:sp>
        <p:nvSpPr>
          <p:cNvPr id="7" name="Content Placeholder 6">
            <a:extLst>
              <a:ext uri="{FF2B5EF4-FFF2-40B4-BE49-F238E27FC236}">
                <a16:creationId xmlns:a16="http://schemas.microsoft.com/office/drawing/2014/main" id="{DB1723E3-568C-2B1D-1074-8DF6ACA157CA}"/>
              </a:ext>
            </a:extLst>
          </p:cNvPr>
          <p:cNvSpPr>
            <a:spLocks noGrp="1"/>
          </p:cNvSpPr>
          <p:nvPr>
            <p:ph sz="half" idx="1"/>
          </p:nvPr>
        </p:nvSpPr>
        <p:spPr>
          <a:xfrm>
            <a:off x="457200" y="925513"/>
            <a:ext cx="5406272" cy="3841750"/>
          </a:xfrm>
        </p:spPr>
        <p:txBody>
          <a:bodyPr>
            <a:normAutofit/>
          </a:bodyPr>
          <a:lstStyle/>
          <a:p>
            <a:pPr lvl="0"/>
            <a:r>
              <a:rPr lang="en-US" sz="1400" dirty="0"/>
              <a:t>In bolted bearing-type connections, the load is resisted by shear in the bolt and bearing on the connected material, plus some uncertain amount of friction between the faying surfaces.</a:t>
            </a:r>
          </a:p>
          <a:p>
            <a:pPr lvl="0"/>
            <a:r>
              <a:rPr lang="en-US" sz="1400" dirty="0"/>
              <a:t>The final failure will be by shear failure of the connectors, by tear out of the connected material, or by unacceptable ovalization of the holes. The final failure load is independent of the clamping force provided by the bolts.  </a:t>
            </a:r>
            <a:endParaRPr lang="en-US" sz="1400" noProof="0" dirty="0"/>
          </a:p>
          <a:p>
            <a:pPr lvl="0"/>
            <a:r>
              <a:rPr lang="en-US" sz="1400" noProof="0" dirty="0"/>
              <a:t>Bearing-type connections are permitted only for joints subjected to axial compression, or for joints of diaphragm, cross-frame, or lateral bracing members in beam or girder bridges with high-strength bolts installed in standard holes (</a:t>
            </a:r>
            <a:r>
              <a:rPr lang="en-US" sz="1400" i="1" noProof="0" dirty="0"/>
              <a:t>AASHTO LRFD </a:t>
            </a:r>
            <a:r>
              <a:rPr lang="en-US" sz="1400" noProof="0" dirty="0"/>
              <a:t>Article 6.13.2.1.2 – 10th Edition).</a:t>
            </a:r>
          </a:p>
          <a:p>
            <a:r>
              <a:rPr lang="en-US" sz="1400" dirty="0"/>
              <a:t>The factored resistance, R</a:t>
            </a:r>
            <a:r>
              <a:rPr lang="en-US" sz="1400" baseline="-25000" dirty="0"/>
              <a:t>r</a:t>
            </a:r>
            <a:r>
              <a:rPr lang="en-US" sz="1400" dirty="0"/>
              <a:t>, of bearing-type connections is determined as specified in </a:t>
            </a:r>
            <a:r>
              <a:rPr lang="en-US" sz="1400" i="1" dirty="0"/>
              <a:t>AASHTO LRFD </a:t>
            </a:r>
            <a:r>
              <a:rPr lang="en-US" sz="1400" dirty="0"/>
              <a:t>Article 6.13.2.2 for bolted connections at the strength limit state. High-strength bolted bearing-type connections are to be fully pretensioned.</a:t>
            </a:r>
          </a:p>
        </p:txBody>
      </p:sp>
      <p:pic>
        <p:nvPicPr>
          <p:cNvPr id="19" name="Content Placeholder 18">
            <a:extLst>
              <a:ext uri="{FF2B5EF4-FFF2-40B4-BE49-F238E27FC236}">
                <a16:creationId xmlns:a16="http://schemas.microsoft.com/office/drawing/2014/main" id="{A017BFAA-BC60-42A2-7FEE-6BF6F375B98F}"/>
              </a:ext>
            </a:extLst>
          </p:cNvPr>
          <p:cNvPicPr>
            <a:picLocks noGrp="1" noChangeAspect="1"/>
          </p:cNvPicPr>
          <p:nvPr>
            <p:ph sz="half" idx="2"/>
          </p:nvPr>
        </p:nvPicPr>
        <p:blipFill>
          <a:blip r:embed="rId3"/>
          <a:stretch>
            <a:fillRect/>
          </a:stretch>
        </p:blipFill>
        <p:spPr>
          <a:xfrm>
            <a:off x="5547353" y="1185084"/>
            <a:ext cx="3084843" cy="3322608"/>
          </a:xfrm>
          <a:noFill/>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fld id="{BA98D948-1207-4CB8-9C03-80C63F72A5E7}" type="slidenum">
              <a:rPr lang="en-US" noProof="0" smtClean="0"/>
              <a:pPr lvl="0"/>
              <a:t>11</a:t>
            </a:fld>
            <a:endParaRPr lang="en-US" noProof="0" dirty="0"/>
          </a:p>
        </p:txBody>
      </p:sp>
    </p:spTree>
    <p:extLst>
      <p:ext uri="{BB962C8B-B14F-4D97-AF65-F5344CB8AC3E}">
        <p14:creationId xmlns:p14="http://schemas.microsoft.com/office/powerpoint/2010/main" val="40522587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2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Bearing Resistance of the Bottom Flange Bolt Holes: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D1ED2625-8D4B-29C0-FF14-E6F54A3981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0963" y="1655130"/>
            <a:ext cx="3201272" cy="1824381"/>
          </a:xfrm>
          <a:prstGeom prst="rect">
            <a:avLst/>
          </a:prstGeom>
        </p:spPr>
      </p:pic>
      <p:graphicFrame>
        <p:nvGraphicFramePr>
          <p:cNvPr id="11" name="Object 10">
            <a:extLst>
              <a:ext uri="{FF2B5EF4-FFF2-40B4-BE49-F238E27FC236}">
                <a16:creationId xmlns:a16="http://schemas.microsoft.com/office/drawing/2014/main" id="{00FA568D-5231-E5F3-40C7-0A455AE2C04C}"/>
              </a:ext>
            </a:extLst>
          </p:cNvPr>
          <p:cNvGraphicFramePr>
            <a:graphicFrameLocks noChangeAspect="1"/>
          </p:cNvGraphicFramePr>
          <p:nvPr>
            <p:extLst>
              <p:ext uri="{D42A27DB-BD31-4B8C-83A1-F6EECF244321}">
                <p14:modId xmlns:p14="http://schemas.microsoft.com/office/powerpoint/2010/main" val="4129740611"/>
              </p:ext>
            </p:extLst>
          </p:nvPr>
        </p:nvGraphicFramePr>
        <p:xfrm>
          <a:off x="1495425" y="1692275"/>
          <a:ext cx="3327400" cy="461963"/>
        </p:xfrm>
        <a:graphic>
          <a:graphicData uri="http://schemas.openxmlformats.org/presentationml/2006/ole">
            <mc:AlternateContent xmlns:mc="http://schemas.openxmlformats.org/markup-compatibility/2006">
              <mc:Choice xmlns:v="urn:schemas-microsoft-com:vml" Requires="v">
                <p:oleObj name="Equation" r:id="rId4" imgW="2590560" imgH="342720" progId="Equation.DSMT4">
                  <p:embed/>
                </p:oleObj>
              </mc:Choice>
              <mc:Fallback>
                <p:oleObj name="Equation" r:id="rId4" imgW="2590560" imgH="342720" progId="Equation.DSMT4">
                  <p:embed/>
                  <p:pic>
                    <p:nvPicPr>
                      <p:cNvPr id="11" name="Object 10">
                        <a:extLst>
                          <a:ext uri="{FF2B5EF4-FFF2-40B4-BE49-F238E27FC236}">
                            <a16:creationId xmlns:a16="http://schemas.microsoft.com/office/drawing/2014/main" id="{00FA568D-5231-E5F3-40C7-0A455AE2C04C}"/>
                          </a:ext>
                        </a:extLst>
                      </p:cNvPr>
                      <p:cNvPicPr>
                        <a:picLocks noChangeAspect="1" noChangeArrowheads="1"/>
                      </p:cNvPicPr>
                      <p:nvPr/>
                    </p:nvPicPr>
                    <p:blipFill>
                      <a:blip r:embed="rId5"/>
                      <a:srcRect/>
                      <a:stretch>
                        <a:fillRect/>
                      </a:stretch>
                    </p:blipFill>
                    <p:spPr bwMode="auto">
                      <a:xfrm>
                        <a:off x="1495425" y="1692275"/>
                        <a:ext cx="3327400" cy="461963"/>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C763133F-056B-C6F3-FCBE-C891016868B9}"/>
              </a:ext>
            </a:extLst>
          </p:cNvPr>
          <p:cNvGraphicFramePr>
            <a:graphicFrameLocks noChangeAspect="1"/>
          </p:cNvGraphicFramePr>
          <p:nvPr>
            <p:extLst>
              <p:ext uri="{D42A27DB-BD31-4B8C-83A1-F6EECF244321}">
                <p14:modId xmlns:p14="http://schemas.microsoft.com/office/powerpoint/2010/main" val="382976957"/>
              </p:ext>
            </p:extLst>
          </p:nvPr>
        </p:nvGraphicFramePr>
        <p:xfrm>
          <a:off x="815975" y="2627313"/>
          <a:ext cx="4954588" cy="327025"/>
        </p:xfrm>
        <a:graphic>
          <a:graphicData uri="http://schemas.openxmlformats.org/presentationml/2006/ole">
            <mc:AlternateContent xmlns:mc="http://schemas.openxmlformats.org/markup-compatibility/2006">
              <mc:Choice xmlns:v="urn:schemas-microsoft-com:vml" Requires="v">
                <p:oleObj name="Equation" r:id="rId6" imgW="3860640" imgH="241200" progId="Equation.DSMT4">
                  <p:embed/>
                </p:oleObj>
              </mc:Choice>
              <mc:Fallback>
                <p:oleObj name="Equation" r:id="rId6" imgW="3860640" imgH="241200" progId="Equation.DSMT4">
                  <p:embed/>
                  <p:pic>
                    <p:nvPicPr>
                      <p:cNvPr id="12" name="Object 11">
                        <a:extLst>
                          <a:ext uri="{FF2B5EF4-FFF2-40B4-BE49-F238E27FC236}">
                            <a16:creationId xmlns:a16="http://schemas.microsoft.com/office/drawing/2014/main" id="{C763133F-056B-C6F3-FCBE-C891016868B9}"/>
                          </a:ext>
                        </a:extLst>
                      </p:cNvPr>
                      <p:cNvPicPr>
                        <a:picLocks noChangeAspect="1" noChangeArrowheads="1"/>
                      </p:cNvPicPr>
                      <p:nvPr/>
                    </p:nvPicPr>
                    <p:blipFill>
                      <a:blip r:embed="rId7"/>
                      <a:srcRect/>
                      <a:stretch>
                        <a:fillRect/>
                      </a:stretch>
                    </p:blipFill>
                    <p:spPr bwMode="auto">
                      <a:xfrm>
                        <a:off x="815975" y="2627313"/>
                        <a:ext cx="4954588" cy="327025"/>
                      </a:xfrm>
                      <a:prstGeom prst="rect">
                        <a:avLst/>
                      </a:prstGeom>
                      <a:noFill/>
                    </p:spPr>
                  </p:pic>
                </p:oleObj>
              </mc:Fallback>
            </mc:AlternateContent>
          </a:graphicData>
        </a:graphic>
      </p:graphicFrame>
      <p:sp>
        <p:nvSpPr>
          <p:cNvPr id="17" name="Rectangle 16">
            <a:extLst>
              <a:ext uri="{FF2B5EF4-FFF2-40B4-BE49-F238E27FC236}">
                <a16:creationId xmlns:a16="http://schemas.microsoft.com/office/drawing/2014/main" id="{7EDC4B17-81EE-9460-DD83-F8DEDAF64678}"/>
              </a:ext>
            </a:extLst>
          </p:cNvPr>
          <p:cNvSpPr/>
          <p:nvPr/>
        </p:nvSpPr>
        <p:spPr>
          <a:xfrm>
            <a:off x="4817097" y="1325321"/>
            <a:ext cx="1023568" cy="31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4E4E3A1-61B7-F6AD-6E5D-0A4F67F20A45}"/>
              </a:ext>
            </a:extLst>
          </p:cNvPr>
          <p:cNvSpPr/>
          <p:nvPr/>
        </p:nvSpPr>
        <p:spPr>
          <a:xfrm>
            <a:off x="4817097" y="1706252"/>
            <a:ext cx="131975" cy="11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Object 19">
            <a:extLst>
              <a:ext uri="{FF2B5EF4-FFF2-40B4-BE49-F238E27FC236}">
                <a16:creationId xmlns:a16="http://schemas.microsoft.com/office/drawing/2014/main" id="{9229F2D1-1856-9EB9-4F7A-198E535713F5}"/>
              </a:ext>
            </a:extLst>
          </p:cNvPr>
          <p:cNvGraphicFramePr>
            <a:graphicFrameLocks noChangeAspect="1"/>
          </p:cNvGraphicFramePr>
          <p:nvPr>
            <p:extLst>
              <p:ext uri="{D42A27DB-BD31-4B8C-83A1-F6EECF244321}">
                <p14:modId xmlns:p14="http://schemas.microsoft.com/office/powerpoint/2010/main" val="76533036"/>
              </p:ext>
            </p:extLst>
          </p:nvPr>
        </p:nvGraphicFramePr>
        <p:xfrm>
          <a:off x="2039938" y="3493141"/>
          <a:ext cx="2559050" cy="292100"/>
        </p:xfrm>
        <a:graphic>
          <a:graphicData uri="http://schemas.openxmlformats.org/presentationml/2006/ole">
            <mc:AlternateContent xmlns:mc="http://schemas.openxmlformats.org/markup-compatibility/2006">
              <mc:Choice xmlns:v="urn:schemas-microsoft-com:vml" Requires="v">
                <p:oleObj name="Equation" r:id="rId8" imgW="1993680" imgH="215640" progId="Equation.DSMT4">
                  <p:embed/>
                </p:oleObj>
              </mc:Choice>
              <mc:Fallback>
                <p:oleObj name="Equation" r:id="rId8" imgW="1993680" imgH="215640" progId="Equation.DSMT4">
                  <p:embed/>
                  <p:pic>
                    <p:nvPicPr>
                      <p:cNvPr id="20" name="Object 19">
                        <a:extLst>
                          <a:ext uri="{FF2B5EF4-FFF2-40B4-BE49-F238E27FC236}">
                            <a16:creationId xmlns:a16="http://schemas.microsoft.com/office/drawing/2014/main" id="{9229F2D1-1856-9EB9-4F7A-198E535713F5}"/>
                          </a:ext>
                        </a:extLst>
                      </p:cNvPr>
                      <p:cNvPicPr>
                        <a:picLocks noChangeAspect="1" noChangeArrowheads="1"/>
                      </p:cNvPicPr>
                      <p:nvPr/>
                    </p:nvPicPr>
                    <p:blipFill>
                      <a:blip r:embed="rId9"/>
                      <a:srcRect/>
                      <a:stretch>
                        <a:fillRect/>
                      </a:stretch>
                    </p:blipFill>
                    <p:spPr bwMode="auto">
                      <a:xfrm>
                        <a:off x="2039938" y="3493141"/>
                        <a:ext cx="2559050" cy="292100"/>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BAE5A19F-7A87-4F1B-9B15-759B44E93ED5}"/>
              </a:ext>
            </a:extLst>
          </p:cNvPr>
          <p:cNvSpPr txBox="1"/>
          <p:nvPr/>
        </p:nvSpPr>
        <p:spPr>
          <a:xfrm>
            <a:off x="1098222" y="3880590"/>
            <a:ext cx="6947555" cy="307777"/>
          </a:xfrm>
          <a:prstGeom prst="rect">
            <a:avLst/>
          </a:prstGeom>
          <a:noFill/>
        </p:spPr>
        <p:txBody>
          <a:bodyPr wrap="square" rtlCol="0">
            <a:spAutoFit/>
          </a:bodyPr>
          <a:lstStyle/>
          <a:p>
            <a:r>
              <a:rPr lang="en-US" sz="1400" dirty="0">
                <a:latin typeface="+mn-lt"/>
              </a:rPr>
              <a:t>The factored shear resistance of the 4 end bolts, accounting for the presence of the filler is:</a:t>
            </a:r>
          </a:p>
        </p:txBody>
      </p:sp>
      <p:graphicFrame>
        <p:nvGraphicFramePr>
          <p:cNvPr id="22" name="Object 21">
            <a:extLst>
              <a:ext uri="{FF2B5EF4-FFF2-40B4-BE49-F238E27FC236}">
                <a16:creationId xmlns:a16="http://schemas.microsoft.com/office/drawing/2014/main" id="{664251B6-7C97-B060-085E-5A56EE54AB49}"/>
              </a:ext>
            </a:extLst>
          </p:cNvPr>
          <p:cNvGraphicFramePr>
            <a:graphicFrameLocks noChangeAspect="1"/>
          </p:cNvGraphicFramePr>
          <p:nvPr>
            <p:extLst>
              <p:ext uri="{D42A27DB-BD31-4B8C-83A1-F6EECF244321}">
                <p14:modId xmlns:p14="http://schemas.microsoft.com/office/powerpoint/2010/main" val="3501740018"/>
              </p:ext>
            </p:extLst>
          </p:nvPr>
        </p:nvGraphicFramePr>
        <p:xfrm>
          <a:off x="2039938" y="4320906"/>
          <a:ext cx="2967038" cy="258762"/>
        </p:xfrm>
        <a:graphic>
          <a:graphicData uri="http://schemas.openxmlformats.org/presentationml/2006/ole">
            <mc:AlternateContent xmlns:mc="http://schemas.openxmlformats.org/markup-compatibility/2006">
              <mc:Choice xmlns:v="urn:schemas-microsoft-com:vml" Requires="v">
                <p:oleObj name="Equation" r:id="rId10" imgW="2311200" imgH="190440" progId="Equation.DSMT4">
                  <p:embed/>
                </p:oleObj>
              </mc:Choice>
              <mc:Fallback>
                <p:oleObj name="Equation" r:id="rId10" imgW="2311200" imgH="190440" progId="Equation.DSMT4">
                  <p:embed/>
                  <p:pic>
                    <p:nvPicPr>
                      <p:cNvPr id="22" name="Object 21">
                        <a:extLst>
                          <a:ext uri="{FF2B5EF4-FFF2-40B4-BE49-F238E27FC236}">
                            <a16:creationId xmlns:a16="http://schemas.microsoft.com/office/drawing/2014/main" id="{664251B6-7C97-B060-085E-5A56EE54AB49}"/>
                          </a:ext>
                        </a:extLst>
                      </p:cNvPr>
                      <p:cNvPicPr>
                        <a:picLocks noChangeAspect="1" noChangeArrowheads="1"/>
                      </p:cNvPicPr>
                      <p:nvPr/>
                    </p:nvPicPr>
                    <p:blipFill>
                      <a:blip r:embed="rId11"/>
                      <a:srcRect/>
                      <a:stretch>
                        <a:fillRect/>
                      </a:stretch>
                    </p:blipFill>
                    <p:spPr bwMode="auto">
                      <a:xfrm>
                        <a:off x="2039938" y="4320906"/>
                        <a:ext cx="2967038" cy="2587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11F379E2-53FB-11D9-8270-830955522D0C}"/>
              </a:ext>
            </a:extLst>
          </p:cNvPr>
          <p:cNvSpPr txBox="1"/>
          <p:nvPr/>
        </p:nvSpPr>
        <p:spPr>
          <a:xfrm>
            <a:off x="5220460" y="4274534"/>
            <a:ext cx="3656840" cy="307777"/>
          </a:xfrm>
          <a:prstGeom prst="rect">
            <a:avLst/>
          </a:prstGeom>
          <a:noFill/>
        </p:spPr>
        <p:txBody>
          <a:bodyPr wrap="square" rtlCol="0">
            <a:spAutoFit/>
          </a:bodyPr>
          <a:lstStyle/>
          <a:p>
            <a:r>
              <a:rPr lang="en-US" sz="1400" dirty="0">
                <a:latin typeface="+mn-lt"/>
              </a:rPr>
              <a:t>Bearing does not control for the end bolt holes</a:t>
            </a:r>
          </a:p>
        </p:txBody>
      </p:sp>
      <p:graphicFrame>
        <p:nvGraphicFramePr>
          <p:cNvPr id="6" name="Object 5">
            <a:extLst>
              <a:ext uri="{FF2B5EF4-FFF2-40B4-BE49-F238E27FC236}">
                <a16:creationId xmlns:a16="http://schemas.microsoft.com/office/drawing/2014/main" id="{7C0D48B8-29C1-46F0-5536-3EBF3DACA7D8}"/>
              </a:ext>
            </a:extLst>
          </p:cNvPr>
          <p:cNvGraphicFramePr>
            <a:graphicFrameLocks noChangeAspect="1"/>
          </p:cNvGraphicFramePr>
          <p:nvPr>
            <p:extLst>
              <p:ext uri="{D42A27DB-BD31-4B8C-83A1-F6EECF244321}">
                <p14:modId xmlns:p14="http://schemas.microsoft.com/office/powerpoint/2010/main" val="1019848347"/>
              </p:ext>
            </p:extLst>
          </p:nvPr>
        </p:nvGraphicFramePr>
        <p:xfrm>
          <a:off x="2166938" y="2200863"/>
          <a:ext cx="2006600" cy="298450"/>
        </p:xfrm>
        <a:graphic>
          <a:graphicData uri="http://schemas.openxmlformats.org/presentationml/2006/ole">
            <mc:AlternateContent xmlns:mc="http://schemas.openxmlformats.org/markup-compatibility/2006">
              <mc:Choice xmlns:v="urn:schemas-microsoft-com:vml" Requires="v">
                <p:oleObj name="Equation" r:id="rId12" imgW="1333440" imgH="190440" progId="Equation.DSMT4">
                  <p:embed/>
                </p:oleObj>
              </mc:Choice>
              <mc:Fallback>
                <p:oleObj name="Equation" r:id="rId12" imgW="1333440" imgH="190440" progId="Equation.DSMT4">
                  <p:embed/>
                  <p:pic>
                    <p:nvPicPr>
                      <p:cNvPr id="6" name="Object 5">
                        <a:extLst>
                          <a:ext uri="{FF2B5EF4-FFF2-40B4-BE49-F238E27FC236}">
                            <a16:creationId xmlns:a16="http://schemas.microsoft.com/office/drawing/2014/main" id="{7C0D48B8-29C1-46F0-5536-3EBF3DACA7D8}"/>
                          </a:ext>
                        </a:extLst>
                      </p:cNvPr>
                      <p:cNvPicPr>
                        <a:picLocks noChangeAspect="1" noChangeArrowheads="1"/>
                      </p:cNvPicPr>
                      <p:nvPr/>
                    </p:nvPicPr>
                    <p:blipFill>
                      <a:blip r:embed="rId13"/>
                      <a:srcRect/>
                      <a:stretch>
                        <a:fillRect/>
                      </a:stretch>
                    </p:blipFill>
                    <p:spPr bwMode="auto">
                      <a:xfrm>
                        <a:off x="2166938" y="2200863"/>
                        <a:ext cx="2006600" cy="29845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C898243-9D22-F8F8-ABF6-1775018D4576}"/>
              </a:ext>
            </a:extLst>
          </p:cNvPr>
          <p:cNvGraphicFramePr>
            <a:graphicFrameLocks noChangeAspect="1"/>
          </p:cNvGraphicFramePr>
          <p:nvPr>
            <p:extLst>
              <p:ext uri="{D42A27DB-BD31-4B8C-83A1-F6EECF244321}">
                <p14:modId xmlns:p14="http://schemas.microsoft.com/office/powerpoint/2010/main" val="3660236128"/>
              </p:ext>
            </p:extLst>
          </p:nvPr>
        </p:nvGraphicFramePr>
        <p:xfrm>
          <a:off x="1306513" y="3076575"/>
          <a:ext cx="4025900" cy="292100"/>
        </p:xfrm>
        <a:graphic>
          <a:graphicData uri="http://schemas.openxmlformats.org/presentationml/2006/ole">
            <mc:AlternateContent xmlns:mc="http://schemas.openxmlformats.org/markup-compatibility/2006">
              <mc:Choice xmlns:v="urn:schemas-microsoft-com:vml" Requires="v">
                <p:oleObj name="Equation" r:id="rId14" imgW="3136680" imgH="215640" progId="Equation.DSMT4">
                  <p:embed/>
                </p:oleObj>
              </mc:Choice>
              <mc:Fallback>
                <p:oleObj name="Equation" r:id="rId14" imgW="3136680" imgH="215640" progId="Equation.DSMT4">
                  <p:embed/>
                  <p:pic>
                    <p:nvPicPr>
                      <p:cNvPr id="8" name="Object 7">
                        <a:extLst>
                          <a:ext uri="{FF2B5EF4-FFF2-40B4-BE49-F238E27FC236}">
                            <a16:creationId xmlns:a16="http://schemas.microsoft.com/office/drawing/2014/main" id="{BC898243-9D22-F8F8-ABF6-1775018D4576}"/>
                          </a:ext>
                        </a:extLst>
                      </p:cNvPr>
                      <p:cNvPicPr>
                        <a:picLocks noChangeAspect="1" noChangeArrowheads="1"/>
                      </p:cNvPicPr>
                      <p:nvPr/>
                    </p:nvPicPr>
                    <p:blipFill>
                      <a:blip r:embed="rId15"/>
                      <a:srcRect/>
                      <a:stretch>
                        <a:fillRect/>
                      </a:stretch>
                    </p:blipFill>
                    <p:spPr bwMode="auto">
                      <a:xfrm>
                        <a:off x="1306513" y="3076575"/>
                        <a:ext cx="4025900" cy="292100"/>
                      </a:xfrm>
                      <a:prstGeom prst="rect">
                        <a:avLst/>
                      </a:prstGeom>
                      <a:noFill/>
                    </p:spPr>
                  </p:pic>
                </p:oleObj>
              </mc:Fallback>
            </mc:AlternateContent>
          </a:graphicData>
        </a:graphic>
      </p:graphicFrame>
    </p:spTree>
    <p:extLst>
      <p:ext uri="{BB962C8B-B14F-4D97-AF65-F5344CB8AC3E}">
        <p14:creationId xmlns:p14="http://schemas.microsoft.com/office/powerpoint/2010/main" val="38110165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Bearing Resistance of the Bottom Flange Bolt Holes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D1ED2625-8D4B-29C0-FF14-E6F54A3981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925" y="1662687"/>
            <a:ext cx="3085896" cy="1758629"/>
          </a:xfrm>
          <a:prstGeom prst="rect">
            <a:avLst/>
          </a:prstGeom>
        </p:spPr>
      </p:pic>
      <p:graphicFrame>
        <p:nvGraphicFramePr>
          <p:cNvPr id="11" name="Object 10">
            <a:extLst>
              <a:ext uri="{FF2B5EF4-FFF2-40B4-BE49-F238E27FC236}">
                <a16:creationId xmlns:a16="http://schemas.microsoft.com/office/drawing/2014/main" id="{00FA568D-5231-E5F3-40C7-0A455AE2C04C}"/>
              </a:ext>
            </a:extLst>
          </p:cNvPr>
          <p:cNvGraphicFramePr>
            <a:graphicFrameLocks noChangeAspect="1"/>
          </p:cNvGraphicFramePr>
          <p:nvPr>
            <p:extLst>
              <p:ext uri="{D42A27DB-BD31-4B8C-83A1-F6EECF244321}">
                <p14:modId xmlns:p14="http://schemas.microsoft.com/office/powerpoint/2010/main" val="1948218772"/>
              </p:ext>
            </p:extLst>
          </p:nvPr>
        </p:nvGraphicFramePr>
        <p:xfrm>
          <a:off x="1467644" y="1571798"/>
          <a:ext cx="3652837" cy="255588"/>
        </p:xfrm>
        <a:graphic>
          <a:graphicData uri="http://schemas.openxmlformats.org/presentationml/2006/ole">
            <mc:AlternateContent xmlns:mc="http://schemas.openxmlformats.org/markup-compatibility/2006">
              <mc:Choice xmlns:v="urn:schemas-microsoft-com:vml" Requires="v">
                <p:oleObj name="Equation" r:id="rId4" imgW="2844720" imgH="190440" progId="Equation.DSMT4">
                  <p:embed/>
                </p:oleObj>
              </mc:Choice>
              <mc:Fallback>
                <p:oleObj name="Equation" r:id="rId4" imgW="2844720" imgH="190440" progId="Equation.DSMT4">
                  <p:embed/>
                  <p:pic>
                    <p:nvPicPr>
                      <p:cNvPr id="11" name="Object 10">
                        <a:extLst>
                          <a:ext uri="{FF2B5EF4-FFF2-40B4-BE49-F238E27FC236}">
                            <a16:creationId xmlns:a16="http://schemas.microsoft.com/office/drawing/2014/main" id="{00FA568D-5231-E5F3-40C7-0A455AE2C04C}"/>
                          </a:ext>
                        </a:extLst>
                      </p:cNvPr>
                      <p:cNvPicPr>
                        <a:picLocks noChangeAspect="1" noChangeArrowheads="1"/>
                      </p:cNvPicPr>
                      <p:nvPr/>
                    </p:nvPicPr>
                    <p:blipFill>
                      <a:blip r:embed="rId5"/>
                      <a:srcRect/>
                      <a:stretch>
                        <a:fillRect/>
                      </a:stretch>
                    </p:blipFill>
                    <p:spPr bwMode="auto">
                      <a:xfrm>
                        <a:off x="1467644" y="1571798"/>
                        <a:ext cx="3652837" cy="2555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C763133F-056B-C6F3-FCBE-C891016868B9}"/>
              </a:ext>
            </a:extLst>
          </p:cNvPr>
          <p:cNvGraphicFramePr>
            <a:graphicFrameLocks noChangeAspect="1"/>
          </p:cNvGraphicFramePr>
          <p:nvPr>
            <p:extLst>
              <p:ext uri="{D42A27DB-BD31-4B8C-83A1-F6EECF244321}">
                <p14:modId xmlns:p14="http://schemas.microsoft.com/office/powerpoint/2010/main" val="3069570518"/>
              </p:ext>
            </p:extLst>
          </p:nvPr>
        </p:nvGraphicFramePr>
        <p:xfrm>
          <a:off x="422794" y="2976038"/>
          <a:ext cx="5413375" cy="327025"/>
        </p:xfrm>
        <a:graphic>
          <a:graphicData uri="http://schemas.openxmlformats.org/presentationml/2006/ole">
            <mc:AlternateContent xmlns:mc="http://schemas.openxmlformats.org/markup-compatibility/2006">
              <mc:Choice xmlns:v="urn:schemas-microsoft-com:vml" Requires="v">
                <p:oleObj name="Equation" r:id="rId6" imgW="4216320" imgH="241200" progId="Equation.DSMT4">
                  <p:embed/>
                </p:oleObj>
              </mc:Choice>
              <mc:Fallback>
                <p:oleObj name="Equation" r:id="rId6" imgW="4216320" imgH="241200" progId="Equation.DSMT4">
                  <p:embed/>
                  <p:pic>
                    <p:nvPicPr>
                      <p:cNvPr id="12" name="Object 11">
                        <a:extLst>
                          <a:ext uri="{FF2B5EF4-FFF2-40B4-BE49-F238E27FC236}">
                            <a16:creationId xmlns:a16="http://schemas.microsoft.com/office/drawing/2014/main" id="{C763133F-056B-C6F3-FCBE-C891016868B9}"/>
                          </a:ext>
                        </a:extLst>
                      </p:cNvPr>
                      <p:cNvPicPr>
                        <a:picLocks noChangeAspect="1" noChangeArrowheads="1"/>
                      </p:cNvPicPr>
                      <p:nvPr/>
                    </p:nvPicPr>
                    <p:blipFill>
                      <a:blip r:embed="rId7"/>
                      <a:srcRect/>
                      <a:stretch>
                        <a:fillRect/>
                      </a:stretch>
                    </p:blipFill>
                    <p:spPr bwMode="auto">
                      <a:xfrm>
                        <a:off x="422794" y="2976038"/>
                        <a:ext cx="5413375" cy="32702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9229F2D1-1856-9EB9-4F7A-198E535713F5}"/>
              </a:ext>
            </a:extLst>
          </p:cNvPr>
          <p:cNvGraphicFramePr>
            <a:graphicFrameLocks noChangeAspect="1"/>
          </p:cNvGraphicFramePr>
          <p:nvPr>
            <p:extLst>
              <p:ext uri="{D42A27DB-BD31-4B8C-83A1-F6EECF244321}">
                <p14:modId xmlns:p14="http://schemas.microsoft.com/office/powerpoint/2010/main" val="755178104"/>
              </p:ext>
            </p:extLst>
          </p:nvPr>
        </p:nvGraphicFramePr>
        <p:xfrm>
          <a:off x="1875630" y="3449150"/>
          <a:ext cx="2836863" cy="292100"/>
        </p:xfrm>
        <a:graphic>
          <a:graphicData uri="http://schemas.openxmlformats.org/presentationml/2006/ole">
            <mc:AlternateContent xmlns:mc="http://schemas.openxmlformats.org/markup-compatibility/2006">
              <mc:Choice xmlns:v="urn:schemas-microsoft-com:vml" Requires="v">
                <p:oleObj name="Equation" r:id="rId8" imgW="2209680" imgH="215640" progId="Equation.DSMT4">
                  <p:embed/>
                </p:oleObj>
              </mc:Choice>
              <mc:Fallback>
                <p:oleObj name="Equation" r:id="rId8" imgW="2209680" imgH="215640" progId="Equation.DSMT4">
                  <p:embed/>
                  <p:pic>
                    <p:nvPicPr>
                      <p:cNvPr id="20" name="Object 19">
                        <a:extLst>
                          <a:ext uri="{FF2B5EF4-FFF2-40B4-BE49-F238E27FC236}">
                            <a16:creationId xmlns:a16="http://schemas.microsoft.com/office/drawing/2014/main" id="{9229F2D1-1856-9EB9-4F7A-198E535713F5}"/>
                          </a:ext>
                        </a:extLst>
                      </p:cNvPr>
                      <p:cNvPicPr>
                        <a:picLocks noChangeAspect="1" noChangeArrowheads="1"/>
                      </p:cNvPicPr>
                      <p:nvPr/>
                    </p:nvPicPr>
                    <p:blipFill>
                      <a:blip r:embed="rId9"/>
                      <a:srcRect/>
                      <a:stretch>
                        <a:fillRect/>
                      </a:stretch>
                    </p:blipFill>
                    <p:spPr bwMode="auto">
                      <a:xfrm>
                        <a:off x="1875630" y="3449150"/>
                        <a:ext cx="2836863" cy="292100"/>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BAE5A19F-7A87-4F1B-9B15-759B44E93ED5}"/>
              </a:ext>
            </a:extLst>
          </p:cNvPr>
          <p:cNvSpPr txBox="1"/>
          <p:nvPr/>
        </p:nvSpPr>
        <p:spPr>
          <a:xfrm>
            <a:off x="838200" y="3841594"/>
            <a:ext cx="7145519" cy="307777"/>
          </a:xfrm>
          <a:prstGeom prst="rect">
            <a:avLst/>
          </a:prstGeom>
          <a:noFill/>
        </p:spPr>
        <p:txBody>
          <a:bodyPr wrap="square" rtlCol="0">
            <a:spAutoFit/>
          </a:bodyPr>
          <a:lstStyle/>
          <a:p>
            <a:r>
              <a:rPr lang="en-US" sz="1400" dirty="0">
                <a:latin typeface="+mn-lt"/>
              </a:rPr>
              <a:t>The factored shear resistance of the 24 interior bolts, accounting for the presence of the filler is:</a:t>
            </a:r>
          </a:p>
        </p:txBody>
      </p:sp>
      <p:graphicFrame>
        <p:nvGraphicFramePr>
          <p:cNvPr id="22" name="Object 21">
            <a:extLst>
              <a:ext uri="{FF2B5EF4-FFF2-40B4-BE49-F238E27FC236}">
                <a16:creationId xmlns:a16="http://schemas.microsoft.com/office/drawing/2014/main" id="{664251B6-7C97-B060-085E-5A56EE54AB49}"/>
              </a:ext>
            </a:extLst>
          </p:cNvPr>
          <p:cNvGraphicFramePr>
            <a:graphicFrameLocks noChangeAspect="1"/>
          </p:cNvGraphicFramePr>
          <p:nvPr>
            <p:extLst>
              <p:ext uri="{D42A27DB-BD31-4B8C-83A1-F6EECF244321}">
                <p14:modId xmlns:p14="http://schemas.microsoft.com/office/powerpoint/2010/main" val="2563111718"/>
              </p:ext>
            </p:extLst>
          </p:nvPr>
        </p:nvGraphicFramePr>
        <p:xfrm>
          <a:off x="1643790" y="4268787"/>
          <a:ext cx="3308350" cy="258762"/>
        </p:xfrm>
        <a:graphic>
          <a:graphicData uri="http://schemas.openxmlformats.org/presentationml/2006/ole">
            <mc:AlternateContent xmlns:mc="http://schemas.openxmlformats.org/markup-compatibility/2006">
              <mc:Choice xmlns:v="urn:schemas-microsoft-com:vml" Requires="v">
                <p:oleObj name="Equation" r:id="rId10" imgW="2577960" imgH="190440" progId="Equation.DSMT4">
                  <p:embed/>
                </p:oleObj>
              </mc:Choice>
              <mc:Fallback>
                <p:oleObj name="Equation" r:id="rId10" imgW="2577960" imgH="190440" progId="Equation.DSMT4">
                  <p:embed/>
                  <p:pic>
                    <p:nvPicPr>
                      <p:cNvPr id="22" name="Object 21">
                        <a:extLst>
                          <a:ext uri="{FF2B5EF4-FFF2-40B4-BE49-F238E27FC236}">
                            <a16:creationId xmlns:a16="http://schemas.microsoft.com/office/drawing/2014/main" id="{664251B6-7C97-B060-085E-5A56EE54AB49}"/>
                          </a:ext>
                        </a:extLst>
                      </p:cNvPr>
                      <p:cNvPicPr>
                        <a:picLocks noChangeAspect="1" noChangeArrowheads="1"/>
                      </p:cNvPicPr>
                      <p:nvPr/>
                    </p:nvPicPr>
                    <p:blipFill>
                      <a:blip r:embed="rId11"/>
                      <a:srcRect/>
                      <a:stretch>
                        <a:fillRect/>
                      </a:stretch>
                    </p:blipFill>
                    <p:spPr bwMode="auto">
                      <a:xfrm>
                        <a:off x="1643790" y="4268787"/>
                        <a:ext cx="3308350" cy="2587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11F379E2-53FB-11D9-8270-830955522D0C}"/>
              </a:ext>
            </a:extLst>
          </p:cNvPr>
          <p:cNvSpPr txBox="1"/>
          <p:nvPr/>
        </p:nvSpPr>
        <p:spPr>
          <a:xfrm>
            <a:off x="5021700" y="4215242"/>
            <a:ext cx="4115660" cy="307777"/>
          </a:xfrm>
          <a:prstGeom prst="rect">
            <a:avLst/>
          </a:prstGeom>
          <a:noFill/>
        </p:spPr>
        <p:txBody>
          <a:bodyPr wrap="square" rtlCol="0">
            <a:spAutoFit/>
          </a:bodyPr>
          <a:lstStyle/>
          <a:p>
            <a:r>
              <a:rPr lang="en-US" sz="1400" dirty="0">
                <a:latin typeface="+mn-lt"/>
              </a:rPr>
              <a:t>Bearing does not control for the interior bolt holes</a:t>
            </a:r>
          </a:p>
        </p:txBody>
      </p:sp>
      <p:graphicFrame>
        <p:nvGraphicFramePr>
          <p:cNvPr id="6" name="Object 5">
            <a:extLst>
              <a:ext uri="{FF2B5EF4-FFF2-40B4-BE49-F238E27FC236}">
                <a16:creationId xmlns:a16="http://schemas.microsoft.com/office/drawing/2014/main" id="{A72EA132-7FB9-240A-D008-A235AACC372E}"/>
              </a:ext>
            </a:extLst>
          </p:cNvPr>
          <p:cNvGraphicFramePr>
            <a:graphicFrameLocks noChangeAspect="1"/>
          </p:cNvGraphicFramePr>
          <p:nvPr>
            <p:extLst>
              <p:ext uri="{D42A27DB-BD31-4B8C-83A1-F6EECF244321}">
                <p14:modId xmlns:p14="http://schemas.microsoft.com/office/powerpoint/2010/main" val="978252324"/>
              </p:ext>
            </p:extLst>
          </p:nvPr>
        </p:nvGraphicFramePr>
        <p:xfrm>
          <a:off x="2167731" y="2039351"/>
          <a:ext cx="1923502" cy="286090"/>
        </p:xfrm>
        <a:graphic>
          <a:graphicData uri="http://schemas.openxmlformats.org/presentationml/2006/ole">
            <mc:AlternateContent xmlns:mc="http://schemas.openxmlformats.org/markup-compatibility/2006">
              <mc:Choice xmlns:v="urn:schemas-microsoft-com:vml" Requires="v">
                <p:oleObj name="Equation" r:id="rId12" imgW="1333440" imgH="190440" progId="Equation.DSMT4">
                  <p:embed/>
                </p:oleObj>
              </mc:Choice>
              <mc:Fallback>
                <p:oleObj name="Equation" r:id="rId12" imgW="1333440" imgH="190440" progId="Equation.DSMT4">
                  <p:embed/>
                  <p:pic>
                    <p:nvPicPr>
                      <p:cNvPr id="6" name="Object 5">
                        <a:extLst>
                          <a:ext uri="{FF2B5EF4-FFF2-40B4-BE49-F238E27FC236}">
                            <a16:creationId xmlns:a16="http://schemas.microsoft.com/office/drawing/2014/main" id="{A72EA132-7FB9-240A-D008-A235AACC372E}"/>
                          </a:ext>
                        </a:extLst>
                      </p:cNvPr>
                      <p:cNvPicPr>
                        <a:picLocks noChangeAspect="1" noChangeArrowheads="1"/>
                      </p:cNvPicPr>
                      <p:nvPr/>
                    </p:nvPicPr>
                    <p:blipFill>
                      <a:blip r:embed="rId13"/>
                      <a:srcRect/>
                      <a:stretch>
                        <a:fillRect/>
                      </a:stretch>
                    </p:blipFill>
                    <p:spPr bwMode="auto">
                      <a:xfrm>
                        <a:off x="2167731" y="2039351"/>
                        <a:ext cx="1923502" cy="28609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02081292-8AD8-FCCC-8D47-A87EBB21EB99}"/>
              </a:ext>
            </a:extLst>
          </p:cNvPr>
          <p:cNvGraphicFramePr>
            <a:graphicFrameLocks noChangeAspect="1"/>
          </p:cNvGraphicFramePr>
          <p:nvPr>
            <p:extLst>
              <p:ext uri="{D42A27DB-BD31-4B8C-83A1-F6EECF244321}">
                <p14:modId xmlns:p14="http://schemas.microsoft.com/office/powerpoint/2010/main" val="458860303"/>
              </p:ext>
            </p:extLst>
          </p:nvPr>
        </p:nvGraphicFramePr>
        <p:xfrm>
          <a:off x="838200" y="2497138"/>
          <a:ext cx="4792663" cy="327025"/>
        </p:xfrm>
        <a:graphic>
          <a:graphicData uri="http://schemas.openxmlformats.org/presentationml/2006/ole">
            <mc:AlternateContent xmlns:mc="http://schemas.openxmlformats.org/markup-compatibility/2006">
              <mc:Choice xmlns:v="urn:schemas-microsoft-com:vml" Requires="v">
                <p:oleObj name="Equation" r:id="rId14" imgW="3733560" imgH="241200" progId="Equation.DSMT4">
                  <p:embed/>
                </p:oleObj>
              </mc:Choice>
              <mc:Fallback>
                <p:oleObj name="Equation" r:id="rId14" imgW="3733560" imgH="241200" progId="Equation.DSMT4">
                  <p:embed/>
                  <p:pic>
                    <p:nvPicPr>
                      <p:cNvPr id="8" name="Object 7">
                        <a:extLst>
                          <a:ext uri="{FF2B5EF4-FFF2-40B4-BE49-F238E27FC236}">
                            <a16:creationId xmlns:a16="http://schemas.microsoft.com/office/drawing/2014/main" id="{02081292-8AD8-FCCC-8D47-A87EBB21EB99}"/>
                          </a:ext>
                        </a:extLst>
                      </p:cNvPr>
                      <p:cNvPicPr>
                        <a:picLocks noChangeAspect="1" noChangeArrowheads="1"/>
                      </p:cNvPicPr>
                      <p:nvPr/>
                    </p:nvPicPr>
                    <p:blipFill>
                      <a:blip r:embed="rId15"/>
                      <a:srcRect/>
                      <a:stretch>
                        <a:fillRect/>
                      </a:stretch>
                    </p:blipFill>
                    <p:spPr bwMode="auto">
                      <a:xfrm>
                        <a:off x="838200" y="2497138"/>
                        <a:ext cx="4792663" cy="327025"/>
                      </a:xfrm>
                      <a:prstGeom prst="rect">
                        <a:avLst/>
                      </a:prstGeom>
                      <a:noFill/>
                    </p:spPr>
                  </p:pic>
                </p:oleObj>
              </mc:Fallback>
            </mc:AlternateContent>
          </a:graphicData>
        </a:graphic>
      </p:graphicFrame>
    </p:spTree>
    <p:extLst>
      <p:ext uri="{BB962C8B-B14F-4D97-AF65-F5344CB8AC3E}">
        <p14:creationId xmlns:p14="http://schemas.microsoft.com/office/powerpoint/2010/main" val="835999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Slip Resistance Check – Service II (Positive Flexure):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305291ED-6C89-BD21-456A-3E6254A42D11}"/>
              </a:ext>
            </a:extLst>
          </p:cNvPr>
          <p:cNvGraphicFramePr>
            <a:graphicFrameLocks noChangeAspect="1"/>
          </p:cNvGraphicFramePr>
          <p:nvPr>
            <p:extLst>
              <p:ext uri="{D42A27DB-BD31-4B8C-83A1-F6EECF244321}">
                <p14:modId xmlns:p14="http://schemas.microsoft.com/office/powerpoint/2010/main" val="3687120897"/>
              </p:ext>
            </p:extLst>
          </p:nvPr>
        </p:nvGraphicFramePr>
        <p:xfrm>
          <a:off x="1077219" y="1347316"/>
          <a:ext cx="6923781" cy="303776"/>
        </p:xfrm>
        <a:graphic>
          <a:graphicData uri="http://schemas.openxmlformats.org/presentationml/2006/ole">
            <mc:AlternateContent xmlns:mc="http://schemas.openxmlformats.org/markup-compatibility/2006">
              <mc:Choice xmlns:v="urn:schemas-microsoft-com:vml" Requires="v">
                <p:oleObj name="Equation" r:id="rId3" imgW="5155920" imgH="215640" progId="Equation.DSMT4">
                  <p:embed/>
                </p:oleObj>
              </mc:Choice>
              <mc:Fallback>
                <p:oleObj name="Equation" r:id="rId3" imgW="5155920" imgH="215640" progId="Equation.DSMT4">
                  <p:embed/>
                  <p:pic>
                    <p:nvPicPr>
                      <p:cNvPr id="6" name="Object 5">
                        <a:extLst>
                          <a:ext uri="{FF2B5EF4-FFF2-40B4-BE49-F238E27FC236}">
                            <a16:creationId xmlns:a16="http://schemas.microsoft.com/office/drawing/2014/main" id="{305291ED-6C89-BD21-456A-3E6254A42D11}"/>
                          </a:ext>
                        </a:extLst>
                      </p:cNvPr>
                      <p:cNvPicPr>
                        <a:picLocks noChangeAspect="1" noChangeArrowheads="1"/>
                      </p:cNvPicPr>
                      <p:nvPr/>
                    </p:nvPicPr>
                    <p:blipFill>
                      <a:blip r:embed="rId4"/>
                      <a:srcRect/>
                      <a:stretch>
                        <a:fillRect/>
                      </a:stretch>
                    </p:blipFill>
                    <p:spPr bwMode="auto">
                      <a:xfrm>
                        <a:off x="1077219" y="1347316"/>
                        <a:ext cx="6923781" cy="303776"/>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5562B090-6233-63DA-3B2D-58C183B159D7}"/>
              </a:ext>
            </a:extLst>
          </p:cNvPr>
          <p:cNvSpPr txBox="1"/>
          <p:nvPr/>
        </p:nvSpPr>
        <p:spPr>
          <a:xfrm>
            <a:off x="1023332" y="1703906"/>
            <a:ext cx="6866904" cy="338554"/>
          </a:xfrm>
          <a:prstGeom prst="rect">
            <a:avLst/>
          </a:prstGeom>
          <a:noFill/>
        </p:spPr>
        <p:txBody>
          <a:bodyPr wrap="square" rtlCol="0">
            <a:spAutoFit/>
          </a:bodyPr>
          <a:lstStyle/>
          <a:p>
            <a:r>
              <a:rPr lang="en-US" sz="1600" dirty="0">
                <a:latin typeface="+mn-lt"/>
              </a:rPr>
              <a:t>Assume a Class B surface condition factor (K</a:t>
            </a:r>
            <a:r>
              <a:rPr lang="en-US" sz="1600" baseline="-25000" dirty="0">
                <a:latin typeface="+mn-lt"/>
              </a:rPr>
              <a:t>s</a:t>
            </a:r>
            <a:r>
              <a:rPr lang="en-US" sz="1600" dirty="0">
                <a:latin typeface="+mn-lt"/>
              </a:rPr>
              <a:t> = 0.50) and 2 slip planes (N</a:t>
            </a:r>
            <a:r>
              <a:rPr lang="en-US" sz="1600" baseline="-25000" dirty="0">
                <a:latin typeface="+mn-lt"/>
              </a:rPr>
              <a:t>s</a:t>
            </a:r>
            <a:r>
              <a:rPr lang="en-US" sz="1600" dirty="0">
                <a:latin typeface="+mn-lt"/>
              </a:rPr>
              <a:t> = 2).</a:t>
            </a:r>
          </a:p>
        </p:txBody>
      </p:sp>
      <p:graphicFrame>
        <p:nvGraphicFramePr>
          <p:cNvPr id="11" name="Object 10">
            <a:extLst>
              <a:ext uri="{FF2B5EF4-FFF2-40B4-BE49-F238E27FC236}">
                <a16:creationId xmlns:a16="http://schemas.microsoft.com/office/drawing/2014/main" id="{E1407B51-84E0-4AD0-BE56-74BA707ED849}"/>
              </a:ext>
            </a:extLst>
          </p:cNvPr>
          <p:cNvGraphicFramePr>
            <a:graphicFrameLocks noChangeAspect="1"/>
          </p:cNvGraphicFramePr>
          <p:nvPr>
            <p:extLst>
              <p:ext uri="{D42A27DB-BD31-4B8C-83A1-F6EECF244321}">
                <p14:modId xmlns:p14="http://schemas.microsoft.com/office/powerpoint/2010/main" val="80187102"/>
              </p:ext>
            </p:extLst>
          </p:nvPr>
        </p:nvGraphicFramePr>
        <p:xfrm>
          <a:off x="1978697" y="2116849"/>
          <a:ext cx="2478087" cy="257175"/>
        </p:xfrm>
        <a:graphic>
          <a:graphicData uri="http://schemas.openxmlformats.org/presentationml/2006/ole">
            <mc:AlternateContent xmlns:mc="http://schemas.openxmlformats.org/markup-compatibility/2006">
              <mc:Choice xmlns:v="urn:schemas-microsoft-com:vml" Requires="v">
                <p:oleObj name="Equation" r:id="rId5" imgW="1930320" imgH="190440" progId="Equation.DSMT4">
                  <p:embed/>
                </p:oleObj>
              </mc:Choice>
              <mc:Fallback>
                <p:oleObj name="Equation" r:id="rId5" imgW="1930320" imgH="190440" progId="Equation.DSMT4">
                  <p:embed/>
                  <p:pic>
                    <p:nvPicPr>
                      <p:cNvPr id="11" name="Object 10">
                        <a:extLst>
                          <a:ext uri="{FF2B5EF4-FFF2-40B4-BE49-F238E27FC236}">
                            <a16:creationId xmlns:a16="http://schemas.microsoft.com/office/drawing/2014/main" id="{E1407B51-84E0-4AD0-BE56-74BA707ED849}"/>
                          </a:ext>
                        </a:extLst>
                      </p:cNvPr>
                      <p:cNvPicPr>
                        <a:picLocks noChangeAspect="1" noChangeArrowheads="1"/>
                      </p:cNvPicPr>
                      <p:nvPr/>
                    </p:nvPicPr>
                    <p:blipFill>
                      <a:blip r:embed="rId6"/>
                      <a:srcRect/>
                      <a:stretch>
                        <a:fillRect/>
                      </a:stretch>
                    </p:blipFill>
                    <p:spPr bwMode="auto">
                      <a:xfrm>
                        <a:off x="1978697" y="2116849"/>
                        <a:ext cx="2478087" cy="2571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D4B00BF9-0042-EF49-5FCA-AC7BA7B47CC6}"/>
              </a:ext>
            </a:extLst>
          </p:cNvPr>
          <p:cNvGraphicFramePr>
            <a:graphicFrameLocks noChangeAspect="1"/>
          </p:cNvGraphicFramePr>
          <p:nvPr>
            <p:extLst>
              <p:ext uri="{D42A27DB-BD31-4B8C-83A1-F6EECF244321}">
                <p14:modId xmlns:p14="http://schemas.microsoft.com/office/powerpoint/2010/main" val="3686805636"/>
              </p:ext>
            </p:extLst>
          </p:nvPr>
        </p:nvGraphicFramePr>
        <p:xfrm>
          <a:off x="2559050" y="2532063"/>
          <a:ext cx="4025900" cy="292100"/>
        </p:xfrm>
        <a:graphic>
          <a:graphicData uri="http://schemas.openxmlformats.org/presentationml/2006/ole">
            <mc:AlternateContent xmlns:mc="http://schemas.openxmlformats.org/markup-compatibility/2006">
              <mc:Choice xmlns:v="urn:schemas-microsoft-com:vml" Requires="v">
                <p:oleObj name="Equation" r:id="rId7" imgW="3136680" imgH="215640" progId="Equation.DSMT4">
                  <p:embed/>
                </p:oleObj>
              </mc:Choice>
              <mc:Fallback>
                <p:oleObj name="Equation" r:id="rId7" imgW="3136680" imgH="215640" progId="Equation.DSMT4">
                  <p:embed/>
                  <p:pic>
                    <p:nvPicPr>
                      <p:cNvPr id="12" name="Object 11">
                        <a:extLst>
                          <a:ext uri="{FF2B5EF4-FFF2-40B4-BE49-F238E27FC236}">
                            <a16:creationId xmlns:a16="http://schemas.microsoft.com/office/drawing/2014/main" id="{D4B00BF9-0042-EF49-5FCA-AC7BA7B47CC6}"/>
                          </a:ext>
                        </a:extLst>
                      </p:cNvPr>
                      <p:cNvPicPr>
                        <a:picLocks noChangeAspect="1" noChangeArrowheads="1"/>
                      </p:cNvPicPr>
                      <p:nvPr/>
                    </p:nvPicPr>
                    <p:blipFill>
                      <a:blip r:embed="rId8"/>
                      <a:srcRect/>
                      <a:stretch>
                        <a:fillRect/>
                      </a:stretch>
                    </p:blipFill>
                    <p:spPr bwMode="auto">
                      <a:xfrm>
                        <a:off x="2559050" y="2532063"/>
                        <a:ext cx="4025900" cy="29210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2C84EB7-F6A7-E0AC-EDE5-45E1D2D6F348}"/>
              </a:ext>
            </a:extLst>
          </p:cNvPr>
          <p:cNvGraphicFramePr>
            <a:graphicFrameLocks noChangeAspect="1"/>
          </p:cNvGraphicFramePr>
          <p:nvPr>
            <p:extLst>
              <p:ext uri="{D42A27DB-BD31-4B8C-83A1-F6EECF244321}">
                <p14:modId xmlns:p14="http://schemas.microsoft.com/office/powerpoint/2010/main" val="3337872745"/>
              </p:ext>
            </p:extLst>
          </p:nvPr>
        </p:nvGraphicFramePr>
        <p:xfrm>
          <a:off x="4892065" y="2126704"/>
          <a:ext cx="1906587" cy="258763"/>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15" name="Object 14">
                        <a:extLst>
                          <a:ext uri="{FF2B5EF4-FFF2-40B4-BE49-F238E27FC236}">
                            <a16:creationId xmlns:a16="http://schemas.microsoft.com/office/drawing/2014/main" id="{C2C84EB7-F6A7-E0AC-EDE5-45E1D2D6F348}"/>
                          </a:ext>
                        </a:extLst>
                      </p:cNvPr>
                      <p:cNvPicPr>
                        <a:picLocks noChangeAspect="1" noChangeArrowheads="1"/>
                      </p:cNvPicPr>
                      <p:nvPr/>
                    </p:nvPicPr>
                    <p:blipFill>
                      <a:blip r:embed="rId10"/>
                      <a:srcRect/>
                      <a:stretch>
                        <a:fillRect/>
                      </a:stretch>
                    </p:blipFill>
                    <p:spPr bwMode="auto">
                      <a:xfrm>
                        <a:off x="4892065" y="2126704"/>
                        <a:ext cx="1906587" cy="258763"/>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673A0416-9BE5-E9F8-BE8A-326A2B233DEB}"/>
              </a:ext>
            </a:extLst>
          </p:cNvPr>
          <p:cNvSpPr txBox="1"/>
          <p:nvPr/>
        </p:nvSpPr>
        <p:spPr>
          <a:xfrm>
            <a:off x="6721310" y="2085109"/>
            <a:ext cx="2422690" cy="307777"/>
          </a:xfrm>
          <a:prstGeom prst="rect">
            <a:avLst/>
          </a:prstGeom>
          <a:noFill/>
        </p:spPr>
        <p:txBody>
          <a:bodyPr wrap="square" rtlCol="0">
            <a:spAutoFit/>
          </a:bodyPr>
          <a:lstStyle/>
          <a:p>
            <a:r>
              <a:rPr lang="en-US" sz="1400" dirty="0"/>
              <a:t>(standard holes)</a:t>
            </a:r>
          </a:p>
        </p:txBody>
      </p:sp>
      <p:sp>
        <p:nvSpPr>
          <p:cNvPr id="17" name="TextBox 16">
            <a:extLst>
              <a:ext uri="{FF2B5EF4-FFF2-40B4-BE49-F238E27FC236}">
                <a16:creationId xmlns:a16="http://schemas.microsoft.com/office/drawing/2014/main" id="{4520368B-FC13-CF9E-706B-3BD618D15B6C}"/>
              </a:ext>
            </a:extLst>
          </p:cNvPr>
          <p:cNvSpPr txBox="1"/>
          <p:nvPr/>
        </p:nvSpPr>
        <p:spPr>
          <a:xfrm>
            <a:off x="1023332" y="2882489"/>
            <a:ext cx="5910868" cy="338554"/>
          </a:xfrm>
          <a:prstGeom prst="rect">
            <a:avLst/>
          </a:prstGeom>
          <a:noFill/>
        </p:spPr>
        <p:txBody>
          <a:bodyPr wrap="square" rtlCol="0">
            <a:spAutoFit/>
          </a:bodyPr>
          <a:lstStyle/>
          <a:p>
            <a:r>
              <a:rPr lang="en-US" sz="1600" dirty="0">
                <a:latin typeface="+mn-lt"/>
              </a:rPr>
              <a:t>Bottom flange connection slip resistance (28 bolts):</a:t>
            </a:r>
          </a:p>
        </p:txBody>
      </p:sp>
      <p:graphicFrame>
        <p:nvGraphicFramePr>
          <p:cNvPr id="18" name="Object 17">
            <a:extLst>
              <a:ext uri="{FF2B5EF4-FFF2-40B4-BE49-F238E27FC236}">
                <a16:creationId xmlns:a16="http://schemas.microsoft.com/office/drawing/2014/main" id="{100A5666-E508-C66A-C360-ACBAC691FAA7}"/>
              </a:ext>
            </a:extLst>
          </p:cNvPr>
          <p:cNvGraphicFramePr>
            <a:graphicFrameLocks noChangeAspect="1"/>
          </p:cNvGraphicFramePr>
          <p:nvPr>
            <p:extLst>
              <p:ext uri="{D42A27DB-BD31-4B8C-83A1-F6EECF244321}">
                <p14:modId xmlns:p14="http://schemas.microsoft.com/office/powerpoint/2010/main" val="3607383632"/>
              </p:ext>
            </p:extLst>
          </p:nvPr>
        </p:nvGraphicFramePr>
        <p:xfrm>
          <a:off x="3217740" y="3313766"/>
          <a:ext cx="2674938" cy="292100"/>
        </p:xfrm>
        <a:graphic>
          <a:graphicData uri="http://schemas.openxmlformats.org/presentationml/2006/ole">
            <mc:AlternateContent xmlns:mc="http://schemas.openxmlformats.org/markup-compatibility/2006">
              <mc:Choice xmlns:v="urn:schemas-microsoft-com:vml" Requires="v">
                <p:oleObj name="Equation" r:id="rId11" imgW="2082600" imgH="215640" progId="Equation.DSMT4">
                  <p:embed/>
                </p:oleObj>
              </mc:Choice>
              <mc:Fallback>
                <p:oleObj name="Equation" r:id="rId11" imgW="2082600" imgH="215640" progId="Equation.DSMT4">
                  <p:embed/>
                  <p:pic>
                    <p:nvPicPr>
                      <p:cNvPr id="18" name="Object 17">
                        <a:extLst>
                          <a:ext uri="{FF2B5EF4-FFF2-40B4-BE49-F238E27FC236}">
                            <a16:creationId xmlns:a16="http://schemas.microsoft.com/office/drawing/2014/main" id="{100A5666-E508-C66A-C360-ACBAC691FAA7}"/>
                          </a:ext>
                        </a:extLst>
                      </p:cNvPr>
                      <p:cNvPicPr>
                        <a:picLocks noChangeAspect="1" noChangeArrowheads="1"/>
                      </p:cNvPicPr>
                      <p:nvPr/>
                    </p:nvPicPr>
                    <p:blipFill>
                      <a:blip r:embed="rId12"/>
                      <a:srcRect/>
                      <a:stretch>
                        <a:fillRect/>
                      </a:stretch>
                    </p:blipFill>
                    <p:spPr bwMode="auto">
                      <a:xfrm>
                        <a:off x="3217740" y="3313766"/>
                        <a:ext cx="2674938" cy="292100"/>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6FE1F354-86FC-AB27-8E23-4758B9E93CC8}"/>
              </a:ext>
            </a:extLst>
          </p:cNvPr>
          <p:cNvSpPr txBox="1"/>
          <p:nvPr/>
        </p:nvSpPr>
        <p:spPr>
          <a:xfrm>
            <a:off x="1023332" y="3701388"/>
            <a:ext cx="7663468" cy="338554"/>
          </a:xfrm>
          <a:prstGeom prst="rect">
            <a:avLst/>
          </a:prstGeom>
          <a:noFill/>
        </p:spPr>
        <p:txBody>
          <a:bodyPr wrap="square" rtlCol="0">
            <a:spAutoFit/>
          </a:bodyPr>
          <a:lstStyle/>
          <a:p>
            <a:r>
              <a:rPr lang="en-US" sz="1600" dirty="0">
                <a:latin typeface="+mn-lt"/>
              </a:rPr>
              <a:t>Flange moment arm (same as strength limit state calculation – Slide 108):</a:t>
            </a:r>
          </a:p>
        </p:txBody>
      </p:sp>
      <p:graphicFrame>
        <p:nvGraphicFramePr>
          <p:cNvPr id="20" name="Object 19">
            <a:extLst>
              <a:ext uri="{FF2B5EF4-FFF2-40B4-BE49-F238E27FC236}">
                <a16:creationId xmlns:a16="http://schemas.microsoft.com/office/drawing/2014/main" id="{8AEEDEB4-D56F-5B5B-E301-3BE8B6ED5B96}"/>
              </a:ext>
            </a:extLst>
          </p:cNvPr>
          <p:cNvGraphicFramePr>
            <a:graphicFrameLocks noChangeAspect="1"/>
          </p:cNvGraphicFramePr>
          <p:nvPr>
            <p:extLst>
              <p:ext uri="{D42A27DB-BD31-4B8C-83A1-F6EECF244321}">
                <p14:modId xmlns:p14="http://schemas.microsoft.com/office/powerpoint/2010/main" val="3392799744"/>
              </p:ext>
            </p:extLst>
          </p:nvPr>
        </p:nvGraphicFramePr>
        <p:xfrm>
          <a:off x="3984277" y="4068539"/>
          <a:ext cx="1109663" cy="274637"/>
        </p:xfrm>
        <a:graphic>
          <a:graphicData uri="http://schemas.openxmlformats.org/presentationml/2006/ole">
            <mc:AlternateContent xmlns:mc="http://schemas.openxmlformats.org/markup-compatibility/2006">
              <mc:Choice xmlns:v="urn:schemas-microsoft-com:vml" Requires="v">
                <p:oleObj name="Equation" r:id="rId13" imgW="863280" imgH="203040" progId="Equation.DSMT4">
                  <p:embed/>
                </p:oleObj>
              </mc:Choice>
              <mc:Fallback>
                <p:oleObj name="Equation" r:id="rId13" imgW="863280" imgH="203040" progId="Equation.DSMT4">
                  <p:embed/>
                  <p:pic>
                    <p:nvPicPr>
                      <p:cNvPr id="20" name="Object 19">
                        <a:extLst>
                          <a:ext uri="{FF2B5EF4-FFF2-40B4-BE49-F238E27FC236}">
                            <a16:creationId xmlns:a16="http://schemas.microsoft.com/office/drawing/2014/main" id="{8AEEDEB4-D56F-5B5B-E301-3BE8B6ED5B96}"/>
                          </a:ext>
                        </a:extLst>
                      </p:cNvPr>
                      <p:cNvPicPr>
                        <a:picLocks noChangeAspect="1" noChangeArrowheads="1"/>
                      </p:cNvPicPr>
                      <p:nvPr/>
                    </p:nvPicPr>
                    <p:blipFill>
                      <a:blip r:embed="rId14"/>
                      <a:srcRect/>
                      <a:stretch>
                        <a:fillRect/>
                      </a:stretch>
                    </p:blipFill>
                    <p:spPr bwMode="auto">
                      <a:xfrm>
                        <a:off x="3984277" y="4068539"/>
                        <a:ext cx="1109663" cy="27463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C8EAF0B2-B252-3AC0-5BBB-9537D2513CBB}"/>
              </a:ext>
            </a:extLst>
          </p:cNvPr>
          <p:cNvSpPr txBox="1"/>
          <p:nvPr/>
        </p:nvSpPr>
        <p:spPr>
          <a:xfrm>
            <a:off x="1023332" y="4275661"/>
            <a:ext cx="2674856" cy="338554"/>
          </a:xfrm>
          <a:prstGeom prst="rect">
            <a:avLst/>
          </a:prstGeom>
          <a:noFill/>
        </p:spPr>
        <p:txBody>
          <a:bodyPr wrap="square" rtlCol="0">
            <a:spAutoFit/>
          </a:bodyPr>
          <a:lstStyle/>
          <a:p>
            <a:r>
              <a:rPr lang="en-US" sz="1600" dirty="0">
                <a:latin typeface="+mn-lt"/>
              </a:rPr>
              <a:t>Flange slip moment:</a:t>
            </a:r>
          </a:p>
        </p:txBody>
      </p:sp>
      <p:graphicFrame>
        <p:nvGraphicFramePr>
          <p:cNvPr id="22" name="Object 21">
            <a:extLst>
              <a:ext uri="{FF2B5EF4-FFF2-40B4-BE49-F238E27FC236}">
                <a16:creationId xmlns:a16="http://schemas.microsoft.com/office/drawing/2014/main" id="{1DD11542-6E39-52BD-EF8A-84B1ABC32CA4}"/>
              </a:ext>
            </a:extLst>
          </p:cNvPr>
          <p:cNvGraphicFramePr>
            <a:graphicFrameLocks noChangeAspect="1"/>
          </p:cNvGraphicFramePr>
          <p:nvPr>
            <p:extLst>
              <p:ext uri="{D42A27DB-BD31-4B8C-83A1-F6EECF244321}">
                <p14:modId xmlns:p14="http://schemas.microsoft.com/office/powerpoint/2010/main" val="1901953514"/>
              </p:ext>
            </p:extLst>
          </p:nvPr>
        </p:nvGraphicFramePr>
        <p:xfrm>
          <a:off x="2360760" y="4612340"/>
          <a:ext cx="4811712" cy="292100"/>
        </p:xfrm>
        <a:graphic>
          <a:graphicData uri="http://schemas.openxmlformats.org/presentationml/2006/ole">
            <mc:AlternateContent xmlns:mc="http://schemas.openxmlformats.org/markup-compatibility/2006">
              <mc:Choice xmlns:v="urn:schemas-microsoft-com:vml" Requires="v">
                <p:oleObj name="Equation" r:id="rId15" imgW="3746160" imgH="215640" progId="Equation.DSMT4">
                  <p:embed/>
                </p:oleObj>
              </mc:Choice>
              <mc:Fallback>
                <p:oleObj name="Equation" r:id="rId15" imgW="3746160" imgH="215640" progId="Equation.DSMT4">
                  <p:embed/>
                  <p:pic>
                    <p:nvPicPr>
                      <p:cNvPr id="22" name="Object 21">
                        <a:extLst>
                          <a:ext uri="{FF2B5EF4-FFF2-40B4-BE49-F238E27FC236}">
                            <a16:creationId xmlns:a16="http://schemas.microsoft.com/office/drawing/2014/main" id="{1DD11542-6E39-52BD-EF8A-84B1ABC32CA4}"/>
                          </a:ext>
                        </a:extLst>
                      </p:cNvPr>
                      <p:cNvPicPr>
                        <a:picLocks noChangeAspect="1" noChangeArrowheads="1"/>
                      </p:cNvPicPr>
                      <p:nvPr/>
                    </p:nvPicPr>
                    <p:blipFill>
                      <a:blip r:embed="rId16"/>
                      <a:srcRect/>
                      <a:stretch>
                        <a:fillRect/>
                      </a:stretch>
                    </p:blipFill>
                    <p:spPr bwMode="auto">
                      <a:xfrm>
                        <a:off x="2360760" y="4612340"/>
                        <a:ext cx="4811712" cy="292100"/>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7DC585C9-3FF4-7B54-6BA4-7462A5B75F95}"/>
              </a:ext>
            </a:extLst>
          </p:cNvPr>
          <p:cNvSpPr txBox="1"/>
          <p:nvPr/>
        </p:nvSpPr>
        <p:spPr>
          <a:xfrm>
            <a:off x="1548352" y="2496174"/>
            <a:ext cx="1106995" cy="338554"/>
          </a:xfrm>
          <a:prstGeom prst="rect">
            <a:avLst/>
          </a:prstGeom>
          <a:noFill/>
        </p:spPr>
        <p:txBody>
          <a:bodyPr wrap="square" rtlCol="0">
            <a:spAutoFit/>
          </a:bodyPr>
          <a:lstStyle/>
          <a:p>
            <a:r>
              <a:rPr lang="en-US" sz="1600" dirty="0">
                <a:latin typeface="+mn-lt"/>
              </a:rPr>
              <a:t>(Slide 38)</a:t>
            </a:r>
          </a:p>
        </p:txBody>
      </p:sp>
    </p:spTree>
    <p:extLst>
      <p:ext uri="{BB962C8B-B14F-4D97-AF65-F5344CB8AC3E}">
        <p14:creationId xmlns:p14="http://schemas.microsoft.com/office/powerpoint/2010/main" val="36368248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Slip Resistance Check – Service II (Negative Flexure):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305291ED-6C89-BD21-456A-3E6254A42D11}"/>
              </a:ext>
            </a:extLst>
          </p:cNvPr>
          <p:cNvGraphicFramePr>
            <a:graphicFrameLocks noChangeAspect="1"/>
          </p:cNvGraphicFramePr>
          <p:nvPr>
            <p:extLst>
              <p:ext uri="{D42A27DB-BD31-4B8C-83A1-F6EECF244321}">
                <p14:modId xmlns:p14="http://schemas.microsoft.com/office/powerpoint/2010/main" val="57038339"/>
              </p:ext>
            </p:extLst>
          </p:nvPr>
        </p:nvGraphicFramePr>
        <p:xfrm>
          <a:off x="1117606" y="1355325"/>
          <a:ext cx="7059613" cy="303212"/>
        </p:xfrm>
        <a:graphic>
          <a:graphicData uri="http://schemas.openxmlformats.org/presentationml/2006/ole">
            <mc:AlternateContent xmlns:mc="http://schemas.openxmlformats.org/markup-compatibility/2006">
              <mc:Choice xmlns:v="urn:schemas-microsoft-com:vml" Requires="v">
                <p:oleObj name="Equation" r:id="rId3" imgW="5257800" imgH="215640" progId="Equation.DSMT4">
                  <p:embed/>
                </p:oleObj>
              </mc:Choice>
              <mc:Fallback>
                <p:oleObj name="Equation" r:id="rId3" imgW="5257800" imgH="215640" progId="Equation.DSMT4">
                  <p:embed/>
                  <p:pic>
                    <p:nvPicPr>
                      <p:cNvPr id="6" name="Object 5">
                        <a:extLst>
                          <a:ext uri="{FF2B5EF4-FFF2-40B4-BE49-F238E27FC236}">
                            <a16:creationId xmlns:a16="http://schemas.microsoft.com/office/drawing/2014/main" id="{305291ED-6C89-BD21-456A-3E6254A42D11}"/>
                          </a:ext>
                        </a:extLst>
                      </p:cNvPr>
                      <p:cNvPicPr>
                        <a:picLocks noChangeAspect="1" noChangeArrowheads="1"/>
                      </p:cNvPicPr>
                      <p:nvPr/>
                    </p:nvPicPr>
                    <p:blipFill>
                      <a:blip r:embed="rId4"/>
                      <a:srcRect/>
                      <a:stretch>
                        <a:fillRect/>
                      </a:stretch>
                    </p:blipFill>
                    <p:spPr bwMode="auto">
                      <a:xfrm>
                        <a:off x="1117606" y="1355325"/>
                        <a:ext cx="7059613" cy="303212"/>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4520368B-FC13-CF9E-706B-3BD618D15B6C}"/>
              </a:ext>
            </a:extLst>
          </p:cNvPr>
          <p:cNvSpPr txBox="1"/>
          <p:nvPr/>
        </p:nvSpPr>
        <p:spPr>
          <a:xfrm>
            <a:off x="1054499" y="1736326"/>
            <a:ext cx="5910868" cy="338554"/>
          </a:xfrm>
          <a:prstGeom prst="rect">
            <a:avLst/>
          </a:prstGeom>
          <a:noFill/>
        </p:spPr>
        <p:txBody>
          <a:bodyPr wrap="square" rtlCol="0">
            <a:spAutoFit/>
          </a:bodyPr>
          <a:lstStyle/>
          <a:p>
            <a:r>
              <a:rPr lang="en-US" sz="1600" dirty="0">
                <a:latin typeface="+mn-lt"/>
              </a:rPr>
              <a:t>Top flange connection slip resistance (20 bolts):</a:t>
            </a:r>
          </a:p>
        </p:txBody>
      </p:sp>
      <p:graphicFrame>
        <p:nvGraphicFramePr>
          <p:cNvPr id="18" name="Object 17">
            <a:extLst>
              <a:ext uri="{FF2B5EF4-FFF2-40B4-BE49-F238E27FC236}">
                <a16:creationId xmlns:a16="http://schemas.microsoft.com/office/drawing/2014/main" id="{100A5666-E508-C66A-C360-ACBAC691FAA7}"/>
              </a:ext>
            </a:extLst>
          </p:cNvPr>
          <p:cNvGraphicFramePr>
            <a:graphicFrameLocks noChangeAspect="1"/>
          </p:cNvGraphicFramePr>
          <p:nvPr>
            <p:extLst>
              <p:ext uri="{D42A27DB-BD31-4B8C-83A1-F6EECF244321}">
                <p14:modId xmlns:p14="http://schemas.microsoft.com/office/powerpoint/2010/main" val="3193754046"/>
              </p:ext>
            </p:extLst>
          </p:nvPr>
        </p:nvGraphicFramePr>
        <p:xfrm>
          <a:off x="2360760" y="2216199"/>
          <a:ext cx="4271963" cy="292100"/>
        </p:xfrm>
        <a:graphic>
          <a:graphicData uri="http://schemas.openxmlformats.org/presentationml/2006/ole">
            <mc:AlternateContent xmlns:mc="http://schemas.openxmlformats.org/markup-compatibility/2006">
              <mc:Choice xmlns:v="urn:schemas-microsoft-com:vml" Requires="v">
                <p:oleObj name="Equation" r:id="rId5" imgW="3327120" imgH="215640" progId="Equation.DSMT4">
                  <p:embed/>
                </p:oleObj>
              </mc:Choice>
              <mc:Fallback>
                <p:oleObj name="Equation" r:id="rId5" imgW="3327120" imgH="215640" progId="Equation.DSMT4">
                  <p:embed/>
                  <p:pic>
                    <p:nvPicPr>
                      <p:cNvPr id="18" name="Object 17">
                        <a:extLst>
                          <a:ext uri="{FF2B5EF4-FFF2-40B4-BE49-F238E27FC236}">
                            <a16:creationId xmlns:a16="http://schemas.microsoft.com/office/drawing/2014/main" id="{100A5666-E508-C66A-C360-ACBAC691FAA7}"/>
                          </a:ext>
                        </a:extLst>
                      </p:cNvPr>
                      <p:cNvPicPr>
                        <a:picLocks noChangeAspect="1" noChangeArrowheads="1"/>
                      </p:cNvPicPr>
                      <p:nvPr/>
                    </p:nvPicPr>
                    <p:blipFill>
                      <a:blip r:embed="rId6"/>
                      <a:srcRect/>
                      <a:stretch>
                        <a:fillRect/>
                      </a:stretch>
                    </p:blipFill>
                    <p:spPr bwMode="auto">
                      <a:xfrm>
                        <a:off x="2360760" y="2216199"/>
                        <a:ext cx="4271963" cy="292100"/>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6FE1F354-86FC-AB27-8E23-4758B9E93CC8}"/>
              </a:ext>
            </a:extLst>
          </p:cNvPr>
          <p:cNvSpPr txBox="1"/>
          <p:nvPr/>
        </p:nvSpPr>
        <p:spPr>
          <a:xfrm>
            <a:off x="1060331" y="2621288"/>
            <a:ext cx="7663468" cy="338554"/>
          </a:xfrm>
          <a:prstGeom prst="rect">
            <a:avLst/>
          </a:prstGeom>
          <a:noFill/>
        </p:spPr>
        <p:txBody>
          <a:bodyPr wrap="square" rtlCol="0">
            <a:spAutoFit/>
          </a:bodyPr>
          <a:lstStyle/>
          <a:p>
            <a:r>
              <a:rPr lang="en-US" sz="1600" dirty="0">
                <a:latin typeface="+mn-lt"/>
              </a:rPr>
              <a:t>Flange moment arm (same as strength limit state calculation – Slide 109):</a:t>
            </a:r>
          </a:p>
        </p:txBody>
      </p:sp>
      <p:graphicFrame>
        <p:nvGraphicFramePr>
          <p:cNvPr id="20" name="Object 19">
            <a:extLst>
              <a:ext uri="{FF2B5EF4-FFF2-40B4-BE49-F238E27FC236}">
                <a16:creationId xmlns:a16="http://schemas.microsoft.com/office/drawing/2014/main" id="{8AEEDEB4-D56F-5B5B-E301-3BE8B6ED5B96}"/>
              </a:ext>
            </a:extLst>
          </p:cNvPr>
          <p:cNvGraphicFramePr>
            <a:graphicFrameLocks noChangeAspect="1"/>
          </p:cNvGraphicFramePr>
          <p:nvPr>
            <p:extLst>
              <p:ext uri="{D42A27DB-BD31-4B8C-83A1-F6EECF244321}">
                <p14:modId xmlns:p14="http://schemas.microsoft.com/office/powerpoint/2010/main" val="1587539720"/>
              </p:ext>
            </p:extLst>
          </p:nvPr>
        </p:nvGraphicFramePr>
        <p:xfrm>
          <a:off x="3884498" y="3094547"/>
          <a:ext cx="1109663" cy="274637"/>
        </p:xfrm>
        <a:graphic>
          <a:graphicData uri="http://schemas.openxmlformats.org/presentationml/2006/ole">
            <mc:AlternateContent xmlns:mc="http://schemas.openxmlformats.org/markup-compatibility/2006">
              <mc:Choice xmlns:v="urn:schemas-microsoft-com:vml" Requires="v">
                <p:oleObj name="Equation" r:id="rId7" imgW="863280" imgH="203040" progId="Equation.DSMT4">
                  <p:embed/>
                </p:oleObj>
              </mc:Choice>
              <mc:Fallback>
                <p:oleObj name="Equation" r:id="rId7" imgW="863280" imgH="203040" progId="Equation.DSMT4">
                  <p:embed/>
                  <p:pic>
                    <p:nvPicPr>
                      <p:cNvPr id="20" name="Object 19">
                        <a:extLst>
                          <a:ext uri="{FF2B5EF4-FFF2-40B4-BE49-F238E27FC236}">
                            <a16:creationId xmlns:a16="http://schemas.microsoft.com/office/drawing/2014/main" id="{8AEEDEB4-D56F-5B5B-E301-3BE8B6ED5B96}"/>
                          </a:ext>
                        </a:extLst>
                      </p:cNvPr>
                      <p:cNvPicPr>
                        <a:picLocks noChangeAspect="1" noChangeArrowheads="1"/>
                      </p:cNvPicPr>
                      <p:nvPr/>
                    </p:nvPicPr>
                    <p:blipFill>
                      <a:blip r:embed="rId8"/>
                      <a:srcRect/>
                      <a:stretch>
                        <a:fillRect/>
                      </a:stretch>
                    </p:blipFill>
                    <p:spPr bwMode="auto">
                      <a:xfrm>
                        <a:off x="3884498" y="3094547"/>
                        <a:ext cx="1109663" cy="27463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C8EAF0B2-B252-3AC0-5BBB-9537D2513CBB}"/>
              </a:ext>
            </a:extLst>
          </p:cNvPr>
          <p:cNvSpPr txBox="1"/>
          <p:nvPr/>
        </p:nvSpPr>
        <p:spPr>
          <a:xfrm>
            <a:off x="1054499" y="3380696"/>
            <a:ext cx="2674856" cy="338554"/>
          </a:xfrm>
          <a:prstGeom prst="rect">
            <a:avLst/>
          </a:prstGeom>
          <a:noFill/>
        </p:spPr>
        <p:txBody>
          <a:bodyPr wrap="square" rtlCol="0">
            <a:spAutoFit/>
          </a:bodyPr>
          <a:lstStyle/>
          <a:p>
            <a:r>
              <a:rPr lang="en-US" sz="1600" dirty="0">
                <a:latin typeface="+mn-lt"/>
              </a:rPr>
              <a:t>Flange slip moment:</a:t>
            </a:r>
          </a:p>
        </p:txBody>
      </p:sp>
      <p:graphicFrame>
        <p:nvGraphicFramePr>
          <p:cNvPr id="22" name="Object 21">
            <a:extLst>
              <a:ext uri="{FF2B5EF4-FFF2-40B4-BE49-F238E27FC236}">
                <a16:creationId xmlns:a16="http://schemas.microsoft.com/office/drawing/2014/main" id="{1DD11542-6E39-52BD-EF8A-84B1ABC32CA4}"/>
              </a:ext>
            </a:extLst>
          </p:cNvPr>
          <p:cNvGraphicFramePr>
            <a:graphicFrameLocks noChangeAspect="1"/>
          </p:cNvGraphicFramePr>
          <p:nvPr>
            <p:extLst>
              <p:ext uri="{D42A27DB-BD31-4B8C-83A1-F6EECF244321}">
                <p14:modId xmlns:p14="http://schemas.microsoft.com/office/powerpoint/2010/main" val="1201846994"/>
              </p:ext>
            </p:extLst>
          </p:nvPr>
        </p:nvGraphicFramePr>
        <p:xfrm>
          <a:off x="2352675" y="3825875"/>
          <a:ext cx="4827588" cy="292100"/>
        </p:xfrm>
        <a:graphic>
          <a:graphicData uri="http://schemas.openxmlformats.org/presentationml/2006/ole">
            <mc:AlternateContent xmlns:mc="http://schemas.openxmlformats.org/markup-compatibility/2006">
              <mc:Choice xmlns:v="urn:schemas-microsoft-com:vml" Requires="v">
                <p:oleObj name="Equation" r:id="rId9" imgW="3759120" imgH="215640" progId="Equation.DSMT4">
                  <p:embed/>
                </p:oleObj>
              </mc:Choice>
              <mc:Fallback>
                <p:oleObj name="Equation" r:id="rId9" imgW="3759120" imgH="215640" progId="Equation.DSMT4">
                  <p:embed/>
                  <p:pic>
                    <p:nvPicPr>
                      <p:cNvPr id="22" name="Object 21">
                        <a:extLst>
                          <a:ext uri="{FF2B5EF4-FFF2-40B4-BE49-F238E27FC236}">
                            <a16:creationId xmlns:a16="http://schemas.microsoft.com/office/drawing/2014/main" id="{1DD11542-6E39-52BD-EF8A-84B1ABC32CA4}"/>
                          </a:ext>
                        </a:extLst>
                      </p:cNvPr>
                      <p:cNvPicPr>
                        <a:picLocks noChangeAspect="1" noChangeArrowheads="1"/>
                      </p:cNvPicPr>
                      <p:nvPr/>
                    </p:nvPicPr>
                    <p:blipFill>
                      <a:blip r:embed="rId10"/>
                      <a:srcRect/>
                      <a:stretch>
                        <a:fillRect/>
                      </a:stretch>
                    </p:blipFill>
                    <p:spPr bwMode="auto">
                      <a:xfrm>
                        <a:off x="2352675" y="3825875"/>
                        <a:ext cx="4827588" cy="29210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BE8D40F-5162-A596-FFF5-90AB0FEFCA96}"/>
              </a:ext>
            </a:extLst>
          </p:cNvPr>
          <p:cNvSpPr txBox="1"/>
          <p:nvPr/>
        </p:nvSpPr>
        <p:spPr>
          <a:xfrm>
            <a:off x="1054499" y="4158578"/>
            <a:ext cx="7669300" cy="584775"/>
          </a:xfrm>
          <a:prstGeom prst="rect">
            <a:avLst/>
          </a:prstGeom>
          <a:noFill/>
        </p:spPr>
        <p:txBody>
          <a:bodyPr wrap="square" rtlCol="0">
            <a:spAutoFit/>
          </a:bodyPr>
          <a:lstStyle/>
          <a:p>
            <a:r>
              <a:rPr lang="en-US" sz="1600" dirty="0">
                <a:latin typeface="+mn-lt"/>
              </a:rPr>
              <a:t>The slip resistance of the flange splice bolts is not adequate to prevent slip under the Service II negative moment at the splice.</a:t>
            </a:r>
          </a:p>
        </p:txBody>
      </p:sp>
      <p:graphicFrame>
        <p:nvGraphicFramePr>
          <p:cNvPr id="9" name="Object 8">
            <a:extLst>
              <a:ext uri="{FF2B5EF4-FFF2-40B4-BE49-F238E27FC236}">
                <a16:creationId xmlns:a16="http://schemas.microsoft.com/office/drawing/2014/main" id="{82CE8C25-56BE-4A36-F612-8C48A3F1B8AE}"/>
              </a:ext>
            </a:extLst>
          </p:cNvPr>
          <p:cNvGraphicFramePr>
            <a:graphicFrameLocks noChangeAspect="1"/>
          </p:cNvGraphicFramePr>
          <p:nvPr>
            <p:extLst>
              <p:ext uri="{D42A27DB-BD31-4B8C-83A1-F6EECF244321}">
                <p14:modId xmlns:p14="http://schemas.microsoft.com/office/powerpoint/2010/main" val="3330940536"/>
              </p:ext>
            </p:extLst>
          </p:nvPr>
        </p:nvGraphicFramePr>
        <p:xfrm>
          <a:off x="1820252" y="4738320"/>
          <a:ext cx="6143625" cy="317500"/>
        </p:xfrm>
        <a:graphic>
          <a:graphicData uri="http://schemas.openxmlformats.org/presentationml/2006/ole">
            <mc:AlternateContent xmlns:mc="http://schemas.openxmlformats.org/markup-compatibility/2006">
              <mc:Choice xmlns:v="urn:schemas-microsoft-com:vml" Requires="v">
                <p:oleObj name="Equation" r:id="rId11" imgW="4381200" imgH="215640" progId="Equation.DSMT4">
                  <p:embed/>
                </p:oleObj>
              </mc:Choice>
              <mc:Fallback>
                <p:oleObj name="Equation" r:id="rId11" imgW="4381200" imgH="215640" progId="Equation.DSMT4">
                  <p:embed/>
                  <p:pic>
                    <p:nvPicPr>
                      <p:cNvPr id="9" name="Object 8">
                        <a:extLst>
                          <a:ext uri="{FF2B5EF4-FFF2-40B4-BE49-F238E27FC236}">
                            <a16:creationId xmlns:a16="http://schemas.microsoft.com/office/drawing/2014/main" id="{82CE8C25-56BE-4A36-F612-8C48A3F1B8AE}"/>
                          </a:ext>
                        </a:extLst>
                      </p:cNvPr>
                      <p:cNvPicPr>
                        <a:picLocks noChangeAspect="1" noChangeArrowheads="1"/>
                      </p:cNvPicPr>
                      <p:nvPr/>
                    </p:nvPicPr>
                    <p:blipFill>
                      <a:blip r:embed="rId12"/>
                      <a:srcRect/>
                      <a:stretch>
                        <a:fillRect/>
                      </a:stretch>
                    </p:blipFill>
                    <p:spPr bwMode="auto">
                      <a:xfrm>
                        <a:off x="1820252" y="4738320"/>
                        <a:ext cx="6143625" cy="317500"/>
                      </a:xfrm>
                      <a:prstGeom prst="rect">
                        <a:avLst/>
                      </a:prstGeom>
                      <a:noFill/>
                    </p:spPr>
                  </p:pic>
                </p:oleObj>
              </mc:Fallback>
            </mc:AlternateContent>
          </a:graphicData>
        </a:graphic>
      </p:graphicFrame>
    </p:spTree>
    <p:extLst>
      <p:ext uri="{BB962C8B-B14F-4D97-AF65-F5344CB8AC3E}">
        <p14:creationId xmlns:p14="http://schemas.microsoft.com/office/powerpoint/2010/main" val="10336459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Slip Resistance Check – Deck Placement: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305291ED-6C89-BD21-456A-3E6254A42D11}"/>
              </a:ext>
            </a:extLst>
          </p:cNvPr>
          <p:cNvGraphicFramePr>
            <a:graphicFrameLocks noChangeAspect="1"/>
          </p:cNvGraphicFramePr>
          <p:nvPr>
            <p:extLst>
              <p:ext uri="{D42A27DB-BD31-4B8C-83A1-F6EECF244321}">
                <p14:modId xmlns:p14="http://schemas.microsoft.com/office/powerpoint/2010/main" val="1695587690"/>
              </p:ext>
            </p:extLst>
          </p:nvPr>
        </p:nvGraphicFramePr>
        <p:xfrm>
          <a:off x="2025650" y="1365250"/>
          <a:ext cx="5029200" cy="268288"/>
        </p:xfrm>
        <a:graphic>
          <a:graphicData uri="http://schemas.openxmlformats.org/presentationml/2006/ole">
            <mc:AlternateContent xmlns:mc="http://schemas.openxmlformats.org/markup-compatibility/2006">
              <mc:Choice xmlns:v="urn:schemas-microsoft-com:vml" Requires="v">
                <p:oleObj name="Equation" r:id="rId3" imgW="3746160" imgH="190440" progId="Equation.DSMT4">
                  <p:embed/>
                </p:oleObj>
              </mc:Choice>
              <mc:Fallback>
                <p:oleObj name="Equation" r:id="rId3" imgW="3746160" imgH="190440" progId="Equation.DSMT4">
                  <p:embed/>
                  <p:pic>
                    <p:nvPicPr>
                      <p:cNvPr id="6" name="Object 5">
                        <a:extLst>
                          <a:ext uri="{FF2B5EF4-FFF2-40B4-BE49-F238E27FC236}">
                            <a16:creationId xmlns:a16="http://schemas.microsoft.com/office/drawing/2014/main" id="{305291ED-6C89-BD21-456A-3E6254A42D11}"/>
                          </a:ext>
                        </a:extLst>
                      </p:cNvPr>
                      <p:cNvPicPr>
                        <a:picLocks noChangeAspect="1" noChangeArrowheads="1"/>
                      </p:cNvPicPr>
                      <p:nvPr/>
                    </p:nvPicPr>
                    <p:blipFill>
                      <a:blip r:embed="rId4"/>
                      <a:srcRect/>
                      <a:stretch>
                        <a:fillRect/>
                      </a:stretch>
                    </p:blipFill>
                    <p:spPr bwMode="auto">
                      <a:xfrm>
                        <a:off x="2025650" y="1365250"/>
                        <a:ext cx="5029200" cy="268288"/>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4520368B-FC13-CF9E-706B-3BD618D15B6C}"/>
              </a:ext>
            </a:extLst>
          </p:cNvPr>
          <p:cNvSpPr txBox="1"/>
          <p:nvPr/>
        </p:nvSpPr>
        <p:spPr>
          <a:xfrm>
            <a:off x="1027522" y="2306264"/>
            <a:ext cx="5910868" cy="338554"/>
          </a:xfrm>
          <a:prstGeom prst="rect">
            <a:avLst/>
          </a:prstGeom>
          <a:noFill/>
        </p:spPr>
        <p:txBody>
          <a:bodyPr wrap="square" rtlCol="0">
            <a:spAutoFit/>
          </a:bodyPr>
          <a:lstStyle/>
          <a:p>
            <a:r>
              <a:rPr lang="en-US" sz="1600" dirty="0">
                <a:latin typeface="+mn-lt"/>
              </a:rPr>
              <a:t>Top flange connection slip resistance (20 bolts):</a:t>
            </a:r>
          </a:p>
        </p:txBody>
      </p:sp>
      <p:graphicFrame>
        <p:nvGraphicFramePr>
          <p:cNvPr id="18" name="Object 17">
            <a:extLst>
              <a:ext uri="{FF2B5EF4-FFF2-40B4-BE49-F238E27FC236}">
                <a16:creationId xmlns:a16="http://schemas.microsoft.com/office/drawing/2014/main" id="{100A5666-E508-C66A-C360-ACBAC691FAA7}"/>
              </a:ext>
            </a:extLst>
          </p:cNvPr>
          <p:cNvGraphicFramePr>
            <a:graphicFrameLocks noChangeAspect="1"/>
          </p:cNvGraphicFramePr>
          <p:nvPr>
            <p:extLst>
              <p:ext uri="{D42A27DB-BD31-4B8C-83A1-F6EECF244321}">
                <p14:modId xmlns:p14="http://schemas.microsoft.com/office/powerpoint/2010/main" val="1808963355"/>
              </p:ext>
            </p:extLst>
          </p:nvPr>
        </p:nvGraphicFramePr>
        <p:xfrm>
          <a:off x="2403474" y="2736250"/>
          <a:ext cx="4271963" cy="292100"/>
        </p:xfrm>
        <a:graphic>
          <a:graphicData uri="http://schemas.openxmlformats.org/presentationml/2006/ole">
            <mc:AlternateContent xmlns:mc="http://schemas.openxmlformats.org/markup-compatibility/2006">
              <mc:Choice xmlns:v="urn:schemas-microsoft-com:vml" Requires="v">
                <p:oleObj name="Equation" r:id="rId5" imgW="3327120" imgH="215640" progId="Equation.DSMT4">
                  <p:embed/>
                </p:oleObj>
              </mc:Choice>
              <mc:Fallback>
                <p:oleObj name="Equation" r:id="rId5" imgW="3327120" imgH="215640" progId="Equation.DSMT4">
                  <p:embed/>
                  <p:pic>
                    <p:nvPicPr>
                      <p:cNvPr id="18" name="Object 17">
                        <a:extLst>
                          <a:ext uri="{FF2B5EF4-FFF2-40B4-BE49-F238E27FC236}">
                            <a16:creationId xmlns:a16="http://schemas.microsoft.com/office/drawing/2014/main" id="{100A5666-E508-C66A-C360-ACBAC691FAA7}"/>
                          </a:ext>
                        </a:extLst>
                      </p:cNvPr>
                      <p:cNvPicPr>
                        <a:picLocks noChangeAspect="1" noChangeArrowheads="1"/>
                      </p:cNvPicPr>
                      <p:nvPr/>
                    </p:nvPicPr>
                    <p:blipFill>
                      <a:blip r:embed="rId6"/>
                      <a:srcRect/>
                      <a:stretch>
                        <a:fillRect/>
                      </a:stretch>
                    </p:blipFill>
                    <p:spPr bwMode="auto">
                      <a:xfrm>
                        <a:off x="2403474" y="2736250"/>
                        <a:ext cx="4271963" cy="292100"/>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6FE1F354-86FC-AB27-8E23-4758B9E93CC8}"/>
              </a:ext>
            </a:extLst>
          </p:cNvPr>
          <p:cNvSpPr txBox="1"/>
          <p:nvPr/>
        </p:nvSpPr>
        <p:spPr>
          <a:xfrm>
            <a:off x="1023332" y="3142608"/>
            <a:ext cx="7663468" cy="338554"/>
          </a:xfrm>
          <a:prstGeom prst="rect">
            <a:avLst/>
          </a:prstGeom>
          <a:noFill/>
        </p:spPr>
        <p:txBody>
          <a:bodyPr wrap="square" rtlCol="0">
            <a:spAutoFit/>
          </a:bodyPr>
          <a:lstStyle/>
          <a:p>
            <a:r>
              <a:rPr lang="en-US" sz="1600" dirty="0">
                <a:latin typeface="+mn-lt"/>
              </a:rPr>
              <a:t>Flange moment arm (same as strength limit state calculation – Slide 109):</a:t>
            </a:r>
          </a:p>
        </p:txBody>
      </p:sp>
      <p:graphicFrame>
        <p:nvGraphicFramePr>
          <p:cNvPr id="20" name="Object 19">
            <a:extLst>
              <a:ext uri="{FF2B5EF4-FFF2-40B4-BE49-F238E27FC236}">
                <a16:creationId xmlns:a16="http://schemas.microsoft.com/office/drawing/2014/main" id="{8AEEDEB4-D56F-5B5B-E301-3BE8B6ED5B96}"/>
              </a:ext>
            </a:extLst>
          </p:cNvPr>
          <p:cNvGraphicFramePr>
            <a:graphicFrameLocks noChangeAspect="1"/>
          </p:cNvGraphicFramePr>
          <p:nvPr>
            <p:extLst>
              <p:ext uri="{D42A27DB-BD31-4B8C-83A1-F6EECF244321}">
                <p14:modId xmlns:p14="http://schemas.microsoft.com/office/powerpoint/2010/main" val="968090875"/>
              </p:ext>
            </p:extLst>
          </p:nvPr>
        </p:nvGraphicFramePr>
        <p:xfrm>
          <a:off x="3884498" y="3587792"/>
          <a:ext cx="1109663" cy="274637"/>
        </p:xfrm>
        <a:graphic>
          <a:graphicData uri="http://schemas.openxmlformats.org/presentationml/2006/ole">
            <mc:AlternateContent xmlns:mc="http://schemas.openxmlformats.org/markup-compatibility/2006">
              <mc:Choice xmlns:v="urn:schemas-microsoft-com:vml" Requires="v">
                <p:oleObj name="Equation" r:id="rId7" imgW="863280" imgH="203040" progId="Equation.DSMT4">
                  <p:embed/>
                </p:oleObj>
              </mc:Choice>
              <mc:Fallback>
                <p:oleObj name="Equation" r:id="rId7" imgW="863280" imgH="203040" progId="Equation.DSMT4">
                  <p:embed/>
                  <p:pic>
                    <p:nvPicPr>
                      <p:cNvPr id="20" name="Object 19">
                        <a:extLst>
                          <a:ext uri="{FF2B5EF4-FFF2-40B4-BE49-F238E27FC236}">
                            <a16:creationId xmlns:a16="http://schemas.microsoft.com/office/drawing/2014/main" id="{8AEEDEB4-D56F-5B5B-E301-3BE8B6ED5B96}"/>
                          </a:ext>
                        </a:extLst>
                      </p:cNvPr>
                      <p:cNvPicPr>
                        <a:picLocks noChangeAspect="1" noChangeArrowheads="1"/>
                      </p:cNvPicPr>
                      <p:nvPr/>
                    </p:nvPicPr>
                    <p:blipFill>
                      <a:blip r:embed="rId8"/>
                      <a:srcRect/>
                      <a:stretch>
                        <a:fillRect/>
                      </a:stretch>
                    </p:blipFill>
                    <p:spPr bwMode="auto">
                      <a:xfrm>
                        <a:off x="3884498" y="3587792"/>
                        <a:ext cx="1109663" cy="27463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C8EAF0B2-B252-3AC0-5BBB-9537D2513CBB}"/>
              </a:ext>
            </a:extLst>
          </p:cNvPr>
          <p:cNvSpPr txBox="1"/>
          <p:nvPr/>
        </p:nvSpPr>
        <p:spPr>
          <a:xfrm>
            <a:off x="1009576" y="3857725"/>
            <a:ext cx="2674856" cy="338554"/>
          </a:xfrm>
          <a:prstGeom prst="rect">
            <a:avLst/>
          </a:prstGeom>
          <a:noFill/>
        </p:spPr>
        <p:txBody>
          <a:bodyPr wrap="square" rtlCol="0">
            <a:spAutoFit/>
          </a:bodyPr>
          <a:lstStyle/>
          <a:p>
            <a:r>
              <a:rPr lang="en-US" sz="1600" dirty="0">
                <a:latin typeface="+mn-lt"/>
              </a:rPr>
              <a:t>Flange slip moment:</a:t>
            </a:r>
          </a:p>
        </p:txBody>
      </p:sp>
      <p:graphicFrame>
        <p:nvGraphicFramePr>
          <p:cNvPr id="22" name="Object 21">
            <a:extLst>
              <a:ext uri="{FF2B5EF4-FFF2-40B4-BE49-F238E27FC236}">
                <a16:creationId xmlns:a16="http://schemas.microsoft.com/office/drawing/2014/main" id="{1DD11542-6E39-52BD-EF8A-84B1ABC32CA4}"/>
              </a:ext>
            </a:extLst>
          </p:cNvPr>
          <p:cNvGraphicFramePr>
            <a:graphicFrameLocks noChangeAspect="1"/>
          </p:cNvGraphicFramePr>
          <p:nvPr>
            <p:extLst>
              <p:ext uri="{D42A27DB-BD31-4B8C-83A1-F6EECF244321}">
                <p14:modId xmlns:p14="http://schemas.microsoft.com/office/powerpoint/2010/main" val="2291804532"/>
              </p:ext>
            </p:extLst>
          </p:nvPr>
        </p:nvGraphicFramePr>
        <p:xfrm>
          <a:off x="2443163" y="4268788"/>
          <a:ext cx="4632325" cy="292100"/>
        </p:xfrm>
        <a:graphic>
          <a:graphicData uri="http://schemas.openxmlformats.org/presentationml/2006/ole">
            <mc:AlternateContent xmlns:mc="http://schemas.openxmlformats.org/markup-compatibility/2006">
              <mc:Choice xmlns:v="urn:schemas-microsoft-com:vml" Requires="v">
                <p:oleObj name="Equation" r:id="rId9" imgW="3606480" imgH="215640" progId="Equation.DSMT4">
                  <p:embed/>
                </p:oleObj>
              </mc:Choice>
              <mc:Fallback>
                <p:oleObj name="Equation" r:id="rId9" imgW="3606480" imgH="215640" progId="Equation.DSMT4">
                  <p:embed/>
                  <p:pic>
                    <p:nvPicPr>
                      <p:cNvPr id="22" name="Object 21">
                        <a:extLst>
                          <a:ext uri="{FF2B5EF4-FFF2-40B4-BE49-F238E27FC236}">
                            <a16:creationId xmlns:a16="http://schemas.microsoft.com/office/drawing/2014/main" id="{1DD11542-6E39-52BD-EF8A-84B1ABC32CA4}"/>
                          </a:ext>
                        </a:extLst>
                      </p:cNvPr>
                      <p:cNvPicPr>
                        <a:picLocks noChangeAspect="1" noChangeArrowheads="1"/>
                      </p:cNvPicPr>
                      <p:nvPr/>
                    </p:nvPicPr>
                    <p:blipFill>
                      <a:blip r:embed="rId10"/>
                      <a:srcRect/>
                      <a:stretch>
                        <a:fillRect/>
                      </a:stretch>
                    </p:blipFill>
                    <p:spPr bwMode="auto">
                      <a:xfrm>
                        <a:off x="2443163" y="4268788"/>
                        <a:ext cx="4632325" cy="29210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44ED6C1A-06BD-C26B-BF0A-FDDB62444D9C}"/>
              </a:ext>
            </a:extLst>
          </p:cNvPr>
          <p:cNvSpPr txBox="1"/>
          <p:nvPr/>
        </p:nvSpPr>
        <p:spPr>
          <a:xfrm>
            <a:off x="1027522" y="1666394"/>
            <a:ext cx="7187414" cy="584775"/>
          </a:xfrm>
          <a:prstGeom prst="rect">
            <a:avLst/>
          </a:prstGeom>
          <a:noFill/>
        </p:spPr>
        <p:txBody>
          <a:bodyPr wrap="square" rtlCol="0">
            <a:spAutoFit/>
          </a:bodyPr>
          <a:lstStyle/>
          <a:p>
            <a:r>
              <a:rPr lang="en-US" sz="1600" dirty="0">
                <a:latin typeface="+mn-lt"/>
              </a:rPr>
              <a:t>The deck placement moment is applied to the noncomposite section. Use the nominal slip resistance of the top or bottom flange splice bolts, whichever is smaller.</a:t>
            </a:r>
          </a:p>
        </p:txBody>
      </p:sp>
    </p:spTree>
    <p:extLst>
      <p:ext uri="{BB962C8B-B14F-4D97-AF65-F5344CB8AC3E}">
        <p14:creationId xmlns:p14="http://schemas.microsoft.com/office/powerpoint/2010/main" val="25864814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Plate Design: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305291ED-6C89-BD21-456A-3E6254A42D11}"/>
              </a:ext>
            </a:extLst>
          </p:cNvPr>
          <p:cNvGraphicFramePr>
            <a:graphicFrameLocks noChangeAspect="1"/>
          </p:cNvGraphicFramePr>
          <p:nvPr>
            <p:extLst>
              <p:ext uri="{D42A27DB-BD31-4B8C-83A1-F6EECF244321}">
                <p14:modId xmlns:p14="http://schemas.microsoft.com/office/powerpoint/2010/main" val="2328425818"/>
              </p:ext>
            </p:extLst>
          </p:nvPr>
        </p:nvGraphicFramePr>
        <p:xfrm>
          <a:off x="4491643" y="1688315"/>
          <a:ext cx="3629025" cy="538163"/>
        </p:xfrm>
        <a:graphic>
          <a:graphicData uri="http://schemas.openxmlformats.org/presentationml/2006/ole">
            <mc:AlternateContent xmlns:mc="http://schemas.openxmlformats.org/markup-compatibility/2006">
              <mc:Choice xmlns:v="urn:schemas-microsoft-com:vml" Requires="v">
                <p:oleObj name="Equation" r:id="rId3" imgW="2705040" imgH="380880" progId="Equation.DSMT4">
                  <p:embed/>
                </p:oleObj>
              </mc:Choice>
              <mc:Fallback>
                <p:oleObj name="Equation" r:id="rId3" imgW="2705040" imgH="380880" progId="Equation.DSMT4">
                  <p:embed/>
                  <p:pic>
                    <p:nvPicPr>
                      <p:cNvPr id="6" name="Object 5">
                        <a:extLst>
                          <a:ext uri="{FF2B5EF4-FFF2-40B4-BE49-F238E27FC236}">
                            <a16:creationId xmlns:a16="http://schemas.microsoft.com/office/drawing/2014/main" id="{305291ED-6C89-BD21-456A-3E6254A42D11}"/>
                          </a:ext>
                        </a:extLst>
                      </p:cNvPr>
                      <p:cNvPicPr>
                        <a:picLocks noChangeAspect="1" noChangeArrowheads="1"/>
                      </p:cNvPicPr>
                      <p:nvPr/>
                    </p:nvPicPr>
                    <p:blipFill>
                      <a:blip r:embed="rId4"/>
                      <a:srcRect/>
                      <a:stretch>
                        <a:fillRect/>
                      </a:stretch>
                    </p:blipFill>
                    <p:spPr bwMode="auto">
                      <a:xfrm>
                        <a:off x="4491643" y="1688315"/>
                        <a:ext cx="3629025" cy="538163"/>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4520368B-FC13-CF9E-706B-3BD618D15B6C}"/>
              </a:ext>
            </a:extLst>
          </p:cNvPr>
          <p:cNvSpPr txBox="1"/>
          <p:nvPr/>
        </p:nvSpPr>
        <p:spPr>
          <a:xfrm>
            <a:off x="1027522" y="2306264"/>
            <a:ext cx="5910868" cy="33855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Outside flange splice plate width:</a:t>
            </a:r>
          </a:p>
        </p:txBody>
      </p:sp>
      <p:sp>
        <p:nvSpPr>
          <p:cNvPr id="19" name="TextBox 18">
            <a:extLst>
              <a:ext uri="{FF2B5EF4-FFF2-40B4-BE49-F238E27FC236}">
                <a16:creationId xmlns:a16="http://schemas.microsoft.com/office/drawing/2014/main" id="{6FE1F354-86FC-AB27-8E23-4758B9E93CC8}"/>
              </a:ext>
            </a:extLst>
          </p:cNvPr>
          <p:cNvSpPr txBox="1"/>
          <p:nvPr/>
        </p:nvSpPr>
        <p:spPr>
          <a:xfrm>
            <a:off x="1680221" y="2697439"/>
            <a:ext cx="7663468" cy="338554"/>
          </a:xfrm>
          <a:prstGeom prst="rect">
            <a:avLst/>
          </a:prstGeom>
          <a:noFill/>
        </p:spPr>
        <p:txBody>
          <a:bodyPr wrap="square" rtlCol="0">
            <a:spAutoFit/>
          </a:bodyPr>
          <a:lstStyle/>
          <a:p>
            <a:r>
              <a:rPr lang="en-US" sz="1600" dirty="0">
                <a:latin typeface="+mn-lt"/>
              </a:rPr>
              <a:t>Use narrowest bottom flange width at the splice = 20 in. = b</a:t>
            </a:r>
            <a:r>
              <a:rPr lang="en-US" sz="1600" baseline="-25000" dirty="0">
                <a:latin typeface="+mn-lt"/>
              </a:rPr>
              <a:t>o</a:t>
            </a:r>
            <a:endParaRPr lang="en-US" sz="1600" dirty="0">
              <a:latin typeface="+mn-lt"/>
            </a:endParaRPr>
          </a:p>
        </p:txBody>
      </p:sp>
      <p:graphicFrame>
        <p:nvGraphicFramePr>
          <p:cNvPr id="20" name="Object 19">
            <a:extLst>
              <a:ext uri="{FF2B5EF4-FFF2-40B4-BE49-F238E27FC236}">
                <a16:creationId xmlns:a16="http://schemas.microsoft.com/office/drawing/2014/main" id="{8AEEDEB4-D56F-5B5B-E301-3BE8B6ED5B96}"/>
              </a:ext>
            </a:extLst>
          </p:cNvPr>
          <p:cNvGraphicFramePr>
            <a:graphicFrameLocks noChangeAspect="1"/>
          </p:cNvGraphicFramePr>
          <p:nvPr>
            <p:extLst>
              <p:ext uri="{D42A27DB-BD31-4B8C-83A1-F6EECF244321}">
                <p14:modId xmlns:p14="http://schemas.microsoft.com/office/powerpoint/2010/main" val="3559525111"/>
              </p:ext>
            </p:extLst>
          </p:nvPr>
        </p:nvGraphicFramePr>
        <p:xfrm>
          <a:off x="4056987" y="3904859"/>
          <a:ext cx="3673475" cy="601662"/>
        </p:xfrm>
        <a:graphic>
          <a:graphicData uri="http://schemas.openxmlformats.org/presentationml/2006/ole">
            <mc:AlternateContent xmlns:mc="http://schemas.openxmlformats.org/markup-compatibility/2006">
              <mc:Choice xmlns:v="urn:schemas-microsoft-com:vml" Requires="v">
                <p:oleObj name="Equation" r:id="rId5" imgW="2857320" imgH="444240" progId="Equation.DSMT4">
                  <p:embed/>
                </p:oleObj>
              </mc:Choice>
              <mc:Fallback>
                <p:oleObj name="Equation" r:id="rId5" imgW="2857320" imgH="444240" progId="Equation.DSMT4">
                  <p:embed/>
                  <p:pic>
                    <p:nvPicPr>
                      <p:cNvPr id="20" name="Object 19">
                        <a:extLst>
                          <a:ext uri="{FF2B5EF4-FFF2-40B4-BE49-F238E27FC236}">
                            <a16:creationId xmlns:a16="http://schemas.microsoft.com/office/drawing/2014/main" id="{8AEEDEB4-D56F-5B5B-E301-3BE8B6ED5B96}"/>
                          </a:ext>
                        </a:extLst>
                      </p:cNvPr>
                      <p:cNvPicPr>
                        <a:picLocks noChangeAspect="1" noChangeArrowheads="1"/>
                      </p:cNvPicPr>
                      <p:nvPr/>
                    </p:nvPicPr>
                    <p:blipFill>
                      <a:blip r:embed="rId6"/>
                      <a:srcRect/>
                      <a:stretch>
                        <a:fillRect/>
                      </a:stretch>
                    </p:blipFill>
                    <p:spPr bwMode="auto">
                      <a:xfrm>
                        <a:off x="4056987" y="3904859"/>
                        <a:ext cx="3673475" cy="6016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C8EAF0B2-B252-3AC0-5BBB-9537D2513CBB}"/>
              </a:ext>
            </a:extLst>
          </p:cNvPr>
          <p:cNvSpPr txBox="1"/>
          <p:nvPr/>
        </p:nvSpPr>
        <p:spPr>
          <a:xfrm>
            <a:off x="1080488" y="3111351"/>
            <a:ext cx="2674856" cy="33855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Inside flange splice plates:</a:t>
            </a:r>
          </a:p>
        </p:txBody>
      </p:sp>
      <p:graphicFrame>
        <p:nvGraphicFramePr>
          <p:cNvPr id="22" name="Object 21">
            <a:extLst>
              <a:ext uri="{FF2B5EF4-FFF2-40B4-BE49-F238E27FC236}">
                <a16:creationId xmlns:a16="http://schemas.microsoft.com/office/drawing/2014/main" id="{1DD11542-6E39-52BD-EF8A-84B1ABC32CA4}"/>
              </a:ext>
            </a:extLst>
          </p:cNvPr>
          <p:cNvGraphicFramePr>
            <a:graphicFrameLocks noChangeAspect="1"/>
          </p:cNvGraphicFramePr>
          <p:nvPr>
            <p:extLst>
              <p:ext uri="{D42A27DB-BD31-4B8C-83A1-F6EECF244321}">
                <p14:modId xmlns:p14="http://schemas.microsoft.com/office/powerpoint/2010/main" val="2540036115"/>
              </p:ext>
            </p:extLst>
          </p:nvPr>
        </p:nvGraphicFramePr>
        <p:xfrm>
          <a:off x="6351784" y="4417135"/>
          <a:ext cx="1858962" cy="496888"/>
        </p:xfrm>
        <a:graphic>
          <a:graphicData uri="http://schemas.openxmlformats.org/presentationml/2006/ole">
            <mc:AlternateContent xmlns:mc="http://schemas.openxmlformats.org/markup-compatibility/2006">
              <mc:Choice xmlns:v="urn:schemas-microsoft-com:vml" Requires="v">
                <p:oleObj name="Equation" r:id="rId7" imgW="1447560" imgH="368280" progId="Equation.DSMT4">
                  <p:embed/>
                </p:oleObj>
              </mc:Choice>
              <mc:Fallback>
                <p:oleObj name="Equation" r:id="rId7" imgW="1447560" imgH="368280" progId="Equation.DSMT4">
                  <p:embed/>
                  <p:pic>
                    <p:nvPicPr>
                      <p:cNvPr id="22" name="Object 21">
                        <a:extLst>
                          <a:ext uri="{FF2B5EF4-FFF2-40B4-BE49-F238E27FC236}">
                            <a16:creationId xmlns:a16="http://schemas.microsoft.com/office/drawing/2014/main" id="{1DD11542-6E39-52BD-EF8A-84B1ABC32CA4}"/>
                          </a:ext>
                        </a:extLst>
                      </p:cNvPr>
                      <p:cNvPicPr>
                        <a:picLocks noChangeAspect="1" noChangeArrowheads="1"/>
                      </p:cNvPicPr>
                      <p:nvPr/>
                    </p:nvPicPr>
                    <p:blipFill>
                      <a:blip r:embed="rId8"/>
                      <a:srcRect/>
                      <a:stretch>
                        <a:fillRect/>
                      </a:stretch>
                    </p:blipFill>
                    <p:spPr bwMode="auto">
                      <a:xfrm>
                        <a:off x="6351784" y="4417135"/>
                        <a:ext cx="1858962" cy="496888"/>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187414" cy="33855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Outside flange splice plate thickness:</a:t>
            </a:r>
          </a:p>
        </p:txBody>
      </p:sp>
      <p:sp>
        <p:nvSpPr>
          <p:cNvPr id="8" name="TextBox 7">
            <a:extLst>
              <a:ext uri="{FF2B5EF4-FFF2-40B4-BE49-F238E27FC236}">
                <a16:creationId xmlns:a16="http://schemas.microsoft.com/office/drawing/2014/main" id="{061892DF-6E13-C020-5369-7BF2C9B11552}"/>
              </a:ext>
            </a:extLst>
          </p:cNvPr>
          <p:cNvSpPr txBox="1"/>
          <p:nvPr/>
        </p:nvSpPr>
        <p:spPr>
          <a:xfrm>
            <a:off x="3982956" y="3104565"/>
            <a:ext cx="3916072" cy="338554"/>
          </a:xfrm>
          <a:prstGeom prst="rect">
            <a:avLst/>
          </a:prstGeom>
          <a:noFill/>
        </p:spPr>
        <p:txBody>
          <a:bodyPr wrap="none" rtlCol="0">
            <a:spAutoFit/>
          </a:bodyPr>
          <a:lstStyle/>
          <a:p>
            <a:r>
              <a:rPr lang="en-US" sz="1600" dirty="0">
                <a:latin typeface="+mn-lt"/>
              </a:rPr>
              <a:t>Assume 5/16” flange-to-web welds are used.</a:t>
            </a:r>
          </a:p>
        </p:txBody>
      </p:sp>
      <p:pic>
        <p:nvPicPr>
          <p:cNvPr id="10" name="Picture 9" descr="A picture containing text, clock&#10;&#10;Description automatically generated">
            <a:extLst>
              <a:ext uri="{FF2B5EF4-FFF2-40B4-BE49-F238E27FC236}">
                <a16:creationId xmlns:a16="http://schemas.microsoft.com/office/drawing/2014/main" id="{26023DCD-C1EA-62BB-7C14-6EF949B27A8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rot="10800000">
            <a:off x="1809946" y="3483985"/>
            <a:ext cx="1260772" cy="1491000"/>
          </a:xfrm>
          <a:prstGeom prst="rect">
            <a:avLst/>
          </a:prstGeom>
        </p:spPr>
      </p:pic>
      <p:sp>
        <p:nvSpPr>
          <p:cNvPr id="11" name="TextBox 10">
            <a:extLst>
              <a:ext uri="{FF2B5EF4-FFF2-40B4-BE49-F238E27FC236}">
                <a16:creationId xmlns:a16="http://schemas.microsoft.com/office/drawing/2014/main" id="{6A42AD23-AC59-ABAA-9376-85CD27900D23}"/>
              </a:ext>
            </a:extLst>
          </p:cNvPr>
          <p:cNvSpPr txBox="1"/>
          <p:nvPr/>
        </p:nvSpPr>
        <p:spPr>
          <a:xfrm>
            <a:off x="1513191" y="3707448"/>
            <a:ext cx="662266" cy="400110"/>
          </a:xfrm>
          <a:prstGeom prst="rect">
            <a:avLst/>
          </a:prstGeom>
          <a:noFill/>
        </p:spPr>
        <p:txBody>
          <a:bodyPr wrap="square" rtlCol="0">
            <a:spAutoFit/>
          </a:bodyPr>
          <a:lstStyle/>
          <a:p>
            <a:r>
              <a:rPr lang="en-US" sz="2000" dirty="0">
                <a:latin typeface="+mn-lt"/>
              </a:rPr>
              <a:t>¾”</a:t>
            </a:r>
          </a:p>
        </p:txBody>
      </p:sp>
      <p:sp>
        <p:nvSpPr>
          <p:cNvPr id="12" name="TextBox 11">
            <a:extLst>
              <a:ext uri="{FF2B5EF4-FFF2-40B4-BE49-F238E27FC236}">
                <a16:creationId xmlns:a16="http://schemas.microsoft.com/office/drawing/2014/main" id="{2536D6DA-A662-4DF0-5AC5-4DF8FD650310}"/>
              </a:ext>
            </a:extLst>
          </p:cNvPr>
          <p:cNvSpPr txBox="1"/>
          <p:nvPr/>
        </p:nvSpPr>
        <p:spPr>
          <a:xfrm>
            <a:off x="2612810" y="4106411"/>
            <a:ext cx="716626" cy="400110"/>
          </a:xfrm>
          <a:prstGeom prst="rect">
            <a:avLst/>
          </a:prstGeom>
          <a:noFill/>
        </p:spPr>
        <p:txBody>
          <a:bodyPr wrap="square" rtlCol="0">
            <a:spAutoFit/>
          </a:bodyPr>
          <a:lstStyle/>
          <a:p>
            <a:r>
              <a:rPr lang="en-US" sz="2000" dirty="0">
                <a:latin typeface="+mn-lt"/>
              </a:rPr>
              <a:t>C</a:t>
            </a:r>
          </a:p>
        </p:txBody>
      </p:sp>
      <p:graphicFrame>
        <p:nvGraphicFramePr>
          <p:cNvPr id="13" name="Object 12">
            <a:extLst>
              <a:ext uri="{FF2B5EF4-FFF2-40B4-BE49-F238E27FC236}">
                <a16:creationId xmlns:a16="http://schemas.microsoft.com/office/drawing/2014/main" id="{8222AF57-C1FD-3779-29C9-F0E0BBAE72F8}"/>
              </a:ext>
            </a:extLst>
          </p:cNvPr>
          <p:cNvGraphicFramePr>
            <a:graphicFrameLocks noChangeAspect="1"/>
          </p:cNvGraphicFramePr>
          <p:nvPr>
            <p:extLst>
              <p:ext uri="{D42A27DB-BD31-4B8C-83A1-F6EECF244321}">
                <p14:modId xmlns:p14="http://schemas.microsoft.com/office/powerpoint/2010/main" val="140234006"/>
              </p:ext>
            </p:extLst>
          </p:nvPr>
        </p:nvGraphicFramePr>
        <p:xfrm>
          <a:off x="1680221" y="1725970"/>
          <a:ext cx="1412875" cy="538162"/>
        </p:xfrm>
        <a:graphic>
          <a:graphicData uri="http://schemas.openxmlformats.org/presentationml/2006/ole">
            <mc:AlternateContent xmlns:mc="http://schemas.openxmlformats.org/markup-compatibility/2006">
              <mc:Choice xmlns:v="urn:schemas-microsoft-com:vml" Requires="v">
                <p:oleObj name="Equation" r:id="rId10" imgW="1054080" imgH="380880" progId="Equation.DSMT4">
                  <p:embed/>
                </p:oleObj>
              </mc:Choice>
              <mc:Fallback>
                <p:oleObj name="Equation" r:id="rId10" imgW="1054080" imgH="380880" progId="Equation.DSMT4">
                  <p:embed/>
                  <p:pic>
                    <p:nvPicPr>
                      <p:cNvPr id="13" name="Object 12">
                        <a:extLst>
                          <a:ext uri="{FF2B5EF4-FFF2-40B4-BE49-F238E27FC236}">
                            <a16:creationId xmlns:a16="http://schemas.microsoft.com/office/drawing/2014/main" id="{8222AF57-C1FD-3779-29C9-F0E0BBAE72F8}"/>
                          </a:ext>
                        </a:extLst>
                      </p:cNvPr>
                      <p:cNvPicPr>
                        <a:picLocks noChangeAspect="1" noChangeArrowheads="1"/>
                      </p:cNvPicPr>
                      <p:nvPr/>
                    </p:nvPicPr>
                    <p:blipFill>
                      <a:blip r:embed="rId11"/>
                      <a:srcRect/>
                      <a:stretch>
                        <a:fillRect/>
                      </a:stretch>
                    </p:blipFill>
                    <p:spPr bwMode="auto">
                      <a:xfrm>
                        <a:off x="1680221" y="1725970"/>
                        <a:ext cx="1412875" cy="538162"/>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379CD154-D720-65F7-61EB-7AB887BC7EBE}"/>
              </a:ext>
            </a:extLst>
          </p:cNvPr>
          <p:cNvSpPr txBox="1"/>
          <p:nvPr/>
        </p:nvSpPr>
        <p:spPr>
          <a:xfrm>
            <a:off x="3179738" y="1811921"/>
            <a:ext cx="1136379" cy="338554"/>
          </a:xfrm>
          <a:prstGeom prst="rect">
            <a:avLst/>
          </a:prstGeom>
          <a:noFill/>
        </p:spPr>
        <p:txBody>
          <a:bodyPr wrap="square" rtlCol="0">
            <a:spAutoFit/>
          </a:bodyPr>
          <a:lstStyle/>
          <a:p>
            <a:r>
              <a:rPr lang="en-US" sz="1600" dirty="0">
                <a:latin typeface="+mn-lt"/>
              </a:rPr>
              <a:t>(Slide 87)</a:t>
            </a:r>
          </a:p>
        </p:txBody>
      </p:sp>
      <p:graphicFrame>
        <p:nvGraphicFramePr>
          <p:cNvPr id="15" name="Object 14">
            <a:extLst>
              <a:ext uri="{FF2B5EF4-FFF2-40B4-BE49-F238E27FC236}">
                <a16:creationId xmlns:a16="http://schemas.microsoft.com/office/drawing/2014/main" id="{0F13BF43-AC9B-0C1E-C3CC-08A8F1374FA9}"/>
              </a:ext>
            </a:extLst>
          </p:cNvPr>
          <p:cNvGraphicFramePr>
            <a:graphicFrameLocks noChangeAspect="1"/>
          </p:cNvGraphicFramePr>
          <p:nvPr>
            <p:extLst>
              <p:ext uri="{D42A27DB-BD31-4B8C-83A1-F6EECF244321}">
                <p14:modId xmlns:p14="http://schemas.microsoft.com/office/powerpoint/2010/main" val="3639042340"/>
              </p:ext>
            </p:extLst>
          </p:nvPr>
        </p:nvGraphicFramePr>
        <p:xfrm>
          <a:off x="4630738" y="3387725"/>
          <a:ext cx="2120900" cy="600075"/>
        </p:xfrm>
        <a:graphic>
          <a:graphicData uri="http://schemas.openxmlformats.org/presentationml/2006/ole">
            <mc:AlternateContent xmlns:mc="http://schemas.openxmlformats.org/markup-compatibility/2006">
              <mc:Choice xmlns:v="urn:schemas-microsoft-com:vml" Requires="v">
                <p:oleObj name="Equation" r:id="rId12" imgW="1650960" imgH="444240" progId="Equation.DSMT4">
                  <p:embed/>
                </p:oleObj>
              </mc:Choice>
              <mc:Fallback>
                <p:oleObj name="Equation" r:id="rId12" imgW="1650960" imgH="444240" progId="Equation.DSMT4">
                  <p:embed/>
                  <p:pic>
                    <p:nvPicPr>
                      <p:cNvPr id="15" name="Object 14">
                        <a:extLst>
                          <a:ext uri="{FF2B5EF4-FFF2-40B4-BE49-F238E27FC236}">
                            <a16:creationId xmlns:a16="http://schemas.microsoft.com/office/drawing/2014/main" id="{0F13BF43-AC9B-0C1E-C3CC-08A8F1374FA9}"/>
                          </a:ext>
                        </a:extLst>
                      </p:cNvPr>
                      <p:cNvPicPr>
                        <a:picLocks noChangeAspect="1" noChangeArrowheads="1"/>
                      </p:cNvPicPr>
                      <p:nvPr/>
                    </p:nvPicPr>
                    <p:blipFill>
                      <a:blip r:embed="rId13"/>
                      <a:srcRect/>
                      <a:stretch>
                        <a:fillRect/>
                      </a:stretch>
                    </p:blipFill>
                    <p:spPr bwMode="auto">
                      <a:xfrm>
                        <a:off x="4630738" y="3387725"/>
                        <a:ext cx="2120900" cy="6000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94AEE906-65E9-9235-A697-9C05A4D71E1C}"/>
              </a:ext>
            </a:extLst>
          </p:cNvPr>
          <p:cNvGraphicFramePr>
            <a:graphicFrameLocks noChangeAspect="1"/>
          </p:cNvGraphicFramePr>
          <p:nvPr>
            <p:extLst>
              <p:ext uri="{D42A27DB-BD31-4B8C-83A1-F6EECF244321}">
                <p14:modId xmlns:p14="http://schemas.microsoft.com/office/powerpoint/2010/main" val="2833666496"/>
              </p:ext>
            </p:extLst>
          </p:nvPr>
        </p:nvGraphicFramePr>
        <p:xfrm>
          <a:off x="4090987" y="4471374"/>
          <a:ext cx="962025" cy="496887"/>
        </p:xfrm>
        <a:graphic>
          <a:graphicData uri="http://schemas.openxmlformats.org/presentationml/2006/ole">
            <mc:AlternateContent xmlns:mc="http://schemas.openxmlformats.org/markup-compatibility/2006">
              <mc:Choice xmlns:v="urn:schemas-microsoft-com:vml" Requires="v">
                <p:oleObj name="Equation" r:id="rId14" imgW="749160" imgH="368280" progId="Equation.DSMT4">
                  <p:embed/>
                </p:oleObj>
              </mc:Choice>
              <mc:Fallback>
                <p:oleObj name="Equation" r:id="rId14" imgW="749160" imgH="368280" progId="Equation.DSMT4">
                  <p:embed/>
                  <p:pic>
                    <p:nvPicPr>
                      <p:cNvPr id="16" name="Object 15">
                        <a:extLst>
                          <a:ext uri="{FF2B5EF4-FFF2-40B4-BE49-F238E27FC236}">
                            <a16:creationId xmlns:a16="http://schemas.microsoft.com/office/drawing/2014/main" id="{94AEE906-65E9-9235-A697-9C05A4D71E1C}"/>
                          </a:ext>
                        </a:extLst>
                      </p:cNvPr>
                      <p:cNvPicPr>
                        <a:picLocks noChangeAspect="1" noChangeArrowheads="1"/>
                      </p:cNvPicPr>
                      <p:nvPr/>
                    </p:nvPicPr>
                    <p:blipFill>
                      <a:blip r:embed="rId15"/>
                      <a:srcRect/>
                      <a:stretch>
                        <a:fillRect/>
                      </a:stretch>
                    </p:blipFill>
                    <p:spPr bwMode="auto">
                      <a:xfrm>
                        <a:off x="4090987" y="4471374"/>
                        <a:ext cx="962025" cy="496887"/>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8E8248D1-66D8-EDC6-778A-B436C5070C1A}"/>
              </a:ext>
            </a:extLst>
          </p:cNvPr>
          <p:cNvSpPr txBox="1"/>
          <p:nvPr/>
        </p:nvSpPr>
        <p:spPr>
          <a:xfrm>
            <a:off x="6831895" y="3486519"/>
            <a:ext cx="1199741" cy="338554"/>
          </a:xfrm>
          <a:prstGeom prst="rect">
            <a:avLst/>
          </a:prstGeom>
          <a:noFill/>
        </p:spPr>
        <p:txBody>
          <a:bodyPr wrap="square" rtlCol="0">
            <a:spAutoFit/>
          </a:bodyPr>
          <a:lstStyle/>
          <a:p>
            <a:r>
              <a:rPr lang="en-US" sz="1600" dirty="0">
                <a:latin typeface="+mn-lt"/>
              </a:rPr>
              <a:t>(Slide 87)</a:t>
            </a:r>
          </a:p>
        </p:txBody>
      </p:sp>
      <p:sp>
        <p:nvSpPr>
          <p:cNvPr id="24" name="TextBox 23">
            <a:extLst>
              <a:ext uri="{FF2B5EF4-FFF2-40B4-BE49-F238E27FC236}">
                <a16:creationId xmlns:a16="http://schemas.microsoft.com/office/drawing/2014/main" id="{EB948C0B-A4E4-BD7B-CC09-608D4A55E907}"/>
              </a:ext>
            </a:extLst>
          </p:cNvPr>
          <p:cNvSpPr txBox="1"/>
          <p:nvPr/>
        </p:nvSpPr>
        <p:spPr>
          <a:xfrm>
            <a:off x="5121769" y="4536274"/>
            <a:ext cx="1156483" cy="338554"/>
          </a:xfrm>
          <a:prstGeom prst="rect">
            <a:avLst/>
          </a:prstGeom>
          <a:noFill/>
        </p:spPr>
        <p:txBody>
          <a:bodyPr wrap="square" rtlCol="0">
            <a:spAutoFit/>
          </a:bodyPr>
          <a:lstStyle/>
          <a:p>
            <a:r>
              <a:rPr lang="en-US" sz="1600" dirty="0">
                <a:latin typeface="+mn-lt"/>
              </a:rPr>
              <a:t>(Slide 88)</a:t>
            </a:r>
          </a:p>
        </p:txBody>
      </p:sp>
    </p:spTree>
    <p:extLst>
      <p:ext uri="{BB962C8B-B14F-4D97-AF65-F5344CB8AC3E}">
        <p14:creationId xmlns:p14="http://schemas.microsoft.com/office/powerpoint/2010/main" val="8011466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Plate Design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6" name="Object 5">
            <a:extLst>
              <a:ext uri="{FF2B5EF4-FFF2-40B4-BE49-F238E27FC236}">
                <a16:creationId xmlns:a16="http://schemas.microsoft.com/office/drawing/2014/main" id="{305291ED-6C89-BD21-456A-3E6254A42D11}"/>
              </a:ext>
            </a:extLst>
          </p:cNvPr>
          <p:cNvGraphicFramePr>
            <a:graphicFrameLocks noChangeAspect="1"/>
          </p:cNvGraphicFramePr>
          <p:nvPr>
            <p:extLst>
              <p:ext uri="{D42A27DB-BD31-4B8C-83A1-F6EECF244321}">
                <p14:modId xmlns:p14="http://schemas.microsoft.com/office/powerpoint/2010/main" val="1931147928"/>
              </p:ext>
            </p:extLst>
          </p:nvPr>
        </p:nvGraphicFramePr>
        <p:xfrm>
          <a:off x="5243708" y="2229733"/>
          <a:ext cx="2967038" cy="520700"/>
        </p:xfrm>
        <a:graphic>
          <a:graphicData uri="http://schemas.openxmlformats.org/presentationml/2006/ole">
            <mc:AlternateContent xmlns:mc="http://schemas.openxmlformats.org/markup-compatibility/2006">
              <mc:Choice xmlns:v="urn:schemas-microsoft-com:vml" Requires="v">
                <p:oleObj name="Equation" r:id="rId3" imgW="2209680" imgH="368280" progId="Equation.DSMT4">
                  <p:embed/>
                </p:oleObj>
              </mc:Choice>
              <mc:Fallback>
                <p:oleObj name="Equation" r:id="rId3" imgW="2209680" imgH="368280" progId="Equation.DSMT4">
                  <p:embed/>
                  <p:pic>
                    <p:nvPicPr>
                      <p:cNvPr id="6" name="Object 5">
                        <a:extLst>
                          <a:ext uri="{FF2B5EF4-FFF2-40B4-BE49-F238E27FC236}">
                            <a16:creationId xmlns:a16="http://schemas.microsoft.com/office/drawing/2014/main" id="{305291ED-6C89-BD21-456A-3E6254A42D11}"/>
                          </a:ext>
                        </a:extLst>
                      </p:cNvPr>
                      <p:cNvPicPr>
                        <a:picLocks noChangeAspect="1" noChangeArrowheads="1"/>
                      </p:cNvPicPr>
                      <p:nvPr/>
                    </p:nvPicPr>
                    <p:blipFill>
                      <a:blip r:embed="rId4"/>
                      <a:srcRect/>
                      <a:stretch>
                        <a:fillRect/>
                      </a:stretch>
                    </p:blipFill>
                    <p:spPr bwMode="auto">
                      <a:xfrm>
                        <a:off x="5243708" y="2229733"/>
                        <a:ext cx="2967038" cy="520700"/>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4520368B-FC13-CF9E-706B-3BD618D15B6C}"/>
              </a:ext>
            </a:extLst>
          </p:cNvPr>
          <p:cNvSpPr txBox="1"/>
          <p:nvPr/>
        </p:nvSpPr>
        <p:spPr>
          <a:xfrm>
            <a:off x="1539571" y="1827983"/>
            <a:ext cx="5910868" cy="338554"/>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latin typeface="+mn-lt"/>
              </a:rPr>
              <a:t>To proportion for double shear (i.e., the 10% rule):</a:t>
            </a:r>
          </a:p>
        </p:txBody>
      </p:sp>
      <p:sp>
        <p:nvSpPr>
          <p:cNvPr id="19" name="TextBox 18">
            <a:extLst>
              <a:ext uri="{FF2B5EF4-FFF2-40B4-BE49-F238E27FC236}">
                <a16:creationId xmlns:a16="http://schemas.microsoft.com/office/drawing/2014/main" id="{6FE1F354-86FC-AB27-8E23-4758B9E93CC8}"/>
              </a:ext>
            </a:extLst>
          </p:cNvPr>
          <p:cNvSpPr txBox="1"/>
          <p:nvPr/>
        </p:nvSpPr>
        <p:spPr>
          <a:xfrm>
            <a:off x="3900293" y="2313958"/>
            <a:ext cx="4618065" cy="338554"/>
          </a:xfrm>
          <a:prstGeom prst="rect">
            <a:avLst/>
          </a:prstGeom>
          <a:noFill/>
        </p:spPr>
        <p:txBody>
          <a:bodyPr wrap="square" rtlCol="0">
            <a:spAutoFit/>
          </a:bodyPr>
          <a:lstStyle/>
          <a:p>
            <a:r>
              <a:rPr lang="en-US" sz="1600" dirty="0">
                <a:latin typeface="+mn-lt"/>
              </a:rPr>
              <a:t>(Slide 88)      </a:t>
            </a:r>
          </a:p>
        </p:txBody>
      </p:sp>
      <p:graphicFrame>
        <p:nvGraphicFramePr>
          <p:cNvPr id="20" name="Object 19">
            <a:extLst>
              <a:ext uri="{FF2B5EF4-FFF2-40B4-BE49-F238E27FC236}">
                <a16:creationId xmlns:a16="http://schemas.microsoft.com/office/drawing/2014/main" id="{8AEEDEB4-D56F-5B5B-E301-3BE8B6ED5B96}"/>
              </a:ext>
            </a:extLst>
          </p:cNvPr>
          <p:cNvGraphicFramePr>
            <a:graphicFrameLocks noChangeAspect="1"/>
          </p:cNvGraphicFramePr>
          <p:nvPr>
            <p:extLst>
              <p:ext uri="{D42A27DB-BD31-4B8C-83A1-F6EECF244321}">
                <p14:modId xmlns:p14="http://schemas.microsoft.com/office/powerpoint/2010/main" val="2478182073"/>
              </p:ext>
            </p:extLst>
          </p:nvPr>
        </p:nvGraphicFramePr>
        <p:xfrm>
          <a:off x="3698188" y="2841249"/>
          <a:ext cx="1404937" cy="258762"/>
        </p:xfrm>
        <a:graphic>
          <a:graphicData uri="http://schemas.openxmlformats.org/presentationml/2006/ole">
            <mc:AlternateContent xmlns:mc="http://schemas.openxmlformats.org/markup-compatibility/2006">
              <mc:Choice xmlns:v="urn:schemas-microsoft-com:vml" Requires="v">
                <p:oleObj name="Equation" r:id="rId5" imgW="1091880" imgH="190440" progId="Equation.DSMT4">
                  <p:embed/>
                </p:oleObj>
              </mc:Choice>
              <mc:Fallback>
                <p:oleObj name="Equation" r:id="rId5" imgW="1091880" imgH="190440" progId="Equation.DSMT4">
                  <p:embed/>
                  <p:pic>
                    <p:nvPicPr>
                      <p:cNvPr id="20" name="Object 19">
                        <a:extLst>
                          <a:ext uri="{FF2B5EF4-FFF2-40B4-BE49-F238E27FC236}">
                            <a16:creationId xmlns:a16="http://schemas.microsoft.com/office/drawing/2014/main" id="{8AEEDEB4-D56F-5B5B-E301-3BE8B6ED5B96}"/>
                          </a:ext>
                        </a:extLst>
                      </p:cNvPr>
                      <p:cNvPicPr>
                        <a:picLocks noChangeAspect="1" noChangeArrowheads="1"/>
                      </p:cNvPicPr>
                      <p:nvPr/>
                    </p:nvPicPr>
                    <p:blipFill>
                      <a:blip r:embed="rId6"/>
                      <a:srcRect/>
                      <a:stretch>
                        <a:fillRect/>
                      </a:stretch>
                    </p:blipFill>
                    <p:spPr bwMode="auto">
                      <a:xfrm>
                        <a:off x="3698188" y="2841249"/>
                        <a:ext cx="1404937" cy="2587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1323439"/>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27013" indent="-227013"/>
            <a:r>
              <a:rPr lang="en-US" sz="1600" dirty="0">
                <a:latin typeface="+mn-lt"/>
                <a:sym typeface="Symbol" panose="05050102010706020507" pitchFamily="18" charset="2"/>
              </a:rPr>
              <a:t> P</a:t>
            </a:r>
            <a:r>
              <a:rPr lang="en-US" sz="1600" baseline="-25000" dirty="0">
                <a:latin typeface="+mn-lt"/>
                <a:sym typeface="Symbol" panose="05050102010706020507" pitchFamily="18" charset="2"/>
              </a:rPr>
              <a:t>fy</a:t>
            </a:r>
            <a:r>
              <a:rPr lang="en-US" sz="1600" dirty="0">
                <a:latin typeface="+mn-lt"/>
                <a:sym typeface="Symbol" panose="05050102010706020507" pitchFamily="18" charset="2"/>
              </a:rPr>
              <a:t> can be assumed equally divided to the inside and outside splice plates at the strength limit state and the connection can be designed for double shear.</a:t>
            </a:r>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187414" cy="33855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Inside flange splice plates (cont):</a:t>
            </a:r>
          </a:p>
        </p:txBody>
      </p:sp>
      <p:sp>
        <p:nvSpPr>
          <p:cNvPr id="8" name="TextBox 7">
            <a:extLst>
              <a:ext uri="{FF2B5EF4-FFF2-40B4-BE49-F238E27FC236}">
                <a16:creationId xmlns:a16="http://schemas.microsoft.com/office/drawing/2014/main" id="{061892DF-6E13-C020-5369-7BF2C9B11552}"/>
              </a:ext>
            </a:extLst>
          </p:cNvPr>
          <p:cNvSpPr txBox="1"/>
          <p:nvPr/>
        </p:nvSpPr>
        <p:spPr>
          <a:xfrm>
            <a:off x="2898170" y="3664766"/>
            <a:ext cx="3491277" cy="338554"/>
          </a:xfrm>
          <a:prstGeom prst="rect">
            <a:avLst/>
          </a:prstGeom>
          <a:noFill/>
        </p:spPr>
        <p:txBody>
          <a:bodyPr wrap="none" rtlCol="0">
            <a:spAutoFit/>
          </a:bodyPr>
          <a:lstStyle/>
          <a:p>
            <a:r>
              <a:rPr lang="en-US" sz="1600" dirty="0">
                <a:latin typeface="+mn-lt"/>
              </a:rPr>
              <a:t>Use t</a:t>
            </a:r>
            <a:r>
              <a:rPr lang="en-US" sz="1600" baseline="-25000" dirty="0">
                <a:latin typeface="+mn-lt"/>
              </a:rPr>
              <a:t>i </a:t>
            </a:r>
            <a:r>
              <a:rPr lang="en-US" sz="1600" dirty="0">
                <a:latin typeface="+mn-lt"/>
              </a:rPr>
              <a:t>= 7/8” for the inside splice plates.</a:t>
            </a: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1472432830"/>
              </p:ext>
            </p:extLst>
          </p:nvPr>
        </p:nvGraphicFramePr>
        <p:xfrm>
          <a:off x="1895890" y="2221407"/>
          <a:ext cx="1874838" cy="592138"/>
        </p:xfrm>
        <a:graphic>
          <a:graphicData uri="http://schemas.openxmlformats.org/presentationml/2006/ole">
            <mc:AlternateContent xmlns:mc="http://schemas.openxmlformats.org/markup-compatibility/2006">
              <mc:Choice xmlns:v="urn:schemas-microsoft-com:vml" Requires="v">
                <p:oleObj name="Equation" r:id="rId7" imgW="1396800" imgH="419040" progId="Equation.DSMT4">
                  <p:embed/>
                </p:oleObj>
              </mc:Choice>
              <mc:Fallback>
                <p:oleObj name="Equation" r:id="rId7" imgW="1396800" imgH="41904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8"/>
                      <a:srcRect/>
                      <a:stretch>
                        <a:fillRect/>
                      </a:stretch>
                    </p:blipFill>
                    <p:spPr bwMode="auto">
                      <a:xfrm>
                        <a:off x="1895890" y="2221407"/>
                        <a:ext cx="1874838" cy="59213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30CD037F-D972-964D-ECDD-7D236CAB05BF}"/>
              </a:ext>
            </a:extLst>
          </p:cNvPr>
          <p:cNvGraphicFramePr>
            <a:graphicFrameLocks noChangeAspect="1"/>
          </p:cNvGraphicFramePr>
          <p:nvPr>
            <p:extLst>
              <p:ext uri="{D42A27DB-BD31-4B8C-83A1-F6EECF244321}">
                <p14:modId xmlns:p14="http://schemas.microsoft.com/office/powerpoint/2010/main" val="2628993177"/>
              </p:ext>
            </p:extLst>
          </p:nvPr>
        </p:nvGraphicFramePr>
        <p:xfrm>
          <a:off x="3915567" y="3258583"/>
          <a:ext cx="1158875" cy="258762"/>
        </p:xfrm>
        <a:graphic>
          <a:graphicData uri="http://schemas.openxmlformats.org/presentationml/2006/ole">
            <mc:AlternateContent xmlns:mc="http://schemas.openxmlformats.org/markup-compatibility/2006">
              <mc:Choice xmlns:v="urn:schemas-microsoft-com:vml" Requires="v">
                <p:oleObj name="Equation" r:id="rId9" imgW="901440" imgH="190440" progId="Equation.DSMT4">
                  <p:embed/>
                </p:oleObj>
              </mc:Choice>
              <mc:Fallback>
                <p:oleObj name="Equation" r:id="rId9" imgW="901440" imgH="190440" progId="Equation.DSMT4">
                  <p:embed/>
                  <p:pic>
                    <p:nvPicPr>
                      <p:cNvPr id="13" name="Object 12">
                        <a:extLst>
                          <a:ext uri="{FF2B5EF4-FFF2-40B4-BE49-F238E27FC236}">
                            <a16:creationId xmlns:a16="http://schemas.microsoft.com/office/drawing/2014/main" id="{30CD037F-D972-964D-ECDD-7D236CAB05BF}"/>
                          </a:ext>
                        </a:extLst>
                      </p:cNvPr>
                      <p:cNvPicPr>
                        <a:picLocks noChangeAspect="1" noChangeArrowheads="1"/>
                      </p:cNvPicPr>
                      <p:nvPr/>
                    </p:nvPicPr>
                    <p:blipFill>
                      <a:blip r:embed="rId10"/>
                      <a:srcRect/>
                      <a:stretch>
                        <a:fillRect/>
                      </a:stretch>
                    </p:blipFill>
                    <p:spPr bwMode="auto">
                      <a:xfrm>
                        <a:off x="3915567" y="3258583"/>
                        <a:ext cx="1158875" cy="258762"/>
                      </a:xfrm>
                      <a:prstGeom prst="rect">
                        <a:avLst/>
                      </a:prstGeom>
                      <a:noFill/>
                    </p:spPr>
                  </p:pic>
                </p:oleObj>
              </mc:Fallback>
            </mc:AlternateContent>
          </a:graphicData>
        </a:graphic>
      </p:graphicFrame>
    </p:spTree>
    <p:extLst>
      <p:ext uri="{BB962C8B-B14F-4D97-AF65-F5344CB8AC3E}">
        <p14:creationId xmlns:p14="http://schemas.microsoft.com/office/powerpoint/2010/main" val="34276924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117</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Plate Design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430351"/>
            <a:ext cx="5910868" cy="1323439"/>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latin typeface="+mn-lt"/>
              </a:rPr>
              <a:t>Outside flange splice plate:</a:t>
            </a: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r>
              <a:rPr lang="en-US" sz="1600" dirty="0">
                <a:latin typeface="+mn-lt"/>
              </a:rPr>
              <a:t>Inside flange splice plates:</a:t>
            </a: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187414" cy="584775"/>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Check the factored yield resistance of the bottom flange splice plates in tension (Slide 86):</a:t>
            </a: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3021015878"/>
              </p:ext>
            </p:extLst>
          </p:nvPr>
        </p:nvGraphicFramePr>
        <p:xfrm>
          <a:off x="1969187" y="2964759"/>
          <a:ext cx="5487987" cy="285750"/>
        </p:xfrm>
        <a:graphic>
          <a:graphicData uri="http://schemas.openxmlformats.org/presentationml/2006/ole">
            <mc:AlternateContent xmlns:mc="http://schemas.openxmlformats.org/markup-compatibility/2006">
              <mc:Choice xmlns:v="urn:schemas-microsoft-com:vml" Requires="v">
                <p:oleObj name="Equation" r:id="rId3" imgW="4089240" imgH="203040" progId="Equation.DSMT4">
                  <p:embed/>
                </p:oleObj>
              </mc:Choice>
              <mc:Fallback>
                <p:oleObj name="Equation" r:id="rId3" imgW="4089240" imgH="20304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1969187" y="2964759"/>
                        <a:ext cx="5487987" cy="285750"/>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18D1E97E-3C7D-4BA5-7CC9-EE672EC76BE5}"/>
              </a:ext>
            </a:extLst>
          </p:cNvPr>
          <p:cNvGraphicFramePr>
            <a:graphicFrameLocks noChangeAspect="1"/>
          </p:cNvGraphicFramePr>
          <p:nvPr>
            <p:extLst>
              <p:ext uri="{D42A27DB-BD31-4B8C-83A1-F6EECF244321}">
                <p14:modId xmlns:p14="http://schemas.microsoft.com/office/powerpoint/2010/main" val="3161699764"/>
              </p:ext>
            </p:extLst>
          </p:nvPr>
        </p:nvGraphicFramePr>
        <p:xfrm>
          <a:off x="3198813" y="1995488"/>
          <a:ext cx="2608262" cy="285750"/>
        </p:xfrm>
        <a:graphic>
          <a:graphicData uri="http://schemas.openxmlformats.org/presentationml/2006/ole">
            <mc:AlternateContent xmlns:mc="http://schemas.openxmlformats.org/markup-compatibility/2006">
              <mc:Choice xmlns:v="urn:schemas-microsoft-com:vml" Requires="v">
                <p:oleObj name="Equation" r:id="rId5" imgW="1942920" imgH="203040" progId="Equation.DSMT4">
                  <p:embed/>
                </p:oleObj>
              </mc:Choice>
              <mc:Fallback>
                <p:oleObj name="Equation" r:id="rId5" imgW="1942920" imgH="203040" progId="Equation.DSMT4">
                  <p:embed/>
                  <p:pic>
                    <p:nvPicPr>
                      <p:cNvPr id="10" name="Object 9">
                        <a:extLst>
                          <a:ext uri="{FF2B5EF4-FFF2-40B4-BE49-F238E27FC236}">
                            <a16:creationId xmlns:a16="http://schemas.microsoft.com/office/drawing/2014/main" id="{18D1E97E-3C7D-4BA5-7CC9-EE672EC76BE5}"/>
                          </a:ext>
                        </a:extLst>
                      </p:cNvPr>
                      <p:cNvPicPr>
                        <a:picLocks noChangeAspect="1" noChangeArrowheads="1"/>
                      </p:cNvPicPr>
                      <p:nvPr/>
                    </p:nvPicPr>
                    <p:blipFill>
                      <a:blip r:embed="rId6"/>
                      <a:srcRect/>
                      <a:stretch>
                        <a:fillRect/>
                      </a:stretch>
                    </p:blipFill>
                    <p:spPr bwMode="auto">
                      <a:xfrm>
                        <a:off x="3198813" y="1995488"/>
                        <a:ext cx="2608262" cy="28575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8117FFA-B4A6-3C07-EEF2-4DBA7F7CA90C}"/>
              </a:ext>
            </a:extLst>
          </p:cNvPr>
          <p:cNvGraphicFramePr>
            <a:graphicFrameLocks noChangeAspect="1"/>
          </p:cNvGraphicFramePr>
          <p:nvPr>
            <p:extLst>
              <p:ext uri="{D42A27DB-BD31-4B8C-83A1-F6EECF244321}">
                <p14:modId xmlns:p14="http://schemas.microsoft.com/office/powerpoint/2010/main" val="2282770590"/>
              </p:ext>
            </p:extLst>
          </p:nvPr>
        </p:nvGraphicFramePr>
        <p:xfrm>
          <a:off x="1969187" y="3914278"/>
          <a:ext cx="5692775" cy="303212"/>
        </p:xfrm>
        <a:graphic>
          <a:graphicData uri="http://schemas.openxmlformats.org/presentationml/2006/ole">
            <mc:AlternateContent xmlns:mc="http://schemas.openxmlformats.org/markup-compatibility/2006">
              <mc:Choice xmlns:v="urn:schemas-microsoft-com:vml" Requires="v">
                <p:oleObj name="Equation" r:id="rId7" imgW="4241520" imgH="215640" progId="Equation.DSMT4">
                  <p:embed/>
                </p:oleObj>
              </mc:Choice>
              <mc:Fallback>
                <p:oleObj name="Equation" r:id="rId7" imgW="4241520" imgH="215640" progId="Equation.DSMT4">
                  <p:embed/>
                  <p:pic>
                    <p:nvPicPr>
                      <p:cNvPr id="11" name="Object 10">
                        <a:extLst>
                          <a:ext uri="{FF2B5EF4-FFF2-40B4-BE49-F238E27FC236}">
                            <a16:creationId xmlns:a16="http://schemas.microsoft.com/office/drawing/2014/main" id="{58117FFA-B4A6-3C07-EEF2-4DBA7F7CA90C}"/>
                          </a:ext>
                        </a:extLst>
                      </p:cNvPr>
                      <p:cNvPicPr>
                        <a:picLocks noChangeAspect="1" noChangeArrowheads="1"/>
                      </p:cNvPicPr>
                      <p:nvPr/>
                    </p:nvPicPr>
                    <p:blipFill>
                      <a:blip r:embed="rId8"/>
                      <a:srcRect/>
                      <a:stretch>
                        <a:fillRect/>
                      </a:stretch>
                    </p:blipFill>
                    <p:spPr bwMode="auto">
                      <a:xfrm>
                        <a:off x="1969187" y="3914278"/>
                        <a:ext cx="5692775" cy="303212"/>
                      </a:xfrm>
                      <a:prstGeom prst="rect">
                        <a:avLst/>
                      </a:prstGeom>
                      <a:noFill/>
                    </p:spPr>
                  </p:pic>
                </p:oleObj>
              </mc:Fallback>
            </mc:AlternateContent>
          </a:graphicData>
        </a:graphic>
      </p:graphicFrame>
    </p:spTree>
    <p:extLst>
      <p:ext uri="{BB962C8B-B14F-4D97-AF65-F5344CB8AC3E}">
        <p14:creationId xmlns:p14="http://schemas.microsoft.com/office/powerpoint/2010/main" val="10018890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Plate Design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616566" y="2702410"/>
            <a:ext cx="5910868" cy="1323439"/>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latin typeface="+mn-lt"/>
              </a:rPr>
              <a:t>Outside flange splice plate:</a:t>
            </a: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r>
              <a:rPr lang="en-US" sz="1600" dirty="0">
                <a:latin typeface="+mn-lt"/>
              </a:rPr>
              <a:t>Inside flange splice plates:</a:t>
            </a: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187414" cy="1323439"/>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Check the factored net section fracture resistance of the bottom flange splice plates in tension (Slide 86).</a:t>
            </a:r>
          </a:p>
          <a:p>
            <a:pPr marL="285750" indent="-285750">
              <a:buFont typeface="Wingdings" panose="05000000000000000000" pitchFamily="2" charset="2"/>
              <a:buChar char="Ø"/>
            </a:pPr>
            <a:endParaRPr lang="en-US" sz="1600" dirty="0">
              <a:latin typeface="+mn-lt"/>
            </a:endParaRPr>
          </a:p>
          <a:p>
            <a:pPr marL="285750" indent="-285750">
              <a:buFont typeface="Calibri" panose="020F0502020204030204" pitchFamily="34" charset="0"/>
              <a:buChar char="―"/>
            </a:pPr>
            <a:r>
              <a:rPr lang="en-US" sz="1600" dirty="0">
                <a:latin typeface="+mn-lt"/>
              </a:rPr>
              <a:t>For splice plates in tension:</a:t>
            </a:r>
          </a:p>
          <a:p>
            <a:r>
              <a:rPr lang="en-US" sz="1600" dirty="0">
                <a:latin typeface="+mn-lt"/>
              </a:rPr>
              <a:t>  </a:t>
            </a: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845531657"/>
              </p:ext>
            </p:extLst>
          </p:nvPr>
        </p:nvGraphicFramePr>
        <p:xfrm>
          <a:off x="1969187" y="3217532"/>
          <a:ext cx="6203950" cy="339725"/>
        </p:xfrm>
        <a:graphic>
          <a:graphicData uri="http://schemas.openxmlformats.org/presentationml/2006/ole">
            <mc:AlternateContent xmlns:mc="http://schemas.openxmlformats.org/markup-compatibility/2006">
              <mc:Choice xmlns:v="urn:schemas-microsoft-com:vml" Requires="v">
                <p:oleObj name="Equation" r:id="rId3" imgW="4622760" imgH="241200" progId="Equation.DSMT4">
                  <p:embed/>
                </p:oleObj>
              </mc:Choice>
              <mc:Fallback>
                <p:oleObj name="Equation" r:id="rId3" imgW="4622760" imgH="24120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1969187" y="3217532"/>
                        <a:ext cx="6203950" cy="339725"/>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18D1E97E-3C7D-4BA5-7CC9-EE672EC76BE5}"/>
              </a:ext>
            </a:extLst>
          </p:cNvPr>
          <p:cNvGraphicFramePr>
            <a:graphicFrameLocks noChangeAspect="1"/>
          </p:cNvGraphicFramePr>
          <p:nvPr>
            <p:extLst>
              <p:ext uri="{D42A27DB-BD31-4B8C-83A1-F6EECF244321}">
                <p14:modId xmlns:p14="http://schemas.microsoft.com/office/powerpoint/2010/main" val="1876096002"/>
              </p:ext>
            </p:extLst>
          </p:nvPr>
        </p:nvGraphicFramePr>
        <p:xfrm>
          <a:off x="3749675" y="2230438"/>
          <a:ext cx="989013" cy="285750"/>
        </p:xfrm>
        <a:graphic>
          <a:graphicData uri="http://schemas.openxmlformats.org/presentationml/2006/ole">
            <mc:AlternateContent xmlns:mc="http://schemas.openxmlformats.org/markup-compatibility/2006">
              <mc:Choice xmlns:v="urn:schemas-microsoft-com:vml" Requires="v">
                <p:oleObj name="Equation" r:id="rId5" imgW="736560" imgH="203040" progId="Equation.DSMT4">
                  <p:embed/>
                </p:oleObj>
              </mc:Choice>
              <mc:Fallback>
                <p:oleObj name="Equation" r:id="rId5" imgW="736560" imgH="203040" progId="Equation.DSMT4">
                  <p:embed/>
                  <p:pic>
                    <p:nvPicPr>
                      <p:cNvPr id="10" name="Object 9">
                        <a:extLst>
                          <a:ext uri="{FF2B5EF4-FFF2-40B4-BE49-F238E27FC236}">
                            <a16:creationId xmlns:a16="http://schemas.microsoft.com/office/drawing/2014/main" id="{18D1E97E-3C7D-4BA5-7CC9-EE672EC76BE5}"/>
                          </a:ext>
                        </a:extLst>
                      </p:cNvPr>
                      <p:cNvPicPr>
                        <a:picLocks noChangeAspect="1" noChangeArrowheads="1"/>
                      </p:cNvPicPr>
                      <p:nvPr/>
                    </p:nvPicPr>
                    <p:blipFill>
                      <a:blip r:embed="rId6"/>
                      <a:srcRect/>
                      <a:stretch>
                        <a:fillRect/>
                      </a:stretch>
                    </p:blipFill>
                    <p:spPr bwMode="auto">
                      <a:xfrm>
                        <a:off x="3749675" y="2230438"/>
                        <a:ext cx="989013" cy="28575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8117FFA-B4A6-3C07-EEF2-4DBA7F7CA90C}"/>
              </a:ext>
            </a:extLst>
          </p:cNvPr>
          <p:cNvGraphicFramePr>
            <a:graphicFrameLocks noChangeAspect="1"/>
          </p:cNvGraphicFramePr>
          <p:nvPr>
            <p:extLst>
              <p:ext uri="{D42A27DB-BD31-4B8C-83A1-F6EECF244321}">
                <p14:modId xmlns:p14="http://schemas.microsoft.com/office/powerpoint/2010/main" val="3077620412"/>
              </p:ext>
            </p:extLst>
          </p:nvPr>
        </p:nvGraphicFramePr>
        <p:xfrm>
          <a:off x="1969187" y="4121732"/>
          <a:ext cx="6272213" cy="374650"/>
        </p:xfrm>
        <a:graphic>
          <a:graphicData uri="http://schemas.openxmlformats.org/presentationml/2006/ole">
            <mc:AlternateContent xmlns:mc="http://schemas.openxmlformats.org/markup-compatibility/2006">
              <mc:Choice xmlns:v="urn:schemas-microsoft-com:vml" Requires="v">
                <p:oleObj name="Equation" r:id="rId7" imgW="4673520" imgH="266400" progId="Equation.DSMT4">
                  <p:embed/>
                </p:oleObj>
              </mc:Choice>
              <mc:Fallback>
                <p:oleObj name="Equation" r:id="rId7" imgW="4673520" imgH="266400" progId="Equation.DSMT4">
                  <p:embed/>
                  <p:pic>
                    <p:nvPicPr>
                      <p:cNvPr id="11" name="Object 10">
                        <a:extLst>
                          <a:ext uri="{FF2B5EF4-FFF2-40B4-BE49-F238E27FC236}">
                            <a16:creationId xmlns:a16="http://schemas.microsoft.com/office/drawing/2014/main" id="{58117FFA-B4A6-3C07-EEF2-4DBA7F7CA90C}"/>
                          </a:ext>
                        </a:extLst>
                      </p:cNvPr>
                      <p:cNvPicPr>
                        <a:picLocks noChangeAspect="1" noChangeArrowheads="1"/>
                      </p:cNvPicPr>
                      <p:nvPr/>
                    </p:nvPicPr>
                    <p:blipFill>
                      <a:blip r:embed="rId8"/>
                      <a:srcRect/>
                      <a:stretch>
                        <a:fillRect/>
                      </a:stretch>
                    </p:blipFill>
                    <p:spPr bwMode="auto">
                      <a:xfrm>
                        <a:off x="1969187" y="4121732"/>
                        <a:ext cx="6272213" cy="374650"/>
                      </a:xfrm>
                      <a:prstGeom prst="rect">
                        <a:avLst/>
                      </a:prstGeom>
                      <a:noFill/>
                    </p:spPr>
                  </p:pic>
                </p:oleObj>
              </mc:Fallback>
            </mc:AlternateContent>
          </a:graphicData>
        </a:graphic>
      </p:graphicFrame>
    </p:spTree>
    <p:extLst>
      <p:ext uri="{BB962C8B-B14F-4D97-AF65-F5344CB8AC3E}">
        <p14:creationId xmlns:p14="http://schemas.microsoft.com/office/powerpoint/2010/main" val="28430121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8351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 Plate Design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616566" y="2908739"/>
            <a:ext cx="5910868" cy="1323439"/>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latin typeface="+mn-lt"/>
              </a:rPr>
              <a:t>Outside flange splice plate:</a:t>
            </a: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r>
              <a:rPr lang="en-US" sz="1600" dirty="0">
                <a:latin typeface="+mn-lt"/>
              </a:rPr>
              <a:t>Inside flange splice plates:</a:t>
            </a: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187414" cy="1077218"/>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Check the factored net section fracture resistance of the bottom flange splice plates in tension - cont.</a:t>
            </a:r>
          </a:p>
          <a:p>
            <a:pPr marL="285750" indent="-285750">
              <a:buFont typeface="Calibri" panose="020F0502020204030204" pitchFamily="34" charset="0"/>
              <a:buChar char="―"/>
            </a:pPr>
            <a:endParaRPr lang="en-US" sz="1600" dirty="0">
              <a:latin typeface="+mn-lt"/>
            </a:endParaRPr>
          </a:p>
          <a:p>
            <a:pPr marL="285750" indent="-285750">
              <a:buFont typeface="Calibri" panose="020F0502020204030204" pitchFamily="34" charset="0"/>
              <a:buChar char="―"/>
            </a:pPr>
            <a:r>
              <a:rPr lang="en-US" sz="1600" dirty="0">
                <a:latin typeface="+mn-lt"/>
                <a:sym typeface="Symbol" panose="05050102010706020507" pitchFamily="18" charset="2"/>
              </a:rPr>
              <a:t></a:t>
            </a:r>
            <a:r>
              <a:rPr lang="en-US" sz="1600" dirty="0">
                <a:latin typeface="+mn-lt"/>
              </a:rPr>
              <a:t>  Use A</a:t>
            </a:r>
            <a:r>
              <a:rPr lang="en-US" sz="1600" baseline="-25000" dirty="0">
                <a:latin typeface="+mn-lt"/>
              </a:rPr>
              <a:t>n</a:t>
            </a:r>
            <a:r>
              <a:rPr lang="en-US" sz="1600" dirty="0">
                <a:latin typeface="+mn-lt"/>
              </a:rPr>
              <a:t> to check the factored net section fracture resistance:</a:t>
            </a: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2847497054"/>
              </p:ext>
            </p:extLst>
          </p:nvPr>
        </p:nvGraphicFramePr>
        <p:xfrm>
          <a:off x="1306513" y="3382963"/>
          <a:ext cx="7380287" cy="374650"/>
        </p:xfrm>
        <a:graphic>
          <a:graphicData uri="http://schemas.openxmlformats.org/presentationml/2006/ole">
            <mc:AlternateContent xmlns:mc="http://schemas.openxmlformats.org/markup-compatibility/2006">
              <mc:Choice xmlns:v="urn:schemas-microsoft-com:vml" Requires="v">
                <p:oleObj name="Equation" r:id="rId3" imgW="5499000" imgH="266400" progId="Equation.DSMT4">
                  <p:embed/>
                </p:oleObj>
              </mc:Choice>
              <mc:Fallback>
                <p:oleObj name="Equation" r:id="rId3" imgW="5499000" imgH="26640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1306513" y="3382963"/>
                        <a:ext cx="7380287" cy="374650"/>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18D1E97E-3C7D-4BA5-7CC9-EE672EC76BE5}"/>
              </a:ext>
            </a:extLst>
          </p:cNvPr>
          <p:cNvGraphicFramePr>
            <a:graphicFrameLocks noChangeAspect="1"/>
          </p:cNvGraphicFramePr>
          <p:nvPr>
            <p:extLst>
              <p:ext uri="{D42A27DB-BD31-4B8C-83A1-F6EECF244321}">
                <p14:modId xmlns:p14="http://schemas.microsoft.com/office/powerpoint/2010/main" val="3372569955"/>
              </p:ext>
            </p:extLst>
          </p:nvPr>
        </p:nvGraphicFramePr>
        <p:xfrm>
          <a:off x="2943602" y="2581896"/>
          <a:ext cx="2881312" cy="285750"/>
        </p:xfrm>
        <a:graphic>
          <a:graphicData uri="http://schemas.openxmlformats.org/presentationml/2006/ole">
            <mc:AlternateContent xmlns:mc="http://schemas.openxmlformats.org/markup-compatibility/2006">
              <mc:Choice xmlns:v="urn:schemas-microsoft-com:vml" Requires="v">
                <p:oleObj name="Equation" r:id="rId5" imgW="2145960" imgH="203040" progId="Equation.DSMT4">
                  <p:embed/>
                </p:oleObj>
              </mc:Choice>
              <mc:Fallback>
                <p:oleObj name="Equation" r:id="rId5" imgW="2145960" imgH="203040" progId="Equation.DSMT4">
                  <p:embed/>
                  <p:pic>
                    <p:nvPicPr>
                      <p:cNvPr id="10" name="Object 9">
                        <a:extLst>
                          <a:ext uri="{FF2B5EF4-FFF2-40B4-BE49-F238E27FC236}">
                            <a16:creationId xmlns:a16="http://schemas.microsoft.com/office/drawing/2014/main" id="{18D1E97E-3C7D-4BA5-7CC9-EE672EC76BE5}"/>
                          </a:ext>
                        </a:extLst>
                      </p:cNvPr>
                      <p:cNvPicPr>
                        <a:picLocks noChangeAspect="1" noChangeArrowheads="1"/>
                      </p:cNvPicPr>
                      <p:nvPr/>
                    </p:nvPicPr>
                    <p:blipFill>
                      <a:blip r:embed="rId6"/>
                      <a:srcRect/>
                      <a:stretch>
                        <a:fillRect/>
                      </a:stretch>
                    </p:blipFill>
                    <p:spPr bwMode="auto">
                      <a:xfrm>
                        <a:off x="2943602" y="2581896"/>
                        <a:ext cx="2881312" cy="28575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8117FFA-B4A6-3C07-EEF2-4DBA7F7CA90C}"/>
              </a:ext>
            </a:extLst>
          </p:cNvPr>
          <p:cNvGraphicFramePr>
            <a:graphicFrameLocks noChangeAspect="1"/>
          </p:cNvGraphicFramePr>
          <p:nvPr>
            <p:extLst>
              <p:ext uri="{D42A27DB-BD31-4B8C-83A1-F6EECF244321}">
                <p14:modId xmlns:p14="http://schemas.microsoft.com/office/powerpoint/2010/main" val="1689537519"/>
              </p:ext>
            </p:extLst>
          </p:nvPr>
        </p:nvGraphicFramePr>
        <p:xfrm>
          <a:off x="1306513" y="4429125"/>
          <a:ext cx="7450137" cy="338138"/>
        </p:xfrm>
        <a:graphic>
          <a:graphicData uri="http://schemas.openxmlformats.org/presentationml/2006/ole">
            <mc:AlternateContent xmlns:mc="http://schemas.openxmlformats.org/markup-compatibility/2006">
              <mc:Choice xmlns:v="urn:schemas-microsoft-com:vml" Requires="v">
                <p:oleObj name="Equation" r:id="rId7" imgW="5549760" imgH="241200" progId="Equation.DSMT4">
                  <p:embed/>
                </p:oleObj>
              </mc:Choice>
              <mc:Fallback>
                <p:oleObj name="Equation" r:id="rId7" imgW="5549760" imgH="241200" progId="Equation.DSMT4">
                  <p:embed/>
                  <p:pic>
                    <p:nvPicPr>
                      <p:cNvPr id="11" name="Object 10">
                        <a:extLst>
                          <a:ext uri="{FF2B5EF4-FFF2-40B4-BE49-F238E27FC236}">
                            <a16:creationId xmlns:a16="http://schemas.microsoft.com/office/drawing/2014/main" id="{58117FFA-B4A6-3C07-EEF2-4DBA7F7CA90C}"/>
                          </a:ext>
                        </a:extLst>
                      </p:cNvPr>
                      <p:cNvPicPr>
                        <a:picLocks noChangeAspect="1" noChangeArrowheads="1"/>
                      </p:cNvPicPr>
                      <p:nvPr/>
                    </p:nvPicPr>
                    <p:blipFill>
                      <a:blip r:embed="rId8"/>
                      <a:srcRect/>
                      <a:stretch>
                        <a:fillRect/>
                      </a:stretch>
                    </p:blipFill>
                    <p:spPr bwMode="auto">
                      <a:xfrm>
                        <a:off x="1306513" y="4429125"/>
                        <a:ext cx="7450137" cy="338138"/>
                      </a:xfrm>
                      <a:prstGeom prst="rect">
                        <a:avLst/>
                      </a:prstGeom>
                      <a:noFill/>
                    </p:spPr>
                  </p:pic>
                </p:oleObj>
              </mc:Fallback>
            </mc:AlternateContent>
          </a:graphicData>
        </a:graphic>
      </p:graphicFrame>
    </p:spTree>
    <p:extLst>
      <p:ext uri="{BB962C8B-B14F-4D97-AF65-F5344CB8AC3E}">
        <p14:creationId xmlns:p14="http://schemas.microsoft.com/office/powerpoint/2010/main" val="419896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High-Strength Bolts - ASTM F3125 Specification</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12</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0FE1914E-CEE5-A50B-9837-AD18D0D8F0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8135" y="1176729"/>
            <a:ext cx="4302865" cy="3590534"/>
          </a:xfrm>
          <a:prstGeom prst="rect">
            <a:avLst/>
          </a:prstGeom>
        </p:spPr>
      </p:pic>
      <p:pic>
        <p:nvPicPr>
          <p:cNvPr id="8" name="Picture 7">
            <a:extLst>
              <a:ext uri="{FF2B5EF4-FFF2-40B4-BE49-F238E27FC236}">
                <a16:creationId xmlns:a16="http://schemas.microsoft.com/office/drawing/2014/main" id="{9D2BA9EB-0E45-B22A-FD28-2A6D26CCBC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3597" y="1923550"/>
            <a:ext cx="2263022" cy="1729650"/>
          </a:xfrm>
          <a:prstGeom prst="rect">
            <a:avLst/>
          </a:prstGeom>
        </p:spPr>
      </p:pic>
    </p:spTree>
    <p:extLst>
      <p:ext uri="{BB962C8B-B14F-4D97-AF65-F5344CB8AC3E}">
        <p14:creationId xmlns:p14="http://schemas.microsoft.com/office/powerpoint/2010/main" val="33493918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7970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Bottom Flange Splice: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3774911" cy="830997"/>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Assume the flange controls the factored block shear rupture resistance check.</a:t>
            </a:r>
          </a:p>
          <a:p>
            <a:pPr marL="285750" indent="-285750">
              <a:buFont typeface="Arial" panose="020B0604020202020204" pitchFamily="34" charset="0"/>
              <a:buChar char="•"/>
            </a:pPr>
            <a:endParaRPr lang="en-US" sz="1600" dirty="0">
              <a:latin typeface="+mn-lt"/>
            </a:endParaRP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1239459383"/>
              </p:ext>
            </p:extLst>
          </p:nvPr>
        </p:nvGraphicFramePr>
        <p:xfrm>
          <a:off x="2024063" y="2971800"/>
          <a:ext cx="6015037" cy="338138"/>
        </p:xfrm>
        <a:graphic>
          <a:graphicData uri="http://schemas.openxmlformats.org/presentationml/2006/ole">
            <mc:AlternateContent xmlns:mc="http://schemas.openxmlformats.org/markup-compatibility/2006">
              <mc:Choice xmlns:v="urn:schemas-microsoft-com:vml" Requires="v">
                <p:oleObj name="Equation" r:id="rId3" imgW="4483080" imgH="241200" progId="Equation.DSMT4">
                  <p:embed/>
                </p:oleObj>
              </mc:Choice>
              <mc:Fallback>
                <p:oleObj name="Equation" r:id="rId3" imgW="4483080" imgH="24120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2024063" y="2971800"/>
                        <a:ext cx="6015037" cy="33813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58117FFA-B4A6-3C07-EEF2-4DBA7F7CA90C}"/>
              </a:ext>
            </a:extLst>
          </p:cNvPr>
          <p:cNvGraphicFramePr>
            <a:graphicFrameLocks noChangeAspect="1"/>
          </p:cNvGraphicFramePr>
          <p:nvPr>
            <p:extLst>
              <p:ext uri="{D42A27DB-BD31-4B8C-83A1-F6EECF244321}">
                <p14:modId xmlns:p14="http://schemas.microsoft.com/office/powerpoint/2010/main" val="3953666920"/>
              </p:ext>
            </p:extLst>
          </p:nvPr>
        </p:nvGraphicFramePr>
        <p:xfrm>
          <a:off x="2829875" y="3326011"/>
          <a:ext cx="3989387" cy="338137"/>
        </p:xfrm>
        <a:graphic>
          <a:graphicData uri="http://schemas.openxmlformats.org/presentationml/2006/ole">
            <mc:AlternateContent xmlns:mc="http://schemas.openxmlformats.org/markup-compatibility/2006">
              <mc:Choice xmlns:v="urn:schemas-microsoft-com:vml" Requires="v">
                <p:oleObj name="Equation" r:id="rId5" imgW="2971800" imgH="241200" progId="Equation.DSMT4">
                  <p:embed/>
                </p:oleObj>
              </mc:Choice>
              <mc:Fallback>
                <p:oleObj name="Equation" r:id="rId5" imgW="2971800" imgH="241200" progId="Equation.DSMT4">
                  <p:embed/>
                  <p:pic>
                    <p:nvPicPr>
                      <p:cNvPr id="11" name="Object 10">
                        <a:extLst>
                          <a:ext uri="{FF2B5EF4-FFF2-40B4-BE49-F238E27FC236}">
                            <a16:creationId xmlns:a16="http://schemas.microsoft.com/office/drawing/2014/main" id="{58117FFA-B4A6-3C07-EEF2-4DBA7F7CA90C}"/>
                          </a:ext>
                        </a:extLst>
                      </p:cNvPr>
                      <p:cNvPicPr>
                        <a:picLocks noChangeAspect="1" noChangeArrowheads="1"/>
                      </p:cNvPicPr>
                      <p:nvPr/>
                    </p:nvPicPr>
                    <p:blipFill>
                      <a:blip r:embed="rId6"/>
                      <a:srcRect/>
                      <a:stretch>
                        <a:fillRect/>
                      </a:stretch>
                    </p:blipFill>
                    <p:spPr bwMode="auto">
                      <a:xfrm>
                        <a:off x="2829875" y="3326011"/>
                        <a:ext cx="3989387" cy="338137"/>
                      </a:xfrm>
                      <a:prstGeom prst="rect">
                        <a:avLst/>
                      </a:prstGeom>
                      <a:noFill/>
                    </p:spPr>
                  </p:pic>
                </p:oleObj>
              </mc:Fallback>
            </mc:AlternateContent>
          </a:graphicData>
        </a:graphic>
      </p:graphicFrame>
      <p:pic>
        <p:nvPicPr>
          <p:cNvPr id="8" name="Picture 7" descr="Diagram&#10;&#10;Description automatically generated">
            <a:extLst>
              <a:ext uri="{FF2B5EF4-FFF2-40B4-BE49-F238E27FC236}">
                <a16:creationId xmlns:a16="http://schemas.microsoft.com/office/drawing/2014/main" id="{D19ACDC5-E8A9-2DF2-9662-DDCFF2AFDA2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55443" y="978166"/>
            <a:ext cx="3390769" cy="1878669"/>
          </a:xfrm>
          <a:prstGeom prst="rect">
            <a:avLst/>
          </a:prstGeom>
        </p:spPr>
      </p:pic>
      <p:graphicFrame>
        <p:nvGraphicFramePr>
          <p:cNvPr id="12" name="Object 11">
            <a:extLst>
              <a:ext uri="{FF2B5EF4-FFF2-40B4-BE49-F238E27FC236}">
                <a16:creationId xmlns:a16="http://schemas.microsoft.com/office/drawing/2014/main" id="{E1BF26BC-00F6-B62B-8CD0-9F7B3A06CA1C}"/>
              </a:ext>
            </a:extLst>
          </p:cNvPr>
          <p:cNvGraphicFramePr>
            <a:graphicFrameLocks noChangeAspect="1"/>
          </p:cNvGraphicFramePr>
          <p:nvPr>
            <p:extLst>
              <p:ext uri="{D42A27DB-BD31-4B8C-83A1-F6EECF244321}">
                <p14:modId xmlns:p14="http://schemas.microsoft.com/office/powerpoint/2010/main" val="3521019046"/>
              </p:ext>
            </p:extLst>
          </p:nvPr>
        </p:nvGraphicFramePr>
        <p:xfrm>
          <a:off x="2609791" y="3625692"/>
          <a:ext cx="4330700" cy="338137"/>
        </p:xfrm>
        <a:graphic>
          <a:graphicData uri="http://schemas.openxmlformats.org/presentationml/2006/ole">
            <mc:AlternateContent xmlns:mc="http://schemas.openxmlformats.org/markup-compatibility/2006">
              <mc:Choice xmlns:v="urn:schemas-microsoft-com:vml" Requires="v">
                <p:oleObj name="Equation" r:id="rId8" imgW="3225600" imgH="241200" progId="Equation.DSMT4">
                  <p:embed/>
                </p:oleObj>
              </mc:Choice>
              <mc:Fallback>
                <p:oleObj name="Equation" r:id="rId8" imgW="3225600" imgH="241200" progId="Equation.DSMT4">
                  <p:embed/>
                  <p:pic>
                    <p:nvPicPr>
                      <p:cNvPr id="12" name="Object 11">
                        <a:extLst>
                          <a:ext uri="{FF2B5EF4-FFF2-40B4-BE49-F238E27FC236}">
                            <a16:creationId xmlns:a16="http://schemas.microsoft.com/office/drawing/2014/main" id="{E1BF26BC-00F6-B62B-8CD0-9F7B3A06CA1C}"/>
                          </a:ext>
                        </a:extLst>
                      </p:cNvPr>
                      <p:cNvPicPr>
                        <a:picLocks noChangeAspect="1" noChangeArrowheads="1"/>
                      </p:cNvPicPr>
                      <p:nvPr/>
                    </p:nvPicPr>
                    <p:blipFill>
                      <a:blip r:embed="rId9"/>
                      <a:srcRect/>
                      <a:stretch>
                        <a:fillRect/>
                      </a:stretch>
                    </p:blipFill>
                    <p:spPr bwMode="auto">
                      <a:xfrm>
                        <a:off x="2609791" y="3625692"/>
                        <a:ext cx="4330700" cy="3381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625B14D8-1604-DC9E-BBA0-DD1A77FC3C7E}"/>
              </a:ext>
            </a:extLst>
          </p:cNvPr>
          <p:cNvGraphicFramePr>
            <a:graphicFrameLocks noChangeAspect="1"/>
          </p:cNvGraphicFramePr>
          <p:nvPr>
            <p:extLst>
              <p:ext uri="{D42A27DB-BD31-4B8C-83A1-F6EECF244321}">
                <p14:modId xmlns:p14="http://schemas.microsoft.com/office/powerpoint/2010/main" val="1552281459"/>
              </p:ext>
            </p:extLst>
          </p:nvPr>
        </p:nvGraphicFramePr>
        <p:xfrm>
          <a:off x="3155097" y="3924676"/>
          <a:ext cx="3240088" cy="303212"/>
        </p:xfrm>
        <a:graphic>
          <a:graphicData uri="http://schemas.openxmlformats.org/presentationml/2006/ole">
            <mc:AlternateContent xmlns:mc="http://schemas.openxmlformats.org/markup-compatibility/2006">
              <mc:Choice xmlns:v="urn:schemas-microsoft-com:vml" Requires="v">
                <p:oleObj name="Equation" r:id="rId10" imgW="2412720" imgH="215640" progId="Equation.DSMT4">
                  <p:embed/>
                </p:oleObj>
              </mc:Choice>
              <mc:Fallback>
                <p:oleObj name="Equation" r:id="rId10" imgW="2412720" imgH="215640" progId="Equation.DSMT4">
                  <p:embed/>
                  <p:pic>
                    <p:nvPicPr>
                      <p:cNvPr id="13" name="Object 12">
                        <a:extLst>
                          <a:ext uri="{FF2B5EF4-FFF2-40B4-BE49-F238E27FC236}">
                            <a16:creationId xmlns:a16="http://schemas.microsoft.com/office/drawing/2014/main" id="{625B14D8-1604-DC9E-BBA0-DD1A77FC3C7E}"/>
                          </a:ext>
                        </a:extLst>
                      </p:cNvPr>
                      <p:cNvPicPr>
                        <a:picLocks noChangeAspect="1" noChangeArrowheads="1"/>
                      </p:cNvPicPr>
                      <p:nvPr/>
                    </p:nvPicPr>
                    <p:blipFill>
                      <a:blip r:embed="rId11"/>
                      <a:srcRect/>
                      <a:stretch>
                        <a:fillRect/>
                      </a:stretch>
                    </p:blipFill>
                    <p:spPr bwMode="auto">
                      <a:xfrm>
                        <a:off x="3155097" y="3924676"/>
                        <a:ext cx="3240088" cy="303212"/>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E81B34E4-6EF1-302D-5D2E-A9649F38C6C3}"/>
              </a:ext>
            </a:extLst>
          </p:cNvPr>
          <p:cNvGraphicFramePr>
            <a:graphicFrameLocks noChangeAspect="1"/>
          </p:cNvGraphicFramePr>
          <p:nvPr>
            <p:extLst>
              <p:ext uri="{D42A27DB-BD31-4B8C-83A1-F6EECF244321}">
                <p14:modId xmlns:p14="http://schemas.microsoft.com/office/powerpoint/2010/main" val="3156313951"/>
              </p:ext>
            </p:extLst>
          </p:nvPr>
        </p:nvGraphicFramePr>
        <p:xfrm>
          <a:off x="1981383" y="4259928"/>
          <a:ext cx="5440363" cy="303213"/>
        </p:xfrm>
        <a:graphic>
          <a:graphicData uri="http://schemas.openxmlformats.org/presentationml/2006/ole">
            <mc:AlternateContent xmlns:mc="http://schemas.openxmlformats.org/markup-compatibility/2006">
              <mc:Choice xmlns:v="urn:schemas-microsoft-com:vml" Requires="v">
                <p:oleObj name="Equation" r:id="rId12" imgW="4051080" imgH="215640" progId="Equation.DSMT4">
                  <p:embed/>
                </p:oleObj>
              </mc:Choice>
              <mc:Fallback>
                <p:oleObj name="Equation" r:id="rId12" imgW="4051080" imgH="215640" progId="Equation.DSMT4">
                  <p:embed/>
                  <p:pic>
                    <p:nvPicPr>
                      <p:cNvPr id="14" name="Object 13">
                        <a:extLst>
                          <a:ext uri="{FF2B5EF4-FFF2-40B4-BE49-F238E27FC236}">
                            <a16:creationId xmlns:a16="http://schemas.microsoft.com/office/drawing/2014/main" id="{E81B34E4-6EF1-302D-5D2E-A9649F38C6C3}"/>
                          </a:ext>
                        </a:extLst>
                      </p:cNvPr>
                      <p:cNvPicPr>
                        <a:picLocks noChangeAspect="1" noChangeArrowheads="1"/>
                      </p:cNvPicPr>
                      <p:nvPr/>
                    </p:nvPicPr>
                    <p:blipFill>
                      <a:blip r:embed="rId13"/>
                      <a:srcRect/>
                      <a:stretch>
                        <a:fillRect/>
                      </a:stretch>
                    </p:blipFill>
                    <p:spPr bwMode="auto">
                      <a:xfrm>
                        <a:off x="1981383" y="4259928"/>
                        <a:ext cx="5440363" cy="3032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516DC4D-36DC-FD1A-4FCD-2084C73C4BA6}"/>
              </a:ext>
            </a:extLst>
          </p:cNvPr>
          <p:cNvGraphicFramePr>
            <a:graphicFrameLocks noChangeAspect="1"/>
          </p:cNvGraphicFramePr>
          <p:nvPr>
            <p:extLst>
              <p:ext uri="{D42A27DB-BD31-4B8C-83A1-F6EECF244321}">
                <p14:modId xmlns:p14="http://schemas.microsoft.com/office/powerpoint/2010/main" val="1869307774"/>
              </p:ext>
            </p:extLst>
          </p:nvPr>
        </p:nvGraphicFramePr>
        <p:xfrm>
          <a:off x="2493963" y="4529138"/>
          <a:ext cx="4414837" cy="303212"/>
        </p:xfrm>
        <a:graphic>
          <a:graphicData uri="http://schemas.openxmlformats.org/presentationml/2006/ole">
            <mc:AlternateContent xmlns:mc="http://schemas.openxmlformats.org/markup-compatibility/2006">
              <mc:Choice xmlns:v="urn:schemas-microsoft-com:vml" Requires="v">
                <p:oleObj name="Equation" r:id="rId14" imgW="3288960" imgH="215640" progId="Equation.DSMT4">
                  <p:embed/>
                </p:oleObj>
              </mc:Choice>
              <mc:Fallback>
                <p:oleObj name="Equation" r:id="rId14" imgW="3288960" imgH="215640" progId="Equation.DSMT4">
                  <p:embed/>
                  <p:pic>
                    <p:nvPicPr>
                      <p:cNvPr id="15" name="Object 14">
                        <a:extLst>
                          <a:ext uri="{FF2B5EF4-FFF2-40B4-BE49-F238E27FC236}">
                            <a16:creationId xmlns:a16="http://schemas.microsoft.com/office/drawing/2014/main" id="{D516DC4D-36DC-FD1A-4FCD-2084C73C4BA6}"/>
                          </a:ext>
                        </a:extLst>
                      </p:cNvPr>
                      <p:cNvPicPr>
                        <a:picLocks noChangeAspect="1" noChangeArrowheads="1"/>
                      </p:cNvPicPr>
                      <p:nvPr/>
                    </p:nvPicPr>
                    <p:blipFill>
                      <a:blip r:embed="rId15"/>
                      <a:srcRect/>
                      <a:stretch>
                        <a:fillRect/>
                      </a:stretch>
                    </p:blipFill>
                    <p:spPr bwMode="auto">
                      <a:xfrm>
                        <a:off x="2493963" y="4529138"/>
                        <a:ext cx="4414837" cy="30321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DF7ECB56-362F-16D8-7B50-7C9F652636CB}"/>
              </a:ext>
            </a:extLst>
          </p:cNvPr>
          <p:cNvGraphicFramePr>
            <a:graphicFrameLocks noChangeAspect="1"/>
          </p:cNvGraphicFramePr>
          <p:nvPr>
            <p:extLst>
              <p:ext uri="{D42A27DB-BD31-4B8C-83A1-F6EECF244321}">
                <p14:modId xmlns:p14="http://schemas.microsoft.com/office/powerpoint/2010/main" val="3451481901"/>
              </p:ext>
            </p:extLst>
          </p:nvPr>
        </p:nvGraphicFramePr>
        <p:xfrm>
          <a:off x="3252788" y="4822825"/>
          <a:ext cx="3068637" cy="284163"/>
        </p:xfrm>
        <a:graphic>
          <a:graphicData uri="http://schemas.openxmlformats.org/presentationml/2006/ole">
            <mc:AlternateContent xmlns:mc="http://schemas.openxmlformats.org/markup-compatibility/2006">
              <mc:Choice xmlns:v="urn:schemas-microsoft-com:vml" Requires="v">
                <p:oleObj name="Equation" r:id="rId16" imgW="2286000" imgH="203040" progId="Equation.DSMT4">
                  <p:embed/>
                </p:oleObj>
              </mc:Choice>
              <mc:Fallback>
                <p:oleObj name="Equation" r:id="rId16" imgW="2286000" imgH="203040" progId="Equation.DSMT4">
                  <p:embed/>
                  <p:pic>
                    <p:nvPicPr>
                      <p:cNvPr id="16" name="Object 15">
                        <a:extLst>
                          <a:ext uri="{FF2B5EF4-FFF2-40B4-BE49-F238E27FC236}">
                            <a16:creationId xmlns:a16="http://schemas.microsoft.com/office/drawing/2014/main" id="{DF7ECB56-362F-16D8-7B50-7C9F652636CB}"/>
                          </a:ext>
                        </a:extLst>
                      </p:cNvPr>
                      <p:cNvPicPr>
                        <a:picLocks noChangeAspect="1" noChangeArrowheads="1"/>
                      </p:cNvPicPr>
                      <p:nvPr/>
                    </p:nvPicPr>
                    <p:blipFill>
                      <a:blip r:embed="rId17"/>
                      <a:srcRect/>
                      <a:stretch>
                        <a:fillRect/>
                      </a:stretch>
                    </p:blipFill>
                    <p:spPr bwMode="auto">
                      <a:xfrm>
                        <a:off x="3252788" y="4822825"/>
                        <a:ext cx="3068637" cy="284163"/>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3D34AC7C-0099-7409-FB4F-E28E275B8487}"/>
              </a:ext>
            </a:extLst>
          </p:cNvPr>
          <p:cNvGraphicFramePr>
            <a:graphicFrameLocks noChangeAspect="1"/>
          </p:cNvGraphicFramePr>
          <p:nvPr>
            <p:extLst>
              <p:ext uri="{D42A27DB-BD31-4B8C-83A1-F6EECF244321}">
                <p14:modId xmlns:p14="http://schemas.microsoft.com/office/powerpoint/2010/main" val="2646676014"/>
              </p:ext>
            </p:extLst>
          </p:nvPr>
        </p:nvGraphicFramePr>
        <p:xfrm>
          <a:off x="2609791" y="2121468"/>
          <a:ext cx="614362" cy="285750"/>
        </p:xfrm>
        <a:graphic>
          <a:graphicData uri="http://schemas.openxmlformats.org/presentationml/2006/ole">
            <mc:AlternateContent xmlns:mc="http://schemas.openxmlformats.org/markup-compatibility/2006">
              <mc:Choice xmlns:v="urn:schemas-microsoft-com:vml" Requires="v">
                <p:oleObj name="Equation" r:id="rId18" imgW="457200" imgH="203040" progId="Equation.DSMT4">
                  <p:embed/>
                </p:oleObj>
              </mc:Choice>
              <mc:Fallback>
                <p:oleObj name="Equation" r:id="rId18" imgW="457200" imgH="203040" progId="Equation.DSMT4">
                  <p:embed/>
                  <p:pic>
                    <p:nvPicPr>
                      <p:cNvPr id="18" name="Object 17">
                        <a:extLst>
                          <a:ext uri="{FF2B5EF4-FFF2-40B4-BE49-F238E27FC236}">
                            <a16:creationId xmlns:a16="http://schemas.microsoft.com/office/drawing/2014/main" id="{3D34AC7C-0099-7409-FB4F-E28E275B8487}"/>
                          </a:ext>
                        </a:extLst>
                      </p:cNvPr>
                      <p:cNvPicPr>
                        <a:picLocks noChangeAspect="1" noChangeArrowheads="1"/>
                      </p:cNvPicPr>
                      <p:nvPr/>
                    </p:nvPicPr>
                    <p:blipFill>
                      <a:blip r:embed="rId19"/>
                      <a:srcRect/>
                      <a:stretch>
                        <a:fillRect/>
                      </a:stretch>
                    </p:blipFill>
                    <p:spPr bwMode="auto">
                      <a:xfrm>
                        <a:off x="2609791" y="2121468"/>
                        <a:ext cx="614362" cy="285750"/>
                      </a:xfrm>
                      <a:prstGeom prst="rect">
                        <a:avLst/>
                      </a:prstGeom>
                      <a:noFill/>
                    </p:spPr>
                  </p:pic>
                </p:oleObj>
              </mc:Fallback>
            </mc:AlternateContent>
          </a:graphicData>
        </a:graphic>
      </p:graphicFrame>
    </p:spTree>
    <p:extLst>
      <p:ext uri="{BB962C8B-B14F-4D97-AF65-F5344CB8AC3E}">
        <p14:creationId xmlns:p14="http://schemas.microsoft.com/office/powerpoint/2010/main" val="22874814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16330" y="961830"/>
            <a:ext cx="7970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Bolt Design – Strength Limit State: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460053"/>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438902"/>
            <a:ext cx="7404338" cy="230832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Calculate the web design force at the strength limit state:</a:t>
            </a:r>
          </a:p>
          <a:p>
            <a:pPr marL="285750" indent="-285750">
              <a:buFont typeface="Calibri" panose="020F0502020204030204" pitchFamily="34" charset="0"/>
              <a:buChar char="―"/>
            </a:pPr>
            <a:endParaRPr lang="en-US" sz="1600" dirty="0">
              <a:latin typeface="+mn-lt"/>
            </a:endParaRPr>
          </a:p>
          <a:p>
            <a:pPr marL="742950" lvl="1" indent="-285750">
              <a:buFont typeface="Courier New" panose="02070309020205020404" pitchFamily="49" charset="0"/>
              <a:buChar char="o"/>
            </a:pPr>
            <a:r>
              <a:rPr lang="en-US" sz="1600" dirty="0">
                <a:latin typeface="+mn-lt"/>
              </a:rPr>
              <a:t>Horizontal web force, H</a:t>
            </a:r>
            <a:r>
              <a:rPr lang="en-US" sz="1600" baseline="-25000" dirty="0">
                <a:latin typeface="+mn-lt"/>
              </a:rPr>
              <a:t>w</a:t>
            </a:r>
            <a:r>
              <a:rPr lang="en-US" sz="1600" dirty="0">
                <a:latin typeface="+mn-lt"/>
              </a:rPr>
              <a:t>, for negative flexure:</a:t>
            </a: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r>
              <a:rPr lang="en-US" sz="1600" dirty="0">
                <a:latin typeface="+mn-lt"/>
              </a:rPr>
              <a:t>Resultant web design force, R:</a:t>
            </a:r>
          </a:p>
          <a:p>
            <a:pPr marL="285750" indent="-285750">
              <a:buFont typeface="Arial" panose="020B0604020202020204" pitchFamily="34" charset="0"/>
              <a:buChar char="•"/>
            </a:pPr>
            <a:endParaRPr lang="en-US" sz="1600" dirty="0">
              <a:latin typeface="+mn-lt"/>
            </a:endParaRP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3402597626"/>
              </p:ext>
            </p:extLst>
          </p:nvPr>
        </p:nvGraphicFramePr>
        <p:xfrm>
          <a:off x="1833988" y="2326202"/>
          <a:ext cx="4548188" cy="782637"/>
        </p:xfrm>
        <a:graphic>
          <a:graphicData uri="http://schemas.openxmlformats.org/presentationml/2006/ole">
            <mc:AlternateContent xmlns:mc="http://schemas.openxmlformats.org/markup-compatibility/2006">
              <mc:Choice xmlns:v="urn:schemas-microsoft-com:vml" Requires="v">
                <p:oleObj name="Equation" r:id="rId3" imgW="3390840" imgH="558720" progId="Equation.DSMT4">
                  <p:embed/>
                </p:oleObj>
              </mc:Choice>
              <mc:Fallback>
                <p:oleObj name="Equation" r:id="rId3" imgW="3390840" imgH="55872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1833988" y="2326202"/>
                        <a:ext cx="4548188" cy="782637"/>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581F0A2E-0650-0396-5CC9-12BFC8EA9B87}"/>
              </a:ext>
            </a:extLst>
          </p:cNvPr>
          <p:cNvSpPr txBox="1"/>
          <p:nvPr/>
        </p:nvSpPr>
        <p:spPr>
          <a:xfrm>
            <a:off x="6409982" y="2447878"/>
            <a:ext cx="2144843" cy="369332"/>
          </a:xfrm>
          <a:prstGeom prst="rect">
            <a:avLst/>
          </a:prstGeom>
          <a:noFill/>
        </p:spPr>
        <p:txBody>
          <a:bodyPr wrap="square" rtlCol="0">
            <a:spAutoFit/>
          </a:bodyPr>
          <a:lstStyle/>
          <a:p>
            <a:r>
              <a:rPr lang="en-US" dirty="0">
                <a:latin typeface="+mn-lt"/>
              </a:rPr>
              <a:t>(Slides 94 and 109)</a:t>
            </a:r>
          </a:p>
        </p:txBody>
      </p:sp>
      <p:graphicFrame>
        <p:nvGraphicFramePr>
          <p:cNvPr id="10" name="Object 9">
            <a:extLst>
              <a:ext uri="{FF2B5EF4-FFF2-40B4-BE49-F238E27FC236}">
                <a16:creationId xmlns:a16="http://schemas.microsoft.com/office/drawing/2014/main" id="{F9C1A947-CDE1-4E10-AC95-90B33D7DBFC1}"/>
              </a:ext>
            </a:extLst>
          </p:cNvPr>
          <p:cNvGraphicFramePr>
            <a:graphicFrameLocks noChangeAspect="1"/>
          </p:cNvGraphicFramePr>
          <p:nvPr>
            <p:extLst>
              <p:ext uri="{D42A27DB-BD31-4B8C-83A1-F6EECF244321}">
                <p14:modId xmlns:p14="http://schemas.microsoft.com/office/powerpoint/2010/main" val="418016478"/>
              </p:ext>
            </p:extLst>
          </p:nvPr>
        </p:nvGraphicFramePr>
        <p:xfrm>
          <a:off x="3684588" y="3457575"/>
          <a:ext cx="1635125" cy="392113"/>
        </p:xfrm>
        <a:graphic>
          <a:graphicData uri="http://schemas.openxmlformats.org/presentationml/2006/ole">
            <mc:AlternateContent xmlns:mc="http://schemas.openxmlformats.org/markup-compatibility/2006">
              <mc:Choice xmlns:v="urn:schemas-microsoft-com:vml" Requires="v">
                <p:oleObj name="Equation" r:id="rId5" imgW="1218960" imgH="279360" progId="Equation.DSMT4">
                  <p:embed/>
                </p:oleObj>
              </mc:Choice>
              <mc:Fallback>
                <p:oleObj name="Equation" r:id="rId5" imgW="1218960" imgH="279360" progId="Equation.DSMT4">
                  <p:embed/>
                  <p:pic>
                    <p:nvPicPr>
                      <p:cNvPr id="10" name="Object 9">
                        <a:extLst>
                          <a:ext uri="{FF2B5EF4-FFF2-40B4-BE49-F238E27FC236}">
                            <a16:creationId xmlns:a16="http://schemas.microsoft.com/office/drawing/2014/main" id="{F9C1A947-CDE1-4E10-AC95-90B33D7DBFC1}"/>
                          </a:ext>
                        </a:extLst>
                      </p:cNvPr>
                      <p:cNvPicPr>
                        <a:picLocks noChangeAspect="1" noChangeArrowheads="1"/>
                      </p:cNvPicPr>
                      <p:nvPr/>
                    </p:nvPicPr>
                    <p:blipFill>
                      <a:blip r:embed="rId6"/>
                      <a:srcRect/>
                      <a:stretch>
                        <a:fillRect/>
                      </a:stretch>
                    </p:blipFill>
                    <p:spPr bwMode="auto">
                      <a:xfrm>
                        <a:off x="3684588" y="3457575"/>
                        <a:ext cx="1635125" cy="392113"/>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01DC924E-2B08-DC1F-2BF1-43F693205F20}"/>
              </a:ext>
            </a:extLst>
          </p:cNvPr>
          <p:cNvSpPr txBox="1"/>
          <p:nvPr/>
        </p:nvSpPr>
        <p:spPr>
          <a:xfrm>
            <a:off x="801278" y="3875551"/>
            <a:ext cx="8139832" cy="1015663"/>
          </a:xfrm>
          <a:prstGeom prst="rect">
            <a:avLst/>
          </a:prstGeom>
          <a:noFill/>
        </p:spPr>
        <p:txBody>
          <a:bodyPr wrap="square" rtlCol="0">
            <a:spAutoFit/>
          </a:bodyPr>
          <a:lstStyle/>
          <a:p>
            <a:r>
              <a:rPr lang="en-US" sz="1500" dirty="0">
                <a:latin typeface="+mn-lt"/>
              </a:rPr>
              <a:t>The ¾ in. x 109 in. web on the left side of the splice is unstiffened. The ¾ in. x 109 in. web on the right side of the splice is stiffened with a transverse stiffener spacing of 3 times the web depth. The web on the left side of the splice controls since it has the smaller factored shear resistance</a:t>
            </a:r>
            <a:r>
              <a:rPr lang="en-US" sz="1500" dirty="0">
                <a:latin typeface="+mn-lt"/>
                <a:sym typeface="MT Extra" panose="05050102010205020202" pitchFamily="18" charset="2"/>
              </a:rPr>
              <a:t>: V</a:t>
            </a:r>
            <a:r>
              <a:rPr lang="en-US" sz="1500" baseline="-25000" dirty="0">
                <a:latin typeface="+mn-lt"/>
                <a:sym typeface="MT Extra" panose="05050102010205020202" pitchFamily="18" charset="2"/>
              </a:rPr>
              <a:t>r</a:t>
            </a:r>
            <a:r>
              <a:rPr lang="en-US" sz="1500" dirty="0">
                <a:latin typeface="+mn-lt"/>
                <a:sym typeface="MT Extra" panose="05050102010205020202" pitchFamily="18" charset="2"/>
              </a:rPr>
              <a:t> = </a:t>
            </a:r>
            <a:r>
              <a:rPr lang="en-US" sz="1500" dirty="0">
                <a:latin typeface="+mn-lt"/>
                <a:sym typeface="Symbol" panose="05050102010706020507" pitchFamily="18" charset="2"/>
              </a:rPr>
              <a:t></a:t>
            </a:r>
            <a:r>
              <a:rPr lang="en-US" sz="1500" baseline="-25000" dirty="0">
                <a:latin typeface="+mn-lt"/>
                <a:sym typeface="Symbol" panose="05050102010706020507" pitchFamily="18" charset="2"/>
              </a:rPr>
              <a:t>v</a:t>
            </a:r>
            <a:r>
              <a:rPr lang="en-US" sz="1500" dirty="0">
                <a:latin typeface="+mn-lt"/>
                <a:sym typeface="Symbol" panose="05050102010706020507" pitchFamily="18" charset="2"/>
              </a:rPr>
              <a:t>V</a:t>
            </a:r>
            <a:r>
              <a:rPr lang="en-US" sz="1500" baseline="-25000" dirty="0">
                <a:latin typeface="+mn-lt"/>
                <a:sym typeface="Symbol" panose="05050102010706020507" pitchFamily="18" charset="2"/>
              </a:rPr>
              <a:t>n</a:t>
            </a:r>
            <a:r>
              <a:rPr lang="en-US" sz="1500" dirty="0">
                <a:latin typeface="+mn-lt"/>
                <a:sym typeface="Symbol" panose="05050102010706020507" pitchFamily="18" charset="2"/>
              </a:rPr>
              <a:t> = 511 kips (Lesson 5)</a:t>
            </a:r>
            <a:endParaRPr lang="en-US" sz="1500" dirty="0">
              <a:latin typeface="+mn-lt"/>
            </a:endParaRPr>
          </a:p>
        </p:txBody>
      </p:sp>
      <p:graphicFrame>
        <p:nvGraphicFramePr>
          <p:cNvPr id="19" name="Object 18">
            <a:extLst>
              <a:ext uri="{FF2B5EF4-FFF2-40B4-BE49-F238E27FC236}">
                <a16:creationId xmlns:a16="http://schemas.microsoft.com/office/drawing/2014/main" id="{610513BA-659D-7141-B635-AE87E3DB2330}"/>
              </a:ext>
            </a:extLst>
          </p:cNvPr>
          <p:cNvGraphicFramePr>
            <a:graphicFrameLocks noChangeAspect="1"/>
          </p:cNvGraphicFramePr>
          <p:nvPr>
            <p:extLst>
              <p:ext uri="{D42A27DB-BD31-4B8C-83A1-F6EECF244321}">
                <p14:modId xmlns:p14="http://schemas.microsoft.com/office/powerpoint/2010/main" val="974467687"/>
              </p:ext>
            </p:extLst>
          </p:nvPr>
        </p:nvGraphicFramePr>
        <p:xfrm>
          <a:off x="3011488" y="4625975"/>
          <a:ext cx="2981325" cy="392113"/>
        </p:xfrm>
        <a:graphic>
          <a:graphicData uri="http://schemas.openxmlformats.org/presentationml/2006/ole">
            <mc:AlternateContent xmlns:mc="http://schemas.openxmlformats.org/markup-compatibility/2006">
              <mc:Choice xmlns:v="urn:schemas-microsoft-com:vml" Requires="v">
                <p:oleObj name="Equation" r:id="rId7" imgW="2222280" imgH="279360" progId="Equation.DSMT4">
                  <p:embed/>
                </p:oleObj>
              </mc:Choice>
              <mc:Fallback>
                <p:oleObj name="Equation" r:id="rId7" imgW="2222280" imgH="279360" progId="Equation.DSMT4">
                  <p:embed/>
                  <p:pic>
                    <p:nvPicPr>
                      <p:cNvPr id="19" name="Object 18">
                        <a:extLst>
                          <a:ext uri="{FF2B5EF4-FFF2-40B4-BE49-F238E27FC236}">
                            <a16:creationId xmlns:a16="http://schemas.microsoft.com/office/drawing/2014/main" id="{610513BA-659D-7141-B635-AE87E3DB2330}"/>
                          </a:ext>
                        </a:extLst>
                      </p:cNvPr>
                      <p:cNvPicPr>
                        <a:picLocks noChangeAspect="1" noChangeArrowheads="1"/>
                      </p:cNvPicPr>
                      <p:nvPr/>
                    </p:nvPicPr>
                    <p:blipFill>
                      <a:blip r:embed="rId8"/>
                      <a:srcRect/>
                      <a:stretch>
                        <a:fillRect/>
                      </a:stretch>
                    </p:blipFill>
                    <p:spPr bwMode="auto">
                      <a:xfrm>
                        <a:off x="3011488" y="4625975"/>
                        <a:ext cx="2981325" cy="392113"/>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8475581C-D0C4-C0A8-369A-9CE68EE3A583}"/>
              </a:ext>
            </a:extLst>
          </p:cNvPr>
          <p:cNvSpPr txBox="1"/>
          <p:nvPr/>
        </p:nvSpPr>
        <p:spPr>
          <a:xfrm>
            <a:off x="5508182" y="3470535"/>
            <a:ext cx="1451728" cy="338554"/>
          </a:xfrm>
          <a:prstGeom prst="rect">
            <a:avLst/>
          </a:prstGeom>
          <a:noFill/>
        </p:spPr>
        <p:txBody>
          <a:bodyPr wrap="square" rtlCol="0">
            <a:spAutoFit/>
          </a:bodyPr>
          <a:lstStyle/>
          <a:p>
            <a:r>
              <a:rPr lang="en-US" sz="1600" dirty="0">
                <a:latin typeface="+mn-lt"/>
              </a:rPr>
              <a:t>(Slide 92)</a:t>
            </a:r>
          </a:p>
        </p:txBody>
      </p:sp>
    </p:spTree>
    <p:extLst>
      <p:ext uri="{BB962C8B-B14F-4D97-AF65-F5344CB8AC3E}">
        <p14:creationId xmlns:p14="http://schemas.microsoft.com/office/powerpoint/2010/main" val="6973865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40266" y="923523"/>
            <a:ext cx="7970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Bolt Design – Strength Limit State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922354"/>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1023332" y="1981102"/>
            <a:ext cx="7404338" cy="2062103"/>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Calculate the factored shear resistance of the bolts in double shear (i.e., N</a:t>
            </a:r>
            <a:r>
              <a:rPr lang="en-US" sz="1600" baseline="-25000" dirty="0">
                <a:latin typeface="+mn-lt"/>
              </a:rPr>
              <a:t>s</a:t>
            </a:r>
            <a:r>
              <a:rPr lang="en-US" sz="1600" dirty="0">
                <a:latin typeface="+mn-lt"/>
              </a:rPr>
              <a:t> = 2). Assume the threads are included in the shear plane:</a:t>
            </a:r>
          </a:p>
          <a:p>
            <a:pPr marL="285750" indent="-285750">
              <a:buFont typeface="Wingdings" panose="05000000000000000000" pitchFamily="2" charset="2"/>
              <a:buChar char="Ø"/>
            </a:pPr>
            <a:endParaRPr lang="en-US" sz="1600" dirty="0">
              <a:latin typeface="+mn-lt"/>
            </a:endParaRPr>
          </a:p>
          <a:p>
            <a:pPr lvl="1"/>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endParaRPr lang="en-US" sz="1600" dirty="0">
              <a:latin typeface="+mn-lt"/>
            </a:endParaRPr>
          </a:p>
        </p:txBody>
      </p:sp>
      <p:graphicFrame>
        <p:nvGraphicFramePr>
          <p:cNvPr id="9" name="Object 8">
            <a:extLst>
              <a:ext uri="{FF2B5EF4-FFF2-40B4-BE49-F238E27FC236}">
                <a16:creationId xmlns:a16="http://schemas.microsoft.com/office/drawing/2014/main" id="{6F4788F9-4E6A-FAD7-F6DE-1D8925CBA70B}"/>
              </a:ext>
            </a:extLst>
          </p:cNvPr>
          <p:cNvGraphicFramePr>
            <a:graphicFrameLocks noChangeAspect="1"/>
          </p:cNvGraphicFramePr>
          <p:nvPr>
            <p:extLst>
              <p:ext uri="{D42A27DB-BD31-4B8C-83A1-F6EECF244321}">
                <p14:modId xmlns:p14="http://schemas.microsoft.com/office/powerpoint/2010/main" val="1470881148"/>
              </p:ext>
            </p:extLst>
          </p:nvPr>
        </p:nvGraphicFramePr>
        <p:xfrm>
          <a:off x="2806700" y="1366838"/>
          <a:ext cx="3203575" cy="534987"/>
        </p:xfrm>
        <a:graphic>
          <a:graphicData uri="http://schemas.openxmlformats.org/presentationml/2006/ole">
            <mc:AlternateContent xmlns:mc="http://schemas.openxmlformats.org/markup-compatibility/2006">
              <mc:Choice xmlns:v="urn:schemas-microsoft-com:vml" Requires="v">
                <p:oleObj name="Equation" r:id="rId3" imgW="2387520" imgH="380880" progId="Equation.DSMT4">
                  <p:embed/>
                </p:oleObj>
              </mc:Choice>
              <mc:Fallback>
                <p:oleObj name="Equation" r:id="rId3" imgW="2387520" imgH="380880" progId="Equation.DSMT4">
                  <p:embed/>
                  <p:pic>
                    <p:nvPicPr>
                      <p:cNvPr id="9" name="Object 8">
                        <a:extLst>
                          <a:ext uri="{FF2B5EF4-FFF2-40B4-BE49-F238E27FC236}">
                            <a16:creationId xmlns:a16="http://schemas.microsoft.com/office/drawing/2014/main" id="{6F4788F9-4E6A-FAD7-F6DE-1D8925CBA70B}"/>
                          </a:ext>
                        </a:extLst>
                      </p:cNvPr>
                      <p:cNvPicPr>
                        <a:picLocks noChangeAspect="1" noChangeArrowheads="1"/>
                      </p:cNvPicPr>
                      <p:nvPr/>
                    </p:nvPicPr>
                    <p:blipFill>
                      <a:blip r:embed="rId4"/>
                      <a:srcRect/>
                      <a:stretch>
                        <a:fillRect/>
                      </a:stretch>
                    </p:blipFill>
                    <p:spPr bwMode="auto">
                      <a:xfrm>
                        <a:off x="2806700" y="1366838"/>
                        <a:ext cx="3203575" cy="5349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F9C1A947-CDE1-4E10-AC95-90B33D7DBFC1}"/>
              </a:ext>
            </a:extLst>
          </p:cNvPr>
          <p:cNvGraphicFramePr>
            <a:graphicFrameLocks noChangeAspect="1"/>
          </p:cNvGraphicFramePr>
          <p:nvPr>
            <p:extLst>
              <p:ext uri="{D42A27DB-BD31-4B8C-83A1-F6EECF244321}">
                <p14:modId xmlns:p14="http://schemas.microsoft.com/office/powerpoint/2010/main" val="959354752"/>
              </p:ext>
            </p:extLst>
          </p:nvPr>
        </p:nvGraphicFramePr>
        <p:xfrm>
          <a:off x="3121025" y="2644775"/>
          <a:ext cx="2573338" cy="268288"/>
        </p:xfrm>
        <a:graphic>
          <a:graphicData uri="http://schemas.openxmlformats.org/presentationml/2006/ole">
            <mc:AlternateContent xmlns:mc="http://schemas.openxmlformats.org/markup-compatibility/2006">
              <mc:Choice xmlns:v="urn:schemas-microsoft-com:vml" Requires="v">
                <p:oleObj name="Equation" r:id="rId5" imgW="1917360" imgH="190440" progId="Equation.DSMT4">
                  <p:embed/>
                </p:oleObj>
              </mc:Choice>
              <mc:Fallback>
                <p:oleObj name="Equation" r:id="rId5" imgW="1917360" imgH="190440" progId="Equation.DSMT4">
                  <p:embed/>
                  <p:pic>
                    <p:nvPicPr>
                      <p:cNvPr id="10" name="Object 9">
                        <a:extLst>
                          <a:ext uri="{FF2B5EF4-FFF2-40B4-BE49-F238E27FC236}">
                            <a16:creationId xmlns:a16="http://schemas.microsoft.com/office/drawing/2014/main" id="{F9C1A947-CDE1-4E10-AC95-90B33D7DBFC1}"/>
                          </a:ext>
                        </a:extLst>
                      </p:cNvPr>
                      <p:cNvPicPr>
                        <a:picLocks noChangeAspect="1" noChangeArrowheads="1"/>
                      </p:cNvPicPr>
                      <p:nvPr/>
                    </p:nvPicPr>
                    <p:blipFill>
                      <a:blip r:embed="rId6"/>
                      <a:srcRect/>
                      <a:stretch>
                        <a:fillRect/>
                      </a:stretch>
                    </p:blipFill>
                    <p:spPr bwMode="auto">
                      <a:xfrm>
                        <a:off x="3121025" y="2644775"/>
                        <a:ext cx="2573338" cy="268288"/>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610513BA-659D-7141-B635-AE87E3DB2330}"/>
              </a:ext>
            </a:extLst>
          </p:cNvPr>
          <p:cNvGraphicFramePr>
            <a:graphicFrameLocks noChangeAspect="1"/>
          </p:cNvGraphicFramePr>
          <p:nvPr>
            <p:extLst>
              <p:ext uri="{D42A27DB-BD31-4B8C-83A1-F6EECF244321}">
                <p14:modId xmlns:p14="http://schemas.microsoft.com/office/powerpoint/2010/main" val="3425464751"/>
              </p:ext>
            </p:extLst>
          </p:nvPr>
        </p:nvGraphicFramePr>
        <p:xfrm>
          <a:off x="2941638" y="4027488"/>
          <a:ext cx="3322637" cy="268287"/>
        </p:xfrm>
        <a:graphic>
          <a:graphicData uri="http://schemas.openxmlformats.org/presentationml/2006/ole">
            <mc:AlternateContent xmlns:mc="http://schemas.openxmlformats.org/markup-compatibility/2006">
              <mc:Choice xmlns:v="urn:schemas-microsoft-com:vml" Requires="v">
                <p:oleObj name="Equation" r:id="rId7" imgW="2476440" imgH="190440" progId="Equation.DSMT4">
                  <p:embed/>
                </p:oleObj>
              </mc:Choice>
              <mc:Fallback>
                <p:oleObj name="Equation" r:id="rId7" imgW="2476440" imgH="190440" progId="Equation.DSMT4">
                  <p:embed/>
                  <p:pic>
                    <p:nvPicPr>
                      <p:cNvPr id="19" name="Object 18">
                        <a:extLst>
                          <a:ext uri="{FF2B5EF4-FFF2-40B4-BE49-F238E27FC236}">
                            <a16:creationId xmlns:a16="http://schemas.microsoft.com/office/drawing/2014/main" id="{610513BA-659D-7141-B635-AE87E3DB2330}"/>
                          </a:ext>
                        </a:extLst>
                      </p:cNvPr>
                      <p:cNvPicPr>
                        <a:picLocks noChangeAspect="1" noChangeArrowheads="1"/>
                      </p:cNvPicPr>
                      <p:nvPr/>
                    </p:nvPicPr>
                    <p:blipFill>
                      <a:blip r:embed="rId8"/>
                      <a:srcRect/>
                      <a:stretch>
                        <a:fillRect/>
                      </a:stretch>
                    </p:blipFill>
                    <p:spPr bwMode="auto">
                      <a:xfrm>
                        <a:off x="2941638" y="4027488"/>
                        <a:ext cx="3322637" cy="26828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603F576A-67F2-C25F-0217-5D6CF6C037D3}"/>
              </a:ext>
            </a:extLst>
          </p:cNvPr>
          <p:cNvGraphicFramePr>
            <a:graphicFrameLocks noChangeAspect="1"/>
          </p:cNvGraphicFramePr>
          <p:nvPr>
            <p:extLst>
              <p:ext uri="{D42A27DB-BD31-4B8C-83A1-F6EECF244321}">
                <p14:modId xmlns:p14="http://schemas.microsoft.com/office/powerpoint/2010/main" val="2793758682"/>
              </p:ext>
            </p:extLst>
          </p:nvPr>
        </p:nvGraphicFramePr>
        <p:xfrm>
          <a:off x="3905250" y="3027426"/>
          <a:ext cx="1004888" cy="268288"/>
        </p:xfrm>
        <a:graphic>
          <a:graphicData uri="http://schemas.openxmlformats.org/presentationml/2006/ole">
            <mc:AlternateContent xmlns:mc="http://schemas.openxmlformats.org/markup-compatibility/2006">
              <mc:Choice xmlns:v="urn:schemas-microsoft-com:vml" Requires="v">
                <p:oleObj name="Equation" r:id="rId9" imgW="749160" imgH="190440" progId="Equation.DSMT4">
                  <p:embed/>
                </p:oleObj>
              </mc:Choice>
              <mc:Fallback>
                <p:oleObj name="Equation" r:id="rId9" imgW="749160" imgH="190440" progId="Equation.DSMT4">
                  <p:embed/>
                  <p:pic>
                    <p:nvPicPr>
                      <p:cNvPr id="8" name="Object 7">
                        <a:extLst>
                          <a:ext uri="{FF2B5EF4-FFF2-40B4-BE49-F238E27FC236}">
                            <a16:creationId xmlns:a16="http://schemas.microsoft.com/office/drawing/2014/main" id="{603F576A-67F2-C25F-0217-5D6CF6C037D3}"/>
                          </a:ext>
                        </a:extLst>
                      </p:cNvPr>
                      <p:cNvPicPr>
                        <a:picLocks noChangeAspect="1" noChangeArrowheads="1"/>
                      </p:cNvPicPr>
                      <p:nvPr/>
                    </p:nvPicPr>
                    <p:blipFill>
                      <a:blip r:embed="rId10"/>
                      <a:srcRect/>
                      <a:stretch>
                        <a:fillRect/>
                      </a:stretch>
                    </p:blipFill>
                    <p:spPr bwMode="auto">
                      <a:xfrm>
                        <a:off x="3905250" y="3027426"/>
                        <a:ext cx="1004888" cy="268288"/>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39F40E4-165E-457C-072E-ADB37B691AC3}"/>
              </a:ext>
            </a:extLst>
          </p:cNvPr>
          <p:cNvGraphicFramePr>
            <a:graphicFrameLocks noChangeAspect="1"/>
          </p:cNvGraphicFramePr>
          <p:nvPr>
            <p:extLst>
              <p:ext uri="{D42A27DB-BD31-4B8C-83A1-F6EECF244321}">
                <p14:modId xmlns:p14="http://schemas.microsoft.com/office/powerpoint/2010/main" val="3771190569"/>
              </p:ext>
            </p:extLst>
          </p:nvPr>
        </p:nvGraphicFramePr>
        <p:xfrm>
          <a:off x="3097213" y="3336925"/>
          <a:ext cx="2620962" cy="554038"/>
        </p:xfrm>
        <a:graphic>
          <a:graphicData uri="http://schemas.openxmlformats.org/presentationml/2006/ole">
            <mc:AlternateContent xmlns:mc="http://schemas.openxmlformats.org/markup-compatibility/2006">
              <mc:Choice xmlns:v="urn:schemas-microsoft-com:vml" Requires="v">
                <p:oleObj name="Equation" r:id="rId11" imgW="1955520" imgH="393480" progId="Equation.DSMT4">
                  <p:embed/>
                </p:oleObj>
              </mc:Choice>
              <mc:Fallback>
                <p:oleObj name="Equation" r:id="rId11" imgW="1955520" imgH="393480" progId="Equation.DSMT4">
                  <p:embed/>
                  <p:pic>
                    <p:nvPicPr>
                      <p:cNvPr id="11" name="Object 10">
                        <a:extLst>
                          <a:ext uri="{FF2B5EF4-FFF2-40B4-BE49-F238E27FC236}">
                            <a16:creationId xmlns:a16="http://schemas.microsoft.com/office/drawing/2014/main" id="{139F40E4-165E-457C-072E-ADB37B691AC3}"/>
                          </a:ext>
                        </a:extLst>
                      </p:cNvPr>
                      <p:cNvPicPr>
                        <a:picLocks noChangeAspect="1" noChangeArrowheads="1"/>
                      </p:cNvPicPr>
                      <p:nvPr/>
                    </p:nvPicPr>
                    <p:blipFill>
                      <a:blip r:embed="rId12"/>
                      <a:srcRect/>
                      <a:stretch>
                        <a:fillRect/>
                      </a:stretch>
                    </p:blipFill>
                    <p:spPr bwMode="auto">
                      <a:xfrm>
                        <a:off x="3097213" y="3336925"/>
                        <a:ext cx="2620962" cy="55403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B7394623-6FCC-8600-A9AA-19570AF50E11}"/>
              </a:ext>
            </a:extLst>
          </p:cNvPr>
          <p:cNvGraphicFramePr>
            <a:graphicFrameLocks noChangeAspect="1"/>
          </p:cNvGraphicFramePr>
          <p:nvPr>
            <p:extLst>
              <p:ext uri="{D42A27DB-BD31-4B8C-83A1-F6EECF244321}">
                <p14:modId xmlns:p14="http://schemas.microsoft.com/office/powerpoint/2010/main" val="973565234"/>
              </p:ext>
            </p:extLst>
          </p:nvPr>
        </p:nvGraphicFramePr>
        <p:xfrm>
          <a:off x="3130550" y="4406106"/>
          <a:ext cx="2844800" cy="498475"/>
        </p:xfrm>
        <a:graphic>
          <a:graphicData uri="http://schemas.openxmlformats.org/presentationml/2006/ole">
            <mc:AlternateContent xmlns:mc="http://schemas.openxmlformats.org/markup-compatibility/2006">
              <mc:Choice xmlns:v="urn:schemas-microsoft-com:vml" Requires="v">
                <p:oleObj name="Equation" r:id="rId13" imgW="2120760" imgH="355320" progId="Equation.DSMT4">
                  <p:embed/>
                </p:oleObj>
              </mc:Choice>
              <mc:Fallback>
                <p:oleObj name="Equation" r:id="rId13" imgW="2120760" imgH="355320" progId="Equation.DSMT4">
                  <p:embed/>
                  <p:pic>
                    <p:nvPicPr>
                      <p:cNvPr id="12" name="Object 11">
                        <a:extLst>
                          <a:ext uri="{FF2B5EF4-FFF2-40B4-BE49-F238E27FC236}">
                            <a16:creationId xmlns:a16="http://schemas.microsoft.com/office/drawing/2014/main" id="{B7394623-6FCC-8600-A9AA-19570AF50E11}"/>
                          </a:ext>
                        </a:extLst>
                      </p:cNvPr>
                      <p:cNvPicPr>
                        <a:picLocks noChangeAspect="1" noChangeArrowheads="1"/>
                      </p:cNvPicPr>
                      <p:nvPr/>
                    </p:nvPicPr>
                    <p:blipFill>
                      <a:blip r:embed="rId14"/>
                      <a:srcRect/>
                      <a:stretch>
                        <a:fillRect/>
                      </a:stretch>
                    </p:blipFill>
                    <p:spPr bwMode="auto">
                      <a:xfrm>
                        <a:off x="3130550" y="4406106"/>
                        <a:ext cx="2844800" cy="498475"/>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C5FD144D-F38E-409A-6A19-DC5E9357D9B1}"/>
              </a:ext>
            </a:extLst>
          </p:cNvPr>
          <p:cNvSpPr txBox="1"/>
          <p:nvPr/>
        </p:nvSpPr>
        <p:spPr>
          <a:xfrm>
            <a:off x="5975350" y="1414559"/>
            <a:ext cx="1630837" cy="338554"/>
          </a:xfrm>
          <a:prstGeom prst="rect">
            <a:avLst/>
          </a:prstGeom>
          <a:noFill/>
        </p:spPr>
        <p:txBody>
          <a:bodyPr wrap="square" rtlCol="0">
            <a:spAutoFit/>
          </a:bodyPr>
          <a:lstStyle/>
          <a:p>
            <a:r>
              <a:rPr lang="en-US" sz="1600" dirty="0">
                <a:latin typeface="+mn-lt"/>
              </a:rPr>
              <a:t>(Slide 95)</a:t>
            </a:r>
          </a:p>
        </p:txBody>
      </p:sp>
      <p:sp>
        <p:nvSpPr>
          <p:cNvPr id="13" name="TextBox 12">
            <a:extLst>
              <a:ext uri="{FF2B5EF4-FFF2-40B4-BE49-F238E27FC236}">
                <a16:creationId xmlns:a16="http://schemas.microsoft.com/office/drawing/2014/main" id="{4F545883-C11C-2860-70BB-9231F8177837}"/>
              </a:ext>
            </a:extLst>
          </p:cNvPr>
          <p:cNvSpPr txBox="1"/>
          <p:nvPr/>
        </p:nvSpPr>
        <p:spPr>
          <a:xfrm>
            <a:off x="5853939" y="2577535"/>
            <a:ext cx="2121031" cy="338554"/>
          </a:xfrm>
          <a:prstGeom prst="rect">
            <a:avLst/>
          </a:prstGeom>
          <a:noFill/>
        </p:spPr>
        <p:txBody>
          <a:bodyPr wrap="square" rtlCol="0">
            <a:spAutoFit/>
          </a:bodyPr>
          <a:lstStyle/>
          <a:p>
            <a:r>
              <a:rPr lang="en-US" sz="1600" dirty="0">
                <a:latin typeface="+mn-lt"/>
              </a:rPr>
              <a:t>(Slides 27 and 28)</a:t>
            </a:r>
          </a:p>
        </p:txBody>
      </p:sp>
    </p:spTree>
    <p:extLst>
      <p:ext uri="{BB962C8B-B14F-4D97-AF65-F5344CB8AC3E}">
        <p14:creationId xmlns:p14="http://schemas.microsoft.com/office/powerpoint/2010/main" val="2444523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40266" y="923523"/>
            <a:ext cx="7970470" cy="227754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Bolt Design – Strength Limit State - cont: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922354"/>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999396" y="1367755"/>
            <a:ext cx="7404338" cy="2308324"/>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At least two rows of bolts are required in the web splice over the depth of the web.</a:t>
            </a:r>
          </a:p>
          <a:p>
            <a:pPr marL="285750" indent="-285750">
              <a:buFont typeface="Calibri" panose="020F0502020204030204" pitchFamily="34" charset="0"/>
              <a:buChar char="―"/>
            </a:pPr>
            <a:r>
              <a:rPr lang="en-US" sz="1600" dirty="0">
                <a:latin typeface="+mn-lt"/>
              </a:rPr>
              <a:t>The maximum permitted spacing of bolts for sealing is:</a:t>
            </a:r>
          </a:p>
          <a:p>
            <a:endParaRPr lang="en-US" sz="1600" dirty="0">
              <a:latin typeface="+mn-lt"/>
            </a:endParaRPr>
          </a:p>
          <a:p>
            <a:pPr marL="285750" indent="-285750">
              <a:buFont typeface="Wingdings" panose="05000000000000000000" pitchFamily="2" charset="2"/>
              <a:buChar char="Ø"/>
            </a:pPr>
            <a:endParaRPr lang="en-US" sz="1600" dirty="0">
              <a:latin typeface="+mn-lt"/>
            </a:endParaRPr>
          </a:p>
          <a:p>
            <a:pPr lvl="1"/>
            <a:endParaRPr lang="en-US" sz="1600" dirty="0">
              <a:latin typeface="+mn-lt"/>
            </a:endParaRPr>
          </a:p>
          <a:p>
            <a:pPr lvl="1"/>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endParaRPr lang="en-US" sz="1600" dirty="0">
              <a:latin typeface="+mn-lt"/>
            </a:endParaRPr>
          </a:p>
        </p:txBody>
      </p:sp>
      <p:graphicFrame>
        <p:nvGraphicFramePr>
          <p:cNvPr id="10" name="Object 9">
            <a:extLst>
              <a:ext uri="{FF2B5EF4-FFF2-40B4-BE49-F238E27FC236}">
                <a16:creationId xmlns:a16="http://schemas.microsoft.com/office/drawing/2014/main" id="{F9C1A947-CDE1-4E10-AC95-90B33D7DBFC1}"/>
              </a:ext>
            </a:extLst>
          </p:cNvPr>
          <p:cNvGraphicFramePr>
            <a:graphicFrameLocks noChangeAspect="1"/>
          </p:cNvGraphicFramePr>
          <p:nvPr>
            <p:extLst>
              <p:ext uri="{D42A27DB-BD31-4B8C-83A1-F6EECF244321}">
                <p14:modId xmlns:p14="http://schemas.microsoft.com/office/powerpoint/2010/main" val="1926426065"/>
              </p:ext>
            </p:extLst>
          </p:nvPr>
        </p:nvGraphicFramePr>
        <p:xfrm>
          <a:off x="3505200" y="2009775"/>
          <a:ext cx="1992313" cy="304800"/>
        </p:xfrm>
        <a:graphic>
          <a:graphicData uri="http://schemas.openxmlformats.org/presentationml/2006/ole">
            <mc:AlternateContent xmlns:mc="http://schemas.openxmlformats.org/markup-compatibility/2006">
              <mc:Choice xmlns:v="urn:schemas-microsoft-com:vml" Requires="v">
                <p:oleObj name="Equation" r:id="rId3" imgW="1485720" imgH="215640" progId="Equation.DSMT4">
                  <p:embed/>
                </p:oleObj>
              </mc:Choice>
              <mc:Fallback>
                <p:oleObj name="Equation" r:id="rId3" imgW="1485720" imgH="215640" progId="Equation.DSMT4">
                  <p:embed/>
                  <p:pic>
                    <p:nvPicPr>
                      <p:cNvPr id="10" name="Object 9">
                        <a:extLst>
                          <a:ext uri="{FF2B5EF4-FFF2-40B4-BE49-F238E27FC236}">
                            <a16:creationId xmlns:a16="http://schemas.microsoft.com/office/drawing/2014/main" id="{F9C1A947-CDE1-4E10-AC95-90B33D7DBFC1}"/>
                          </a:ext>
                        </a:extLst>
                      </p:cNvPr>
                      <p:cNvPicPr>
                        <a:picLocks noChangeAspect="1" noChangeArrowheads="1"/>
                      </p:cNvPicPr>
                      <p:nvPr/>
                    </p:nvPicPr>
                    <p:blipFill>
                      <a:blip r:embed="rId4"/>
                      <a:srcRect/>
                      <a:stretch>
                        <a:fillRect/>
                      </a:stretch>
                    </p:blipFill>
                    <p:spPr bwMode="auto">
                      <a:xfrm>
                        <a:off x="3505200" y="2009775"/>
                        <a:ext cx="1992313" cy="30480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610513BA-659D-7141-B635-AE87E3DB2330}"/>
              </a:ext>
            </a:extLst>
          </p:cNvPr>
          <p:cNvGraphicFramePr>
            <a:graphicFrameLocks noChangeAspect="1"/>
          </p:cNvGraphicFramePr>
          <p:nvPr>
            <p:extLst>
              <p:ext uri="{D42A27DB-BD31-4B8C-83A1-F6EECF244321}">
                <p14:modId xmlns:p14="http://schemas.microsoft.com/office/powerpoint/2010/main" val="1235830974"/>
              </p:ext>
            </p:extLst>
          </p:nvPr>
        </p:nvGraphicFramePr>
        <p:xfrm>
          <a:off x="2508250" y="3370263"/>
          <a:ext cx="3986213" cy="268287"/>
        </p:xfrm>
        <a:graphic>
          <a:graphicData uri="http://schemas.openxmlformats.org/presentationml/2006/ole">
            <mc:AlternateContent xmlns:mc="http://schemas.openxmlformats.org/markup-compatibility/2006">
              <mc:Choice xmlns:v="urn:schemas-microsoft-com:vml" Requires="v">
                <p:oleObj name="Equation" r:id="rId5" imgW="2971800" imgH="190440" progId="Equation.DSMT4">
                  <p:embed/>
                </p:oleObj>
              </mc:Choice>
              <mc:Fallback>
                <p:oleObj name="Equation" r:id="rId5" imgW="2971800" imgH="190440" progId="Equation.DSMT4">
                  <p:embed/>
                  <p:pic>
                    <p:nvPicPr>
                      <p:cNvPr id="19" name="Object 18">
                        <a:extLst>
                          <a:ext uri="{FF2B5EF4-FFF2-40B4-BE49-F238E27FC236}">
                            <a16:creationId xmlns:a16="http://schemas.microsoft.com/office/drawing/2014/main" id="{610513BA-659D-7141-B635-AE87E3DB2330}"/>
                          </a:ext>
                        </a:extLst>
                      </p:cNvPr>
                      <p:cNvPicPr>
                        <a:picLocks noChangeAspect="1" noChangeArrowheads="1"/>
                      </p:cNvPicPr>
                      <p:nvPr/>
                    </p:nvPicPr>
                    <p:blipFill>
                      <a:blip r:embed="rId6"/>
                      <a:srcRect/>
                      <a:stretch>
                        <a:fillRect/>
                      </a:stretch>
                    </p:blipFill>
                    <p:spPr bwMode="auto">
                      <a:xfrm>
                        <a:off x="2508250" y="3370263"/>
                        <a:ext cx="3986213" cy="26828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603F576A-67F2-C25F-0217-5D6CF6C037D3}"/>
              </a:ext>
            </a:extLst>
          </p:cNvPr>
          <p:cNvGraphicFramePr>
            <a:graphicFrameLocks noChangeAspect="1"/>
          </p:cNvGraphicFramePr>
          <p:nvPr>
            <p:extLst>
              <p:ext uri="{D42A27DB-BD31-4B8C-83A1-F6EECF244321}">
                <p14:modId xmlns:p14="http://schemas.microsoft.com/office/powerpoint/2010/main" val="3357973418"/>
              </p:ext>
            </p:extLst>
          </p:nvPr>
        </p:nvGraphicFramePr>
        <p:xfrm>
          <a:off x="4235450" y="2781300"/>
          <a:ext cx="136525" cy="214313"/>
        </p:xfrm>
        <a:graphic>
          <a:graphicData uri="http://schemas.openxmlformats.org/presentationml/2006/ole">
            <mc:AlternateContent xmlns:mc="http://schemas.openxmlformats.org/markup-compatibility/2006">
              <mc:Choice xmlns:v="urn:schemas-microsoft-com:vml" Requires="v">
                <p:oleObj name="Equation" r:id="rId7" imgW="101520" imgH="152280" progId="Equation.DSMT4">
                  <p:embed/>
                </p:oleObj>
              </mc:Choice>
              <mc:Fallback>
                <p:oleObj name="Equation" r:id="rId7" imgW="101520" imgH="152280" progId="Equation.DSMT4">
                  <p:embed/>
                  <p:pic>
                    <p:nvPicPr>
                      <p:cNvPr id="8" name="Object 7">
                        <a:extLst>
                          <a:ext uri="{FF2B5EF4-FFF2-40B4-BE49-F238E27FC236}">
                            <a16:creationId xmlns:a16="http://schemas.microsoft.com/office/drawing/2014/main" id="{603F576A-67F2-C25F-0217-5D6CF6C037D3}"/>
                          </a:ext>
                        </a:extLst>
                      </p:cNvPr>
                      <p:cNvPicPr>
                        <a:picLocks noChangeAspect="1" noChangeArrowheads="1"/>
                      </p:cNvPicPr>
                      <p:nvPr/>
                    </p:nvPicPr>
                    <p:blipFill>
                      <a:blip r:embed="rId8"/>
                      <a:srcRect/>
                      <a:stretch>
                        <a:fillRect/>
                      </a:stretch>
                    </p:blipFill>
                    <p:spPr bwMode="auto">
                      <a:xfrm>
                        <a:off x="4235450" y="2781300"/>
                        <a:ext cx="136525" cy="2143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39F40E4-165E-457C-072E-ADB37B691AC3}"/>
              </a:ext>
            </a:extLst>
          </p:cNvPr>
          <p:cNvGraphicFramePr>
            <a:graphicFrameLocks noChangeAspect="1"/>
          </p:cNvGraphicFramePr>
          <p:nvPr>
            <p:extLst>
              <p:ext uri="{D42A27DB-BD31-4B8C-83A1-F6EECF244321}">
                <p14:modId xmlns:p14="http://schemas.microsoft.com/office/powerpoint/2010/main" val="375102211"/>
              </p:ext>
            </p:extLst>
          </p:nvPr>
        </p:nvGraphicFramePr>
        <p:xfrm>
          <a:off x="2259657" y="2682751"/>
          <a:ext cx="1292225" cy="534988"/>
        </p:xfrm>
        <a:graphic>
          <a:graphicData uri="http://schemas.openxmlformats.org/presentationml/2006/ole">
            <mc:AlternateContent xmlns:mc="http://schemas.openxmlformats.org/markup-compatibility/2006">
              <mc:Choice xmlns:v="urn:schemas-microsoft-com:vml" Requires="v">
                <p:oleObj name="Equation" r:id="rId9" imgW="965160" imgH="380880" progId="Equation.DSMT4">
                  <p:embed/>
                </p:oleObj>
              </mc:Choice>
              <mc:Fallback>
                <p:oleObj name="Equation" r:id="rId9" imgW="965160" imgH="380880" progId="Equation.DSMT4">
                  <p:embed/>
                  <p:pic>
                    <p:nvPicPr>
                      <p:cNvPr id="11" name="Object 10">
                        <a:extLst>
                          <a:ext uri="{FF2B5EF4-FFF2-40B4-BE49-F238E27FC236}">
                            <a16:creationId xmlns:a16="http://schemas.microsoft.com/office/drawing/2014/main" id="{139F40E4-165E-457C-072E-ADB37B691AC3}"/>
                          </a:ext>
                        </a:extLst>
                      </p:cNvPr>
                      <p:cNvPicPr>
                        <a:picLocks noChangeAspect="1" noChangeArrowheads="1"/>
                      </p:cNvPicPr>
                      <p:nvPr/>
                    </p:nvPicPr>
                    <p:blipFill>
                      <a:blip r:embed="rId10"/>
                      <a:srcRect/>
                      <a:stretch>
                        <a:fillRect/>
                      </a:stretch>
                    </p:blipFill>
                    <p:spPr bwMode="auto">
                      <a:xfrm>
                        <a:off x="2259657" y="2682751"/>
                        <a:ext cx="1292225" cy="5349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B7394623-6FCC-8600-A9AA-19570AF50E11}"/>
              </a:ext>
            </a:extLst>
          </p:cNvPr>
          <p:cNvGraphicFramePr>
            <a:graphicFrameLocks noChangeAspect="1"/>
          </p:cNvGraphicFramePr>
          <p:nvPr>
            <p:extLst>
              <p:ext uri="{D42A27DB-BD31-4B8C-83A1-F6EECF244321}">
                <p14:modId xmlns:p14="http://schemas.microsoft.com/office/powerpoint/2010/main" val="2684671904"/>
              </p:ext>
            </p:extLst>
          </p:nvPr>
        </p:nvGraphicFramePr>
        <p:xfrm>
          <a:off x="3474187" y="4337852"/>
          <a:ext cx="1973262" cy="266700"/>
        </p:xfrm>
        <a:graphic>
          <a:graphicData uri="http://schemas.openxmlformats.org/presentationml/2006/ole">
            <mc:AlternateContent xmlns:mc="http://schemas.openxmlformats.org/markup-compatibility/2006">
              <mc:Choice xmlns:v="urn:schemas-microsoft-com:vml" Requires="v">
                <p:oleObj name="Equation" r:id="rId11" imgW="1473120" imgH="190440" progId="Equation.DSMT4">
                  <p:embed/>
                </p:oleObj>
              </mc:Choice>
              <mc:Fallback>
                <p:oleObj name="Equation" r:id="rId11" imgW="1473120" imgH="190440" progId="Equation.DSMT4">
                  <p:embed/>
                  <p:pic>
                    <p:nvPicPr>
                      <p:cNvPr id="12" name="Object 11">
                        <a:extLst>
                          <a:ext uri="{FF2B5EF4-FFF2-40B4-BE49-F238E27FC236}">
                            <a16:creationId xmlns:a16="http://schemas.microsoft.com/office/drawing/2014/main" id="{B7394623-6FCC-8600-A9AA-19570AF50E11}"/>
                          </a:ext>
                        </a:extLst>
                      </p:cNvPr>
                      <p:cNvPicPr>
                        <a:picLocks noChangeAspect="1" noChangeArrowheads="1"/>
                      </p:cNvPicPr>
                      <p:nvPr/>
                    </p:nvPicPr>
                    <p:blipFill>
                      <a:blip r:embed="rId12"/>
                      <a:srcRect/>
                      <a:stretch>
                        <a:fillRect/>
                      </a:stretch>
                    </p:blipFill>
                    <p:spPr bwMode="auto">
                      <a:xfrm>
                        <a:off x="3474187" y="4337852"/>
                        <a:ext cx="1973262" cy="26670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71D770AB-0A33-C5AE-C782-B9E0F4F3CAF4}"/>
              </a:ext>
            </a:extLst>
          </p:cNvPr>
          <p:cNvSpPr txBox="1"/>
          <p:nvPr/>
        </p:nvSpPr>
        <p:spPr>
          <a:xfrm>
            <a:off x="2649087" y="2324759"/>
            <a:ext cx="3907738" cy="338554"/>
          </a:xfrm>
          <a:prstGeom prst="rect">
            <a:avLst/>
          </a:prstGeom>
          <a:noFill/>
        </p:spPr>
        <p:txBody>
          <a:bodyPr wrap="square" rtlCol="0">
            <a:spAutoFit/>
          </a:bodyPr>
          <a:lstStyle/>
          <a:p>
            <a:r>
              <a:rPr lang="en-US" sz="1600" dirty="0">
                <a:latin typeface="+mn-lt"/>
              </a:rPr>
              <a:t>where: t = thickness of the web splice plate</a:t>
            </a:r>
          </a:p>
        </p:txBody>
      </p:sp>
      <p:graphicFrame>
        <p:nvGraphicFramePr>
          <p:cNvPr id="13" name="Object 12">
            <a:extLst>
              <a:ext uri="{FF2B5EF4-FFF2-40B4-BE49-F238E27FC236}">
                <a16:creationId xmlns:a16="http://schemas.microsoft.com/office/drawing/2014/main" id="{1DC1648E-D055-C3AB-7CE1-85F9F976125B}"/>
              </a:ext>
            </a:extLst>
          </p:cNvPr>
          <p:cNvGraphicFramePr>
            <a:graphicFrameLocks noChangeAspect="1"/>
          </p:cNvGraphicFramePr>
          <p:nvPr>
            <p:extLst>
              <p:ext uri="{D42A27DB-BD31-4B8C-83A1-F6EECF244321}">
                <p14:modId xmlns:p14="http://schemas.microsoft.com/office/powerpoint/2010/main" val="1255770190"/>
              </p:ext>
            </p:extLst>
          </p:nvPr>
        </p:nvGraphicFramePr>
        <p:xfrm>
          <a:off x="4631105" y="2561328"/>
          <a:ext cx="1785937" cy="642937"/>
        </p:xfrm>
        <a:graphic>
          <a:graphicData uri="http://schemas.openxmlformats.org/presentationml/2006/ole">
            <mc:AlternateContent xmlns:mc="http://schemas.openxmlformats.org/markup-compatibility/2006">
              <mc:Choice xmlns:v="urn:schemas-microsoft-com:vml" Requires="v">
                <p:oleObj name="Equation" r:id="rId13" imgW="1333440" imgH="457200" progId="Equation.DSMT4">
                  <p:embed/>
                </p:oleObj>
              </mc:Choice>
              <mc:Fallback>
                <p:oleObj name="Equation" r:id="rId13" imgW="1333440" imgH="457200" progId="Equation.DSMT4">
                  <p:embed/>
                  <p:pic>
                    <p:nvPicPr>
                      <p:cNvPr id="13" name="Object 12">
                        <a:extLst>
                          <a:ext uri="{FF2B5EF4-FFF2-40B4-BE49-F238E27FC236}">
                            <a16:creationId xmlns:a16="http://schemas.microsoft.com/office/drawing/2014/main" id="{1DC1648E-D055-C3AB-7CE1-85F9F976125B}"/>
                          </a:ext>
                        </a:extLst>
                      </p:cNvPr>
                      <p:cNvPicPr>
                        <a:picLocks noChangeAspect="1" noChangeArrowheads="1"/>
                      </p:cNvPicPr>
                      <p:nvPr/>
                    </p:nvPicPr>
                    <p:blipFill>
                      <a:blip r:embed="rId14"/>
                      <a:srcRect/>
                      <a:stretch>
                        <a:fillRect/>
                      </a:stretch>
                    </p:blipFill>
                    <p:spPr bwMode="auto">
                      <a:xfrm>
                        <a:off x="4631105" y="2561328"/>
                        <a:ext cx="1785937" cy="64293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64D5F203-FEA9-20D8-0EF6-FD3796D3B975}"/>
              </a:ext>
            </a:extLst>
          </p:cNvPr>
          <p:cNvGraphicFramePr>
            <a:graphicFrameLocks noChangeAspect="1"/>
          </p:cNvGraphicFramePr>
          <p:nvPr>
            <p:extLst>
              <p:ext uri="{D42A27DB-BD31-4B8C-83A1-F6EECF244321}">
                <p14:modId xmlns:p14="http://schemas.microsoft.com/office/powerpoint/2010/main" val="1706260455"/>
              </p:ext>
            </p:extLst>
          </p:nvPr>
        </p:nvGraphicFramePr>
        <p:xfrm>
          <a:off x="2549525" y="3671888"/>
          <a:ext cx="3902075" cy="268287"/>
        </p:xfrm>
        <a:graphic>
          <a:graphicData uri="http://schemas.openxmlformats.org/presentationml/2006/ole">
            <mc:AlternateContent xmlns:mc="http://schemas.openxmlformats.org/markup-compatibility/2006">
              <mc:Choice xmlns:v="urn:schemas-microsoft-com:vml" Requires="v">
                <p:oleObj name="Equation" r:id="rId15" imgW="2908080" imgH="190440" progId="Equation.DSMT4">
                  <p:embed/>
                </p:oleObj>
              </mc:Choice>
              <mc:Fallback>
                <p:oleObj name="Equation" r:id="rId15" imgW="2908080" imgH="190440" progId="Equation.DSMT4">
                  <p:embed/>
                  <p:pic>
                    <p:nvPicPr>
                      <p:cNvPr id="14" name="Object 13">
                        <a:extLst>
                          <a:ext uri="{FF2B5EF4-FFF2-40B4-BE49-F238E27FC236}">
                            <a16:creationId xmlns:a16="http://schemas.microsoft.com/office/drawing/2014/main" id="{64D5F203-FEA9-20D8-0EF6-FD3796D3B975}"/>
                          </a:ext>
                        </a:extLst>
                      </p:cNvPr>
                      <p:cNvPicPr>
                        <a:picLocks noChangeAspect="1" noChangeArrowheads="1"/>
                      </p:cNvPicPr>
                      <p:nvPr/>
                    </p:nvPicPr>
                    <p:blipFill>
                      <a:blip r:embed="rId16"/>
                      <a:srcRect/>
                      <a:stretch>
                        <a:fillRect/>
                      </a:stretch>
                    </p:blipFill>
                    <p:spPr bwMode="auto">
                      <a:xfrm>
                        <a:off x="2549525" y="3671888"/>
                        <a:ext cx="3902075" cy="268287"/>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A9657F8-AB67-ABB9-79FF-372D3B9C3689}"/>
              </a:ext>
            </a:extLst>
          </p:cNvPr>
          <p:cNvSpPr txBox="1"/>
          <p:nvPr/>
        </p:nvSpPr>
        <p:spPr>
          <a:xfrm>
            <a:off x="1463698" y="3931577"/>
            <a:ext cx="6334813" cy="584775"/>
          </a:xfrm>
          <a:prstGeom prst="rect">
            <a:avLst/>
          </a:prstGeom>
          <a:noFill/>
        </p:spPr>
        <p:txBody>
          <a:bodyPr wrap="square" rtlCol="0">
            <a:spAutoFit/>
          </a:bodyPr>
          <a:lstStyle/>
          <a:p>
            <a:r>
              <a:rPr lang="en-US" sz="1600" dirty="0">
                <a:latin typeface="+mn-lt"/>
              </a:rPr>
              <a:t>Try a 3-1/8-in. spacing, allow a 4-1/2-in. gap at the top and bottom of the web:</a:t>
            </a:r>
          </a:p>
        </p:txBody>
      </p:sp>
      <p:graphicFrame>
        <p:nvGraphicFramePr>
          <p:cNvPr id="16" name="Object 15">
            <a:extLst>
              <a:ext uri="{FF2B5EF4-FFF2-40B4-BE49-F238E27FC236}">
                <a16:creationId xmlns:a16="http://schemas.microsoft.com/office/drawing/2014/main" id="{9CD32B27-5245-5201-C744-CAB2516D461E}"/>
              </a:ext>
            </a:extLst>
          </p:cNvPr>
          <p:cNvGraphicFramePr>
            <a:graphicFrameLocks noChangeAspect="1"/>
          </p:cNvGraphicFramePr>
          <p:nvPr>
            <p:extLst>
              <p:ext uri="{D42A27DB-BD31-4B8C-83A1-F6EECF244321}">
                <p14:modId xmlns:p14="http://schemas.microsoft.com/office/powerpoint/2010/main" val="156074049"/>
              </p:ext>
            </p:extLst>
          </p:nvPr>
        </p:nvGraphicFramePr>
        <p:xfrm>
          <a:off x="2014538" y="4672013"/>
          <a:ext cx="5375275" cy="301625"/>
        </p:xfrm>
        <a:graphic>
          <a:graphicData uri="http://schemas.openxmlformats.org/presentationml/2006/ole">
            <mc:AlternateContent xmlns:mc="http://schemas.openxmlformats.org/markup-compatibility/2006">
              <mc:Choice xmlns:v="urn:schemas-microsoft-com:vml" Requires="v">
                <p:oleObj name="Equation" r:id="rId17" imgW="4012920" imgH="215640" progId="Equation.DSMT4">
                  <p:embed/>
                </p:oleObj>
              </mc:Choice>
              <mc:Fallback>
                <p:oleObj name="Equation" r:id="rId17" imgW="4012920" imgH="215640" progId="Equation.DSMT4">
                  <p:embed/>
                  <p:pic>
                    <p:nvPicPr>
                      <p:cNvPr id="16" name="Object 15">
                        <a:extLst>
                          <a:ext uri="{FF2B5EF4-FFF2-40B4-BE49-F238E27FC236}">
                            <a16:creationId xmlns:a16="http://schemas.microsoft.com/office/drawing/2014/main" id="{9CD32B27-5245-5201-C744-CAB2516D461E}"/>
                          </a:ext>
                        </a:extLst>
                      </p:cNvPr>
                      <p:cNvPicPr>
                        <a:picLocks noChangeAspect="1" noChangeArrowheads="1"/>
                      </p:cNvPicPr>
                      <p:nvPr/>
                    </p:nvPicPr>
                    <p:blipFill>
                      <a:blip r:embed="rId18"/>
                      <a:srcRect/>
                      <a:stretch>
                        <a:fillRect/>
                      </a:stretch>
                    </p:blipFill>
                    <p:spPr bwMode="auto">
                      <a:xfrm>
                        <a:off x="2014538" y="4672013"/>
                        <a:ext cx="5375275" cy="30162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03CF3804-0257-E17D-8578-721DB2EFFBE5}"/>
              </a:ext>
            </a:extLst>
          </p:cNvPr>
          <p:cNvSpPr txBox="1"/>
          <p:nvPr/>
        </p:nvSpPr>
        <p:spPr>
          <a:xfrm>
            <a:off x="5524073" y="1969536"/>
            <a:ext cx="1633602" cy="338554"/>
          </a:xfrm>
          <a:prstGeom prst="rect">
            <a:avLst/>
          </a:prstGeom>
          <a:noFill/>
        </p:spPr>
        <p:txBody>
          <a:bodyPr wrap="square" rtlCol="0">
            <a:spAutoFit/>
          </a:bodyPr>
          <a:lstStyle/>
          <a:p>
            <a:r>
              <a:rPr lang="en-US" sz="1600" dirty="0">
                <a:latin typeface="+mn-lt"/>
              </a:rPr>
              <a:t>(Slide 23)</a:t>
            </a:r>
          </a:p>
        </p:txBody>
      </p:sp>
      <p:sp>
        <p:nvSpPr>
          <p:cNvPr id="18" name="TextBox 17">
            <a:extLst>
              <a:ext uri="{FF2B5EF4-FFF2-40B4-BE49-F238E27FC236}">
                <a16:creationId xmlns:a16="http://schemas.microsoft.com/office/drawing/2014/main" id="{C578444B-D9FD-6E60-FC1E-0F4BAB0E7DC4}"/>
              </a:ext>
            </a:extLst>
          </p:cNvPr>
          <p:cNvSpPr txBox="1"/>
          <p:nvPr/>
        </p:nvSpPr>
        <p:spPr>
          <a:xfrm>
            <a:off x="3474187" y="2823057"/>
            <a:ext cx="1564850" cy="338554"/>
          </a:xfrm>
          <a:prstGeom prst="rect">
            <a:avLst/>
          </a:prstGeom>
          <a:noFill/>
        </p:spPr>
        <p:txBody>
          <a:bodyPr wrap="square" rtlCol="0">
            <a:spAutoFit/>
          </a:bodyPr>
          <a:lstStyle/>
          <a:p>
            <a:r>
              <a:rPr lang="en-US" sz="1600" dirty="0">
                <a:latin typeface="+mn-lt"/>
              </a:rPr>
              <a:t>(Slide 87)</a:t>
            </a:r>
          </a:p>
        </p:txBody>
      </p:sp>
    </p:spTree>
    <p:extLst>
      <p:ext uri="{BB962C8B-B14F-4D97-AF65-F5344CB8AC3E}">
        <p14:creationId xmlns:p14="http://schemas.microsoft.com/office/powerpoint/2010/main" val="27545205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40266" y="923523"/>
            <a:ext cx="7970470" cy="200054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Bearing Resistance of the Web Bolt Holes:</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922354"/>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999396" y="1292703"/>
            <a:ext cx="7404338" cy="3046988"/>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Calculate the factored bearing resistance of each web bolt hole for the inclined resultant forces.</a:t>
            </a:r>
          </a:p>
          <a:p>
            <a:pPr marL="285750" indent="-285750">
              <a:buFont typeface="Calibri" panose="020F0502020204030204" pitchFamily="34" charset="0"/>
              <a:buChar char="―"/>
            </a:pPr>
            <a:r>
              <a:rPr lang="en-US" sz="1600" dirty="0">
                <a:latin typeface="+mn-lt"/>
              </a:rPr>
              <a:t>The distance from the centers of the outer line of holes to the edge of the field section is 2.0 in.</a:t>
            </a:r>
          </a:p>
          <a:p>
            <a:pPr marL="285750" indent="-285750">
              <a:buFont typeface="Calibri" panose="020F0502020204030204" pitchFamily="34" charset="0"/>
              <a:buChar char="―"/>
            </a:pPr>
            <a:r>
              <a:rPr lang="en-US" sz="1600" dirty="0">
                <a:latin typeface="+mn-lt"/>
              </a:rPr>
              <a:t>Compute the clear edge distance, L</a:t>
            </a:r>
            <a:r>
              <a:rPr lang="en-US" sz="1600" baseline="-25000" dirty="0">
                <a:latin typeface="+mn-lt"/>
              </a:rPr>
              <a:t>c</a:t>
            </a:r>
            <a:r>
              <a:rPr lang="en-US" sz="1600" dirty="0">
                <a:latin typeface="+mn-lt"/>
              </a:rPr>
              <a:t>, as follows:</a:t>
            </a:r>
          </a:p>
          <a:p>
            <a:endParaRPr lang="en-US" sz="1600" dirty="0">
              <a:latin typeface="+mn-lt"/>
            </a:endParaRPr>
          </a:p>
          <a:p>
            <a:pPr marL="285750" indent="-285750">
              <a:buFont typeface="Wingdings" panose="05000000000000000000" pitchFamily="2" charset="2"/>
              <a:buChar char="Ø"/>
            </a:pPr>
            <a:endParaRPr lang="en-US" sz="1600" dirty="0">
              <a:latin typeface="+mn-lt"/>
            </a:endParaRPr>
          </a:p>
          <a:p>
            <a:pPr lvl="1"/>
            <a:endParaRPr lang="en-US" sz="1600" dirty="0">
              <a:latin typeface="+mn-lt"/>
            </a:endParaRPr>
          </a:p>
          <a:p>
            <a:pPr lvl="1"/>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endParaRPr lang="en-US" sz="1600" dirty="0">
              <a:latin typeface="+mn-lt"/>
            </a:endParaRPr>
          </a:p>
        </p:txBody>
      </p:sp>
      <p:graphicFrame>
        <p:nvGraphicFramePr>
          <p:cNvPr id="10" name="Object 9">
            <a:extLst>
              <a:ext uri="{FF2B5EF4-FFF2-40B4-BE49-F238E27FC236}">
                <a16:creationId xmlns:a16="http://schemas.microsoft.com/office/drawing/2014/main" id="{F9C1A947-CDE1-4E10-AC95-90B33D7DBFC1}"/>
              </a:ext>
            </a:extLst>
          </p:cNvPr>
          <p:cNvGraphicFramePr>
            <a:graphicFrameLocks noChangeAspect="1"/>
          </p:cNvGraphicFramePr>
          <p:nvPr>
            <p:extLst>
              <p:ext uri="{D42A27DB-BD31-4B8C-83A1-F6EECF244321}">
                <p14:modId xmlns:p14="http://schemas.microsoft.com/office/powerpoint/2010/main" val="3742306243"/>
              </p:ext>
            </p:extLst>
          </p:nvPr>
        </p:nvGraphicFramePr>
        <p:xfrm>
          <a:off x="1417638" y="3022600"/>
          <a:ext cx="5313362" cy="339725"/>
        </p:xfrm>
        <a:graphic>
          <a:graphicData uri="http://schemas.openxmlformats.org/presentationml/2006/ole">
            <mc:AlternateContent xmlns:mc="http://schemas.openxmlformats.org/markup-compatibility/2006">
              <mc:Choice xmlns:v="urn:schemas-microsoft-com:vml" Requires="v">
                <p:oleObj name="Equation" r:id="rId3" imgW="3962160" imgH="241200" progId="Equation.DSMT4">
                  <p:embed/>
                </p:oleObj>
              </mc:Choice>
              <mc:Fallback>
                <p:oleObj name="Equation" r:id="rId3" imgW="3962160" imgH="241200" progId="Equation.DSMT4">
                  <p:embed/>
                  <p:pic>
                    <p:nvPicPr>
                      <p:cNvPr id="10" name="Object 9">
                        <a:extLst>
                          <a:ext uri="{FF2B5EF4-FFF2-40B4-BE49-F238E27FC236}">
                            <a16:creationId xmlns:a16="http://schemas.microsoft.com/office/drawing/2014/main" id="{F9C1A947-CDE1-4E10-AC95-90B33D7DBFC1}"/>
                          </a:ext>
                        </a:extLst>
                      </p:cNvPr>
                      <p:cNvPicPr>
                        <a:picLocks noChangeAspect="1" noChangeArrowheads="1"/>
                      </p:cNvPicPr>
                      <p:nvPr/>
                    </p:nvPicPr>
                    <p:blipFill>
                      <a:blip r:embed="rId4"/>
                      <a:srcRect/>
                      <a:stretch>
                        <a:fillRect/>
                      </a:stretch>
                    </p:blipFill>
                    <p:spPr bwMode="auto">
                      <a:xfrm>
                        <a:off x="1417638" y="3022600"/>
                        <a:ext cx="5313362" cy="33972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603F576A-67F2-C25F-0217-5D6CF6C037D3}"/>
              </a:ext>
            </a:extLst>
          </p:cNvPr>
          <p:cNvGraphicFramePr>
            <a:graphicFrameLocks noChangeAspect="1"/>
          </p:cNvGraphicFramePr>
          <p:nvPr/>
        </p:nvGraphicFramePr>
        <p:xfrm>
          <a:off x="4235450" y="2781300"/>
          <a:ext cx="136525" cy="214313"/>
        </p:xfrm>
        <a:graphic>
          <a:graphicData uri="http://schemas.openxmlformats.org/presentationml/2006/ole">
            <mc:AlternateContent xmlns:mc="http://schemas.openxmlformats.org/markup-compatibility/2006">
              <mc:Choice xmlns:v="urn:schemas-microsoft-com:vml" Requires="v">
                <p:oleObj name="Equation" r:id="rId5" imgW="101520" imgH="152280" progId="Equation.DSMT4">
                  <p:embed/>
                </p:oleObj>
              </mc:Choice>
              <mc:Fallback>
                <p:oleObj name="Equation" r:id="rId5" imgW="101520" imgH="152280" progId="Equation.DSMT4">
                  <p:embed/>
                  <p:pic>
                    <p:nvPicPr>
                      <p:cNvPr id="8" name="Object 7">
                        <a:extLst>
                          <a:ext uri="{FF2B5EF4-FFF2-40B4-BE49-F238E27FC236}">
                            <a16:creationId xmlns:a16="http://schemas.microsoft.com/office/drawing/2014/main" id="{603F576A-67F2-C25F-0217-5D6CF6C037D3}"/>
                          </a:ext>
                        </a:extLst>
                      </p:cNvPr>
                      <p:cNvPicPr>
                        <a:picLocks noChangeAspect="1" noChangeArrowheads="1"/>
                      </p:cNvPicPr>
                      <p:nvPr/>
                    </p:nvPicPr>
                    <p:blipFill>
                      <a:blip r:embed="rId6"/>
                      <a:srcRect/>
                      <a:stretch>
                        <a:fillRect/>
                      </a:stretch>
                    </p:blipFill>
                    <p:spPr bwMode="auto">
                      <a:xfrm>
                        <a:off x="4235450" y="2781300"/>
                        <a:ext cx="136525" cy="2143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39F40E4-165E-457C-072E-ADB37B691AC3}"/>
              </a:ext>
            </a:extLst>
          </p:cNvPr>
          <p:cNvGraphicFramePr>
            <a:graphicFrameLocks noChangeAspect="1"/>
          </p:cNvGraphicFramePr>
          <p:nvPr>
            <p:extLst>
              <p:ext uri="{D42A27DB-BD31-4B8C-83A1-F6EECF244321}">
                <p14:modId xmlns:p14="http://schemas.microsoft.com/office/powerpoint/2010/main" val="653700179"/>
              </p:ext>
            </p:extLst>
          </p:nvPr>
        </p:nvGraphicFramePr>
        <p:xfrm>
          <a:off x="1911015" y="2550785"/>
          <a:ext cx="2050980" cy="465297"/>
        </p:xfrm>
        <a:graphic>
          <a:graphicData uri="http://schemas.openxmlformats.org/presentationml/2006/ole">
            <mc:AlternateContent xmlns:mc="http://schemas.openxmlformats.org/markup-compatibility/2006">
              <mc:Choice xmlns:v="urn:schemas-microsoft-com:vml" Requires="v">
                <p:oleObj name="Equation" r:id="rId7" imgW="1587240" imgH="342720" progId="Equation.DSMT4">
                  <p:embed/>
                </p:oleObj>
              </mc:Choice>
              <mc:Fallback>
                <p:oleObj name="Equation" r:id="rId7" imgW="1587240" imgH="342720" progId="Equation.DSMT4">
                  <p:embed/>
                  <p:pic>
                    <p:nvPicPr>
                      <p:cNvPr id="11" name="Object 10">
                        <a:extLst>
                          <a:ext uri="{FF2B5EF4-FFF2-40B4-BE49-F238E27FC236}">
                            <a16:creationId xmlns:a16="http://schemas.microsoft.com/office/drawing/2014/main" id="{139F40E4-165E-457C-072E-ADB37B691AC3}"/>
                          </a:ext>
                        </a:extLst>
                      </p:cNvPr>
                      <p:cNvPicPr>
                        <a:picLocks noChangeAspect="1" noChangeArrowheads="1"/>
                      </p:cNvPicPr>
                      <p:nvPr/>
                    </p:nvPicPr>
                    <p:blipFill>
                      <a:blip r:embed="rId8"/>
                      <a:srcRect/>
                      <a:stretch>
                        <a:fillRect/>
                      </a:stretch>
                    </p:blipFill>
                    <p:spPr bwMode="auto">
                      <a:xfrm>
                        <a:off x="1911015" y="2550785"/>
                        <a:ext cx="2050980" cy="46529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B7394623-6FCC-8600-A9AA-19570AF50E11}"/>
              </a:ext>
            </a:extLst>
          </p:cNvPr>
          <p:cNvGraphicFramePr>
            <a:graphicFrameLocks noChangeAspect="1"/>
          </p:cNvGraphicFramePr>
          <p:nvPr>
            <p:extLst>
              <p:ext uri="{D42A27DB-BD31-4B8C-83A1-F6EECF244321}">
                <p14:modId xmlns:p14="http://schemas.microsoft.com/office/powerpoint/2010/main" val="3917222319"/>
              </p:ext>
            </p:extLst>
          </p:nvPr>
        </p:nvGraphicFramePr>
        <p:xfrm>
          <a:off x="2900362" y="3772822"/>
          <a:ext cx="2943225" cy="266700"/>
        </p:xfrm>
        <a:graphic>
          <a:graphicData uri="http://schemas.openxmlformats.org/presentationml/2006/ole">
            <mc:AlternateContent xmlns:mc="http://schemas.openxmlformats.org/markup-compatibility/2006">
              <mc:Choice xmlns:v="urn:schemas-microsoft-com:vml" Requires="v">
                <p:oleObj name="Equation" r:id="rId9" imgW="2197080" imgH="190440" progId="Equation.DSMT4">
                  <p:embed/>
                </p:oleObj>
              </mc:Choice>
              <mc:Fallback>
                <p:oleObj name="Equation" r:id="rId9" imgW="2197080" imgH="190440" progId="Equation.DSMT4">
                  <p:embed/>
                  <p:pic>
                    <p:nvPicPr>
                      <p:cNvPr id="12" name="Object 11">
                        <a:extLst>
                          <a:ext uri="{FF2B5EF4-FFF2-40B4-BE49-F238E27FC236}">
                            <a16:creationId xmlns:a16="http://schemas.microsoft.com/office/drawing/2014/main" id="{B7394623-6FCC-8600-A9AA-19570AF50E11}"/>
                          </a:ext>
                        </a:extLst>
                      </p:cNvPr>
                      <p:cNvPicPr>
                        <a:picLocks noChangeAspect="1" noChangeArrowheads="1"/>
                      </p:cNvPicPr>
                      <p:nvPr/>
                    </p:nvPicPr>
                    <p:blipFill>
                      <a:blip r:embed="rId10"/>
                      <a:srcRect/>
                      <a:stretch>
                        <a:fillRect/>
                      </a:stretch>
                    </p:blipFill>
                    <p:spPr bwMode="auto">
                      <a:xfrm>
                        <a:off x="2900362" y="3772822"/>
                        <a:ext cx="2943225" cy="26670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A9657F8-AB67-ABB9-79FF-372D3B9C3689}"/>
              </a:ext>
            </a:extLst>
          </p:cNvPr>
          <p:cNvSpPr txBox="1"/>
          <p:nvPr/>
        </p:nvSpPr>
        <p:spPr>
          <a:xfrm>
            <a:off x="1290712" y="4043994"/>
            <a:ext cx="7004875" cy="584775"/>
          </a:xfrm>
          <a:prstGeom prst="rect">
            <a:avLst/>
          </a:prstGeom>
          <a:noFill/>
        </p:spPr>
        <p:txBody>
          <a:bodyPr wrap="square" rtlCol="0">
            <a:spAutoFit/>
          </a:bodyPr>
          <a:lstStyle/>
          <a:p>
            <a:r>
              <a:rPr lang="en-US" sz="1600" dirty="0">
                <a:latin typeface="+mn-lt"/>
              </a:rPr>
              <a:t>The total factored shear resistance of the 66 bolts is 66(51.9) = 3,425 kips &lt; 4,726 kips </a:t>
            </a:r>
            <a:r>
              <a:rPr lang="en-US" sz="1600" dirty="0">
                <a:latin typeface="+mn-lt"/>
                <a:sym typeface="Symbol" panose="05050102010706020507" pitchFamily="18" charset="2"/>
              </a:rPr>
              <a:t> bearing does not control.</a:t>
            </a:r>
            <a:endParaRPr lang="en-US" sz="1600" dirty="0">
              <a:latin typeface="+mn-lt"/>
            </a:endParaRPr>
          </a:p>
        </p:txBody>
      </p:sp>
      <p:graphicFrame>
        <p:nvGraphicFramePr>
          <p:cNvPr id="16" name="Object 15">
            <a:extLst>
              <a:ext uri="{FF2B5EF4-FFF2-40B4-BE49-F238E27FC236}">
                <a16:creationId xmlns:a16="http://schemas.microsoft.com/office/drawing/2014/main" id="{9CD32B27-5245-5201-C744-CAB2516D461E}"/>
              </a:ext>
            </a:extLst>
          </p:cNvPr>
          <p:cNvGraphicFramePr>
            <a:graphicFrameLocks noChangeAspect="1"/>
          </p:cNvGraphicFramePr>
          <p:nvPr>
            <p:extLst>
              <p:ext uri="{D42A27DB-BD31-4B8C-83A1-F6EECF244321}">
                <p14:modId xmlns:p14="http://schemas.microsoft.com/office/powerpoint/2010/main" val="1733594286"/>
              </p:ext>
            </p:extLst>
          </p:nvPr>
        </p:nvGraphicFramePr>
        <p:xfrm>
          <a:off x="2942848" y="4700448"/>
          <a:ext cx="2959100" cy="265113"/>
        </p:xfrm>
        <a:graphic>
          <a:graphicData uri="http://schemas.openxmlformats.org/presentationml/2006/ole">
            <mc:AlternateContent xmlns:mc="http://schemas.openxmlformats.org/markup-compatibility/2006">
              <mc:Choice xmlns:v="urn:schemas-microsoft-com:vml" Requires="v">
                <p:oleObj name="Equation" r:id="rId11" imgW="2209680" imgH="190440" progId="Equation.DSMT4">
                  <p:embed/>
                </p:oleObj>
              </mc:Choice>
              <mc:Fallback>
                <p:oleObj name="Equation" r:id="rId11" imgW="2209680" imgH="190440" progId="Equation.DSMT4">
                  <p:embed/>
                  <p:pic>
                    <p:nvPicPr>
                      <p:cNvPr id="16" name="Object 15">
                        <a:extLst>
                          <a:ext uri="{FF2B5EF4-FFF2-40B4-BE49-F238E27FC236}">
                            <a16:creationId xmlns:a16="http://schemas.microsoft.com/office/drawing/2014/main" id="{9CD32B27-5245-5201-C744-CAB2516D461E}"/>
                          </a:ext>
                        </a:extLst>
                      </p:cNvPr>
                      <p:cNvPicPr>
                        <a:picLocks noChangeAspect="1" noChangeArrowheads="1"/>
                      </p:cNvPicPr>
                      <p:nvPr/>
                    </p:nvPicPr>
                    <p:blipFill>
                      <a:blip r:embed="rId12"/>
                      <a:srcRect/>
                      <a:stretch>
                        <a:fillRect/>
                      </a:stretch>
                    </p:blipFill>
                    <p:spPr bwMode="auto">
                      <a:xfrm>
                        <a:off x="2942848" y="4700448"/>
                        <a:ext cx="2959100" cy="265113"/>
                      </a:xfrm>
                      <a:prstGeom prst="rect">
                        <a:avLst/>
                      </a:prstGeom>
                      <a:noFill/>
                    </p:spPr>
                  </p:pic>
                </p:oleObj>
              </mc:Fallback>
            </mc:AlternateContent>
          </a:graphicData>
        </a:graphic>
      </p:graphicFrame>
      <p:pic>
        <p:nvPicPr>
          <p:cNvPr id="18" name="Picture 17" descr="Diagram&#10;&#10;Description automatically generated">
            <a:extLst>
              <a:ext uri="{FF2B5EF4-FFF2-40B4-BE49-F238E27FC236}">
                <a16:creationId xmlns:a16="http://schemas.microsoft.com/office/drawing/2014/main" id="{E4D826FA-DCF6-4EAB-9DF0-98EF723962D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934200" y="2432838"/>
            <a:ext cx="1886826" cy="1422376"/>
          </a:xfrm>
          <a:prstGeom prst="rect">
            <a:avLst/>
          </a:prstGeom>
        </p:spPr>
      </p:pic>
      <p:graphicFrame>
        <p:nvGraphicFramePr>
          <p:cNvPr id="6" name="Object 5">
            <a:extLst>
              <a:ext uri="{FF2B5EF4-FFF2-40B4-BE49-F238E27FC236}">
                <a16:creationId xmlns:a16="http://schemas.microsoft.com/office/drawing/2014/main" id="{38291408-BEEB-269E-0639-08BA0E2D77BD}"/>
              </a:ext>
            </a:extLst>
          </p:cNvPr>
          <p:cNvGraphicFramePr>
            <a:graphicFrameLocks noChangeAspect="1"/>
          </p:cNvGraphicFramePr>
          <p:nvPr>
            <p:extLst>
              <p:ext uri="{D42A27DB-BD31-4B8C-83A1-F6EECF244321}">
                <p14:modId xmlns:p14="http://schemas.microsoft.com/office/powerpoint/2010/main" val="2156549872"/>
              </p:ext>
            </p:extLst>
          </p:nvPr>
        </p:nvGraphicFramePr>
        <p:xfrm>
          <a:off x="4371974" y="2632534"/>
          <a:ext cx="1812010" cy="269508"/>
        </p:xfrm>
        <a:graphic>
          <a:graphicData uri="http://schemas.openxmlformats.org/presentationml/2006/ole">
            <mc:AlternateContent xmlns:mc="http://schemas.openxmlformats.org/markup-compatibility/2006">
              <mc:Choice xmlns:v="urn:schemas-microsoft-com:vml" Requires="v">
                <p:oleObj name="Equation" r:id="rId14" imgW="1333440" imgH="190440" progId="Equation.DSMT4">
                  <p:embed/>
                </p:oleObj>
              </mc:Choice>
              <mc:Fallback>
                <p:oleObj name="Equation" r:id="rId14" imgW="1333440" imgH="190440" progId="Equation.DSMT4">
                  <p:embed/>
                  <p:pic>
                    <p:nvPicPr>
                      <p:cNvPr id="6" name="Object 5">
                        <a:extLst>
                          <a:ext uri="{FF2B5EF4-FFF2-40B4-BE49-F238E27FC236}">
                            <a16:creationId xmlns:a16="http://schemas.microsoft.com/office/drawing/2014/main" id="{38291408-BEEB-269E-0639-08BA0E2D77BD}"/>
                          </a:ext>
                        </a:extLst>
                      </p:cNvPr>
                      <p:cNvPicPr>
                        <a:picLocks noChangeAspect="1" noChangeArrowheads="1"/>
                      </p:cNvPicPr>
                      <p:nvPr/>
                    </p:nvPicPr>
                    <p:blipFill>
                      <a:blip r:embed="rId15"/>
                      <a:srcRect/>
                      <a:stretch>
                        <a:fillRect/>
                      </a:stretch>
                    </p:blipFill>
                    <p:spPr bwMode="auto">
                      <a:xfrm>
                        <a:off x="4371974" y="2632534"/>
                        <a:ext cx="1812010" cy="26950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3E10039C-5424-DC52-B48F-88CA4BF8E972}"/>
              </a:ext>
            </a:extLst>
          </p:cNvPr>
          <p:cNvGraphicFramePr>
            <a:graphicFrameLocks noChangeAspect="1"/>
          </p:cNvGraphicFramePr>
          <p:nvPr>
            <p:extLst>
              <p:ext uri="{D42A27DB-BD31-4B8C-83A1-F6EECF244321}">
                <p14:modId xmlns:p14="http://schemas.microsoft.com/office/powerpoint/2010/main" val="876476318"/>
              </p:ext>
            </p:extLst>
          </p:nvPr>
        </p:nvGraphicFramePr>
        <p:xfrm>
          <a:off x="1739324" y="3392309"/>
          <a:ext cx="4669989" cy="352887"/>
        </p:xfrm>
        <a:graphic>
          <a:graphicData uri="http://schemas.openxmlformats.org/presentationml/2006/ole">
            <mc:AlternateContent xmlns:mc="http://schemas.openxmlformats.org/markup-compatibility/2006">
              <mc:Choice xmlns:v="urn:schemas-microsoft-com:vml" Requires="v">
                <p:oleObj name="Equation" r:id="rId16" imgW="3352680" imgH="241200" progId="Equation.DSMT4">
                  <p:embed/>
                </p:oleObj>
              </mc:Choice>
              <mc:Fallback>
                <p:oleObj name="Equation" r:id="rId16" imgW="3352680" imgH="241200" progId="Equation.DSMT4">
                  <p:embed/>
                  <p:pic>
                    <p:nvPicPr>
                      <p:cNvPr id="9" name="Object 8">
                        <a:extLst>
                          <a:ext uri="{FF2B5EF4-FFF2-40B4-BE49-F238E27FC236}">
                            <a16:creationId xmlns:a16="http://schemas.microsoft.com/office/drawing/2014/main" id="{3E10039C-5424-DC52-B48F-88CA4BF8E972}"/>
                          </a:ext>
                        </a:extLst>
                      </p:cNvPr>
                      <p:cNvPicPr>
                        <a:picLocks noChangeAspect="1" noChangeArrowheads="1"/>
                      </p:cNvPicPr>
                      <p:nvPr/>
                    </p:nvPicPr>
                    <p:blipFill>
                      <a:blip r:embed="rId17"/>
                      <a:srcRect/>
                      <a:stretch>
                        <a:fillRect/>
                      </a:stretch>
                    </p:blipFill>
                    <p:spPr bwMode="auto">
                      <a:xfrm>
                        <a:off x="1739324" y="3392309"/>
                        <a:ext cx="4669989" cy="352887"/>
                      </a:xfrm>
                      <a:prstGeom prst="rect">
                        <a:avLst/>
                      </a:prstGeom>
                      <a:noFill/>
                    </p:spPr>
                  </p:pic>
                </p:oleObj>
              </mc:Fallback>
            </mc:AlternateContent>
          </a:graphicData>
        </a:graphic>
      </p:graphicFrame>
    </p:spTree>
    <p:extLst>
      <p:ext uri="{BB962C8B-B14F-4D97-AF65-F5344CB8AC3E}">
        <p14:creationId xmlns:p14="http://schemas.microsoft.com/office/powerpoint/2010/main" val="3314375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40266" y="923523"/>
            <a:ext cx="7970470" cy="200054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Slip Resistance Check:</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922354"/>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999396" y="1235780"/>
            <a:ext cx="7941714" cy="4031873"/>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The unfactored shears at the point of splice are given as follows:</a:t>
            </a:r>
          </a:p>
          <a:p>
            <a:r>
              <a:rPr lang="en-US" sz="1600" dirty="0">
                <a:latin typeface="+mn-lt"/>
              </a:rPr>
              <a:t>	V</a:t>
            </a:r>
            <a:r>
              <a:rPr lang="en-US" sz="1600" baseline="-25000" dirty="0">
                <a:latin typeface="+mn-lt"/>
              </a:rPr>
              <a:t>DC1</a:t>
            </a:r>
            <a:r>
              <a:rPr lang="en-US" sz="1600" dirty="0">
                <a:latin typeface="+mn-lt"/>
              </a:rPr>
              <a:t>      =  -147 kips		V</a:t>
            </a:r>
            <a:r>
              <a:rPr lang="en-US" sz="1600" baseline="-25000" dirty="0">
                <a:latin typeface="+mn-lt"/>
              </a:rPr>
              <a:t>DC2 </a:t>
            </a:r>
            <a:r>
              <a:rPr lang="en-US" sz="1600" dirty="0">
                <a:latin typeface="+mn-lt"/>
              </a:rPr>
              <a:t>     =  -28 kips</a:t>
            </a:r>
          </a:p>
          <a:p>
            <a:r>
              <a:rPr lang="en-US" sz="1600" dirty="0">
                <a:latin typeface="+mn-lt"/>
              </a:rPr>
              <a:t> 	V</a:t>
            </a:r>
            <a:r>
              <a:rPr lang="en-US" sz="1600" baseline="-25000" dirty="0">
                <a:latin typeface="+mn-lt"/>
              </a:rPr>
              <a:t>DW</a:t>
            </a:r>
            <a:r>
              <a:rPr lang="en-US" sz="1600" dirty="0">
                <a:latin typeface="+mn-lt"/>
              </a:rPr>
              <a:t>      =  -37 kips		V</a:t>
            </a:r>
            <a:r>
              <a:rPr lang="en-US" sz="1600" baseline="-25000" dirty="0">
                <a:latin typeface="+mn-lt"/>
              </a:rPr>
              <a:t>+LL+IM   </a:t>
            </a:r>
            <a:r>
              <a:rPr lang="en-US" sz="1600" dirty="0">
                <a:latin typeface="+mn-lt"/>
              </a:rPr>
              <a:t>=  +19 kips</a:t>
            </a:r>
          </a:p>
          <a:p>
            <a:r>
              <a:rPr lang="en-US" sz="1600" dirty="0">
                <a:latin typeface="+mn-lt"/>
              </a:rPr>
              <a:t>	V</a:t>
            </a:r>
            <a:r>
              <a:rPr lang="en-US" sz="1600" baseline="-25000" dirty="0">
                <a:latin typeface="+mn-lt"/>
              </a:rPr>
              <a:t>-LL+IM    </a:t>
            </a:r>
            <a:r>
              <a:rPr lang="en-US" sz="1600" dirty="0">
                <a:latin typeface="+mn-lt"/>
              </a:rPr>
              <a:t>=  -126 kips		V</a:t>
            </a:r>
            <a:r>
              <a:rPr lang="en-US" sz="1600" baseline="-25000" dirty="0">
                <a:latin typeface="+mn-lt"/>
              </a:rPr>
              <a:t>deck placement </a:t>
            </a:r>
            <a:r>
              <a:rPr lang="en-US" sz="1600" dirty="0">
                <a:latin typeface="+mn-lt"/>
              </a:rPr>
              <a:t>= -79 kips</a:t>
            </a:r>
          </a:p>
          <a:p>
            <a:endParaRPr lang="en-US" sz="1600" dirty="0">
              <a:latin typeface="+mn-lt"/>
            </a:endParaRPr>
          </a:p>
          <a:p>
            <a:pPr marL="285750" indent="-285750">
              <a:buFont typeface="Calibri" panose="020F0502020204030204" pitchFamily="34" charset="0"/>
              <a:buChar char="―"/>
            </a:pPr>
            <a:r>
              <a:rPr lang="en-US" sz="1600" dirty="0">
                <a:latin typeface="+mn-lt"/>
              </a:rPr>
              <a:t>The Service II negative shear = 1.0(-147 + -28) + 1.0(-37) + 1.3(-126) = -376 kips (controls)</a:t>
            </a:r>
          </a:p>
          <a:p>
            <a:r>
              <a:rPr lang="en-US" sz="1600" dirty="0">
                <a:latin typeface="+mn-lt"/>
              </a:rPr>
              <a:t>                                                              &gt; V</a:t>
            </a:r>
            <a:r>
              <a:rPr lang="en-US" sz="1600" baseline="-25000" dirty="0">
                <a:latin typeface="+mn-lt"/>
              </a:rPr>
              <a:t>deck placement </a:t>
            </a:r>
            <a:r>
              <a:rPr lang="en-US" sz="1600" dirty="0">
                <a:latin typeface="+mn-lt"/>
              </a:rPr>
              <a:t>= 1.25(-79) + 1.5(0) = -99 kips</a:t>
            </a:r>
          </a:p>
          <a:p>
            <a:pPr marL="285750" indent="-285750">
              <a:buFont typeface="Wingdings" panose="05000000000000000000" pitchFamily="2" charset="2"/>
              <a:buChar char="Ø"/>
            </a:pPr>
            <a:endParaRPr lang="en-US" sz="1600" dirty="0">
              <a:latin typeface="+mn-lt"/>
            </a:endParaRPr>
          </a:p>
          <a:p>
            <a:pPr marL="285750" indent="-285750">
              <a:buFont typeface="Calibri" panose="020F0502020204030204" pitchFamily="34" charset="0"/>
              <a:buChar char="―"/>
            </a:pPr>
            <a:r>
              <a:rPr lang="en-US" sz="1600" dirty="0">
                <a:latin typeface="+mn-lt"/>
              </a:rPr>
              <a:t>For the case of negative flexure:</a:t>
            </a:r>
          </a:p>
          <a:p>
            <a:endParaRPr lang="en-US" sz="1600" dirty="0">
              <a:latin typeface="+mn-lt"/>
            </a:endParaRPr>
          </a:p>
          <a:p>
            <a:endParaRPr lang="en-US" sz="1600" dirty="0">
              <a:latin typeface="+mn-lt"/>
            </a:endParaRPr>
          </a:p>
          <a:p>
            <a:pPr lvl="1"/>
            <a:endParaRPr lang="en-US" sz="1600" dirty="0">
              <a:latin typeface="+mn-lt"/>
            </a:endParaRPr>
          </a:p>
          <a:p>
            <a:pPr lvl="1"/>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endParaRPr lang="en-US" sz="1600" dirty="0">
              <a:latin typeface="+mn-lt"/>
            </a:endParaRPr>
          </a:p>
        </p:txBody>
      </p:sp>
      <p:graphicFrame>
        <p:nvGraphicFramePr>
          <p:cNvPr id="8" name="Object 7">
            <a:extLst>
              <a:ext uri="{FF2B5EF4-FFF2-40B4-BE49-F238E27FC236}">
                <a16:creationId xmlns:a16="http://schemas.microsoft.com/office/drawing/2014/main" id="{603F576A-67F2-C25F-0217-5D6CF6C037D3}"/>
              </a:ext>
            </a:extLst>
          </p:cNvPr>
          <p:cNvGraphicFramePr>
            <a:graphicFrameLocks noChangeAspect="1"/>
          </p:cNvGraphicFramePr>
          <p:nvPr/>
        </p:nvGraphicFramePr>
        <p:xfrm>
          <a:off x="4235450" y="2781300"/>
          <a:ext cx="136525" cy="214313"/>
        </p:xfrm>
        <a:graphic>
          <a:graphicData uri="http://schemas.openxmlformats.org/presentationml/2006/ole">
            <mc:AlternateContent xmlns:mc="http://schemas.openxmlformats.org/markup-compatibility/2006">
              <mc:Choice xmlns:v="urn:schemas-microsoft-com:vml" Requires="v">
                <p:oleObj name="Equation" r:id="rId3" imgW="101520" imgH="152280" progId="Equation.DSMT4">
                  <p:embed/>
                </p:oleObj>
              </mc:Choice>
              <mc:Fallback>
                <p:oleObj name="Equation" r:id="rId3" imgW="101520" imgH="152280" progId="Equation.DSMT4">
                  <p:embed/>
                  <p:pic>
                    <p:nvPicPr>
                      <p:cNvPr id="8" name="Object 7">
                        <a:extLst>
                          <a:ext uri="{FF2B5EF4-FFF2-40B4-BE49-F238E27FC236}">
                            <a16:creationId xmlns:a16="http://schemas.microsoft.com/office/drawing/2014/main" id="{603F576A-67F2-C25F-0217-5D6CF6C037D3}"/>
                          </a:ext>
                        </a:extLst>
                      </p:cNvPr>
                      <p:cNvPicPr>
                        <a:picLocks noChangeAspect="1" noChangeArrowheads="1"/>
                      </p:cNvPicPr>
                      <p:nvPr/>
                    </p:nvPicPr>
                    <p:blipFill>
                      <a:blip r:embed="rId4"/>
                      <a:srcRect/>
                      <a:stretch>
                        <a:fillRect/>
                      </a:stretch>
                    </p:blipFill>
                    <p:spPr bwMode="auto">
                      <a:xfrm>
                        <a:off x="4235450" y="2781300"/>
                        <a:ext cx="136525" cy="2143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39F40E4-165E-457C-072E-ADB37B691AC3}"/>
              </a:ext>
            </a:extLst>
          </p:cNvPr>
          <p:cNvGraphicFramePr>
            <a:graphicFrameLocks noChangeAspect="1"/>
          </p:cNvGraphicFramePr>
          <p:nvPr>
            <p:extLst>
              <p:ext uri="{D42A27DB-BD31-4B8C-83A1-F6EECF244321}">
                <p14:modId xmlns:p14="http://schemas.microsoft.com/office/powerpoint/2010/main" val="3215662452"/>
              </p:ext>
            </p:extLst>
          </p:nvPr>
        </p:nvGraphicFramePr>
        <p:xfrm>
          <a:off x="2843179" y="3481387"/>
          <a:ext cx="4475163" cy="787400"/>
        </p:xfrm>
        <a:graphic>
          <a:graphicData uri="http://schemas.openxmlformats.org/presentationml/2006/ole">
            <mc:AlternateContent xmlns:mc="http://schemas.openxmlformats.org/markup-compatibility/2006">
              <mc:Choice xmlns:v="urn:schemas-microsoft-com:vml" Requires="v">
                <p:oleObj name="Equation" r:id="rId5" imgW="3340080" imgH="558720" progId="Equation.DSMT4">
                  <p:embed/>
                </p:oleObj>
              </mc:Choice>
              <mc:Fallback>
                <p:oleObj name="Equation" r:id="rId5" imgW="3340080" imgH="558720" progId="Equation.DSMT4">
                  <p:embed/>
                  <p:pic>
                    <p:nvPicPr>
                      <p:cNvPr id="11" name="Object 10">
                        <a:extLst>
                          <a:ext uri="{FF2B5EF4-FFF2-40B4-BE49-F238E27FC236}">
                            <a16:creationId xmlns:a16="http://schemas.microsoft.com/office/drawing/2014/main" id="{139F40E4-165E-457C-072E-ADB37B691AC3}"/>
                          </a:ext>
                        </a:extLst>
                      </p:cNvPr>
                      <p:cNvPicPr>
                        <a:picLocks noChangeAspect="1" noChangeArrowheads="1"/>
                      </p:cNvPicPr>
                      <p:nvPr/>
                    </p:nvPicPr>
                    <p:blipFill>
                      <a:blip r:embed="rId6"/>
                      <a:srcRect/>
                      <a:stretch>
                        <a:fillRect/>
                      </a:stretch>
                    </p:blipFill>
                    <p:spPr bwMode="auto">
                      <a:xfrm>
                        <a:off x="2843179" y="3481387"/>
                        <a:ext cx="4475163" cy="7874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63371222-EBC9-3D5D-42E9-7A5ABC107A94}"/>
              </a:ext>
            </a:extLst>
          </p:cNvPr>
          <p:cNvGraphicFramePr>
            <a:graphicFrameLocks noChangeAspect="1"/>
          </p:cNvGraphicFramePr>
          <p:nvPr>
            <p:extLst>
              <p:ext uri="{D42A27DB-BD31-4B8C-83A1-F6EECF244321}">
                <p14:modId xmlns:p14="http://schemas.microsoft.com/office/powerpoint/2010/main" val="901810572"/>
              </p:ext>
            </p:extLst>
          </p:nvPr>
        </p:nvGraphicFramePr>
        <p:xfrm>
          <a:off x="3297680" y="4286349"/>
          <a:ext cx="2706688" cy="393700"/>
        </p:xfrm>
        <a:graphic>
          <a:graphicData uri="http://schemas.openxmlformats.org/presentationml/2006/ole">
            <mc:AlternateContent xmlns:mc="http://schemas.openxmlformats.org/markup-compatibility/2006">
              <mc:Choice xmlns:v="urn:schemas-microsoft-com:vml" Requires="v">
                <p:oleObj name="Equation" r:id="rId7" imgW="2019240" imgH="279360" progId="Equation.DSMT4">
                  <p:embed/>
                </p:oleObj>
              </mc:Choice>
              <mc:Fallback>
                <p:oleObj name="Equation" r:id="rId7" imgW="2019240" imgH="279360" progId="Equation.DSMT4">
                  <p:embed/>
                  <p:pic>
                    <p:nvPicPr>
                      <p:cNvPr id="6" name="Object 5">
                        <a:extLst>
                          <a:ext uri="{FF2B5EF4-FFF2-40B4-BE49-F238E27FC236}">
                            <a16:creationId xmlns:a16="http://schemas.microsoft.com/office/drawing/2014/main" id="{63371222-EBC9-3D5D-42E9-7A5ABC107A94}"/>
                          </a:ext>
                        </a:extLst>
                      </p:cNvPr>
                      <p:cNvPicPr>
                        <a:picLocks noChangeAspect="1" noChangeArrowheads="1"/>
                      </p:cNvPicPr>
                      <p:nvPr/>
                    </p:nvPicPr>
                    <p:blipFill>
                      <a:blip r:embed="rId8"/>
                      <a:srcRect/>
                      <a:stretch>
                        <a:fillRect/>
                      </a:stretch>
                    </p:blipFill>
                    <p:spPr bwMode="auto">
                      <a:xfrm>
                        <a:off x="3297680" y="4286349"/>
                        <a:ext cx="2706688" cy="39370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215D6750-E179-7368-DB95-F308C1CCB838}"/>
              </a:ext>
            </a:extLst>
          </p:cNvPr>
          <p:cNvGraphicFramePr>
            <a:graphicFrameLocks noChangeAspect="1"/>
          </p:cNvGraphicFramePr>
          <p:nvPr>
            <p:extLst>
              <p:ext uri="{D42A27DB-BD31-4B8C-83A1-F6EECF244321}">
                <p14:modId xmlns:p14="http://schemas.microsoft.com/office/powerpoint/2010/main" val="1102959537"/>
              </p:ext>
            </p:extLst>
          </p:nvPr>
        </p:nvGraphicFramePr>
        <p:xfrm>
          <a:off x="2614919" y="4767263"/>
          <a:ext cx="4221163" cy="268288"/>
        </p:xfrm>
        <a:graphic>
          <a:graphicData uri="http://schemas.openxmlformats.org/presentationml/2006/ole">
            <mc:AlternateContent xmlns:mc="http://schemas.openxmlformats.org/markup-compatibility/2006">
              <mc:Choice xmlns:v="urn:schemas-microsoft-com:vml" Requires="v">
                <p:oleObj name="Equation" r:id="rId9" imgW="3149280" imgH="190440" progId="Equation.DSMT4">
                  <p:embed/>
                </p:oleObj>
              </mc:Choice>
              <mc:Fallback>
                <p:oleObj name="Equation" r:id="rId9" imgW="3149280" imgH="190440" progId="Equation.DSMT4">
                  <p:embed/>
                  <p:pic>
                    <p:nvPicPr>
                      <p:cNvPr id="9" name="Object 8">
                        <a:extLst>
                          <a:ext uri="{FF2B5EF4-FFF2-40B4-BE49-F238E27FC236}">
                            <a16:creationId xmlns:a16="http://schemas.microsoft.com/office/drawing/2014/main" id="{215D6750-E179-7368-DB95-F308C1CCB838}"/>
                          </a:ext>
                        </a:extLst>
                      </p:cNvPr>
                      <p:cNvPicPr>
                        <a:picLocks noChangeAspect="1" noChangeArrowheads="1"/>
                      </p:cNvPicPr>
                      <p:nvPr/>
                    </p:nvPicPr>
                    <p:blipFill>
                      <a:blip r:embed="rId10"/>
                      <a:srcRect/>
                      <a:stretch>
                        <a:fillRect/>
                      </a:stretch>
                    </p:blipFill>
                    <p:spPr bwMode="auto">
                      <a:xfrm>
                        <a:off x="2614919" y="4767263"/>
                        <a:ext cx="4221163" cy="268288"/>
                      </a:xfrm>
                      <a:prstGeom prst="rect">
                        <a:avLst/>
                      </a:prstGeom>
                      <a:noFill/>
                    </p:spPr>
                  </p:pic>
                </p:oleObj>
              </mc:Fallback>
            </mc:AlternateContent>
          </a:graphicData>
        </a:graphic>
      </p:graphicFrame>
    </p:spTree>
    <p:extLst>
      <p:ext uri="{BB962C8B-B14F-4D97-AF65-F5344CB8AC3E}">
        <p14:creationId xmlns:p14="http://schemas.microsoft.com/office/powerpoint/2010/main" val="13126751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40266" y="923523"/>
            <a:ext cx="7970470" cy="200054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Plate Design:</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20368B-FC13-CF9E-706B-3BD618D15B6C}"/>
              </a:ext>
            </a:extLst>
          </p:cNvPr>
          <p:cNvSpPr txBox="1"/>
          <p:nvPr/>
        </p:nvSpPr>
        <p:spPr>
          <a:xfrm>
            <a:off x="1546306" y="2955727"/>
            <a:ext cx="5910868" cy="830997"/>
          </a:xfrm>
          <a:prstGeom prst="rect">
            <a:avLst/>
          </a:prstGeom>
          <a:noFill/>
        </p:spPr>
        <p:txBody>
          <a:bodyPr wrap="square" rtlCol="0">
            <a:spAutoFit/>
          </a:bodyPr>
          <a:lstStyle/>
          <a:p>
            <a:pPr marL="285750" indent="-285750">
              <a:buFont typeface="Courier New" panose="02070309020205020404" pitchFamily="49" charset="0"/>
              <a:buChar char="o"/>
            </a:pPr>
            <a:endParaRPr lang="en-US" sz="1600" dirty="0">
              <a:latin typeface="+mn-lt"/>
            </a:endParaRPr>
          </a:p>
          <a:p>
            <a:pPr marL="285750" indent="-285750">
              <a:buFont typeface="Courier New" panose="02070309020205020404" pitchFamily="49" charset="0"/>
              <a:buChar char="o"/>
            </a:pPr>
            <a:endParaRPr lang="en-US" sz="1600" dirty="0">
              <a:latin typeface="+mn-lt"/>
            </a:endParaRPr>
          </a:p>
          <a:p>
            <a:endParaRPr lang="en-US" sz="1600" dirty="0">
              <a:latin typeface="+mn-lt"/>
            </a:endParaRPr>
          </a:p>
        </p:txBody>
      </p:sp>
      <p:sp>
        <p:nvSpPr>
          <p:cNvPr id="21" name="TextBox 20">
            <a:extLst>
              <a:ext uri="{FF2B5EF4-FFF2-40B4-BE49-F238E27FC236}">
                <a16:creationId xmlns:a16="http://schemas.microsoft.com/office/drawing/2014/main" id="{C8EAF0B2-B252-3AC0-5BBB-9537D2513CBB}"/>
              </a:ext>
            </a:extLst>
          </p:cNvPr>
          <p:cNvSpPr txBox="1"/>
          <p:nvPr/>
        </p:nvSpPr>
        <p:spPr>
          <a:xfrm>
            <a:off x="1546306" y="3922354"/>
            <a:ext cx="7394804" cy="830997"/>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sz="1600" dirty="0">
              <a:latin typeface="+mn-lt"/>
            </a:endParaRPr>
          </a:p>
        </p:txBody>
      </p:sp>
      <p:sp>
        <p:nvSpPr>
          <p:cNvPr id="7" name="TextBox 6">
            <a:extLst>
              <a:ext uri="{FF2B5EF4-FFF2-40B4-BE49-F238E27FC236}">
                <a16:creationId xmlns:a16="http://schemas.microsoft.com/office/drawing/2014/main" id="{44ED6C1A-06BD-C26B-BF0A-FDDB62444D9C}"/>
              </a:ext>
            </a:extLst>
          </p:cNvPr>
          <p:cNvSpPr txBox="1"/>
          <p:nvPr/>
        </p:nvSpPr>
        <p:spPr>
          <a:xfrm>
            <a:off x="999396" y="1235780"/>
            <a:ext cx="7941714" cy="5016758"/>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The web splice plates are 7 /16 in. x 103.5 in. The plates are ASTM A709 Grade 50 steel.</a:t>
            </a:r>
          </a:p>
          <a:p>
            <a:pPr marL="285750" indent="-285750">
              <a:buFont typeface="Calibri" panose="020F0502020204030204" pitchFamily="34" charset="0"/>
              <a:buChar char="―"/>
            </a:pPr>
            <a:r>
              <a:rPr lang="en-US" sz="1600" dirty="0">
                <a:latin typeface="+mn-lt"/>
              </a:rPr>
              <a:t>No filler is required since the web thicknesses are the same on each side of the splice.</a:t>
            </a:r>
          </a:p>
          <a:p>
            <a:pPr marL="285750" indent="-285750">
              <a:buFont typeface="Calibri" panose="020F0502020204030204" pitchFamily="34" charset="0"/>
              <a:buChar char="―"/>
            </a:pPr>
            <a:endParaRPr lang="en-US" sz="1600" dirty="0">
              <a:latin typeface="+mn-lt"/>
            </a:endParaRPr>
          </a:p>
          <a:p>
            <a:pPr marL="285750" indent="-285750">
              <a:buFont typeface="Calibri" panose="020F0502020204030204" pitchFamily="34" charset="0"/>
              <a:buChar char="―"/>
            </a:pPr>
            <a:r>
              <a:rPr lang="en-US" sz="1600" dirty="0">
                <a:latin typeface="+mn-lt"/>
              </a:rPr>
              <a:t>Check the factored shear yielding resistance of the web splice plates (Slide 100):</a:t>
            </a: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endParaRPr lang="en-US" sz="1600" dirty="0">
              <a:latin typeface="+mn-lt"/>
            </a:endParaRPr>
          </a:p>
          <a:p>
            <a:pPr marL="285750" indent="-285750">
              <a:buFont typeface="Calibri" panose="020F0502020204030204" pitchFamily="34" charset="0"/>
              <a:buChar char="―"/>
            </a:pPr>
            <a:r>
              <a:rPr lang="en-US" sz="1600" dirty="0">
                <a:latin typeface="+mn-lt"/>
              </a:rPr>
              <a:t>Check factored shear rupture resistance of the web splice plates (Slide 100):</a:t>
            </a: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Calibri" panose="020F0502020204030204" pitchFamily="34" charset="0"/>
              <a:buChar char="―"/>
            </a:pPr>
            <a:r>
              <a:rPr lang="en-US" sz="1600" dirty="0">
                <a:latin typeface="+mn-lt"/>
              </a:rPr>
              <a:t>Check the block shear rupture resistance of the web splice plates (Slide 100):</a:t>
            </a:r>
          </a:p>
          <a:p>
            <a:endParaRPr lang="en-US" sz="1600" dirty="0">
              <a:latin typeface="+mn-lt"/>
            </a:endParaRPr>
          </a:p>
          <a:p>
            <a:pPr marL="285750" indent="-285750">
              <a:buFont typeface="Wingdings" panose="05000000000000000000" pitchFamily="2" charset="2"/>
              <a:buChar char="Ø"/>
            </a:pPr>
            <a:endParaRPr lang="en-US" sz="1600" dirty="0">
              <a:latin typeface="+mn-lt"/>
            </a:endParaRPr>
          </a:p>
          <a:p>
            <a:pPr lvl="1"/>
            <a:endParaRPr lang="en-US" sz="1600" dirty="0">
              <a:latin typeface="+mn-lt"/>
            </a:endParaRPr>
          </a:p>
          <a:p>
            <a:pPr lvl="1"/>
            <a:endParaRPr lang="en-US" sz="1600" dirty="0">
              <a:latin typeface="+mn-lt"/>
            </a:endParaRPr>
          </a:p>
          <a:p>
            <a:pPr marL="742950" lvl="1" indent="-285750">
              <a:buFont typeface="Courier New" panose="02070309020205020404" pitchFamily="49" charset="0"/>
              <a:buChar char="o"/>
            </a:pPr>
            <a:endParaRPr lang="en-US" sz="1600" dirty="0">
              <a:latin typeface="+mn-lt"/>
            </a:endParaRPr>
          </a:p>
          <a:p>
            <a:pPr marL="742950" lvl="1" indent="-285750">
              <a:buFont typeface="Courier New" panose="02070309020205020404" pitchFamily="49" charset="0"/>
              <a:buChar char="o"/>
            </a:pPr>
            <a:endParaRPr lang="en-US" sz="1600" dirty="0">
              <a:latin typeface="+mn-lt"/>
            </a:endParaRPr>
          </a:p>
          <a:p>
            <a:endParaRPr lang="en-US" sz="1600" dirty="0">
              <a:latin typeface="+mn-lt"/>
            </a:endParaRPr>
          </a:p>
        </p:txBody>
      </p:sp>
      <p:graphicFrame>
        <p:nvGraphicFramePr>
          <p:cNvPr id="8" name="Object 7">
            <a:extLst>
              <a:ext uri="{FF2B5EF4-FFF2-40B4-BE49-F238E27FC236}">
                <a16:creationId xmlns:a16="http://schemas.microsoft.com/office/drawing/2014/main" id="{603F576A-67F2-C25F-0217-5D6CF6C037D3}"/>
              </a:ext>
            </a:extLst>
          </p:cNvPr>
          <p:cNvGraphicFramePr>
            <a:graphicFrameLocks noChangeAspect="1"/>
          </p:cNvGraphicFramePr>
          <p:nvPr/>
        </p:nvGraphicFramePr>
        <p:xfrm>
          <a:off x="4235450" y="2781300"/>
          <a:ext cx="136525" cy="214313"/>
        </p:xfrm>
        <a:graphic>
          <a:graphicData uri="http://schemas.openxmlformats.org/presentationml/2006/ole">
            <mc:AlternateContent xmlns:mc="http://schemas.openxmlformats.org/markup-compatibility/2006">
              <mc:Choice xmlns:v="urn:schemas-microsoft-com:vml" Requires="v">
                <p:oleObj name="Equation" r:id="rId3" imgW="101520" imgH="152280" progId="Equation.DSMT4">
                  <p:embed/>
                </p:oleObj>
              </mc:Choice>
              <mc:Fallback>
                <p:oleObj name="Equation" r:id="rId3" imgW="101520" imgH="152280" progId="Equation.DSMT4">
                  <p:embed/>
                  <p:pic>
                    <p:nvPicPr>
                      <p:cNvPr id="8" name="Object 7">
                        <a:extLst>
                          <a:ext uri="{FF2B5EF4-FFF2-40B4-BE49-F238E27FC236}">
                            <a16:creationId xmlns:a16="http://schemas.microsoft.com/office/drawing/2014/main" id="{603F576A-67F2-C25F-0217-5D6CF6C037D3}"/>
                          </a:ext>
                        </a:extLst>
                      </p:cNvPr>
                      <p:cNvPicPr>
                        <a:picLocks noChangeAspect="1" noChangeArrowheads="1"/>
                      </p:cNvPicPr>
                      <p:nvPr/>
                    </p:nvPicPr>
                    <p:blipFill>
                      <a:blip r:embed="rId4"/>
                      <a:srcRect/>
                      <a:stretch>
                        <a:fillRect/>
                      </a:stretch>
                    </p:blipFill>
                    <p:spPr bwMode="auto">
                      <a:xfrm>
                        <a:off x="4235450" y="2781300"/>
                        <a:ext cx="136525" cy="2143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39F40E4-165E-457C-072E-ADB37B691AC3}"/>
              </a:ext>
            </a:extLst>
          </p:cNvPr>
          <p:cNvGraphicFramePr>
            <a:graphicFrameLocks noChangeAspect="1"/>
          </p:cNvGraphicFramePr>
          <p:nvPr>
            <p:extLst>
              <p:ext uri="{D42A27DB-BD31-4B8C-83A1-F6EECF244321}">
                <p14:modId xmlns:p14="http://schemas.microsoft.com/office/powerpoint/2010/main" val="645909043"/>
              </p:ext>
            </p:extLst>
          </p:nvPr>
        </p:nvGraphicFramePr>
        <p:xfrm>
          <a:off x="3450431" y="2291052"/>
          <a:ext cx="1700212" cy="285750"/>
        </p:xfrm>
        <a:graphic>
          <a:graphicData uri="http://schemas.openxmlformats.org/presentationml/2006/ole">
            <mc:AlternateContent xmlns:mc="http://schemas.openxmlformats.org/markup-compatibility/2006">
              <mc:Choice xmlns:v="urn:schemas-microsoft-com:vml" Requires="v">
                <p:oleObj name="Equation" r:id="rId5" imgW="1269720" imgH="203040" progId="Equation.DSMT4">
                  <p:embed/>
                </p:oleObj>
              </mc:Choice>
              <mc:Fallback>
                <p:oleObj name="Equation" r:id="rId5" imgW="1269720" imgH="203040" progId="Equation.DSMT4">
                  <p:embed/>
                  <p:pic>
                    <p:nvPicPr>
                      <p:cNvPr id="11" name="Object 10">
                        <a:extLst>
                          <a:ext uri="{FF2B5EF4-FFF2-40B4-BE49-F238E27FC236}">
                            <a16:creationId xmlns:a16="http://schemas.microsoft.com/office/drawing/2014/main" id="{139F40E4-165E-457C-072E-ADB37B691AC3}"/>
                          </a:ext>
                        </a:extLst>
                      </p:cNvPr>
                      <p:cNvPicPr>
                        <a:picLocks noChangeAspect="1" noChangeArrowheads="1"/>
                      </p:cNvPicPr>
                      <p:nvPr/>
                    </p:nvPicPr>
                    <p:blipFill>
                      <a:blip r:embed="rId6"/>
                      <a:srcRect/>
                      <a:stretch>
                        <a:fillRect/>
                      </a:stretch>
                    </p:blipFill>
                    <p:spPr bwMode="auto">
                      <a:xfrm>
                        <a:off x="3450431" y="2291052"/>
                        <a:ext cx="1700212" cy="28575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63371222-EBC9-3D5D-42E9-7A5ABC107A94}"/>
              </a:ext>
            </a:extLst>
          </p:cNvPr>
          <p:cNvGraphicFramePr>
            <a:graphicFrameLocks noChangeAspect="1"/>
          </p:cNvGraphicFramePr>
          <p:nvPr>
            <p:extLst>
              <p:ext uri="{D42A27DB-BD31-4B8C-83A1-F6EECF244321}">
                <p14:modId xmlns:p14="http://schemas.microsoft.com/office/powerpoint/2010/main" val="1108607110"/>
              </p:ext>
            </p:extLst>
          </p:nvPr>
        </p:nvGraphicFramePr>
        <p:xfrm>
          <a:off x="1831975" y="2653011"/>
          <a:ext cx="5480050" cy="268287"/>
        </p:xfrm>
        <a:graphic>
          <a:graphicData uri="http://schemas.openxmlformats.org/presentationml/2006/ole">
            <mc:AlternateContent xmlns:mc="http://schemas.openxmlformats.org/markup-compatibility/2006">
              <mc:Choice xmlns:v="urn:schemas-microsoft-com:vml" Requires="v">
                <p:oleObj name="Equation" r:id="rId7" imgW="4089240" imgH="190440" progId="Equation.DSMT4">
                  <p:embed/>
                </p:oleObj>
              </mc:Choice>
              <mc:Fallback>
                <p:oleObj name="Equation" r:id="rId7" imgW="4089240" imgH="190440" progId="Equation.DSMT4">
                  <p:embed/>
                  <p:pic>
                    <p:nvPicPr>
                      <p:cNvPr id="6" name="Object 5">
                        <a:extLst>
                          <a:ext uri="{FF2B5EF4-FFF2-40B4-BE49-F238E27FC236}">
                            <a16:creationId xmlns:a16="http://schemas.microsoft.com/office/drawing/2014/main" id="{63371222-EBC9-3D5D-42E9-7A5ABC107A94}"/>
                          </a:ext>
                        </a:extLst>
                      </p:cNvPr>
                      <p:cNvPicPr>
                        <a:picLocks noChangeAspect="1" noChangeArrowheads="1"/>
                      </p:cNvPicPr>
                      <p:nvPr/>
                    </p:nvPicPr>
                    <p:blipFill>
                      <a:blip r:embed="rId8"/>
                      <a:srcRect/>
                      <a:stretch>
                        <a:fillRect/>
                      </a:stretch>
                    </p:blipFill>
                    <p:spPr bwMode="auto">
                      <a:xfrm>
                        <a:off x="1831975" y="2653011"/>
                        <a:ext cx="5480050" cy="2682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A47E113A-971F-53A8-4520-C7ED9E70F97A}"/>
              </a:ext>
            </a:extLst>
          </p:cNvPr>
          <p:cNvGraphicFramePr>
            <a:graphicFrameLocks noChangeAspect="1"/>
          </p:cNvGraphicFramePr>
          <p:nvPr>
            <p:extLst>
              <p:ext uri="{D42A27DB-BD31-4B8C-83A1-F6EECF244321}">
                <p14:modId xmlns:p14="http://schemas.microsoft.com/office/powerpoint/2010/main" val="733222495"/>
              </p:ext>
            </p:extLst>
          </p:nvPr>
        </p:nvGraphicFramePr>
        <p:xfrm>
          <a:off x="3402012" y="3325601"/>
          <a:ext cx="1939925" cy="285750"/>
        </p:xfrm>
        <a:graphic>
          <a:graphicData uri="http://schemas.openxmlformats.org/presentationml/2006/ole">
            <mc:AlternateContent xmlns:mc="http://schemas.openxmlformats.org/markup-compatibility/2006">
              <mc:Choice xmlns:v="urn:schemas-microsoft-com:vml" Requires="v">
                <p:oleObj name="Equation" r:id="rId9" imgW="1447560" imgH="203040" progId="Equation.DSMT4">
                  <p:embed/>
                </p:oleObj>
              </mc:Choice>
              <mc:Fallback>
                <p:oleObj name="Equation" r:id="rId9" imgW="1447560" imgH="203040" progId="Equation.DSMT4">
                  <p:embed/>
                  <p:pic>
                    <p:nvPicPr>
                      <p:cNvPr id="10" name="Object 9">
                        <a:extLst>
                          <a:ext uri="{FF2B5EF4-FFF2-40B4-BE49-F238E27FC236}">
                            <a16:creationId xmlns:a16="http://schemas.microsoft.com/office/drawing/2014/main" id="{A47E113A-971F-53A8-4520-C7ED9E70F97A}"/>
                          </a:ext>
                        </a:extLst>
                      </p:cNvPr>
                      <p:cNvPicPr>
                        <a:picLocks noChangeAspect="1" noChangeArrowheads="1"/>
                      </p:cNvPicPr>
                      <p:nvPr/>
                    </p:nvPicPr>
                    <p:blipFill>
                      <a:blip r:embed="rId10"/>
                      <a:srcRect/>
                      <a:stretch>
                        <a:fillRect/>
                      </a:stretch>
                    </p:blipFill>
                    <p:spPr bwMode="auto">
                      <a:xfrm>
                        <a:off x="3402012" y="3325601"/>
                        <a:ext cx="1939925" cy="28575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D710159A-1C52-5C2C-9165-E43A2AAE10D6}"/>
              </a:ext>
            </a:extLst>
          </p:cNvPr>
          <p:cNvGraphicFramePr>
            <a:graphicFrameLocks noChangeAspect="1"/>
          </p:cNvGraphicFramePr>
          <p:nvPr>
            <p:extLst>
              <p:ext uri="{D42A27DB-BD31-4B8C-83A1-F6EECF244321}">
                <p14:modId xmlns:p14="http://schemas.microsoft.com/office/powerpoint/2010/main" val="323412425"/>
              </p:ext>
            </p:extLst>
          </p:nvPr>
        </p:nvGraphicFramePr>
        <p:xfrm>
          <a:off x="1219929" y="3702139"/>
          <a:ext cx="6924675" cy="304800"/>
        </p:xfrm>
        <a:graphic>
          <a:graphicData uri="http://schemas.openxmlformats.org/presentationml/2006/ole">
            <mc:AlternateContent xmlns:mc="http://schemas.openxmlformats.org/markup-compatibility/2006">
              <mc:Choice xmlns:v="urn:schemas-microsoft-com:vml" Requires="v">
                <p:oleObj name="Equation" r:id="rId11" imgW="5168880" imgH="215640" progId="Equation.DSMT4">
                  <p:embed/>
                </p:oleObj>
              </mc:Choice>
              <mc:Fallback>
                <p:oleObj name="Equation" r:id="rId11" imgW="5168880" imgH="215640" progId="Equation.DSMT4">
                  <p:embed/>
                  <p:pic>
                    <p:nvPicPr>
                      <p:cNvPr id="12" name="Object 11">
                        <a:extLst>
                          <a:ext uri="{FF2B5EF4-FFF2-40B4-BE49-F238E27FC236}">
                            <a16:creationId xmlns:a16="http://schemas.microsoft.com/office/drawing/2014/main" id="{D710159A-1C52-5C2C-9165-E43A2AAE10D6}"/>
                          </a:ext>
                        </a:extLst>
                      </p:cNvPr>
                      <p:cNvPicPr>
                        <a:picLocks noChangeAspect="1" noChangeArrowheads="1"/>
                      </p:cNvPicPr>
                      <p:nvPr/>
                    </p:nvPicPr>
                    <p:blipFill>
                      <a:blip r:embed="rId12"/>
                      <a:srcRect/>
                      <a:stretch>
                        <a:fillRect/>
                      </a:stretch>
                    </p:blipFill>
                    <p:spPr bwMode="auto">
                      <a:xfrm>
                        <a:off x="1219929" y="3702139"/>
                        <a:ext cx="6924675" cy="304800"/>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4F770F0C-ED89-990E-1871-A88AB4655AAD}"/>
              </a:ext>
            </a:extLst>
          </p:cNvPr>
          <p:cNvSpPr txBox="1"/>
          <p:nvPr/>
        </p:nvSpPr>
        <p:spPr>
          <a:xfrm>
            <a:off x="1298046" y="4456957"/>
            <a:ext cx="7388754" cy="553998"/>
          </a:xfrm>
          <a:prstGeom prst="rect">
            <a:avLst/>
          </a:prstGeom>
          <a:noFill/>
        </p:spPr>
        <p:txBody>
          <a:bodyPr wrap="none" rtlCol="0">
            <a:spAutoFit/>
          </a:bodyPr>
          <a:lstStyle/>
          <a:p>
            <a:r>
              <a:rPr lang="en-US" sz="1500" dirty="0">
                <a:latin typeface="+mn-lt"/>
              </a:rPr>
              <a:t>Separate computations indicated the block shear rupture resistance of the web splice plates </a:t>
            </a:r>
          </a:p>
          <a:p>
            <a:r>
              <a:rPr lang="en-US" sz="1500" dirty="0">
                <a:latin typeface="+mn-lt"/>
              </a:rPr>
              <a:t>significantly exceed V</a:t>
            </a:r>
            <a:r>
              <a:rPr lang="en-US" sz="1500" baseline="-25000" dirty="0">
                <a:latin typeface="+mn-lt"/>
              </a:rPr>
              <a:t>r </a:t>
            </a:r>
            <a:r>
              <a:rPr lang="en-US" sz="1500" dirty="0">
                <a:latin typeface="+mn-lt"/>
              </a:rPr>
              <a:t>= 511 kips and is unlikely to control for web splice plates.</a:t>
            </a:r>
          </a:p>
        </p:txBody>
      </p:sp>
    </p:spTree>
    <p:extLst>
      <p:ext uri="{BB962C8B-B14F-4D97-AF65-F5344CB8AC3E}">
        <p14:creationId xmlns:p14="http://schemas.microsoft.com/office/powerpoint/2010/main" val="18902014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4789"/>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127</a:t>
            </a:fld>
            <a:endParaRPr lang="en-US" dirty="0"/>
          </a:p>
        </p:txBody>
      </p:sp>
      <p:pic>
        <p:nvPicPr>
          <p:cNvPr id="8" name="Picture 7" descr="Diagram&#10;&#10;Description automatically generated">
            <a:extLst>
              <a:ext uri="{FF2B5EF4-FFF2-40B4-BE49-F238E27FC236}">
                <a16:creationId xmlns:a16="http://schemas.microsoft.com/office/drawing/2014/main" id="{995190AA-C7FF-DCA0-1BB0-1D1B4C4320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6385" y="715176"/>
            <a:ext cx="3987342" cy="3471497"/>
          </a:xfrm>
          <a:prstGeom prst="rect">
            <a:avLst/>
          </a:prstGeom>
        </p:spPr>
      </p:pic>
      <p:pic>
        <p:nvPicPr>
          <p:cNvPr id="10" name="Picture 9" descr="Diagram&#10;&#10;Description automatically generated">
            <a:extLst>
              <a:ext uri="{FF2B5EF4-FFF2-40B4-BE49-F238E27FC236}">
                <a16:creationId xmlns:a16="http://schemas.microsoft.com/office/drawing/2014/main" id="{06DE5042-4747-AEAE-2219-1B0771644D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7025" y="4186673"/>
            <a:ext cx="2406061" cy="782502"/>
          </a:xfrm>
          <a:prstGeom prst="rect">
            <a:avLst/>
          </a:prstGeom>
        </p:spPr>
      </p:pic>
    </p:spTree>
    <p:extLst>
      <p:ext uri="{BB962C8B-B14F-4D97-AF65-F5344CB8AC3E}">
        <p14:creationId xmlns:p14="http://schemas.microsoft.com/office/powerpoint/2010/main" val="10927224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128</a:t>
            </a:fld>
            <a:endParaRPr lang="en-US" dirty="0"/>
          </a:p>
        </p:txBody>
      </p:sp>
      <p:pic>
        <p:nvPicPr>
          <p:cNvPr id="6" name="Picture 5" descr="Chart, treemap chart&#10;&#10;Description automatically generated">
            <a:extLst>
              <a:ext uri="{FF2B5EF4-FFF2-40B4-BE49-F238E27FC236}">
                <a16:creationId xmlns:a16="http://schemas.microsoft.com/office/drawing/2014/main" id="{0DBC8DC4-D854-3451-2E1F-08E43A2B66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4019" y="977802"/>
            <a:ext cx="5910582" cy="391471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6B1C239-1A8D-73C7-8505-EAD5C1DECD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7860" y="788804"/>
            <a:ext cx="825499" cy="861918"/>
          </a:xfrm>
          <a:prstGeom prst="rect">
            <a:avLst/>
          </a:prstGeom>
        </p:spPr>
      </p:pic>
    </p:spTree>
    <p:extLst>
      <p:ext uri="{BB962C8B-B14F-4D97-AF65-F5344CB8AC3E}">
        <p14:creationId xmlns:p14="http://schemas.microsoft.com/office/powerpoint/2010/main" val="16270594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0650"/>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129</a:t>
            </a:fld>
            <a:endParaRPr lang="en-US" dirty="0"/>
          </a:p>
        </p:txBody>
      </p:sp>
      <p:pic>
        <p:nvPicPr>
          <p:cNvPr id="7" name="Picture 6" descr="Chart&#10;&#10;Description automatically generated">
            <a:extLst>
              <a:ext uri="{FF2B5EF4-FFF2-40B4-BE49-F238E27FC236}">
                <a16:creationId xmlns:a16="http://schemas.microsoft.com/office/drawing/2014/main" id="{FBC09430-BC99-D0F7-68CD-60DF26D2A8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6901" y="874712"/>
            <a:ext cx="5344606" cy="2781952"/>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4E8714CF-1B92-F29C-7369-A057EE0317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6901" y="3733276"/>
            <a:ext cx="5344606" cy="144471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7DCEE916-0765-71B6-9E37-19372D7A20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9301" y="714669"/>
            <a:ext cx="825499" cy="861918"/>
          </a:xfrm>
          <a:prstGeom prst="rect">
            <a:avLst/>
          </a:prstGeom>
        </p:spPr>
      </p:pic>
    </p:spTree>
    <p:extLst>
      <p:ext uri="{BB962C8B-B14F-4D97-AF65-F5344CB8AC3E}">
        <p14:creationId xmlns:p14="http://schemas.microsoft.com/office/powerpoint/2010/main" val="278521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High-Strength Bolts - ASTM F3125 Specification</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13</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descr="Chart, diagram, polygon&#10;&#10;Description automatically generated">
            <a:extLst>
              <a:ext uri="{FF2B5EF4-FFF2-40B4-BE49-F238E27FC236}">
                <a16:creationId xmlns:a16="http://schemas.microsoft.com/office/drawing/2014/main" id="{1EC1FAE1-A349-974F-86B2-66B8C8E2C0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604" y="1265621"/>
            <a:ext cx="3193430" cy="2886529"/>
          </a:xfrm>
          <a:prstGeom prst="rect">
            <a:avLst/>
          </a:prstGeom>
        </p:spPr>
      </p:pic>
      <p:pic>
        <p:nvPicPr>
          <p:cNvPr id="11" name="Picture 10" descr="Diagram&#10;&#10;Description automatically generated">
            <a:extLst>
              <a:ext uri="{FF2B5EF4-FFF2-40B4-BE49-F238E27FC236}">
                <a16:creationId xmlns:a16="http://schemas.microsoft.com/office/drawing/2014/main" id="{8CCB22F5-C1AB-2BF2-42CB-56861B08C0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0967" y="1265621"/>
            <a:ext cx="3090682" cy="3252404"/>
          </a:xfrm>
          <a:prstGeom prst="rect">
            <a:avLst/>
          </a:prstGeom>
        </p:spPr>
      </p:pic>
    </p:spTree>
    <p:extLst>
      <p:ext uri="{BB962C8B-B14F-4D97-AF65-F5344CB8AC3E}">
        <p14:creationId xmlns:p14="http://schemas.microsoft.com/office/powerpoint/2010/main" val="32528925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49551"/>
            <a:ext cx="8229600" cy="857250"/>
          </a:xfrm>
        </p:spPr>
        <p:txBody>
          <a:bodyPr>
            <a:normAutofit/>
          </a:bodyPr>
          <a:lstStyle/>
          <a:p>
            <a:r>
              <a:rPr lang="en-US" sz="3600" dirty="0"/>
              <a:t>Flexural Members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130</a:t>
            </a:fld>
            <a:endParaRPr lang="en-US" dirty="0"/>
          </a:p>
        </p:txBody>
      </p:sp>
      <p:pic>
        <p:nvPicPr>
          <p:cNvPr id="6" name="Picture 5" descr="Table&#10;&#10;Description automatically generated">
            <a:extLst>
              <a:ext uri="{FF2B5EF4-FFF2-40B4-BE49-F238E27FC236}">
                <a16:creationId xmlns:a16="http://schemas.microsoft.com/office/drawing/2014/main" id="{B429F397-3932-BED3-3E47-1619D81F41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8509" y="1012733"/>
            <a:ext cx="4216400" cy="3530600"/>
          </a:xfrm>
          <a:prstGeom prst="rect">
            <a:avLst/>
          </a:prstGeom>
        </p:spPr>
      </p:pic>
      <p:pic>
        <p:nvPicPr>
          <p:cNvPr id="10" name="Picture 9" descr="Graphical user interface, application, table, Excel&#10;&#10;Description automatically generated">
            <a:extLst>
              <a:ext uri="{FF2B5EF4-FFF2-40B4-BE49-F238E27FC236}">
                <a16:creationId xmlns:a16="http://schemas.microsoft.com/office/drawing/2014/main" id="{DF6F5AD2-7BF5-C7DE-8DE7-FB8C86B9C0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47076" y="3203483"/>
            <a:ext cx="4171950" cy="133985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D6BF820-AD6F-79B9-0359-3FD4858A26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7234" y="788804"/>
            <a:ext cx="825499" cy="861918"/>
          </a:xfrm>
          <a:prstGeom prst="rect">
            <a:avLst/>
          </a:prstGeom>
        </p:spPr>
      </p:pic>
    </p:spTree>
    <p:extLst>
      <p:ext uri="{BB962C8B-B14F-4D97-AF65-F5344CB8AC3E}">
        <p14:creationId xmlns:p14="http://schemas.microsoft.com/office/powerpoint/2010/main" val="3112393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41384"/>
            <a:ext cx="9144000" cy="857250"/>
          </a:xfrm>
        </p:spPr>
        <p:txBody>
          <a:bodyPr/>
          <a:lstStyle/>
          <a:p>
            <a:r>
              <a:rPr lang="en-US" sz="3200" dirty="0"/>
              <a:t>Lesson 11 Summary – Splices and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BFD1F0E5-7ADB-3889-CF0E-ACB99DA4710F}"/>
              </a:ext>
            </a:extLst>
          </p:cNvPr>
          <p:cNvSpPr txBox="1"/>
          <p:nvPr/>
        </p:nvSpPr>
        <p:spPr>
          <a:xfrm>
            <a:off x="1201919" y="1166704"/>
            <a:ext cx="4572000" cy="95410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Splices and Connections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a:t>
            </a:r>
          </a:p>
        </p:txBody>
      </p:sp>
      <p:sp>
        <p:nvSpPr>
          <p:cNvPr id="8" name="TextBox 7">
            <a:extLst>
              <a:ext uri="{FF2B5EF4-FFF2-40B4-BE49-F238E27FC236}">
                <a16:creationId xmlns:a16="http://schemas.microsoft.com/office/drawing/2014/main" id="{0B838603-249D-2E02-A970-69C8683608E2}"/>
              </a:ext>
            </a:extLst>
          </p:cNvPr>
          <p:cNvSpPr txBox="1"/>
          <p:nvPr/>
        </p:nvSpPr>
        <p:spPr>
          <a:xfrm>
            <a:off x="1201919" y="2571749"/>
            <a:ext cx="4572000" cy="1508105"/>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Design of Welded Joints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Groove-Welded Joints</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Fillet-Welded Joints</a:t>
            </a:r>
          </a:p>
        </p:txBody>
      </p:sp>
      <p:sp>
        <p:nvSpPr>
          <p:cNvPr id="7" name="TextBox 6">
            <a:extLst>
              <a:ext uri="{FF2B5EF4-FFF2-40B4-BE49-F238E27FC236}">
                <a16:creationId xmlns:a16="http://schemas.microsoft.com/office/drawing/2014/main" id="{ABB4053F-9386-1DB9-C8E5-331287567255}"/>
              </a:ext>
            </a:extLst>
          </p:cNvPr>
          <p:cNvSpPr txBox="1"/>
          <p:nvPr/>
        </p:nvSpPr>
        <p:spPr>
          <a:xfrm>
            <a:off x="4859519" y="1166704"/>
            <a:ext cx="4572000" cy="2616101"/>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Design of Bolted Joints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Shear Resistance</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Slip Resistance</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Bearing Resistance at Bolt Holes</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Tensile Resistance</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Eccentrically Loaded Connections</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Bolted Field Splices</a:t>
            </a:r>
          </a:p>
        </p:txBody>
      </p:sp>
    </p:spTree>
    <p:extLst>
      <p:ext uri="{BB962C8B-B14F-4D97-AF65-F5344CB8AC3E}">
        <p14:creationId xmlns:p14="http://schemas.microsoft.com/office/powerpoint/2010/main" val="34987873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E30CC91-0471-40D5-B28C-C6444808E41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032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High-Strength Bolts - ASTM F3148 Specification</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14</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descr="A picture containing metalware&#10;&#10;Description automatically generated">
            <a:extLst>
              <a:ext uri="{FF2B5EF4-FFF2-40B4-BE49-F238E27FC236}">
                <a16:creationId xmlns:a16="http://schemas.microsoft.com/office/drawing/2014/main" id="{4790716F-031C-500F-8323-712D4F27EE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8478" y="1090850"/>
            <a:ext cx="2763216" cy="1456880"/>
          </a:xfrm>
          <a:prstGeom prst="rect">
            <a:avLst/>
          </a:prstGeom>
        </p:spPr>
      </p:pic>
      <p:sp>
        <p:nvSpPr>
          <p:cNvPr id="7" name="TextBox 6">
            <a:extLst>
              <a:ext uri="{FF2B5EF4-FFF2-40B4-BE49-F238E27FC236}">
                <a16:creationId xmlns:a16="http://schemas.microsoft.com/office/drawing/2014/main" id="{9B9552C7-9DF5-F24F-B128-DB22C6CEEEB1}"/>
              </a:ext>
            </a:extLst>
          </p:cNvPr>
          <p:cNvSpPr txBox="1"/>
          <p:nvPr/>
        </p:nvSpPr>
        <p:spPr>
          <a:xfrm>
            <a:off x="904973" y="2848312"/>
            <a:ext cx="7937369"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ASTM F3148 high-strength torque-and-angle bolts first became an ASTM Standard in 2015, were included in the 2020 RCSC Specification, and are included in the 10</a:t>
            </a:r>
            <a:r>
              <a:rPr lang="en-US" sz="1600" baseline="30000" dirty="0">
                <a:latin typeface="+mn-lt"/>
              </a:rPr>
              <a:t>th</a:t>
            </a:r>
            <a:r>
              <a:rPr lang="en-US" sz="1600" dirty="0">
                <a:latin typeface="+mn-lt"/>
              </a:rPr>
              <a:t> Edition </a:t>
            </a:r>
            <a:r>
              <a:rPr lang="en-US" sz="1600" i="1" dirty="0">
                <a:latin typeface="+mn-lt"/>
              </a:rPr>
              <a:t>AASHTO LRFD </a:t>
            </a:r>
            <a:r>
              <a:rPr lang="en-US" sz="1600" dirty="0">
                <a:latin typeface="+mn-lt"/>
              </a:rPr>
              <a:t>BDS.</a:t>
            </a:r>
          </a:p>
          <a:p>
            <a:pPr marL="285750" indent="-285750">
              <a:buFont typeface="Arial" panose="020B0604020202020204" pitchFamily="34" charset="0"/>
              <a:buChar char="•"/>
            </a:pPr>
            <a:r>
              <a:rPr lang="en-US" sz="1600" dirty="0">
                <a:latin typeface="+mn-lt"/>
              </a:rPr>
              <a:t>ASTM F3148 bolts look like twist-off bolts, however, the splined end is not intended to shear off.</a:t>
            </a:r>
          </a:p>
          <a:p>
            <a:pPr marL="285750" indent="-285750">
              <a:buFont typeface="Arial" panose="020B0604020202020204" pitchFamily="34" charset="0"/>
              <a:buChar char="•"/>
            </a:pPr>
            <a:r>
              <a:rPr lang="en-US" sz="1600" dirty="0">
                <a:latin typeface="+mn-lt"/>
              </a:rPr>
              <a:t>The splined end is for torque reaction to permit one-side tensioning; installed by a torque-and-angle method, or the so-called “combined method” of installation.</a:t>
            </a:r>
          </a:p>
          <a:p>
            <a:pPr marL="285750" indent="-285750">
              <a:buFont typeface="Arial" panose="020B0604020202020204" pitchFamily="34" charset="0"/>
              <a:buChar char="•"/>
            </a:pPr>
            <a:r>
              <a:rPr lang="en-US" sz="1600" dirty="0">
                <a:latin typeface="+mn-lt"/>
              </a:rPr>
              <a:t>The specified minimum tensile strength of the bolts is 144 ksi.</a:t>
            </a:r>
          </a:p>
        </p:txBody>
      </p:sp>
      <p:pic>
        <p:nvPicPr>
          <p:cNvPr id="9" name="Picture 8" descr="Graphical user interface&#10;&#10;Description automatically generated">
            <a:extLst>
              <a:ext uri="{FF2B5EF4-FFF2-40B4-BE49-F238E27FC236}">
                <a16:creationId xmlns:a16="http://schemas.microsoft.com/office/drawing/2014/main" id="{D2986848-BAAE-5D19-DCAB-A5D425D17F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2428" y="1042827"/>
            <a:ext cx="1276212" cy="1805485"/>
          </a:xfrm>
          <a:prstGeom prst="rect">
            <a:avLst/>
          </a:prstGeom>
        </p:spPr>
      </p:pic>
    </p:spTree>
    <p:extLst>
      <p:ext uri="{BB962C8B-B14F-4D97-AF65-F5344CB8AC3E}">
        <p14:creationId xmlns:p14="http://schemas.microsoft.com/office/powerpoint/2010/main" val="35706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199" y="101600"/>
            <a:ext cx="8229600" cy="857250"/>
          </a:xfrm>
        </p:spPr>
        <p:txBody>
          <a:bodyPr>
            <a:normAutofit/>
          </a:bodyPr>
          <a:lstStyle/>
          <a:p>
            <a:r>
              <a:rPr lang="en-US" sz="3600" dirty="0"/>
              <a:t>High-Strength Bolts – Tensile Strength</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15</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descr="Table&#10;&#10;Description automatically generated">
            <a:extLst>
              <a:ext uri="{FF2B5EF4-FFF2-40B4-BE49-F238E27FC236}">
                <a16:creationId xmlns:a16="http://schemas.microsoft.com/office/drawing/2014/main" id="{89CB9174-3765-DDF1-B24B-AC4BD7E841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39505" y="811616"/>
            <a:ext cx="3714161" cy="2716913"/>
          </a:xfrm>
          <a:prstGeom prst="rect">
            <a:avLst/>
          </a:prstGeom>
        </p:spPr>
      </p:pic>
      <p:sp>
        <p:nvSpPr>
          <p:cNvPr id="10" name="TextBox 9">
            <a:extLst>
              <a:ext uri="{FF2B5EF4-FFF2-40B4-BE49-F238E27FC236}">
                <a16:creationId xmlns:a16="http://schemas.microsoft.com/office/drawing/2014/main" id="{788651AE-0A58-F1DC-037F-3D92497C29DA}"/>
              </a:ext>
            </a:extLst>
          </p:cNvPr>
          <p:cNvSpPr txBox="1"/>
          <p:nvPr/>
        </p:nvSpPr>
        <p:spPr>
          <a:xfrm>
            <a:off x="989813" y="3670164"/>
            <a:ext cx="757915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Nuts and hardened washers used with high-strength bolts are as listed in ASTM F3125 or ASTM F3148 as recommended or suitable for the bolt. </a:t>
            </a:r>
            <a:r>
              <a:rPr lang="en-US" sz="1600" dirty="0">
                <a:latin typeface="+mn-lt"/>
                <a:ea typeface="Times New Roman" panose="02020603050405020304" pitchFamily="18" charset="0"/>
                <a:cs typeface="Times New Roman" panose="02020603050405020304" pitchFamily="18" charset="0"/>
              </a:rPr>
              <a:t>Specific requirements for hardened washers used in high-strength bolted connections are specified in Article 17.7.4.1 of the </a:t>
            </a:r>
            <a:r>
              <a:rPr lang="en-US" sz="1600" i="1" dirty="0">
                <a:latin typeface="+mn-lt"/>
                <a:ea typeface="Times New Roman" panose="02020603050405020304" pitchFamily="18" charset="0"/>
                <a:cs typeface="Times New Roman" panose="02020603050405020304" pitchFamily="18" charset="0"/>
              </a:rPr>
              <a:t>AASHTO LRFD Steel-Bridge Fabrication Specifications</a:t>
            </a:r>
            <a:r>
              <a:rPr lang="en-US" sz="1600" dirty="0">
                <a:latin typeface="+mn-lt"/>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85589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01600"/>
            <a:ext cx="8229600" cy="857250"/>
          </a:xfrm>
        </p:spPr>
        <p:txBody>
          <a:bodyPr>
            <a:normAutofit/>
          </a:bodyPr>
          <a:lstStyle/>
          <a:p>
            <a:r>
              <a:rPr lang="en-US" sz="3600" dirty="0"/>
              <a:t>High-Strength Bolts – Coating Options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16</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04973" y="978595"/>
            <a:ext cx="7946796" cy="44627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The Engineer should refer to the latest versions of the ASTM F3125 and ASTM F3148 Specifications for permissible corrosion-resistant coating options for high-strength bolts.</a:t>
            </a:r>
          </a:p>
          <a:p>
            <a:pPr marL="285750" indent="-285750">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mn-lt"/>
                <a:ea typeface="Times New Roman" panose="02020603050405020304" pitchFamily="18" charset="0"/>
                <a:cs typeface="Times New Roman" panose="02020603050405020304" pitchFamily="18" charset="0"/>
              </a:rPr>
              <a:t>High-strength bolts with a specified minimum tensile strength of 120 ksi may be:</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Mechanically galvanized per the ASTM B695 Specification;</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Hot-dip galvanized per the ASTM F2329 Specification, or;</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Coated with zinc/aluminum coatings per the ASTM F1136, ASTM F2833, or ASTM F3019 Specifications.</a:t>
            </a:r>
          </a:p>
          <a:p>
            <a:pPr marL="742950" lvl="1" indent="-285750">
              <a:buFont typeface="Wingdings" panose="05000000000000000000" pitchFamily="2" charset="2"/>
              <a:buChar char="Ø"/>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mn-lt"/>
                <a:ea typeface="Times New Roman" panose="02020603050405020304" pitchFamily="18" charset="0"/>
                <a:cs typeface="Times New Roman" panose="02020603050405020304" pitchFamily="18" charset="0"/>
              </a:rPr>
              <a:t>High-strength bolts with a specified minimum tensile strength of 144 ksi may be:</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Mechanically galvanized per the ASTM B695 Specification, or;</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Coated with zinc/aluminum coatings per the ASTM F1136 or ASTM F2833 Specifications.</a:t>
            </a:r>
          </a:p>
          <a:p>
            <a:pPr marL="742950" lvl="1" indent="-285750">
              <a:buFont typeface="Wingdings" panose="05000000000000000000" pitchFamily="2" charset="2"/>
              <a:buChar char="Ø"/>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mn-lt"/>
                <a:ea typeface="Times New Roman" panose="02020603050405020304" pitchFamily="18" charset="0"/>
                <a:cs typeface="Times New Roman" panose="02020603050405020304" pitchFamily="18" charset="0"/>
              </a:rPr>
              <a:t>High-strength bolts with a specified minimum tensile strength of 150 ksi may be:</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Coated with zinc/aluminum coatings per the ASTM F1136, ASTM F2833, or ASTM F3019 Specifications.</a:t>
            </a:r>
          </a:p>
          <a:p>
            <a:pPr marL="742950" lvl="1" indent="-285750">
              <a:buFont typeface="Calibri" panose="020F0502020204030204" pitchFamily="34" charset="0"/>
              <a:buChar char="―"/>
            </a:pPr>
            <a:r>
              <a:rPr lang="en-US" sz="1400" dirty="0">
                <a:latin typeface="+mn-lt"/>
                <a:ea typeface="Times New Roman" panose="02020603050405020304" pitchFamily="18" charset="0"/>
                <a:cs typeface="Times New Roman" panose="02020603050405020304" pitchFamily="18" charset="0"/>
              </a:rPr>
              <a:t>Galvanizing is not an acceptable option due to the potential for hydrogen embrittlement.</a:t>
            </a:r>
          </a:p>
          <a:p>
            <a:pPr marL="742950" lvl="1" indent="-285750">
              <a:buFont typeface="Wingdings" panose="05000000000000000000" pitchFamily="2" charset="2"/>
              <a:buChar char="Ø"/>
            </a:pPr>
            <a:endParaRPr lang="en-US" sz="14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6297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38570"/>
            <a:ext cx="8229600" cy="857250"/>
          </a:xfrm>
        </p:spPr>
        <p:txBody>
          <a:bodyPr>
            <a:noAutofit/>
          </a:bodyPr>
          <a:lstStyle/>
          <a:p>
            <a:r>
              <a:rPr lang="en-US" sz="3600" dirty="0"/>
              <a:t>High-Strength Bolts – Installation Methods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17</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04973" y="865605"/>
            <a:ext cx="7579151" cy="4031873"/>
          </a:xfrm>
          <a:prstGeom prst="rect">
            <a:avLst/>
          </a:prstGeom>
          <a:noFill/>
        </p:spPr>
        <p:txBody>
          <a:bodyPr wrap="square" rtlCol="0">
            <a:spAutoFit/>
          </a:bodyPr>
          <a:lstStyle/>
          <a:p>
            <a:r>
              <a:rPr lang="en-US" sz="1600" b="1" u="sng" dirty="0">
                <a:latin typeface="+mn-lt"/>
              </a:rPr>
              <a:t>Pretensioning Methods: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b="1" dirty="0">
                <a:latin typeface="+mn-lt"/>
              </a:rPr>
              <a:t>Calibrated Wrench Method</a:t>
            </a:r>
            <a:r>
              <a:rPr lang="en-US" sz="1600" dirty="0">
                <a:latin typeface="+mn-lt"/>
              </a:rPr>
              <a:t>―pretensioning technique that relies upon application of an installation wrench that has been calibrated to provide the required pretension in a bolting assembly. </a:t>
            </a:r>
          </a:p>
          <a:p>
            <a:pPr marL="285750" indent="-285750">
              <a:buFont typeface="Arial" panose="020B0604020202020204" pitchFamily="34" charset="0"/>
              <a:buChar char="•"/>
            </a:pPr>
            <a:r>
              <a:rPr lang="en-US" sz="1600" b="1" dirty="0">
                <a:latin typeface="+mn-lt"/>
              </a:rPr>
              <a:t>Combined Method</a:t>
            </a:r>
            <a:r>
              <a:rPr lang="en-US" sz="1600" dirty="0">
                <a:latin typeface="+mn-lt"/>
              </a:rPr>
              <a:t>―pretensioning technique that relies upon application of an installation wrench that has been calibrated to provide the initial torque to attain the required initial tension, followed by the application of the determined relative rotation between a bolt and nut. </a:t>
            </a:r>
          </a:p>
          <a:p>
            <a:pPr marL="285750" indent="-285750">
              <a:buFont typeface="Arial" panose="020B0604020202020204" pitchFamily="34" charset="0"/>
              <a:buChar char="•"/>
            </a:pPr>
            <a:r>
              <a:rPr lang="en-US" sz="1600" b="1" dirty="0">
                <a:latin typeface="+mn-lt"/>
              </a:rPr>
              <a:t>Direct Tension Indicator (DTI) Method</a:t>
            </a:r>
            <a:r>
              <a:rPr lang="en-US" sz="1600" dirty="0">
                <a:latin typeface="+mn-lt"/>
              </a:rPr>
              <a:t>―pretensioning technique that relies upon deformation of the protrusions of a direct tension indicator. </a:t>
            </a:r>
          </a:p>
          <a:p>
            <a:pPr marL="285750" indent="-285750">
              <a:buFont typeface="Arial" panose="020B0604020202020204" pitchFamily="34" charset="0"/>
              <a:buChar char="•"/>
            </a:pPr>
            <a:r>
              <a:rPr lang="en-US" sz="1600" b="1" dirty="0">
                <a:latin typeface="+mn-lt"/>
              </a:rPr>
              <a:t>Turn-of-Nut Method</a:t>
            </a:r>
            <a:r>
              <a:rPr lang="en-US" sz="1600" dirty="0">
                <a:latin typeface="+mn-lt"/>
              </a:rPr>
              <a:t>―pretensioning technique that relies upon application of a designated amount of relative rotation between bolt and nut. </a:t>
            </a:r>
          </a:p>
          <a:p>
            <a:pPr marL="285750" indent="-285750">
              <a:buFont typeface="Arial" panose="020B0604020202020204" pitchFamily="34" charset="0"/>
              <a:buChar char="•"/>
            </a:pPr>
            <a:r>
              <a:rPr lang="en-US" sz="1600" b="1" dirty="0">
                <a:latin typeface="+mn-lt"/>
              </a:rPr>
              <a:t>Twist-Off Tension Control Bolt Method</a:t>
            </a:r>
            <a:r>
              <a:rPr lang="en-US" sz="1600" dirty="0">
                <a:latin typeface="+mn-lt"/>
              </a:rPr>
              <a:t>―Pretensioning technique that relies upon the application of torque to the nut that causes the removal of the spline by the installation wrench. </a:t>
            </a:r>
          </a:p>
        </p:txBody>
      </p:sp>
    </p:spTree>
    <p:extLst>
      <p:ext uri="{BB962C8B-B14F-4D97-AF65-F5344CB8AC3E}">
        <p14:creationId xmlns:p14="http://schemas.microsoft.com/office/powerpoint/2010/main" val="225212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32544"/>
            <a:ext cx="8229600" cy="857250"/>
          </a:xfrm>
        </p:spPr>
        <p:txBody>
          <a:bodyPr>
            <a:normAutofit/>
          </a:bodyPr>
          <a:lstStyle/>
          <a:p>
            <a:r>
              <a:rPr lang="en-US" sz="3600" dirty="0"/>
              <a:t>Low-Strength Steel Bolts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18</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04973" y="872708"/>
            <a:ext cx="8022211" cy="40318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Low-strength steel bolts used as structural fasteners, </a:t>
            </a:r>
            <a:r>
              <a:rPr lang="en-US" sz="1600" dirty="0">
                <a:effectLst/>
                <a:latin typeface="+mn-lt"/>
                <a:ea typeface="Times New Roman" panose="02020603050405020304" pitchFamily="18" charset="0"/>
                <a:cs typeface="Times New Roman" panose="02020603050405020304" pitchFamily="18" charset="0"/>
              </a:rPr>
              <a:t>also referred to as unfinished, common, machine, ordinary, or rough bolts,</a:t>
            </a:r>
            <a:r>
              <a:rPr lang="en-US" sz="1600" dirty="0">
                <a:effectLst/>
                <a:latin typeface="+mn-lt"/>
                <a:ea typeface="Times New Roman" panose="02020603050405020304" pitchFamily="18" charset="0"/>
              </a:rPr>
              <a:t> manufactured from low-carbon steel are to conform to ASTM A307 Grade A or B or an equivalent alternative subject to the approval of the Engineer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6.4.3.2).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specified minimum tensile strength of ASTM A307 bolts (Grade A and B) is to be taken as 60 ksi.</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These bolts are typically tightened using long-handled manual wrenches (i.e., they are </a:t>
            </a:r>
            <a:r>
              <a:rPr lang="en-US" sz="1600" dirty="0">
                <a:latin typeface="+mn-lt"/>
                <a:ea typeface="Times New Roman" panose="02020603050405020304" pitchFamily="18" charset="0"/>
                <a:cs typeface="Times New Roman" panose="02020603050405020304" pitchFamily="18" charset="0"/>
              </a:rPr>
              <a:t>not pretensioned) </a:t>
            </a:r>
            <a:r>
              <a:rPr lang="en-US" sz="1600" dirty="0">
                <a:effectLst/>
                <a:latin typeface="+mn-lt"/>
                <a:ea typeface="Times New Roman" panose="02020603050405020304" pitchFamily="18" charset="0"/>
                <a:cs typeface="Times New Roman" panose="02020603050405020304" pitchFamily="18" charset="0"/>
              </a:rPr>
              <a:t>and hardened steel washers are not generally used.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These bolts should only be used for connecting relatively light auxiliary components or members subject to light static loads or for temporary fit-up.  These bolts should not be used in connections subject to slip, vibration, or fatigue in axial tension because </a:t>
            </a:r>
            <a:r>
              <a:rPr lang="en-US" sz="1600" dirty="0">
                <a:latin typeface="+mn-lt"/>
                <a:ea typeface="Times New Roman" panose="02020603050405020304" pitchFamily="18" charset="0"/>
                <a:cs typeface="Times New Roman" panose="02020603050405020304" pitchFamily="18" charset="0"/>
              </a:rPr>
              <a:t>they are not pretensioned and there is a </a:t>
            </a:r>
            <a:r>
              <a:rPr lang="en-US" sz="1600" dirty="0">
                <a:effectLst/>
                <a:latin typeface="+mn-lt"/>
                <a:ea typeface="Times New Roman" panose="02020603050405020304" pitchFamily="18" charset="0"/>
                <a:cs typeface="Times New Roman" panose="02020603050405020304" pitchFamily="18" charset="0"/>
              </a:rPr>
              <a:t>tendency of the nuts to loosen.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53764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150743"/>
            <a:ext cx="9144000" cy="857250"/>
          </a:xfrm>
        </p:spPr>
        <p:txBody>
          <a:bodyPr>
            <a:noAutofit/>
          </a:bodyPr>
          <a:lstStyle/>
          <a:p>
            <a:r>
              <a:rPr lang="en-US" sz="3200" dirty="0"/>
              <a:t>Fatigue Resistance of Bolted Connections (Shear)</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19</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664589" y="934850"/>
            <a:ext cx="8022211" cy="40318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High-strength bolted slip-critical connections subjected  to shear and designed based on the gross section (i.e., stress ranges </a:t>
            </a:r>
            <a:r>
              <a:rPr lang="en-US" sz="1600" dirty="0">
                <a:latin typeface="+mn-lt"/>
                <a:ea typeface="Times New Roman" panose="02020603050405020304" pitchFamily="18" charset="0"/>
              </a:rPr>
              <a:t>in the base metal </a:t>
            </a:r>
            <a:r>
              <a:rPr lang="en-US" sz="1600" dirty="0">
                <a:effectLst/>
                <a:latin typeface="+mn-lt"/>
                <a:ea typeface="Times New Roman" panose="02020603050405020304" pitchFamily="18" charset="0"/>
              </a:rPr>
              <a:t>computed on the gross section) and bearing-type connections subjected to shear and designed based on the net section (i.e., stress ranges in the base metal computed on the net section) provide approximately the same nominal fatigue resistance (i.e., Detail Category B – Lesson 7).</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preceding assumes the connections are made with pretensioned high-strength bolts and that the bolts are installed in holes drilled full size or subpunched and reamed to size.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Should the bolts be installed in holes punched full size, the connection for each of the above cases is instead to be designed for fatigue based on Detail Category 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The base metal at the net section of other mechanically fastened joints, except for eyebars and pin plates; e.g., joints using ASTM A307 bolts or non-pretensioned high-strength bolts is also to be designed for fatigue based on Detail Category D. </a:t>
            </a:r>
            <a:endParaRPr kumimoji="0" lang="en-US" sz="1600" b="0" i="0" u="none" strike="noStrike" kern="1200" cap="none" spc="0" normalizeH="0" baseline="0" noProof="0" dirty="0">
              <a:ln>
                <a:noFill/>
              </a:ln>
              <a:solidFill>
                <a:prstClr val="black"/>
              </a:solidFill>
              <a:uLnTx/>
              <a:uFillTx/>
              <a:latin typeface="+mn-lt"/>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51256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4C9C-B35A-4006-85EC-53B229937265}"/>
              </a:ext>
            </a:extLst>
          </p:cNvPr>
          <p:cNvSpPr>
            <a:spLocks noGrp="1"/>
          </p:cNvSpPr>
          <p:nvPr>
            <p:ph type="title"/>
          </p:nvPr>
        </p:nvSpPr>
        <p:spPr>
          <a:xfrm>
            <a:off x="457200" y="17462"/>
            <a:ext cx="8229600" cy="857250"/>
          </a:xfrm>
        </p:spPr>
        <p:txBody>
          <a:bodyPr/>
          <a:lstStyle/>
          <a:p>
            <a:r>
              <a:rPr lang="en-US" dirty="0"/>
              <a:t>Reference Materials</a:t>
            </a:r>
          </a:p>
        </p:txBody>
      </p:sp>
      <p:sp>
        <p:nvSpPr>
          <p:cNvPr id="3" name="Content Placeholder 2">
            <a:extLst>
              <a:ext uri="{FF2B5EF4-FFF2-40B4-BE49-F238E27FC236}">
                <a16:creationId xmlns:a16="http://schemas.microsoft.com/office/drawing/2014/main" id="{EBF7AD75-99A0-42A3-A646-0FA2C27F4101}"/>
              </a:ext>
            </a:extLst>
          </p:cNvPr>
          <p:cNvSpPr>
            <a:spLocks noGrp="1"/>
          </p:cNvSpPr>
          <p:nvPr>
            <p:ph idx="1"/>
          </p:nvPr>
        </p:nvSpPr>
        <p:spPr>
          <a:xfrm>
            <a:off x="730577" y="874712"/>
            <a:ext cx="8229600" cy="3394075"/>
          </a:xfrm>
        </p:spPr>
        <p:txBody>
          <a:bodyPr>
            <a:noAutofit/>
          </a:bodyPr>
          <a:lstStyle/>
          <a:p>
            <a:r>
              <a:rPr lang="en-US" sz="1800" dirty="0"/>
              <a:t>FHWA </a:t>
            </a:r>
            <a:r>
              <a:rPr lang="en-US" sz="1800" i="1" dirty="0"/>
              <a:t>Bridge Welding Reference Manual</a:t>
            </a:r>
          </a:p>
          <a:p>
            <a:r>
              <a:rPr lang="en-US" sz="1800" dirty="0"/>
              <a:t>AASHTO D1.5M/D1.5 </a:t>
            </a:r>
            <a:r>
              <a:rPr lang="en-US" sz="1800" i="1" dirty="0"/>
              <a:t>Bridge Welding Code</a:t>
            </a:r>
          </a:p>
          <a:p>
            <a:r>
              <a:rPr lang="en-US" sz="1800" dirty="0"/>
              <a:t>Salmon and Johnson, </a:t>
            </a:r>
            <a:r>
              <a:rPr lang="en-US" sz="1800" i="1" dirty="0"/>
              <a:t>Steel Structures: Design and Behavior</a:t>
            </a:r>
            <a:r>
              <a:rPr lang="en-US" sz="1800" dirty="0"/>
              <a:t>, Fifth Edition, 2009</a:t>
            </a:r>
          </a:p>
          <a:p>
            <a:r>
              <a:rPr lang="en-US" sz="1800" dirty="0"/>
              <a:t>RCSC</a:t>
            </a:r>
            <a:r>
              <a:rPr lang="en-US" sz="1800" i="1" dirty="0"/>
              <a:t> Specification for Structural Joints Using High-Strength Bolts</a:t>
            </a:r>
          </a:p>
          <a:p>
            <a:r>
              <a:rPr lang="en-US" sz="1800" dirty="0">
                <a:latin typeface="Calibri" panose="020F0502020204030204" pitchFamily="34" charset="0"/>
                <a:cs typeface="Calibri" panose="020F0502020204030204" pitchFamily="34" charset="0"/>
              </a:rPr>
              <a:t>NBSA </a:t>
            </a:r>
            <a:r>
              <a:rPr lang="en-US" sz="1800" i="1" dirty="0">
                <a:latin typeface="Calibri" panose="020F0502020204030204" pitchFamily="34" charset="0"/>
                <a:cs typeface="Calibri" panose="020F0502020204030204" pitchFamily="34" charset="0"/>
              </a:rPr>
              <a:t>Bolted Field Splices for Steel Bridge Flexural Members  - </a:t>
            </a:r>
            <a:r>
              <a:rPr lang="en-US" sz="1800" dirty="0">
                <a:latin typeface="Calibri" panose="020F0502020204030204" pitchFamily="34" charset="0"/>
                <a:cs typeface="Calibri" panose="020F0502020204030204" pitchFamily="34" charset="0"/>
              </a:rPr>
              <a:t>Overview and Design Examples and the NSBA Splice Spreadsheet</a:t>
            </a:r>
          </a:p>
          <a:p>
            <a:r>
              <a:rPr lang="en-US" sz="1800" dirty="0">
                <a:latin typeface="Calibri" panose="020F0502020204030204" pitchFamily="34" charset="0"/>
                <a:cs typeface="Calibri" panose="020F0502020204030204" pitchFamily="34" charset="0"/>
              </a:rPr>
              <a:t>AISC </a:t>
            </a:r>
            <a:r>
              <a:rPr lang="en-US" sz="1800" i="1" dirty="0">
                <a:latin typeface="Calibri" panose="020F0502020204030204" pitchFamily="34" charset="0"/>
                <a:cs typeface="Calibri" panose="020F0502020204030204" pitchFamily="34" charset="0"/>
              </a:rPr>
              <a:t>Steel Design Guide 21 – Welded Connections – A Primer for Engineers</a:t>
            </a:r>
          </a:p>
          <a:p>
            <a:r>
              <a:rPr lang="en-US" sz="1800" dirty="0">
                <a:latin typeface="Calibri" panose="020F0502020204030204" pitchFamily="34" charset="0"/>
                <a:cs typeface="Calibri" panose="020F0502020204030204" pitchFamily="34" charset="0"/>
              </a:rPr>
              <a:t>AISC </a:t>
            </a:r>
            <a:r>
              <a:rPr lang="en-US" sz="1800" i="1" dirty="0">
                <a:latin typeface="Calibri" panose="020F0502020204030204" pitchFamily="34" charset="0"/>
                <a:cs typeface="Calibri" panose="020F0502020204030204" pitchFamily="34" charset="0"/>
              </a:rPr>
              <a:t>Steel Design Guide 17 – High Strength Bolts – A Primer for Structural Engineers</a:t>
            </a:r>
          </a:p>
          <a:p>
            <a:r>
              <a:rPr lang="en-US" sz="1800" dirty="0"/>
              <a:t>SBDH</a:t>
            </a:r>
          </a:p>
          <a:p>
            <a:pPr lvl="1"/>
            <a:r>
              <a:rPr lang="en-US" sz="1800" dirty="0"/>
              <a:t>Vol 20 – Design Example 1</a:t>
            </a:r>
          </a:p>
        </p:txBody>
      </p:sp>
      <p:sp>
        <p:nvSpPr>
          <p:cNvPr id="4" name="Slide Number Placeholder 3">
            <a:extLst>
              <a:ext uri="{FF2B5EF4-FFF2-40B4-BE49-F238E27FC236}">
                <a16:creationId xmlns:a16="http://schemas.microsoft.com/office/drawing/2014/main" id="{F21108A9-6A6F-4DD3-9077-0734C3BAA93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72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7462"/>
            <a:ext cx="8229600" cy="857250"/>
          </a:xfrm>
        </p:spPr>
        <p:txBody>
          <a:bodyPr>
            <a:normAutofit/>
          </a:bodyPr>
          <a:lstStyle/>
          <a:p>
            <a:r>
              <a:rPr lang="en-US" sz="3600" dirty="0"/>
              <a:t>Bolt Holes - Types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20</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613552" y="668235"/>
            <a:ext cx="8380429" cy="501675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Standard holes are to be used in high-strength bolted connections, unless specified otherwise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6.13.2.4.1a). </a:t>
            </a:r>
            <a:r>
              <a:rPr lang="en-US" sz="1600" dirty="0">
                <a:effectLst/>
                <a:latin typeface="+mn-lt"/>
                <a:ea typeface="Times New Roman" panose="02020603050405020304" pitchFamily="18" charset="0"/>
              </a:rPr>
              <a:t>Unless expressly permitted otherwise by the contract documents, standard holes are to be used in connections in horizontally curved bridges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6.13.1).</a:t>
            </a: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rPr>
              <a:t>Oversize holes may be used in any or all plies of slip-critical connections but are not to be used in bearing-type connections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6.13.2.4.1b).</a:t>
            </a: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uLnTx/>
              <a:uFillTx/>
              <a:latin typeface="+mn-lt"/>
              <a:cs typeface="+mn-cs"/>
            </a:endParaRPr>
          </a:p>
          <a:p>
            <a:pPr marL="285750" indent="-285750">
              <a:buFont typeface="Arial" panose="020B0604020202020204" pitchFamily="34" charset="0"/>
              <a:buChar char="•"/>
            </a:pPr>
            <a:r>
              <a:rPr lang="en-US" sz="1600" dirty="0">
                <a:effectLst/>
                <a:latin typeface="+mn-lt"/>
                <a:ea typeface="Times New Roman" panose="02020603050405020304" pitchFamily="18" charset="0"/>
              </a:rPr>
              <a:t>Short-slotted holes may be used in any or all plies of slip-critical or bearing-type connections. The slots may be used without regard to direction of loading in slip-critical connections, but the length must be normal to the direction of the load in bearing-type connections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6.13.2.4.1c).</a:t>
            </a:r>
          </a:p>
          <a:p>
            <a:pPr marL="285750" indent="-285750">
              <a:buFont typeface="Arial" panose="020B0604020202020204" pitchFamily="34" charset="0"/>
              <a:buChar char="•"/>
            </a:pPr>
            <a:endParaRPr lang="en-US" sz="1600" dirty="0">
              <a:latin typeface="+mn-lt"/>
              <a:ea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rPr>
              <a:t>Long-slotted holes may be used in only one ply of either a slip-critical or bearing-type connection. Long-slotted holes may be used without regard to direction of loading in slip-critical connections but must be normal to the direction of load in bearing-type connections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6.13.2.4.1d).</a:t>
            </a:r>
          </a:p>
          <a:p>
            <a:pPr marL="285750" indent="-285750">
              <a:buFont typeface="Arial" panose="020B0604020202020204" pitchFamily="34" charset="0"/>
              <a:buChar char="•"/>
            </a:pPr>
            <a:endParaRPr lang="en-US" sz="1600" dirty="0">
              <a:effectLst/>
              <a:latin typeface="+mn-lt"/>
              <a:ea typeface="Times New Roman" panose="02020603050405020304" pitchFamily="18" charset="0"/>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uLnTx/>
              <a:uFillTx/>
              <a:latin typeface="+mn-lt"/>
              <a:cs typeface="+mn-cs"/>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94883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59575"/>
            <a:ext cx="8229600" cy="857250"/>
          </a:xfrm>
        </p:spPr>
        <p:txBody>
          <a:bodyPr>
            <a:normAutofit/>
          </a:bodyPr>
          <a:lstStyle/>
          <a:p>
            <a:r>
              <a:rPr lang="en-US" sz="3600" dirty="0"/>
              <a:t>Bolt Holes - Size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21</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822489" y="863523"/>
            <a:ext cx="7946796" cy="40318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maximum permitted size of standard, oversize, short-slotted, and long-slotted holes is given in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Table 6.13.2.4.2-1.  In the table, d is the nominal diameter of the bolt.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For design calculations, the width of standard bolt holes is to be taken as the nominal diameter of the hole.  The width of oversize and slotted holes is to be taken as the nominal diameter or width of the hole, as applicable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6.8.3).</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pic>
        <p:nvPicPr>
          <p:cNvPr id="11" name="Picture 10" descr="Table&#10;&#10;Description automatically generated">
            <a:extLst>
              <a:ext uri="{FF2B5EF4-FFF2-40B4-BE49-F238E27FC236}">
                <a16:creationId xmlns:a16="http://schemas.microsoft.com/office/drawing/2014/main" id="{ED3344EF-5301-2146-FE4B-8DA04811D7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7788" y="1708581"/>
            <a:ext cx="7681496" cy="2001516"/>
          </a:xfrm>
          <a:prstGeom prst="rect">
            <a:avLst/>
          </a:prstGeom>
        </p:spPr>
      </p:pic>
    </p:spTree>
    <p:extLst>
      <p:ext uri="{BB962C8B-B14F-4D97-AF65-F5344CB8AC3E}">
        <p14:creationId xmlns:p14="http://schemas.microsoft.com/office/powerpoint/2010/main" val="158069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206375"/>
            <a:ext cx="9144000" cy="857250"/>
          </a:xfrm>
        </p:spPr>
        <p:txBody>
          <a:bodyPr>
            <a:noAutofit/>
          </a:bodyPr>
          <a:lstStyle/>
          <a:p>
            <a:r>
              <a:rPr lang="en-US" sz="3200" dirty="0"/>
              <a:t>Bolt Spacing – Minimum Spacing &amp; Clear Distance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22</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767322" y="621158"/>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14805" y="1063625"/>
            <a:ext cx="7946796" cy="378565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minimum spacing between centers of bolts in standard holes is not to be less than 3.0d, where d is the nominal diameter of the bolt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6.13.2.6.1).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minimum clear distance, L</a:t>
            </a:r>
            <a:r>
              <a:rPr lang="en-US" sz="1600" baseline="-25000" dirty="0">
                <a:effectLst/>
                <a:latin typeface="+mn-lt"/>
                <a:ea typeface="Times New Roman" panose="02020603050405020304" pitchFamily="18" charset="0"/>
                <a:cs typeface="Times New Roman" panose="02020603050405020304" pitchFamily="18" charset="0"/>
              </a:rPr>
              <a:t>c</a:t>
            </a:r>
            <a:r>
              <a:rPr lang="en-US" sz="1600" dirty="0">
                <a:effectLst/>
                <a:latin typeface="+mn-lt"/>
                <a:ea typeface="Times New Roman" panose="02020603050405020304" pitchFamily="18" charset="0"/>
                <a:cs typeface="Times New Roman" panose="02020603050405020304" pitchFamily="18" charset="0"/>
              </a:rPr>
              <a:t>, between the edges of adjacent bolt holes in the direction of the force and transverse to the direction of the force is not to be less than 2.0d when oversize or slotted holes are used.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descr="Figure 3.3.30 Minimum Spacing Requirement Between Centers of Bolts. sketch of bolt spacing s greater than or equal to 3 d. ">
            <a:extLst>
              <a:ext uri="{FF2B5EF4-FFF2-40B4-BE49-F238E27FC236}">
                <a16:creationId xmlns:a16="http://schemas.microsoft.com/office/drawing/2014/main" id="{CFEB3C4C-BEED-B460-6FAE-7837C05AAE95}"/>
              </a:ext>
            </a:extLst>
          </p:cNvPr>
          <p:cNvPicPr>
            <a:picLocks noChangeAspect="1"/>
          </p:cNvPicPr>
          <p:nvPr/>
        </p:nvPicPr>
        <p:blipFill>
          <a:blip r:embed="rId3" cstate="print"/>
          <a:srcRect/>
          <a:stretch>
            <a:fillRect/>
          </a:stretch>
        </p:blipFill>
        <p:spPr bwMode="auto">
          <a:xfrm>
            <a:off x="2604610" y="1656854"/>
            <a:ext cx="3541488" cy="1829792"/>
          </a:xfrm>
          <a:prstGeom prst="rect">
            <a:avLst/>
          </a:prstGeom>
          <a:noFill/>
          <a:ln w="9525">
            <a:noFill/>
            <a:miter lim="800000"/>
            <a:headEnd/>
            <a:tailEnd/>
          </a:ln>
        </p:spPr>
      </p:pic>
    </p:spTree>
    <p:extLst>
      <p:ext uri="{BB962C8B-B14F-4D97-AF65-F5344CB8AC3E}">
        <p14:creationId xmlns:p14="http://schemas.microsoft.com/office/powerpoint/2010/main" val="112179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516379" y="145121"/>
            <a:ext cx="8229600" cy="857250"/>
          </a:xfrm>
        </p:spPr>
        <p:txBody>
          <a:bodyPr>
            <a:normAutofit/>
          </a:bodyPr>
          <a:lstStyle/>
          <a:p>
            <a:r>
              <a:rPr lang="en-US" sz="3600" dirty="0"/>
              <a:t>Bolt Spacing –Sealing Requirements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23</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572922" y="909130"/>
            <a:ext cx="5758206" cy="501675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To seal against the penetration of moisture in joints, the spacing, s, of a single line of bolts adjacent to a free edge of an outside plate or shape must satisfy the following requirement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6.13.2.6.2):</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Where there is a second line of bolts uniformly staggered with the line adjacent to the free edge, at a gage less than 1.5 + 4.0</a:t>
            </a:r>
            <a:r>
              <a:rPr lang="en-US" sz="1600" i="1" dirty="0">
                <a:effectLst/>
                <a:latin typeface="+mn-lt"/>
                <a:ea typeface="Times New Roman" panose="02020603050405020304" pitchFamily="18" charset="0"/>
              </a:rPr>
              <a:t>t</a:t>
            </a:r>
            <a:r>
              <a:rPr lang="en-US" sz="1600" dirty="0">
                <a:effectLst/>
                <a:latin typeface="+mn-lt"/>
                <a:ea typeface="Times New Roman" panose="02020603050405020304" pitchFamily="18" charset="0"/>
              </a:rPr>
              <a:t>, the staggered spacing, </a:t>
            </a:r>
            <a:r>
              <a:rPr lang="en-US" sz="1600" i="1" dirty="0">
                <a:effectLst/>
                <a:latin typeface="+mn-lt"/>
                <a:ea typeface="Times New Roman" panose="02020603050405020304" pitchFamily="18" charset="0"/>
              </a:rPr>
              <a:t>s</a:t>
            </a:r>
            <a:r>
              <a:rPr lang="en-US" sz="1600" dirty="0">
                <a:effectLst/>
                <a:latin typeface="+mn-lt"/>
                <a:ea typeface="Times New Roman" panose="02020603050405020304" pitchFamily="18" charset="0"/>
              </a:rPr>
              <a:t>, in the two lines considered together must satisfy the following requirement: </a:t>
            </a: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z="1600" dirty="0">
                <a:solidFill>
                  <a:prstClr val="black"/>
                </a:solidFill>
                <a:effectLst/>
                <a:latin typeface="+mn-lt"/>
                <a:ea typeface="+mn-ea"/>
                <a:cs typeface="Times New Roman" panose="02020603050405020304" pitchFamily="18" charset="0"/>
              </a:rPr>
              <a:t>      where:</a:t>
            </a:r>
          </a:p>
          <a:p>
            <a:pPr marR="0" lvl="0" algn="l" defTabSz="914400" rtl="0" eaLnBrk="1" fontAlgn="base" latinLnBrk="0" hangingPunct="1">
              <a:lnSpc>
                <a:spcPct val="100000"/>
              </a:lnSpc>
              <a:spcBef>
                <a:spcPct val="0"/>
              </a:spcBef>
              <a:spcAft>
                <a:spcPct val="0"/>
              </a:spcAft>
              <a:buClrTx/>
              <a:buSzTx/>
              <a:tabLst/>
              <a:defRPr/>
            </a:pPr>
            <a:r>
              <a:rPr lang="en-US" sz="1600" dirty="0">
                <a:solidFill>
                  <a:prstClr val="black"/>
                </a:solidFill>
                <a:latin typeface="+mn-lt"/>
                <a:cs typeface="Times New Roman" panose="02020603050405020304" pitchFamily="18" charset="0"/>
              </a:rPr>
              <a:t>             g  =  gage between bolts (in.)</a:t>
            </a: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p:txBody>
      </p:sp>
      <p:pic>
        <p:nvPicPr>
          <p:cNvPr id="8" name="Picture 7" descr="A picture containing diagram&#10;&#10;Description automatically generated">
            <a:extLst>
              <a:ext uri="{FF2B5EF4-FFF2-40B4-BE49-F238E27FC236}">
                <a16:creationId xmlns:a16="http://schemas.microsoft.com/office/drawing/2014/main" id="{46B623FD-FB17-19E1-B5F7-7C230D73A9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3179" y="1036949"/>
            <a:ext cx="2082800" cy="1682750"/>
          </a:xfrm>
          <a:prstGeom prst="rect">
            <a:avLst/>
          </a:prstGeom>
        </p:spPr>
      </p:pic>
      <p:graphicFrame>
        <p:nvGraphicFramePr>
          <p:cNvPr id="9" name="Object 8">
            <a:extLst>
              <a:ext uri="{FF2B5EF4-FFF2-40B4-BE49-F238E27FC236}">
                <a16:creationId xmlns:a16="http://schemas.microsoft.com/office/drawing/2014/main" id="{0A021D45-872B-C758-D38E-1B7EF5671184}"/>
              </a:ext>
            </a:extLst>
          </p:cNvPr>
          <p:cNvGraphicFramePr>
            <a:graphicFrameLocks noChangeAspect="1"/>
          </p:cNvGraphicFramePr>
          <p:nvPr>
            <p:extLst>
              <p:ext uri="{D42A27DB-BD31-4B8C-83A1-F6EECF244321}">
                <p14:modId xmlns:p14="http://schemas.microsoft.com/office/powerpoint/2010/main" val="2915238245"/>
              </p:ext>
            </p:extLst>
          </p:nvPr>
        </p:nvGraphicFramePr>
        <p:xfrm>
          <a:off x="2203712" y="2002955"/>
          <a:ext cx="2120900" cy="312738"/>
        </p:xfrm>
        <a:graphic>
          <a:graphicData uri="http://schemas.openxmlformats.org/presentationml/2006/ole">
            <mc:AlternateContent xmlns:mc="http://schemas.openxmlformats.org/markup-compatibility/2006">
              <mc:Choice xmlns:v="urn:schemas-microsoft-com:vml" Requires="v">
                <p:oleObj name="Equation" r:id="rId4" imgW="1346040" imgH="190440" progId="Equation.DSMT4">
                  <p:embed/>
                </p:oleObj>
              </mc:Choice>
              <mc:Fallback>
                <p:oleObj name="Equation" r:id="rId4" imgW="1346040" imgH="190440" progId="Equation.DSMT4">
                  <p:embed/>
                  <p:pic>
                    <p:nvPicPr>
                      <p:cNvPr id="9" name="Object 8">
                        <a:extLst>
                          <a:ext uri="{FF2B5EF4-FFF2-40B4-BE49-F238E27FC236}">
                            <a16:creationId xmlns:a16="http://schemas.microsoft.com/office/drawing/2014/main" id="{0A021D45-872B-C758-D38E-1B7EF5671184}"/>
                          </a:ext>
                        </a:extLst>
                      </p:cNvPr>
                      <p:cNvPicPr>
                        <a:picLocks noChangeAspect="1" noChangeArrowheads="1"/>
                      </p:cNvPicPr>
                      <p:nvPr/>
                    </p:nvPicPr>
                    <p:blipFill>
                      <a:blip r:embed="rId5"/>
                      <a:srcRect/>
                      <a:stretch>
                        <a:fillRect/>
                      </a:stretch>
                    </p:blipFill>
                    <p:spPr bwMode="auto">
                      <a:xfrm>
                        <a:off x="2203712" y="2002955"/>
                        <a:ext cx="2120900" cy="31273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38AA0E-5580-1168-A277-0BD08373A034}"/>
              </a:ext>
            </a:extLst>
          </p:cNvPr>
          <p:cNvSpPr txBox="1"/>
          <p:nvPr/>
        </p:nvSpPr>
        <p:spPr>
          <a:xfrm>
            <a:off x="475512" y="2258213"/>
            <a:ext cx="5953027" cy="618824"/>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where: </a:t>
            </a:r>
          </a:p>
          <a:p>
            <a:pPr marL="744538" marR="228600" indent="-51593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t  =  thickness of the thinner outside plate or shape (in.)</a:t>
            </a:r>
            <a:endParaRPr lang="en-US" sz="1600" dirty="0"/>
          </a:p>
        </p:txBody>
      </p:sp>
      <p:graphicFrame>
        <p:nvGraphicFramePr>
          <p:cNvPr id="13" name="Object 12">
            <a:extLst>
              <a:ext uri="{FF2B5EF4-FFF2-40B4-BE49-F238E27FC236}">
                <a16:creationId xmlns:a16="http://schemas.microsoft.com/office/drawing/2014/main" id="{3AC6CC32-244C-AC5B-B47F-7310FEBEC9AF}"/>
              </a:ext>
            </a:extLst>
          </p:cNvPr>
          <p:cNvGraphicFramePr>
            <a:graphicFrameLocks noChangeAspect="1"/>
          </p:cNvGraphicFramePr>
          <p:nvPr>
            <p:extLst>
              <p:ext uri="{D42A27DB-BD31-4B8C-83A1-F6EECF244321}">
                <p14:modId xmlns:p14="http://schemas.microsoft.com/office/powerpoint/2010/main" val="59068901"/>
              </p:ext>
            </p:extLst>
          </p:nvPr>
        </p:nvGraphicFramePr>
        <p:xfrm>
          <a:off x="1713968" y="4038669"/>
          <a:ext cx="3100388" cy="312738"/>
        </p:xfrm>
        <a:graphic>
          <a:graphicData uri="http://schemas.openxmlformats.org/presentationml/2006/ole">
            <mc:AlternateContent xmlns:mc="http://schemas.openxmlformats.org/markup-compatibility/2006">
              <mc:Choice xmlns:v="urn:schemas-microsoft-com:vml" Requires="v">
                <p:oleObj name="Equation" r:id="rId6" imgW="1968480" imgH="190440" progId="Equation.DSMT4">
                  <p:embed/>
                </p:oleObj>
              </mc:Choice>
              <mc:Fallback>
                <p:oleObj name="Equation" r:id="rId6" imgW="1968480" imgH="190440" progId="Equation.DSMT4">
                  <p:embed/>
                  <p:pic>
                    <p:nvPicPr>
                      <p:cNvPr id="13" name="Object 12">
                        <a:extLst>
                          <a:ext uri="{FF2B5EF4-FFF2-40B4-BE49-F238E27FC236}">
                            <a16:creationId xmlns:a16="http://schemas.microsoft.com/office/drawing/2014/main" id="{3AC6CC32-244C-AC5B-B47F-7310FEBEC9AF}"/>
                          </a:ext>
                        </a:extLst>
                      </p:cNvPr>
                      <p:cNvPicPr>
                        <a:picLocks noChangeAspect="1" noChangeArrowheads="1"/>
                      </p:cNvPicPr>
                      <p:nvPr/>
                    </p:nvPicPr>
                    <p:blipFill>
                      <a:blip r:embed="rId7"/>
                      <a:srcRect/>
                      <a:stretch>
                        <a:fillRect/>
                      </a:stretch>
                    </p:blipFill>
                    <p:spPr bwMode="auto">
                      <a:xfrm>
                        <a:off x="1713968" y="4038669"/>
                        <a:ext cx="3100388" cy="312738"/>
                      </a:xfrm>
                      <a:prstGeom prst="rect">
                        <a:avLst/>
                      </a:prstGeom>
                      <a:noFill/>
                    </p:spPr>
                  </p:pic>
                </p:oleObj>
              </mc:Fallback>
            </mc:AlternateContent>
          </a:graphicData>
        </a:graphic>
      </p:graphicFrame>
      <p:pic>
        <p:nvPicPr>
          <p:cNvPr id="15" name="Picture 14" descr="A picture containing scatter chart&#10;&#10;Description automatically generated">
            <a:extLst>
              <a:ext uri="{FF2B5EF4-FFF2-40B4-BE49-F238E27FC236}">
                <a16:creationId xmlns:a16="http://schemas.microsoft.com/office/drawing/2014/main" id="{013389A6-E534-2207-013F-25084A42C27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31818" y="3053660"/>
            <a:ext cx="2749209" cy="1644446"/>
          </a:xfrm>
          <a:prstGeom prst="rect">
            <a:avLst/>
          </a:prstGeom>
        </p:spPr>
      </p:pic>
    </p:spTree>
    <p:extLst>
      <p:ext uri="{BB962C8B-B14F-4D97-AF65-F5344CB8AC3E}">
        <p14:creationId xmlns:p14="http://schemas.microsoft.com/office/powerpoint/2010/main" val="270671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79992"/>
            <a:ext cx="8229600" cy="857250"/>
          </a:xfrm>
        </p:spPr>
        <p:txBody>
          <a:bodyPr>
            <a:normAutofit/>
          </a:bodyPr>
          <a:lstStyle/>
          <a:p>
            <a:r>
              <a:rPr lang="en-US" sz="3600" dirty="0"/>
              <a:t>Bolt Spacing – Edge &amp; End Distance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24</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04973" y="804861"/>
            <a:ext cx="7946796" cy="483209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The edge distance of bolts is defined as the distance perpendicular to the line of force between the center of a hole and the edge of a component. The minimum edge distance is a function of the nominal diameter of the bolt, d (</a:t>
            </a:r>
            <a:r>
              <a:rPr kumimoji="0" lang="en-US" sz="15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AASHTO LRFD </a:t>
            </a:r>
            <a:r>
              <a:rPr kumimoji="0" lang="en-US" sz="15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Article 6.13.2.6.6).</a:t>
            </a:r>
          </a:p>
          <a:p>
            <a:pPr marL="285750" indent="-285750">
              <a:buFont typeface="Arial" panose="020B0604020202020204" pitchFamily="34" charset="0"/>
              <a:buChar char="•"/>
            </a:pPr>
            <a:r>
              <a:rPr lang="en-US" sz="1500" dirty="0">
                <a:effectLst/>
                <a:latin typeface="+mn-lt"/>
                <a:ea typeface="Times New Roman" panose="02020603050405020304" pitchFamily="18" charset="0"/>
                <a:cs typeface="Times New Roman" panose="02020603050405020304" pitchFamily="18" charset="0"/>
              </a:rPr>
              <a:t>The maximum edge distance is not to be more than the lesser of eight times the thickness of the thinnest outside plate and 5.0 in.</a:t>
            </a:r>
          </a:p>
          <a:p>
            <a:pPr marL="285750" indent="-285750">
              <a:buFont typeface="Arial" panose="020B0604020202020204" pitchFamily="34" charset="0"/>
              <a:buChar char="•"/>
            </a:pPr>
            <a:r>
              <a:rPr lang="en-US" sz="1500" dirty="0">
                <a:effectLst/>
                <a:latin typeface="+mn-lt"/>
                <a:ea typeface="Times New Roman" panose="02020603050405020304" pitchFamily="18" charset="0"/>
                <a:cs typeface="Times New Roman" panose="02020603050405020304" pitchFamily="18" charset="0"/>
              </a:rPr>
              <a:t>The end distance of bolts is defined as the distance along the line of force between the center of a hole and the end of the component.</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500" dirty="0">
                <a:effectLst/>
                <a:latin typeface="+mn-lt"/>
                <a:ea typeface="Times New Roman" panose="02020603050405020304" pitchFamily="18" charset="0"/>
                <a:cs typeface="Times New Roman" panose="02020603050405020304" pitchFamily="18" charset="0"/>
              </a:rPr>
              <a:t>The minimum and maximum end distances are to be taken the same as specified for the edge distance (</a:t>
            </a:r>
            <a:r>
              <a:rPr lang="en-US" sz="1500" i="1" dirty="0">
                <a:effectLst/>
                <a:latin typeface="+mn-lt"/>
                <a:ea typeface="Times New Roman" panose="02020603050405020304" pitchFamily="18" charset="0"/>
                <a:cs typeface="Times New Roman" panose="02020603050405020304" pitchFamily="18" charset="0"/>
              </a:rPr>
              <a:t>AASHTO LRFD </a:t>
            </a:r>
            <a:r>
              <a:rPr lang="en-US" sz="1500" dirty="0">
                <a:effectLst/>
                <a:latin typeface="+mn-lt"/>
                <a:ea typeface="Times New Roman" panose="02020603050405020304" pitchFamily="18" charset="0"/>
                <a:cs typeface="Times New Roman" panose="02020603050405020304" pitchFamily="18" charset="0"/>
              </a:rPr>
              <a:t>Article 6.13.2.6.5).</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Figure 3.3.32 Edge and End Distance. sketch of bolt spacing with end and edge distance indicated. ">
            <a:extLst>
              <a:ext uri="{FF2B5EF4-FFF2-40B4-BE49-F238E27FC236}">
                <a16:creationId xmlns:a16="http://schemas.microsoft.com/office/drawing/2014/main" id="{E10ED326-D5E4-77D0-186A-64120F4C7090}"/>
              </a:ext>
            </a:extLst>
          </p:cNvPr>
          <p:cNvPicPr>
            <a:picLocks noChangeAspect="1"/>
          </p:cNvPicPr>
          <p:nvPr/>
        </p:nvPicPr>
        <p:blipFill>
          <a:blip r:embed="rId3" cstate="print"/>
          <a:srcRect/>
          <a:stretch>
            <a:fillRect/>
          </a:stretch>
        </p:blipFill>
        <p:spPr bwMode="auto">
          <a:xfrm>
            <a:off x="1268767" y="905727"/>
            <a:ext cx="3182757" cy="1877171"/>
          </a:xfrm>
          <a:prstGeom prst="rect">
            <a:avLst/>
          </a:prstGeom>
          <a:noFill/>
          <a:ln w="9525">
            <a:noFill/>
            <a:miter lim="800000"/>
            <a:headEnd/>
            <a:tailEnd/>
          </a:ln>
        </p:spPr>
      </p:pic>
      <p:pic>
        <p:nvPicPr>
          <p:cNvPr id="9" name="Picture 8" descr="Table&#10;&#10;Description automatically generated">
            <a:extLst>
              <a:ext uri="{FF2B5EF4-FFF2-40B4-BE49-F238E27FC236}">
                <a16:creationId xmlns:a16="http://schemas.microsoft.com/office/drawing/2014/main" id="{CE950C3F-BAF0-46F6-F1D9-EDE71E5326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19848" y="755365"/>
            <a:ext cx="2542937" cy="2089332"/>
          </a:xfrm>
          <a:prstGeom prst="rect">
            <a:avLst/>
          </a:prstGeom>
        </p:spPr>
      </p:pic>
    </p:spTree>
    <p:extLst>
      <p:ext uri="{BB962C8B-B14F-4D97-AF65-F5344CB8AC3E}">
        <p14:creationId xmlns:p14="http://schemas.microsoft.com/office/powerpoint/2010/main" val="107368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38090"/>
            <a:ext cx="8229600" cy="857250"/>
          </a:xfrm>
        </p:spPr>
        <p:txBody>
          <a:bodyPr>
            <a:noAutofit/>
          </a:bodyPr>
          <a:lstStyle/>
          <a:p>
            <a:r>
              <a:rPr lang="en-US" sz="3200" dirty="0"/>
              <a:t>Bolt Spacing – Maximum Pitch for Stitch Bolts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25</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457200" y="856323"/>
            <a:ext cx="8394569" cy="403187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Stitch bolts are used to fasten together built-up compression or tension members where two or more plates or shapes are in contact (Lesson 12). A maximum pitch of the bolts is specified to ensure that the parts act as a unit and to prevent buckling of compression members. The pitch is not to exceed the maximum spacing specified for sealing bolts (Slide 23).</a:t>
            </a:r>
          </a:p>
          <a:p>
            <a:pPr marR="0" lvl="0" algn="l" defTabSz="914400" rtl="0" eaLnBrk="1" fontAlgn="base" latinLnBrk="0" hangingPunct="1">
              <a:lnSpc>
                <a:spcPct val="100000"/>
              </a:lnSpc>
              <a:spcBef>
                <a:spcPct val="0"/>
              </a:spcBef>
              <a:spcAft>
                <a:spcPct val="0"/>
              </a:spcAft>
              <a:buClrTx/>
              <a:buSzTx/>
              <a:tabLst/>
              <a:defRPr/>
            </a:pPr>
            <a:r>
              <a:rPr lang="en-US" sz="1600" dirty="0">
                <a:effectLst/>
                <a:latin typeface="+mn-l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pitch, p, of stitch bolts in built-up compression members is also not to exceed 12.0t, and the gage, g, between adjacent lines of bolts is not to exceed 24.0t.  For two adjacent lines of staggered holes, the staggered pitch, p, of the stitch bolts must satisfy the following requirement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6.13.2.6.3):</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At the ends of </a:t>
            </a:r>
            <a:r>
              <a:rPr lang="en-US" sz="1600" dirty="0">
                <a:solidFill>
                  <a:prstClr val="black"/>
                </a:solidFill>
                <a:latin typeface="+mn-lt"/>
              </a:rPr>
              <a:t>built-up </a:t>
            </a:r>
            <a:r>
              <a:rPr kumimoji="0" lang="en-US" sz="1600" b="0" i="0" u="none" strike="noStrike" kern="1200" cap="none" spc="0" normalizeH="0" baseline="0" noProof="0" dirty="0">
                <a:ln>
                  <a:noFill/>
                </a:ln>
                <a:solidFill>
                  <a:prstClr val="black"/>
                </a:solidFill>
                <a:effectLst/>
                <a:uLnTx/>
                <a:uFillTx/>
                <a:latin typeface="+mn-lt"/>
                <a:ea typeface="+mn-ea"/>
                <a:cs typeface="+mn-cs"/>
              </a:rPr>
              <a:t>compression members, </a:t>
            </a:r>
            <a:r>
              <a:rPr lang="en-US" sz="1600" dirty="0">
                <a:effectLst/>
                <a:latin typeface="+mn-lt"/>
                <a:ea typeface="Times New Roman" panose="02020603050405020304" pitchFamily="18" charset="0"/>
                <a:cs typeface="Times New Roman" panose="02020603050405020304" pitchFamily="18" charset="0"/>
              </a:rPr>
              <a:t>the pitch, p, of the stitch bolts must not exceed 4.0d for a length equal to 1.5 times the maximum width of the member, where d is the nomina</a:t>
            </a:r>
            <a:r>
              <a:rPr lang="en-US" sz="1600" dirty="0">
                <a:latin typeface="+mn-lt"/>
                <a:ea typeface="Times New Roman" panose="02020603050405020304" pitchFamily="18" charset="0"/>
                <a:cs typeface="Times New Roman" panose="02020603050405020304" pitchFamily="18" charset="0"/>
              </a:rPr>
              <a:t>l </a:t>
            </a:r>
            <a:r>
              <a:rPr lang="en-US" sz="1600" dirty="0">
                <a:effectLst/>
                <a:latin typeface="+mn-lt"/>
                <a:ea typeface="Times New Roman" panose="02020603050405020304" pitchFamily="18" charset="0"/>
                <a:cs typeface="Times New Roman" panose="02020603050405020304" pitchFamily="18" charset="0"/>
              </a:rPr>
              <a:t>diameter of the bolt.  Beyond this length, p may be increased gradually over a length equal to 1.5 times the maximum width of the member until the preceding maximum pitch requirements are reached (</a:t>
            </a:r>
            <a:r>
              <a:rPr lang="en-US" sz="1600" i="1" dirty="0">
                <a:effectLst/>
                <a:latin typeface="+mn-lt"/>
                <a:ea typeface="Times New Roman" panose="02020603050405020304" pitchFamily="18" charset="0"/>
                <a:cs typeface="Times New Roman" panose="02020603050405020304" pitchFamily="18" charset="0"/>
              </a:rPr>
              <a:t>AASHTO LRFD </a:t>
            </a:r>
            <a:r>
              <a:rPr lang="en-US" sz="1600" dirty="0">
                <a:effectLst/>
                <a:latin typeface="+mn-lt"/>
                <a:ea typeface="Times New Roman" panose="02020603050405020304" pitchFamily="18" charset="0"/>
                <a:cs typeface="Times New Roman" panose="02020603050405020304" pitchFamily="18" charset="0"/>
              </a:rPr>
              <a:t>Article 6.13.2.6.4).</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7" name="Object 6">
            <a:extLst>
              <a:ext uri="{FF2B5EF4-FFF2-40B4-BE49-F238E27FC236}">
                <a16:creationId xmlns:a16="http://schemas.microsoft.com/office/drawing/2014/main" id="{28E1C7FD-DBA7-CA9C-0810-B2E5C893B80B}"/>
              </a:ext>
            </a:extLst>
          </p:cNvPr>
          <p:cNvGraphicFramePr>
            <a:graphicFrameLocks noChangeAspect="1"/>
          </p:cNvGraphicFramePr>
          <p:nvPr>
            <p:extLst>
              <p:ext uri="{D42A27DB-BD31-4B8C-83A1-F6EECF244321}">
                <p14:modId xmlns:p14="http://schemas.microsoft.com/office/powerpoint/2010/main" val="970202164"/>
              </p:ext>
            </p:extLst>
          </p:nvPr>
        </p:nvGraphicFramePr>
        <p:xfrm>
          <a:off x="3251200" y="3199724"/>
          <a:ext cx="2641600" cy="355600"/>
        </p:xfrm>
        <a:graphic>
          <a:graphicData uri="http://schemas.openxmlformats.org/presentationml/2006/ole">
            <mc:AlternateContent xmlns:mc="http://schemas.openxmlformats.org/markup-compatibility/2006">
              <mc:Choice xmlns:v="urn:schemas-microsoft-com:vml" Requires="v">
                <p:oleObj name="Equation" r:id="rId3" imgW="1676160" imgH="215640" progId="Equation.DSMT4">
                  <p:embed/>
                </p:oleObj>
              </mc:Choice>
              <mc:Fallback>
                <p:oleObj name="Equation" r:id="rId3" imgW="1676160" imgH="215640" progId="Equation.DSMT4">
                  <p:embed/>
                  <p:pic>
                    <p:nvPicPr>
                      <p:cNvPr id="7" name="Object 6">
                        <a:extLst>
                          <a:ext uri="{FF2B5EF4-FFF2-40B4-BE49-F238E27FC236}">
                            <a16:creationId xmlns:a16="http://schemas.microsoft.com/office/drawing/2014/main" id="{28E1C7FD-DBA7-CA9C-0810-B2E5C893B80B}"/>
                          </a:ext>
                        </a:extLst>
                      </p:cNvPr>
                      <p:cNvPicPr>
                        <a:picLocks noChangeAspect="1" noChangeArrowheads="1"/>
                      </p:cNvPicPr>
                      <p:nvPr/>
                    </p:nvPicPr>
                    <p:blipFill>
                      <a:blip r:embed="rId4"/>
                      <a:srcRect/>
                      <a:stretch>
                        <a:fillRect/>
                      </a:stretch>
                    </p:blipFill>
                    <p:spPr bwMode="auto">
                      <a:xfrm>
                        <a:off x="3251200" y="3199724"/>
                        <a:ext cx="2641600" cy="355600"/>
                      </a:xfrm>
                      <a:prstGeom prst="rect">
                        <a:avLst/>
                      </a:prstGeom>
                      <a:noFill/>
                    </p:spPr>
                  </p:pic>
                </p:oleObj>
              </mc:Fallback>
            </mc:AlternateContent>
          </a:graphicData>
        </a:graphic>
      </p:graphicFrame>
    </p:spTree>
    <p:extLst>
      <p:ext uri="{BB962C8B-B14F-4D97-AF65-F5344CB8AC3E}">
        <p14:creationId xmlns:p14="http://schemas.microsoft.com/office/powerpoint/2010/main" val="169144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Shear Resistance</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26</a:t>
            </a:fld>
            <a:endParaRPr lang="en-US" dirty="0"/>
          </a:p>
        </p:txBody>
      </p:sp>
    </p:spTree>
    <p:extLst>
      <p:ext uri="{BB962C8B-B14F-4D97-AF65-F5344CB8AC3E}">
        <p14:creationId xmlns:p14="http://schemas.microsoft.com/office/powerpoint/2010/main" val="215966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379427" y="109347"/>
            <a:ext cx="8229600" cy="857250"/>
          </a:xfrm>
        </p:spPr>
        <p:txBody>
          <a:bodyPr>
            <a:normAutofit/>
          </a:bodyPr>
          <a:lstStyle/>
          <a:p>
            <a:r>
              <a:rPr lang="en-US" sz="3600" dirty="0"/>
              <a:t>Shear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27</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910961"/>
            <a:ext cx="801749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The factored shear resistance, R</a:t>
            </a:r>
            <a:r>
              <a:rPr lang="en-US" sz="1600" baseline="-25000" dirty="0">
                <a:latin typeface="+mn-lt"/>
              </a:rPr>
              <a:t>r</a:t>
            </a:r>
            <a:r>
              <a:rPr lang="en-US" sz="1600" dirty="0">
                <a:latin typeface="+mn-lt"/>
              </a:rPr>
              <a:t>, of a bolt at the strength limit state is taken as (</a:t>
            </a:r>
            <a:r>
              <a:rPr lang="en-US" sz="1600" i="1" dirty="0">
                <a:latin typeface="+mn-lt"/>
              </a:rPr>
              <a:t>AASHTO LRFD </a:t>
            </a:r>
            <a:r>
              <a:rPr lang="en-US" sz="1600" dirty="0">
                <a:latin typeface="+mn-lt"/>
              </a:rPr>
              <a:t>Article 6.13.2.2):</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3358250623"/>
              </p:ext>
            </p:extLst>
          </p:nvPr>
        </p:nvGraphicFramePr>
        <p:xfrm>
          <a:off x="3981464" y="1543954"/>
          <a:ext cx="1025525" cy="357188"/>
        </p:xfrm>
        <a:graphic>
          <a:graphicData uri="http://schemas.openxmlformats.org/presentationml/2006/ole">
            <mc:AlternateContent xmlns:mc="http://schemas.openxmlformats.org/markup-compatibility/2006">
              <mc:Choice xmlns:v="urn:schemas-microsoft-com:vml" Requires="v">
                <p:oleObj name="Equation" r:id="rId3" imgW="571320" imgH="190440" progId="Equation.DSMT4">
                  <p:embed/>
                </p:oleObj>
              </mc:Choice>
              <mc:Fallback>
                <p:oleObj name="Equation" r:id="rId3" imgW="57132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981464" y="1543954"/>
                        <a:ext cx="1025525" cy="35718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207801" y="1895586"/>
            <a:ext cx="7295176" cy="1703800"/>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744538" marR="228600" indent="-51593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bolts in shear = 0.80 for high-strength bolts and 0.75 for ASTM A307 bolts (</a:t>
            </a:r>
            <a:r>
              <a:rPr lang="en-US" sz="1600" i="1"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a:t>
            </a:r>
          </a:p>
          <a:p>
            <a:pPr marL="744538" marR="228600" indent="-51593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nominal shear resistance of the bolt determined as specified in </a:t>
            </a:r>
            <a:r>
              <a:rPr lang="en-US" sz="1600" i="1"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6.13.2.7 (kips)</a:t>
            </a:r>
          </a:p>
        </p:txBody>
      </p:sp>
      <p:pic>
        <p:nvPicPr>
          <p:cNvPr id="13" name="Picture 12" descr="Figure 3.3.33 Shear Failure of a Bolt. sketch of two plates connected by a bolt with forces causing shear shown. failure of the bolt occurs. ">
            <a:extLst>
              <a:ext uri="{FF2B5EF4-FFF2-40B4-BE49-F238E27FC236}">
                <a16:creationId xmlns:a16="http://schemas.microsoft.com/office/drawing/2014/main" id="{2C0A1839-3570-B235-466A-E551F6A31B3B}"/>
              </a:ext>
            </a:extLst>
          </p:cNvPr>
          <p:cNvPicPr>
            <a:picLocks noChangeAspect="1"/>
          </p:cNvPicPr>
          <p:nvPr/>
        </p:nvPicPr>
        <p:blipFill>
          <a:blip r:embed="rId5" cstate="print"/>
          <a:srcRect/>
          <a:stretch>
            <a:fillRect/>
          </a:stretch>
        </p:blipFill>
        <p:spPr bwMode="auto">
          <a:xfrm>
            <a:off x="2044285" y="3799540"/>
            <a:ext cx="5055429" cy="1115755"/>
          </a:xfrm>
          <a:prstGeom prst="rect">
            <a:avLst/>
          </a:prstGeom>
          <a:noFill/>
          <a:ln w="9525">
            <a:noFill/>
            <a:miter lim="800000"/>
            <a:headEnd/>
            <a:tailEnd/>
          </a:ln>
        </p:spPr>
      </p:pic>
    </p:spTree>
    <p:extLst>
      <p:ext uri="{BB962C8B-B14F-4D97-AF65-F5344CB8AC3E}">
        <p14:creationId xmlns:p14="http://schemas.microsoft.com/office/powerpoint/2010/main" val="113370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198" y="120650"/>
            <a:ext cx="8229600" cy="857250"/>
          </a:xfrm>
        </p:spPr>
        <p:txBody>
          <a:bodyPr>
            <a:normAutofit/>
          </a:bodyPr>
          <a:lstStyle/>
          <a:p>
            <a:r>
              <a:rPr lang="en-US" sz="3600" dirty="0"/>
              <a:t>Shear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28</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0" y="855567"/>
            <a:ext cx="8017498"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The nominal shear resistance, R</a:t>
            </a:r>
            <a:r>
              <a:rPr lang="en-US" sz="1600" baseline="-25000" dirty="0">
                <a:latin typeface="+mn-lt"/>
              </a:rPr>
              <a:t>n</a:t>
            </a:r>
            <a:r>
              <a:rPr lang="en-US" sz="1600" dirty="0">
                <a:latin typeface="+mn-lt"/>
              </a:rPr>
              <a:t>, of a bolt at the strength limit state </a:t>
            </a:r>
            <a:r>
              <a:rPr lang="en-US" sz="1600" dirty="0">
                <a:effectLst/>
                <a:latin typeface="+mn-lt"/>
                <a:ea typeface="Times New Roman" panose="02020603050405020304" pitchFamily="18" charset="0"/>
              </a:rPr>
              <a:t>in joints whose length between extreme fasteners measured parallel to the line of action of the force is less than or equal to 38.0 in. </a:t>
            </a:r>
            <a:r>
              <a:rPr lang="en-US" sz="1600" dirty="0">
                <a:latin typeface="+mn-lt"/>
              </a:rPr>
              <a:t>is taken as (</a:t>
            </a:r>
            <a:r>
              <a:rPr lang="en-US" sz="1600" i="1" dirty="0">
                <a:latin typeface="+mn-lt"/>
              </a:rPr>
              <a:t>AASHTO LRFD </a:t>
            </a:r>
            <a:r>
              <a:rPr lang="en-US" sz="1600" dirty="0">
                <a:latin typeface="+mn-lt"/>
              </a:rPr>
              <a:t>Article 6.13.2.7):</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134791591"/>
              </p:ext>
            </p:extLst>
          </p:nvPr>
        </p:nvGraphicFramePr>
        <p:xfrm>
          <a:off x="3799165" y="2208504"/>
          <a:ext cx="1545669" cy="302676"/>
        </p:xfrm>
        <a:graphic>
          <a:graphicData uri="http://schemas.openxmlformats.org/presentationml/2006/ole">
            <mc:AlternateContent xmlns:mc="http://schemas.openxmlformats.org/markup-compatibility/2006">
              <mc:Choice xmlns:v="urn:schemas-microsoft-com:vml" Requires="v">
                <p:oleObj name="Equation" r:id="rId3" imgW="1015920" imgH="190440" progId="Equation.DSMT4">
                  <p:embed/>
                </p:oleObj>
              </mc:Choice>
              <mc:Fallback>
                <p:oleObj name="Equation" r:id="rId3" imgW="101592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799165" y="2208504"/>
                        <a:ext cx="1545669" cy="302676"/>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160666" y="3274938"/>
            <a:ext cx="7823077" cy="1703800"/>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744538" marR="228600" indent="-51593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b</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area of the bolt corresponding to the nominal diameter (in.</a:t>
            </a:r>
            <a:r>
              <a:rPr lang="en-US" sz="1600" baseline="30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2</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p>
          <a:p>
            <a:pPr marL="801688" marR="228600" indent="-57308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ub</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specified minimum tensile strength of the bolt determined as specified in </a:t>
            </a:r>
            <a:r>
              <a:rPr lang="en-US" sz="1600" i="1"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6.4.3.1.1-1 for ASTM F3125 bolts and </a:t>
            </a:r>
            <a:r>
              <a:rPr lang="en-US" sz="1600" i="1"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6.4.3.2 for ASTM A307 bolts (</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ksi)</a:t>
            </a:r>
          </a:p>
          <a:p>
            <a:pPr marL="801688" marR="228600" indent="-573088" algn="just">
              <a:lnSpc>
                <a:spcPct val="110000"/>
              </a:lnSpc>
              <a:spcBef>
                <a:spcPts val="0"/>
              </a:spcBef>
              <a:spcAft>
                <a:spcPts val="0"/>
              </a:spcAft>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number of shear planes per bolt</a:t>
            </a: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p:txBody>
      </p:sp>
      <p:sp>
        <p:nvSpPr>
          <p:cNvPr id="5" name="TextBox 4">
            <a:extLst>
              <a:ext uri="{FF2B5EF4-FFF2-40B4-BE49-F238E27FC236}">
                <a16:creationId xmlns:a16="http://schemas.microsoft.com/office/drawing/2014/main" id="{05D2BB2D-15B5-CEFF-FBD4-299D984D3239}"/>
              </a:ext>
            </a:extLst>
          </p:cNvPr>
          <p:cNvSpPr txBox="1"/>
          <p:nvPr/>
        </p:nvSpPr>
        <p:spPr>
          <a:xfrm>
            <a:off x="1273789" y="1784322"/>
            <a:ext cx="475110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Where threads are excluded from the shear plane:</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Where threads are included in the shear plane:</a:t>
            </a:r>
          </a:p>
        </p:txBody>
      </p:sp>
      <p:graphicFrame>
        <p:nvGraphicFramePr>
          <p:cNvPr id="7" name="Object 6">
            <a:extLst>
              <a:ext uri="{FF2B5EF4-FFF2-40B4-BE49-F238E27FC236}">
                <a16:creationId xmlns:a16="http://schemas.microsoft.com/office/drawing/2014/main" id="{B837B143-AEB5-9A33-306B-AA6C1ED20411}"/>
              </a:ext>
            </a:extLst>
          </p:cNvPr>
          <p:cNvGraphicFramePr>
            <a:graphicFrameLocks noChangeAspect="1"/>
          </p:cNvGraphicFramePr>
          <p:nvPr>
            <p:extLst>
              <p:ext uri="{D42A27DB-BD31-4B8C-83A1-F6EECF244321}">
                <p14:modId xmlns:p14="http://schemas.microsoft.com/office/powerpoint/2010/main" val="1602714811"/>
              </p:ext>
            </p:extLst>
          </p:nvPr>
        </p:nvGraphicFramePr>
        <p:xfrm>
          <a:off x="3799164" y="2935362"/>
          <a:ext cx="1545669" cy="302676"/>
        </p:xfrm>
        <a:graphic>
          <a:graphicData uri="http://schemas.openxmlformats.org/presentationml/2006/ole">
            <mc:AlternateContent xmlns:mc="http://schemas.openxmlformats.org/markup-compatibility/2006">
              <mc:Choice xmlns:v="urn:schemas-microsoft-com:vml" Requires="v">
                <p:oleObj name="Equation" r:id="rId5" imgW="1015920" imgH="190440" progId="Equation.DSMT4">
                  <p:embed/>
                </p:oleObj>
              </mc:Choice>
              <mc:Fallback>
                <p:oleObj name="Equation" r:id="rId5" imgW="1015920" imgH="190440" progId="Equation.DSMT4">
                  <p:embed/>
                  <p:pic>
                    <p:nvPicPr>
                      <p:cNvPr id="7" name="Object 6">
                        <a:extLst>
                          <a:ext uri="{FF2B5EF4-FFF2-40B4-BE49-F238E27FC236}">
                            <a16:creationId xmlns:a16="http://schemas.microsoft.com/office/drawing/2014/main" id="{B837B143-AEB5-9A33-306B-AA6C1ED20411}"/>
                          </a:ext>
                        </a:extLst>
                      </p:cNvPr>
                      <p:cNvPicPr>
                        <a:picLocks noChangeAspect="1" noChangeArrowheads="1"/>
                      </p:cNvPicPr>
                      <p:nvPr/>
                    </p:nvPicPr>
                    <p:blipFill>
                      <a:blip r:embed="rId6"/>
                      <a:srcRect/>
                      <a:stretch>
                        <a:fillRect/>
                      </a:stretch>
                    </p:blipFill>
                    <p:spPr bwMode="auto">
                      <a:xfrm>
                        <a:off x="3799164" y="2935362"/>
                        <a:ext cx="1545669" cy="302676"/>
                      </a:xfrm>
                      <a:prstGeom prst="rect">
                        <a:avLst/>
                      </a:prstGeom>
                      <a:noFill/>
                    </p:spPr>
                  </p:pic>
                </p:oleObj>
              </mc:Fallback>
            </mc:AlternateContent>
          </a:graphicData>
        </a:graphic>
      </p:graphicFrame>
    </p:spTree>
    <p:extLst>
      <p:ext uri="{BB962C8B-B14F-4D97-AF65-F5344CB8AC3E}">
        <p14:creationId xmlns:p14="http://schemas.microsoft.com/office/powerpoint/2010/main" val="2190948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69352"/>
            <a:ext cx="8229600" cy="857250"/>
          </a:xfrm>
        </p:spPr>
        <p:txBody>
          <a:bodyPr>
            <a:normAutofit/>
          </a:bodyPr>
          <a:lstStyle/>
          <a:p>
            <a:r>
              <a:rPr lang="en-US" sz="3600" dirty="0"/>
              <a:t>Shear Resistance – Long Connections</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29</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DAFA57C-8776-5E0B-CE09-711CF29A17C3}"/>
              </a:ext>
            </a:extLst>
          </p:cNvPr>
          <p:cNvPicPr>
            <a:picLocks noChangeAspect="1"/>
          </p:cNvPicPr>
          <p:nvPr/>
        </p:nvPicPr>
        <p:blipFill>
          <a:blip r:embed="rId3"/>
          <a:stretch>
            <a:fillRect/>
          </a:stretch>
        </p:blipFill>
        <p:spPr>
          <a:xfrm>
            <a:off x="6000750" y="1187452"/>
            <a:ext cx="1784350" cy="3763592"/>
          </a:xfrm>
          <a:prstGeom prst="rect">
            <a:avLst/>
          </a:prstGeom>
        </p:spPr>
      </p:pic>
      <p:sp>
        <p:nvSpPr>
          <p:cNvPr id="14" name="Content Placeholder 13">
            <a:extLst>
              <a:ext uri="{FF2B5EF4-FFF2-40B4-BE49-F238E27FC236}">
                <a16:creationId xmlns:a16="http://schemas.microsoft.com/office/drawing/2014/main" id="{C2177945-6DD2-129A-59F4-9F78546BC564}"/>
              </a:ext>
            </a:extLst>
          </p:cNvPr>
          <p:cNvSpPr>
            <a:spLocks noGrp="1"/>
          </p:cNvSpPr>
          <p:nvPr>
            <p:ph idx="1"/>
          </p:nvPr>
        </p:nvSpPr>
        <p:spPr>
          <a:xfrm>
            <a:off x="457200" y="1049082"/>
            <a:ext cx="4679950" cy="1231900"/>
          </a:xfrm>
        </p:spPr>
        <p:txBody>
          <a:bodyPr>
            <a:normAutofit fontScale="55000" lnSpcReduction="20000"/>
          </a:bodyPr>
          <a:lstStyle/>
          <a:p>
            <a:r>
              <a:rPr lang="en-US" sz="3200" dirty="0">
                <a:latin typeface="+mn-lt"/>
              </a:rPr>
              <a:t>The nominal shear resistance, R</a:t>
            </a:r>
            <a:r>
              <a:rPr lang="en-US" sz="3200" baseline="-25000" dirty="0">
                <a:latin typeface="+mn-lt"/>
              </a:rPr>
              <a:t>n</a:t>
            </a:r>
            <a:r>
              <a:rPr lang="en-US" sz="3200" dirty="0">
                <a:latin typeface="+mn-lt"/>
              </a:rPr>
              <a:t>, of a bolt in lap splice tension and compression connections greater than 38.0 in. in length is taken as 0.83 times the value from the preceding slide.</a:t>
            </a:r>
            <a:endParaRPr lang="en-US" dirty="0"/>
          </a:p>
          <a:p>
            <a:endParaRPr lang="en-US" dirty="0"/>
          </a:p>
        </p:txBody>
      </p:sp>
      <p:grpSp>
        <p:nvGrpSpPr>
          <p:cNvPr id="16" name="Group 15">
            <a:extLst>
              <a:ext uri="{FF2B5EF4-FFF2-40B4-BE49-F238E27FC236}">
                <a16:creationId xmlns:a16="http://schemas.microsoft.com/office/drawing/2014/main" id="{EE9A4CEC-576B-3474-BF53-AA411A351B56}"/>
              </a:ext>
            </a:extLst>
          </p:cNvPr>
          <p:cNvGrpSpPr/>
          <p:nvPr/>
        </p:nvGrpSpPr>
        <p:grpSpPr>
          <a:xfrm>
            <a:off x="1461157" y="2371895"/>
            <a:ext cx="2738529" cy="2579149"/>
            <a:chOff x="-3532567" y="778251"/>
            <a:chExt cx="3451696" cy="3294349"/>
          </a:xfrm>
        </p:grpSpPr>
        <p:pic>
          <p:nvPicPr>
            <p:cNvPr id="7" name="Picture 6" descr="Diagram&#10;&#10;Description automatically generated">
              <a:extLst>
                <a:ext uri="{FF2B5EF4-FFF2-40B4-BE49-F238E27FC236}">
                  <a16:creationId xmlns:a16="http://schemas.microsoft.com/office/drawing/2014/main" id="{B0947E70-1F7F-C325-9B4D-C7229B119F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5878" y="878265"/>
              <a:ext cx="3315007" cy="3103185"/>
            </a:xfrm>
            <a:prstGeom prst="rect">
              <a:avLst/>
            </a:prstGeom>
          </p:spPr>
        </p:pic>
        <p:sp>
          <p:nvSpPr>
            <p:cNvPr id="10" name="Rectangle 9">
              <a:extLst>
                <a:ext uri="{FF2B5EF4-FFF2-40B4-BE49-F238E27FC236}">
                  <a16:creationId xmlns:a16="http://schemas.microsoft.com/office/drawing/2014/main" id="{63EDD065-DA56-BDE8-3094-50B06E058C9A}"/>
                </a:ext>
              </a:extLst>
            </p:cNvPr>
            <p:cNvSpPr/>
            <p:nvPr/>
          </p:nvSpPr>
          <p:spPr>
            <a:xfrm>
              <a:off x="-3492635" y="7782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A2EF13-7F35-7B32-AF28-2A0BDE4FF514}"/>
                </a:ext>
              </a:extLst>
            </p:cNvPr>
            <p:cNvSpPr/>
            <p:nvPr/>
          </p:nvSpPr>
          <p:spPr>
            <a:xfrm>
              <a:off x="-3532567" y="368880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240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p:txBody>
          <a:bodyPr>
            <a:normAutofit fontScale="90000"/>
          </a:bodyPr>
          <a:lstStyle/>
          <a:p>
            <a:r>
              <a:rPr lang="en-US" dirty="0"/>
              <a:t>Lesson </a:t>
            </a:r>
            <a:r>
              <a:rPr lang="en-US" dirty="0" err="1"/>
              <a:t>11B</a:t>
            </a:r>
            <a:r>
              <a:rPr lang="en-US" dirty="0"/>
              <a:t> Roadmap</a:t>
            </a:r>
            <a:br>
              <a:rPr lang="en-US" dirty="0"/>
            </a:br>
            <a:r>
              <a:rPr lang="en-US" dirty="0"/>
              <a:t>Bolted Connections and Field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543050"/>
            <a:ext cx="8229600" cy="3394075"/>
          </a:xfrm>
        </p:spPr>
        <p:txBody>
          <a:bodyPr>
            <a:normAutofit fontScale="92500" lnSpcReduction="20000"/>
          </a:bodyPr>
          <a:lstStyle/>
          <a:p>
            <a:r>
              <a:rPr lang="en-US" dirty="0"/>
              <a:t>Design of Bolted Joints</a:t>
            </a:r>
          </a:p>
          <a:p>
            <a:pPr lvl="1"/>
            <a:r>
              <a:rPr lang="en-US" dirty="0"/>
              <a:t>General</a:t>
            </a:r>
          </a:p>
          <a:p>
            <a:pPr lvl="1"/>
            <a:r>
              <a:rPr lang="en-US" dirty="0"/>
              <a:t>Shear Resistance</a:t>
            </a:r>
          </a:p>
          <a:p>
            <a:pPr lvl="1"/>
            <a:r>
              <a:rPr lang="en-US" dirty="0"/>
              <a:t>Slip Resistance</a:t>
            </a:r>
          </a:p>
          <a:p>
            <a:pPr lvl="1"/>
            <a:r>
              <a:rPr lang="en-US" dirty="0"/>
              <a:t>Bearing Resistance at Bolt Holes</a:t>
            </a:r>
          </a:p>
          <a:p>
            <a:pPr lvl="1"/>
            <a:r>
              <a:rPr lang="en-US" dirty="0"/>
              <a:t>Tensile Resistance</a:t>
            </a:r>
          </a:p>
          <a:p>
            <a:pPr lvl="1"/>
            <a:r>
              <a:rPr lang="en-US" dirty="0"/>
              <a:t>Eccentrically Loaded Connections</a:t>
            </a:r>
          </a:p>
          <a:p>
            <a:pPr lvl="1"/>
            <a:r>
              <a:rPr lang="en-US" dirty="0"/>
              <a:t>Bolted Field Splices</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pPr/>
              <a:t>3</a:t>
            </a:fld>
            <a:endParaRPr lang="en-US" dirty="0"/>
          </a:p>
        </p:txBody>
      </p:sp>
    </p:spTree>
    <p:extLst>
      <p:ext uri="{BB962C8B-B14F-4D97-AF65-F5344CB8AC3E}">
        <p14:creationId xmlns:p14="http://schemas.microsoft.com/office/powerpoint/2010/main" val="163359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Shear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30</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CFE0D62-3DDF-FEB7-E985-3B5EF4823426}"/>
              </a:ext>
            </a:extLst>
          </p:cNvPr>
          <p:cNvSpPr txBox="1"/>
          <p:nvPr/>
        </p:nvSpPr>
        <p:spPr>
          <a:xfrm>
            <a:off x="570322" y="993152"/>
            <a:ext cx="8116478" cy="3570208"/>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n-lt"/>
              </a:rPr>
              <a:t>Shear planes located in the transition length of high-strength bolts should be considered shear planes with the threads included (</a:t>
            </a:r>
            <a:r>
              <a:rPr lang="en-US" sz="1600" i="1" dirty="0">
                <a:latin typeface="+mn-lt"/>
              </a:rPr>
              <a:t>AASHTO LRFD </a:t>
            </a:r>
            <a:r>
              <a:rPr lang="en-US" sz="1600" dirty="0">
                <a:latin typeface="+mn-lt"/>
              </a:rPr>
              <a:t>Article 6.13.2.7 - 10</a:t>
            </a:r>
            <a:r>
              <a:rPr lang="en-US" sz="1600" baseline="30000" dirty="0">
                <a:latin typeface="+mn-lt"/>
              </a:rPr>
              <a:t>th</a:t>
            </a:r>
            <a:r>
              <a:rPr lang="en-US" sz="1600" dirty="0">
                <a:latin typeface="+mn-lt"/>
              </a:rPr>
              <a:t> Edition).</a:t>
            </a:r>
          </a:p>
          <a:p>
            <a:endParaRPr lang="en-US" sz="1600" dirty="0">
              <a:latin typeface="+mn-lt"/>
            </a:endParaRPr>
          </a:p>
          <a:p>
            <a:pPr marL="285750" indent="-285750">
              <a:buFont typeface="Arial" panose="020B0604020202020204" pitchFamily="34" charset="0"/>
              <a:buChar char="•"/>
            </a:pPr>
            <a:r>
              <a:rPr lang="en-US" sz="1600" dirty="0">
                <a:latin typeface="+mn-lt"/>
              </a:rPr>
              <a:t>The following guidance is provided for determining whether threads are excluded from or included in the shear plane considering the bolt transition length (</a:t>
            </a:r>
            <a:r>
              <a:rPr lang="en-US" sz="1600" i="1" dirty="0">
                <a:latin typeface="+mn-lt"/>
              </a:rPr>
              <a:t>AASHTO LRFD</a:t>
            </a:r>
            <a:r>
              <a:rPr lang="en-US" sz="1600" dirty="0">
                <a:latin typeface="+mn-lt"/>
              </a:rPr>
              <a:t> Article C6.13.2.7 – 10</a:t>
            </a:r>
            <a:r>
              <a:rPr lang="en-US" sz="1600" baseline="30000" dirty="0">
                <a:latin typeface="+mn-lt"/>
              </a:rPr>
              <a:t>th</a:t>
            </a:r>
            <a:r>
              <a:rPr lang="en-US" sz="1600" dirty="0">
                <a:latin typeface="+mn-lt"/>
              </a:rPr>
              <a:t> Edition):</a:t>
            </a:r>
          </a:p>
          <a:p>
            <a:pPr marL="285750" indent="-285750">
              <a:buFont typeface="Arial" panose="020B0604020202020204" pitchFamily="34" charset="0"/>
              <a:buChar char="•"/>
            </a:pPr>
            <a:endParaRPr lang="en-US" sz="1600" dirty="0">
              <a:latin typeface="+mn-lt"/>
            </a:endParaRPr>
          </a:p>
          <a:p>
            <a:pPr marL="800100" lvl="1" indent="-342900">
              <a:buFont typeface="+mj-lt"/>
              <a:buAutoNum type="arabicPeriod"/>
            </a:pPr>
            <a:r>
              <a:rPr lang="en-US" sz="1600" dirty="0">
                <a:latin typeface="+mn-lt"/>
              </a:rPr>
              <a:t>Unless the use and position of washers and DTIs (Slide 17) is clearly identified in the contract documents, consider evaluating conditions with one washer and one DTI positioned under the bolt head adjacent to the thicker outer ply.  The nominal thickness of the typical standard washer is 5/32 in. (or refer to ASTM F436/F436M for washer thicknesses). Refer to ASME B18.2.6 or manufacturer data for DTI dimensions. If DTIs will not be used, they need not be considered. </a:t>
            </a:r>
          </a:p>
          <a:p>
            <a:pPr marL="800100" lvl="1" indent="-342900">
              <a:buFont typeface="+mj-lt"/>
              <a:buAutoNum type="arabicPeriod"/>
            </a:pPr>
            <a:endParaRPr lang="en-US" dirty="0"/>
          </a:p>
        </p:txBody>
      </p:sp>
    </p:spTree>
    <p:extLst>
      <p:ext uri="{BB962C8B-B14F-4D97-AF65-F5344CB8AC3E}">
        <p14:creationId xmlns:p14="http://schemas.microsoft.com/office/powerpoint/2010/main" val="2646043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200" dirty="0"/>
              <a:t>Shear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31</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 engineering drawing&#10;&#10;Description automatically generated">
            <a:extLst>
              <a:ext uri="{FF2B5EF4-FFF2-40B4-BE49-F238E27FC236}">
                <a16:creationId xmlns:a16="http://schemas.microsoft.com/office/drawing/2014/main" id="{F2E4FC74-FBAD-E251-487F-83AC24C676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7041" y="615950"/>
            <a:ext cx="2534411" cy="2002170"/>
          </a:xfrm>
          <a:prstGeom prst="rect">
            <a:avLst/>
          </a:prstGeom>
        </p:spPr>
      </p:pic>
      <p:sp>
        <p:nvSpPr>
          <p:cNvPr id="6" name="TextBox 5">
            <a:extLst>
              <a:ext uri="{FF2B5EF4-FFF2-40B4-BE49-F238E27FC236}">
                <a16:creationId xmlns:a16="http://schemas.microsoft.com/office/drawing/2014/main" id="{19B69BDB-2448-BE19-7FC2-7C13D95CA62B}"/>
              </a:ext>
            </a:extLst>
          </p:cNvPr>
          <p:cNvSpPr txBox="1"/>
          <p:nvPr/>
        </p:nvSpPr>
        <p:spPr>
          <a:xfrm>
            <a:off x="791852" y="1028307"/>
            <a:ext cx="5788057" cy="1323439"/>
          </a:xfrm>
          <a:prstGeom prst="rect">
            <a:avLst/>
          </a:prstGeom>
          <a:noFill/>
        </p:spPr>
        <p:txBody>
          <a:bodyPr wrap="square" rtlCol="0">
            <a:spAutoFit/>
          </a:bodyPr>
          <a:lstStyle/>
          <a:p>
            <a:pPr marL="342900" indent="-342900">
              <a:buFont typeface="+mj-lt"/>
              <a:buAutoNum type="arabicPeriod" startAt="2"/>
            </a:pPr>
            <a:r>
              <a:rPr lang="en-US" sz="1600" dirty="0">
                <a:latin typeface="+mn-lt"/>
              </a:rPr>
              <a:t>Sum the grip length of the connection, i.e., the total nominal thickness of the connection plies, L</a:t>
            </a:r>
            <a:r>
              <a:rPr lang="en-US" sz="1600" baseline="-25000" dirty="0">
                <a:latin typeface="+mn-lt"/>
              </a:rPr>
              <a:t>PLY</a:t>
            </a:r>
            <a:r>
              <a:rPr lang="en-US" sz="1600" dirty="0">
                <a:latin typeface="+mn-lt"/>
              </a:rPr>
              <a:t>, the thickness of the assumed washer, T, and DTI, F, if considered, plus an additional value specified in Table C-2.2 of the 2020 RCSC </a:t>
            </a:r>
            <a:r>
              <a:rPr lang="en-US" sz="1600" i="1" dirty="0">
                <a:latin typeface="+mn-lt"/>
              </a:rPr>
              <a:t>Specification for Structural Joints Using High-Strength Bolts.</a:t>
            </a:r>
          </a:p>
        </p:txBody>
      </p:sp>
      <p:sp>
        <p:nvSpPr>
          <p:cNvPr id="7" name="TextBox 6">
            <a:extLst>
              <a:ext uri="{FF2B5EF4-FFF2-40B4-BE49-F238E27FC236}">
                <a16:creationId xmlns:a16="http://schemas.microsoft.com/office/drawing/2014/main" id="{1C520C03-0B92-E9EE-C1E6-B92D1DF2BD3D}"/>
              </a:ext>
            </a:extLst>
          </p:cNvPr>
          <p:cNvSpPr txBox="1"/>
          <p:nvPr/>
        </p:nvSpPr>
        <p:spPr>
          <a:xfrm>
            <a:off x="758858" y="2522006"/>
            <a:ext cx="8062647" cy="2308324"/>
          </a:xfrm>
          <a:prstGeom prst="rect">
            <a:avLst/>
          </a:prstGeom>
          <a:noFill/>
        </p:spPr>
        <p:txBody>
          <a:bodyPr wrap="square" rtlCol="0">
            <a:spAutoFit/>
          </a:bodyPr>
          <a:lstStyle/>
          <a:p>
            <a:pPr marL="342900" indent="-342900">
              <a:buFont typeface="+mj-lt"/>
              <a:buAutoNum type="arabicPeriod" startAt="3"/>
            </a:pPr>
            <a:r>
              <a:rPr lang="en-US" sz="1600" dirty="0">
                <a:latin typeface="+mn-lt"/>
              </a:rPr>
              <a:t>Round up the sum to the next ¼-in. increment up to a bolt length of 6.0 in. and to the next ½-in. increment for longer bolts to determine the minimum nominal bolt length, L</a:t>
            </a:r>
            <a:r>
              <a:rPr lang="en-US" sz="1600" baseline="-25000" dirty="0">
                <a:latin typeface="+mn-lt"/>
              </a:rPr>
              <a:t>NOM</a:t>
            </a:r>
            <a:r>
              <a:rPr lang="en-US" sz="1600" dirty="0">
                <a:latin typeface="+mn-lt"/>
              </a:rPr>
              <a:t>.</a:t>
            </a:r>
          </a:p>
          <a:p>
            <a:pPr marL="342900" indent="-342900">
              <a:buFont typeface="+mj-lt"/>
              <a:buAutoNum type="arabicPeriod" startAt="3"/>
            </a:pPr>
            <a:endParaRPr lang="en-US" sz="1600" dirty="0">
              <a:latin typeface="+mn-lt"/>
            </a:endParaRPr>
          </a:p>
          <a:p>
            <a:pPr marL="342900" indent="-342900">
              <a:buFont typeface="+mj-lt"/>
              <a:buAutoNum type="arabicPeriod" startAt="3"/>
            </a:pPr>
            <a:r>
              <a:rPr lang="en-US" sz="1600" dirty="0">
                <a:latin typeface="+mn-lt"/>
              </a:rPr>
              <a:t>Determine the minimum bolt body length, i.e., the distance from the bolt head to the beginning of the transition length, L</a:t>
            </a:r>
            <a:r>
              <a:rPr lang="en-US" sz="1600" baseline="-25000" dirty="0">
                <a:latin typeface="+mn-lt"/>
              </a:rPr>
              <a:t>B MIN</a:t>
            </a:r>
            <a:r>
              <a:rPr lang="en-US" sz="1600" dirty="0">
                <a:latin typeface="+mn-lt"/>
              </a:rPr>
              <a:t>, and compare that length to the location of the furthest shear plane measured from the bolt head, L</a:t>
            </a:r>
            <a:r>
              <a:rPr lang="en-US" sz="1600" baseline="-25000" dirty="0">
                <a:latin typeface="+mn-lt"/>
              </a:rPr>
              <a:t>SP</a:t>
            </a:r>
            <a:r>
              <a:rPr lang="en-US" sz="1600" dirty="0">
                <a:latin typeface="+mn-lt"/>
              </a:rPr>
              <a:t>, to determine whether threads are excluded or included. L</a:t>
            </a:r>
            <a:r>
              <a:rPr lang="en-US" sz="1600" baseline="-25000" dirty="0">
                <a:latin typeface="+mn-lt"/>
              </a:rPr>
              <a:t>B MIN</a:t>
            </a:r>
            <a:r>
              <a:rPr lang="en-US" sz="1600" dirty="0">
                <a:latin typeface="+mn-lt"/>
              </a:rPr>
              <a:t> may be calculated by subtracting the appropriate thread length, L</a:t>
            </a:r>
            <a:r>
              <a:rPr lang="en-US" sz="1600" baseline="-25000" dirty="0">
                <a:latin typeface="+mn-lt"/>
              </a:rPr>
              <a:t>T</a:t>
            </a:r>
            <a:r>
              <a:rPr lang="en-US" sz="1600" dirty="0">
                <a:latin typeface="+mn-lt"/>
              </a:rPr>
              <a:t>, and transition thread length, Y, found in Table C-2.1 of the RCSC Specification from the calculated minimum nominal bolt length, L</a:t>
            </a:r>
            <a:r>
              <a:rPr lang="en-US" sz="1600" baseline="-25000" dirty="0">
                <a:latin typeface="+mn-lt"/>
              </a:rPr>
              <a:t>NOM</a:t>
            </a:r>
            <a:r>
              <a:rPr lang="en-US" sz="1600" dirty="0">
                <a:latin typeface="+mn-lt"/>
              </a:rPr>
              <a:t>. </a:t>
            </a:r>
          </a:p>
        </p:txBody>
      </p:sp>
      <p:sp>
        <p:nvSpPr>
          <p:cNvPr id="9" name="TextBox 8">
            <a:extLst>
              <a:ext uri="{FF2B5EF4-FFF2-40B4-BE49-F238E27FC236}">
                <a16:creationId xmlns:a16="http://schemas.microsoft.com/office/drawing/2014/main" id="{B73E5C34-33EE-80E4-5737-8C3DA4B67DCC}"/>
              </a:ext>
            </a:extLst>
          </p:cNvPr>
          <p:cNvSpPr txBox="1"/>
          <p:nvPr/>
        </p:nvSpPr>
        <p:spPr>
          <a:xfrm>
            <a:off x="7629832" y="313170"/>
            <a:ext cx="1828800" cy="276999"/>
          </a:xfrm>
          <a:prstGeom prst="rect">
            <a:avLst/>
          </a:prstGeom>
          <a:noFill/>
        </p:spPr>
        <p:txBody>
          <a:bodyPr wrap="square" rtlCol="0">
            <a:spAutoFit/>
          </a:bodyPr>
          <a:lstStyle/>
          <a:p>
            <a:r>
              <a:rPr lang="en-US" sz="1200" dirty="0">
                <a:latin typeface="+mn-lt"/>
              </a:rPr>
              <a:t>Transition length</a:t>
            </a:r>
          </a:p>
        </p:txBody>
      </p:sp>
      <p:cxnSp>
        <p:nvCxnSpPr>
          <p:cNvPr id="12" name="Straight Arrow Connector 11">
            <a:extLst>
              <a:ext uri="{FF2B5EF4-FFF2-40B4-BE49-F238E27FC236}">
                <a16:creationId xmlns:a16="http://schemas.microsoft.com/office/drawing/2014/main" id="{606C5563-E3D1-680C-A386-42AD32726483}"/>
              </a:ext>
            </a:extLst>
          </p:cNvPr>
          <p:cNvCxnSpPr/>
          <p:nvPr/>
        </p:nvCxnSpPr>
        <p:spPr>
          <a:xfrm flipH="1">
            <a:off x="8072284" y="590169"/>
            <a:ext cx="186813" cy="786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929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70006" y="99861"/>
            <a:ext cx="8229600" cy="857250"/>
          </a:xfrm>
        </p:spPr>
        <p:txBody>
          <a:bodyPr>
            <a:normAutofit/>
          </a:bodyPr>
          <a:lstStyle/>
          <a:p>
            <a:r>
              <a:rPr lang="en-US" sz="3600" dirty="0"/>
              <a:t>Shear Resistance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32</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833451" y="791395"/>
            <a:ext cx="4330827" cy="4801314"/>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Determine the factored shear resistance, R</a:t>
            </a:r>
            <a:r>
              <a:rPr kumimoji="0" lang="en-US" sz="1800" b="0" i="0" u="none" strike="noStrike" kern="1200" cap="none" spc="0" normalizeH="0" baseline="-25000" noProof="0" dirty="0">
                <a:ln>
                  <a:noFill/>
                </a:ln>
                <a:solidFill>
                  <a:prstClr val="black"/>
                </a:solidFill>
                <a:effectLst/>
                <a:uLnTx/>
                <a:uFillTx/>
                <a:latin typeface="Calibri"/>
                <a:ea typeface="+mn-ea"/>
                <a:cs typeface="+mn-cs"/>
              </a:rPr>
              <a:t>r</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high-strength bolts in the bottom-flange splice of a flexural member shown in the figure.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splice is taken from the bolted field splice design example provided later on in this lesson (Slides 101 to 130).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28575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a:ea typeface="+mn-ea"/>
                <a:cs typeface="+mn-cs"/>
              </a:rPr>
              <a:t>The </a:t>
            </a:r>
            <a:r>
              <a:rPr lang="en-US" sz="1800" dirty="0">
                <a:latin typeface="Calibri" panose="020F0502020204030204" pitchFamily="34" charset="0"/>
                <a:cs typeface="Calibri" panose="020F0502020204030204" pitchFamily="34" charset="0"/>
              </a:rPr>
              <a:t>bolts are 7/8</a:t>
            </a:r>
            <a:r>
              <a:rPr lang="en-US" dirty="0">
                <a:latin typeface="Calibri" panose="020F0502020204030204" pitchFamily="34" charset="0"/>
                <a:cs typeface="Calibri" panose="020F0502020204030204" pitchFamily="34" charset="0"/>
                <a:sym typeface="MT Extra" panose="05050102010205020202" pitchFamily="18" charset="2"/>
              </a:rPr>
              <a:t>” </a:t>
            </a:r>
            <a:r>
              <a:rPr lang="en-US" sz="1800" dirty="0">
                <a:latin typeface="Calibri" panose="020F0502020204030204" pitchFamily="34" charset="0"/>
                <a:cs typeface="Calibri" panose="020F0502020204030204" pitchFamily="34" charset="0"/>
                <a:sym typeface="MT Extra" panose="05050102010205020202" pitchFamily="18" charset="2"/>
              </a:rPr>
              <a:t>diameter ASTM F3125 Grade A325 bolts (120 ksi bolts) placed in standard-size 15/16” diameter holes.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sym typeface="MT Extra" panose="05050102010205020202" pitchFamily="18" charset="2"/>
            </a:endParaRPr>
          </a:p>
          <a:p>
            <a:endParaRPr lang="en-US" sz="1800" dirty="0">
              <a:latin typeface="Calibri" panose="020F0502020204030204" pitchFamily="34" charset="0"/>
              <a:cs typeface="Calibri" panose="020F0502020204030204" pitchFamily="34" charset="0"/>
              <a:sym typeface="MT Extra" panose="05050102010205020202" pitchFamily="18" charset="2"/>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1" name="Picture 10" descr="Diagram&#10;&#10;Description automatically generated">
            <a:extLst>
              <a:ext uri="{FF2B5EF4-FFF2-40B4-BE49-F238E27FC236}">
                <a16:creationId xmlns:a16="http://schemas.microsoft.com/office/drawing/2014/main" id="{ADA8EAF5-1061-5EB6-8387-E61CA6F2A1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6140" y="2534972"/>
            <a:ext cx="3331823" cy="1118012"/>
          </a:xfrm>
          <a:prstGeom prst="rect">
            <a:avLst/>
          </a:prstGeom>
        </p:spPr>
      </p:pic>
      <p:grpSp>
        <p:nvGrpSpPr>
          <p:cNvPr id="10" name="Group 9">
            <a:extLst>
              <a:ext uri="{FF2B5EF4-FFF2-40B4-BE49-F238E27FC236}">
                <a16:creationId xmlns:a16="http://schemas.microsoft.com/office/drawing/2014/main" id="{75EA7666-3592-0BA1-0678-A303AADF938F}"/>
              </a:ext>
            </a:extLst>
          </p:cNvPr>
          <p:cNvGrpSpPr/>
          <p:nvPr/>
        </p:nvGrpSpPr>
        <p:grpSpPr>
          <a:xfrm>
            <a:off x="5573053" y="959325"/>
            <a:ext cx="3742062" cy="1559938"/>
            <a:chOff x="5573053" y="959325"/>
            <a:chExt cx="3742062" cy="1559938"/>
          </a:xfrm>
        </p:grpSpPr>
        <p:pic>
          <p:nvPicPr>
            <p:cNvPr id="6" name="Picture 5">
              <a:extLst>
                <a:ext uri="{FF2B5EF4-FFF2-40B4-BE49-F238E27FC236}">
                  <a16:creationId xmlns:a16="http://schemas.microsoft.com/office/drawing/2014/main" id="{CF7B033E-75B0-AAEA-D963-B5F82EDBB8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7115" y="1568440"/>
              <a:ext cx="2749875" cy="443528"/>
            </a:xfrm>
            <a:prstGeom prst="rect">
              <a:avLst/>
            </a:prstGeom>
          </p:spPr>
        </p:pic>
        <p:sp>
          <p:nvSpPr>
            <p:cNvPr id="12" name="TextBox 11">
              <a:extLst>
                <a:ext uri="{FF2B5EF4-FFF2-40B4-BE49-F238E27FC236}">
                  <a16:creationId xmlns:a16="http://schemas.microsoft.com/office/drawing/2014/main" id="{9801A75F-5DBD-230C-B975-54CF7B3B2150}"/>
                </a:ext>
              </a:extLst>
            </p:cNvPr>
            <p:cNvSpPr txBox="1"/>
            <p:nvPr/>
          </p:nvSpPr>
          <p:spPr>
            <a:xfrm>
              <a:off x="8058484" y="1155090"/>
              <a:ext cx="1256631" cy="338554"/>
            </a:xfrm>
            <a:prstGeom prst="rect">
              <a:avLst/>
            </a:prstGeom>
            <a:noFill/>
          </p:spPr>
          <p:txBody>
            <a:bodyPr wrap="square" rtlCol="0">
              <a:spAutoFit/>
            </a:bodyPr>
            <a:lstStyle/>
            <a:p>
              <a:r>
                <a:rPr lang="en-US" sz="1600" dirty="0">
                  <a:latin typeface="+mn-lt"/>
                </a:rPr>
                <a:t>9”</a:t>
              </a:r>
              <a:r>
                <a:rPr lang="en-US" sz="1600" dirty="0">
                  <a:latin typeface="+mn-lt"/>
                  <a:sym typeface="MT Extra" panose="05050102010205020202" pitchFamily="18" charset="2"/>
                </a:rPr>
                <a:t> x 7/8”</a:t>
              </a:r>
              <a:endParaRPr lang="en-US" sz="1600" dirty="0">
                <a:latin typeface="+mn-lt"/>
              </a:endParaRPr>
            </a:p>
          </p:txBody>
        </p:sp>
        <p:cxnSp>
          <p:nvCxnSpPr>
            <p:cNvPr id="16" name="Straight Arrow Connector 15">
              <a:extLst>
                <a:ext uri="{FF2B5EF4-FFF2-40B4-BE49-F238E27FC236}">
                  <a16:creationId xmlns:a16="http://schemas.microsoft.com/office/drawing/2014/main" id="{858C8B25-F1A6-2267-4B3A-A5736A2EB3FC}"/>
                </a:ext>
              </a:extLst>
            </p:cNvPr>
            <p:cNvCxnSpPr/>
            <p:nvPr/>
          </p:nvCxnSpPr>
          <p:spPr>
            <a:xfrm flipH="1">
              <a:off x="8352148" y="1423447"/>
              <a:ext cx="169683" cy="266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0DE0D71-4027-675D-2514-E692AEE71157}"/>
                </a:ext>
              </a:extLst>
            </p:cNvPr>
            <p:cNvSpPr txBox="1"/>
            <p:nvPr/>
          </p:nvSpPr>
          <p:spPr>
            <a:xfrm>
              <a:off x="7898207" y="2171890"/>
              <a:ext cx="1403808"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21" name="Straight Arrow Connector 20">
              <a:extLst>
                <a:ext uri="{FF2B5EF4-FFF2-40B4-BE49-F238E27FC236}">
                  <a16:creationId xmlns:a16="http://schemas.microsoft.com/office/drawing/2014/main" id="{85FB6619-21E6-BAD3-FDA4-E03C467C4401}"/>
                </a:ext>
              </a:extLst>
            </p:cNvPr>
            <p:cNvCxnSpPr>
              <a:stCxn id="19" idx="0"/>
            </p:cNvCxnSpPr>
            <p:nvPr/>
          </p:nvCxnSpPr>
          <p:spPr>
            <a:xfrm flipH="1" flipV="1">
              <a:off x="8352148" y="1941922"/>
              <a:ext cx="247963" cy="229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EAD06A9-A747-A269-1AB1-F8696309ED85}"/>
                </a:ext>
              </a:extLst>
            </p:cNvPr>
            <p:cNvSpPr txBox="1"/>
            <p:nvPr/>
          </p:nvSpPr>
          <p:spPr>
            <a:xfrm>
              <a:off x="6969667" y="959325"/>
              <a:ext cx="1324466" cy="338554"/>
            </a:xfrm>
            <a:prstGeom prst="rect">
              <a:avLst/>
            </a:prstGeom>
            <a:noFill/>
          </p:spPr>
          <p:txBody>
            <a:bodyPr wrap="square" rtlCol="0">
              <a:spAutoFit/>
            </a:bodyPr>
            <a:lstStyle/>
            <a:p>
              <a:r>
                <a:rPr lang="en-US" sz="1600" dirty="0">
                  <a:latin typeface="+mn-lt"/>
                </a:rPr>
                <a:t>24”</a:t>
              </a:r>
              <a:r>
                <a:rPr lang="en-US" sz="1600" dirty="0">
                  <a:latin typeface="+mn-lt"/>
                  <a:sym typeface="MT Extra" panose="05050102010205020202" pitchFamily="18" charset="2"/>
                </a:rPr>
                <a:t> x 2-1/4”</a:t>
              </a:r>
              <a:endParaRPr lang="en-US" sz="1600" dirty="0">
                <a:latin typeface="+mn-lt"/>
              </a:endParaRPr>
            </a:p>
          </p:txBody>
        </p:sp>
        <p:cxnSp>
          <p:nvCxnSpPr>
            <p:cNvPr id="24" name="Straight Arrow Connector 23">
              <a:extLst>
                <a:ext uri="{FF2B5EF4-FFF2-40B4-BE49-F238E27FC236}">
                  <a16:creationId xmlns:a16="http://schemas.microsoft.com/office/drawing/2014/main" id="{260987AC-4540-0B78-39C2-24E3243B3819}"/>
                </a:ext>
              </a:extLst>
            </p:cNvPr>
            <p:cNvCxnSpPr/>
            <p:nvPr/>
          </p:nvCxnSpPr>
          <p:spPr>
            <a:xfrm flipH="1">
              <a:off x="7307620" y="1233688"/>
              <a:ext cx="245097" cy="58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7A1CDD4-55BD-5F96-5B46-1EA433067B60}"/>
                </a:ext>
              </a:extLst>
            </p:cNvPr>
            <p:cNvSpPr txBox="1"/>
            <p:nvPr/>
          </p:nvSpPr>
          <p:spPr>
            <a:xfrm>
              <a:off x="5573053" y="980648"/>
              <a:ext cx="1426706"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1-7/16”</a:t>
              </a:r>
              <a:endParaRPr lang="en-US" sz="1600" dirty="0">
                <a:latin typeface="+mn-lt"/>
              </a:endParaRPr>
            </a:p>
          </p:txBody>
        </p:sp>
        <p:cxnSp>
          <p:nvCxnSpPr>
            <p:cNvPr id="27" name="Straight Arrow Connector 26">
              <a:extLst>
                <a:ext uri="{FF2B5EF4-FFF2-40B4-BE49-F238E27FC236}">
                  <a16:creationId xmlns:a16="http://schemas.microsoft.com/office/drawing/2014/main" id="{42F35F8F-9511-BCF0-193B-256B0C8AF3F6}"/>
                </a:ext>
              </a:extLst>
            </p:cNvPr>
            <p:cNvCxnSpPr/>
            <p:nvPr/>
          </p:nvCxnSpPr>
          <p:spPr>
            <a:xfrm>
              <a:off x="6202837" y="1233688"/>
              <a:ext cx="263951" cy="556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862F755-D24A-CCE8-99A1-48473AE4835E}"/>
                </a:ext>
              </a:extLst>
            </p:cNvPr>
            <p:cNvSpPr txBox="1"/>
            <p:nvPr/>
          </p:nvSpPr>
          <p:spPr>
            <a:xfrm>
              <a:off x="5833701" y="2180709"/>
              <a:ext cx="1277332"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30" name="Straight Arrow Connector 29">
              <a:extLst>
                <a:ext uri="{FF2B5EF4-FFF2-40B4-BE49-F238E27FC236}">
                  <a16:creationId xmlns:a16="http://schemas.microsoft.com/office/drawing/2014/main" id="{2A8DB966-CC3D-0621-3491-36D0D3678F3E}"/>
                </a:ext>
              </a:extLst>
            </p:cNvPr>
            <p:cNvCxnSpPr>
              <a:stCxn id="28" idx="0"/>
            </p:cNvCxnSpPr>
            <p:nvPr/>
          </p:nvCxnSpPr>
          <p:spPr>
            <a:xfrm flipV="1">
              <a:off x="6472367" y="1817390"/>
              <a:ext cx="192384" cy="363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EF091902-598B-0541-F105-4489BFB585E9}"/>
              </a:ext>
            </a:extLst>
          </p:cNvPr>
          <p:cNvSpPr txBox="1"/>
          <p:nvPr/>
        </p:nvSpPr>
        <p:spPr>
          <a:xfrm>
            <a:off x="801914" y="4268787"/>
            <a:ext cx="779819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Assume one standard-size washer is placed under the bolt head and that DTIs are not used. </a:t>
            </a:r>
          </a:p>
        </p:txBody>
      </p:sp>
    </p:spTree>
    <p:extLst>
      <p:ext uri="{BB962C8B-B14F-4D97-AF65-F5344CB8AC3E}">
        <p14:creationId xmlns:p14="http://schemas.microsoft.com/office/powerpoint/2010/main" val="2530732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Shear Resistance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33</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773255" y="1007705"/>
            <a:ext cx="4588750" cy="1754326"/>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Determine whether the threads are </a:t>
            </a:r>
            <a:r>
              <a:rPr lang="en-US" dirty="0">
                <a:solidFill>
                  <a:prstClr val="black"/>
                </a:solidFill>
                <a:latin typeface="Calibri"/>
              </a:rPr>
              <a:t>excluded from or included in the shear plane considering the bolt transition length</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5" name="Object 4">
            <a:extLst>
              <a:ext uri="{FF2B5EF4-FFF2-40B4-BE49-F238E27FC236}">
                <a16:creationId xmlns:a16="http://schemas.microsoft.com/office/drawing/2014/main" id="{C481E2DE-B4B1-B753-DA85-3072E07CCAD9}"/>
              </a:ext>
            </a:extLst>
          </p:cNvPr>
          <p:cNvGraphicFramePr>
            <a:graphicFrameLocks noChangeAspect="1"/>
          </p:cNvGraphicFramePr>
          <p:nvPr>
            <p:extLst>
              <p:ext uri="{D42A27DB-BD31-4B8C-83A1-F6EECF244321}">
                <p14:modId xmlns:p14="http://schemas.microsoft.com/office/powerpoint/2010/main" val="4075329965"/>
              </p:ext>
            </p:extLst>
          </p:nvPr>
        </p:nvGraphicFramePr>
        <p:xfrm>
          <a:off x="1109203" y="2097935"/>
          <a:ext cx="3037101" cy="273903"/>
        </p:xfrm>
        <a:graphic>
          <a:graphicData uri="http://schemas.openxmlformats.org/presentationml/2006/ole">
            <mc:AlternateContent xmlns:mc="http://schemas.openxmlformats.org/markup-compatibility/2006">
              <mc:Choice xmlns:v="urn:schemas-microsoft-com:vml" Requires="v">
                <p:oleObj name="Equation" r:id="rId3" imgW="2361960" imgH="203040" progId="Equation.DSMT4">
                  <p:embed/>
                </p:oleObj>
              </mc:Choice>
              <mc:Fallback>
                <p:oleObj name="Equation" r:id="rId3" imgW="2361960" imgH="203040" progId="Equation.DSMT4">
                  <p:embed/>
                  <p:pic>
                    <p:nvPicPr>
                      <p:cNvPr id="5" name="Object 4">
                        <a:extLst>
                          <a:ext uri="{FF2B5EF4-FFF2-40B4-BE49-F238E27FC236}">
                            <a16:creationId xmlns:a16="http://schemas.microsoft.com/office/drawing/2014/main" id="{C481E2DE-B4B1-B753-DA85-3072E07CCAD9}"/>
                          </a:ext>
                        </a:extLst>
                      </p:cNvPr>
                      <p:cNvPicPr>
                        <a:picLocks noChangeAspect="1" noChangeArrowheads="1"/>
                      </p:cNvPicPr>
                      <p:nvPr/>
                    </p:nvPicPr>
                    <p:blipFill>
                      <a:blip r:embed="rId4"/>
                      <a:srcRect/>
                      <a:stretch>
                        <a:fillRect/>
                      </a:stretch>
                    </p:blipFill>
                    <p:spPr bwMode="auto">
                      <a:xfrm>
                        <a:off x="1109203" y="2097935"/>
                        <a:ext cx="3037101" cy="273903"/>
                      </a:xfrm>
                      <a:prstGeom prst="rect">
                        <a:avLst/>
                      </a:prstGeom>
                      <a:noFill/>
                    </p:spPr>
                  </p:pic>
                </p:oleObj>
              </mc:Fallback>
            </mc:AlternateContent>
          </a:graphicData>
        </a:graphic>
      </p:graphicFrame>
      <p:pic>
        <p:nvPicPr>
          <p:cNvPr id="7" name="Picture 6" descr="Diagram, engineering drawing&#10;&#10;Description automatically generated">
            <a:extLst>
              <a:ext uri="{FF2B5EF4-FFF2-40B4-BE49-F238E27FC236}">
                <a16:creationId xmlns:a16="http://schemas.microsoft.com/office/drawing/2014/main" id="{450CF96C-0C42-2D90-EEC1-9CE5F081F4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09185" y="2571749"/>
            <a:ext cx="2112272" cy="1668683"/>
          </a:xfrm>
          <a:prstGeom prst="rect">
            <a:avLst/>
          </a:prstGeom>
        </p:spPr>
      </p:pic>
      <p:graphicFrame>
        <p:nvGraphicFramePr>
          <p:cNvPr id="9" name="Object 8">
            <a:extLst>
              <a:ext uri="{FF2B5EF4-FFF2-40B4-BE49-F238E27FC236}">
                <a16:creationId xmlns:a16="http://schemas.microsoft.com/office/drawing/2014/main" id="{7089FADB-429F-11CF-E886-373BEE64B376}"/>
              </a:ext>
            </a:extLst>
          </p:cNvPr>
          <p:cNvGraphicFramePr>
            <a:graphicFrameLocks noChangeAspect="1"/>
          </p:cNvGraphicFramePr>
          <p:nvPr>
            <p:extLst>
              <p:ext uri="{D42A27DB-BD31-4B8C-83A1-F6EECF244321}">
                <p14:modId xmlns:p14="http://schemas.microsoft.com/office/powerpoint/2010/main" val="1980390923"/>
              </p:ext>
            </p:extLst>
          </p:nvPr>
        </p:nvGraphicFramePr>
        <p:xfrm>
          <a:off x="1109663" y="2581830"/>
          <a:ext cx="1798505" cy="275555"/>
        </p:xfrm>
        <a:graphic>
          <a:graphicData uri="http://schemas.openxmlformats.org/presentationml/2006/ole">
            <mc:AlternateContent xmlns:mc="http://schemas.openxmlformats.org/markup-compatibility/2006">
              <mc:Choice xmlns:v="urn:schemas-microsoft-com:vml" Requires="v">
                <p:oleObj name="Equation" r:id="rId6" imgW="1396800" imgH="203040" progId="Equation.DSMT4">
                  <p:embed/>
                </p:oleObj>
              </mc:Choice>
              <mc:Fallback>
                <p:oleObj name="Equation" r:id="rId6" imgW="1396800" imgH="203040" progId="Equation.DSMT4">
                  <p:embed/>
                  <p:pic>
                    <p:nvPicPr>
                      <p:cNvPr id="9" name="Object 8">
                        <a:extLst>
                          <a:ext uri="{FF2B5EF4-FFF2-40B4-BE49-F238E27FC236}">
                            <a16:creationId xmlns:a16="http://schemas.microsoft.com/office/drawing/2014/main" id="{7089FADB-429F-11CF-E886-373BEE64B376}"/>
                          </a:ext>
                        </a:extLst>
                      </p:cNvPr>
                      <p:cNvPicPr>
                        <a:picLocks noChangeAspect="1" noChangeArrowheads="1"/>
                      </p:cNvPicPr>
                      <p:nvPr/>
                    </p:nvPicPr>
                    <p:blipFill>
                      <a:blip r:embed="rId7"/>
                      <a:srcRect/>
                      <a:stretch>
                        <a:fillRect/>
                      </a:stretch>
                    </p:blipFill>
                    <p:spPr bwMode="auto">
                      <a:xfrm>
                        <a:off x="1109663" y="2581830"/>
                        <a:ext cx="1798505" cy="275555"/>
                      </a:xfrm>
                      <a:prstGeom prst="rect">
                        <a:avLst/>
                      </a:prstGeom>
                      <a:noFill/>
                    </p:spPr>
                  </p:pic>
                </p:oleObj>
              </mc:Fallback>
            </mc:AlternateContent>
          </a:graphicData>
        </a:graphic>
      </p:graphicFrame>
      <p:pic>
        <p:nvPicPr>
          <p:cNvPr id="13" name="Picture 12" descr="Table&#10;&#10;Description automatically generated">
            <a:extLst>
              <a:ext uri="{FF2B5EF4-FFF2-40B4-BE49-F238E27FC236}">
                <a16:creationId xmlns:a16="http://schemas.microsoft.com/office/drawing/2014/main" id="{C1A4789E-5199-5B15-B87E-B882BF57857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80506" y="2623533"/>
            <a:ext cx="2158953" cy="1512262"/>
          </a:xfrm>
          <a:prstGeom prst="rect">
            <a:avLst/>
          </a:prstGeom>
        </p:spPr>
      </p:pic>
      <p:graphicFrame>
        <p:nvGraphicFramePr>
          <p:cNvPr id="33" name="Object 32">
            <a:extLst>
              <a:ext uri="{FF2B5EF4-FFF2-40B4-BE49-F238E27FC236}">
                <a16:creationId xmlns:a16="http://schemas.microsoft.com/office/drawing/2014/main" id="{E94BF579-FE7B-0C80-0431-B819C895CE87}"/>
              </a:ext>
            </a:extLst>
          </p:cNvPr>
          <p:cNvGraphicFramePr>
            <a:graphicFrameLocks noChangeAspect="1"/>
          </p:cNvGraphicFramePr>
          <p:nvPr>
            <p:extLst>
              <p:ext uri="{D42A27DB-BD31-4B8C-83A1-F6EECF244321}">
                <p14:modId xmlns:p14="http://schemas.microsoft.com/office/powerpoint/2010/main" val="1872474441"/>
              </p:ext>
            </p:extLst>
          </p:nvPr>
        </p:nvGraphicFramePr>
        <p:xfrm>
          <a:off x="1089730" y="3144466"/>
          <a:ext cx="3162461" cy="279080"/>
        </p:xfrm>
        <a:graphic>
          <a:graphicData uri="http://schemas.openxmlformats.org/presentationml/2006/ole">
            <mc:AlternateContent xmlns:mc="http://schemas.openxmlformats.org/markup-compatibility/2006">
              <mc:Choice xmlns:v="urn:schemas-microsoft-com:vml" Requires="v">
                <p:oleObj name="Equation" r:id="rId9" imgW="2425680" imgH="203040" progId="Equation.DSMT4">
                  <p:embed/>
                </p:oleObj>
              </mc:Choice>
              <mc:Fallback>
                <p:oleObj name="Equation" r:id="rId9" imgW="2425680" imgH="203040" progId="Equation.DSMT4">
                  <p:embed/>
                  <p:pic>
                    <p:nvPicPr>
                      <p:cNvPr id="33" name="Object 32">
                        <a:extLst>
                          <a:ext uri="{FF2B5EF4-FFF2-40B4-BE49-F238E27FC236}">
                            <a16:creationId xmlns:a16="http://schemas.microsoft.com/office/drawing/2014/main" id="{E94BF579-FE7B-0C80-0431-B819C895CE87}"/>
                          </a:ext>
                        </a:extLst>
                      </p:cNvPr>
                      <p:cNvPicPr>
                        <a:picLocks noChangeAspect="1" noChangeArrowheads="1"/>
                      </p:cNvPicPr>
                      <p:nvPr/>
                    </p:nvPicPr>
                    <p:blipFill>
                      <a:blip r:embed="rId10"/>
                      <a:srcRect/>
                      <a:stretch>
                        <a:fillRect/>
                      </a:stretch>
                    </p:blipFill>
                    <p:spPr bwMode="auto">
                      <a:xfrm>
                        <a:off x="1089730" y="3144466"/>
                        <a:ext cx="3162461" cy="279080"/>
                      </a:xfrm>
                      <a:prstGeom prst="rect">
                        <a:avLst/>
                      </a:prstGeom>
                      <a:noFill/>
                    </p:spPr>
                  </p:pic>
                </p:oleObj>
              </mc:Fallback>
            </mc:AlternateContent>
          </a:graphicData>
        </a:graphic>
      </p:graphicFrame>
      <p:cxnSp>
        <p:nvCxnSpPr>
          <p:cNvPr id="35" name="Straight Arrow Connector 34">
            <a:extLst>
              <a:ext uri="{FF2B5EF4-FFF2-40B4-BE49-F238E27FC236}">
                <a16:creationId xmlns:a16="http://schemas.microsoft.com/office/drawing/2014/main" id="{09390D45-19A3-F0C5-6638-0F5CEC1E15E2}"/>
              </a:ext>
            </a:extLst>
          </p:cNvPr>
          <p:cNvCxnSpPr/>
          <p:nvPr/>
        </p:nvCxnSpPr>
        <p:spPr>
          <a:xfrm>
            <a:off x="2908168" y="2719607"/>
            <a:ext cx="3378238" cy="777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36" name="Object 35">
            <a:extLst>
              <a:ext uri="{FF2B5EF4-FFF2-40B4-BE49-F238E27FC236}">
                <a16:creationId xmlns:a16="http://schemas.microsoft.com/office/drawing/2014/main" id="{E1FE474B-98D0-258E-EE48-E2D6219E1545}"/>
              </a:ext>
            </a:extLst>
          </p:cNvPr>
          <p:cNvGraphicFramePr>
            <a:graphicFrameLocks noChangeAspect="1"/>
          </p:cNvGraphicFramePr>
          <p:nvPr>
            <p:extLst>
              <p:ext uri="{D42A27DB-BD31-4B8C-83A1-F6EECF244321}">
                <p14:modId xmlns:p14="http://schemas.microsoft.com/office/powerpoint/2010/main" val="1995114927"/>
              </p:ext>
            </p:extLst>
          </p:nvPr>
        </p:nvGraphicFramePr>
        <p:xfrm>
          <a:off x="1089730" y="3697735"/>
          <a:ext cx="2897188" cy="296862"/>
        </p:xfrm>
        <a:graphic>
          <a:graphicData uri="http://schemas.openxmlformats.org/presentationml/2006/ole">
            <mc:AlternateContent xmlns:mc="http://schemas.openxmlformats.org/markup-compatibility/2006">
              <mc:Choice xmlns:v="urn:schemas-microsoft-com:vml" Requires="v">
                <p:oleObj name="Equation" r:id="rId11" imgW="2222280" imgH="215640" progId="Equation.DSMT4">
                  <p:embed/>
                </p:oleObj>
              </mc:Choice>
              <mc:Fallback>
                <p:oleObj name="Equation" r:id="rId11" imgW="2222280" imgH="215640" progId="Equation.DSMT4">
                  <p:embed/>
                  <p:pic>
                    <p:nvPicPr>
                      <p:cNvPr id="36" name="Object 35">
                        <a:extLst>
                          <a:ext uri="{FF2B5EF4-FFF2-40B4-BE49-F238E27FC236}">
                            <a16:creationId xmlns:a16="http://schemas.microsoft.com/office/drawing/2014/main" id="{E1FE474B-98D0-258E-EE48-E2D6219E1545}"/>
                          </a:ext>
                        </a:extLst>
                      </p:cNvPr>
                      <p:cNvPicPr>
                        <a:picLocks noChangeAspect="1" noChangeArrowheads="1"/>
                      </p:cNvPicPr>
                      <p:nvPr/>
                    </p:nvPicPr>
                    <p:blipFill>
                      <a:blip r:embed="rId12"/>
                      <a:srcRect/>
                      <a:stretch>
                        <a:fillRect/>
                      </a:stretch>
                    </p:blipFill>
                    <p:spPr bwMode="auto">
                      <a:xfrm>
                        <a:off x="1089730" y="3697735"/>
                        <a:ext cx="2897188" cy="296862"/>
                      </a:xfrm>
                      <a:prstGeom prst="rect">
                        <a:avLst/>
                      </a:prstGeom>
                      <a:noFill/>
                    </p:spPr>
                  </p:pic>
                </p:oleObj>
              </mc:Fallback>
            </mc:AlternateContent>
          </a:graphicData>
        </a:graphic>
      </p:graphicFrame>
      <p:sp>
        <p:nvSpPr>
          <p:cNvPr id="38" name="Rectangle: Rounded Corners 37">
            <a:extLst>
              <a:ext uri="{FF2B5EF4-FFF2-40B4-BE49-F238E27FC236}">
                <a16:creationId xmlns:a16="http://schemas.microsoft.com/office/drawing/2014/main" id="{4582D638-F9F5-06ED-3F13-6D0026CED3F6}"/>
              </a:ext>
            </a:extLst>
          </p:cNvPr>
          <p:cNvSpPr/>
          <p:nvPr/>
        </p:nvSpPr>
        <p:spPr>
          <a:xfrm>
            <a:off x="5231876" y="3406090"/>
            <a:ext cx="197963" cy="1430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3AF7869-A65E-5A5A-2BBA-59A3DA3F5F4D}"/>
              </a:ext>
            </a:extLst>
          </p:cNvPr>
          <p:cNvSpPr txBox="1"/>
          <p:nvPr/>
        </p:nvSpPr>
        <p:spPr>
          <a:xfrm>
            <a:off x="7307620" y="4211460"/>
            <a:ext cx="1760180" cy="584775"/>
          </a:xfrm>
          <a:prstGeom prst="rect">
            <a:avLst/>
          </a:prstGeom>
          <a:noFill/>
        </p:spPr>
        <p:txBody>
          <a:bodyPr wrap="square" rtlCol="0">
            <a:spAutoFit/>
          </a:bodyPr>
          <a:lstStyle/>
          <a:p>
            <a:r>
              <a:rPr lang="en-US" sz="1600" dirty="0">
                <a:latin typeface="+mn-lt"/>
              </a:rPr>
              <a:t>DTI shown but not used.</a:t>
            </a:r>
          </a:p>
        </p:txBody>
      </p:sp>
      <p:grpSp>
        <p:nvGrpSpPr>
          <p:cNvPr id="11" name="Group 10">
            <a:extLst>
              <a:ext uri="{FF2B5EF4-FFF2-40B4-BE49-F238E27FC236}">
                <a16:creationId xmlns:a16="http://schemas.microsoft.com/office/drawing/2014/main" id="{11EA59CA-8C0A-3F3C-144B-487D4FD7184F}"/>
              </a:ext>
            </a:extLst>
          </p:cNvPr>
          <p:cNvGrpSpPr/>
          <p:nvPr/>
        </p:nvGrpSpPr>
        <p:grpSpPr>
          <a:xfrm>
            <a:off x="5330857" y="963774"/>
            <a:ext cx="3742062" cy="1559938"/>
            <a:chOff x="5573053" y="959325"/>
            <a:chExt cx="3742062" cy="1559938"/>
          </a:xfrm>
        </p:grpSpPr>
        <p:pic>
          <p:nvPicPr>
            <p:cNvPr id="14" name="Picture 13">
              <a:extLst>
                <a:ext uri="{FF2B5EF4-FFF2-40B4-BE49-F238E27FC236}">
                  <a16:creationId xmlns:a16="http://schemas.microsoft.com/office/drawing/2014/main" id="{54390BB6-25C4-228A-E1E8-78BD9A8EFB9D}"/>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687115" y="1568440"/>
              <a:ext cx="2749875" cy="443528"/>
            </a:xfrm>
            <a:prstGeom prst="rect">
              <a:avLst/>
            </a:prstGeom>
          </p:spPr>
        </p:pic>
        <p:sp>
          <p:nvSpPr>
            <p:cNvPr id="15" name="TextBox 14">
              <a:extLst>
                <a:ext uri="{FF2B5EF4-FFF2-40B4-BE49-F238E27FC236}">
                  <a16:creationId xmlns:a16="http://schemas.microsoft.com/office/drawing/2014/main" id="{1870A76C-D1C5-2E37-0F42-7F8CBFEA077F}"/>
                </a:ext>
              </a:extLst>
            </p:cNvPr>
            <p:cNvSpPr txBox="1"/>
            <p:nvPr/>
          </p:nvSpPr>
          <p:spPr>
            <a:xfrm>
              <a:off x="8058484" y="1155090"/>
              <a:ext cx="1256631" cy="338554"/>
            </a:xfrm>
            <a:prstGeom prst="rect">
              <a:avLst/>
            </a:prstGeom>
            <a:noFill/>
          </p:spPr>
          <p:txBody>
            <a:bodyPr wrap="square" rtlCol="0">
              <a:spAutoFit/>
            </a:bodyPr>
            <a:lstStyle/>
            <a:p>
              <a:r>
                <a:rPr lang="en-US" sz="1600" dirty="0">
                  <a:latin typeface="+mn-lt"/>
                </a:rPr>
                <a:t>9”</a:t>
              </a:r>
              <a:r>
                <a:rPr lang="en-US" sz="1600" dirty="0">
                  <a:latin typeface="+mn-lt"/>
                  <a:sym typeface="MT Extra" panose="05050102010205020202" pitchFamily="18" charset="2"/>
                </a:rPr>
                <a:t> x 7/8”</a:t>
              </a:r>
              <a:endParaRPr lang="en-US" sz="1600" dirty="0">
                <a:latin typeface="+mn-lt"/>
              </a:endParaRPr>
            </a:p>
          </p:txBody>
        </p:sp>
        <p:cxnSp>
          <p:nvCxnSpPr>
            <p:cNvPr id="18" name="Straight Arrow Connector 17">
              <a:extLst>
                <a:ext uri="{FF2B5EF4-FFF2-40B4-BE49-F238E27FC236}">
                  <a16:creationId xmlns:a16="http://schemas.microsoft.com/office/drawing/2014/main" id="{5CF9C1B8-376F-ADF0-EA3C-06E52B022961}"/>
                </a:ext>
              </a:extLst>
            </p:cNvPr>
            <p:cNvCxnSpPr/>
            <p:nvPr/>
          </p:nvCxnSpPr>
          <p:spPr>
            <a:xfrm flipH="1">
              <a:off x="8352148" y="1423447"/>
              <a:ext cx="169683" cy="266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9769328-81F2-3A30-3FAC-12719ABFC391}"/>
                </a:ext>
              </a:extLst>
            </p:cNvPr>
            <p:cNvSpPr txBox="1"/>
            <p:nvPr/>
          </p:nvSpPr>
          <p:spPr>
            <a:xfrm>
              <a:off x="7898207" y="2171890"/>
              <a:ext cx="1403808"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23" name="Straight Arrow Connector 22">
              <a:extLst>
                <a:ext uri="{FF2B5EF4-FFF2-40B4-BE49-F238E27FC236}">
                  <a16:creationId xmlns:a16="http://schemas.microsoft.com/office/drawing/2014/main" id="{31DB5AF4-8FA6-E72D-51E4-5CF3DDF04CCA}"/>
                </a:ext>
              </a:extLst>
            </p:cNvPr>
            <p:cNvCxnSpPr>
              <a:stCxn id="20" idx="0"/>
            </p:cNvCxnSpPr>
            <p:nvPr/>
          </p:nvCxnSpPr>
          <p:spPr>
            <a:xfrm flipH="1" flipV="1">
              <a:off x="8352148" y="1941922"/>
              <a:ext cx="247963" cy="229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DC31F3F-9104-29E3-F705-0B2557D6A39B}"/>
                </a:ext>
              </a:extLst>
            </p:cNvPr>
            <p:cNvSpPr txBox="1"/>
            <p:nvPr/>
          </p:nvSpPr>
          <p:spPr>
            <a:xfrm>
              <a:off x="6969667" y="959325"/>
              <a:ext cx="1324466" cy="338554"/>
            </a:xfrm>
            <a:prstGeom prst="rect">
              <a:avLst/>
            </a:prstGeom>
            <a:noFill/>
          </p:spPr>
          <p:txBody>
            <a:bodyPr wrap="square" rtlCol="0">
              <a:spAutoFit/>
            </a:bodyPr>
            <a:lstStyle/>
            <a:p>
              <a:r>
                <a:rPr lang="en-US" sz="1600" dirty="0">
                  <a:latin typeface="+mn-lt"/>
                </a:rPr>
                <a:t>24”</a:t>
              </a:r>
              <a:r>
                <a:rPr lang="en-US" sz="1600" dirty="0">
                  <a:latin typeface="+mn-lt"/>
                  <a:sym typeface="MT Extra" panose="05050102010205020202" pitchFamily="18" charset="2"/>
                </a:rPr>
                <a:t> x 2-1/4”</a:t>
              </a:r>
              <a:endParaRPr lang="en-US" sz="1600" dirty="0">
                <a:latin typeface="+mn-lt"/>
              </a:endParaRPr>
            </a:p>
          </p:txBody>
        </p:sp>
        <p:cxnSp>
          <p:nvCxnSpPr>
            <p:cNvPr id="29" name="Straight Arrow Connector 28">
              <a:extLst>
                <a:ext uri="{FF2B5EF4-FFF2-40B4-BE49-F238E27FC236}">
                  <a16:creationId xmlns:a16="http://schemas.microsoft.com/office/drawing/2014/main" id="{A22F7B89-E07D-7109-69F9-6C5231392B31}"/>
                </a:ext>
              </a:extLst>
            </p:cNvPr>
            <p:cNvCxnSpPr/>
            <p:nvPr/>
          </p:nvCxnSpPr>
          <p:spPr>
            <a:xfrm flipH="1">
              <a:off x="7307620" y="1233688"/>
              <a:ext cx="245097" cy="58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9CB04AD0-8843-9168-3734-B8BCB2CAD2BD}"/>
                </a:ext>
              </a:extLst>
            </p:cNvPr>
            <p:cNvSpPr txBox="1"/>
            <p:nvPr/>
          </p:nvSpPr>
          <p:spPr>
            <a:xfrm>
              <a:off x="5573053" y="980648"/>
              <a:ext cx="1426706"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1-7/16”</a:t>
              </a:r>
              <a:endParaRPr lang="en-US" sz="1600" dirty="0">
                <a:latin typeface="+mn-lt"/>
              </a:endParaRPr>
            </a:p>
          </p:txBody>
        </p:sp>
        <p:cxnSp>
          <p:nvCxnSpPr>
            <p:cNvPr id="32" name="Straight Arrow Connector 31">
              <a:extLst>
                <a:ext uri="{FF2B5EF4-FFF2-40B4-BE49-F238E27FC236}">
                  <a16:creationId xmlns:a16="http://schemas.microsoft.com/office/drawing/2014/main" id="{95358CB8-D6E3-A818-7D0B-EB119FAC94C0}"/>
                </a:ext>
              </a:extLst>
            </p:cNvPr>
            <p:cNvCxnSpPr/>
            <p:nvPr/>
          </p:nvCxnSpPr>
          <p:spPr>
            <a:xfrm>
              <a:off x="6202837" y="1233688"/>
              <a:ext cx="263951" cy="556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4AA60EC7-A526-784E-2FF6-BE66DCE71C78}"/>
                </a:ext>
              </a:extLst>
            </p:cNvPr>
            <p:cNvSpPr txBox="1"/>
            <p:nvPr/>
          </p:nvSpPr>
          <p:spPr>
            <a:xfrm>
              <a:off x="5833701" y="2180709"/>
              <a:ext cx="1277332"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37" name="Straight Arrow Connector 36">
              <a:extLst>
                <a:ext uri="{FF2B5EF4-FFF2-40B4-BE49-F238E27FC236}">
                  <a16:creationId xmlns:a16="http://schemas.microsoft.com/office/drawing/2014/main" id="{D004BCFA-753D-371C-8994-E46E2FE95438}"/>
                </a:ext>
              </a:extLst>
            </p:cNvPr>
            <p:cNvCxnSpPr>
              <a:stCxn id="34" idx="0"/>
            </p:cNvCxnSpPr>
            <p:nvPr/>
          </p:nvCxnSpPr>
          <p:spPr>
            <a:xfrm flipV="1">
              <a:off x="6472367" y="1817390"/>
              <a:ext cx="192384" cy="363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3978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Shear Resistance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34</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773255" y="1007705"/>
            <a:ext cx="4588750" cy="646331"/>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5" name="Object 4">
            <a:extLst>
              <a:ext uri="{FF2B5EF4-FFF2-40B4-BE49-F238E27FC236}">
                <a16:creationId xmlns:a16="http://schemas.microsoft.com/office/drawing/2014/main" id="{C481E2DE-B4B1-B753-DA85-3072E07CCAD9}"/>
              </a:ext>
            </a:extLst>
          </p:cNvPr>
          <p:cNvGraphicFramePr>
            <a:graphicFrameLocks noChangeAspect="1"/>
          </p:cNvGraphicFramePr>
          <p:nvPr>
            <p:extLst>
              <p:ext uri="{D42A27DB-BD31-4B8C-83A1-F6EECF244321}">
                <p14:modId xmlns:p14="http://schemas.microsoft.com/office/powerpoint/2010/main" val="1079319340"/>
              </p:ext>
            </p:extLst>
          </p:nvPr>
        </p:nvGraphicFramePr>
        <p:xfrm>
          <a:off x="1089730" y="1708358"/>
          <a:ext cx="1582737" cy="273050"/>
        </p:xfrm>
        <a:graphic>
          <a:graphicData uri="http://schemas.openxmlformats.org/presentationml/2006/ole">
            <mc:AlternateContent xmlns:mc="http://schemas.openxmlformats.org/markup-compatibility/2006">
              <mc:Choice xmlns:v="urn:schemas-microsoft-com:vml" Requires="v">
                <p:oleObj name="Equation" r:id="rId3" imgW="1231560" imgH="203040" progId="Equation.DSMT4">
                  <p:embed/>
                </p:oleObj>
              </mc:Choice>
              <mc:Fallback>
                <p:oleObj name="Equation" r:id="rId3" imgW="1231560" imgH="203040" progId="Equation.DSMT4">
                  <p:embed/>
                  <p:pic>
                    <p:nvPicPr>
                      <p:cNvPr id="5" name="Object 4">
                        <a:extLst>
                          <a:ext uri="{FF2B5EF4-FFF2-40B4-BE49-F238E27FC236}">
                            <a16:creationId xmlns:a16="http://schemas.microsoft.com/office/drawing/2014/main" id="{C481E2DE-B4B1-B753-DA85-3072E07CCAD9}"/>
                          </a:ext>
                        </a:extLst>
                      </p:cNvPr>
                      <p:cNvPicPr>
                        <a:picLocks noChangeAspect="1" noChangeArrowheads="1"/>
                      </p:cNvPicPr>
                      <p:nvPr/>
                    </p:nvPicPr>
                    <p:blipFill>
                      <a:blip r:embed="rId4"/>
                      <a:srcRect/>
                      <a:stretch>
                        <a:fillRect/>
                      </a:stretch>
                    </p:blipFill>
                    <p:spPr bwMode="auto">
                      <a:xfrm>
                        <a:off x="1089730" y="1708358"/>
                        <a:ext cx="1582737" cy="273050"/>
                      </a:xfrm>
                      <a:prstGeom prst="rect">
                        <a:avLst/>
                      </a:prstGeom>
                      <a:noFill/>
                    </p:spPr>
                  </p:pic>
                </p:oleObj>
              </mc:Fallback>
            </mc:AlternateContent>
          </a:graphicData>
        </a:graphic>
      </p:graphicFrame>
      <p:pic>
        <p:nvPicPr>
          <p:cNvPr id="7" name="Picture 6" descr="Diagram, engineering drawing&#10;&#10;Description automatically generated">
            <a:extLst>
              <a:ext uri="{FF2B5EF4-FFF2-40B4-BE49-F238E27FC236}">
                <a16:creationId xmlns:a16="http://schemas.microsoft.com/office/drawing/2014/main" id="{450CF96C-0C42-2D90-EEC1-9CE5F081F4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09185" y="2571749"/>
            <a:ext cx="2112272" cy="1668683"/>
          </a:xfrm>
          <a:prstGeom prst="rect">
            <a:avLst/>
          </a:prstGeom>
        </p:spPr>
      </p:pic>
      <p:pic>
        <p:nvPicPr>
          <p:cNvPr id="11" name="Picture 10" descr="Table&#10;&#10;Description automatically generated">
            <a:extLst>
              <a:ext uri="{FF2B5EF4-FFF2-40B4-BE49-F238E27FC236}">
                <a16:creationId xmlns:a16="http://schemas.microsoft.com/office/drawing/2014/main" id="{87F2B20A-0A41-20D0-C6B3-EA1BF22DF20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97932" y="1318972"/>
            <a:ext cx="2586413" cy="2382943"/>
          </a:xfrm>
          <a:prstGeom prst="rect">
            <a:avLst/>
          </a:prstGeom>
        </p:spPr>
      </p:pic>
      <p:cxnSp>
        <p:nvCxnSpPr>
          <p:cNvPr id="15" name="Straight Arrow Connector 14">
            <a:extLst>
              <a:ext uri="{FF2B5EF4-FFF2-40B4-BE49-F238E27FC236}">
                <a16:creationId xmlns:a16="http://schemas.microsoft.com/office/drawing/2014/main" id="{EB8A368D-5A11-84B6-9EEA-23DD401E7905}"/>
              </a:ext>
            </a:extLst>
          </p:cNvPr>
          <p:cNvCxnSpPr/>
          <p:nvPr/>
        </p:nvCxnSpPr>
        <p:spPr>
          <a:xfrm>
            <a:off x="2719632" y="1817390"/>
            <a:ext cx="1710966" cy="815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4926F76-6815-97FE-2BD6-6C397A2EFEA0}"/>
              </a:ext>
            </a:extLst>
          </p:cNvPr>
          <p:cNvCxnSpPr/>
          <p:nvPr/>
        </p:nvCxnSpPr>
        <p:spPr>
          <a:xfrm>
            <a:off x="2255063" y="1981408"/>
            <a:ext cx="1814149" cy="714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33608DC7-0A1C-6F53-A766-F32EF0E6AC33}"/>
              </a:ext>
            </a:extLst>
          </p:cNvPr>
          <p:cNvSpPr/>
          <p:nvPr/>
        </p:nvSpPr>
        <p:spPr>
          <a:xfrm>
            <a:off x="3067630" y="2571749"/>
            <a:ext cx="146910" cy="22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25">
            <a:extLst>
              <a:ext uri="{FF2B5EF4-FFF2-40B4-BE49-F238E27FC236}">
                <a16:creationId xmlns:a16="http://schemas.microsoft.com/office/drawing/2014/main" id="{5F3C1FDA-C99F-CFC6-99B3-F3BF3A88979F}"/>
              </a:ext>
            </a:extLst>
          </p:cNvPr>
          <p:cNvGraphicFramePr>
            <a:graphicFrameLocks noChangeAspect="1"/>
          </p:cNvGraphicFramePr>
          <p:nvPr>
            <p:extLst>
              <p:ext uri="{D42A27DB-BD31-4B8C-83A1-F6EECF244321}">
                <p14:modId xmlns:p14="http://schemas.microsoft.com/office/powerpoint/2010/main" val="2625262228"/>
              </p:ext>
            </p:extLst>
          </p:nvPr>
        </p:nvGraphicFramePr>
        <p:xfrm>
          <a:off x="1078876" y="3833250"/>
          <a:ext cx="2562225" cy="290513"/>
        </p:xfrm>
        <a:graphic>
          <a:graphicData uri="http://schemas.openxmlformats.org/presentationml/2006/ole">
            <mc:AlternateContent xmlns:mc="http://schemas.openxmlformats.org/markup-compatibility/2006">
              <mc:Choice xmlns:v="urn:schemas-microsoft-com:vml" Requires="v">
                <p:oleObj name="Equation" r:id="rId7" imgW="1993680" imgH="215640" progId="Equation.DSMT4">
                  <p:embed/>
                </p:oleObj>
              </mc:Choice>
              <mc:Fallback>
                <p:oleObj name="Equation" r:id="rId7" imgW="1993680" imgH="215640" progId="Equation.DSMT4">
                  <p:embed/>
                  <p:pic>
                    <p:nvPicPr>
                      <p:cNvPr id="26" name="Object 25">
                        <a:extLst>
                          <a:ext uri="{FF2B5EF4-FFF2-40B4-BE49-F238E27FC236}">
                            <a16:creationId xmlns:a16="http://schemas.microsoft.com/office/drawing/2014/main" id="{5F3C1FDA-C99F-CFC6-99B3-F3BF3A88979F}"/>
                          </a:ext>
                        </a:extLst>
                      </p:cNvPr>
                      <p:cNvPicPr>
                        <a:picLocks noChangeAspect="1" noChangeArrowheads="1"/>
                      </p:cNvPicPr>
                      <p:nvPr/>
                    </p:nvPicPr>
                    <p:blipFill>
                      <a:blip r:embed="rId8"/>
                      <a:srcRect/>
                      <a:stretch>
                        <a:fillRect/>
                      </a:stretch>
                    </p:blipFill>
                    <p:spPr bwMode="auto">
                      <a:xfrm>
                        <a:off x="1078876" y="3833250"/>
                        <a:ext cx="2562225" cy="290513"/>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0C96DF6E-0841-5332-7624-22E118CFCE41}"/>
              </a:ext>
            </a:extLst>
          </p:cNvPr>
          <p:cNvGraphicFramePr>
            <a:graphicFrameLocks noChangeAspect="1"/>
          </p:cNvGraphicFramePr>
          <p:nvPr>
            <p:extLst>
              <p:ext uri="{D42A27DB-BD31-4B8C-83A1-F6EECF244321}">
                <p14:modId xmlns:p14="http://schemas.microsoft.com/office/powerpoint/2010/main" val="1131906943"/>
              </p:ext>
            </p:extLst>
          </p:nvPr>
        </p:nvGraphicFramePr>
        <p:xfrm>
          <a:off x="1078876" y="4251325"/>
          <a:ext cx="3786187" cy="290512"/>
        </p:xfrm>
        <a:graphic>
          <a:graphicData uri="http://schemas.openxmlformats.org/presentationml/2006/ole">
            <mc:AlternateContent xmlns:mc="http://schemas.openxmlformats.org/markup-compatibility/2006">
              <mc:Choice xmlns:v="urn:schemas-microsoft-com:vml" Requires="v">
                <p:oleObj name="Equation" r:id="rId9" imgW="2946240" imgH="215640" progId="Equation.DSMT4">
                  <p:embed/>
                </p:oleObj>
              </mc:Choice>
              <mc:Fallback>
                <p:oleObj name="Equation" r:id="rId9" imgW="2946240" imgH="215640" progId="Equation.DSMT4">
                  <p:embed/>
                  <p:pic>
                    <p:nvPicPr>
                      <p:cNvPr id="29" name="Object 28">
                        <a:extLst>
                          <a:ext uri="{FF2B5EF4-FFF2-40B4-BE49-F238E27FC236}">
                            <a16:creationId xmlns:a16="http://schemas.microsoft.com/office/drawing/2014/main" id="{0C96DF6E-0841-5332-7624-22E118CFCE41}"/>
                          </a:ext>
                        </a:extLst>
                      </p:cNvPr>
                      <p:cNvPicPr>
                        <a:picLocks noChangeAspect="1" noChangeArrowheads="1"/>
                      </p:cNvPicPr>
                      <p:nvPr/>
                    </p:nvPicPr>
                    <p:blipFill>
                      <a:blip r:embed="rId10"/>
                      <a:srcRect/>
                      <a:stretch>
                        <a:fillRect/>
                      </a:stretch>
                    </p:blipFill>
                    <p:spPr bwMode="auto">
                      <a:xfrm>
                        <a:off x="1078876" y="4251325"/>
                        <a:ext cx="3786187" cy="290512"/>
                      </a:xfrm>
                      <a:prstGeom prst="rect">
                        <a:avLst/>
                      </a:prstGeom>
                      <a:noFill/>
                    </p:spPr>
                  </p:pic>
                </p:oleObj>
              </mc:Fallback>
            </mc:AlternateContent>
          </a:graphicData>
        </a:graphic>
      </p:graphicFrame>
      <p:sp>
        <p:nvSpPr>
          <p:cNvPr id="31" name="TextBox 30">
            <a:extLst>
              <a:ext uri="{FF2B5EF4-FFF2-40B4-BE49-F238E27FC236}">
                <a16:creationId xmlns:a16="http://schemas.microsoft.com/office/drawing/2014/main" id="{9B88B0BA-8C9D-1EC5-AC4B-DF9AE449C681}"/>
              </a:ext>
            </a:extLst>
          </p:cNvPr>
          <p:cNvSpPr txBox="1"/>
          <p:nvPr/>
        </p:nvSpPr>
        <p:spPr>
          <a:xfrm>
            <a:off x="928197" y="4582268"/>
            <a:ext cx="4087544" cy="338554"/>
          </a:xfrm>
          <a:prstGeom prst="rect">
            <a:avLst/>
          </a:prstGeom>
          <a:noFill/>
        </p:spPr>
        <p:txBody>
          <a:bodyPr wrap="square" rtlCol="0">
            <a:spAutoFit/>
          </a:bodyPr>
          <a:lstStyle/>
          <a:p>
            <a:r>
              <a:rPr lang="en-US" sz="1600" dirty="0">
                <a:latin typeface="+mn-lt"/>
                <a:sym typeface="Symbol" panose="05050102010706020507" pitchFamily="18" charset="2"/>
              </a:rPr>
              <a:t> </a:t>
            </a:r>
            <a:r>
              <a:rPr lang="en-US" sz="1600" dirty="0">
                <a:latin typeface="+mn-lt"/>
              </a:rPr>
              <a:t>threads are </a:t>
            </a:r>
            <a:r>
              <a:rPr lang="en-US" sz="1600" i="1" dirty="0">
                <a:latin typeface="+mn-lt"/>
              </a:rPr>
              <a:t>excluded</a:t>
            </a:r>
            <a:r>
              <a:rPr lang="en-US" sz="1600" dirty="0">
                <a:latin typeface="+mn-lt"/>
              </a:rPr>
              <a:t> from the shear plane.</a:t>
            </a:r>
          </a:p>
        </p:txBody>
      </p:sp>
      <p:sp>
        <p:nvSpPr>
          <p:cNvPr id="9" name="TextBox 8">
            <a:extLst>
              <a:ext uri="{FF2B5EF4-FFF2-40B4-BE49-F238E27FC236}">
                <a16:creationId xmlns:a16="http://schemas.microsoft.com/office/drawing/2014/main" id="{24671C37-1605-AEDB-FC4F-3D74BDC8DCB3}"/>
              </a:ext>
            </a:extLst>
          </p:cNvPr>
          <p:cNvSpPr txBox="1"/>
          <p:nvPr/>
        </p:nvSpPr>
        <p:spPr>
          <a:xfrm>
            <a:off x="7285348" y="4268787"/>
            <a:ext cx="2133600" cy="584775"/>
          </a:xfrm>
          <a:prstGeom prst="rect">
            <a:avLst/>
          </a:prstGeom>
          <a:noFill/>
        </p:spPr>
        <p:txBody>
          <a:bodyPr wrap="square" rtlCol="0">
            <a:spAutoFit/>
          </a:bodyPr>
          <a:lstStyle/>
          <a:p>
            <a:r>
              <a:rPr lang="en-US" sz="1600" dirty="0">
                <a:latin typeface="+mn-lt"/>
              </a:rPr>
              <a:t>DTI shown but not used</a:t>
            </a:r>
          </a:p>
        </p:txBody>
      </p:sp>
      <p:grpSp>
        <p:nvGrpSpPr>
          <p:cNvPr id="10" name="Group 9">
            <a:extLst>
              <a:ext uri="{FF2B5EF4-FFF2-40B4-BE49-F238E27FC236}">
                <a16:creationId xmlns:a16="http://schemas.microsoft.com/office/drawing/2014/main" id="{6C9DD2B8-13FB-09CC-6A8A-9645837AD6A1}"/>
              </a:ext>
            </a:extLst>
          </p:cNvPr>
          <p:cNvGrpSpPr/>
          <p:nvPr/>
        </p:nvGrpSpPr>
        <p:grpSpPr>
          <a:xfrm>
            <a:off x="5573053" y="959325"/>
            <a:ext cx="3429802" cy="1559938"/>
            <a:chOff x="5573053" y="959325"/>
            <a:chExt cx="3742062" cy="1559938"/>
          </a:xfrm>
        </p:grpSpPr>
        <p:pic>
          <p:nvPicPr>
            <p:cNvPr id="13" name="Picture 12">
              <a:extLst>
                <a:ext uri="{FF2B5EF4-FFF2-40B4-BE49-F238E27FC236}">
                  <a16:creationId xmlns:a16="http://schemas.microsoft.com/office/drawing/2014/main" id="{3E21336E-17B5-4251-7F7B-06C2C1083EC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687115" y="1568440"/>
              <a:ext cx="2749875" cy="443528"/>
            </a:xfrm>
            <a:prstGeom prst="rect">
              <a:avLst/>
            </a:prstGeom>
          </p:spPr>
        </p:pic>
        <p:sp>
          <p:nvSpPr>
            <p:cNvPr id="14" name="TextBox 13">
              <a:extLst>
                <a:ext uri="{FF2B5EF4-FFF2-40B4-BE49-F238E27FC236}">
                  <a16:creationId xmlns:a16="http://schemas.microsoft.com/office/drawing/2014/main" id="{EA09B499-E8C1-460B-B789-F93AEFE8169D}"/>
                </a:ext>
              </a:extLst>
            </p:cNvPr>
            <p:cNvSpPr txBox="1"/>
            <p:nvPr/>
          </p:nvSpPr>
          <p:spPr>
            <a:xfrm>
              <a:off x="8058484" y="1155090"/>
              <a:ext cx="1256631" cy="338554"/>
            </a:xfrm>
            <a:prstGeom prst="rect">
              <a:avLst/>
            </a:prstGeom>
            <a:noFill/>
          </p:spPr>
          <p:txBody>
            <a:bodyPr wrap="square" rtlCol="0">
              <a:spAutoFit/>
            </a:bodyPr>
            <a:lstStyle/>
            <a:p>
              <a:r>
                <a:rPr lang="en-US" sz="1600" dirty="0">
                  <a:latin typeface="+mn-lt"/>
                </a:rPr>
                <a:t>9”</a:t>
              </a:r>
              <a:r>
                <a:rPr lang="en-US" sz="1600" dirty="0">
                  <a:latin typeface="+mn-lt"/>
                  <a:sym typeface="MT Extra" panose="05050102010205020202" pitchFamily="18" charset="2"/>
                </a:rPr>
                <a:t> x 7/8”</a:t>
              </a:r>
              <a:endParaRPr lang="en-US" sz="1600" dirty="0">
                <a:latin typeface="+mn-lt"/>
              </a:endParaRPr>
            </a:p>
          </p:txBody>
        </p:sp>
        <p:cxnSp>
          <p:nvCxnSpPr>
            <p:cNvPr id="18" name="Straight Arrow Connector 17">
              <a:extLst>
                <a:ext uri="{FF2B5EF4-FFF2-40B4-BE49-F238E27FC236}">
                  <a16:creationId xmlns:a16="http://schemas.microsoft.com/office/drawing/2014/main" id="{7856BCED-1637-705E-50EC-A94D5ED28B96}"/>
                </a:ext>
              </a:extLst>
            </p:cNvPr>
            <p:cNvCxnSpPr/>
            <p:nvPr/>
          </p:nvCxnSpPr>
          <p:spPr>
            <a:xfrm flipH="1">
              <a:off x="8352148" y="1423447"/>
              <a:ext cx="169683" cy="266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BD3BDBA-5183-11A8-007E-8AD4CC3D8DEC}"/>
                </a:ext>
              </a:extLst>
            </p:cNvPr>
            <p:cNvSpPr txBox="1"/>
            <p:nvPr/>
          </p:nvSpPr>
          <p:spPr>
            <a:xfrm>
              <a:off x="7898207" y="2171890"/>
              <a:ext cx="1403808"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33" name="Straight Arrow Connector 32">
              <a:extLst>
                <a:ext uri="{FF2B5EF4-FFF2-40B4-BE49-F238E27FC236}">
                  <a16:creationId xmlns:a16="http://schemas.microsoft.com/office/drawing/2014/main" id="{AB4154C5-1513-EA81-14FE-CC5A6D20AD54}"/>
                </a:ext>
              </a:extLst>
            </p:cNvPr>
            <p:cNvCxnSpPr>
              <a:stCxn id="32" idx="0"/>
            </p:cNvCxnSpPr>
            <p:nvPr/>
          </p:nvCxnSpPr>
          <p:spPr>
            <a:xfrm flipH="1" flipV="1">
              <a:off x="8352148" y="1941922"/>
              <a:ext cx="247963" cy="229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CAE9B0D-35CE-163A-0977-626D7DCED740}"/>
                </a:ext>
              </a:extLst>
            </p:cNvPr>
            <p:cNvSpPr txBox="1"/>
            <p:nvPr/>
          </p:nvSpPr>
          <p:spPr>
            <a:xfrm>
              <a:off x="6969667" y="959325"/>
              <a:ext cx="1324466" cy="338554"/>
            </a:xfrm>
            <a:prstGeom prst="rect">
              <a:avLst/>
            </a:prstGeom>
            <a:noFill/>
          </p:spPr>
          <p:txBody>
            <a:bodyPr wrap="square" rtlCol="0">
              <a:spAutoFit/>
            </a:bodyPr>
            <a:lstStyle/>
            <a:p>
              <a:r>
                <a:rPr lang="en-US" sz="1600" dirty="0">
                  <a:latin typeface="+mn-lt"/>
                </a:rPr>
                <a:t>24”</a:t>
              </a:r>
              <a:r>
                <a:rPr lang="en-US" sz="1600" dirty="0">
                  <a:latin typeface="+mn-lt"/>
                  <a:sym typeface="MT Extra" panose="05050102010205020202" pitchFamily="18" charset="2"/>
                </a:rPr>
                <a:t> x 2-1/4”</a:t>
              </a:r>
              <a:endParaRPr lang="en-US" sz="1600" dirty="0">
                <a:latin typeface="+mn-lt"/>
              </a:endParaRPr>
            </a:p>
          </p:txBody>
        </p:sp>
        <p:cxnSp>
          <p:nvCxnSpPr>
            <p:cNvPr id="35" name="Straight Arrow Connector 34">
              <a:extLst>
                <a:ext uri="{FF2B5EF4-FFF2-40B4-BE49-F238E27FC236}">
                  <a16:creationId xmlns:a16="http://schemas.microsoft.com/office/drawing/2014/main" id="{514367B9-093F-D52F-372C-939C82B53EBE}"/>
                </a:ext>
              </a:extLst>
            </p:cNvPr>
            <p:cNvCxnSpPr/>
            <p:nvPr/>
          </p:nvCxnSpPr>
          <p:spPr>
            <a:xfrm flipH="1">
              <a:off x="7307620" y="1233688"/>
              <a:ext cx="245097" cy="583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CF3C23D6-6941-258D-ED40-56AE1ADD751A}"/>
                </a:ext>
              </a:extLst>
            </p:cNvPr>
            <p:cNvSpPr txBox="1"/>
            <p:nvPr/>
          </p:nvSpPr>
          <p:spPr>
            <a:xfrm>
              <a:off x="5573053" y="980648"/>
              <a:ext cx="1426706"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1-7/16”</a:t>
              </a:r>
              <a:endParaRPr lang="en-US" sz="1600" dirty="0">
                <a:latin typeface="+mn-lt"/>
              </a:endParaRPr>
            </a:p>
          </p:txBody>
        </p:sp>
        <p:cxnSp>
          <p:nvCxnSpPr>
            <p:cNvPr id="37" name="Straight Arrow Connector 36">
              <a:extLst>
                <a:ext uri="{FF2B5EF4-FFF2-40B4-BE49-F238E27FC236}">
                  <a16:creationId xmlns:a16="http://schemas.microsoft.com/office/drawing/2014/main" id="{D75EFF1A-B54A-3CC0-3A1E-8498039F4EFF}"/>
                </a:ext>
              </a:extLst>
            </p:cNvPr>
            <p:cNvCxnSpPr/>
            <p:nvPr/>
          </p:nvCxnSpPr>
          <p:spPr>
            <a:xfrm>
              <a:off x="6202837" y="1233688"/>
              <a:ext cx="263951" cy="556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CC04933-4973-D8FB-7D14-EC2249C10712}"/>
                </a:ext>
              </a:extLst>
            </p:cNvPr>
            <p:cNvSpPr txBox="1"/>
            <p:nvPr/>
          </p:nvSpPr>
          <p:spPr>
            <a:xfrm>
              <a:off x="5833701" y="2180709"/>
              <a:ext cx="1277332" cy="338554"/>
            </a:xfrm>
            <a:prstGeom prst="rect">
              <a:avLst/>
            </a:prstGeom>
            <a:noFill/>
          </p:spPr>
          <p:txBody>
            <a:bodyPr wrap="square" rtlCol="0">
              <a:spAutoFit/>
            </a:bodyPr>
            <a:lstStyle/>
            <a:p>
              <a:r>
                <a:rPr lang="en-US" sz="1600" dirty="0">
                  <a:latin typeface="+mn-lt"/>
                </a:rPr>
                <a:t>20</a:t>
              </a:r>
              <a:r>
                <a:rPr lang="en-US" sz="1600" dirty="0">
                  <a:latin typeface="+mn-lt"/>
                  <a:sym typeface="MT Extra" panose="05050102010205020202" pitchFamily="18" charset="2"/>
                </a:rPr>
                <a:t>” x 13/16”</a:t>
              </a:r>
              <a:endParaRPr lang="en-US" sz="1600" dirty="0">
                <a:latin typeface="+mn-lt"/>
              </a:endParaRPr>
            </a:p>
          </p:txBody>
        </p:sp>
        <p:cxnSp>
          <p:nvCxnSpPr>
            <p:cNvPr id="39" name="Straight Arrow Connector 38">
              <a:extLst>
                <a:ext uri="{FF2B5EF4-FFF2-40B4-BE49-F238E27FC236}">
                  <a16:creationId xmlns:a16="http://schemas.microsoft.com/office/drawing/2014/main" id="{0DDC69CA-6EE4-FA3C-6DCB-379C00E59C94}"/>
                </a:ext>
              </a:extLst>
            </p:cNvPr>
            <p:cNvCxnSpPr>
              <a:stCxn id="38" idx="0"/>
            </p:cNvCxnSpPr>
            <p:nvPr/>
          </p:nvCxnSpPr>
          <p:spPr>
            <a:xfrm flipV="1">
              <a:off x="6472367" y="1817390"/>
              <a:ext cx="192384" cy="363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3114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Shear Resistance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35</a:t>
            </a:fld>
            <a:endParaRPr lang="en-US" noProof="0" dirty="0"/>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3092616359"/>
              </p:ext>
            </p:extLst>
          </p:nvPr>
        </p:nvGraphicFramePr>
        <p:xfrm>
          <a:off x="3704897" y="1540656"/>
          <a:ext cx="1545669" cy="302676"/>
        </p:xfrm>
        <a:graphic>
          <a:graphicData uri="http://schemas.openxmlformats.org/presentationml/2006/ole">
            <mc:AlternateContent xmlns:mc="http://schemas.openxmlformats.org/markup-compatibility/2006">
              <mc:Choice xmlns:v="urn:schemas-microsoft-com:vml" Requires="v">
                <p:oleObj name="Equation" r:id="rId3" imgW="1015920" imgH="190440" progId="Equation.DSMT4">
                  <p:embed/>
                </p:oleObj>
              </mc:Choice>
              <mc:Fallback>
                <p:oleObj name="Equation" r:id="rId3" imgW="101592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704897" y="1540656"/>
                        <a:ext cx="1545669" cy="30267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05D2BB2D-15B5-CEFF-FBD4-299D984D3239}"/>
              </a:ext>
            </a:extLst>
          </p:cNvPr>
          <p:cNvSpPr txBox="1"/>
          <p:nvPr/>
        </p:nvSpPr>
        <p:spPr>
          <a:xfrm>
            <a:off x="1075826" y="1094386"/>
            <a:ext cx="4751109" cy="83099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Where threads are excluded from the shear plane:</a:t>
            </a:r>
          </a:p>
          <a:p>
            <a:pPr marL="285750" marR="0" lvl="0"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B837B143-AEB5-9A33-306B-AA6C1ED20411}"/>
              </a:ext>
            </a:extLst>
          </p:cNvPr>
          <p:cNvGraphicFramePr>
            <a:graphicFrameLocks noChangeAspect="1"/>
          </p:cNvGraphicFramePr>
          <p:nvPr>
            <p:extLst>
              <p:ext uri="{D42A27DB-BD31-4B8C-83A1-F6EECF244321}">
                <p14:modId xmlns:p14="http://schemas.microsoft.com/office/powerpoint/2010/main" val="651491469"/>
              </p:ext>
            </p:extLst>
          </p:nvPr>
        </p:nvGraphicFramePr>
        <p:xfrm>
          <a:off x="1110197" y="2013584"/>
          <a:ext cx="2551112" cy="536575"/>
        </p:xfrm>
        <a:graphic>
          <a:graphicData uri="http://schemas.openxmlformats.org/presentationml/2006/ole">
            <mc:AlternateContent xmlns:mc="http://schemas.openxmlformats.org/markup-compatibility/2006">
              <mc:Choice xmlns:v="urn:schemas-microsoft-com:vml" Requires="v">
                <p:oleObj name="Equation" r:id="rId5" imgW="1955520" imgH="393480" progId="Equation.DSMT4">
                  <p:embed/>
                </p:oleObj>
              </mc:Choice>
              <mc:Fallback>
                <p:oleObj name="Equation" r:id="rId5" imgW="1955520" imgH="393480" progId="Equation.DSMT4">
                  <p:embed/>
                  <p:pic>
                    <p:nvPicPr>
                      <p:cNvPr id="7" name="Object 6">
                        <a:extLst>
                          <a:ext uri="{FF2B5EF4-FFF2-40B4-BE49-F238E27FC236}">
                            <a16:creationId xmlns:a16="http://schemas.microsoft.com/office/drawing/2014/main" id="{B837B143-AEB5-9A33-306B-AA6C1ED20411}"/>
                          </a:ext>
                        </a:extLst>
                      </p:cNvPr>
                      <p:cNvPicPr>
                        <a:picLocks noChangeAspect="1" noChangeArrowheads="1"/>
                      </p:cNvPicPr>
                      <p:nvPr/>
                    </p:nvPicPr>
                    <p:blipFill>
                      <a:blip r:embed="rId6"/>
                      <a:srcRect/>
                      <a:stretch>
                        <a:fillRect/>
                      </a:stretch>
                    </p:blipFill>
                    <p:spPr bwMode="auto">
                      <a:xfrm>
                        <a:off x="1110197" y="2013584"/>
                        <a:ext cx="2551112" cy="53657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CEE5E2D-836C-B104-EDD9-F791416D7A5C}"/>
              </a:ext>
            </a:extLst>
          </p:cNvPr>
          <p:cNvGraphicFramePr>
            <a:graphicFrameLocks noChangeAspect="1"/>
          </p:cNvGraphicFramePr>
          <p:nvPr>
            <p:extLst>
              <p:ext uri="{D42A27DB-BD31-4B8C-83A1-F6EECF244321}">
                <p14:modId xmlns:p14="http://schemas.microsoft.com/office/powerpoint/2010/main" val="1792435929"/>
              </p:ext>
            </p:extLst>
          </p:nvPr>
        </p:nvGraphicFramePr>
        <p:xfrm>
          <a:off x="3964968" y="2184915"/>
          <a:ext cx="1042987" cy="260350"/>
        </p:xfrm>
        <a:graphic>
          <a:graphicData uri="http://schemas.openxmlformats.org/presentationml/2006/ole">
            <mc:AlternateContent xmlns:mc="http://schemas.openxmlformats.org/markup-compatibility/2006">
              <mc:Choice xmlns:v="urn:schemas-microsoft-com:vml" Requires="v">
                <p:oleObj name="Equation" r:id="rId7" imgW="799920" imgH="190440" progId="Equation.DSMT4">
                  <p:embed/>
                </p:oleObj>
              </mc:Choice>
              <mc:Fallback>
                <p:oleObj name="Equation" r:id="rId7" imgW="799920" imgH="190440" progId="Equation.DSMT4">
                  <p:embed/>
                  <p:pic>
                    <p:nvPicPr>
                      <p:cNvPr id="8" name="Object 7">
                        <a:extLst>
                          <a:ext uri="{FF2B5EF4-FFF2-40B4-BE49-F238E27FC236}">
                            <a16:creationId xmlns:a16="http://schemas.microsoft.com/office/drawing/2014/main" id="{2CEE5E2D-836C-B104-EDD9-F791416D7A5C}"/>
                          </a:ext>
                        </a:extLst>
                      </p:cNvPr>
                      <p:cNvPicPr>
                        <a:picLocks noChangeAspect="1" noChangeArrowheads="1"/>
                      </p:cNvPicPr>
                      <p:nvPr/>
                    </p:nvPicPr>
                    <p:blipFill>
                      <a:blip r:embed="rId8"/>
                      <a:srcRect/>
                      <a:stretch>
                        <a:fillRect/>
                      </a:stretch>
                    </p:blipFill>
                    <p:spPr bwMode="auto">
                      <a:xfrm>
                        <a:off x="3964968" y="2184915"/>
                        <a:ext cx="1042987" cy="26035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E0AC8AF2-F55B-9F0A-3545-F84A2B14A86C}"/>
              </a:ext>
            </a:extLst>
          </p:cNvPr>
          <p:cNvSpPr txBox="1"/>
          <p:nvPr/>
        </p:nvSpPr>
        <p:spPr>
          <a:xfrm>
            <a:off x="5616587" y="1473694"/>
            <a:ext cx="1846484" cy="369332"/>
          </a:xfrm>
          <a:prstGeom prst="rect">
            <a:avLst/>
          </a:prstGeom>
          <a:noFill/>
        </p:spPr>
        <p:txBody>
          <a:bodyPr wrap="square" rtlCol="0">
            <a:spAutoFit/>
          </a:bodyPr>
          <a:lstStyle/>
          <a:p>
            <a:r>
              <a:rPr lang="en-US" dirty="0">
                <a:latin typeface="+mn-lt"/>
              </a:rPr>
              <a:t>(Slide 31)</a:t>
            </a:r>
          </a:p>
        </p:txBody>
      </p:sp>
      <p:graphicFrame>
        <p:nvGraphicFramePr>
          <p:cNvPr id="11" name="Object 10">
            <a:extLst>
              <a:ext uri="{FF2B5EF4-FFF2-40B4-BE49-F238E27FC236}">
                <a16:creationId xmlns:a16="http://schemas.microsoft.com/office/drawing/2014/main" id="{2CD5787B-BCBB-EBE4-BF19-6F58FDFB41C5}"/>
              </a:ext>
            </a:extLst>
          </p:cNvPr>
          <p:cNvGraphicFramePr>
            <a:graphicFrameLocks noChangeAspect="1"/>
          </p:cNvGraphicFramePr>
          <p:nvPr>
            <p:extLst>
              <p:ext uri="{D42A27DB-BD31-4B8C-83A1-F6EECF244321}">
                <p14:modId xmlns:p14="http://schemas.microsoft.com/office/powerpoint/2010/main" val="1614656763"/>
              </p:ext>
            </p:extLst>
          </p:nvPr>
        </p:nvGraphicFramePr>
        <p:xfrm>
          <a:off x="8159021" y="2184915"/>
          <a:ext cx="530225" cy="260350"/>
        </p:xfrm>
        <a:graphic>
          <a:graphicData uri="http://schemas.openxmlformats.org/presentationml/2006/ole">
            <mc:AlternateContent xmlns:mc="http://schemas.openxmlformats.org/markup-compatibility/2006">
              <mc:Choice xmlns:v="urn:schemas-microsoft-com:vml" Requires="v">
                <p:oleObj name="Equation" r:id="rId9" imgW="406080" imgH="190440" progId="Equation.DSMT4">
                  <p:embed/>
                </p:oleObj>
              </mc:Choice>
              <mc:Fallback>
                <p:oleObj name="Equation" r:id="rId9" imgW="406080" imgH="190440" progId="Equation.DSMT4">
                  <p:embed/>
                  <p:pic>
                    <p:nvPicPr>
                      <p:cNvPr id="11" name="Object 10">
                        <a:extLst>
                          <a:ext uri="{FF2B5EF4-FFF2-40B4-BE49-F238E27FC236}">
                            <a16:creationId xmlns:a16="http://schemas.microsoft.com/office/drawing/2014/main" id="{2CD5787B-BCBB-EBE4-BF19-6F58FDFB41C5}"/>
                          </a:ext>
                        </a:extLst>
                      </p:cNvPr>
                      <p:cNvPicPr>
                        <a:picLocks noChangeAspect="1" noChangeArrowheads="1"/>
                      </p:cNvPicPr>
                      <p:nvPr/>
                    </p:nvPicPr>
                    <p:blipFill>
                      <a:blip r:embed="rId10"/>
                      <a:srcRect/>
                      <a:stretch>
                        <a:fillRect/>
                      </a:stretch>
                    </p:blipFill>
                    <p:spPr bwMode="auto">
                      <a:xfrm>
                        <a:off x="8159021" y="2184915"/>
                        <a:ext cx="530225" cy="260350"/>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8B7C21FA-D14C-502A-0E00-ADA5123A0517}"/>
              </a:ext>
            </a:extLst>
          </p:cNvPr>
          <p:cNvGraphicFramePr>
            <a:graphicFrameLocks noChangeAspect="1"/>
          </p:cNvGraphicFramePr>
          <p:nvPr>
            <p:extLst>
              <p:ext uri="{D42A27DB-BD31-4B8C-83A1-F6EECF244321}">
                <p14:modId xmlns:p14="http://schemas.microsoft.com/office/powerpoint/2010/main" val="1716304398"/>
              </p:ext>
            </p:extLst>
          </p:nvPr>
        </p:nvGraphicFramePr>
        <p:xfrm>
          <a:off x="3148265" y="2745145"/>
          <a:ext cx="2716213" cy="260350"/>
        </p:xfrm>
        <a:graphic>
          <a:graphicData uri="http://schemas.openxmlformats.org/presentationml/2006/ole">
            <mc:AlternateContent xmlns:mc="http://schemas.openxmlformats.org/markup-compatibility/2006">
              <mc:Choice xmlns:v="urn:schemas-microsoft-com:vml" Requires="v">
                <p:oleObj name="Equation" r:id="rId11" imgW="2082600" imgH="190440" progId="Equation.DSMT4">
                  <p:embed/>
                </p:oleObj>
              </mc:Choice>
              <mc:Fallback>
                <p:oleObj name="Equation" r:id="rId11" imgW="2082600" imgH="190440" progId="Equation.DSMT4">
                  <p:embed/>
                  <p:pic>
                    <p:nvPicPr>
                      <p:cNvPr id="13" name="Object 12">
                        <a:extLst>
                          <a:ext uri="{FF2B5EF4-FFF2-40B4-BE49-F238E27FC236}">
                            <a16:creationId xmlns:a16="http://schemas.microsoft.com/office/drawing/2014/main" id="{8B7C21FA-D14C-502A-0E00-ADA5123A0517}"/>
                          </a:ext>
                        </a:extLst>
                      </p:cNvPr>
                      <p:cNvPicPr>
                        <a:picLocks noChangeAspect="1" noChangeArrowheads="1"/>
                      </p:cNvPicPr>
                      <p:nvPr/>
                    </p:nvPicPr>
                    <p:blipFill>
                      <a:blip r:embed="rId12"/>
                      <a:srcRect/>
                      <a:stretch>
                        <a:fillRect/>
                      </a:stretch>
                    </p:blipFill>
                    <p:spPr bwMode="auto">
                      <a:xfrm>
                        <a:off x="3148265" y="2745145"/>
                        <a:ext cx="2716213" cy="26035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165BFB9D-AE1B-1DCB-8535-39C5C8663219}"/>
              </a:ext>
            </a:extLst>
          </p:cNvPr>
          <p:cNvGraphicFramePr>
            <a:graphicFrameLocks noChangeAspect="1"/>
          </p:cNvGraphicFramePr>
          <p:nvPr>
            <p:extLst>
              <p:ext uri="{D42A27DB-BD31-4B8C-83A1-F6EECF244321}">
                <p14:modId xmlns:p14="http://schemas.microsoft.com/office/powerpoint/2010/main" val="2406121061"/>
              </p:ext>
            </p:extLst>
          </p:nvPr>
        </p:nvGraphicFramePr>
        <p:xfrm>
          <a:off x="3964968" y="3235713"/>
          <a:ext cx="1025525" cy="357188"/>
        </p:xfrm>
        <a:graphic>
          <a:graphicData uri="http://schemas.openxmlformats.org/presentationml/2006/ole">
            <mc:AlternateContent xmlns:mc="http://schemas.openxmlformats.org/markup-compatibility/2006">
              <mc:Choice xmlns:v="urn:schemas-microsoft-com:vml" Requires="v">
                <p:oleObj name="Equation" r:id="rId13" imgW="571320" imgH="190440" progId="Equation.DSMT4">
                  <p:embed/>
                </p:oleObj>
              </mc:Choice>
              <mc:Fallback>
                <p:oleObj name="Equation" r:id="rId13" imgW="571320" imgH="190440" progId="Equation.DSMT4">
                  <p:embed/>
                  <p:pic>
                    <p:nvPicPr>
                      <p:cNvPr id="14" name="Object 13">
                        <a:extLst>
                          <a:ext uri="{FF2B5EF4-FFF2-40B4-BE49-F238E27FC236}">
                            <a16:creationId xmlns:a16="http://schemas.microsoft.com/office/drawing/2014/main" id="{165BFB9D-AE1B-1DCB-8535-39C5C8663219}"/>
                          </a:ext>
                        </a:extLst>
                      </p:cNvPr>
                      <p:cNvPicPr>
                        <a:picLocks noChangeAspect="1" noChangeArrowheads="1"/>
                      </p:cNvPicPr>
                      <p:nvPr/>
                    </p:nvPicPr>
                    <p:blipFill>
                      <a:blip r:embed="rId14"/>
                      <a:srcRect/>
                      <a:stretch>
                        <a:fillRect/>
                      </a:stretch>
                    </p:blipFill>
                    <p:spPr bwMode="auto">
                      <a:xfrm>
                        <a:off x="3964968" y="3235713"/>
                        <a:ext cx="1025525" cy="357188"/>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2A93A40C-BE65-5248-72A9-B51AA9167EC4}"/>
              </a:ext>
            </a:extLst>
          </p:cNvPr>
          <p:cNvSpPr txBox="1"/>
          <p:nvPr/>
        </p:nvSpPr>
        <p:spPr>
          <a:xfrm>
            <a:off x="5616587" y="3235713"/>
            <a:ext cx="1396955" cy="369332"/>
          </a:xfrm>
          <a:prstGeom prst="rect">
            <a:avLst/>
          </a:prstGeom>
          <a:noFill/>
        </p:spPr>
        <p:txBody>
          <a:bodyPr wrap="square" rtlCol="0">
            <a:spAutoFit/>
          </a:bodyPr>
          <a:lstStyle/>
          <a:p>
            <a:r>
              <a:rPr lang="en-US" dirty="0">
                <a:latin typeface="+mn-lt"/>
              </a:rPr>
              <a:t>(Slide 27)</a:t>
            </a:r>
          </a:p>
        </p:txBody>
      </p:sp>
      <p:graphicFrame>
        <p:nvGraphicFramePr>
          <p:cNvPr id="16" name="Object 15">
            <a:extLst>
              <a:ext uri="{FF2B5EF4-FFF2-40B4-BE49-F238E27FC236}">
                <a16:creationId xmlns:a16="http://schemas.microsoft.com/office/drawing/2014/main" id="{5322FA36-8B6C-E1DA-15B0-4B19C10E8C5F}"/>
              </a:ext>
            </a:extLst>
          </p:cNvPr>
          <p:cNvGraphicFramePr>
            <a:graphicFrameLocks noChangeAspect="1"/>
          </p:cNvGraphicFramePr>
          <p:nvPr>
            <p:extLst>
              <p:ext uri="{D42A27DB-BD31-4B8C-83A1-F6EECF244321}">
                <p14:modId xmlns:p14="http://schemas.microsoft.com/office/powerpoint/2010/main" val="2563392308"/>
              </p:ext>
            </p:extLst>
          </p:nvPr>
        </p:nvGraphicFramePr>
        <p:xfrm>
          <a:off x="3544887" y="3952037"/>
          <a:ext cx="2054225" cy="260350"/>
        </p:xfrm>
        <a:graphic>
          <a:graphicData uri="http://schemas.openxmlformats.org/presentationml/2006/ole">
            <mc:AlternateContent xmlns:mc="http://schemas.openxmlformats.org/markup-compatibility/2006">
              <mc:Choice xmlns:v="urn:schemas-microsoft-com:vml" Requires="v">
                <p:oleObj name="Equation" r:id="rId15" imgW="1574640" imgH="190440" progId="Equation.DSMT4">
                  <p:embed/>
                </p:oleObj>
              </mc:Choice>
              <mc:Fallback>
                <p:oleObj name="Equation" r:id="rId15" imgW="1574640" imgH="190440" progId="Equation.DSMT4">
                  <p:embed/>
                  <p:pic>
                    <p:nvPicPr>
                      <p:cNvPr id="16" name="Object 15">
                        <a:extLst>
                          <a:ext uri="{FF2B5EF4-FFF2-40B4-BE49-F238E27FC236}">
                            <a16:creationId xmlns:a16="http://schemas.microsoft.com/office/drawing/2014/main" id="{5322FA36-8B6C-E1DA-15B0-4B19C10E8C5F}"/>
                          </a:ext>
                        </a:extLst>
                      </p:cNvPr>
                      <p:cNvPicPr>
                        <a:picLocks noChangeAspect="1" noChangeArrowheads="1"/>
                      </p:cNvPicPr>
                      <p:nvPr/>
                    </p:nvPicPr>
                    <p:blipFill>
                      <a:blip r:embed="rId16"/>
                      <a:srcRect/>
                      <a:stretch>
                        <a:fillRect/>
                      </a:stretch>
                    </p:blipFill>
                    <p:spPr bwMode="auto">
                      <a:xfrm>
                        <a:off x="3544887" y="3952037"/>
                        <a:ext cx="2054225" cy="260350"/>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2AD15FA5-4E4D-FDF7-2A7D-C6B77EE3932F}"/>
              </a:ext>
            </a:extLst>
          </p:cNvPr>
          <p:cNvSpPr txBox="1"/>
          <p:nvPr/>
        </p:nvSpPr>
        <p:spPr>
          <a:xfrm>
            <a:off x="4924010" y="2120019"/>
            <a:ext cx="2944869" cy="338554"/>
          </a:xfrm>
          <a:prstGeom prst="rect">
            <a:avLst/>
          </a:prstGeom>
          <a:noFill/>
        </p:spPr>
        <p:txBody>
          <a:bodyPr wrap="square" rtlCol="0">
            <a:spAutoFit/>
          </a:bodyPr>
          <a:lstStyle/>
          <a:p>
            <a:r>
              <a:rPr lang="en-US" sz="1600" dirty="0">
                <a:latin typeface="+mn-lt"/>
              </a:rPr>
              <a:t>(</a:t>
            </a:r>
            <a:r>
              <a:rPr lang="en-US" sz="1600" i="1" dirty="0">
                <a:latin typeface="+mn-lt"/>
              </a:rPr>
              <a:t>AASHTO LRFD </a:t>
            </a:r>
            <a:r>
              <a:rPr lang="en-US" sz="1600" dirty="0">
                <a:latin typeface="+mn-lt"/>
              </a:rPr>
              <a:t>Table 6.4.3.1.1-1)</a:t>
            </a:r>
          </a:p>
        </p:txBody>
      </p:sp>
    </p:spTree>
    <p:extLst>
      <p:ext uri="{BB962C8B-B14F-4D97-AF65-F5344CB8AC3E}">
        <p14:creationId xmlns:p14="http://schemas.microsoft.com/office/powerpoint/2010/main" val="4151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Slip resistance</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36</a:t>
            </a:fld>
            <a:endParaRPr lang="en-US" dirty="0"/>
          </a:p>
        </p:txBody>
      </p:sp>
    </p:spTree>
    <p:extLst>
      <p:ext uri="{BB962C8B-B14F-4D97-AF65-F5344CB8AC3E}">
        <p14:creationId xmlns:p14="http://schemas.microsoft.com/office/powerpoint/2010/main" val="1812036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37</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615553"/>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mn-lt"/>
                <a:ea typeface="Times New Roman" panose="02020603050405020304" pitchFamily="18" charset="0"/>
                <a:cs typeface="Arial" panose="020B0604020202020204" pitchFamily="34" charset="0"/>
              </a:rPr>
              <a:t>For slip-critical connections, the factored resistance, R</a:t>
            </a:r>
            <a:r>
              <a:rPr lang="en-US" sz="1800" baseline="-25000" dirty="0">
                <a:effectLst/>
                <a:latin typeface="+mn-lt"/>
                <a:ea typeface="Times New Roman" panose="02020603050405020304" pitchFamily="18" charset="0"/>
                <a:cs typeface="Arial" panose="020B0604020202020204" pitchFamily="34" charset="0"/>
              </a:rPr>
              <a:t>r</a:t>
            </a:r>
            <a:r>
              <a:rPr lang="en-US" sz="1800" dirty="0">
                <a:effectLst/>
                <a:latin typeface="+mn-lt"/>
                <a:ea typeface="Times New Roman" panose="02020603050405020304" pitchFamily="18" charset="0"/>
                <a:cs typeface="Arial" panose="020B0604020202020204" pitchFamily="34" charset="0"/>
              </a:rPr>
              <a:t>, of a bolt is taken as </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6.13.2.2):</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733602022"/>
              </p:ext>
            </p:extLst>
          </p:nvPr>
        </p:nvGraphicFramePr>
        <p:xfrm>
          <a:off x="4083050" y="1731963"/>
          <a:ext cx="820738" cy="357187"/>
        </p:xfrm>
        <a:graphic>
          <a:graphicData uri="http://schemas.openxmlformats.org/presentationml/2006/ole">
            <mc:AlternateContent xmlns:mc="http://schemas.openxmlformats.org/markup-compatibility/2006">
              <mc:Choice xmlns:v="urn:schemas-microsoft-com:vml" Requires="v">
                <p:oleObj name="Equation" r:id="rId3" imgW="457200" imgH="190440" progId="Equation.DSMT4">
                  <p:embed/>
                </p:oleObj>
              </mc:Choice>
              <mc:Fallback>
                <p:oleObj name="Equation" r:id="rId3" imgW="45720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4083050" y="1731963"/>
                        <a:ext cx="820738" cy="35718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207801" y="1895586"/>
            <a:ext cx="7295176" cy="1162113"/>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687388" marR="228600" lvl="0" indent="-458788"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nominal slip resistance of the bolt determined as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6.13.2.8 (kips)</a:t>
            </a:r>
          </a:p>
        </p:txBody>
      </p:sp>
    </p:spTree>
    <p:extLst>
      <p:ext uri="{BB962C8B-B14F-4D97-AF65-F5344CB8AC3E}">
        <p14:creationId xmlns:p14="http://schemas.microsoft.com/office/powerpoint/2010/main" val="338097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30292"/>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38</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615553"/>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mn-lt"/>
                <a:ea typeface="Times New Roman" panose="02020603050405020304" pitchFamily="18" charset="0"/>
                <a:cs typeface="Arial" panose="020B0604020202020204" pitchFamily="34" charset="0"/>
              </a:rPr>
              <a:t>The nominal resistance, R</a:t>
            </a:r>
            <a:r>
              <a:rPr lang="en-US" sz="1800" baseline="-25000" dirty="0">
                <a:effectLst/>
                <a:latin typeface="+mn-lt"/>
                <a:ea typeface="Times New Roman" panose="02020603050405020304" pitchFamily="18" charset="0"/>
                <a:cs typeface="Arial" panose="020B0604020202020204" pitchFamily="34" charset="0"/>
              </a:rPr>
              <a:t>n</a:t>
            </a:r>
            <a:r>
              <a:rPr lang="en-US" sz="1800" dirty="0">
                <a:effectLst/>
                <a:latin typeface="+mn-lt"/>
                <a:ea typeface="Times New Roman" panose="02020603050405020304" pitchFamily="18" charset="0"/>
                <a:cs typeface="Arial" panose="020B0604020202020204" pitchFamily="34" charset="0"/>
              </a:rPr>
              <a:t>, of a bolt in a slip-critical connection is taken as </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6.13.2.8):</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2389373049"/>
              </p:ext>
            </p:extLst>
          </p:nvPr>
        </p:nvGraphicFramePr>
        <p:xfrm>
          <a:off x="3616325" y="1731963"/>
          <a:ext cx="1754188" cy="357187"/>
        </p:xfrm>
        <a:graphic>
          <a:graphicData uri="http://schemas.openxmlformats.org/presentationml/2006/ole">
            <mc:AlternateContent xmlns:mc="http://schemas.openxmlformats.org/markup-compatibility/2006">
              <mc:Choice xmlns:v="urn:schemas-microsoft-com:vml" Requires="v">
                <p:oleObj name="Equation" r:id="rId3" imgW="977760" imgH="190440" progId="Equation.DSMT4">
                  <p:embed/>
                </p:oleObj>
              </mc:Choice>
              <mc:Fallback>
                <p:oleObj name="Equation" r:id="rId3" imgW="97776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616325" y="1731963"/>
                        <a:ext cx="1754188" cy="35718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298795" y="1983883"/>
            <a:ext cx="7295176" cy="3058017"/>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K</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c</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creep factor taken equal to 0.80 for Class C galvanized faying surfaces or for duplex coated faying surfaces utilizing a coating over a galvanized subsurface, and taken equal to 1.0 for all other surface conditions</a:t>
            </a: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K</a:t>
            </a:r>
            <a:r>
              <a:rPr lang="en-US" sz="16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h</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hole size factor specified in </a:t>
            </a:r>
            <a:r>
              <a:rPr lang="en-US" sz="1600" i="1"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6.13.2.8-2 (Slide 41)</a:t>
            </a: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K</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surface condition factor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6.13.2.8-3 (Slide  </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42</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lang="en-US" sz="16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number of slip planes per bolt</a:t>
            </a: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P</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minimum required bolt tension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6.13.2.8-1 (kips) (Slide 40)</a:t>
            </a:r>
          </a:p>
        </p:txBody>
      </p:sp>
      <p:sp>
        <p:nvSpPr>
          <p:cNvPr id="5" name="TextBox 4">
            <a:extLst>
              <a:ext uri="{FF2B5EF4-FFF2-40B4-BE49-F238E27FC236}">
                <a16:creationId xmlns:a16="http://schemas.microsoft.com/office/drawing/2014/main" id="{DCFCCFFA-3337-225E-3A68-4867CF1D0B9A}"/>
              </a:ext>
            </a:extLst>
          </p:cNvPr>
          <p:cNvSpPr txBox="1"/>
          <p:nvPr/>
        </p:nvSpPr>
        <p:spPr>
          <a:xfrm>
            <a:off x="5679650" y="1710920"/>
            <a:ext cx="1621410" cy="369332"/>
          </a:xfrm>
          <a:prstGeom prst="rect">
            <a:avLst/>
          </a:prstGeom>
          <a:noFill/>
        </p:spPr>
        <p:txBody>
          <a:bodyPr wrap="square" rtlCol="0">
            <a:spAutoFit/>
          </a:bodyPr>
          <a:lstStyle/>
          <a:p>
            <a:r>
              <a:rPr lang="en-US" dirty="0">
                <a:latin typeface="+mn-lt"/>
              </a:rPr>
              <a:t>(10</a:t>
            </a:r>
            <a:r>
              <a:rPr lang="en-US" baseline="30000" dirty="0">
                <a:latin typeface="+mn-lt"/>
              </a:rPr>
              <a:t>th</a:t>
            </a:r>
            <a:r>
              <a:rPr lang="en-US" dirty="0">
                <a:latin typeface="+mn-lt"/>
              </a:rPr>
              <a:t> Edition)</a:t>
            </a:r>
          </a:p>
        </p:txBody>
      </p:sp>
    </p:spTree>
    <p:extLst>
      <p:ext uri="{BB962C8B-B14F-4D97-AF65-F5344CB8AC3E}">
        <p14:creationId xmlns:p14="http://schemas.microsoft.com/office/powerpoint/2010/main" val="3335931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39</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206210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For high-strength bolts used in slip-critical connections, pretensioning of the bolt should be as high as possible without causing permanent deformation or failure of the bolt.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stress-strain or load-elongation behavior of bolt material in a direct-pull tension test has no well-defined yield point.</a:t>
            </a:r>
          </a:p>
          <a:p>
            <a:endParaRPr lang="en-US" sz="1600" dirty="0">
              <a:latin typeface="+mn-lt"/>
              <a:ea typeface="Times New Roman" panose="02020603050405020304" pitchFamily="18" charset="0"/>
              <a:cs typeface="Times New Roman" panose="02020603050405020304" pitchFamily="18" charset="0"/>
            </a:endParaRPr>
          </a:p>
          <a:p>
            <a:endParaRPr lang="en-US" sz="1600" dirty="0">
              <a:effectLst/>
              <a:latin typeface="+mn-lt"/>
              <a:ea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r>
              <a:rPr lang="en-US" sz="1600" dirty="0">
                <a:effectLst/>
                <a:latin typeface="+mn-l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Rectangle 2">
            <a:extLst>
              <a:ext uri="{FF2B5EF4-FFF2-40B4-BE49-F238E27FC236}">
                <a16:creationId xmlns:a16="http://schemas.microsoft.com/office/drawing/2014/main" id="{E96794F2-C252-B638-243D-6CE571CBEEF6}"/>
              </a:ext>
            </a:extLst>
          </p:cNvPr>
          <p:cNvSpPr>
            <a:spLocks noChangeArrowheads="1"/>
          </p:cNvSpPr>
          <p:nvPr/>
        </p:nvSpPr>
        <p:spPr bwMode="auto">
          <a:xfrm>
            <a:off x="0" y="-1"/>
            <a:ext cx="5658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descr="Typical graph of tensile load on the y axis and bolt elongation on the x axis, with tensile strength being the maximum value for a given curve">
            <a:extLst>
              <a:ext uri="{FF2B5EF4-FFF2-40B4-BE49-F238E27FC236}">
                <a16:creationId xmlns:a16="http://schemas.microsoft.com/office/drawing/2014/main" id="{40ED44B8-0399-A702-8B17-CBDD2D7B3B6E}"/>
              </a:ext>
            </a:extLst>
          </p:cNvPr>
          <p:cNvGraphicFramePr>
            <a:graphicFrameLocks noChangeAspect="1"/>
          </p:cNvGraphicFramePr>
          <p:nvPr>
            <p:extLst>
              <p:ext uri="{D42A27DB-BD31-4B8C-83A1-F6EECF244321}">
                <p14:modId xmlns:p14="http://schemas.microsoft.com/office/powerpoint/2010/main" val="2656720963"/>
              </p:ext>
            </p:extLst>
          </p:nvPr>
        </p:nvGraphicFramePr>
        <p:xfrm>
          <a:off x="6092817" y="2289429"/>
          <a:ext cx="2989541" cy="2348559"/>
        </p:xfrm>
        <a:graphic>
          <a:graphicData uri="http://schemas.openxmlformats.org/presentationml/2006/ole">
            <mc:AlternateContent xmlns:mc="http://schemas.openxmlformats.org/markup-compatibility/2006">
              <mc:Choice xmlns:v="urn:schemas-microsoft-com:vml" Requires="v">
                <p:oleObj r:id="rId3" imgW="5752699" imgH="4511365" progId="Visio.Drawing.11">
                  <p:embed/>
                </p:oleObj>
              </mc:Choice>
              <mc:Fallback>
                <p:oleObj r:id="rId3" imgW="5752699" imgH="4511365" progId="Visio.Drawing.11">
                  <p:embed/>
                  <p:pic>
                    <p:nvPicPr>
                      <p:cNvPr id="7" name="Object 6" descr="Typical graph of tensile load on the y axis and bolt elongation on the x axis, with tensile strength being the maximum value for a given curve">
                        <a:extLst>
                          <a:ext uri="{FF2B5EF4-FFF2-40B4-BE49-F238E27FC236}">
                            <a16:creationId xmlns:a16="http://schemas.microsoft.com/office/drawing/2014/main" id="{40ED44B8-0399-A702-8B17-CBDD2D7B3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17" y="2289429"/>
                        <a:ext cx="2989541" cy="234855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3062D0E-2CA3-1C74-5B98-AE71A401AEDD}"/>
              </a:ext>
            </a:extLst>
          </p:cNvPr>
          <p:cNvSpPr txBox="1"/>
          <p:nvPr/>
        </p:nvSpPr>
        <p:spPr>
          <a:xfrm>
            <a:off x="669302" y="2485587"/>
            <a:ext cx="5571242"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Instead, a so-called proof load is used in lieu of directly specifying a yield stress.  The proof load is obtained by multiplying the tensile stress area of the bolt by a yield stress obtained by using either a 0.2% offset strain or a 0.5% extension under load.</a:t>
            </a:r>
          </a:p>
          <a:p>
            <a:pPr marL="285750" indent="-285750">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For ASTM F3125 Grade A325 and A490 bolts, the proof load stress is approximately a minimum of 70% and 80%, respectively, of the minimum tensile strength of the bolt, which is also established in a direct-pull tension test. </a:t>
            </a:r>
            <a:endParaRPr lang="en-US" sz="1600" dirty="0">
              <a:latin typeface="+mn-lt"/>
            </a:endParaRPr>
          </a:p>
        </p:txBody>
      </p:sp>
    </p:spTree>
    <p:extLst>
      <p:ext uri="{BB962C8B-B14F-4D97-AF65-F5344CB8AC3E}">
        <p14:creationId xmlns:p14="http://schemas.microsoft.com/office/powerpoint/2010/main" val="92747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GENERAL</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121224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40</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64633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minimum required bolt tension, P</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t</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for high-strength bolts is specified in </a:t>
            </a:r>
            <a:r>
              <a:rPr kumimoji="0" lang="en-US" sz="18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AASHTO LRFD </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Table 6.13.2.8-1 (10</a:t>
            </a:r>
            <a:r>
              <a:rPr kumimoji="0" lang="en-US" sz="1800" b="0" i="0" u="none" strike="noStrike" kern="1200" cap="none" spc="0" normalizeH="0" baseline="30000" noProof="0" dirty="0">
                <a:ln>
                  <a:noFill/>
                </a:ln>
                <a:solidFill>
                  <a:prstClr val="black"/>
                </a:solidFill>
                <a:effectLst/>
                <a:uLnTx/>
                <a:uFillTx/>
                <a:latin typeface="Calibri"/>
                <a:ea typeface="Times New Roman" panose="02020603050405020304" pitchFamily="18" charset="0"/>
                <a:cs typeface="Arial" panose="020B0604020202020204" pitchFamily="34" charset="0"/>
              </a:rPr>
              <a:t>th</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Edition) as follows: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Table&#10;&#10;Description automatically generated">
            <a:extLst>
              <a:ext uri="{FF2B5EF4-FFF2-40B4-BE49-F238E27FC236}">
                <a16:creationId xmlns:a16="http://schemas.microsoft.com/office/drawing/2014/main" id="{C937E911-FDF2-3297-78B4-DEC0C79839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8280" y="1704887"/>
            <a:ext cx="3487439" cy="3244835"/>
          </a:xfrm>
          <a:prstGeom prst="rect">
            <a:avLst/>
          </a:prstGeom>
        </p:spPr>
      </p:pic>
    </p:spTree>
    <p:extLst>
      <p:ext uri="{BB962C8B-B14F-4D97-AF65-F5344CB8AC3E}">
        <p14:creationId xmlns:p14="http://schemas.microsoft.com/office/powerpoint/2010/main" val="2436387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41</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36933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hole size factor, K</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h</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is specified in </a:t>
            </a:r>
            <a:r>
              <a:rPr kumimoji="0" lang="en-US" sz="18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AASHTO LRFD </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Table 6.13.2.8-2 as follows: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Table&#10;&#10;Description automatically generated">
            <a:extLst>
              <a:ext uri="{FF2B5EF4-FFF2-40B4-BE49-F238E27FC236}">
                <a16:creationId xmlns:a16="http://schemas.microsoft.com/office/drawing/2014/main" id="{F78E12CC-EEFE-5BAE-3695-A56D984833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1138" y="1799799"/>
            <a:ext cx="5141723" cy="1754106"/>
          </a:xfrm>
          <a:prstGeom prst="rect">
            <a:avLst/>
          </a:prstGeom>
        </p:spPr>
      </p:pic>
    </p:spTree>
    <p:extLst>
      <p:ext uri="{BB962C8B-B14F-4D97-AF65-F5344CB8AC3E}">
        <p14:creationId xmlns:p14="http://schemas.microsoft.com/office/powerpoint/2010/main" val="1474108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42</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314442" cy="64633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Calibri"/>
                <a:ea typeface="Times New Roman" panose="02020603050405020304" pitchFamily="18" charset="0"/>
                <a:cs typeface="Arial" panose="020B0604020202020204" pitchFamily="34" charset="0"/>
              </a:rPr>
              <a:t>The surface condition factor</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K</a:t>
            </a:r>
            <a:r>
              <a:rPr kumimoji="0" lang="en-US" sz="18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is specified in </a:t>
            </a:r>
            <a:r>
              <a:rPr kumimoji="0" lang="en-US" sz="18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AASHTO LRFD </a:t>
            </a:r>
            <a:r>
              <a:rPr kumimoji="0" lang="en-US"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Table 6.13.2.8-3 as follows: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Table&#10;&#10;Description automatically generated">
            <a:extLst>
              <a:ext uri="{FF2B5EF4-FFF2-40B4-BE49-F238E27FC236}">
                <a16:creationId xmlns:a16="http://schemas.microsoft.com/office/drawing/2014/main" id="{8860C768-D640-B706-664A-E1C35049B6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606" y="1857787"/>
            <a:ext cx="4163014" cy="1038515"/>
          </a:xfrm>
          <a:prstGeom prst="rect">
            <a:avLst/>
          </a:prstGeom>
        </p:spPr>
      </p:pic>
      <p:pic>
        <p:nvPicPr>
          <p:cNvPr id="10" name="Picture 9" descr="Text&#10;&#10;Description automatically generated">
            <a:extLst>
              <a:ext uri="{FF2B5EF4-FFF2-40B4-BE49-F238E27FC236}">
                <a16:creationId xmlns:a16="http://schemas.microsoft.com/office/drawing/2014/main" id="{48769AF1-1B54-1EFC-D6D2-14540CE928C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9908" y="1636228"/>
            <a:ext cx="4232201" cy="2701218"/>
          </a:xfrm>
          <a:prstGeom prst="rect">
            <a:avLst/>
          </a:prstGeom>
        </p:spPr>
      </p:pic>
    </p:spTree>
    <p:extLst>
      <p:ext uri="{BB962C8B-B14F-4D97-AF65-F5344CB8AC3E}">
        <p14:creationId xmlns:p14="http://schemas.microsoft.com/office/powerpoint/2010/main" val="1147298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43</a:t>
            </a:fld>
            <a:endParaRPr lang="en-US" noProof="0" dirty="0"/>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1277487244"/>
              </p:ext>
            </p:extLst>
          </p:nvPr>
        </p:nvGraphicFramePr>
        <p:xfrm>
          <a:off x="3966281" y="1953933"/>
          <a:ext cx="887412" cy="714375"/>
        </p:xfrm>
        <a:graphic>
          <a:graphicData uri="http://schemas.openxmlformats.org/presentationml/2006/ole">
            <mc:AlternateContent xmlns:mc="http://schemas.openxmlformats.org/markup-compatibility/2006">
              <mc:Choice xmlns:v="urn:schemas-microsoft-com:vml" Requires="v">
                <p:oleObj name="Equation" r:id="rId3" imgW="495000" imgH="380880" progId="Equation.DSMT4">
                  <p:embed/>
                </p:oleObj>
              </mc:Choice>
              <mc:Fallback>
                <p:oleObj name="Equation" r:id="rId3" imgW="495000" imgH="38088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966281" y="1953933"/>
                        <a:ext cx="887412" cy="714375"/>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188767" y="2492231"/>
            <a:ext cx="7295176" cy="2245487"/>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K</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c</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creep factor taken equal to 0.80 for Class C galvanized faying surfaces or for duplex coated faying surfaces utilizing a coating over a galvanized subsurface, and taken equal to 1.0 for all other surface conditions</a:t>
            </a: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t>
            </a:r>
            <a:r>
              <a:rPr lang="en-US" sz="16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factored tensile force under Load Combination Service II (kips)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631825" marR="228600" lvl="0" indent="-4032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P</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minimum required bolt tension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6.13.2.8-1 (kips) (Slide  40)</a:t>
            </a:r>
          </a:p>
        </p:txBody>
      </p:sp>
      <p:sp>
        <p:nvSpPr>
          <p:cNvPr id="5" name="TextBox 4">
            <a:extLst>
              <a:ext uri="{FF2B5EF4-FFF2-40B4-BE49-F238E27FC236}">
                <a16:creationId xmlns:a16="http://schemas.microsoft.com/office/drawing/2014/main" id="{DCFCCFFA-3337-225E-3A68-4867CF1D0B9A}"/>
              </a:ext>
            </a:extLst>
          </p:cNvPr>
          <p:cNvSpPr txBox="1"/>
          <p:nvPr/>
        </p:nvSpPr>
        <p:spPr>
          <a:xfrm>
            <a:off x="5148836" y="2097157"/>
            <a:ext cx="1621410" cy="369332"/>
          </a:xfrm>
          <a:prstGeom prst="rect">
            <a:avLst/>
          </a:prstGeom>
          <a:noFill/>
        </p:spPr>
        <p:txBody>
          <a:bodyPr wrap="square" rtlCol="0">
            <a:spAutoFit/>
          </a:bodyPr>
          <a:lstStyle/>
          <a:p>
            <a:r>
              <a:rPr lang="en-US" dirty="0">
                <a:latin typeface="+mn-lt"/>
              </a:rPr>
              <a:t>(10</a:t>
            </a:r>
            <a:r>
              <a:rPr lang="en-US" baseline="30000" dirty="0">
                <a:latin typeface="+mn-lt"/>
              </a:rPr>
              <a:t>th</a:t>
            </a:r>
            <a:r>
              <a:rPr lang="en-US" dirty="0">
                <a:latin typeface="+mn-lt"/>
              </a:rPr>
              <a:t> Edition)</a:t>
            </a:r>
          </a:p>
        </p:txBody>
      </p:sp>
      <p:sp>
        <p:nvSpPr>
          <p:cNvPr id="8" name="Rectangle 2">
            <a:extLst>
              <a:ext uri="{FF2B5EF4-FFF2-40B4-BE49-F238E27FC236}">
                <a16:creationId xmlns:a16="http://schemas.microsoft.com/office/drawing/2014/main" id="{9F3831B3-E5F0-BDAE-5766-1BD0A642FD33}"/>
              </a:ext>
            </a:extLst>
          </p:cNvPr>
          <p:cNvSpPr>
            <a:spLocks noChangeArrowheads="1"/>
          </p:cNvSpPr>
          <p:nvPr/>
        </p:nvSpPr>
        <p:spPr bwMode="auto">
          <a:xfrm>
            <a:off x="669302" y="1075906"/>
            <a:ext cx="80756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The nominal slip resistance of a bolt in a slip-critical connection subjected to combined axial tension and shear under service loads (i.e., Load Combination Service II) must not exceed R</a:t>
            </a:r>
            <a:r>
              <a:rPr kumimoji="0" lang="en-US" altLang="en-US" sz="1600" b="0" i="0" u="none" strike="noStrike" cap="none" normalizeH="0" baseline="-25000" dirty="0">
                <a:ln>
                  <a:noFill/>
                </a:ln>
                <a:solidFill>
                  <a:schemeClr val="tx1"/>
                </a:solidFill>
                <a:effectLst/>
                <a:latin typeface="+mn-lt"/>
                <a:ea typeface="Times New Roman" panose="02020603050405020304" pitchFamily="18" charset="0"/>
                <a:cs typeface="Arial" panose="020B0604020202020204" pitchFamily="34" charset="0"/>
              </a:rPr>
              <a:t>n</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times the following factor (</a:t>
            </a:r>
            <a:r>
              <a:rPr kumimoji="0" lang="en-US" altLang="en-US" sz="1600" b="0" i="1"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AASHTO LRFD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Article 6.13.2.11):</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55599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Slip Resistance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44</a:t>
            </a:fld>
            <a:endParaRPr lang="en-US" noProof="0" dirty="0"/>
          </a:p>
        </p:txBody>
      </p:sp>
      <p:sp>
        <p:nvSpPr>
          <p:cNvPr id="5" name="TextBox 4">
            <a:extLst>
              <a:ext uri="{FF2B5EF4-FFF2-40B4-BE49-F238E27FC236}">
                <a16:creationId xmlns:a16="http://schemas.microsoft.com/office/drawing/2014/main" id="{DCFCCFFA-3337-225E-3A68-4867CF1D0B9A}"/>
              </a:ext>
            </a:extLst>
          </p:cNvPr>
          <p:cNvSpPr txBox="1"/>
          <p:nvPr/>
        </p:nvSpPr>
        <p:spPr>
          <a:xfrm>
            <a:off x="5045141" y="2006760"/>
            <a:ext cx="1621410" cy="369332"/>
          </a:xfrm>
          <a:prstGeom prst="rect">
            <a:avLst/>
          </a:prstGeom>
          <a:noFill/>
        </p:spPr>
        <p:txBody>
          <a:bodyPr wrap="square" rtlCol="0">
            <a:spAutoFit/>
          </a:bodyPr>
          <a:lstStyle/>
          <a:p>
            <a:r>
              <a:rPr lang="en-US" dirty="0">
                <a:latin typeface="+mn-lt"/>
              </a:rPr>
              <a:t>(Slide 38)</a:t>
            </a:r>
          </a:p>
        </p:txBody>
      </p:sp>
      <p:sp>
        <p:nvSpPr>
          <p:cNvPr id="8" name="Rectangle 2">
            <a:extLst>
              <a:ext uri="{FF2B5EF4-FFF2-40B4-BE49-F238E27FC236}">
                <a16:creationId xmlns:a16="http://schemas.microsoft.com/office/drawing/2014/main" id="{9F3831B3-E5F0-BDAE-5766-1BD0A642FD33}"/>
              </a:ext>
            </a:extLst>
          </p:cNvPr>
          <p:cNvSpPr>
            <a:spLocks noChangeArrowheads="1"/>
          </p:cNvSpPr>
          <p:nvPr/>
        </p:nvSpPr>
        <p:spPr bwMode="auto">
          <a:xfrm>
            <a:off x="669302" y="1045769"/>
            <a:ext cx="8075622" cy="89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228600"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Calculate the factored slip resistance for a 7/8-in. diameter ASTM F3125 Grade A325 (120 ksi) high-strength bolt assuming a Class B surface condition for the faying surface, standard-size holes, and two slip planes per bolt.</a:t>
            </a:r>
            <a:endParaRPr lang="en-US" sz="1600" dirty="0">
              <a:effectLst/>
              <a:latin typeface="+mn-lt"/>
              <a:ea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5E9F2CB3-7674-3D6B-0FE7-16B90214C7FD}"/>
              </a:ext>
            </a:extLst>
          </p:cNvPr>
          <p:cNvGraphicFramePr>
            <a:graphicFrameLocks noChangeAspect="1"/>
          </p:cNvGraphicFramePr>
          <p:nvPr>
            <p:extLst>
              <p:ext uri="{D42A27DB-BD31-4B8C-83A1-F6EECF244321}">
                <p14:modId xmlns:p14="http://schemas.microsoft.com/office/powerpoint/2010/main" val="3128981179"/>
              </p:ext>
            </p:extLst>
          </p:nvPr>
        </p:nvGraphicFramePr>
        <p:xfrm>
          <a:off x="3232282" y="2047930"/>
          <a:ext cx="1452840" cy="295827"/>
        </p:xfrm>
        <a:graphic>
          <a:graphicData uri="http://schemas.openxmlformats.org/presentationml/2006/ole">
            <mc:AlternateContent xmlns:mc="http://schemas.openxmlformats.org/markup-compatibility/2006">
              <mc:Choice xmlns:v="urn:schemas-microsoft-com:vml" Requires="v">
                <p:oleObj name="Equation" r:id="rId3" imgW="977760" imgH="190440" progId="Equation.DSMT4">
                  <p:embed/>
                </p:oleObj>
              </mc:Choice>
              <mc:Fallback>
                <p:oleObj name="Equation" r:id="rId3" imgW="977760" imgH="190440" progId="Equation.DSMT4">
                  <p:embed/>
                  <p:pic>
                    <p:nvPicPr>
                      <p:cNvPr id="6" name="Object 5">
                        <a:extLst>
                          <a:ext uri="{FF2B5EF4-FFF2-40B4-BE49-F238E27FC236}">
                            <a16:creationId xmlns:a16="http://schemas.microsoft.com/office/drawing/2014/main" id="{5E9F2CB3-7674-3D6B-0FE7-16B90214C7FD}"/>
                          </a:ext>
                        </a:extLst>
                      </p:cNvPr>
                      <p:cNvPicPr>
                        <a:picLocks noChangeAspect="1" noChangeArrowheads="1"/>
                      </p:cNvPicPr>
                      <p:nvPr/>
                    </p:nvPicPr>
                    <p:blipFill>
                      <a:blip r:embed="rId4"/>
                      <a:srcRect/>
                      <a:stretch>
                        <a:fillRect/>
                      </a:stretch>
                    </p:blipFill>
                    <p:spPr bwMode="auto">
                      <a:xfrm>
                        <a:off x="3232282" y="2047930"/>
                        <a:ext cx="1452840" cy="295827"/>
                      </a:xfrm>
                      <a:prstGeom prst="rect">
                        <a:avLst/>
                      </a:prstGeom>
                      <a:noFill/>
                    </p:spPr>
                  </p:pic>
                </p:oleObj>
              </mc:Fallback>
            </mc:AlternateContent>
          </a:graphicData>
        </a:graphic>
      </p:graphicFrame>
      <p:sp>
        <p:nvSpPr>
          <p:cNvPr id="7" name="Rectangle 1">
            <a:extLst>
              <a:ext uri="{FF2B5EF4-FFF2-40B4-BE49-F238E27FC236}">
                <a16:creationId xmlns:a16="http://schemas.microsoft.com/office/drawing/2014/main" id="{F47BBC37-A753-E6E3-6521-304BCFB3D060}"/>
              </a:ext>
            </a:extLst>
          </p:cNvPr>
          <p:cNvSpPr>
            <a:spLocks noChangeArrowheads="1"/>
          </p:cNvSpPr>
          <p:nvPr/>
        </p:nvSpPr>
        <p:spPr bwMode="auto">
          <a:xfrm>
            <a:off x="1338083" y="2427252"/>
            <a:ext cx="60021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1809750" algn="l"/>
                <a:tab pos="2063750" algn="l"/>
                <a:tab pos="2279650" algn="l"/>
              </a:tabLst>
              <a:defRPr>
                <a:solidFill>
                  <a:schemeClr val="tx1"/>
                </a:solidFill>
                <a:latin typeface="Arial" panose="020B0604020202020204" pitchFamily="34" charset="0"/>
              </a:defRPr>
            </a:lvl1pPr>
            <a:lvl2pPr eaLnBrk="0" hangingPunct="0">
              <a:tabLst>
                <a:tab pos="1809750" algn="l"/>
                <a:tab pos="2063750" algn="l"/>
                <a:tab pos="2279650" algn="l"/>
              </a:tabLst>
              <a:defRPr>
                <a:solidFill>
                  <a:schemeClr val="tx1"/>
                </a:solidFill>
                <a:latin typeface="Arial" panose="020B0604020202020204" pitchFamily="34" charset="0"/>
              </a:defRPr>
            </a:lvl2pPr>
            <a:lvl3pPr eaLnBrk="0" hangingPunct="0">
              <a:tabLst>
                <a:tab pos="1809750" algn="l"/>
                <a:tab pos="2063750" algn="l"/>
                <a:tab pos="2279650" algn="l"/>
              </a:tabLst>
              <a:defRPr>
                <a:solidFill>
                  <a:schemeClr val="tx1"/>
                </a:solidFill>
                <a:latin typeface="Arial" panose="020B0604020202020204" pitchFamily="34" charset="0"/>
              </a:defRPr>
            </a:lvl3pPr>
            <a:lvl4pPr eaLnBrk="0" hangingPunct="0">
              <a:tabLst>
                <a:tab pos="1809750" algn="l"/>
                <a:tab pos="2063750" algn="l"/>
                <a:tab pos="2279650" algn="l"/>
              </a:tabLst>
              <a:defRPr>
                <a:solidFill>
                  <a:schemeClr val="tx1"/>
                </a:solidFill>
                <a:latin typeface="Arial" panose="020B0604020202020204" pitchFamily="34" charset="0"/>
              </a:defRPr>
            </a:lvl4pPr>
            <a:lvl5pPr eaLnBrk="0" hangingPunct="0">
              <a:tabLst>
                <a:tab pos="1809750" algn="l"/>
                <a:tab pos="2063750" algn="l"/>
                <a:tab pos="2279650" algn="l"/>
              </a:tabLst>
              <a:defRPr>
                <a:solidFill>
                  <a:schemeClr val="tx1"/>
                </a:solidFill>
                <a:latin typeface="Arial" panose="020B0604020202020204" pitchFamily="34" charset="0"/>
              </a:defRPr>
            </a:lvl5pPr>
            <a:lvl6pPr eaLnBrk="0" fontAlgn="base" hangingPunct="0">
              <a:spcBef>
                <a:spcPct val="0"/>
              </a:spcBef>
              <a:spcAft>
                <a:spcPct val="0"/>
              </a:spcAft>
              <a:tabLst>
                <a:tab pos="1809750" algn="l"/>
                <a:tab pos="2063750" algn="l"/>
                <a:tab pos="2279650" algn="l"/>
              </a:tabLst>
              <a:defRPr>
                <a:solidFill>
                  <a:schemeClr val="tx1"/>
                </a:solidFill>
                <a:latin typeface="Arial" panose="020B0604020202020204" pitchFamily="34" charset="0"/>
              </a:defRPr>
            </a:lvl6pPr>
            <a:lvl7pPr eaLnBrk="0" fontAlgn="base" hangingPunct="0">
              <a:spcBef>
                <a:spcPct val="0"/>
              </a:spcBef>
              <a:spcAft>
                <a:spcPct val="0"/>
              </a:spcAft>
              <a:tabLst>
                <a:tab pos="1809750" algn="l"/>
                <a:tab pos="2063750" algn="l"/>
                <a:tab pos="2279650" algn="l"/>
              </a:tabLst>
              <a:defRPr>
                <a:solidFill>
                  <a:schemeClr val="tx1"/>
                </a:solidFill>
                <a:latin typeface="Arial" panose="020B0604020202020204" pitchFamily="34" charset="0"/>
              </a:defRPr>
            </a:lvl7pPr>
            <a:lvl8pPr eaLnBrk="0" fontAlgn="base" hangingPunct="0">
              <a:spcBef>
                <a:spcPct val="0"/>
              </a:spcBef>
              <a:spcAft>
                <a:spcPct val="0"/>
              </a:spcAft>
              <a:tabLst>
                <a:tab pos="1809750" algn="l"/>
                <a:tab pos="2063750" algn="l"/>
                <a:tab pos="2279650" algn="l"/>
              </a:tabLst>
              <a:defRPr>
                <a:solidFill>
                  <a:schemeClr val="tx1"/>
                </a:solidFill>
                <a:latin typeface="Arial" panose="020B0604020202020204" pitchFamily="34" charset="0"/>
              </a:defRPr>
            </a:lvl8pPr>
            <a:lvl9pPr eaLnBrk="0" fontAlgn="base" hangingPunct="0">
              <a:spcBef>
                <a:spcPct val="0"/>
              </a:spcBef>
              <a:spcAft>
                <a:spcPct val="0"/>
              </a:spcAft>
              <a:tabLst>
                <a:tab pos="1809750" algn="l"/>
                <a:tab pos="2063750" algn="l"/>
                <a:tab pos="2279650" algn="l"/>
              </a:tabLst>
              <a:defRPr>
                <a:solidFill>
                  <a:schemeClr val="tx1"/>
                </a:solidFill>
                <a:latin typeface="Arial" panose="020B0604020202020204" pitchFamily="34" charset="0"/>
              </a:defRPr>
            </a:lvl9pPr>
          </a:lstStyle>
          <a:p>
            <a:pPr algn="just"/>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For a 7/8” Grade A325 (120 ksi bolt):	</a:t>
            </a:r>
            <a:r>
              <a:rPr kumimoji="0" lang="en-US" altLang="en-US" sz="1600" b="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P</a:t>
            </a:r>
            <a:r>
              <a:rPr kumimoji="0" lang="en-US" altLang="en-US" sz="1600" b="0" u="none" strike="noStrike" cap="none" normalizeH="0" baseline="-30000" dirty="0">
                <a:ln>
                  <a:noFill/>
                </a:ln>
                <a:solidFill>
                  <a:schemeClr val="tx1"/>
                </a:solidFill>
                <a:effectLst/>
                <a:latin typeface="+mn-lt"/>
                <a:ea typeface="Times New Roman" panose="02020603050405020304" pitchFamily="18" charset="0"/>
                <a:cs typeface="Arial" panose="020B0604020202020204" pitchFamily="34" charset="0"/>
              </a:rPr>
              <a:t>t   </a:t>
            </a:r>
            <a:r>
              <a:rPr kumimoji="0" lang="en-US" altLang="en-US" sz="1600" b="0" i="1" u="none" strike="noStrike" cap="none" normalizeH="0" baseline="-30000" dirty="0">
                <a:ln>
                  <a:noFill/>
                </a:ln>
                <a:solidFill>
                  <a:schemeClr val="tx1"/>
                </a:solidFill>
                <a:effectLst/>
                <a:latin typeface="+mn-lt"/>
                <a:ea typeface="Times New Roman" panose="02020603050405020304" pitchFamily="18"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39.0 kips (Slide 40) </a:t>
            </a:r>
            <a:endParaRPr kumimoji="0" lang="en-US"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1809750" algn="l"/>
                <a:tab pos="2063750" algn="l"/>
                <a:tab pos="2279650" algn="l"/>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For standard-size holes:				</a:t>
            </a:r>
            <a:r>
              <a:rPr kumimoji="0" lang="en-US" altLang="en-US" sz="1600" b="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K</a:t>
            </a:r>
            <a:r>
              <a:rPr kumimoji="0" lang="en-US" altLang="en-US" sz="1600" b="0" u="none" strike="noStrike" cap="none" normalizeH="0" baseline="-30000" dirty="0">
                <a:ln>
                  <a:noFill/>
                </a:ln>
                <a:solidFill>
                  <a:schemeClr val="tx1"/>
                </a:solidFill>
                <a:effectLst/>
                <a:latin typeface="+mn-lt"/>
                <a:ea typeface="Times New Roman" panose="02020603050405020304" pitchFamily="18" charset="0"/>
                <a:cs typeface="Arial" panose="020B0604020202020204" pitchFamily="34" charset="0"/>
              </a:rPr>
              <a:t>h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1.0 (Slide 41)</a:t>
            </a:r>
          </a:p>
          <a:p>
            <a:pPr marL="0" marR="0" lvl="0" indent="0" algn="just" defTabSz="914400" rtl="0" eaLnBrk="0" fontAlgn="base" latinLnBrk="0" hangingPunct="0">
              <a:lnSpc>
                <a:spcPct val="100000"/>
              </a:lnSpc>
              <a:spcBef>
                <a:spcPct val="0"/>
              </a:spcBef>
              <a:spcAft>
                <a:spcPct val="0"/>
              </a:spcAft>
              <a:buClrTx/>
              <a:buSzTx/>
              <a:buFontTx/>
              <a:buNone/>
              <a:tabLst>
                <a:tab pos="1809750" algn="l"/>
                <a:tab pos="2063750" algn="l"/>
                <a:tab pos="2279650" algn="l"/>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For a Class B surface condition:		</a:t>
            </a:r>
            <a:r>
              <a:rPr kumimoji="0" lang="en-US" altLang="en-US" sz="1600" b="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K</a:t>
            </a:r>
            <a:r>
              <a:rPr kumimoji="0" lang="en-US" altLang="en-US" sz="1600" b="0" u="none" strike="noStrike" cap="none" normalizeH="0" baseline="-30000" dirty="0">
                <a:ln>
                  <a:noFill/>
                </a:ln>
                <a:solidFill>
                  <a:schemeClr val="tx1"/>
                </a:solidFill>
                <a:effectLst/>
                <a:latin typeface="+mn-lt"/>
                <a:ea typeface="Times New Roman" panose="02020603050405020304" pitchFamily="18" charset="0"/>
                <a:cs typeface="Arial" panose="020B0604020202020204" pitchFamily="34" charset="0"/>
              </a:rPr>
              <a:t>s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0.50 (Slide 42)</a:t>
            </a:r>
          </a:p>
          <a:p>
            <a:pPr marL="0" marR="0" lvl="0" indent="0" algn="just" defTabSz="914400" rtl="0" eaLnBrk="0" fontAlgn="base" latinLnBrk="0" hangingPunct="0">
              <a:lnSpc>
                <a:spcPct val="100000"/>
              </a:lnSpc>
              <a:spcBef>
                <a:spcPct val="0"/>
              </a:spcBef>
              <a:spcAft>
                <a:spcPct val="0"/>
              </a:spcAft>
              <a:buClrTx/>
              <a:buSzTx/>
              <a:buFontTx/>
              <a:buNone/>
              <a:tabLst>
                <a:tab pos="1809750" algn="l"/>
                <a:tab pos="2063750" algn="l"/>
                <a:tab pos="2279650" algn="l"/>
              </a:tabLst>
            </a:pPr>
            <a:r>
              <a:rPr lang="en-US" altLang="en-US" sz="1600" dirty="0">
                <a:latin typeface="+mn-lt"/>
                <a:ea typeface="Times New Roman" panose="02020603050405020304" pitchFamily="18" charset="0"/>
                <a:cs typeface="Arial" panose="020B0604020202020204" pitchFamily="34" charset="0"/>
              </a:rPr>
              <a:t>					K</a:t>
            </a:r>
            <a:r>
              <a:rPr lang="en-US" altLang="en-US" sz="1600" baseline="-25000" dirty="0">
                <a:latin typeface="+mn-lt"/>
                <a:ea typeface="Times New Roman" panose="02020603050405020304" pitchFamily="18" charset="0"/>
                <a:cs typeface="Arial" panose="020B0604020202020204" pitchFamily="34" charset="0"/>
              </a:rPr>
              <a:t>c</a:t>
            </a:r>
            <a:r>
              <a:rPr lang="en-US" altLang="en-US" sz="1600" dirty="0">
                <a:latin typeface="+mn-lt"/>
                <a:ea typeface="Times New Roman" panose="02020603050405020304" pitchFamily="18" charset="0"/>
                <a:cs typeface="Arial" panose="020B0604020202020204" pitchFamily="34" charset="0"/>
              </a:rPr>
              <a:t>   =1.0</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t>
            </a:r>
            <a:endParaRPr kumimoji="0" lang="en-US"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1809750" algn="l"/>
                <a:tab pos="2063750" algn="l"/>
                <a:tab pos="2279650" algn="l"/>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For two slip planes:					</a:t>
            </a:r>
            <a:r>
              <a:rPr kumimoji="0" lang="en-US" altLang="en-US" sz="1600" b="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N</a:t>
            </a:r>
            <a:r>
              <a:rPr kumimoji="0" lang="en-US" altLang="en-US" sz="1600" b="0" u="none" strike="noStrike" cap="none" normalizeH="0" baseline="-30000" dirty="0">
                <a:ln>
                  <a:noFill/>
                </a:ln>
                <a:solidFill>
                  <a:schemeClr val="tx1"/>
                </a:solidFill>
                <a:effectLst/>
                <a:latin typeface="+mn-lt"/>
                <a:ea typeface="Times New Roman" panose="02020603050405020304" pitchFamily="18" charset="0"/>
                <a:cs typeface="Arial" panose="020B0604020202020204" pitchFamily="34" charset="0"/>
              </a:rPr>
              <a:t>s</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 2</a:t>
            </a:r>
            <a:endParaRPr kumimoji="0" lang="en-US" altLang="en-US" sz="1600" b="0" i="0" u="none" strike="noStrike" cap="none" normalizeH="0" baseline="0" dirty="0">
              <a:ln>
                <a:noFill/>
              </a:ln>
              <a:solidFill>
                <a:schemeClr val="tx1"/>
              </a:solidFill>
              <a:effectLst/>
              <a:latin typeface="+mn-lt"/>
            </a:endParaRPr>
          </a:p>
        </p:txBody>
      </p:sp>
      <p:graphicFrame>
        <p:nvGraphicFramePr>
          <p:cNvPr id="10" name="Object 9">
            <a:extLst>
              <a:ext uri="{FF2B5EF4-FFF2-40B4-BE49-F238E27FC236}">
                <a16:creationId xmlns:a16="http://schemas.microsoft.com/office/drawing/2014/main" id="{25F28117-22A9-D5AB-ECD0-5F819EA57C17}"/>
              </a:ext>
            </a:extLst>
          </p:cNvPr>
          <p:cNvGraphicFramePr>
            <a:graphicFrameLocks noChangeAspect="1"/>
          </p:cNvGraphicFramePr>
          <p:nvPr>
            <p:extLst>
              <p:ext uri="{D42A27DB-BD31-4B8C-83A1-F6EECF244321}">
                <p14:modId xmlns:p14="http://schemas.microsoft.com/office/powerpoint/2010/main" val="585793237"/>
              </p:ext>
            </p:extLst>
          </p:nvPr>
        </p:nvGraphicFramePr>
        <p:xfrm>
          <a:off x="2703512" y="3880109"/>
          <a:ext cx="3736975" cy="295275"/>
        </p:xfrm>
        <a:graphic>
          <a:graphicData uri="http://schemas.openxmlformats.org/presentationml/2006/ole">
            <mc:AlternateContent xmlns:mc="http://schemas.openxmlformats.org/markup-compatibility/2006">
              <mc:Choice xmlns:v="urn:schemas-microsoft-com:vml" Requires="v">
                <p:oleObj name="Equation" r:id="rId5" imgW="2514600" imgH="190440" progId="Equation.DSMT4">
                  <p:embed/>
                </p:oleObj>
              </mc:Choice>
              <mc:Fallback>
                <p:oleObj name="Equation" r:id="rId5" imgW="2514600" imgH="190440" progId="Equation.DSMT4">
                  <p:embed/>
                  <p:pic>
                    <p:nvPicPr>
                      <p:cNvPr id="10" name="Object 9">
                        <a:extLst>
                          <a:ext uri="{FF2B5EF4-FFF2-40B4-BE49-F238E27FC236}">
                            <a16:creationId xmlns:a16="http://schemas.microsoft.com/office/drawing/2014/main" id="{25F28117-22A9-D5AB-ECD0-5F819EA57C17}"/>
                          </a:ext>
                        </a:extLst>
                      </p:cNvPr>
                      <p:cNvPicPr>
                        <a:picLocks noChangeAspect="1" noChangeArrowheads="1"/>
                      </p:cNvPicPr>
                      <p:nvPr/>
                    </p:nvPicPr>
                    <p:blipFill>
                      <a:blip r:embed="rId6"/>
                      <a:srcRect/>
                      <a:stretch>
                        <a:fillRect/>
                      </a:stretch>
                    </p:blipFill>
                    <p:spPr bwMode="auto">
                      <a:xfrm>
                        <a:off x="2703512" y="3880109"/>
                        <a:ext cx="3736975" cy="2952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E32B93A6-54B7-8C1A-E86E-34369FA84635}"/>
              </a:ext>
            </a:extLst>
          </p:cNvPr>
          <p:cNvGraphicFramePr>
            <a:graphicFrameLocks noChangeAspect="1"/>
          </p:cNvGraphicFramePr>
          <p:nvPr>
            <p:extLst>
              <p:ext uri="{D42A27DB-BD31-4B8C-83A1-F6EECF244321}">
                <p14:modId xmlns:p14="http://schemas.microsoft.com/office/powerpoint/2010/main" val="2757375699"/>
              </p:ext>
            </p:extLst>
          </p:nvPr>
        </p:nvGraphicFramePr>
        <p:xfrm>
          <a:off x="3533774" y="4379026"/>
          <a:ext cx="2076450" cy="295275"/>
        </p:xfrm>
        <a:graphic>
          <a:graphicData uri="http://schemas.openxmlformats.org/presentationml/2006/ole">
            <mc:AlternateContent xmlns:mc="http://schemas.openxmlformats.org/markup-compatibility/2006">
              <mc:Choice xmlns:v="urn:schemas-microsoft-com:vml" Requires="v">
                <p:oleObj name="Equation" r:id="rId7" imgW="1396800" imgH="190440" progId="Equation.DSMT4">
                  <p:embed/>
                </p:oleObj>
              </mc:Choice>
              <mc:Fallback>
                <p:oleObj name="Equation" r:id="rId7" imgW="1396800" imgH="190440" progId="Equation.DSMT4">
                  <p:embed/>
                  <p:pic>
                    <p:nvPicPr>
                      <p:cNvPr id="11" name="Object 10">
                        <a:extLst>
                          <a:ext uri="{FF2B5EF4-FFF2-40B4-BE49-F238E27FC236}">
                            <a16:creationId xmlns:a16="http://schemas.microsoft.com/office/drawing/2014/main" id="{E32B93A6-54B7-8C1A-E86E-34369FA84635}"/>
                          </a:ext>
                        </a:extLst>
                      </p:cNvPr>
                      <p:cNvPicPr>
                        <a:picLocks noChangeAspect="1" noChangeArrowheads="1"/>
                      </p:cNvPicPr>
                      <p:nvPr/>
                    </p:nvPicPr>
                    <p:blipFill>
                      <a:blip r:embed="rId8"/>
                      <a:srcRect/>
                      <a:stretch>
                        <a:fillRect/>
                      </a:stretch>
                    </p:blipFill>
                    <p:spPr bwMode="auto">
                      <a:xfrm>
                        <a:off x="3533774" y="4379026"/>
                        <a:ext cx="2076450" cy="295275"/>
                      </a:xfrm>
                      <a:prstGeom prst="rect">
                        <a:avLst/>
                      </a:prstGeom>
                      <a:noFill/>
                    </p:spPr>
                  </p:pic>
                </p:oleObj>
              </mc:Fallback>
            </mc:AlternateContent>
          </a:graphicData>
        </a:graphic>
      </p:graphicFrame>
    </p:spTree>
    <p:extLst>
      <p:ext uri="{BB962C8B-B14F-4D97-AF65-F5344CB8AC3E}">
        <p14:creationId xmlns:p14="http://schemas.microsoft.com/office/powerpoint/2010/main" val="3748532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Bearing resistance at bolt holes</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45</a:t>
            </a:fld>
            <a:endParaRPr lang="en-US" dirty="0"/>
          </a:p>
        </p:txBody>
      </p:sp>
    </p:spTree>
    <p:extLst>
      <p:ext uri="{BB962C8B-B14F-4D97-AF65-F5344CB8AC3E}">
        <p14:creationId xmlns:p14="http://schemas.microsoft.com/office/powerpoint/2010/main" val="271499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Bearing Resistance at Bolt Holes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46</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017498" cy="5847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factored bearing resistance of the connected material, R</a:t>
            </a:r>
            <a:r>
              <a:rPr kumimoji="0" lang="en-US" sz="1600" b="0" i="0" u="none" strike="noStrike" kern="1200" cap="none" spc="0" normalizeH="0" baseline="-25000" noProof="0" dirty="0">
                <a:ln>
                  <a:noFill/>
                </a:ln>
                <a:solidFill>
                  <a:prstClr val="black"/>
                </a:solidFill>
                <a:effectLst/>
                <a:uLnTx/>
                <a:uFillTx/>
                <a:latin typeface="Calibri"/>
                <a:ea typeface="+mn-ea"/>
                <a:cs typeface="+mn-cs"/>
              </a:rPr>
              <a:t>r</a:t>
            </a:r>
            <a:r>
              <a:rPr kumimoji="0" lang="en-US" sz="1600" b="0" i="0" u="none" strike="noStrike" kern="1200" cap="none" spc="0" normalizeH="0" baseline="0" noProof="0" dirty="0">
                <a:ln>
                  <a:noFill/>
                </a:ln>
                <a:solidFill>
                  <a:prstClr val="black"/>
                </a:solidFill>
                <a:effectLst/>
                <a:uLnTx/>
                <a:uFillTx/>
                <a:latin typeface="Calibri"/>
                <a:ea typeface="+mn-ea"/>
                <a:cs typeface="+mn-cs"/>
              </a:rPr>
              <a:t>, in a bolted connection at the strength limit state is taken as (</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6.13.2.2):</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3812765754"/>
              </p:ext>
            </p:extLst>
          </p:nvPr>
        </p:nvGraphicFramePr>
        <p:xfrm>
          <a:off x="3937000" y="1731963"/>
          <a:ext cx="1116013" cy="357187"/>
        </p:xfrm>
        <a:graphic>
          <a:graphicData uri="http://schemas.openxmlformats.org/presentationml/2006/ole">
            <mc:AlternateContent xmlns:mc="http://schemas.openxmlformats.org/markup-compatibility/2006">
              <mc:Choice xmlns:v="urn:schemas-microsoft-com:vml" Requires="v">
                <p:oleObj name="Equation" r:id="rId3" imgW="622080" imgH="190440" progId="Equation.DSMT4">
                  <p:embed/>
                </p:oleObj>
              </mc:Choice>
              <mc:Fallback>
                <p:oleObj name="Equation" r:id="rId3" imgW="62208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937000" y="1731963"/>
                        <a:ext cx="1116013" cy="35718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207801" y="1895586"/>
            <a:ext cx="7295176" cy="1703800"/>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744538" marR="228600" lvl="0" indent="-515938"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bb</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bearing on connected material = 0.80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a:t>
            </a:r>
          </a:p>
          <a:p>
            <a:pPr marL="744538" marR="228600" lvl="0" indent="-515938"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nominal resistance for bearing on connected material as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6.13.2.9 (kips)</a:t>
            </a:r>
          </a:p>
        </p:txBody>
      </p:sp>
      <p:pic>
        <p:nvPicPr>
          <p:cNvPr id="5" name="Picture 4" descr="Figure 3.3.34 Bearing Failure of a) Bolt . sketch of bolt with opposing forces acting on it. ">
            <a:extLst>
              <a:ext uri="{FF2B5EF4-FFF2-40B4-BE49-F238E27FC236}">
                <a16:creationId xmlns:a16="http://schemas.microsoft.com/office/drawing/2014/main" id="{B48FAF9F-BB46-22E0-57CA-BB8705F06A0C}"/>
              </a:ext>
            </a:extLst>
          </p:cNvPr>
          <p:cNvPicPr>
            <a:picLocks noChangeAspect="1"/>
          </p:cNvPicPr>
          <p:nvPr/>
        </p:nvPicPr>
        <p:blipFill>
          <a:blip r:embed="rId5" cstate="print"/>
          <a:srcRect/>
          <a:stretch>
            <a:fillRect/>
          </a:stretch>
        </p:blipFill>
        <p:spPr bwMode="auto">
          <a:xfrm>
            <a:off x="2431617" y="3789958"/>
            <a:ext cx="1436478" cy="1170995"/>
          </a:xfrm>
          <a:prstGeom prst="rect">
            <a:avLst/>
          </a:prstGeom>
          <a:noFill/>
          <a:ln w="9525">
            <a:noFill/>
            <a:miter lim="800000"/>
            <a:headEnd/>
            <a:tailEnd/>
          </a:ln>
        </p:spPr>
      </p:pic>
      <p:pic>
        <p:nvPicPr>
          <p:cNvPr id="7" name="Picture 6" descr="Figure 3.3.34 Bearing Failure of b) Connected Material. sketch of two plates with opposing forces acting on them. &#10;">
            <a:extLst>
              <a:ext uri="{FF2B5EF4-FFF2-40B4-BE49-F238E27FC236}">
                <a16:creationId xmlns:a16="http://schemas.microsoft.com/office/drawing/2014/main" id="{A3A30492-8724-D607-CE98-23F44D9E5BCE}"/>
              </a:ext>
            </a:extLst>
          </p:cNvPr>
          <p:cNvPicPr>
            <a:picLocks noChangeAspect="1"/>
          </p:cNvPicPr>
          <p:nvPr/>
        </p:nvPicPr>
        <p:blipFill>
          <a:blip r:embed="rId6" cstate="print"/>
          <a:srcRect/>
          <a:stretch>
            <a:fillRect/>
          </a:stretch>
        </p:blipFill>
        <p:spPr bwMode="auto">
          <a:xfrm>
            <a:off x="4325295" y="3998113"/>
            <a:ext cx="3387328" cy="906468"/>
          </a:xfrm>
          <a:prstGeom prst="rect">
            <a:avLst/>
          </a:prstGeom>
          <a:noFill/>
          <a:ln w="9525">
            <a:noFill/>
            <a:miter lim="800000"/>
            <a:headEnd/>
            <a:tailEnd/>
          </a:ln>
        </p:spPr>
      </p:pic>
    </p:spTree>
    <p:extLst>
      <p:ext uri="{BB962C8B-B14F-4D97-AF65-F5344CB8AC3E}">
        <p14:creationId xmlns:p14="http://schemas.microsoft.com/office/powerpoint/2010/main" val="3243501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Bearing Resistance at Bolt Holes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47</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017498" cy="10772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end distance required to prevent the plate from splitting out can be approximated by equating the maximum load, R</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 transmitted by the end bolt to the force corresponding to shear failure of the plate material of thickness, t, along the dotted Lines 1-1 and 2-2 shown in the figure.</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4116242079"/>
              </p:ext>
            </p:extLst>
          </p:nvPr>
        </p:nvGraphicFramePr>
        <p:xfrm>
          <a:off x="3032503" y="3326828"/>
          <a:ext cx="1350962" cy="518226"/>
        </p:xfrm>
        <a:graphic>
          <a:graphicData uri="http://schemas.openxmlformats.org/presentationml/2006/ole">
            <mc:AlternateContent xmlns:mc="http://schemas.openxmlformats.org/markup-compatibility/2006">
              <mc:Choice xmlns:v="urn:schemas-microsoft-com:vml" Requires="v">
                <p:oleObj name="Equation" r:id="rId3" imgW="1002960" imgH="368280" progId="Equation.DSMT4">
                  <p:embed/>
                </p:oleObj>
              </mc:Choice>
              <mc:Fallback>
                <p:oleObj name="Equation" r:id="rId3" imgW="1002960" imgH="36828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032503" y="3326828"/>
                        <a:ext cx="1350962" cy="518226"/>
                      </a:xfrm>
                      <a:prstGeom prst="rect">
                        <a:avLst/>
                      </a:prstGeom>
                      <a:noFill/>
                    </p:spPr>
                  </p:pic>
                </p:oleObj>
              </mc:Fallback>
            </mc:AlternateContent>
          </a:graphicData>
        </a:graphic>
      </p:graphicFrame>
      <p:pic>
        <p:nvPicPr>
          <p:cNvPr id="8" name="Picture 7" descr="Figure 3.3.35 Bearing Resistance Related to End Distance. sketch of plate with hole and dimensions d, t and L given. ">
            <a:extLst>
              <a:ext uri="{FF2B5EF4-FFF2-40B4-BE49-F238E27FC236}">
                <a16:creationId xmlns:a16="http://schemas.microsoft.com/office/drawing/2014/main" id="{1B2660D4-4E03-FE5E-01E5-FF08968F8D1A}"/>
              </a:ext>
            </a:extLst>
          </p:cNvPr>
          <p:cNvPicPr>
            <a:picLocks noChangeAspect="1"/>
          </p:cNvPicPr>
          <p:nvPr/>
        </p:nvPicPr>
        <p:blipFill>
          <a:blip r:embed="rId5" cstate="print"/>
          <a:srcRect/>
          <a:stretch>
            <a:fillRect/>
          </a:stretch>
        </p:blipFill>
        <p:spPr bwMode="auto">
          <a:xfrm>
            <a:off x="6543573" y="2209628"/>
            <a:ext cx="2439211" cy="1859951"/>
          </a:xfrm>
          <a:prstGeom prst="rect">
            <a:avLst/>
          </a:prstGeom>
          <a:noFill/>
          <a:ln w="9525">
            <a:noFill/>
            <a:miter lim="800000"/>
            <a:headEnd/>
            <a:tailEnd/>
          </a:ln>
        </p:spPr>
      </p:pic>
      <p:sp>
        <p:nvSpPr>
          <p:cNvPr id="11" name="Rectangle 1">
            <a:extLst>
              <a:ext uri="{FF2B5EF4-FFF2-40B4-BE49-F238E27FC236}">
                <a16:creationId xmlns:a16="http://schemas.microsoft.com/office/drawing/2014/main" id="{92977226-BBC5-6CF5-A0BD-C0A3AE05F5A1}"/>
              </a:ext>
            </a:extLst>
          </p:cNvPr>
          <p:cNvSpPr>
            <a:spLocks noChangeArrowheads="1"/>
          </p:cNvSpPr>
          <p:nvPr/>
        </p:nvSpPr>
        <p:spPr bwMode="auto">
          <a:xfrm flipH="1">
            <a:off x="632511" y="2209628"/>
            <a:ext cx="56655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Although actual splitting would occur along the Lines 1-1 and 2-2, the angle, </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rPr>
              <a:t></a:t>
            </a:r>
            <a:r>
              <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 will be assumed equal to zero in order to compute a lower-bound resistance and failure will be assumed to occur along the two solid lines instead:</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latin typeface="+mn-lt"/>
                <a:ea typeface="Times New Roman" panose="02020603050405020304" pitchFamily="18" charset="0"/>
                <a:cs typeface="Arial" panose="020B0604020202020204" pitchFamily="34" charset="0"/>
                <a:sym typeface="Symbol" panose="05050102010706020507" pitchFamily="18" charset="2"/>
              </a:rPr>
              <a:t>Substituting 0.75F</a:t>
            </a:r>
            <a:r>
              <a:rPr lang="en-US" altLang="en-US" sz="1600" baseline="-25000" dirty="0">
                <a:latin typeface="+mn-lt"/>
                <a:ea typeface="Times New Roman" panose="02020603050405020304" pitchFamily="18" charset="0"/>
                <a:cs typeface="Arial" panose="020B0604020202020204" pitchFamily="34" charset="0"/>
                <a:sym typeface="Symbol" panose="05050102010706020507" pitchFamily="18" charset="2"/>
              </a:rPr>
              <a:t>u</a:t>
            </a:r>
            <a:r>
              <a:rPr lang="en-US" altLang="en-US" sz="1600" dirty="0">
                <a:latin typeface="+mn-lt"/>
                <a:ea typeface="Times New Roman" panose="02020603050405020304" pitchFamily="18" charset="0"/>
                <a:cs typeface="Arial" panose="020B0604020202020204" pitchFamily="34" charset="0"/>
                <a:sym typeface="Symbol" panose="05050102010706020507" pitchFamily="18" charset="2"/>
              </a:rPr>
              <a:t> for </a:t>
            </a:r>
            <a:r>
              <a:rPr lang="en-US" altLang="en-US" sz="1600" baseline="-25000" dirty="0">
                <a:latin typeface="+mn-lt"/>
                <a:ea typeface="Times New Roman" panose="02020603050405020304" pitchFamily="18" charset="0"/>
                <a:cs typeface="Arial" panose="020B0604020202020204" pitchFamily="34" charset="0"/>
                <a:sym typeface="Symbol" panose="05050102010706020507" pitchFamily="18" charset="2"/>
              </a:rPr>
              <a:t>u</a:t>
            </a:r>
            <a:r>
              <a:rPr lang="en-US" altLang="en-US" sz="1600" dirty="0">
                <a:latin typeface="+mn-lt"/>
                <a:ea typeface="Times New Roman" panose="02020603050405020304" pitchFamily="18" charset="0"/>
                <a:cs typeface="Arial" panose="020B0604020202020204" pitchFamily="34" charset="0"/>
                <a:sym typeface="Symbol" panose="05050102010706020507" pitchFamily="18" charset="2"/>
              </a:rPr>
              <a:t> and the clear distance, L</a:t>
            </a:r>
            <a:r>
              <a:rPr lang="en-US" altLang="en-US" sz="1600" baseline="-25000" dirty="0">
                <a:latin typeface="+mn-lt"/>
                <a:ea typeface="Times New Roman" panose="02020603050405020304" pitchFamily="18" charset="0"/>
                <a:cs typeface="Arial" panose="020B0604020202020204" pitchFamily="34" charset="0"/>
                <a:sym typeface="Symbol" panose="05050102010706020507" pitchFamily="18" charset="2"/>
              </a:rPr>
              <a:t>c</a:t>
            </a:r>
            <a:r>
              <a:rPr lang="en-US" altLang="en-US" sz="1600" dirty="0">
                <a:latin typeface="+mn-lt"/>
                <a:ea typeface="Times New Roman" panose="02020603050405020304" pitchFamily="18" charset="0"/>
                <a:cs typeface="Arial" panose="020B0604020202020204" pitchFamily="34" charset="0"/>
                <a:sym typeface="Symbol" panose="05050102010706020507" pitchFamily="18" charset="2"/>
              </a:rPr>
              <a:t>, from the edge of the hole to the end of the plate in the direction of the force for (L - d/2) gives: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p:txBody>
      </p:sp>
      <p:graphicFrame>
        <p:nvGraphicFramePr>
          <p:cNvPr id="14" name="Object 13">
            <a:extLst>
              <a:ext uri="{FF2B5EF4-FFF2-40B4-BE49-F238E27FC236}">
                <a16:creationId xmlns:a16="http://schemas.microsoft.com/office/drawing/2014/main" id="{DD221B62-411B-F7F7-EC82-EE7680266ADB}"/>
              </a:ext>
            </a:extLst>
          </p:cNvPr>
          <p:cNvGraphicFramePr>
            <a:graphicFrameLocks noChangeAspect="1"/>
          </p:cNvGraphicFramePr>
          <p:nvPr>
            <p:extLst>
              <p:ext uri="{D42A27DB-BD31-4B8C-83A1-F6EECF244321}">
                <p14:modId xmlns:p14="http://schemas.microsoft.com/office/powerpoint/2010/main" val="3862944385"/>
              </p:ext>
            </p:extLst>
          </p:nvPr>
        </p:nvGraphicFramePr>
        <p:xfrm>
          <a:off x="3032503" y="4760479"/>
          <a:ext cx="1042987" cy="268288"/>
        </p:xfrm>
        <a:graphic>
          <a:graphicData uri="http://schemas.openxmlformats.org/presentationml/2006/ole">
            <mc:AlternateContent xmlns:mc="http://schemas.openxmlformats.org/markup-compatibility/2006">
              <mc:Choice xmlns:v="urn:schemas-microsoft-com:vml" Requires="v">
                <p:oleObj name="Equation" r:id="rId6" imgW="774360" imgH="190440" progId="Equation.DSMT4">
                  <p:embed/>
                </p:oleObj>
              </mc:Choice>
              <mc:Fallback>
                <p:oleObj name="Equation" r:id="rId6" imgW="774360" imgH="190440" progId="Equation.DSMT4">
                  <p:embed/>
                  <p:pic>
                    <p:nvPicPr>
                      <p:cNvPr id="14" name="Object 13">
                        <a:extLst>
                          <a:ext uri="{FF2B5EF4-FFF2-40B4-BE49-F238E27FC236}">
                            <a16:creationId xmlns:a16="http://schemas.microsoft.com/office/drawing/2014/main" id="{DD221B62-411B-F7F7-EC82-EE7680266ADB}"/>
                          </a:ext>
                        </a:extLst>
                      </p:cNvPr>
                      <p:cNvPicPr>
                        <a:picLocks noChangeAspect="1" noChangeArrowheads="1"/>
                      </p:cNvPicPr>
                      <p:nvPr/>
                    </p:nvPicPr>
                    <p:blipFill>
                      <a:blip r:embed="rId7"/>
                      <a:srcRect/>
                      <a:stretch>
                        <a:fillRect/>
                      </a:stretch>
                    </p:blipFill>
                    <p:spPr bwMode="auto">
                      <a:xfrm>
                        <a:off x="3032503" y="4760479"/>
                        <a:ext cx="1042987" cy="268288"/>
                      </a:xfrm>
                      <a:prstGeom prst="rect">
                        <a:avLst/>
                      </a:prstGeom>
                      <a:noFill/>
                    </p:spPr>
                  </p:pic>
                </p:oleObj>
              </mc:Fallback>
            </mc:AlternateContent>
          </a:graphicData>
        </a:graphic>
      </p:graphicFrame>
    </p:spTree>
    <p:extLst>
      <p:ext uri="{BB962C8B-B14F-4D97-AF65-F5344CB8AC3E}">
        <p14:creationId xmlns:p14="http://schemas.microsoft.com/office/powerpoint/2010/main" val="3120807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Bearing Resistance at Bolt Holes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48</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53264" y="1087902"/>
            <a:ext cx="8314442" cy="35394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An alternative equivalent relationship relating the bearing stress r</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 to F</a:t>
            </a:r>
            <a:r>
              <a:rPr lang="en-US" sz="1600" baseline="-25000" dirty="0">
                <a:effectLst/>
                <a:latin typeface="+mn-lt"/>
                <a:ea typeface="Times New Roman" panose="02020603050405020304" pitchFamily="18" charset="0"/>
                <a:cs typeface="Times New Roman" panose="02020603050405020304" pitchFamily="18" charset="0"/>
              </a:rPr>
              <a:t>u</a:t>
            </a:r>
            <a:r>
              <a:rPr lang="en-US" sz="1600" dirty="0">
                <a:effectLst/>
                <a:latin typeface="+mn-lt"/>
                <a:ea typeface="Times New Roman" panose="02020603050405020304" pitchFamily="18" charset="0"/>
                <a:cs typeface="Times New Roman" panose="02020603050405020304" pitchFamily="18" charset="0"/>
              </a:rPr>
              <a:t> as a function of the L</a:t>
            </a:r>
            <a:r>
              <a:rPr lang="en-US" sz="1600" i="1" dirty="0">
                <a:effectLst/>
                <a:latin typeface="+mn-lt"/>
                <a:ea typeface="Times New Roman" panose="02020603050405020304" pitchFamily="18" charset="0"/>
                <a:cs typeface="Times New Roman" panose="02020603050405020304" pitchFamily="18" charset="0"/>
              </a:rPr>
              <a:t>/</a:t>
            </a:r>
            <a:r>
              <a:rPr lang="en-US" sz="1600" dirty="0">
                <a:effectLst/>
                <a:latin typeface="+mn-lt"/>
                <a:ea typeface="Times New Roman" panose="02020603050405020304" pitchFamily="18" charset="0"/>
                <a:cs typeface="Times New Roman" panose="02020603050405020304" pitchFamily="18" charset="0"/>
              </a:rPr>
              <a:t>d ratio based conservatively on test results of finger-tight bolts is given in </a:t>
            </a:r>
            <a:r>
              <a:rPr lang="en-US" sz="1600" i="1" dirty="0">
                <a:effectLst/>
                <a:latin typeface="+mn-lt"/>
                <a:ea typeface="Times New Roman" panose="02020603050405020304" pitchFamily="18" charset="0"/>
                <a:cs typeface="Times New Roman" panose="02020603050405020304" pitchFamily="18" charset="0"/>
              </a:rPr>
              <a:t>AASHTO LRFD</a:t>
            </a:r>
            <a:r>
              <a:rPr lang="en-US" sz="1600" dirty="0">
                <a:effectLst/>
                <a:latin typeface="+mn-lt"/>
                <a:ea typeface="Times New Roman" panose="02020603050405020304" pitchFamily="18" charset="0"/>
                <a:cs typeface="Times New Roman" panose="02020603050405020304" pitchFamily="18" charset="0"/>
              </a:rPr>
              <a:t> Article C6.13.2.9 as follows: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lang="en-US" sz="1600" dirty="0">
              <a:solidFill>
                <a:prstClr val="black"/>
              </a:solidFill>
              <a:effectLst/>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 ratio of r</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/F</a:t>
            </a:r>
            <a:r>
              <a:rPr lang="en-US" sz="1600" baseline="-25000" dirty="0">
                <a:effectLst/>
                <a:latin typeface="+mn-lt"/>
                <a:ea typeface="Times New Roman" panose="02020603050405020304" pitchFamily="18" charset="0"/>
                <a:cs typeface="Times New Roman" panose="02020603050405020304" pitchFamily="18" charset="0"/>
              </a:rPr>
              <a:t>u</a:t>
            </a:r>
            <a:r>
              <a:rPr lang="en-US" sz="1600" dirty="0">
                <a:effectLst/>
                <a:latin typeface="+mn-lt"/>
                <a:ea typeface="Times New Roman" panose="02020603050405020304" pitchFamily="18" charset="0"/>
                <a:cs typeface="Times New Roman" panose="02020603050405020304" pitchFamily="18" charset="0"/>
              </a:rPr>
              <a:t> is limited to 3.0 to limit deformations under the factored loads. Substituting r</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 = R</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/dt in this ratio and rearranging gives an upper-bound bearing resistance of: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These equations </a:t>
            </a:r>
            <a:r>
              <a:rPr lang="en-US" sz="1600" dirty="0">
                <a:effectLst/>
                <a:latin typeface="+mn-lt"/>
                <a:ea typeface="Times New Roman" panose="02020603050405020304" pitchFamily="18" charset="0"/>
                <a:cs typeface="Arial" panose="020B0604020202020204" pitchFamily="34" charset="0"/>
              </a:rPr>
              <a:t>are given as the bearing resistance equations in the 2020 RCSC Specification for cases where deformation at the bolt holes at service load </a:t>
            </a:r>
            <a:r>
              <a:rPr lang="en-US" sz="1600" i="1" dirty="0">
                <a:effectLst/>
                <a:latin typeface="+mn-lt"/>
                <a:ea typeface="Times New Roman" panose="02020603050405020304" pitchFamily="18" charset="0"/>
                <a:cs typeface="Arial" panose="020B0604020202020204" pitchFamily="34" charset="0"/>
              </a:rPr>
              <a:t>is not </a:t>
            </a:r>
            <a:r>
              <a:rPr lang="en-US" sz="1600" dirty="0">
                <a:effectLst/>
                <a:latin typeface="+mn-lt"/>
                <a:ea typeface="Times New Roman" panose="02020603050405020304" pitchFamily="18" charset="0"/>
                <a:cs typeface="Arial" panose="020B0604020202020204" pitchFamily="34" charset="0"/>
              </a:rPr>
              <a:t>a design consideration for standard holes, oversize holes, or short-slotted holes loaded in any direction and long-slotted holes loaded parallel to the applied bearing force.</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2072605394"/>
              </p:ext>
            </p:extLst>
          </p:nvPr>
        </p:nvGraphicFramePr>
        <p:xfrm>
          <a:off x="4257040" y="1885644"/>
          <a:ext cx="629918" cy="597980"/>
        </p:xfrm>
        <a:graphic>
          <a:graphicData uri="http://schemas.openxmlformats.org/presentationml/2006/ole">
            <mc:AlternateContent xmlns:mc="http://schemas.openxmlformats.org/markup-compatibility/2006">
              <mc:Choice xmlns:v="urn:schemas-microsoft-com:vml" Requires="v">
                <p:oleObj name="Equation" r:id="rId3" imgW="419040" imgH="380880" progId="Equation.DSMT4">
                  <p:embed/>
                </p:oleObj>
              </mc:Choice>
              <mc:Fallback>
                <p:oleObj name="Equation" r:id="rId3" imgW="419040" imgH="38088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4257040" y="1885644"/>
                        <a:ext cx="629918" cy="597980"/>
                      </a:xfrm>
                      <a:prstGeom prst="rect">
                        <a:avLst/>
                      </a:prstGeom>
                      <a:noFill/>
                    </p:spPr>
                  </p:pic>
                </p:oleObj>
              </mc:Fallback>
            </mc:AlternateContent>
          </a:graphicData>
        </a:graphic>
      </p:graphicFrame>
      <p:sp>
        <p:nvSpPr>
          <p:cNvPr id="11" name="Rectangle 1">
            <a:extLst>
              <a:ext uri="{FF2B5EF4-FFF2-40B4-BE49-F238E27FC236}">
                <a16:creationId xmlns:a16="http://schemas.microsoft.com/office/drawing/2014/main" id="{92977226-BBC5-6CF5-A0BD-C0A3AE05F5A1}"/>
              </a:ext>
            </a:extLst>
          </p:cNvPr>
          <p:cNvSpPr>
            <a:spLocks noChangeArrowheads="1"/>
          </p:cNvSpPr>
          <p:nvPr/>
        </p:nvSpPr>
        <p:spPr bwMode="auto">
          <a:xfrm flipH="1">
            <a:off x="632511" y="3071402"/>
            <a:ext cx="56655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p:txBody>
      </p:sp>
      <p:graphicFrame>
        <p:nvGraphicFramePr>
          <p:cNvPr id="14" name="Object 13">
            <a:extLst>
              <a:ext uri="{FF2B5EF4-FFF2-40B4-BE49-F238E27FC236}">
                <a16:creationId xmlns:a16="http://schemas.microsoft.com/office/drawing/2014/main" id="{DD221B62-411B-F7F7-EC82-EE7680266ADB}"/>
              </a:ext>
            </a:extLst>
          </p:cNvPr>
          <p:cNvGraphicFramePr>
            <a:graphicFrameLocks noChangeAspect="1"/>
          </p:cNvGraphicFramePr>
          <p:nvPr>
            <p:extLst>
              <p:ext uri="{D42A27DB-BD31-4B8C-83A1-F6EECF244321}">
                <p14:modId xmlns:p14="http://schemas.microsoft.com/office/powerpoint/2010/main" val="615936523"/>
              </p:ext>
            </p:extLst>
          </p:nvPr>
        </p:nvGraphicFramePr>
        <p:xfrm>
          <a:off x="4050178" y="3193950"/>
          <a:ext cx="1043643" cy="282654"/>
        </p:xfrm>
        <a:graphic>
          <a:graphicData uri="http://schemas.openxmlformats.org/presentationml/2006/ole">
            <mc:AlternateContent xmlns:mc="http://schemas.openxmlformats.org/markup-compatibility/2006">
              <mc:Choice xmlns:v="urn:schemas-microsoft-com:vml" Requires="v">
                <p:oleObj name="Equation" r:id="rId5" imgW="736560" imgH="190440" progId="Equation.DSMT4">
                  <p:embed/>
                </p:oleObj>
              </mc:Choice>
              <mc:Fallback>
                <p:oleObj name="Equation" r:id="rId5" imgW="736560" imgH="190440" progId="Equation.DSMT4">
                  <p:embed/>
                  <p:pic>
                    <p:nvPicPr>
                      <p:cNvPr id="14" name="Object 13">
                        <a:extLst>
                          <a:ext uri="{FF2B5EF4-FFF2-40B4-BE49-F238E27FC236}">
                            <a16:creationId xmlns:a16="http://schemas.microsoft.com/office/drawing/2014/main" id="{DD221B62-411B-F7F7-EC82-EE7680266ADB}"/>
                          </a:ext>
                        </a:extLst>
                      </p:cNvPr>
                      <p:cNvPicPr>
                        <a:picLocks noChangeAspect="1" noChangeArrowheads="1"/>
                      </p:cNvPicPr>
                      <p:nvPr/>
                    </p:nvPicPr>
                    <p:blipFill>
                      <a:blip r:embed="rId6"/>
                      <a:srcRect/>
                      <a:stretch>
                        <a:fillRect/>
                      </a:stretch>
                    </p:blipFill>
                    <p:spPr bwMode="auto">
                      <a:xfrm>
                        <a:off x="4050178" y="3193950"/>
                        <a:ext cx="1043643" cy="282654"/>
                      </a:xfrm>
                      <a:prstGeom prst="rect">
                        <a:avLst/>
                      </a:prstGeom>
                      <a:noFill/>
                    </p:spPr>
                  </p:pic>
                </p:oleObj>
              </mc:Fallback>
            </mc:AlternateContent>
          </a:graphicData>
        </a:graphic>
      </p:graphicFrame>
    </p:spTree>
    <p:extLst>
      <p:ext uri="{BB962C8B-B14F-4D97-AF65-F5344CB8AC3E}">
        <p14:creationId xmlns:p14="http://schemas.microsoft.com/office/powerpoint/2010/main" val="89749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0650"/>
            <a:ext cx="8229600" cy="857250"/>
          </a:xfrm>
        </p:spPr>
        <p:txBody>
          <a:bodyPr>
            <a:normAutofit/>
          </a:bodyPr>
          <a:lstStyle/>
          <a:p>
            <a:r>
              <a:rPr lang="en-US" sz="3600" dirty="0"/>
              <a:t>Bearing Resistance at Bolt Holes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49</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875901"/>
            <a:ext cx="8017498" cy="2160591"/>
          </a:xfrm>
          <a:prstGeom prst="rect">
            <a:avLst/>
          </a:prstGeom>
          <a:noFill/>
        </p:spPr>
        <p:txBody>
          <a:bodyPr wrap="square" rtlCol="0">
            <a:spAutoFit/>
          </a:bodyPr>
          <a:lstStyle/>
          <a:p>
            <a:pPr marL="282575" marR="228600" indent="-282575"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The more conservative equations from the 2020 RCSC Specification for the preceding cases when deformation at the bolt holes at service load </a:t>
            </a:r>
            <a:r>
              <a:rPr lang="en-US" sz="1600" i="1" dirty="0">
                <a:effectLst/>
                <a:latin typeface="+mn-lt"/>
                <a:ea typeface="Times New Roman" panose="02020603050405020304" pitchFamily="18" charset="0"/>
                <a:cs typeface="Arial" panose="020B0604020202020204" pitchFamily="34" charset="0"/>
              </a:rPr>
              <a:t>is </a:t>
            </a:r>
            <a:r>
              <a:rPr lang="en-US" sz="1600" dirty="0">
                <a:effectLst/>
                <a:latin typeface="+mn-lt"/>
                <a:ea typeface="Times New Roman" panose="02020603050405020304" pitchFamily="18" charset="0"/>
                <a:cs typeface="Arial" panose="020B0604020202020204" pitchFamily="34" charset="0"/>
              </a:rPr>
              <a:t>a design consideration are instead specified as follows in </a:t>
            </a:r>
            <a:r>
              <a:rPr lang="en-US" sz="1600" i="1" dirty="0">
                <a:effectLst/>
                <a:latin typeface="+mn-lt"/>
                <a:ea typeface="Times New Roman" panose="02020603050405020304" pitchFamily="18" charset="0"/>
                <a:cs typeface="Arial" panose="020B0604020202020204" pitchFamily="34" charset="0"/>
              </a:rPr>
              <a:t>AASHTO LRFD</a:t>
            </a:r>
            <a:r>
              <a:rPr lang="en-US" sz="1600" dirty="0">
                <a:effectLst/>
                <a:latin typeface="+mn-lt"/>
                <a:ea typeface="Times New Roman" panose="02020603050405020304" pitchFamily="18" charset="0"/>
                <a:cs typeface="Arial" panose="020B0604020202020204" pitchFamily="34" charset="0"/>
              </a:rPr>
              <a:t> Article 6.13.2.9, and are to be applied under the factored loads at the strength limit state:</a:t>
            </a: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1200150" lvl="2" indent="-285750">
              <a:buFont typeface="Courier New" panose="02070309020205020404" pitchFamily="49" charset="0"/>
              <a:buChar char="o"/>
              <a:defRPr/>
            </a:pPr>
            <a:endParaRPr lang="en-US" sz="1600" u="none" strike="noStrike" dirty="0">
              <a:effectLst/>
              <a:latin typeface="+mn-lt"/>
              <a:ea typeface="Times New Roman" panose="02020603050405020304" pitchFamily="18" charset="0"/>
            </a:endParaRPr>
          </a:p>
          <a:p>
            <a:pPr lvl="2">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2592569218"/>
              </p:ext>
            </p:extLst>
          </p:nvPr>
        </p:nvGraphicFramePr>
        <p:xfrm>
          <a:off x="2939802" y="3896466"/>
          <a:ext cx="1108075" cy="298450"/>
        </p:xfrm>
        <a:graphic>
          <a:graphicData uri="http://schemas.openxmlformats.org/presentationml/2006/ole">
            <mc:AlternateContent xmlns:mc="http://schemas.openxmlformats.org/markup-compatibility/2006">
              <mc:Choice xmlns:v="urn:schemas-microsoft-com:vml" Requires="v">
                <p:oleObj name="Equation" r:id="rId3" imgW="736560" imgH="190440" progId="Equation.DSMT4">
                  <p:embed/>
                </p:oleObj>
              </mc:Choice>
              <mc:Fallback>
                <p:oleObj name="Equation" r:id="rId3" imgW="73656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2939802" y="3896466"/>
                        <a:ext cx="1108075" cy="298450"/>
                      </a:xfrm>
                      <a:prstGeom prst="rect">
                        <a:avLst/>
                      </a:prstGeom>
                      <a:noFill/>
                    </p:spPr>
                  </p:pic>
                </p:oleObj>
              </mc:Fallback>
            </mc:AlternateContent>
          </a:graphicData>
        </a:graphic>
      </p:graphicFrame>
      <p:sp>
        <p:nvSpPr>
          <p:cNvPr id="11" name="Rectangle 1">
            <a:extLst>
              <a:ext uri="{FF2B5EF4-FFF2-40B4-BE49-F238E27FC236}">
                <a16:creationId xmlns:a16="http://schemas.microsoft.com/office/drawing/2014/main" id="{92977226-BBC5-6CF5-A0BD-C0A3AE05F5A1}"/>
              </a:ext>
            </a:extLst>
          </p:cNvPr>
          <p:cNvSpPr>
            <a:spLocks noChangeArrowheads="1"/>
          </p:cNvSpPr>
          <p:nvPr/>
        </p:nvSpPr>
        <p:spPr bwMode="auto">
          <a:xfrm flipH="1">
            <a:off x="632511" y="3071402"/>
            <a:ext cx="56655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p:txBody>
      </p:sp>
      <p:graphicFrame>
        <p:nvGraphicFramePr>
          <p:cNvPr id="5" name="Object 4">
            <a:extLst>
              <a:ext uri="{FF2B5EF4-FFF2-40B4-BE49-F238E27FC236}">
                <a16:creationId xmlns:a16="http://schemas.microsoft.com/office/drawing/2014/main" id="{FB24364E-41EA-0C20-3956-A6AA500920A8}"/>
              </a:ext>
            </a:extLst>
          </p:cNvPr>
          <p:cNvGraphicFramePr>
            <a:graphicFrameLocks noChangeAspect="1"/>
          </p:cNvGraphicFramePr>
          <p:nvPr>
            <p:extLst>
              <p:ext uri="{D42A27DB-BD31-4B8C-83A1-F6EECF244321}">
                <p14:modId xmlns:p14="http://schemas.microsoft.com/office/powerpoint/2010/main" val="1502300018"/>
              </p:ext>
            </p:extLst>
          </p:nvPr>
        </p:nvGraphicFramePr>
        <p:xfrm>
          <a:off x="2939802" y="4790042"/>
          <a:ext cx="1165225" cy="298450"/>
        </p:xfrm>
        <a:graphic>
          <a:graphicData uri="http://schemas.openxmlformats.org/presentationml/2006/ole">
            <mc:AlternateContent xmlns:mc="http://schemas.openxmlformats.org/markup-compatibility/2006">
              <mc:Choice xmlns:v="urn:schemas-microsoft-com:vml" Requires="v">
                <p:oleObj name="Equation" r:id="rId5" imgW="774360" imgH="190440" progId="Equation.DSMT4">
                  <p:embed/>
                </p:oleObj>
              </mc:Choice>
              <mc:Fallback>
                <p:oleObj name="Equation" r:id="rId5" imgW="774360" imgH="190440" progId="Equation.DSMT4">
                  <p:embed/>
                  <p:pic>
                    <p:nvPicPr>
                      <p:cNvPr id="5" name="Object 4">
                        <a:extLst>
                          <a:ext uri="{FF2B5EF4-FFF2-40B4-BE49-F238E27FC236}">
                            <a16:creationId xmlns:a16="http://schemas.microsoft.com/office/drawing/2014/main" id="{FB24364E-41EA-0C20-3956-A6AA500920A8}"/>
                          </a:ext>
                        </a:extLst>
                      </p:cNvPr>
                      <p:cNvPicPr>
                        <a:picLocks noChangeAspect="1" noChangeArrowheads="1"/>
                      </p:cNvPicPr>
                      <p:nvPr/>
                    </p:nvPicPr>
                    <p:blipFill>
                      <a:blip r:embed="rId6"/>
                      <a:srcRect/>
                      <a:stretch>
                        <a:fillRect/>
                      </a:stretch>
                    </p:blipFill>
                    <p:spPr bwMode="auto">
                      <a:xfrm>
                        <a:off x="2939802" y="4790042"/>
                        <a:ext cx="1165225" cy="29845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DC672BFF-975F-C063-4BB4-7AF541861446}"/>
              </a:ext>
            </a:extLst>
          </p:cNvPr>
          <p:cNvSpPr txBox="1"/>
          <p:nvPr/>
        </p:nvSpPr>
        <p:spPr>
          <a:xfrm>
            <a:off x="457200" y="2058567"/>
            <a:ext cx="6246829" cy="3077766"/>
          </a:xfrm>
          <a:prstGeom prst="rect">
            <a:avLst/>
          </a:prstGeom>
          <a:noFill/>
        </p:spPr>
        <p:txBody>
          <a:bodyPr wrap="square" rtlCol="0">
            <a:spAutoFit/>
          </a:bodyPr>
          <a:lstStyle/>
          <a:p>
            <a:pPr marL="742950" lvl="1" indent="-285750">
              <a:buFont typeface="Calibri" panose="020F0502020204030204" pitchFamily="34" charset="0"/>
              <a:buChar char="―"/>
              <a:defRPr/>
            </a:pPr>
            <a:r>
              <a:rPr lang="en-US" sz="1600" dirty="0">
                <a:effectLst/>
                <a:latin typeface="+mn-lt"/>
                <a:ea typeface="Times New Roman" panose="02020603050405020304" pitchFamily="18" charset="0"/>
              </a:rPr>
              <a:t>For standard holes, oversize holes, short-slotted holes loaded in any direction, and long-slotted holes parallel to the applied bearing force, the nominal resistance of interior and end bolt holes at the strength limit state, R</a:t>
            </a:r>
            <a:r>
              <a:rPr lang="en-US" sz="1600" baseline="-25000" dirty="0">
                <a:effectLst/>
                <a:latin typeface="+mn-lt"/>
                <a:ea typeface="Times New Roman" panose="02020603050405020304" pitchFamily="18" charset="0"/>
              </a:rPr>
              <a:t>n</a:t>
            </a:r>
            <a:r>
              <a:rPr lang="en-US" sz="1600" dirty="0">
                <a:effectLst/>
                <a:latin typeface="+mn-lt"/>
                <a:ea typeface="Times New Roman" panose="02020603050405020304" pitchFamily="18" charset="0"/>
              </a:rPr>
              <a:t>, is to be taken as:</a:t>
            </a:r>
          </a:p>
          <a:p>
            <a:pPr marL="742950" lvl="1" indent="-285750">
              <a:buFont typeface="Calibri" panose="020F0502020204030204" pitchFamily="34" charset="0"/>
              <a:buChar char="―"/>
              <a:defRPr/>
            </a:pPr>
            <a:endParaRPr lang="en-US" sz="1600" dirty="0">
              <a:solidFill>
                <a:prstClr val="black"/>
              </a:solidFill>
              <a:effectLst/>
              <a:latin typeface="+mn-lt"/>
              <a:ea typeface="+mn-ea"/>
              <a:cs typeface="Times New Roman" panose="02020603050405020304" pitchFamily="18" charset="0"/>
            </a:endParaRPr>
          </a:p>
          <a:p>
            <a:pPr marL="1200150" lvl="2" indent="-285750">
              <a:buFont typeface="Courier New" panose="02070309020205020404" pitchFamily="49" charset="0"/>
              <a:buChar char="o"/>
              <a:defRPr/>
            </a:pPr>
            <a:r>
              <a:rPr lang="en-US" sz="1600" u="none" strike="noStrike" dirty="0">
                <a:effectLst/>
                <a:latin typeface="+mn-lt"/>
                <a:ea typeface="Times New Roman" panose="02020603050405020304" pitchFamily="18" charset="0"/>
              </a:rPr>
              <a:t>With bolts spaced at a clear distance between holes not less than 2.0d and with a clear end distance not less than 2.0d:</a:t>
            </a:r>
          </a:p>
          <a:p>
            <a:pPr lvl="2">
              <a:defRPr/>
            </a:pPr>
            <a:endParaRPr lang="en-US" sz="1600" u="none" strike="noStrike" dirty="0">
              <a:effectLst/>
              <a:latin typeface="+mn-lt"/>
              <a:ea typeface="Times New Roman" panose="02020603050405020304" pitchFamily="18" charset="0"/>
            </a:endParaRPr>
          </a:p>
          <a:p>
            <a:pPr marL="1200150" lvl="2" indent="-285750">
              <a:buFont typeface="Courier New" panose="02070309020205020404" pitchFamily="49" charset="0"/>
              <a:buChar char="o"/>
              <a:defRPr/>
            </a:pPr>
            <a:r>
              <a:rPr lang="en-US" sz="1600" u="none" strike="noStrike" dirty="0">
                <a:effectLst/>
                <a:latin typeface="+mn-lt"/>
                <a:ea typeface="Times New Roman" panose="02020603050405020304" pitchFamily="18" charset="0"/>
              </a:rPr>
              <a:t>If either the clear distance between holes is less than 2.0d, or the clear end distance is less than 2.0d:</a:t>
            </a:r>
          </a:p>
          <a:p>
            <a:endParaRPr lang="en-US" dirty="0"/>
          </a:p>
        </p:txBody>
      </p:sp>
      <p:graphicFrame>
        <p:nvGraphicFramePr>
          <p:cNvPr id="8" name="Object 7">
            <a:extLst>
              <a:ext uri="{FF2B5EF4-FFF2-40B4-BE49-F238E27FC236}">
                <a16:creationId xmlns:a16="http://schemas.microsoft.com/office/drawing/2014/main" id="{447B563C-EDFC-4E5F-AD9F-BC2E6B2556C9}"/>
              </a:ext>
            </a:extLst>
          </p:cNvPr>
          <p:cNvGraphicFramePr>
            <a:graphicFrameLocks noChangeAspect="1"/>
          </p:cNvGraphicFramePr>
          <p:nvPr>
            <p:extLst>
              <p:ext uri="{D42A27DB-BD31-4B8C-83A1-F6EECF244321}">
                <p14:modId xmlns:p14="http://schemas.microsoft.com/office/powerpoint/2010/main" val="4147381787"/>
              </p:ext>
            </p:extLst>
          </p:nvPr>
        </p:nvGraphicFramePr>
        <p:xfrm>
          <a:off x="6915687" y="4144216"/>
          <a:ext cx="2006600" cy="298450"/>
        </p:xfrm>
        <a:graphic>
          <a:graphicData uri="http://schemas.openxmlformats.org/presentationml/2006/ole">
            <mc:AlternateContent xmlns:mc="http://schemas.openxmlformats.org/markup-compatibility/2006">
              <mc:Choice xmlns:v="urn:schemas-microsoft-com:vml" Requires="v">
                <p:oleObj name="Equation" r:id="rId7" imgW="1333440" imgH="190440" progId="Equation.DSMT4">
                  <p:embed/>
                </p:oleObj>
              </mc:Choice>
              <mc:Fallback>
                <p:oleObj name="Equation" r:id="rId7" imgW="1333440" imgH="190440" progId="Equation.DSMT4">
                  <p:embed/>
                  <p:pic>
                    <p:nvPicPr>
                      <p:cNvPr id="8" name="Object 7">
                        <a:extLst>
                          <a:ext uri="{FF2B5EF4-FFF2-40B4-BE49-F238E27FC236}">
                            <a16:creationId xmlns:a16="http://schemas.microsoft.com/office/drawing/2014/main" id="{447B563C-EDFC-4E5F-AD9F-BC2E6B2556C9}"/>
                          </a:ext>
                        </a:extLst>
                      </p:cNvPr>
                      <p:cNvPicPr>
                        <a:picLocks noChangeAspect="1" noChangeArrowheads="1"/>
                      </p:cNvPicPr>
                      <p:nvPr/>
                    </p:nvPicPr>
                    <p:blipFill>
                      <a:blip r:embed="rId8"/>
                      <a:srcRect/>
                      <a:stretch>
                        <a:fillRect/>
                      </a:stretch>
                    </p:blipFill>
                    <p:spPr bwMode="auto">
                      <a:xfrm>
                        <a:off x="6915687" y="4144216"/>
                        <a:ext cx="2006600" cy="29845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51B5721B-2549-F08C-F4EB-96EB8ADAA177}"/>
              </a:ext>
            </a:extLst>
          </p:cNvPr>
          <p:cNvSpPr/>
          <p:nvPr/>
        </p:nvSpPr>
        <p:spPr>
          <a:xfrm>
            <a:off x="6825006" y="4045691"/>
            <a:ext cx="2133600" cy="469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063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52389"/>
            <a:ext cx="9144000" cy="857250"/>
          </a:xfrm>
        </p:spPr>
        <p:txBody>
          <a:bodyPr>
            <a:normAutofit fontScale="90000"/>
          </a:bodyPr>
          <a:lstStyle/>
          <a:p>
            <a:r>
              <a:rPr lang="en-US" sz="3200" dirty="0"/>
              <a:t>Design of Bolted Joints - General</a:t>
            </a:r>
            <a:br>
              <a:rPr lang="en-US" sz="3200" dirty="0"/>
            </a:br>
            <a:r>
              <a:rPr lang="en-US" sz="2800" dirty="0"/>
              <a:t>Typical Bolted Joints</a:t>
            </a:r>
            <a:endParaRPr lang="en-US" sz="32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874712"/>
            <a:ext cx="8229600" cy="3394075"/>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CFE0D62-3DDF-FEB7-E985-3B5EF4823426}"/>
              </a:ext>
            </a:extLst>
          </p:cNvPr>
          <p:cNvSpPr txBox="1"/>
          <p:nvPr/>
        </p:nvSpPr>
        <p:spPr>
          <a:xfrm>
            <a:off x="688157" y="1006687"/>
            <a:ext cx="4128940" cy="1569660"/>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AA447DA-EE3E-9A31-8AE6-963EF76E0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503" y="1065630"/>
            <a:ext cx="1799845" cy="2376054"/>
          </a:xfrm>
          <a:prstGeom prst="rect">
            <a:avLst/>
          </a:prstGeom>
        </p:spPr>
      </p:pic>
      <p:sp>
        <p:nvSpPr>
          <p:cNvPr id="9" name="TextBox 8">
            <a:extLst>
              <a:ext uri="{FF2B5EF4-FFF2-40B4-BE49-F238E27FC236}">
                <a16:creationId xmlns:a16="http://schemas.microsoft.com/office/drawing/2014/main" id="{F6FEF6A7-0078-9AE2-8D94-47DB3E95CEA1}"/>
              </a:ext>
            </a:extLst>
          </p:cNvPr>
          <p:cNvSpPr txBox="1"/>
          <p:nvPr/>
        </p:nvSpPr>
        <p:spPr>
          <a:xfrm>
            <a:off x="881405" y="3485903"/>
            <a:ext cx="2092750" cy="369332"/>
          </a:xfrm>
          <a:prstGeom prst="rect">
            <a:avLst/>
          </a:prstGeom>
          <a:noFill/>
        </p:spPr>
        <p:txBody>
          <a:bodyPr wrap="square" rtlCol="0">
            <a:spAutoFit/>
          </a:bodyPr>
          <a:lstStyle/>
          <a:p>
            <a:r>
              <a:rPr lang="en-US" dirty="0">
                <a:latin typeface="+mn-lt"/>
              </a:rPr>
              <a:t>Field Splice</a:t>
            </a:r>
          </a:p>
        </p:txBody>
      </p:sp>
      <p:pic>
        <p:nvPicPr>
          <p:cNvPr id="12" name="Picture 11" descr="A close-up of a staircase&#10;&#10;Description automatically generated with low confidence">
            <a:extLst>
              <a:ext uri="{FF2B5EF4-FFF2-40B4-BE49-F238E27FC236}">
                <a16:creationId xmlns:a16="http://schemas.microsoft.com/office/drawing/2014/main" id="{7225BF7F-08EA-D4B0-3D7D-27FE2C34D2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52627" y="1006687"/>
            <a:ext cx="1401609" cy="2593240"/>
          </a:xfrm>
          <a:prstGeom prst="rect">
            <a:avLst/>
          </a:prstGeom>
        </p:spPr>
      </p:pic>
      <p:sp>
        <p:nvSpPr>
          <p:cNvPr id="15" name="TextBox 14">
            <a:extLst>
              <a:ext uri="{FF2B5EF4-FFF2-40B4-BE49-F238E27FC236}">
                <a16:creationId xmlns:a16="http://schemas.microsoft.com/office/drawing/2014/main" id="{A2C62FDA-510E-2E10-0E0C-F7C840138C56}"/>
              </a:ext>
            </a:extLst>
          </p:cNvPr>
          <p:cNvSpPr txBox="1"/>
          <p:nvPr/>
        </p:nvSpPr>
        <p:spPr>
          <a:xfrm>
            <a:off x="2856320" y="3638568"/>
            <a:ext cx="1612723" cy="646331"/>
          </a:xfrm>
          <a:prstGeom prst="rect">
            <a:avLst/>
          </a:prstGeom>
          <a:noFill/>
        </p:spPr>
        <p:txBody>
          <a:bodyPr wrap="square" rtlCol="0">
            <a:spAutoFit/>
          </a:bodyPr>
          <a:lstStyle/>
          <a:p>
            <a:r>
              <a:rPr lang="en-US" dirty="0">
                <a:latin typeface="+mn-lt"/>
              </a:rPr>
              <a:t>Cross-Frame Connection</a:t>
            </a:r>
          </a:p>
        </p:txBody>
      </p:sp>
      <p:sp>
        <p:nvSpPr>
          <p:cNvPr id="16" name="TextBox 15">
            <a:extLst>
              <a:ext uri="{FF2B5EF4-FFF2-40B4-BE49-F238E27FC236}">
                <a16:creationId xmlns:a16="http://schemas.microsoft.com/office/drawing/2014/main" id="{A3B559C9-2A9B-33C5-D34F-50DC52B32A5E}"/>
              </a:ext>
            </a:extLst>
          </p:cNvPr>
          <p:cNvSpPr txBox="1"/>
          <p:nvPr/>
        </p:nvSpPr>
        <p:spPr>
          <a:xfrm>
            <a:off x="4572000" y="2576347"/>
            <a:ext cx="1612722" cy="923330"/>
          </a:xfrm>
          <a:prstGeom prst="rect">
            <a:avLst/>
          </a:prstGeom>
          <a:noFill/>
        </p:spPr>
        <p:txBody>
          <a:bodyPr wrap="square" rtlCol="0">
            <a:spAutoFit/>
          </a:bodyPr>
          <a:lstStyle/>
          <a:p>
            <a:pPr algn="ctr"/>
            <a:r>
              <a:rPr lang="en-US" dirty="0">
                <a:latin typeface="+mn-lt"/>
              </a:rPr>
              <a:t>Diaphragm or Floorbeam Connection</a:t>
            </a:r>
          </a:p>
        </p:txBody>
      </p:sp>
      <p:pic>
        <p:nvPicPr>
          <p:cNvPr id="20" name="Picture 19" descr="Diagram&#10;&#10;Description automatically generated">
            <a:extLst>
              <a:ext uri="{FF2B5EF4-FFF2-40B4-BE49-F238E27FC236}">
                <a16:creationId xmlns:a16="http://schemas.microsoft.com/office/drawing/2014/main" id="{FB81635A-94BE-77CF-BB91-3FA2158644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663" y="1001540"/>
            <a:ext cx="2631711" cy="1301767"/>
          </a:xfrm>
          <a:prstGeom prst="rect">
            <a:avLst/>
          </a:prstGeom>
        </p:spPr>
      </p:pic>
      <p:sp>
        <p:nvSpPr>
          <p:cNvPr id="21" name="TextBox 20">
            <a:extLst>
              <a:ext uri="{FF2B5EF4-FFF2-40B4-BE49-F238E27FC236}">
                <a16:creationId xmlns:a16="http://schemas.microsoft.com/office/drawing/2014/main" id="{2F4A879D-C142-CBE0-FB04-626600F0479F}"/>
              </a:ext>
            </a:extLst>
          </p:cNvPr>
          <p:cNvSpPr txBox="1"/>
          <p:nvPr/>
        </p:nvSpPr>
        <p:spPr>
          <a:xfrm>
            <a:off x="6763238" y="2387563"/>
            <a:ext cx="2036582" cy="646331"/>
          </a:xfrm>
          <a:prstGeom prst="rect">
            <a:avLst/>
          </a:prstGeom>
          <a:noFill/>
        </p:spPr>
        <p:txBody>
          <a:bodyPr wrap="square" rtlCol="0">
            <a:spAutoFit/>
          </a:bodyPr>
          <a:lstStyle/>
          <a:p>
            <a:pPr algn="ctr"/>
            <a:r>
              <a:rPr lang="en-US" dirty="0">
                <a:latin typeface="+mn-lt"/>
              </a:rPr>
              <a:t>Lateral Bracing Connection</a:t>
            </a:r>
          </a:p>
        </p:txBody>
      </p:sp>
      <p:pic>
        <p:nvPicPr>
          <p:cNvPr id="23" name="Picture 22" descr="A picture containing text&#10;&#10;Description automatically generated">
            <a:extLst>
              <a:ext uri="{FF2B5EF4-FFF2-40B4-BE49-F238E27FC236}">
                <a16:creationId xmlns:a16="http://schemas.microsoft.com/office/drawing/2014/main" id="{01D03910-327A-29CF-620D-951F2F8F45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06845" y="3140075"/>
            <a:ext cx="2012950" cy="1377950"/>
          </a:xfrm>
          <a:prstGeom prst="rect">
            <a:avLst/>
          </a:prstGeom>
        </p:spPr>
      </p:pic>
      <p:sp>
        <p:nvSpPr>
          <p:cNvPr id="24" name="TextBox 23">
            <a:extLst>
              <a:ext uri="{FF2B5EF4-FFF2-40B4-BE49-F238E27FC236}">
                <a16:creationId xmlns:a16="http://schemas.microsoft.com/office/drawing/2014/main" id="{866AA61A-95E0-2E44-2A15-E25BE392E476}"/>
              </a:ext>
            </a:extLst>
          </p:cNvPr>
          <p:cNvSpPr txBox="1"/>
          <p:nvPr/>
        </p:nvSpPr>
        <p:spPr>
          <a:xfrm>
            <a:off x="6722921" y="4535249"/>
            <a:ext cx="1977646" cy="369332"/>
          </a:xfrm>
          <a:prstGeom prst="rect">
            <a:avLst/>
          </a:prstGeom>
          <a:noFill/>
        </p:spPr>
        <p:txBody>
          <a:bodyPr wrap="square" rtlCol="0">
            <a:spAutoFit/>
          </a:bodyPr>
          <a:lstStyle/>
          <a:p>
            <a:pPr algn="ctr"/>
            <a:r>
              <a:rPr lang="en-US" dirty="0">
                <a:latin typeface="+mn-lt"/>
              </a:rPr>
              <a:t>Truss Gusset Plate</a:t>
            </a:r>
          </a:p>
        </p:txBody>
      </p:sp>
      <p:pic>
        <p:nvPicPr>
          <p:cNvPr id="5" name="Picture 4">
            <a:extLst>
              <a:ext uri="{FF2B5EF4-FFF2-40B4-BE49-F238E27FC236}">
                <a16:creationId xmlns:a16="http://schemas.microsoft.com/office/drawing/2014/main" id="{DEF86BB4-7891-7E25-9DDC-7FAF8AB794C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424818" y="1065630"/>
            <a:ext cx="1899621" cy="1424440"/>
          </a:xfrm>
          <a:prstGeom prst="rect">
            <a:avLst/>
          </a:prstGeom>
        </p:spPr>
      </p:pic>
    </p:spTree>
    <p:extLst>
      <p:ext uri="{BB962C8B-B14F-4D97-AF65-F5344CB8AC3E}">
        <p14:creationId xmlns:p14="http://schemas.microsoft.com/office/powerpoint/2010/main" val="133862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Bearing Resistance at Bolt Holes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50</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950925"/>
            <a:ext cx="8017498" cy="1815882"/>
          </a:xfrm>
          <a:prstGeom prst="rect">
            <a:avLst/>
          </a:prstGeom>
          <a:noFill/>
        </p:spPr>
        <p:txBody>
          <a:bodyPr wrap="square" rtlCol="0">
            <a:spAutoFit/>
          </a:bodyPr>
          <a:lstStyle/>
          <a:p>
            <a:pPr marL="742950" lvl="1" indent="-285750">
              <a:buFont typeface="Calibri" panose="020F0502020204030204" pitchFamily="34" charset="0"/>
              <a:buChar char="―"/>
              <a:defRPr/>
            </a:pPr>
            <a:r>
              <a:rPr lang="en-US" sz="1600" dirty="0">
                <a:effectLst/>
                <a:latin typeface="+mn-lt"/>
                <a:ea typeface="Times New Roman" panose="02020603050405020304" pitchFamily="18" charset="0"/>
              </a:rPr>
              <a:t>For long-slotted holes perpendicular to the applied bearing force, the nominal resistance of interior and end bolt holes at the strength limit state, R</a:t>
            </a:r>
            <a:r>
              <a:rPr lang="en-US" sz="1600" baseline="-25000" dirty="0">
                <a:effectLst/>
                <a:latin typeface="+mn-lt"/>
                <a:ea typeface="Times New Roman" panose="02020603050405020304" pitchFamily="18" charset="0"/>
              </a:rPr>
              <a:t>n</a:t>
            </a:r>
            <a:r>
              <a:rPr lang="en-US" sz="1600" dirty="0">
                <a:effectLst/>
                <a:latin typeface="+mn-lt"/>
                <a:ea typeface="Times New Roman" panose="02020603050405020304" pitchFamily="18" charset="0"/>
              </a:rPr>
              <a:t>, is to be taken as:</a:t>
            </a:r>
          </a:p>
          <a:p>
            <a:pPr marL="742950" lvl="1" indent="-285750">
              <a:buFont typeface="Wingdings" panose="05000000000000000000" pitchFamily="2" charset="2"/>
              <a:buChar char="Ø"/>
              <a:defRPr/>
            </a:pPr>
            <a:endParaRPr lang="en-US" sz="1600" dirty="0">
              <a:solidFill>
                <a:prstClr val="black"/>
              </a:solidFill>
              <a:effectLst/>
              <a:latin typeface="+mn-lt"/>
              <a:ea typeface="+mn-ea"/>
              <a:cs typeface="Times New Roman" panose="02020603050405020304" pitchFamily="18" charset="0"/>
            </a:endParaRPr>
          </a:p>
          <a:p>
            <a:pPr lvl="2">
              <a:defRPr/>
            </a:pPr>
            <a:endParaRPr lang="en-US" sz="1600" u="none" strike="noStrike" dirty="0">
              <a:effectLst/>
              <a:latin typeface="+mn-lt"/>
              <a:ea typeface="Times New Roman" panose="02020603050405020304" pitchFamily="18" charset="0"/>
            </a:endParaRPr>
          </a:p>
          <a:p>
            <a:pPr lvl="2">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effectLst/>
              <a:latin typeface="+mn-lt"/>
              <a:ea typeface="+mn-ea"/>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3433815083"/>
              </p:ext>
            </p:extLst>
          </p:nvPr>
        </p:nvGraphicFramePr>
        <p:xfrm>
          <a:off x="4017962" y="2490787"/>
          <a:ext cx="1108075" cy="298450"/>
        </p:xfrm>
        <a:graphic>
          <a:graphicData uri="http://schemas.openxmlformats.org/presentationml/2006/ole">
            <mc:AlternateContent xmlns:mc="http://schemas.openxmlformats.org/markup-compatibility/2006">
              <mc:Choice xmlns:v="urn:schemas-microsoft-com:vml" Requires="v">
                <p:oleObj name="Equation" r:id="rId3" imgW="736560" imgH="190440" progId="Equation.DSMT4">
                  <p:embed/>
                </p:oleObj>
              </mc:Choice>
              <mc:Fallback>
                <p:oleObj name="Equation" r:id="rId3" imgW="73656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4017962" y="2490787"/>
                        <a:ext cx="1108075" cy="298450"/>
                      </a:xfrm>
                      <a:prstGeom prst="rect">
                        <a:avLst/>
                      </a:prstGeom>
                      <a:noFill/>
                    </p:spPr>
                  </p:pic>
                </p:oleObj>
              </mc:Fallback>
            </mc:AlternateContent>
          </a:graphicData>
        </a:graphic>
      </p:graphicFrame>
      <p:sp>
        <p:nvSpPr>
          <p:cNvPr id="11" name="Rectangle 1">
            <a:extLst>
              <a:ext uri="{FF2B5EF4-FFF2-40B4-BE49-F238E27FC236}">
                <a16:creationId xmlns:a16="http://schemas.microsoft.com/office/drawing/2014/main" id="{92977226-BBC5-6CF5-A0BD-C0A3AE05F5A1}"/>
              </a:ext>
            </a:extLst>
          </p:cNvPr>
          <p:cNvSpPr>
            <a:spLocks noChangeArrowheads="1"/>
          </p:cNvSpPr>
          <p:nvPr/>
        </p:nvSpPr>
        <p:spPr bwMode="auto">
          <a:xfrm flipH="1">
            <a:off x="632511" y="3071402"/>
            <a:ext cx="56655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lang="en-US" altLang="en-US" sz="1600" dirty="0">
              <a:latin typeface="+mn-lt"/>
              <a:ea typeface="Times New Roman" panose="02020603050405020304" pitchFamily="18" charset="0"/>
              <a:cs typeface="Arial" panose="020B0604020202020204" pitchFamily="34"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sym typeface="Symbol" panose="05050102010706020507" pitchFamily="18" charset="2"/>
            </a:endParaRPr>
          </a:p>
        </p:txBody>
      </p:sp>
      <p:graphicFrame>
        <p:nvGraphicFramePr>
          <p:cNvPr id="5" name="Object 4">
            <a:extLst>
              <a:ext uri="{FF2B5EF4-FFF2-40B4-BE49-F238E27FC236}">
                <a16:creationId xmlns:a16="http://schemas.microsoft.com/office/drawing/2014/main" id="{FB24364E-41EA-0C20-3956-A6AA500920A8}"/>
              </a:ext>
            </a:extLst>
          </p:cNvPr>
          <p:cNvGraphicFramePr>
            <a:graphicFrameLocks noChangeAspect="1"/>
          </p:cNvGraphicFramePr>
          <p:nvPr>
            <p:extLst>
              <p:ext uri="{D42A27DB-BD31-4B8C-83A1-F6EECF244321}">
                <p14:modId xmlns:p14="http://schemas.microsoft.com/office/powerpoint/2010/main" val="3277501011"/>
              </p:ext>
            </p:extLst>
          </p:nvPr>
        </p:nvGraphicFramePr>
        <p:xfrm>
          <a:off x="4017962" y="3527348"/>
          <a:ext cx="917575" cy="298450"/>
        </p:xfrm>
        <a:graphic>
          <a:graphicData uri="http://schemas.openxmlformats.org/presentationml/2006/ole">
            <mc:AlternateContent xmlns:mc="http://schemas.openxmlformats.org/markup-compatibility/2006">
              <mc:Choice xmlns:v="urn:schemas-microsoft-com:vml" Requires="v">
                <p:oleObj name="Equation" r:id="rId5" imgW="609480" imgH="190440" progId="Equation.DSMT4">
                  <p:embed/>
                </p:oleObj>
              </mc:Choice>
              <mc:Fallback>
                <p:oleObj name="Equation" r:id="rId5" imgW="609480" imgH="190440" progId="Equation.DSMT4">
                  <p:embed/>
                  <p:pic>
                    <p:nvPicPr>
                      <p:cNvPr id="5" name="Object 4">
                        <a:extLst>
                          <a:ext uri="{FF2B5EF4-FFF2-40B4-BE49-F238E27FC236}">
                            <a16:creationId xmlns:a16="http://schemas.microsoft.com/office/drawing/2014/main" id="{FB24364E-41EA-0C20-3956-A6AA500920A8}"/>
                          </a:ext>
                        </a:extLst>
                      </p:cNvPr>
                      <p:cNvPicPr>
                        <a:picLocks noChangeAspect="1" noChangeArrowheads="1"/>
                      </p:cNvPicPr>
                      <p:nvPr/>
                    </p:nvPicPr>
                    <p:blipFill>
                      <a:blip r:embed="rId6"/>
                      <a:srcRect/>
                      <a:stretch>
                        <a:fillRect/>
                      </a:stretch>
                    </p:blipFill>
                    <p:spPr bwMode="auto">
                      <a:xfrm>
                        <a:off x="4017962" y="3527348"/>
                        <a:ext cx="917575" cy="29845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D0768D0-F3BE-2C0F-D3B1-1426B52593CC}"/>
              </a:ext>
            </a:extLst>
          </p:cNvPr>
          <p:cNvSpPr txBox="1"/>
          <p:nvPr/>
        </p:nvSpPr>
        <p:spPr>
          <a:xfrm>
            <a:off x="468327" y="1804985"/>
            <a:ext cx="6465873" cy="1692771"/>
          </a:xfrm>
          <a:prstGeom prst="rect">
            <a:avLst/>
          </a:prstGeom>
          <a:noFill/>
        </p:spPr>
        <p:txBody>
          <a:bodyPr wrap="square" rtlCol="0">
            <a:spAutoFit/>
          </a:bodyPr>
          <a:lstStyle/>
          <a:p>
            <a:pPr marL="1200150" lvl="2" indent="-285750">
              <a:buFont typeface="Courier New" panose="02070309020205020404" pitchFamily="49" charset="0"/>
              <a:buChar char="o"/>
              <a:defRPr/>
            </a:pPr>
            <a:r>
              <a:rPr lang="en-US" sz="1600" u="none" strike="noStrike" dirty="0">
                <a:effectLst/>
                <a:latin typeface="+mn-lt"/>
                <a:ea typeface="Times New Roman" panose="02020603050405020304" pitchFamily="18" charset="0"/>
              </a:rPr>
              <a:t>With bolts spaced at a clear distance between holes not less than 2.0d and with a clear end distance not less than 2.0d:</a:t>
            </a:r>
          </a:p>
          <a:p>
            <a:pPr lvl="2">
              <a:defRPr/>
            </a:pPr>
            <a:endParaRPr lang="en-US" sz="1800" dirty="0">
              <a:latin typeface="+mn-lt"/>
              <a:ea typeface="Times New Roman" panose="02020603050405020304" pitchFamily="18" charset="0"/>
            </a:endParaRPr>
          </a:p>
          <a:p>
            <a:pPr marL="1200150" lvl="2" indent="-285750">
              <a:buFont typeface="Courier New" panose="02070309020205020404" pitchFamily="49" charset="0"/>
              <a:buChar char="o"/>
              <a:defRPr/>
            </a:pPr>
            <a:endParaRPr lang="en-US" sz="1800" u="none" strike="noStrike" dirty="0">
              <a:effectLst/>
              <a:latin typeface="+mn-lt"/>
              <a:ea typeface="Times New Roman" panose="02020603050405020304" pitchFamily="18" charset="0"/>
            </a:endParaRPr>
          </a:p>
          <a:p>
            <a:pPr marL="1200150" lvl="2" indent="-285750">
              <a:buFont typeface="Courier New" panose="02070309020205020404" pitchFamily="49" charset="0"/>
              <a:buChar char="o"/>
              <a:defRPr/>
            </a:pPr>
            <a:r>
              <a:rPr lang="en-US" sz="1600" u="none" strike="noStrike" dirty="0">
                <a:effectLst/>
                <a:latin typeface="+mn-lt"/>
                <a:ea typeface="Times New Roman" panose="02020603050405020304" pitchFamily="18" charset="0"/>
              </a:rPr>
              <a:t>If either the clear distance between holes is less than 2.0d, or the clear end distance is less than 2.0</a:t>
            </a:r>
            <a:r>
              <a:rPr lang="en-US" sz="1600" strike="noStrike" dirty="0">
                <a:effectLst/>
                <a:latin typeface="+mn-lt"/>
                <a:ea typeface="Times New Roman" panose="02020603050405020304" pitchFamily="18" charset="0"/>
              </a:rPr>
              <a:t>d</a:t>
            </a:r>
            <a:r>
              <a:rPr lang="en-US" sz="1600" u="none" strike="noStrike" dirty="0">
                <a:effectLst/>
                <a:latin typeface="+mn-lt"/>
                <a:ea typeface="Times New Roman" panose="02020603050405020304" pitchFamily="18" charset="0"/>
              </a:rPr>
              <a:t>:</a:t>
            </a:r>
          </a:p>
        </p:txBody>
      </p:sp>
      <p:graphicFrame>
        <p:nvGraphicFramePr>
          <p:cNvPr id="8" name="Object 7">
            <a:extLst>
              <a:ext uri="{FF2B5EF4-FFF2-40B4-BE49-F238E27FC236}">
                <a16:creationId xmlns:a16="http://schemas.microsoft.com/office/drawing/2014/main" id="{FE1A0E34-86D4-F1AD-BFCB-7D35BE31FECE}"/>
              </a:ext>
            </a:extLst>
          </p:cNvPr>
          <p:cNvGraphicFramePr>
            <a:graphicFrameLocks noChangeAspect="1"/>
          </p:cNvGraphicFramePr>
          <p:nvPr>
            <p:extLst>
              <p:ext uri="{D42A27DB-BD31-4B8C-83A1-F6EECF244321}">
                <p14:modId xmlns:p14="http://schemas.microsoft.com/office/powerpoint/2010/main" val="2806743848"/>
              </p:ext>
            </p:extLst>
          </p:nvPr>
        </p:nvGraphicFramePr>
        <p:xfrm>
          <a:off x="7131050" y="2668282"/>
          <a:ext cx="1739900" cy="298450"/>
        </p:xfrm>
        <a:graphic>
          <a:graphicData uri="http://schemas.openxmlformats.org/presentationml/2006/ole">
            <mc:AlternateContent xmlns:mc="http://schemas.openxmlformats.org/markup-compatibility/2006">
              <mc:Choice xmlns:v="urn:schemas-microsoft-com:vml" Requires="v">
                <p:oleObj name="Equation" r:id="rId7" imgW="1155600" imgH="190440" progId="Equation.DSMT4">
                  <p:embed/>
                </p:oleObj>
              </mc:Choice>
              <mc:Fallback>
                <p:oleObj name="Equation" r:id="rId7" imgW="1155600" imgH="190440" progId="Equation.DSMT4">
                  <p:embed/>
                  <p:pic>
                    <p:nvPicPr>
                      <p:cNvPr id="8" name="Object 7">
                        <a:extLst>
                          <a:ext uri="{FF2B5EF4-FFF2-40B4-BE49-F238E27FC236}">
                            <a16:creationId xmlns:a16="http://schemas.microsoft.com/office/drawing/2014/main" id="{FE1A0E34-86D4-F1AD-BFCB-7D35BE31FECE}"/>
                          </a:ext>
                        </a:extLst>
                      </p:cNvPr>
                      <p:cNvPicPr>
                        <a:picLocks noChangeAspect="1" noChangeArrowheads="1"/>
                      </p:cNvPicPr>
                      <p:nvPr/>
                    </p:nvPicPr>
                    <p:blipFill>
                      <a:blip r:embed="rId8"/>
                      <a:srcRect/>
                      <a:stretch>
                        <a:fillRect/>
                      </a:stretch>
                    </p:blipFill>
                    <p:spPr bwMode="auto">
                      <a:xfrm>
                        <a:off x="7131050" y="2668282"/>
                        <a:ext cx="1739900" cy="29845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86D296CC-3502-4F9B-985B-0FA735CA6422}"/>
              </a:ext>
            </a:extLst>
          </p:cNvPr>
          <p:cNvSpPr/>
          <p:nvPr/>
        </p:nvSpPr>
        <p:spPr>
          <a:xfrm>
            <a:off x="7131050" y="2596403"/>
            <a:ext cx="1767852" cy="474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E32D624-5F42-67BB-EAF8-F1485A3F842B}"/>
              </a:ext>
            </a:extLst>
          </p:cNvPr>
          <p:cNvSpPr txBox="1"/>
          <p:nvPr/>
        </p:nvSpPr>
        <p:spPr>
          <a:xfrm>
            <a:off x="980388" y="3987876"/>
            <a:ext cx="787059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rPr>
              <a:t>The nominal bearing resistance of the connected member may be taken as the sum of the smaller of the nominal shear resistance of the individual bolts and the nominal bearing resistance of the individual bolt holes parallel to the line of the force. </a:t>
            </a:r>
            <a:endParaRPr lang="en-US" sz="1600" dirty="0">
              <a:latin typeface="+mn-lt"/>
            </a:endParaRPr>
          </a:p>
        </p:txBody>
      </p:sp>
    </p:spTree>
    <p:extLst>
      <p:ext uri="{BB962C8B-B14F-4D97-AF65-F5344CB8AC3E}">
        <p14:creationId xmlns:p14="http://schemas.microsoft.com/office/powerpoint/2010/main" val="243853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Bearing Resistance at Bolt Holes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51</a:t>
            </a:fld>
            <a:endParaRPr lang="en-US" noProof="0" dirty="0"/>
          </a:p>
        </p:txBody>
      </p:sp>
      <p:sp>
        <p:nvSpPr>
          <p:cNvPr id="8" name="Rectangle 2">
            <a:extLst>
              <a:ext uri="{FF2B5EF4-FFF2-40B4-BE49-F238E27FC236}">
                <a16:creationId xmlns:a16="http://schemas.microsoft.com/office/drawing/2014/main" id="{9F3831B3-E5F0-BDAE-5766-1BD0A642FD33}"/>
              </a:ext>
            </a:extLst>
          </p:cNvPr>
          <p:cNvSpPr>
            <a:spLocks noChangeArrowheads="1"/>
          </p:cNvSpPr>
          <p:nvPr/>
        </p:nvSpPr>
        <p:spPr bwMode="auto">
          <a:xfrm>
            <a:off x="611178" y="1015484"/>
            <a:ext cx="8075622" cy="14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Calculate the total factored bearing resistance, R</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r</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of the bolted flange splice plate connection shown below subject to a tensile force, P. The plate material is ASTM A709 Grade 50W steel (F</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u</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 70 ksi – </a:t>
            </a:r>
            <a:r>
              <a:rPr kumimoji="0" lang="en-US" sz="1600" b="0"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AASHTO LRFD </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Table 6.4.1-1). The bolts are 7/8-in. diameter ASTM F3125 Grade A325 (120 ksi) high-strength bolts placed in standard-size holes.</a:t>
            </a: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04296207-F586-F20A-2F13-BD8DBA35F331}"/>
              </a:ext>
            </a:extLst>
          </p:cNvPr>
          <p:cNvSpPr>
            <a:spLocks noChangeArrowheads="1"/>
          </p:cNvSpPr>
          <p:nvPr/>
        </p:nvSpPr>
        <p:spPr bwMode="auto">
          <a:xfrm>
            <a:off x="2743200" y="2364460"/>
            <a:ext cx="104438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descr="Figure 6.6.4.2.5.3-3 Bearing Resistance Example - Flange Splice Plate. Sketch of a splice plate for a flange, showing bolt holes, applied force directions and bolt spacing.">
            <a:extLst>
              <a:ext uri="{FF2B5EF4-FFF2-40B4-BE49-F238E27FC236}">
                <a16:creationId xmlns:a16="http://schemas.microsoft.com/office/drawing/2014/main" id="{0BC96CCD-10D2-9A54-EF9F-C21E93F14009}"/>
              </a:ext>
            </a:extLst>
          </p:cNvPr>
          <p:cNvGraphicFramePr>
            <a:graphicFrameLocks noChangeAspect="1"/>
          </p:cNvGraphicFramePr>
          <p:nvPr>
            <p:extLst>
              <p:ext uri="{D42A27DB-BD31-4B8C-83A1-F6EECF244321}">
                <p14:modId xmlns:p14="http://schemas.microsoft.com/office/powerpoint/2010/main" val="4274430139"/>
              </p:ext>
            </p:extLst>
          </p:nvPr>
        </p:nvGraphicFramePr>
        <p:xfrm>
          <a:off x="2743200" y="2410179"/>
          <a:ext cx="4119514" cy="2429643"/>
        </p:xfrm>
        <a:graphic>
          <a:graphicData uri="http://schemas.openxmlformats.org/presentationml/2006/ole">
            <mc:AlternateContent xmlns:mc="http://schemas.openxmlformats.org/markup-compatibility/2006">
              <mc:Choice xmlns:v="urn:schemas-microsoft-com:vml" Requires="v">
                <p:oleObj r:id="rId3" imgW="4812311" imgH="2826593" progId="Visio.Drawing.11">
                  <p:embed/>
                </p:oleObj>
              </mc:Choice>
              <mc:Fallback>
                <p:oleObj r:id="rId3" imgW="4812311" imgH="2826593" progId="Visio.Drawing.11">
                  <p:embed/>
                  <p:pic>
                    <p:nvPicPr>
                      <p:cNvPr id="13" name="Object 12" descr="Figure 6.6.4.2.5.3-3 Bearing Resistance Example - Flange Splice Plate. Sketch of a splice plate for a flange, showing bolt holes, applied force directions and bolt spacing.">
                        <a:extLst>
                          <a:ext uri="{FF2B5EF4-FFF2-40B4-BE49-F238E27FC236}">
                            <a16:creationId xmlns:a16="http://schemas.microsoft.com/office/drawing/2014/main" id="{0BC96CCD-10D2-9A54-EF9F-C21E93F14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10179"/>
                        <a:ext cx="4119514" cy="2429643"/>
                      </a:xfrm>
                      <a:prstGeom prst="rect">
                        <a:avLst/>
                      </a:prstGeom>
                      <a:noFill/>
                    </p:spPr>
                  </p:pic>
                </p:oleObj>
              </mc:Fallback>
            </mc:AlternateContent>
          </a:graphicData>
        </a:graphic>
      </p:graphicFrame>
    </p:spTree>
    <p:extLst>
      <p:ext uri="{BB962C8B-B14F-4D97-AF65-F5344CB8AC3E}">
        <p14:creationId xmlns:p14="http://schemas.microsoft.com/office/powerpoint/2010/main" val="206381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600" dirty="0"/>
              <a:t>Bearing Resistance at Bolt Holes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52</a:t>
            </a:fld>
            <a:endParaRPr lang="en-US" noProof="0" dirty="0"/>
          </a:p>
        </p:txBody>
      </p:sp>
      <p:sp>
        <p:nvSpPr>
          <p:cNvPr id="8" name="Rectangle 2">
            <a:extLst>
              <a:ext uri="{FF2B5EF4-FFF2-40B4-BE49-F238E27FC236}">
                <a16:creationId xmlns:a16="http://schemas.microsoft.com/office/drawing/2014/main" id="{9F3831B3-E5F0-BDAE-5766-1BD0A642FD33}"/>
              </a:ext>
            </a:extLst>
          </p:cNvPr>
          <p:cNvSpPr>
            <a:spLocks noChangeArrowheads="1"/>
          </p:cNvSpPr>
          <p:nvPr/>
        </p:nvSpPr>
        <p:spPr bwMode="auto">
          <a:xfrm>
            <a:off x="457200" y="1010231"/>
            <a:ext cx="8075622" cy="224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For standard-size holes, the nominal bearing resistance, R</a:t>
            </a:r>
            <a:r>
              <a:rPr kumimoji="0" lang="en-US" sz="1600" b="0" i="0" u="none" strike="noStrike" kern="1200" cap="none" spc="0" normalizeH="0" baseline="-25000" noProof="0" dirty="0">
                <a:ln>
                  <a:noFill/>
                </a:ln>
                <a:solidFill>
                  <a:prstClr val="black"/>
                </a:solidFill>
                <a:effectLst/>
                <a:uLnTx/>
                <a:uFillTx/>
                <a:latin typeface="Calibri"/>
                <a:ea typeface="Times New Roman" panose="02020603050405020304" pitchFamily="18" charset="0"/>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parallel to the applied bearing force is taken as (Slide 49):</a:t>
            </a:r>
          </a:p>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lang="en-US" sz="1600" dirty="0">
              <a:solidFill>
                <a:prstClr val="black"/>
              </a:solidFill>
              <a:latin typeface="Calibri"/>
              <a:ea typeface="Times New Roman" panose="02020603050405020304" pitchFamily="18" charset="0"/>
              <a:cs typeface="Arial" panose="020B0604020202020204" pitchFamily="34" charset="0"/>
            </a:endParaRPr>
          </a:p>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514350" marR="228600" indent="-285750" algn="just">
              <a:lnSpc>
                <a:spcPct val="110000"/>
              </a:lnSpc>
              <a:spcBef>
                <a:spcPts val="0"/>
              </a:spcBef>
              <a:spcAft>
                <a:spcPts val="0"/>
              </a:spcAft>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For the four bolts adjacent to the end of the splice plate, the end distance is 1.5 in.  Therefore, the clear end distance, L</a:t>
            </a:r>
            <a:r>
              <a:rPr lang="en-US" sz="1600" baseline="-25000" dirty="0">
                <a:effectLst/>
                <a:latin typeface="+mn-lt"/>
                <a:ea typeface="Times New Roman" panose="02020603050405020304" pitchFamily="18" charset="0"/>
                <a:cs typeface="Times New Roman" panose="02020603050405020304" pitchFamily="18" charset="0"/>
              </a:rPr>
              <a:t>c</a:t>
            </a:r>
            <a:r>
              <a:rPr lang="en-US" sz="1600" dirty="0">
                <a:effectLst/>
                <a:latin typeface="+mn-lt"/>
                <a:ea typeface="Times New Roman" panose="02020603050405020304" pitchFamily="18" charset="0"/>
                <a:cs typeface="Times New Roman" panose="02020603050405020304" pitchFamily="18" charset="0"/>
              </a:rPr>
              <a:t>, between the edge of the bolt holes and the end of the splice plate is:</a:t>
            </a:r>
          </a:p>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04296207-F586-F20A-2F13-BD8DBA35F331}"/>
              </a:ext>
            </a:extLst>
          </p:cNvPr>
          <p:cNvSpPr>
            <a:spLocks noChangeArrowheads="1"/>
          </p:cNvSpPr>
          <p:nvPr/>
        </p:nvSpPr>
        <p:spPr bwMode="auto">
          <a:xfrm>
            <a:off x="2743200" y="2364460"/>
            <a:ext cx="104438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a16="http://schemas.microsoft.com/office/drawing/2014/main" id="{40EBBC15-1D08-7C0B-EA48-320AB181A20D}"/>
              </a:ext>
            </a:extLst>
          </p:cNvPr>
          <p:cNvGraphicFramePr>
            <a:graphicFrameLocks noChangeAspect="1"/>
          </p:cNvGraphicFramePr>
          <p:nvPr>
            <p:extLst>
              <p:ext uri="{D42A27DB-BD31-4B8C-83A1-F6EECF244321}">
                <p14:modId xmlns:p14="http://schemas.microsoft.com/office/powerpoint/2010/main" val="3882163515"/>
              </p:ext>
            </p:extLst>
          </p:nvPr>
        </p:nvGraphicFramePr>
        <p:xfrm>
          <a:off x="3568700" y="1778726"/>
          <a:ext cx="1776298" cy="264196"/>
        </p:xfrm>
        <a:graphic>
          <a:graphicData uri="http://schemas.openxmlformats.org/presentationml/2006/ole">
            <mc:AlternateContent xmlns:mc="http://schemas.openxmlformats.org/markup-compatibility/2006">
              <mc:Choice xmlns:v="urn:schemas-microsoft-com:vml" Requires="v">
                <p:oleObj name="Equation" r:id="rId3" imgW="1333440" imgH="190440" progId="Equation.DSMT4">
                  <p:embed/>
                </p:oleObj>
              </mc:Choice>
              <mc:Fallback>
                <p:oleObj name="Equation" r:id="rId3" imgW="1333440" imgH="190440" progId="Equation.DSMT4">
                  <p:embed/>
                  <p:pic>
                    <p:nvPicPr>
                      <p:cNvPr id="5" name="Object 4">
                        <a:extLst>
                          <a:ext uri="{FF2B5EF4-FFF2-40B4-BE49-F238E27FC236}">
                            <a16:creationId xmlns:a16="http://schemas.microsoft.com/office/drawing/2014/main" id="{40EBBC15-1D08-7C0B-EA48-320AB181A20D}"/>
                          </a:ext>
                        </a:extLst>
                      </p:cNvPr>
                      <p:cNvPicPr>
                        <a:picLocks noChangeAspect="1" noChangeArrowheads="1"/>
                      </p:cNvPicPr>
                      <p:nvPr/>
                    </p:nvPicPr>
                    <p:blipFill>
                      <a:blip r:embed="rId4"/>
                      <a:srcRect/>
                      <a:stretch>
                        <a:fillRect/>
                      </a:stretch>
                    </p:blipFill>
                    <p:spPr bwMode="auto">
                      <a:xfrm>
                        <a:off x="3568700" y="1778726"/>
                        <a:ext cx="1776298" cy="26419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4426FCD6-19E7-9935-8B83-2DCAE177B999}"/>
              </a:ext>
            </a:extLst>
          </p:cNvPr>
          <p:cNvGraphicFramePr>
            <a:graphicFrameLocks noChangeAspect="1"/>
          </p:cNvGraphicFramePr>
          <p:nvPr>
            <p:extLst>
              <p:ext uri="{D42A27DB-BD31-4B8C-83A1-F6EECF244321}">
                <p14:modId xmlns:p14="http://schemas.microsoft.com/office/powerpoint/2010/main" val="782036750"/>
              </p:ext>
            </p:extLst>
          </p:nvPr>
        </p:nvGraphicFramePr>
        <p:xfrm>
          <a:off x="3440505" y="2941290"/>
          <a:ext cx="2032687" cy="461541"/>
        </p:xfrm>
        <a:graphic>
          <a:graphicData uri="http://schemas.openxmlformats.org/presentationml/2006/ole">
            <mc:AlternateContent xmlns:mc="http://schemas.openxmlformats.org/markup-compatibility/2006">
              <mc:Choice xmlns:v="urn:schemas-microsoft-com:vml" Requires="v">
                <p:oleObj name="Equation" r:id="rId5" imgW="1574640" imgH="342720" progId="Equation.DSMT4">
                  <p:embed/>
                </p:oleObj>
              </mc:Choice>
              <mc:Fallback>
                <p:oleObj name="Equation" r:id="rId5" imgW="1574640" imgH="342720" progId="Equation.DSMT4">
                  <p:embed/>
                  <p:pic>
                    <p:nvPicPr>
                      <p:cNvPr id="6" name="Object 5">
                        <a:extLst>
                          <a:ext uri="{FF2B5EF4-FFF2-40B4-BE49-F238E27FC236}">
                            <a16:creationId xmlns:a16="http://schemas.microsoft.com/office/drawing/2014/main" id="{4426FCD6-19E7-9935-8B83-2DCAE177B999}"/>
                          </a:ext>
                        </a:extLst>
                      </p:cNvPr>
                      <p:cNvPicPr>
                        <a:picLocks noChangeAspect="1" noChangeArrowheads="1"/>
                      </p:cNvPicPr>
                      <p:nvPr/>
                    </p:nvPicPr>
                    <p:blipFill>
                      <a:blip r:embed="rId6"/>
                      <a:srcRect/>
                      <a:stretch>
                        <a:fillRect/>
                      </a:stretch>
                    </p:blipFill>
                    <p:spPr bwMode="auto">
                      <a:xfrm>
                        <a:off x="3440505" y="2941290"/>
                        <a:ext cx="2032687" cy="461541"/>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0994BF0-3DB1-DFDC-13C0-33A22AEA6F54}"/>
              </a:ext>
            </a:extLst>
          </p:cNvPr>
          <p:cNvGraphicFramePr>
            <a:graphicFrameLocks noChangeAspect="1"/>
          </p:cNvGraphicFramePr>
          <p:nvPr>
            <p:extLst>
              <p:ext uri="{D42A27DB-BD31-4B8C-83A1-F6EECF244321}">
                <p14:modId xmlns:p14="http://schemas.microsoft.com/office/powerpoint/2010/main" val="4182009639"/>
              </p:ext>
            </p:extLst>
          </p:nvPr>
        </p:nvGraphicFramePr>
        <p:xfrm>
          <a:off x="2132012" y="3551767"/>
          <a:ext cx="4878387" cy="290513"/>
        </p:xfrm>
        <a:graphic>
          <a:graphicData uri="http://schemas.openxmlformats.org/presentationml/2006/ole">
            <mc:AlternateContent xmlns:mc="http://schemas.openxmlformats.org/markup-compatibility/2006">
              <mc:Choice xmlns:v="urn:schemas-microsoft-com:vml" Requires="v">
                <p:oleObj name="Equation" r:id="rId7" imgW="3784320" imgH="215640" progId="Equation.DSMT4">
                  <p:embed/>
                </p:oleObj>
              </mc:Choice>
              <mc:Fallback>
                <p:oleObj name="Equation" r:id="rId7" imgW="3784320" imgH="215640" progId="Equation.DSMT4">
                  <p:embed/>
                  <p:pic>
                    <p:nvPicPr>
                      <p:cNvPr id="7" name="Object 6">
                        <a:extLst>
                          <a:ext uri="{FF2B5EF4-FFF2-40B4-BE49-F238E27FC236}">
                            <a16:creationId xmlns:a16="http://schemas.microsoft.com/office/drawing/2014/main" id="{90994BF0-3DB1-DFDC-13C0-33A22AEA6F54}"/>
                          </a:ext>
                        </a:extLst>
                      </p:cNvPr>
                      <p:cNvPicPr>
                        <a:picLocks noChangeAspect="1" noChangeArrowheads="1"/>
                      </p:cNvPicPr>
                      <p:nvPr/>
                    </p:nvPicPr>
                    <p:blipFill>
                      <a:blip r:embed="rId8"/>
                      <a:srcRect/>
                      <a:stretch>
                        <a:fillRect/>
                      </a:stretch>
                    </p:blipFill>
                    <p:spPr bwMode="auto">
                      <a:xfrm>
                        <a:off x="2132012" y="3551767"/>
                        <a:ext cx="4878387" cy="29051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8F3873A3-8B69-7061-EC07-41C8956BBCA3}"/>
              </a:ext>
            </a:extLst>
          </p:cNvPr>
          <p:cNvGraphicFramePr>
            <a:graphicFrameLocks noChangeAspect="1"/>
          </p:cNvGraphicFramePr>
          <p:nvPr>
            <p:extLst>
              <p:ext uri="{D42A27DB-BD31-4B8C-83A1-F6EECF244321}">
                <p14:modId xmlns:p14="http://schemas.microsoft.com/office/powerpoint/2010/main" val="2969004176"/>
              </p:ext>
            </p:extLst>
          </p:nvPr>
        </p:nvGraphicFramePr>
        <p:xfrm>
          <a:off x="2516981" y="4054885"/>
          <a:ext cx="4108450" cy="290513"/>
        </p:xfrm>
        <a:graphic>
          <a:graphicData uri="http://schemas.openxmlformats.org/presentationml/2006/ole">
            <mc:AlternateContent xmlns:mc="http://schemas.openxmlformats.org/markup-compatibility/2006">
              <mc:Choice xmlns:v="urn:schemas-microsoft-com:vml" Requires="v">
                <p:oleObj name="Equation" r:id="rId9" imgW="3187440" imgH="215640" progId="Equation.DSMT4">
                  <p:embed/>
                </p:oleObj>
              </mc:Choice>
              <mc:Fallback>
                <p:oleObj name="Equation" r:id="rId9" imgW="3187440" imgH="215640" progId="Equation.DSMT4">
                  <p:embed/>
                  <p:pic>
                    <p:nvPicPr>
                      <p:cNvPr id="9" name="Object 8">
                        <a:extLst>
                          <a:ext uri="{FF2B5EF4-FFF2-40B4-BE49-F238E27FC236}">
                            <a16:creationId xmlns:a16="http://schemas.microsoft.com/office/drawing/2014/main" id="{8F3873A3-8B69-7061-EC07-41C8956BBCA3}"/>
                          </a:ext>
                        </a:extLst>
                      </p:cNvPr>
                      <p:cNvPicPr>
                        <a:picLocks noChangeAspect="1" noChangeArrowheads="1"/>
                      </p:cNvPicPr>
                      <p:nvPr/>
                    </p:nvPicPr>
                    <p:blipFill>
                      <a:blip r:embed="rId10"/>
                      <a:srcRect/>
                      <a:stretch>
                        <a:fillRect/>
                      </a:stretch>
                    </p:blipFill>
                    <p:spPr bwMode="auto">
                      <a:xfrm>
                        <a:off x="2516981" y="4054885"/>
                        <a:ext cx="4108450" cy="290513"/>
                      </a:xfrm>
                      <a:prstGeom prst="rect">
                        <a:avLst/>
                      </a:prstGeom>
                      <a:noFill/>
                    </p:spPr>
                  </p:pic>
                </p:oleObj>
              </mc:Fallback>
            </mc:AlternateContent>
          </a:graphicData>
        </a:graphic>
      </p:graphicFrame>
    </p:spTree>
    <p:extLst>
      <p:ext uri="{BB962C8B-B14F-4D97-AF65-F5344CB8AC3E}">
        <p14:creationId xmlns:p14="http://schemas.microsoft.com/office/powerpoint/2010/main" val="397811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12511"/>
            <a:ext cx="8229600" cy="857250"/>
          </a:xfrm>
        </p:spPr>
        <p:txBody>
          <a:bodyPr>
            <a:noAutofit/>
          </a:bodyPr>
          <a:lstStyle/>
          <a:p>
            <a:r>
              <a:rPr lang="en-US" sz="3600" dirty="0"/>
              <a:t>Bearing Resistance at Bolt Holes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53</a:t>
            </a:fld>
            <a:endParaRPr lang="en-US" noProof="0" dirty="0"/>
          </a:p>
        </p:txBody>
      </p:sp>
      <p:sp>
        <p:nvSpPr>
          <p:cNvPr id="8" name="Rectangle 2">
            <a:extLst>
              <a:ext uri="{FF2B5EF4-FFF2-40B4-BE49-F238E27FC236}">
                <a16:creationId xmlns:a16="http://schemas.microsoft.com/office/drawing/2014/main" id="{9F3831B3-E5F0-BDAE-5766-1BD0A642FD33}"/>
              </a:ext>
            </a:extLst>
          </p:cNvPr>
          <p:cNvSpPr>
            <a:spLocks noChangeArrowheads="1"/>
          </p:cNvSpPr>
          <p:nvPr/>
        </p:nvSpPr>
        <p:spPr bwMode="auto">
          <a:xfrm>
            <a:off x="462846" y="1080295"/>
            <a:ext cx="8075622" cy="11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228600" indent="-285750" algn="just">
              <a:lnSpc>
                <a:spcPct val="110000"/>
              </a:lnSpc>
              <a:spcBef>
                <a:spcPts val="0"/>
              </a:spcBef>
              <a:spcAft>
                <a:spcPts val="0"/>
              </a:spcAft>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For the other twenty bolts in the connection, the center-to-center distance between the bolt holes in the direction of the applied force is 3.0 in. Therefore, the clear distance, L</a:t>
            </a:r>
            <a:r>
              <a:rPr lang="en-US" sz="1600" baseline="-25000" dirty="0">
                <a:effectLst/>
                <a:latin typeface="+mn-lt"/>
                <a:ea typeface="Times New Roman" panose="02020603050405020304" pitchFamily="18" charset="0"/>
                <a:cs typeface="Times New Roman" panose="02020603050405020304" pitchFamily="18" charset="0"/>
              </a:rPr>
              <a:t>c</a:t>
            </a:r>
            <a:r>
              <a:rPr lang="en-US" sz="1600" dirty="0">
                <a:effectLst/>
                <a:latin typeface="+mn-lt"/>
                <a:ea typeface="Times New Roman" panose="02020603050405020304" pitchFamily="18" charset="0"/>
                <a:cs typeface="Times New Roman" panose="02020603050405020304" pitchFamily="18" charset="0"/>
              </a:rPr>
              <a:t>, between the edges of the adjacent bolt holes is:</a:t>
            </a:r>
          </a:p>
          <a:p>
            <a:pPr marL="514350" marR="228600" lvl="0" indent="-285750" algn="just" defTabSz="914400" rtl="0" eaLnBrk="1" fontAlgn="base"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04296207-F586-F20A-2F13-BD8DBA35F331}"/>
              </a:ext>
            </a:extLst>
          </p:cNvPr>
          <p:cNvSpPr>
            <a:spLocks noChangeArrowheads="1"/>
          </p:cNvSpPr>
          <p:nvPr/>
        </p:nvSpPr>
        <p:spPr bwMode="auto">
          <a:xfrm>
            <a:off x="2686639" y="2490946"/>
            <a:ext cx="104438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4426FCD6-19E7-9935-8B83-2DCAE177B999}"/>
              </a:ext>
            </a:extLst>
          </p:cNvPr>
          <p:cNvGraphicFramePr>
            <a:graphicFrameLocks noChangeAspect="1"/>
          </p:cNvGraphicFramePr>
          <p:nvPr>
            <p:extLst>
              <p:ext uri="{D42A27DB-BD31-4B8C-83A1-F6EECF244321}">
                <p14:modId xmlns:p14="http://schemas.microsoft.com/office/powerpoint/2010/main" val="4205346883"/>
              </p:ext>
            </p:extLst>
          </p:nvPr>
        </p:nvGraphicFramePr>
        <p:xfrm>
          <a:off x="3394169" y="2032262"/>
          <a:ext cx="2212975" cy="255587"/>
        </p:xfrm>
        <a:graphic>
          <a:graphicData uri="http://schemas.openxmlformats.org/presentationml/2006/ole">
            <mc:AlternateContent xmlns:mc="http://schemas.openxmlformats.org/markup-compatibility/2006">
              <mc:Choice xmlns:v="urn:schemas-microsoft-com:vml" Requires="v">
                <p:oleObj name="Equation" r:id="rId3" imgW="1714320" imgH="190440" progId="Equation.DSMT4">
                  <p:embed/>
                </p:oleObj>
              </mc:Choice>
              <mc:Fallback>
                <p:oleObj name="Equation" r:id="rId3" imgW="1714320" imgH="190440" progId="Equation.DSMT4">
                  <p:embed/>
                  <p:pic>
                    <p:nvPicPr>
                      <p:cNvPr id="6" name="Object 5">
                        <a:extLst>
                          <a:ext uri="{FF2B5EF4-FFF2-40B4-BE49-F238E27FC236}">
                            <a16:creationId xmlns:a16="http://schemas.microsoft.com/office/drawing/2014/main" id="{4426FCD6-19E7-9935-8B83-2DCAE177B999}"/>
                          </a:ext>
                        </a:extLst>
                      </p:cNvPr>
                      <p:cNvPicPr>
                        <a:picLocks noChangeAspect="1" noChangeArrowheads="1"/>
                      </p:cNvPicPr>
                      <p:nvPr/>
                    </p:nvPicPr>
                    <p:blipFill>
                      <a:blip r:embed="rId4"/>
                      <a:srcRect/>
                      <a:stretch>
                        <a:fillRect/>
                      </a:stretch>
                    </p:blipFill>
                    <p:spPr bwMode="auto">
                      <a:xfrm>
                        <a:off x="3394169" y="2032262"/>
                        <a:ext cx="2212975" cy="25558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0994BF0-3DB1-DFDC-13C0-33A22AEA6F54}"/>
              </a:ext>
            </a:extLst>
          </p:cNvPr>
          <p:cNvGraphicFramePr>
            <a:graphicFrameLocks noChangeAspect="1"/>
          </p:cNvGraphicFramePr>
          <p:nvPr>
            <p:extLst>
              <p:ext uri="{D42A27DB-BD31-4B8C-83A1-F6EECF244321}">
                <p14:modId xmlns:p14="http://schemas.microsoft.com/office/powerpoint/2010/main" val="683596849"/>
              </p:ext>
            </p:extLst>
          </p:nvPr>
        </p:nvGraphicFramePr>
        <p:xfrm>
          <a:off x="2487613" y="2368550"/>
          <a:ext cx="4354512" cy="290513"/>
        </p:xfrm>
        <a:graphic>
          <a:graphicData uri="http://schemas.openxmlformats.org/presentationml/2006/ole">
            <mc:AlternateContent xmlns:mc="http://schemas.openxmlformats.org/markup-compatibility/2006">
              <mc:Choice xmlns:v="urn:schemas-microsoft-com:vml" Requires="v">
                <p:oleObj name="Equation" r:id="rId5" imgW="3377880" imgH="215640" progId="Equation.DSMT4">
                  <p:embed/>
                </p:oleObj>
              </mc:Choice>
              <mc:Fallback>
                <p:oleObj name="Equation" r:id="rId5" imgW="3377880" imgH="215640" progId="Equation.DSMT4">
                  <p:embed/>
                  <p:pic>
                    <p:nvPicPr>
                      <p:cNvPr id="7" name="Object 6">
                        <a:extLst>
                          <a:ext uri="{FF2B5EF4-FFF2-40B4-BE49-F238E27FC236}">
                            <a16:creationId xmlns:a16="http://schemas.microsoft.com/office/drawing/2014/main" id="{90994BF0-3DB1-DFDC-13C0-33A22AEA6F54}"/>
                          </a:ext>
                        </a:extLst>
                      </p:cNvPr>
                      <p:cNvPicPr>
                        <a:picLocks noChangeAspect="1" noChangeArrowheads="1"/>
                      </p:cNvPicPr>
                      <p:nvPr/>
                    </p:nvPicPr>
                    <p:blipFill>
                      <a:blip r:embed="rId6"/>
                      <a:srcRect/>
                      <a:stretch>
                        <a:fillRect/>
                      </a:stretch>
                    </p:blipFill>
                    <p:spPr bwMode="auto">
                      <a:xfrm>
                        <a:off x="2487613" y="2368550"/>
                        <a:ext cx="4354512" cy="29051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8F3873A3-8B69-7061-EC07-41C8956BBCA3}"/>
              </a:ext>
            </a:extLst>
          </p:cNvPr>
          <p:cNvGraphicFramePr>
            <a:graphicFrameLocks noChangeAspect="1"/>
          </p:cNvGraphicFramePr>
          <p:nvPr>
            <p:extLst>
              <p:ext uri="{D42A27DB-BD31-4B8C-83A1-F6EECF244321}">
                <p14:modId xmlns:p14="http://schemas.microsoft.com/office/powerpoint/2010/main" val="3866760101"/>
              </p:ext>
            </p:extLst>
          </p:nvPr>
        </p:nvGraphicFramePr>
        <p:xfrm>
          <a:off x="2135981" y="2745182"/>
          <a:ext cx="5057775" cy="290512"/>
        </p:xfrm>
        <a:graphic>
          <a:graphicData uri="http://schemas.openxmlformats.org/presentationml/2006/ole">
            <mc:AlternateContent xmlns:mc="http://schemas.openxmlformats.org/markup-compatibility/2006">
              <mc:Choice xmlns:v="urn:schemas-microsoft-com:vml" Requires="v">
                <p:oleObj name="Equation" r:id="rId7" imgW="3924000" imgH="215640" progId="Equation.DSMT4">
                  <p:embed/>
                </p:oleObj>
              </mc:Choice>
              <mc:Fallback>
                <p:oleObj name="Equation" r:id="rId7" imgW="3924000" imgH="215640" progId="Equation.DSMT4">
                  <p:embed/>
                  <p:pic>
                    <p:nvPicPr>
                      <p:cNvPr id="9" name="Object 8">
                        <a:extLst>
                          <a:ext uri="{FF2B5EF4-FFF2-40B4-BE49-F238E27FC236}">
                            <a16:creationId xmlns:a16="http://schemas.microsoft.com/office/drawing/2014/main" id="{8F3873A3-8B69-7061-EC07-41C8956BBCA3}"/>
                          </a:ext>
                        </a:extLst>
                      </p:cNvPr>
                      <p:cNvPicPr>
                        <a:picLocks noChangeAspect="1" noChangeArrowheads="1"/>
                      </p:cNvPicPr>
                      <p:nvPr/>
                    </p:nvPicPr>
                    <p:blipFill>
                      <a:blip r:embed="rId8"/>
                      <a:srcRect/>
                      <a:stretch>
                        <a:fillRect/>
                      </a:stretch>
                    </p:blipFill>
                    <p:spPr bwMode="auto">
                      <a:xfrm>
                        <a:off x="2135981" y="2745182"/>
                        <a:ext cx="5057775" cy="29051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3EE9A4E-81B9-E8E6-8806-FB2DDBC20FB0}"/>
              </a:ext>
            </a:extLst>
          </p:cNvPr>
          <p:cNvGraphicFramePr>
            <a:graphicFrameLocks noChangeAspect="1"/>
          </p:cNvGraphicFramePr>
          <p:nvPr>
            <p:extLst>
              <p:ext uri="{D42A27DB-BD31-4B8C-83A1-F6EECF244321}">
                <p14:modId xmlns:p14="http://schemas.microsoft.com/office/powerpoint/2010/main" val="1804509215"/>
              </p:ext>
            </p:extLst>
          </p:nvPr>
        </p:nvGraphicFramePr>
        <p:xfrm>
          <a:off x="3057525" y="3160968"/>
          <a:ext cx="3028950" cy="257175"/>
        </p:xfrm>
        <a:graphic>
          <a:graphicData uri="http://schemas.openxmlformats.org/presentationml/2006/ole">
            <mc:AlternateContent xmlns:mc="http://schemas.openxmlformats.org/markup-compatibility/2006">
              <mc:Choice xmlns:v="urn:schemas-microsoft-com:vml" Requires="v">
                <p:oleObj name="Equation" r:id="rId9" imgW="2349360" imgH="190440" progId="Equation.DSMT4">
                  <p:embed/>
                </p:oleObj>
              </mc:Choice>
              <mc:Fallback>
                <p:oleObj name="Equation" r:id="rId9" imgW="2349360" imgH="190440" progId="Equation.DSMT4">
                  <p:embed/>
                  <p:pic>
                    <p:nvPicPr>
                      <p:cNvPr id="10" name="Object 9">
                        <a:extLst>
                          <a:ext uri="{FF2B5EF4-FFF2-40B4-BE49-F238E27FC236}">
                            <a16:creationId xmlns:a16="http://schemas.microsoft.com/office/drawing/2014/main" id="{63EE9A4E-81B9-E8E6-8806-FB2DDBC20FB0}"/>
                          </a:ext>
                        </a:extLst>
                      </p:cNvPr>
                      <p:cNvPicPr>
                        <a:picLocks noChangeAspect="1" noChangeArrowheads="1"/>
                      </p:cNvPicPr>
                      <p:nvPr/>
                    </p:nvPicPr>
                    <p:blipFill>
                      <a:blip r:embed="rId10"/>
                      <a:srcRect/>
                      <a:stretch>
                        <a:fillRect/>
                      </a:stretch>
                    </p:blipFill>
                    <p:spPr bwMode="auto">
                      <a:xfrm>
                        <a:off x="3057525" y="3160968"/>
                        <a:ext cx="3028950" cy="2571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301B249E-304F-6D78-3663-106AE55E5FE3}"/>
              </a:ext>
            </a:extLst>
          </p:cNvPr>
          <p:cNvGraphicFramePr>
            <a:graphicFrameLocks noChangeAspect="1"/>
          </p:cNvGraphicFramePr>
          <p:nvPr>
            <p:extLst>
              <p:ext uri="{D42A27DB-BD31-4B8C-83A1-F6EECF244321}">
                <p14:modId xmlns:p14="http://schemas.microsoft.com/office/powerpoint/2010/main" val="351185192"/>
              </p:ext>
            </p:extLst>
          </p:nvPr>
        </p:nvGraphicFramePr>
        <p:xfrm>
          <a:off x="4170363" y="3492500"/>
          <a:ext cx="801687" cy="257175"/>
        </p:xfrm>
        <a:graphic>
          <a:graphicData uri="http://schemas.openxmlformats.org/presentationml/2006/ole">
            <mc:AlternateContent xmlns:mc="http://schemas.openxmlformats.org/markup-compatibility/2006">
              <mc:Choice xmlns:v="urn:schemas-microsoft-com:vml" Requires="v">
                <p:oleObj name="Equation" r:id="rId11" imgW="622080" imgH="190440" progId="Equation.DSMT4">
                  <p:embed/>
                </p:oleObj>
              </mc:Choice>
              <mc:Fallback>
                <p:oleObj name="Equation" r:id="rId11" imgW="622080" imgH="190440" progId="Equation.DSMT4">
                  <p:embed/>
                  <p:pic>
                    <p:nvPicPr>
                      <p:cNvPr id="11" name="Object 10">
                        <a:extLst>
                          <a:ext uri="{FF2B5EF4-FFF2-40B4-BE49-F238E27FC236}">
                            <a16:creationId xmlns:a16="http://schemas.microsoft.com/office/drawing/2014/main" id="{301B249E-304F-6D78-3663-106AE55E5FE3}"/>
                          </a:ext>
                        </a:extLst>
                      </p:cNvPr>
                      <p:cNvPicPr>
                        <a:picLocks noChangeAspect="1" noChangeArrowheads="1"/>
                      </p:cNvPicPr>
                      <p:nvPr/>
                    </p:nvPicPr>
                    <p:blipFill>
                      <a:blip r:embed="rId12"/>
                      <a:srcRect/>
                      <a:stretch>
                        <a:fillRect/>
                      </a:stretch>
                    </p:blipFill>
                    <p:spPr bwMode="auto">
                      <a:xfrm>
                        <a:off x="4170363" y="3492500"/>
                        <a:ext cx="801687" cy="257175"/>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E40C0A84-FDA6-71CD-423B-5C0F99447B2F}"/>
              </a:ext>
            </a:extLst>
          </p:cNvPr>
          <p:cNvSpPr txBox="1"/>
          <p:nvPr/>
        </p:nvSpPr>
        <p:spPr>
          <a:xfrm>
            <a:off x="5260157" y="3435808"/>
            <a:ext cx="1440566" cy="338554"/>
          </a:xfrm>
          <a:prstGeom prst="rect">
            <a:avLst/>
          </a:prstGeom>
          <a:noFill/>
        </p:spPr>
        <p:txBody>
          <a:bodyPr wrap="square" rtlCol="0">
            <a:spAutoFit/>
          </a:bodyPr>
          <a:lstStyle/>
          <a:p>
            <a:r>
              <a:rPr lang="en-US" sz="1600" dirty="0">
                <a:latin typeface="+mn-lt"/>
              </a:rPr>
              <a:t>(Slide 46)</a:t>
            </a:r>
          </a:p>
        </p:txBody>
      </p:sp>
      <p:graphicFrame>
        <p:nvGraphicFramePr>
          <p:cNvPr id="14" name="Object 13">
            <a:extLst>
              <a:ext uri="{FF2B5EF4-FFF2-40B4-BE49-F238E27FC236}">
                <a16:creationId xmlns:a16="http://schemas.microsoft.com/office/drawing/2014/main" id="{85FC1699-C0BD-7795-C7B4-4E2097F825F8}"/>
              </a:ext>
            </a:extLst>
          </p:cNvPr>
          <p:cNvGraphicFramePr>
            <a:graphicFrameLocks noChangeAspect="1"/>
          </p:cNvGraphicFramePr>
          <p:nvPr>
            <p:extLst>
              <p:ext uri="{D42A27DB-BD31-4B8C-83A1-F6EECF244321}">
                <p14:modId xmlns:p14="http://schemas.microsoft.com/office/powerpoint/2010/main" val="1981178849"/>
              </p:ext>
            </p:extLst>
          </p:nvPr>
        </p:nvGraphicFramePr>
        <p:xfrm>
          <a:off x="3482975" y="3838575"/>
          <a:ext cx="2176463" cy="257175"/>
        </p:xfrm>
        <a:graphic>
          <a:graphicData uri="http://schemas.openxmlformats.org/presentationml/2006/ole">
            <mc:AlternateContent xmlns:mc="http://schemas.openxmlformats.org/markup-compatibility/2006">
              <mc:Choice xmlns:v="urn:schemas-microsoft-com:vml" Requires="v">
                <p:oleObj name="Equation" r:id="rId13" imgW="1688760" imgH="190440" progId="Equation.DSMT4">
                  <p:embed/>
                </p:oleObj>
              </mc:Choice>
              <mc:Fallback>
                <p:oleObj name="Equation" r:id="rId13" imgW="1688760" imgH="190440" progId="Equation.DSMT4">
                  <p:embed/>
                  <p:pic>
                    <p:nvPicPr>
                      <p:cNvPr id="14" name="Object 13">
                        <a:extLst>
                          <a:ext uri="{FF2B5EF4-FFF2-40B4-BE49-F238E27FC236}">
                            <a16:creationId xmlns:a16="http://schemas.microsoft.com/office/drawing/2014/main" id="{85FC1699-C0BD-7795-C7B4-4E2097F825F8}"/>
                          </a:ext>
                        </a:extLst>
                      </p:cNvPr>
                      <p:cNvPicPr>
                        <a:picLocks noChangeAspect="1" noChangeArrowheads="1"/>
                      </p:cNvPicPr>
                      <p:nvPr/>
                    </p:nvPicPr>
                    <p:blipFill>
                      <a:blip r:embed="rId14"/>
                      <a:srcRect/>
                      <a:stretch>
                        <a:fillRect/>
                      </a:stretch>
                    </p:blipFill>
                    <p:spPr bwMode="auto">
                      <a:xfrm>
                        <a:off x="3482975" y="3838575"/>
                        <a:ext cx="2176463" cy="257175"/>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CA3B9CB4-5292-E8A7-F205-4541CFE11F9D}"/>
              </a:ext>
            </a:extLst>
          </p:cNvPr>
          <p:cNvSpPr txBox="1"/>
          <p:nvPr/>
        </p:nvSpPr>
        <p:spPr>
          <a:xfrm>
            <a:off x="678202" y="4163810"/>
            <a:ext cx="8008598" cy="33855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mn-lt"/>
              </a:rPr>
              <a:t>The factored shear resistance of the 24 bolts, assuming no filler plate &amp; threads excluded is:</a:t>
            </a:r>
          </a:p>
        </p:txBody>
      </p:sp>
      <p:graphicFrame>
        <p:nvGraphicFramePr>
          <p:cNvPr id="17" name="Object 16">
            <a:extLst>
              <a:ext uri="{FF2B5EF4-FFF2-40B4-BE49-F238E27FC236}">
                <a16:creationId xmlns:a16="http://schemas.microsoft.com/office/drawing/2014/main" id="{9652F1A8-F479-C111-838F-77A1FE3FBE00}"/>
              </a:ext>
            </a:extLst>
          </p:cNvPr>
          <p:cNvGraphicFramePr>
            <a:graphicFrameLocks noChangeAspect="1"/>
          </p:cNvGraphicFramePr>
          <p:nvPr>
            <p:extLst>
              <p:ext uri="{D42A27DB-BD31-4B8C-83A1-F6EECF244321}">
                <p14:modId xmlns:p14="http://schemas.microsoft.com/office/powerpoint/2010/main" val="2851267412"/>
              </p:ext>
            </p:extLst>
          </p:nvPr>
        </p:nvGraphicFramePr>
        <p:xfrm>
          <a:off x="1029911" y="4621213"/>
          <a:ext cx="4483100" cy="292100"/>
        </p:xfrm>
        <a:graphic>
          <a:graphicData uri="http://schemas.openxmlformats.org/presentationml/2006/ole">
            <mc:AlternateContent xmlns:mc="http://schemas.openxmlformats.org/markup-compatibility/2006">
              <mc:Choice xmlns:v="urn:schemas-microsoft-com:vml" Requires="v">
                <p:oleObj name="Equation" r:id="rId15" imgW="3479760" imgH="215640" progId="Equation.DSMT4">
                  <p:embed/>
                </p:oleObj>
              </mc:Choice>
              <mc:Fallback>
                <p:oleObj name="Equation" r:id="rId15" imgW="3479760" imgH="215640" progId="Equation.DSMT4">
                  <p:embed/>
                  <p:pic>
                    <p:nvPicPr>
                      <p:cNvPr id="17" name="Object 16">
                        <a:extLst>
                          <a:ext uri="{FF2B5EF4-FFF2-40B4-BE49-F238E27FC236}">
                            <a16:creationId xmlns:a16="http://schemas.microsoft.com/office/drawing/2014/main" id="{9652F1A8-F479-C111-838F-77A1FE3FBE00}"/>
                          </a:ext>
                        </a:extLst>
                      </p:cNvPr>
                      <p:cNvPicPr>
                        <a:picLocks noChangeAspect="1" noChangeArrowheads="1"/>
                      </p:cNvPicPr>
                      <p:nvPr/>
                    </p:nvPicPr>
                    <p:blipFill>
                      <a:blip r:embed="rId16"/>
                      <a:srcRect/>
                      <a:stretch>
                        <a:fillRect/>
                      </a:stretch>
                    </p:blipFill>
                    <p:spPr bwMode="auto">
                      <a:xfrm>
                        <a:off x="1029911" y="4621213"/>
                        <a:ext cx="4483100" cy="292100"/>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41437BBD-0C3A-6B54-1FFA-F5259A95EFEE}"/>
              </a:ext>
            </a:extLst>
          </p:cNvPr>
          <p:cNvSpPr txBox="1"/>
          <p:nvPr/>
        </p:nvSpPr>
        <p:spPr>
          <a:xfrm>
            <a:off x="5659438" y="4557765"/>
            <a:ext cx="2865748" cy="338554"/>
          </a:xfrm>
          <a:prstGeom prst="rect">
            <a:avLst/>
          </a:prstGeom>
          <a:noFill/>
        </p:spPr>
        <p:txBody>
          <a:bodyPr wrap="square" rtlCol="0">
            <a:spAutoFit/>
          </a:bodyPr>
          <a:lstStyle/>
          <a:p>
            <a:r>
              <a:rPr lang="en-US" sz="1600" dirty="0">
                <a:latin typeface="+mn-lt"/>
                <a:sym typeface="Symbol" panose="05050102010706020507" pitchFamily="18" charset="2"/>
              </a:rPr>
              <a:t> Bearing does not control</a:t>
            </a:r>
            <a:endParaRPr lang="en-US" sz="1600" dirty="0">
              <a:latin typeface="+mn-lt"/>
            </a:endParaRPr>
          </a:p>
        </p:txBody>
      </p:sp>
    </p:spTree>
    <p:extLst>
      <p:ext uri="{BB962C8B-B14F-4D97-AF65-F5344CB8AC3E}">
        <p14:creationId xmlns:p14="http://schemas.microsoft.com/office/powerpoint/2010/main" val="3303041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tensile resistance</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54</a:t>
            </a:fld>
            <a:endParaRPr lang="en-US" dirty="0"/>
          </a:p>
        </p:txBody>
      </p:sp>
    </p:spTree>
    <p:extLst>
      <p:ext uri="{BB962C8B-B14F-4D97-AF65-F5344CB8AC3E}">
        <p14:creationId xmlns:p14="http://schemas.microsoft.com/office/powerpoint/2010/main" val="2124040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Tensile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55</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69302" y="1058556"/>
            <a:ext cx="8017498" cy="5847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factored tensile resistance of a bolt,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r</a:t>
            </a:r>
            <a:r>
              <a:rPr kumimoji="0" lang="en-US" sz="1600" b="0" i="0" u="none" strike="noStrike" kern="1200" cap="none" spc="0" normalizeH="0" baseline="0" noProof="0" dirty="0">
                <a:ln>
                  <a:noFill/>
                </a:ln>
                <a:solidFill>
                  <a:prstClr val="black"/>
                </a:solidFill>
                <a:effectLst/>
                <a:uLnTx/>
                <a:uFillTx/>
                <a:latin typeface="Calibri"/>
                <a:ea typeface="+mn-ea"/>
                <a:cs typeface="+mn-cs"/>
              </a:rPr>
              <a:t>, at the strength limit state is taken as (</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6.13.2.2):</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3570877650"/>
              </p:ext>
            </p:extLst>
          </p:nvPr>
        </p:nvGraphicFramePr>
        <p:xfrm>
          <a:off x="4027488" y="1731963"/>
          <a:ext cx="933450" cy="357187"/>
        </p:xfrm>
        <a:graphic>
          <a:graphicData uri="http://schemas.openxmlformats.org/presentationml/2006/ole">
            <mc:AlternateContent xmlns:mc="http://schemas.openxmlformats.org/markup-compatibility/2006">
              <mc:Choice xmlns:v="urn:schemas-microsoft-com:vml" Requires="v">
                <p:oleObj name="Equation" r:id="rId3" imgW="520560" imgH="190440" progId="Equation.DSMT4">
                  <p:embed/>
                </p:oleObj>
              </mc:Choice>
              <mc:Fallback>
                <p:oleObj name="Equation" r:id="rId3" imgW="52056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4027488" y="1731963"/>
                        <a:ext cx="933450" cy="357187"/>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207801" y="1895586"/>
            <a:ext cx="7295176" cy="1703800"/>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744538" marR="228600" lvl="0" indent="-515938"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bolts in tension = 0.80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a:t>
            </a:r>
          </a:p>
          <a:p>
            <a:pPr marL="687388" marR="228600" lvl="0" indent="-458788"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nominal resistance for bolts in axial tension as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6.13.2.10, or nominal resistance for bolts in combined axial tension and shear as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6.13.2.11 (kips)</a:t>
            </a:r>
          </a:p>
        </p:txBody>
      </p:sp>
      <p:pic>
        <p:nvPicPr>
          <p:cNvPr id="8" name="Picture 7" descr="Figure 3.3.38 Tensile Failure of a Bolt. sketch of craced bolt with opposing forces acting on the head and on the nut. ">
            <a:extLst>
              <a:ext uri="{FF2B5EF4-FFF2-40B4-BE49-F238E27FC236}">
                <a16:creationId xmlns:a16="http://schemas.microsoft.com/office/drawing/2014/main" id="{A3040BC5-29BC-7F1E-D7E0-F713751100D4}"/>
              </a:ext>
            </a:extLst>
          </p:cNvPr>
          <p:cNvPicPr>
            <a:picLocks noChangeAspect="1"/>
          </p:cNvPicPr>
          <p:nvPr/>
        </p:nvPicPr>
        <p:blipFill>
          <a:blip r:embed="rId5" cstate="print"/>
          <a:srcRect/>
          <a:stretch>
            <a:fillRect/>
          </a:stretch>
        </p:blipFill>
        <p:spPr bwMode="auto">
          <a:xfrm flipH="1">
            <a:off x="615064" y="2248215"/>
            <a:ext cx="271073" cy="1415687"/>
          </a:xfrm>
          <a:prstGeom prst="rect">
            <a:avLst/>
          </a:prstGeom>
          <a:noFill/>
          <a:ln w="9525">
            <a:noFill/>
            <a:miter lim="800000"/>
            <a:headEnd/>
            <a:tailEnd/>
          </a:ln>
        </p:spPr>
      </p:pic>
      <p:sp>
        <p:nvSpPr>
          <p:cNvPr id="10" name="TextBox 9">
            <a:extLst>
              <a:ext uri="{FF2B5EF4-FFF2-40B4-BE49-F238E27FC236}">
                <a16:creationId xmlns:a16="http://schemas.microsoft.com/office/drawing/2014/main" id="{889148AF-9152-8F2E-A920-F6BC16D252A9}"/>
              </a:ext>
            </a:extLst>
          </p:cNvPr>
          <p:cNvSpPr txBox="1"/>
          <p:nvPr/>
        </p:nvSpPr>
        <p:spPr>
          <a:xfrm>
            <a:off x="669302" y="3869128"/>
            <a:ext cx="790909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The applied tensile force must be taken as the force due to externally applied loads plus any tension resulting from prying action produced by deformation of the connected parts.</a:t>
            </a:r>
            <a:endParaRPr lang="en-US" sz="1600" dirty="0">
              <a:latin typeface="+mn-lt"/>
            </a:endParaRPr>
          </a:p>
        </p:txBody>
      </p:sp>
    </p:spTree>
    <p:extLst>
      <p:ext uri="{BB962C8B-B14F-4D97-AF65-F5344CB8AC3E}">
        <p14:creationId xmlns:p14="http://schemas.microsoft.com/office/powerpoint/2010/main" val="99244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Tensile Resistance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56</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85800" y="999741"/>
            <a:ext cx="8229600" cy="156966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6.13.2.10.1 specifies that high-strength bolts subject to axial tension must be pretensioned to the initial tension specified in </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Table 6.13.2.8-1 (Slide 40) regardless of whether the connection is a slip-critical or bearing-type connection.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nominal tensile resistance,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n</a:t>
            </a:r>
            <a:r>
              <a:rPr kumimoji="0" lang="en-US" sz="1600" b="0" i="0" u="none" strike="noStrike" kern="1200" cap="none" spc="0" normalizeH="0" baseline="0" noProof="0" dirty="0">
                <a:ln>
                  <a:noFill/>
                </a:ln>
                <a:solidFill>
                  <a:prstClr val="black"/>
                </a:solidFill>
                <a:effectLst/>
                <a:uLnTx/>
                <a:uFillTx/>
                <a:latin typeface="Calibri"/>
                <a:ea typeface="+mn-ea"/>
                <a:cs typeface="+mn-cs"/>
              </a:rPr>
              <a:t>, of a bolt independent of any initial tightening force is to be taken as (</a:t>
            </a:r>
            <a:r>
              <a:rPr kumimoji="0" lang="en-US" sz="1600" b="0" i="1" u="none" strike="noStrike" kern="1200" cap="none" spc="0" normalizeH="0" baseline="0" noProof="0" dirty="0">
                <a:ln>
                  <a:noFill/>
                </a:ln>
                <a:solidFill>
                  <a:prstClr val="black"/>
                </a:solidFill>
                <a:effectLst/>
                <a:uLnTx/>
                <a:uFillTx/>
                <a:latin typeface="Calibri"/>
                <a:ea typeface="+mn-ea"/>
                <a:cs typeface="+mn-cs"/>
              </a:rPr>
              <a:t>AASHTO LRFD </a:t>
            </a:r>
            <a:r>
              <a:rPr kumimoji="0" lang="en-US" sz="1600" b="0" i="0" u="none" strike="noStrike" kern="1200" cap="none" spc="0" normalizeH="0" baseline="0" noProof="0" dirty="0">
                <a:ln>
                  <a:noFill/>
                </a:ln>
                <a:solidFill>
                  <a:prstClr val="black"/>
                </a:solidFill>
                <a:effectLst/>
                <a:uLnTx/>
                <a:uFillTx/>
                <a:latin typeface="Calibri"/>
                <a:ea typeface="+mn-ea"/>
                <a:cs typeface="+mn-cs"/>
              </a:rPr>
              <a:t>Article 6.13.2.10.2):</a:t>
            </a:r>
          </a:p>
        </p:txBody>
      </p:sp>
      <p:graphicFrame>
        <p:nvGraphicFramePr>
          <p:cNvPr id="9" name="Object 8">
            <a:extLst>
              <a:ext uri="{FF2B5EF4-FFF2-40B4-BE49-F238E27FC236}">
                <a16:creationId xmlns:a16="http://schemas.microsoft.com/office/drawing/2014/main" id="{2C1027FE-1E11-6FD1-0D28-4A295F4E8D33}"/>
              </a:ext>
            </a:extLst>
          </p:cNvPr>
          <p:cNvGraphicFramePr>
            <a:graphicFrameLocks noChangeAspect="1"/>
          </p:cNvGraphicFramePr>
          <p:nvPr>
            <p:extLst>
              <p:ext uri="{D42A27DB-BD31-4B8C-83A1-F6EECF244321}">
                <p14:modId xmlns:p14="http://schemas.microsoft.com/office/powerpoint/2010/main" val="4101221244"/>
              </p:ext>
            </p:extLst>
          </p:nvPr>
        </p:nvGraphicFramePr>
        <p:xfrm>
          <a:off x="3798094" y="2654354"/>
          <a:ext cx="1547812" cy="357188"/>
        </p:xfrm>
        <a:graphic>
          <a:graphicData uri="http://schemas.openxmlformats.org/presentationml/2006/ole">
            <mc:AlternateContent xmlns:mc="http://schemas.openxmlformats.org/markup-compatibility/2006">
              <mc:Choice xmlns:v="urn:schemas-microsoft-com:vml" Requires="v">
                <p:oleObj name="Equation" r:id="rId3" imgW="863280" imgH="190440" progId="Equation.DSMT4">
                  <p:embed/>
                </p:oleObj>
              </mc:Choice>
              <mc:Fallback>
                <p:oleObj name="Equation" r:id="rId3" imgW="863280" imgH="190440" progId="Equation.DSMT4">
                  <p:embed/>
                  <p:pic>
                    <p:nvPicPr>
                      <p:cNvPr id="9" name="Object 8">
                        <a:extLst>
                          <a:ext uri="{FF2B5EF4-FFF2-40B4-BE49-F238E27FC236}">
                            <a16:creationId xmlns:a16="http://schemas.microsoft.com/office/drawing/2014/main" id="{2C1027FE-1E11-6FD1-0D28-4A295F4E8D33}"/>
                          </a:ext>
                        </a:extLst>
                      </p:cNvPr>
                      <p:cNvPicPr>
                        <a:picLocks noChangeAspect="1" noChangeArrowheads="1"/>
                      </p:cNvPicPr>
                      <p:nvPr/>
                    </p:nvPicPr>
                    <p:blipFill>
                      <a:blip r:embed="rId4"/>
                      <a:srcRect/>
                      <a:stretch>
                        <a:fillRect/>
                      </a:stretch>
                    </p:blipFill>
                    <p:spPr bwMode="auto">
                      <a:xfrm>
                        <a:off x="3798094" y="2654354"/>
                        <a:ext cx="1547812" cy="35718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DD800F4-A8E9-7573-00F9-2DCFDFE96EB0}"/>
              </a:ext>
            </a:extLst>
          </p:cNvPr>
          <p:cNvSpPr txBox="1"/>
          <p:nvPr/>
        </p:nvSpPr>
        <p:spPr>
          <a:xfrm>
            <a:off x="1030463" y="2902704"/>
            <a:ext cx="7295176" cy="1432956"/>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744538" marR="228600" lvl="0" indent="-515938" algn="just" defTabSz="914400" rtl="0" eaLnBrk="1" fontAlgn="base" latinLnBrk="0" hangingPunct="1">
              <a:lnSpc>
                <a:spcPct val="110000"/>
              </a:lnSpc>
              <a:spcBef>
                <a:spcPts val="0"/>
              </a:spcBef>
              <a:spcAft>
                <a:spcPts val="0"/>
              </a:spcAft>
              <a:buClrTx/>
              <a:buSzTx/>
              <a:buFontTx/>
              <a:buNone/>
              <a:tabLst>
                <a:tab pos="457200" algn="l"/>
              </a:tabLst>
              <a:defRPr/>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lang="en-US" sz="16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b</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area of the bolt corresponding to the nominal diameter (in.</a:t>
            </a:r>
            <a:r>
              <a:rPr kumimoji="0" lang="en-US" sz="1600" b="0" i="0" u="none" strike="noStrike" kern="1200" cap="none" spc="0" normalizeH="0" baseline="30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2</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p>
          <a:p>
            <a:pPr marL="796925" marR="228600" lvl="0" indent="-568325" algn="just"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ub</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specified minimum tensile strength of the bolt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6.4.3.1.1-1 (ksi)</a:t>
            </a:r>
          </a:p>
        </p:txBody>
      </p:sp>
    </p:spTree>
    <p:extLst>
      <p:ext uri="{BB962C8B-B14F-4D97-AF65-F5344CB8AC3E}">
        <p14:creationId xmlns:p14="http://schemas.microsoft.com/office/powerpoint/2010/main" val="2734700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Tensile Resistance - Fatigue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57</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85800" y="999741"/>
            <a:ext cx="8229600" cy="10772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rPr>
              <a:t>As specified in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6.13.2.10.3, where high-strength bolts in axial tension are subject to fatigue, the stress range, Δf, in the bolt, due to the fatigue design live load, plus the dynamic load allowance for fatigue loading specified in </a:t>
            </a:r>
            <a:r>
              <a:rPr lang="en-US" sz="1600" i="1" dirty="0">
                <a:effectLst/>
                <a:latin typeface="+mn-lt"/>
                <a:ea typeface="Times New Roman" panose="02020603050405020304" pitchFamily="18" charset="0"/>
              </a:rPr>
              <a:t>AASHTO LRFD </a:t>
            </a:r>
            <a:r>
              <a:rPr lang="en-US" sz="1600" dirty="0">
                <a:effectLst/>
                <a:latin typeface="+mn-lt"/>
                <a:ea typeface="Times New Roman" panose="02020603050405020304" pitchFamily="18" charset="0"/>
              </a:rPr>
              <a:t>Article 3.6.1.4, plus the prying force resulting from cyclic application of the fatigue load, must satisfy:</a:t>
            </a:r>
            <a:endParaRPr lang="en-US" sz="1600" dirty="0">
              <a:solidFill>
                <a:prstClr val="black"/>
              </a:solidFill>
              <a:latin typeface="+mn-lt"/>
            </a:endParaRPr>
          </a:p>
        </p:txBody>
      </p:sp>
      <p:graphicFrame>
        <p:nvGraphicFramePr>
          <p:cNvPr id="5" name="Object 4">
            <a:extLst>
              <a:ext uri="{FF2B5EF4-FFF2-40B4-BE49-F238E27FC236}">
                <a16:creationId xmlns:a16="http://schemas.microsoft.com/office/drawing/2014/main" id="{25AEC164-14EF-1BEE-F876-3C3977091376}"/>
              </a:ext>
            </a:extLst>
          </p:cNvPr>
          <p:cNvGraphicFramePr>
            <a:graphicFrameLocks noChangeAspect="1"/>
          </p:cNvGraphicFramePr>
          <p:nvPr>
            <p:extLst>
              <p:ext uri="{D42A27DB-BD31-4B8C-83A1-F6EECF244321}">
                <p14:modId xmlns:p14="http://schemas.microsoft.com/office/powerpoint/2010/main" val="2012715176"/>
              </p:ext>
            </p:extLst>
          </p:nvPr>
        </p:nvGraphicFramePr>
        <p:xfrm>
          <a:off x="3801162" y="2155085"/>
          <a:ext cx="1409700" cy="428625"/>
        </p:xfrm>
        <a:graphic>
          <a:graphicData uri="http://schemas.openxmlformats.org/presentationml/2006/ole">
            <mc:AlternateContent xmlns:mc="http://schemas.openxmlformats.org/markup-compatibility/2006">
              <mc:Choice xmlns:v="urn:schemas-microsoft-com:vml" Requires="v">
                <p:oleObj name="Equation" r:id="rId3" imgW="787320" imgH="228600" progId="Equation.DSMT4">
                  <p:embed/>
                </p:oleObj>
              </mc:Choice>
              <mc:Fallback>
                <p:oleObj name="Equation" r:id="rId3" imgW="787320" imgH="228600" progId="Equation.DSMT4">
                  <p:embed/>
                  <p:pic>
                    <p:nvPicPr>
                      <p:cNvPr id="5" name="Object 4">
                        <a:extLst>
                          <a:ext uri="{FF2B5EF4-FFF2-40B4-BE49-F238E27FC236}">
                            <a16:creationId xmlns:a16="http://schemas.microsoft.com/office/drawing/2014/main" id="{25AEC164-14EF-1BEE-F876-3C3977091376}"/>
                          </a:ext>
                        </a:extLst>
                      </p:cNvPr>
                      <p:cNvPicPr>
                        <a:picLocks noChangeAspect="1" noChangeArrowheads="1"/>
                      </p:cNvPicPr>
                      <p:nvPr/>
                    </p:nvPicPr>
                    <p:blipFill>
                      <a:blip r:embed="rId4"/>
                      <a:srcRect/>
                      <a:stretch>
                        <a:fillRect/>
                      </a:stretch>
                    </p:blipFill>
                    <p:spPr bwMode="auto">
                      <a:xfrm>
                        <a:off x="3801162" y="2155085"/>
                        <a:ext cx="1409700" cy="42862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AC401D36-F6CC-620F-65A0-332302BDAA1A}"/>
              </a:ext>
            </a:extLst>
          </p:cNvPr>
          <p:cNvSpPr txBox="1"/>
          <p:nvPr/>
        </p:nvSpPr>
        <p:spPr>
          <a:xfrm>
            <a:off x="5486400" y="2155085"/>
            <a:ext cx="1555423" cy="338554"/>
          </a:xfrm>
          <a:prstGeom prst="rect">
            <a:avLst/>
          </a:prstGeom>
          <a:noFill/>
        </p:spPr>
        <p:txBody>
          <a:bodyPr wrap="square" rtlCol="0">
            <a:spAutoFit/>
          </a:bodyPr>
          <a:lstStyle/>
          <a:p>
            <a:r>
              <a:rPr lang="en-US" sz="1600" dirty="0">
                <a:latin typeface="+mn-lt"/>
              </a:rPr>
              <a:t>(Lesson 7)</a:t>
            </a:r>
          </a:p>
        </p:txBody>
      </p:sp>
      <p:sp>
        <p:nvSpPr>
          <p:cNvPr id="10" name="TextBox 9">
            <a:extLst>
              <a:ext uri="{FF2B5EF4-FFF2-40B4-BE49-F238E27FC236}">
                <a16:creationId xmlns:a16="http://schemas.microsoft.com/office/drawing/2014/main" id="{2BB0B635-8378-55CB-C991-D4F0B4F1C028}"/>
              </a:ext>
            </a:extLst>
          </p:cNvPr>
          <p:cNvSpPr txBox="1"/>
          <p:nvPr/>
        </p:nvSpPr>
        <p:spPr>
          <a:xfrm>
            <a:off x="1366887" y="2324362"/>
            <a:ext cx="7319913" cy="2245487"/>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1027113" marR="228600" lvl="0" indent="-798513" algn="just" defTabSz="914400" rtl="0" eaLnBrk="1" fontAlgn="base" latinLnBrk="0" hangingPunct="1">
              <a:lnSpc>
                <a:spcPct val="110000"/>
              </a:lnSpc>
              <a:spcBef>
                <a:spcPts val="0"/>
              </a:spcBef>
              <a:spcAft>
                <a:spcPts val="0"/>
              </a:spcAft>
              <a:buClrTx/>
              <a:buSzTx/>
              <a:buFontTx/>
              <a:buNone/>
              <a:tabLst>
                <a:tab pos="457200" algn="l"/>
              </a:tabLst>
              <a:defRPr/>
            </a:pPr>
            <a:r>
              <a:rPr lang="el-GR"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γ</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load factor specified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3.4.1-1 for the Fatigue load combination under consideration (Lesson 3)</a:t>
            </a:r>
          </a:p>
          <a:p>
            <a:pPr marL="1027113" marR="228600" lvl="0" indent="-798513" defTabSz="914400" rtl="0" eaLnBrk="1" fontAlgn="base" latinLnBrk="0" hangingPunct="1">
              <a:lnSpc>
                <a:spcPct val="110000"/>
              </a:lnSpc>
              <a:spcBef>
                <a:spcPts val="0"/>
              </a:spcBef>
              <a:spcAft>
                <a:spcPts val="0"/>
              </a:spcAft>
              <a:buClrTx/>
              <a:buSzTx/>
              <a:buFontTx/>
              <a:buNone/>
              <a:tabLst>
                <a:tab pos="457200" algn="l"/>
              </a:tabLst>
              <a:defRPr/>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(Δf)     =   force effect, live load stress range due to the passage of the fatigue load specified in </a:t>
            </a:r>
            <a:r>
              <a:rPr lang="en-US" sz="1600" i="1"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LRFD Article 3.6.1.4 (Lesson 3) (ksi)</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1027113" marR="228600" lvl="0" indent="-798513" defTabSz="914400" rtl="0" eaLnBrk="1" fontAlgn="base" latinLnBrk="0" hangingPunct="1">
              <a:lnSpc>
                <a:spcPct val="110000"/>
              </a:lnSpc>
              <a:spcBef>
                <a:spcPts val="0"/>
              </a:spcBef>
              <a:spcAft>
                <a:spcPts val="0"/>
              </a:spcAft>
              <a:buClrTx/>
              <a:buSzTx/>
              <a:buFontTx/>
              <a:buNone/>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Δ</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kumimoji="0" lang="en-US" sz="16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nominal fatigue resistance of the bolt under axial tension – refer to Condition 9.3 in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6.6.1.2.3-1 (10</a:t>
            </a:r>
            <a:r>
              <a:rPr kumimoji="0" lang="en-US" sz="1600" b="0" i="0" u="none" strike="noStrike" kern="1200" cap="none" spc="0" normalizeH="0" baseline="30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th</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Edition) (ksi)</a:t>
            </a:r>
          </a:p>
        </p:txBody>
      </p:sp>
      <p:sp>
        <p:nvSpPr>
          <p:cNvPr id="11" name="TextBox 10">
            <a:extLst>
              <a:ext uri="{FF2B5EF4-FFF2-40B4-BE49-F238E27FC236}">
                <a16:creationId xmlns:a16="http://schemas.microsoft.com/office/drawing/2014/main" id="{E36665CD-7A1C-DC78-678C-A05BB8F836F2}"/>
              </a:ext>
            </a:extLst>
          </p:cNvPr>
          <p:cNvSpPr txBox="1"/>
          <p:nvPr/>
        </p:nvSpPr>
        <p:spPr>
          <a:xfrm>
            <a:off x="685800" y="4597986"/>
            <a:ext cx="804813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rPr>
              <a:t>In no case is the calculated prying force to exceed 30 percent of the externally applied load.</a:t>
            </a:r>
            <a:endParaRPr lang="en-US" sz="1600" dirty="0">
              <a:latin typeface="+mn-lt"/>
            </a:endParaRPr>
          </a:p>
        </p:txBody>
      </p:sp>
    </p:spTree>
    <p:extLst>
      <p:ext uri="{BB962C8B-B14F-4D97-AF65-F5344CB8AC3E}">
        <p14:creationId xmlns:p14="http://schemas.microsoft.com/office/powerpoint/2010/main" val="1878142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Combined Tension and Shear</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58</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685800" y="1048134"/>
            <a:ext cx="8229600" cy="437042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Examples of connections in which the bolts would be subject to combined tension and shear are shown below:</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Once a bolt slips and goes into bearing, the bolt yields under the effects of combined tension and shear at a lower load than if only shear or tension were present.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Tests have determined that when both shear and tensile forces act on a high-strength bolt at the strength limit state, the interaction can be conveniently expressed by an elliptical interaction relationship (2020 RCSC Specification). </a:t>
            </a: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pic>
        <p:nvPicPr>
          <p:cNvPr id="5" name="Picture 4" descr="Figure 6.6.4.2.5.5-1 Bolted Connections Subject to Combined Tension and Shear. Sketch showing applied forces to bolted connection, both at an agle and with an eccentricity. ">
            <a:extLst>
              <a:ext uri="{FF2B5EF4-FFF2-40B4-BE49-F238E27FC236}">
                <a16:creationId xmlns:a16="http://schemas.microsoft.com/office/drawing/2014/main" id="{A962D061-D907-64A8-0283-353FFD61A4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008" y="1709306"/>
            <a:ext cx="3353983" cy="1578622"/>
          </a:xfrm>
          <a:prstGeom prst="rect">
            <a:avLst/>
          </a:prstGeom>
          <a:noFill/>
          <a:ln>
            <a:noFill/>
          </a:ln>
        </p:spPr>
      </p:pic>
    </p:spTree>
    <p:extLst>
      <p:ext uri="{BB962C8B-B14F-4D97-AF65-F5344CB8AC3E}">
        <p14:creationId xmlns:p14="http://schemas.microsoft.com/office/powerpoint/2010/main" val="2942820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Combined Tension and Shear</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59</a:t>
            </a:fld>
            <a:endParaRPr lang="en-US" noProof="0" dirty="0"/>
          </a:p>
        </p:txBody>
      </p:sp>
      <p:sp>
        <p:nvSpPr>
          <p:cNvPr id="6" name="TextBox 5">
            <a:extLst>
              <a:ext uri="{FF2B5EF4-FFF2-40B4-BE49-F238E27FC236}">
                <a16:creationId xmlns:a16="http://schemas.microsoft.com/office/drawing/2014/main" id="{C125F7E1-2C16-3FE8-1D2D-57B9074EF17C}"/>
              </a:ext>
            </a:extLst>
          </p:cNvPr>
          <p:cNvSpPr txBox="1"/>
          <p:nvPr/>
        </p:nvSpPr>
        <p:spPr>
          <a:xfrm>
            <a:off x="563516" y="698331"/>
            <a:ext cx="8229600" cy="477053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mn-lt"/>
                <a:ea typeface="Times New Roman" panose="02020603050405020304" pitchFamily="18" charset="0"/>
                <a:cs typeface="Times New Roman" panose="02020603050405020304" pitchFamily="18" charset="0"/>
              </a:rPr>
              <a:t>A conservative simplification of the interaction relationship in the 2020 RCSC Specification is used in </a:t>
            </a:r>
            <a:r>
              <a:rPr lang="en-US" sz="1600" i="1" dirty="0">
                <a:latin typeface="+mn-lt"/>
                <a:ea typeface="Times New Roman" panose="02020603050405020304" pitchFamily="18" charset="0"/>
                <a:cs typeface="Times New Roman" panose="02020603050405020304" pitchFamily="18" charset="0"/>
              </a:rPr>
              <a:t>AASHTO LRFD </a:t>
            </a:r>
            <a:r>
              <a:rPr lang="en-US" sz="1600" dirty="0">
                <a:latin typeface="+mn-lt"/>
                <a:ea typeface="Times New Roman" panose="02020603050405020304" pitchFamily="18" charset="0"/>
                <a:cs typeface="Times New Roman" panose="02020603050405020304" pitchFamily="18" charset="0"/>
              </a:rPr>
              <a:t>Article 6.13.2.11.  The nominal tensile resistance, T</a:t>
            </a:r>
            <a:r>
              <a:rPr lang="en-US" sz="1600" baseline="-25000" dirty="0">
                <a:latin typeface="+mn-lt"/>
                <a:ea typeface="Times New Roman" panose="02020603050405020304" pitchFamily="18" charset="0"/>
                <a:cs typeface="Times New Roman" panose="02020603050405020304" pitchFamily="18" charset="0"/>
              </a:rPr>
              <a:t>n</a:t>
            </a:r>
            <a:r>
              <a:rPr lang="en-US" sz="1600" dirty="0">
                <a:latin typeface="+mn-lt"/>
                <a:ea typeface="Times New Roman" panose="02020603050405020304" pitchFamily="18" charset="0"/>
                <a:cs typeface="Times New Roman" panose="02020603050405020304" pitchFamily="18" charset="0"/>
              </a:rPr>
              <a:t>, of a bolt subjected to combined shear and axial tension is given as: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US" sz="1600" dirty="0">
                <a:latin typeface="+mn-lt"/>
                <a:ea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endParaRPr lang="en-US" sz="1600" dirty="0">
              <a:effectLst/>
              <a:latin typeface="+mn-lt"/>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effectLst/>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latin typeface="+mn-lt"/>
              <a:ea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9" name="Object 8">
            <a:extLst>
              <a:ext uri="{FF2B5EF4-FFF2-40B4-BE49-F238E27FC236}">
                <a16:creationId xmlns:a16="http://schemas.microsoft.com/office/drawing/2014/main" id="{B570F013-12A3-33FA-C285-5845607E4E8F}"/>
              </a:ext>
            </a:extLst>
          </p:cNvPr>
          <p:cNvGraphicFramePr>
            <a:graphicFrameLocks noChangeAspect="1"/>
          </p:cNvGraphicFramePr>
          <p:nvPr>
            <p:extLst>
              <p:ext uri="{D42A27DB-BD31-4B8C-83A1-F6EECF244321}">
                <p14:modId xmlns:p14="http://schemas.microsoft.com/office/powerpoint/2010/main" val="2135745832"/>
              </p:ext>
            </p:extLst>
          </p:nvPr>
        </p:nvGraphicFramePr>
        <p:xfrm>
          <a:off x="1461378" y="1847150"/>
          <a:ext cx="1382277" cy="504890"/>
        </p:xfrm>
        <a:graphic>
          <a:graphicData uri="http://schemas.openxmlformats.org/presentationml/2006/ole">
            <mc:AlternateContent xmlns:mc="http://schemas.openxmlformats.org/markup-compatibility/2006">
              <mc:Choice xmlns:v="urn:schemas-microsoft-com:vml" Requires="v">
                <p:oleObj name="Equation" r:id="rId3" imgW="1091880" imgH="380880" progId="Equation.DSMT4">
                  <p:embed/>
                </p:oleObj>
              </mc:Choice>
              <mc:Fallback>
                <p:oleObj name="Equation" r:id="rId3" imgW="1091880" imgH="380880" progId="Equation.DSMT4">
                  <p:embed/>
                  <p:pic>
                    <p:nvPicPr>
                      <p:cNvPr id="9" name="Object 8">
                        <a:extLst>
                          <a:ext uri="{FF2B5EF4-FFF2-40B4-BE49-F238E27FC236}">
                            <a16:creationId xmlns:a16="http://schemas.microsoft.com/office/drawing/2014/main" id="{B570F013-12A3-33FA-C285-5845607E4E8F}"/>
                          </a:ext>
                        </a:extLst>
                      </p:cNvPr>
                      <p:cNvPicPr>
                        <a:picLocks noChangeAspect="1" noChangeArrowheads="1"/>
                      </p:cNvPicPr>
                      <p:nvPr/>
                    </p:nvPicPr>
                    <p:blipFill>
                      <a:blip r:embed="rId4"/>
                      <a:srcRect/>
                      <a:stretch>
                        <a:fillRect/>
                      </a:stretch>
                    </p:blipFill>
                    <p:spPr bwMode="auto">
                      <a:xfrm>
                        <a:off x="1461378" y="1847150"/>
                        <a:ext cx="1382277" cy="504890"/>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10B24FDE-DE30-C158-5014-3CBF0FF059FB}"/>
              </a:ext>
            </a:extLst>
          </p:cNvPr>
          <p:cNvGraphicFramePr>
            <a:graphicFrameLocks noChangeAspect="1"/>
          </p:cNvGraphicFramePr>
          <p:nvPr>
            <p:extLst>
              <p:ext uri="{D42A27DB-BD31-4B8C-83A1-F6EECF244321}">
                <p14:modId xmlns:p14="http://schemas.microsoft.com/office/powerpoint/2010/main" val="613271347"/>
              </p:ext>
            </p:extLst>
          </p:nvPr>
        </p:nvGraphicFramePr>
        <p:xfrm>
          <a:off x="3641109" y="1941895"/>
          <a:ext cx="1396075" cy="322172"/>
        </p:xfrm>
        <a:graphic>
          <a:graphicData uri="http://schemas.openxmlformats.org/presentationml/2006/ole">
            <mc:AlternateContent xmlns:mc="http://schemas.openxmlformats.org/markup-compatibility/2006">
              <mc:Choice xmlns:v="urn:schemas-microsoft-com:vml" Requires="v">
                <p:oleObj name="Equation" r:id="rId5" imgW="863280" imgH="190440" progId="Equation.DSMT4">
                  <p:embed/>
                </p:oleObj>
              </mc:Choice>
              <mc:Fallback>
                <p:oleObj name="Equation" r:id="rId5" imgW="863280" imgH="190440" progId="Equation.DSMT4">
                  <p:embed/>
                  <p:pic>
                    <p:nvPicPr>
                      <p:cNvPr id="10" name="Object 9">
                        <a:extLst>
                          <a:ext uri="{FF2B5EF4-FFF2-40B4-BE49-F238E27FC236}">
                            <a16:creationId xmlns:a16="http://schemas.microsoft.com/office/drawing/2014/main" id="{10B24FDE-DE30-C158-5014-3CBF0FF059FB}"/>
                          </a:ext>
                        </a:extLst>
                      </p:cNvPr>
                      <p:cNvPicPr>
                        <a:picLocks noChangeAspect="1" noChangeArrowheads="1"/>
                      </p:cNvPicPr>
                      <p:nvPr/>
                    </p:nvPicPr>
                    <p:blipFill>
                      <a:blip r:embed="rId6"/>
                      <a:srcRect/>
                      <a:stretch>
                        <a:fillRect/>
                      </a:stretch>
                    </p:blipFill>
                    <p:spPr bwMode="auto">
                      <a:xfrm>
                        <a:off x="3641109" y="1941895"/>
                        <a:ext cx="1396075" cy="322172"/>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DE9E9C12-842A-8635-D1B8-8599C295AC8E}"/>
              </a:ext>
            </a:extLst>
          </p:cNvPr>
          <p:cNvGraphicFramePr>
            <a:graphicFrameLocks noChangeAspect="1"/>
          </p:cNvGraphicFramePr>
          <p:nvPr>
            <p:extLst>
              <p:ext uri="{D42A27DB-BD31-4B8C-83A1-F6EECF244321}">
                <p14:modId xmlns:p14="http://schemas.microsoft.com/office/powerpoint/2010/main" val="709433337"/>
              </p:ext>
            </p:extLst>
          </p:nvPr>
        </p:nvGraphicFramePr>
        <p:xfrm>
          <a:off x="1461378" y="2382969"/>
          <a:ext cx="1382277" cy="504890"/>
        </p:xfrm>
        <a:graphic>
          <a:graphicData uri="http://schemas.openxmlformats.org/presentationml/2006/ole">
            <mc:AlternateContent xmlns:mc="http://schemas.openxmlformats.org/markup-compatibility/2006">
              <mc:Choice xmlns:v="urn:schemas-microsoft-com:vml" Requires="v">
                <p:oleObj name="Equation" r:id="rId7" imgW="1091880" imgH="380880" progId="Equation.DSMT4">
                  <p:embed/>
                </p:oleObj>
              </mc:Choice>
              <mc:Fallback>
                <p:oleObj name="Equation" r:id="rId7" imgW="1091880" imgH="380880" progId="Equation.DSMT4">
                  <p:embed/>
                  <p:pic>
                    <p:nvPicPr>
                      <p:cNvPr id="11" name="Object 10">
                        <a:extLst>
                          <a:ext uri="{FF2B5EF4-FFF2-40B4-BE49-F238E27FC236}">
                            <a16:creationId xmlns:a16="http://schemas.microsoft.com/office/drawing/2014/main" id="{DE9E9C12-842A-8635-D1B8-8599C295AC8E}"/>
                          </a:ext>
                        </a:extLst>
                      </p:cNvPr>
                      <p:cNvPicPr>
                        <a:picLocks noChangeAspect="1" noChangeArrowheads="1"/>
                      </p:cNvPicPr>
                      <p:nvPr/>
                    </p:nvPicPr>
                    <p:blipFill>
                      <a:blip r:embed="rId8"/>
                      <a:srcRect/>
                      <a:stretch>
                        <a:fillRect/>
                      </a:stretch>
                    </p:blipFill>
                    <p:spPr bwMode="auto">
                      <a:xfrm>
                        <a:off x="1461378" y="2382969"/>
                        <a:ext cx="1382277" cy="50489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F43987D0-7F5A-E54B-AA12-105C9CF44C18}"/>
              </a:ext>
            </a:extLst>
          </p:cNvPr>
          <p:cNvGraphicFramePr>
            <a:graphicFrameLocks noChangeAspect="1"/>
          </p:cNvGraphicFramePr>
          <p:nvPr>
            <p:extLst>
              <p:ext uri="{D42A27DB-BD31-4B8C-83A1-F6EECF244321}">
                <p14:modId xmlns:p14="http://schemas.microsoft.com/office/powerpoint/2010/main" val="2594993959"/>
              </p:ext>
            </p:extLst>
          </p:nvPr>
        </p:nvGraphicFramePr>
        <p:xfrm>
          <a:off x="3641109" y="2183169"/>
          <a:ext cx="2606675" cy="815975"/>
        </p:xfrm>
        <a:graphic>
          <a:graphicData uri="http://schemas.openxmlformats.org/presentationml/2006/ole">
            <mc:AlternateContent xmlns:mc="http://schemas.openxmlformats.org/markup-compatibility/2006">
              <mc:Choice xmlns:v="urn:schemas-microsoft-com:vml" Requires="v">
                <p:oleObj name="Equation" r:id="rId9" imgW="1612800" imgH="482400" progId="Equation.DSMT4">
                  <p:embed/>
                </p:oleObj>
              </mc:Choice>
              <mc:Fallback>
                <p:oleObj name="Equation" r:id="rId9" imgW="1612800" imgH="482400" progId="Equation.DSMT4">
                  <p:embed/>
                  <p:pic>
                    <p:nvPicPr>
                      <p:cNvPr id="12" name="Object 11">
                        <a:extLst>
                          <a:ext uri="{FF2B5EF4-FFF2-40B4-BE49-F238E27FC236}">
                            <a16:creationId xmlns:a16="http://schemas.microsoft.com/office/drawing/2014/main" id="{F43987D0-7F5A-E54B-AA12-105C9CF44C18}"/>
                          </a:ext>
                        </a:extLst>
                      </p:cNvPr>
                      <p:cNvPicPr>
                        <a:picLocks noChangeAspect="1" noChangeArrowheads="1"/>
                      </p:cNvPicPr>
                      <p:nvPr/>
                    </p:nvPicPr>
                    <p:blipFill>
                      <a:blip r:embed="rId10"/>
                      <a:srcRect/>
                      <a:stretch>
                        <a:fillRect/>
                      </a:stretch>
                    </p:blipFill>
                    <p:spPr bwMode="auto">
                      <a:xfrm>
                        <a:off x="3641109" y="2183169"/>
                        <a:ext cx="2606675" cy="8159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53428A59-CDE8-8EF2-F10E-D80F0417F4D3}"/>
              </a:ext>
            </a:extLst>
          </p:cNvPr>
          <p:cNvSpPr txBox="1"/>
          <p:nvPr/>
        </p:nvSpPr>
        <p:spPr>
          <a:xfrm>
            <a:off x="960484" y="2996632"/>
            <a:ext cx="8107316" cy="1976375"/>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1027113" marR="228600" lvl="0" indent="-798513" algn="just" defTabSz="914400" rtl="0" eaLnBrk="1" fontAlgn="base" latinLnBrk="0" hangingPunct="1">
              <a:lnSpc>
                <a:spcPct val="110000"/>
              </a:lnSpc>
              <a:spcBef>
                <a:spcPts val="0"/>
              </a:spcBef>
              <a:spcAft>
                <a:spcPts val="0"/>
              </a:spcAft>
              <a:buClrTx/>
              <a:buSzTx/>
              <a:buFontTx/>
              <a:buNone/>
              <a:tabLst>
                <a:tab pos="457200" algn="l"/>
              </a:tabLst>
              <a:defRPr/>
            </a:pPr>
            <a:r>
              <a:rPr lang="el-GR"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4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bolts in shear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a:t>
            </a:r>
          </a:p>
          <a:p>
            <a:pPr marL="1027113" marR="228600" lvl="0" indent="-798513" defTabSz="914400" rtl="0" eaLnBrk="1" fontAlgn="base" latinLnBrk="0" hangingPunct="1">
              <a:lnSpc>
                <a:spcPct val="110000"/>
              </a:lnSpc>
              <a:spcBef>
                <a:spcPts val="0"/>
              </a:spcBef>
              <a:spcAft>
                <a:spcPts val="0"/>
              </a:spcAft>
              <a:buClrTx/>
              <a:buSzTx/>
              <a:buFontTx/>
              <a:buNone/>
              <a:tabLst>
                <a:tab pos="457200" algn="l"/>
              </a:tabLst>
              <a:defRPr/>
            </a:pP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lang="en-US" sz="14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b</a:t>
            </a: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area of the bolt corresponding to the nominal diameter (in.</a:t>
            </a:r>
            <a:r>
              <a:rPr lang="en-US" sz="1400" baseline="30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2</a:t>
            </a: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1027113" marR="228600" lvl="0" indent="-798513" defTabSz="914400" rtl="0" eaLnBrk="1" fontAlgn="base" latinLnBrk="0" hangingPunct="1">
              <a:lnSpc>
                <a:spcPct val="11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kumimoji="0" lang="en-US" sz="14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ub</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specified minimum tensile strength of the bolt specified in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6.4.3.1.1 (ksi)</a:t>
            </a:r>
          </a:p>
          <a:p>
            <a:pPr marL="1027113" marR="228600" lvl="0" indent="-798513" defTabSz="914400" rtl="0" eaLnBrk="1" fontAlgn="base" latinLnBrk="0" hangingPunct="1">
              <a:lnSpc>
                <a:spcPct val="110000"/>
              </a:lnSpc>
              <a:spcBef>
                <a:spcPts val="0"/>
              </a:spcBef>
              <a:spcAft>
                <a:spcPts val="0"/>
              </a:spcAft>
              <a:buClrTx/>
              <a:buSzTx/>
              <a:buFontTx/>
              <a:buNone/>
              <a:tabLst>
                <a:tab pos="457200" algn="l"/>
              </a:tabLst>
              <a:defRPr/>
            </a:pP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P</a:t>
            </a:r>
            <a:r>
              <a:rPr lang="en-US" sz="1400" baseline="-250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a:t>
            </a: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factored shear force on the bolt (kips)</a:t>
            </a:r>
          </a:p>
          <a:p>
            <a:pPr marL="857250" marR="228600" lvl="0" indent="-628650" defTabSz="914400" rtl="0" eaLnBrk="1" fontAlgn="base" latinLnBrk="0" hangingPunct="1">
              <a:lnSpc>
                <a:spcPct val="11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kumimoji="0" lang="en-US" sz="1400" b="0" i="0" u="none" strike="noStrike" kern="1200" cap="none" spc="0" normalizeH="0" baseline="-2500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nominal s</a:t>
            </a: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hear resistance of the bolt determined as specified in AASHTO LRFD Article 6.13.2.7 (kips)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102922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683443" y="101601"/>
            <a:ext cx="3008313" cy="871537"/>
          </a:xfrm>
        </p:spPr>
        <p:txBody>
          <a:bodyPr anchor="b">
            <a:normAutofit fontScale="90000"/>
          </a:bodyPr>
          <a:lstStyle/>
          <a:p>
            <a:pPr algn="ctr">
              <a:lnSpc>
                <a:spcPct val="90000"/>
              </a:lnSpc>
            </a:pPr>
            <a:r>
              <a:rPr lang="en-US" sz="2400" b="0" dirty="0"/>
              <a:t>Design of Bolted Joints - General</a:t>
            </a:r>
            <a:br>
              <a:rPr lang="en-US" sz="1700" dirty="0"/>
            </a:br>
            <a:endParaRPr lang="en-US" sz="1700" dirty="0"/>
          </a:p>
        </p:txBody>
      </p:sp>
      <p:pic>
        <p:nvPicPr>
          <p:cNvPr id="6" name="Content Placeholder 5">
            <a:extLst>
              <a:ext uri="{FF2B5EF4-FFF2-40B4-BE49-F238E27FC236}">
                <a16:creationId xmlns:a16="http://schemas.microsoft.com/office/drawing/2014/main" id="{982F26BB-F005-84BC-85BA-138747056B97}"/>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r="-1"/>
          <a:stretch/>
        </p:blipFill>
        <p:spPr>
          <a:xfrm>
            <a:off x="4470596" y="742117"/>
            <a:ext cx="4513148" cy="3875420"/>
          </a:xfrm>
          <a:prstGeom prst="rect">
            <a:avLst/>
          </a:prstGeom>
          <a:noFill/>
        </p:spPr>
      </p:pic>
      <p:sp>
        <p:nvSpPr>
          <p:cNvPr id="9" name="Content Placeholder 8">
            <a:extLst>
              <a:ext uri="{FF2B5EF4-FFF2-40B4-BE49-F238E27FC236}">
                <a16:creationId xmlns:a16="http://schemas.microsoft.com/office/drawing/2014/main" id="{B38D3CF5-F131-4994-0D6A-5448B2A4F56F}"/>
              </a:ext>
            </a:extLst>
          </p:cNvPr>
          <p:cNvSpPr>
            <a:spLocks noGrp="1"/>
          </p:cNvSpPr>
          <p:nvPr>
            <p:ph type="body" sz="half" idx="2"/>
          </p:nvPr>
        </p:nvSpPr>
        <p:spPr>
          <a:xfrm>
            <a:off x="523187" y="759529"/>
            <a:ext cx="3850849" cy="3965575"/>
          </a:xfrm>
        </p:spPr>
        <p:txBody>
          <a:bodyPr>
            <a:normAutofit fontScale="92500"/>
          </a:bodyPr>
          <a:lstStyle/>
          <a:p>
            <a:pPr marL="171450" indent="-171450">
              <a:lnSpc>
                <a:spcPct val="90000"/>
              </a:lnSpc>
              <a:buFont typeface="Arial" panose="020B0604020202020204" pitchFamily="34" charset="0"/>
              <a:buChar char="•"/>
            </a:pPr>
            <a:r>
              <a:rPr lang="en-US" dirty="0"/>
              <a:t>The design of bolted connections is covered in </a:t>
            </a:r>
            <a:r>
              <a:rPr lang="en-US" i="1" dirty="0"/>
              <a:t>AASHTO LRFD </a:t>
            </a:r>
            <a:r>
              <a:rPr lang="en-US" dirty="0"/>
              <a:t>Article 6.13.2. </a:t>
            </a:r>
            <a:r>
              <a:rPr lang="en-US" i="1" dirty="0"/>
              <a:t>AASHTO LRFD </a:t>
            </a:r>
            <a:r>
              <a:rPr lang="en-US" dirty="0"/>
              <a:t>Article 6.13.2.1 specifies that bolted steel parts must fit solidly together after the bolts are tightened. All material within the grip of the bolt must be steel. </a:t>
            </a:r>
          </a:p>
          <a:p>
            <a:pPr marL="171450" indent="-171450">
              <a:lnSpc>
                <a:spcPct val="90000"/>
              </a:lnSpc>
              <a:buFont typeface="Arial" panose="020B0604020202020204" pitchFamily="34" charset="0"/>
              <a:buChar char="•"/>
            </a:pPr>
            <a:r>
              <a:rPr lang="en-US" dirty="0"/>
              <a:t>The bolted parts may be coated or uncoated.  It must be specified in the contract documents that all joint surfaces, including surfaces adjacent to the bolt head and nut, be free of scale (except for tight mill scale), dirt or other foreign material. </a:t>
            </a:r>
          </a:p>
          <a:p>
            <a:pPr marL="171450" indent="-171450">
              <a:lnSpc>
                <a:spcPct val="90000"/>
              </a:lnSpc>
              <a:buFont typeface="Arial" panose="020B0604020202020204" pitchFamily="34" charset="0"/>
              <a:buChar char="•"/>
            </a:pPr>
            <a:r>
              <a:rPr lang="en-US" dirty="0"/>
              <a:t>High-strength bolts are to be installed to have a specified initial tension, which results in an initial precompression between the joined parts.</a:t>
            </a:r>
          </a:p>
          <a:p>
            <a:pPr marL="171450" indent="-171450">
              <a:lnSpc>
                <a:spcPct val="90000"/>
              </a:lnSpc>
              <a:buFont typeface="Arial" panose="020B0604020202020204" pitchFamily="34" charset="0"/>
              <a:buChar char="•"/>
            </a:pPr>
            <a:r>
              <a:rPr lang="en-US" dirty="0"/>
              <a:t>The </a:t>
            </a:r>
            <a:r>
              <a:rPr lang="en-US" i="1" dirty="0"/>
              <a:t>AASHTO LRFD BDS </a:t>
            </a:r>
            <a:r>
              <a:rPr lang="en-US" dirty="0"/>
              <a:t>recognize two types of bolted connections:  slip-critical connections and bearing-type connections. The resistance of all high-strength bolted connections in transmitting shear across a shear plane between bolted steel parts is the same whether the connection is a slip-critical or bearing-type connection.  </a:t>
            </a:r>
          </a:p>
          <a:p>
            <a:pPr>
              <a:lnSpc>
                <a:spcPct val="90000"/>
              </a:lnSpc>
            </a:pPr>
            <a:endParaRPr lang="en-US" sz="1200"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6</a:t>
            </a:fld>
            <a:endParaRPr lang="en-US" noProof="0" dirty="0"/>
          </a:p>
        </p:txBody>
      </p:sp>
    </p:spTree>
    <p:extLst>
      <p:ext uri="{BB962C8B-B14F-4D97-AF65-F5344CB8AC3E}">
        <p14:creationId xmlns:p14="http://schemas.microsoft.com/office/powerpoint/2010/main" val="441307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eccentrically loaded connections</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60</a:t>
            </a:fld>
            <a:endParaRPr lang="en-US" dirty="0"/>
          </a:p>
        </p:txBody>
      </p:sp>
    </p:spTree>
    <p:extLst>
      <p:ext uri="{BB962C8B-B14F-4D97-AF65-F5344CB8AC3E}">
        <p14:creationId xmlns:p14="http://schemas.microsoft.com/office/powerpoint/2010/main" val="3801866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Eccentrically Loaded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61</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904973" y="1121789"/>
            <a:ext cx="7946796" cy="427809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latin typeface="+mn-lt"/>
                <a:ea typeface="Times New Roman" panose="02020603050405020304" pitchFamily="18" charset="0"/>
                <a:cs typeface="Times New Roman" panose="02020603050405020304" pitchFamily="18" charset="0"/>
              </a:rPr>
              <a:t>In the figure below, the force, P, is applied on a line of action that does not pass through the center of gravity of the bolt group. The resultant action may be represented as a moment (torque) equal to P times the eccentricity, e, and a concentric force, P, acting on the connection.</a:t>
            </a:r>
            <a:endParaRPr kumimoji="0" lang="en-US" sz="16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Since both the moment and concentric force cause shears on the bolt group, this particular situation is referred to as eccentric shear.  A common example of a bolted connection in a steel bridge subject to eccentric shear is a cross-frame gusset plate-to-connection plate connection.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picture containing text, jack&#10;&#10;Description automatically generated">
            <a:extLst>
              <a:ext uri="{FF2B5EF4-FFF2-40B4-BE49-F238E27FC236}">
                <a16:creationId xmlns:a16="http://schemas.microsoft.com/office/drawing/2014/main" id="{A327030A-0372-0162-1020-C257A49709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6531" y="2145081"/>
            <a:ext cx="6212205" cy="1598891"/>
          </a:xfrm>
          <a:prstGeom prst="rect">
            <a:avLst/>
          </a:prstGeom>
        </p:spPr>
      </p:pic>
    </p:spTree>
    <p:extLst>
      <p:ext uri="{BB962C8B-B14F-4D97-AF65-F5344CB8AC3E}">
        <p14:creationId xmlns:p14="http://schemas.microsoft.com/office/powerpoint/2010/main" val="3336174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Eccentrically Loaded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62</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1630837" y="2260858"/>
            <a:ext cx="7313259" cy="230832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Shape, square&#10;&#10;Description automatically generated">
            <a:extLst>
              <a:ext uri="{FF2B5EF4-FFF2-40B4-BE49-F238E27FC236}">
                <a16:creationId xmlns:a16="http://schemas.microsoft.com/office/drawing/2014/main" id="{6B711A99-919C-8FDC-ED03-D4534C1EA1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496" y="1224830"/>
            <a:ext cx="2028704" cy="1914411"/>
          </a:xfrm>
          <a:prstGeom prst="rect">
            <a:avLst/>
          </a:prstGeom>
        </p:spPr>
      </p:pic>
      <p:pic>
        <p:nvPicPr>
          <p:cNvPr id="11" name="Picture 10" descr="Chart, schematic, radar chart&#10;&#10;Description automatically generated">
            <a:extLst>
              <a:ext uri="{FF2B5EF4-FFF2-40B4-BE49-F238E27FC236}">
                <a16:creationId xmlns:a16="http://schemas.microsoft.com/office/drawing/2014/main" id="{10A6572C-C4D3-A02B-360C-0829C63235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894" y="3126844"/>
            <a:ext cx="1889305" cy="1713666"/>
          </a:xfrm>
          <a:prstGeom prst="rect">
            <a:avLst/>
          </a:prstGeom>
        </p:spPr>
      </p:pic>
      <p:sp>
        <p:nvSpPr>
          <p:cNvPr id="12" name="Oval 11">
            <a:extLst>
              <a:ext uri="{FF2B5EF4-FFF2-40B4-BE49-F238E27FC236}">
                <a16:creationId xmlns:a16="http://schemas.microsoft.com/office/drawing/2014/main" id="{9EB119C2-2355-8A02-A2D8-93565441A602}"/>
              </a:ext>
            </a:extLst>
          </p:cNvPr>
          <p:cNvSpPr/>
          <p:nvPr/>
        </p:nvSpPr>
        <p:spPr>
          <a:xfrm>
            <a:off x="1065239" y="4769539"/>
            <a:ext cx="150828" cy="1419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FC4E450-FDD2-7978-4DCF-68C2D4C32470}"/>
              </a:ext>
            </a:extLst>
          </p:cNvPr>
          <p:cNvSpPr/>
          <p:nvPr/>
        </p:nvSpPr>
        <p:spPr>
          <a:xfrm>
            <a:off x="1934067" y="4762589"/>
            <a:ext cx="150828" cy="1419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Object 13">
            <a:extLst>
              <a:ext uri="{FF2B5EF4-FFF2-40B4-BE49-F238E27FC236}">
                <a16:creationId xmlns:a16="http://schemas.microsoft.com/office/drawing/2014/main" id="{4F6178D2-945E-5156-468E-D9626644D707}"/>
              </a:ext>
            </a:extLst>
          </p:cNvPr>
          <p:cNvGraphicFramePr>
            <a:graphicFrameLocks noChangeAspect="1"/>
          </p:cNvGraphicFramePr>
          <p:nvPr>
            <p:extLst>
              <p:ext uri="{D42A27DB-BD31-4B8C-83A1-F6EECF244321}">
                <p14:modId xmlns:p14="http://schemas.microsoft.com/office/powerpoint/2010/main" val="2676638884"/>
              </p:ext>
            </p:extLst>
          </p:nvPr>
        </p:nvGraphicFramePr>
        <p:xfrm>
          <a:off x="3614999" y="1160661"/>
          <a:ext cx="3082925" cy="314325"/>
        </p:xfrm>
        <a:graphic>
          <a:graphicData uri="http://schemas.openxmlformats.org/presentationml/2006/ole">
            <mc:AlternateContent xmlns:mc="http://schemas.openxmlformats.org/markup-compatibility/2006">
              <mc:Choice xmlns:v="urn:schemas-microsoft-com:vml" Requires="v">
                <p:oleObj name="Equation" r:id="rId5" imgW="1955520" imgH="190440" progId="Equation.DSMT4">
                  <p:embed/>
                </p:oleObj>
              </mc:Choice>
              <mc:Fallback>
                <p:oleObj name="Equation" r:id="rId5" imgW="1955520" imgH="190440" progId="Equation.DSMT4">
                  <p:embed/>
                  <p:pic>
                    <p:nvPicPr>
                      <p:cNvPr id="14" name="Object 13">
                        <a:extLst>
                          <a:ext uri="{FF2B5EF4-FFF2-40B4-BE49-F238E27FC236}">
                            <a16:creationId xmlns:a16="http://schemas.microsoft.com/office/drawing/2014/main" id="{4F6178D2-945E-5156-468E-D9626644D707}"/>
                          </a:ext>
                        </a:extLst>
                      </p:cNvPr>
                      <p:cNvPicPr>
                        <a:picLocks noChangeAspect="1" noChangeArrowheads="1"/>
                      </p:cNvPicPr>
                      <p:nvPr/>
                    </p:nvPicPr>
                    <p:blipFill>
                      <a:blip r:embed="rId6"/>
                      <a:srcRect/>
                      <a:stretch>
                        <a:fillRect/>
                      </a:stretch>
                    </p:blipFill>
                    <p:spPr bwMode="auto">
                      <a:xfrm>
                        <a:off x="3614999" y="1160661"/>
                        <a:ext cx="3082925" cy="314325"/>
                      </a:xfrm>
                      <a:prstGeom prst="rect">
                        <a:avLst/>
                      </a:prstGeom>
                      <a:noFill/>
                    </p:spPr>
                  </p:pic>
                </p:oleObj>
              </mc:Fallback>
            </mc:AlternateContent>
          </a:graphicData>
        </a:graphic>
      </p:graphicFrame>
      <p:graphicFrame>
        <p:nvGraphicFramePr>
          <p:cNvPr id="16" name="Object 15" descr="Capital R 1 equals lower case d 1 times tau 6 divided by lower case d 6&#10;&#10;Capital R 2 equals lower case d 2 times tau 6 divided by lower case d 6&#10;&#10;Capital R 3 equals lower case d 3 times tau 6 divided by lower case d 6&#10;&#10;Capital R 4 equals lower case d 4 times tau 6 divided by lower case d 6&#10;&#10;Capital R 5 equals lower case d 5 times tau 6 divided by lower case d 6">
            <a:extLst>
              <a:ext uri="{FF2B5EF4-FFF2-40B4-BE49-F238E27FC236}">
                <a16:creationId xmlns:a16="http://schemas.microsoft.com/office/drawing/2014/main" id="{9BAB7D0B-F279-B364-A27A-A9E6FAC7B0C5}"/>
              </a:ext>
            </a:extLst>
          </p:cNvPr>
          <p:cNvGraphicFramePr>
            <a:graphicFrameLocks noChangeAspect="1"/>
          </p:cNvGraphicFramePr>
          <p:nvPr>
            <p:extLst>
              <p:ext uri="{D42A27DB-BD31-4B8C-83A1-F6EECF244321}">
                <p14:modId xmlns:p14="http://schemas.microsoft.com/office/powerpoint/2010/main" val="909722848"/>
              </p:ext>
            </p:extLst>
          </p:nvPr>
        </p:nvGraphicFramePr>
        <p:xfrm>
          <a:off x="3030717" y="1614867"/>
          <a:ext cx="5554417" cy="518507"/>
        </p:xfrm>
        <a:graphic>
          <a:graphicData uri="http://schemas.openxmlformats.org/presentationml/2006/ole">
            <mc:AlternateContent xmlns:mc="http://schemas.openxmlformats.org/markup-compatibility/2006">
              <mc:Choice xmlns:v="urn:schemas-microsoft-com:vml" Requires="v">
                <p:oleObj name="Equation" r:id="rId7" imgW="4953000" imgH="444500" progId="Equation.DSMT4">
                  <p:embed/>
                </p:oleObj>
              </mc:Choice>
              <mc:Fallback>
                <p:oleObj name="Equation" r:id="rId7" imgW="4953000" imgH="444500" progId="Equation.DSMT4">
                  <p:embed/>
                  <p:pic>
                    <p:nvPicPr>
                      <p:cNvPr id="16" name="Object 15" descr="Capital R 1 equals lower case d 1 times tau 6 divided by lower case d 6&#10;&#10;Capital R 2 equals lower case d 2 times tau 6 divided by lower case d 6&#10;&#10;Capital R 3 equals lower case d 3 times tau 6 divided by lower case d 6&#10;&#10;Capital R 4 equals lower case d 4 times tau 6 divided by lower case d 6&#10;&#10;Capital R 5 equals lower case d 5 times tau 6 divided by lower case d 6">
                        <a:extLst>
                          <a:ext uri="{FF2B5EF4-FFF2-40B4-BE49-F238E27FC236}">
                            <a16:creationId xmlns:a16="http://schemas.microsoft.com/office/drawing/2014/main" id="{9BAB7D0B-F279-B364-A27A-A9E6FAC7B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0717" y="1614867"/>
                        <a:ext cx="5554417" cy="518507"/>
                      </a:xfrm>
                      <a:prstGeom prst="rect">
                        <a:avLst/>
                      </a:prstGeom>
                      <a:noFill/>
                    </p:spPr>
                  </p:pic>
                </p:oleObj>
              </mc:Fallback>
            </mc:AlternateContent>
          </a:graphicData>
        </a:graphic>
      </p:graphicFrame>
      <p:graphicFrame>
        <p:nvGraphicFramePr>
          <p:cNvPr id="18" name="Object 17" descr="Capital M equals tau 6 divided by lower case d 6 times the summation from lower case i equals 1 to lower case n of lower case d sub i squared times capital A sub i">
            <a:extLst>
              <a:ext uri="{FF2B5EF4-FFF2-40B4-BE49-F238E27FC236}">
                <a16:creationId xmlns:a16="http://schemas.microsoft.com/office/drawing/2014/main" id="{5A2D100D-5F35-934F-1B19-7C954CFA24CC}"/>
              </a:ext>
            </a:extLst>
          </p:cNvPr>
          <p:cNvGraphicFramePr>
            <a:graphicFrameLocks noChangeAspect="1"/>
          </p:cNvGraphicFramePr>
          <p:nvPr>
            <p:extLst>
              <p:ext uri="{D42A27DB-BD31-4B8C-83A1-F6EECF244321}">
                <p14:modId xmlns:p14="http://schemas.microsoft.com/office/powerpoint/2010/main" val="1984439892"/>
              </p:ext>
            </p:extLst>
          </p:nvPr>
        </p:nvGraphicFramePr>
        <p:xfrm>
          <a:off x="4572000" y="2248717"/>
          <a:ext cx="1262054" cy="541941"/>
        </p:xfrm>
        <a:graphic>
          <a:graphicData uri="http://schemas.openxmlformats.org/presentationml/2006/ole">
            <mc:AlternateContent xmlns:mc="http://schemas.openxmlformats.org/markup-compatibility/2006">
              <mc:Choice xmlns:v="urn:schemas-microsoft-com:vml" Requires="v">
                <p:oleObj name="Equation" r:id="rId9" imgW="1079032" imgH="444307" progId="Equation.DSMT4">
                  <p:embed/>
                </p:oleObj>
              </mc:Choice>
              <mc:Fallback>
                <p:oleObj name="Equation" r:id="rId9" imgW="1079032" imgH="444307" progId="Equation.DSMT4">
                  <p:embed/>
                  <p:pic>
                    <p:nvPicPr>
                      <p:cNvPr id="18" name="Object 17" descr="Capital M equals tau 6 divided by lower case d 6 times the summation from lower case i equals 1 to lower case n of lower case d sub i squared times capital A sub i">
                        <a:extLst>
                          <a:ext uri="{FF2B5EF4-FFF2-40B4-BE49-F238E27FC236}">
                            <a16:creationId xmlns:a16="http://schemas.microsoft.com/office/drawing/2014/main" id="{5A2D100D-5F35-934F-1B19-7C954CFA24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248717"/>
                        <a:ext cx="1262054" cy="541941"/>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0643DF9F-856D-DC1B-FF60-9444E5689F64}"/>
              </a:ext>
            </a:extLst>
          </p:cNvPr>
          <p:cNvSpPr txBox="1"/>
          <p:nvPr/>
        </p:nvSpPr>
        <p:spPr>
          <a:xfrm>
            <a:off x="3000496" y="2837479"/>
            <a:ext cx="6013424" cy="584775"/>
          </a:xfrm>
          <a:prstGeom prst="rect">
            <a:avLst/>
          </a:prstGeom>
          <a:noFill/>
        </p:spPr>
        <p:txBody>
          <a:bodyPr wrap="square" rtlCol="0">
            <a:spAutoFit/>
          </a:bodyPr>
          <a:lstStyle/>
          <a:p>
            <a:r>
              <a:rPr lang="en-US" sz="1600" dirty="0">
                <a:latin typeface="+mn-lt"/>
              </a:rPr>
              <a:t>Rearranging and substituting the polar moment of inertia, I</a:t>
            </a:r>
            <a:r>
              <a:rPr lang="en-US" sz="1600" baseline="-25000" dirty="0">
                <a:latin typeface="+mn-lt"/>
              </a:rPr>
              <a:t>p</a:t>
            </a:r>
            <a:r>
              <a:rPr lang="en-US" sz="1600" dirty="0">
                <a:latin typeface="+mn-lt"/>
              </a:rPr>
              <a:t>′, for the term             gives:</a:t>
            </a:r>
          </a:p>
        </p:txBody>
      </p:sp>
      <p:sp>
        <p:nvSpPr>
          <p:cNvPr id="20" name="Rectangle 6">
            <a:extLst>
              <a:ext uri="{FF2B5EF4-FFF2-40B4-BE49-F238E27FC236}">
                <a16:creationId xmlns:a16="http://schemas.microsoft.com/office/drawing/2014/main" id="{CD89AC62-1742-BA4E-BA4B-3F42982E42AE}"/>
              </a:ext>
            </a:extLst>
          </p:cNvPr>
          <p:cNvSpPr>
            <a:spLocks noChangeArrowheads="1"/>
          </p:cNvSpPr>
          <p:nvPr/>
        </p:nvSpPr>
        <p:spPr bwMode="auto">
          <a:xfrm>
            <a:off x="257175" y="-503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1" name="Object 20" descr="Summation from lower case i equals 1 to lower case n of lower case d sub lower case i times capital A sub lower case i">
            <a:extLst>
              <a:ext uri="{FF2B5EF4-FFF2-40B4-BE49-F238E27FC236}">
                <a16:creationId xmlns:a16="http://schemas.microsoft.com/office/drawing/2014/main" id="{8F209E4E-9E2B-5F2C-F73A-BDF9FF67B3BF}"/>
              </a:ext>
            </a:extLst>
          </p:cNvPr>
          <p:cNvGraphicFramePr>
            <a:graphicFrameLocks noChangeAspect="1"/>
          </p:cNvGraphicFramePr>
          <p:nvPr>
            <p:extLst>
              <p:ext uri="{D42A27DB-BD31-4B8C-83A1-F6EECF244321}">
                <p14:modId xmlns:p14="http://schemas.microsoft.com/office/powerpoint/2010/main" val="1361150066"/>
              </p:ext>
            </p:extLst>
          </p:nvPr>
        </p:nvGraphicFramePr>
        <p:xfrm>
          <a:off x="3474936" y="3016805"/>
          <a:ext cx="597854" cy="473568"/>
        </p:xfrm>
        <a:graphic>
          <a:graphicData uri="http://schemas.openxmlformats.org/presentationml/2006/ole">
            <mc:AlternateContent xmlns:mc="http://schemas.openxmlformats.org/markup-compatibility/2006">
              <mc:Choice xmlns:v="urn:schemas-microsoft-com:vml" Requires="v">
                <p:oleObj name="Equation" r:id="rId11" imgW="368280" imgH="304560" progId="Equation.DSMT4">
                  <p:embed/>
                </p:oleObj>
              </mc:Choice>
              <mc:Fallback>
                <p:oleObj name="Equation" r:id="rId11" imgW="368280" imgH="304560" progId="Equation.DSMT4">
                  <p:embed/>
                  <p:pic>
                    <p:nvPicPr>
                      <p:cNvPr id="21" name="Object 20" descr="Summation from lower case i equals 1 to lower case n of lower case d sub lower case i times capital A sub lower case i">
                        <a:extLst>
                          <a:ext uri="{FF2B5EF4-FFF2-40B4-BE49-F238E27FC236}">
                            <a16:creationId xmlns:a16="http://schemas.microsoft.com/office/drawing/2014/main" id="{8F209E4E-9E2B-5F2C-F73A-BDF9FF67B3BF}"/>
                          </a:ext>
                        </a:extLst>
                      </p:cNvPr>
                      <p:cNvPicPr>
                        <a:picLocks noChangeAspect="1" noChangeArrowheads="1"/>
                      </p:cNvPicPr>
                      <p:nvPr/>
                    </p:nvPicPr>
                    <p:blipFill>
                      <a:blip r:embed="rId12"/>
                      <a:srcRect/>
                      <a:stretch>
                        <a:fillRect/>
                      </a:stretch>
                    </p:blipFill>
                    <p:spPr bwMode="auto">
                      <a:xfrm>
                        <a:off x="3474936" y="3016805"/>
                        <a:ext cx="597854" cy="473568"/>
                      </a:xfrm>
                      <a:prstGeom prst="rect">
                        <a:avLst/>
                      </a:prstGeom>
                      <a:noFill/>
                    </p:spPr>
                  </p:pic>
                </p:oleObj>
              </mc:Fallback>
            </mc:AlternateContent>
          </a:graphicData>
        </a:graphic>
      </p:graphicFrame>
      <p:graphicFrame>
        <p:nvGraphicFramePr>
          <p:cNvPr id="23" name="Object 22" descr="tau 6 equals capital M times lower case d 6 divided by capital I prime sub lower case p">
            <a:extLst>
              <a:ext uri="{FF2B5EF4-FFF2-40B4-BE49-F238E27FC236}">
                <a16:creationId xmlns:a16="http://schemas.microsoft.com/office/drawing/2014/main" id="{62086846-9211-6B92-D889-5FF8DF083360}"/>
              </a:ext>
            </a:extLst>
          </p:cNvPr>
          <p:cNvGraphicFramePr>
            <a:graphicFrameLocks noChangeAspect="1"/>
          </p:cNvGraphicFramePr>
          <p:nvPr>
            <p:extLst>
              <p:ext uri="{D42A27DB-BD31-4B8C-83A1-F6EECF244321}">
                <p14:modId xmlns:p14="http://schemas.microsoft.com/office/powerpoint/2010/main" val="2746955023"/>
              </p:ext>
            </p:extLst>
          </p:nvPr>
        </p:nvGraphicFramePr>
        <p:xfrm>
          <a:off x="4737989" y="3291412"/>
          <a:ext cx="817238" cy="551994"/>
        </p:xfrm>
        <a:graphic>
          <a:graphicData uri="http://schemas.openxmlformats.org/presentationml/2006/ole">
            <mc:AlternateContent xmlns:mc="http://schemas.openxmlformats.org/markup-compatibility/2006">
              <mc:Choice xmlns:v="urn:schemas-microsoft-com:vml" Requires="v">
                <p:oleObj name="Equation" r:id="rId13" imgW="710891" imgH="495085" progId="Equation.DSMT4">
                  <p:embed/>
                </p:oleObj>
              </mc:Choice>
              <mc:Fallback>
                <p:oleObj name="Equation" r:id="rId13" imgW="710891" imgH="495085" progId="Equation.DSMT4">
                  <p:embed/>
                  <p:pic>
                    <p:nvPicPr>
                      <p:cNvPr id="23" name="Object 22" descr="tau 6 equals capital M times lower case d 6 divided by capital I prime sub lower case p">
                        <a:extLst>
                          <a:ext uri="{FF2B5EF4-FFF2-40B4-BE49-F238E27FC236}">
                            <a16:creationId xmlns:a16="http://schemas.microsoft.com/office/drawing/2014/main" id="{62086846-9211-6B92-D889-5FF8DF08336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7989" y="3291412"/>
                        <a:ext cx="817238" cy="551994"/>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906B9404-ABCA-95DF-8B74-333469ED60D2}"/>
              </a:ext>
            </a:extLst>
          </p:cNvPr>
          <p:cNvSpPr txBox="1"/>
          <p:nvPr/>
        </p:nvSpPr>
        <p:spPr>
          <a:xfrm>
            <a:off x="3030717" y="3923071"/>
            <a:ext cx="5656083" cy="338554"/>
          </a:xfrm>
          <a:prstGeom prst="rect">
            <a:avLst/>
          </a:prstGeom>
          <a:noFill/>
        </p:spPr>
        <p:txBody>
          <a:bodyPr wrap="square" rtlCol="0">
            <a:spAutoFit/>
          </a:bodyPr>
          <a:lstStyle/>
          <a:p>
            <a:r>
              <a:rPr lang="en-US" sz="1600" dirty="0">
                <a:latin typeface="+mn-lt"/>
              </a:rPr>
              <a:t>Letting I</a:t>
            </a:r>
            <a:r>
              <a:rPr lang="en-US" sz="1600" baseline="-25000" dirty="0">
                <a:latin typeface="+mn-lt"/>
              </a:rPr>
              <a:t>p</a:t>
            </a:r>
            <a:r>
              <a:rPr lang="en-US" sz="1600" dirty="0">
                <a:latin typeface="+mn-lt"/>
              </a:rPr>
              <a:t>′ = A        = AI</a:t>
            </a:r>
            <a:r>
              <a:rPr lang="en-US" sz="1600" baseline="-25000" dirty="0">
                <a:latin typeface="+mn-lt"/>
              </a:rPr>
              <a:t>p</a:t>
            </a:r>
            <a:r>
              <a:rPr lang="en-US" sz="1600" dirty="0">
                <a:latin typeface="+mn-lt"/>
              </a:rPr>
              <a:t> gives:</a:t>
            </a:r>
          </a:p>
        </p:txBody>
      </p:sp>
      <p:sp>
        <p:nvSpPr>
          <p:cNvPr id="25" name="Rectangle 10">
            <a:extLst>
              <a:ext uri="{FF2B5EF4-FFF2-40B4-BE49-F238E27FC236}">
                <a16:creationId xmlns:a16="http://schemas.microsoft.com/office/drawing/2014/main" id="{F4C93FF1-0C79-9BF4-FA99-E618208BE4C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6" name="Object 25" descr="summation from lower case i equals 1 to lower case n of lower case d sub lower case i squared">
            <a:extLst>
              <a:ext uri="{FF2B5EF4-FFF2-40B4-BE49-F238E27FC236}">
                <a16:creationId xmlns:a16="http://schemas.microsoft.com/office/drawing/2014/main" id="{74B22B68-7D0D-3C92-8277-3EEF01B336BE}"/>
              </a:ext>
            </a:extLst>
          </p:cNvPr>
          <p:cNvGraphicFramePr>
            <a:graphicFrameLocks noChangeAspect="1"/>
          </p:cNvGraphicFramePr>
          <p:nvPr>
            <p:extLst>
              <p:ext uri="{D42A27DB-BD31-4B8C-83A1-F6EECF244321}">
                <p14:modId xmlns:p14="http://schemas.microsoft.com/office/powerpoint/2010/main" val="911459767"/>
              </p:ext>
            </p:extLst>
          </p:nvPr>
        </p:nvGraphicFramePr>
        <p:xfrm>
          <a:off x="4157787" y="3863856"/>
          <a:ext cx="427859" cy="479202"/>
        </p:xfrm>
        <a:graphic>
          <a:graphicData uri="http://schemas.openxmlformats.org/presentationml/2006/ole">
            <mc:AlternateContent xmlns:mc="http://schemas.openxmlformats.org/markup-compatibility/2006">
              <mc:Choice xmlns:v="urn:schemas-microsoft-com:vml" Requires="v">
                <p:oleObj name="Equation" r:id="rId15" imgW="317225" imgH="355292" progId="Equation.DSMT4">
                  <p:embed/>
                </p:oleObj>
              </mc:Choice>
              <mc:Fallback>
                <p:oleObj name="Equation" r:id="rId15" imgW="317225" imgH="355292" progId="Equation.DSMT4">
                  <p:embed/>
                  <p:pic>
                    <p:nvPicPr>
                      <p:cNvPr id="26" name="Object 25" descr="summation from lower case i equals 1 to lower case n of lower case d sub lower case i squared">
                        <a:extLst>
                          <a:ext uri="{FF2B5EF4-FFF2-40B4-BE49-F238E27FC236}">
                            <a16:creationId xmlns:a16="http://schemas.microsoft.com/office/drawing/2014/main" id="{74B22B68-7D0D-3C92-8277-3EEF01B336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7787" y="3863856"/>
                        <a:ext cx="427859" cy="479202"/>
                      </a:xfrm>
                      <a:prstGeom prst="rect">
                        <a:avLst/>
                      </a:prstGeom>
                      <a:noFill/>
                    </p:spPr>
                  </p:pic>
                </p:oleObj>
              </mc:Fallback>
            </mc:AlternateContent>
          </a:graphicData>
        </a:graphic>
      </p:graphicFrame>
      <p:graphicFrame>
        <p:nvGraphicFramePr>
          <p:cNvPr id="28" name="Object 27" descr="Capital R 6 equals capital M times lower case d 6 divided by capital I sub lower case p">
            <a:extLst>
              <a:ext uri="{FF2B5EF4-FFF2-40B4-BE49-F238E27FC236}">
                <a16:creationId xmlns:a16="http://schemas.microsoft.com/office/drawing/2014/main" id="{9CDEBAC4-C290-EE81-0DDB-044F521F0911}"/>
              </a:ext>
            </a:extLst>
          </p:cNvPr>
          <p:cNvGraphicFramePr>
            <a:graphicFrameLocks noChangeAspect="1"/>
          </p:cNvGraphicFramePr>
          <p:nvPr>
            <p:extLst>
              <p:ext uri="{D42A27DB-BD31-4B8C-83A1-F6EECF244321}">
                <p14:modId xmlns:p14="http://schemas.microsoft.com/office/powerpoint/2010/main" val="2070172402"/>
              </p:ext>
            </p:extLst>
          </p:nvPr>
        </p:nvGraphicFramePr>
        <p:xfrm>
          <a:off x="5635096" y="3873027"/>
          <a:ext cx="868907" cy="534099"/>
        </p:xfrm>
        <a:graphic>
          <a:graphicData uri="http://schemas.openxmlformats.org/presentationml/2006/ole">
            <mc:AlternateContent xmlns:mc="http://schemas.openxmlformats.org/markup-compatibility/2006">
              <mc:Choice xmlns:v="urn:schemas-microsoft-com:vml" Requires="v">
                <p:oleObj name="Equation" r:id="rId17" imgW="685502" imgH="444307" progId="Equation.DSMT4">
                  <p:embed/>
                </p:oleObj>
              </mc:Choice>
              <mc:Fallback>
                <p:oleObj name="Equation" r:id="rId17" imgW="685502" imgH="444307" progId="Equation.DSMT4">
                  <p:embed/>
                  <p:pic>
                    <p:nvPicPr>
                      <p:cNvPr id="28" name="Object 27" descr="Capital R 6 equals capital M times lower case d 6 divided by capital I sub lower case p">
                        <a:extLst>
                          <a:ext uri="{FF2B5EF4-FFF2-40B4-BE49-F238E27FC236}">
                            <a16:creationId xmlns:a16="http://schemas.microsoft.com/office/drawing/2014/main" id="{9CDEBAC4-C290-EE81-0DDB-044F521F091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35096" y="3873027"/>
                        <a:ext cx="868907" cy="534099"/>
                      </a:xfrm>
                      <a:prstGeom prst="rect">
                        <a:avLst/>
                      </a:prstGeom>
                      <a:noFill/>
                    </p:spPr>
                  </p:pic>
                </p:oleObj>
              </mc:Fallback>
            </mc:AlternateContent>
          </a:graphicData>
        </a:graphic>
      </p:graphicFrame>
      <p:sp>
        <p:nvSpPr>
          <p:cNvPr id="29" name="TextBox 28">
            <a:extLst>
              <a:ext uri="{FF2B5EF4-FFF2-40B4-BE49-F238E27FC236}">
                <a16:creationId xmlns:a16="http://schemas.microsoft.com/office/drawing/2014/main" id="{6C8D9065-5691-AC84-3758-5B7511D812D0}"/>
              </a:ext>
            </a:extLst>
          </p:cNvPr>
          <p:cNvSpPr txBox="1"/>
          <p:nvPr/>
        </p:nvSpPr>
        <p:spPr>
          <a:xfrm>
            <a:off x="3136490" y="4569182"/>
            <a:ext cx="2595716" cy="338554"/>
          </a:xfrm>
          <a:prstGeom prst="rect">
            <a:avLst/>
          </a:prstGeom>
          <a:noFill/>
        </p:spPr>
        <p:txBody>
          <a:bodyPr wrap="square" rtlCol="0">
            <a:spAutoFit/>
          </a:bodyPr>
          <a:lstStyle/>
          <a:p>
            <a:r>
              <a:rPr lang="en-US" sz="1600" dirty="0">
                <a:latin typeface="+mn-lt"/>
              </a:rPr>
              <a:t>Since                          :</a:t>
            </a:r>
          </a:p>
        </p:txBody>
      </p:sp>
      <p:sp>
        <p:nvSpPr>
          <p:cNvPr id="30" name="Rectangle 14">
            <a:extLst>
              <a:ext uri="{FF2B5EF4-FFF2-40B4-BE49-F238E27FC236}">
                <a16:creationId xmlns:a16="http://schemas.microsoft.com/office/drawing/2014/main" id="{2BD19772-0606-B783-3CDA-58CEE49BA154}"/>
              </a:ext>
            </a:extLst>
          </p:cNvPr>
          <p:cNvSpPr>
            <a:spLocks noChangeArrowheads="1"/>
          </p:cNvSpPr>
          <p:nvPr/>
        </p:nvSpPr>
        <p:spPr bwMode="auto">
          <a:xfrm>
            <a:off x="3711598" y="4548998"/>
            <a:ext cx="9683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1" name="Object 30" descr="lower case d squared equals lower case x squared plus lower case y squared">
            <a:extLst>
              <a:ext uri="{FF2B5EF4-FFF2-40B4-BE49-F238E27FC236}">
                <a16:creationId xmlns:a16="http://schemas.microsoft.com/office/drawing/2014/main" id="{67120850-43CF-AB59-419C-34CBD2F97B98}"/>
              </a:ext>
            </a:extLst>
          </p:cNvPr>
          <p:cNvGraphicFramePr>
            <a:graphicFrameLocks noChangeAspect="1"/>
          </p:cNvGraphicFramePr>
          <p:nvPr>
            <p:extLst>
              <p:ext uri="{D42A27DB-BD31-4B8C-83A1-F6EECF244321}">
                <p14:modId xmlns:p14="http://schemas.microsoft.com/office/powerpoint/2010/main" val="1093722458"/>
              </p:ext>
            </p:extLst>
          </p:nvPr>
        </p:nvGraphicFramePr>
        <p:xfrm>
          <a:off x="3711599" y="4548999"/>
          <a:ext cx="1154556" cy="338554"/>
        </p:xfrm>
        <a:graphic>
          <a:graphicData uri="http://schemas.openxmlformats.org/presentationml/2006/ole">
            <mc:AlternateContent xmlns:mc="http://schemas.openxmlformats.org/markup-compatibility/2006">
              <mc:Choice xmlns:v="urn:schemas-microsoft-com:vml" Requires="v">
                <p:oleObj name="Equation" r:id="rId19" imgW="837836" imgH="253890" progId="Equation.DSMT4">
                  <p:embed/>
                </p:oleObj>
              </mc:Choice>
              <mc:Fallback>
                <p:oleObj name="Equation" r:id="rId19" imgW="837836" imgH="253890" progId="Equation.DSMT4">
                  <p:embed/>
                  <p:pic>
                    <p:nvPicPr>
                      <p:cNvPr id="31" name="Object 30" descr="lower case d squared equals lower case x squared plus lower case y squared">
                        <a:extLst>
                          <a:ext uri="{FF2B5EF4-FFF2-40B4-BE49-F238E27FC236}">
                            <a16:creationId xmlns:a16="http://schemas.microsoft.com/office/drawing/2014/main" id="{67120850-43CF-AB59-419C-34CBD2F97B9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11599" y="4548999"/>
                        <a:ext cx="1154556" cy="338554"/>
                      </a:xfrm>
                      <a:prstGeom prst="rect">
                        <a:avLst/>
                      </a:prstGeom>
                      <a:noFill/>
                    </p:spPr>
                  </p:pic>
                </p:oleObj>
              </mc:Fallback>
            </mc:AlternateContent>
          </a:graphicData>
        </a:graphic>
      </p:graphicFrame>
      <p:graphicFrame>
        <p:nvGraphicFramePr>
          <p:cNvPr id="33" name="Object 32" descr="capital I sub lower case p equals summation from lower case i equals 1 to lower case n of lower case x sub lower case i squared plus summation from lower case i equals 1 to lower case n of lower case y sub lower case i squared ">
            <a:extLst>
              <a:ext uri="{FF2B5EF4-FFF2-40B4-BE49-F238E27FC236}">
                <a16:creationId xmlns:a16="http://schemas.microsoft.com/office/drawing/2014/main" id="{DA8572B6-2A57-FBB3-E319-BF5BEDC61493}"/>
              </a:ext>
            </a:extLst>
          </p:cNvPr>
          <p:cNvGraphicFramePr>
            <a:graphicFrameLocks noChangeAspect="1"/>
          </p:cNvGraphicFramePr>
          <p:nvPr>
            <p:extLst>
              <p:ext uri="{D42A27DB-BD31-4B8C-83A1-F6EECF244321}">
                <p14:modId xmlns:p14="http://schemas.microsoft.com/office/powerpoint/2010/main" val="1334486083"/>
              </p:ext>
            </p:extLst>
          </p:nvPr>
        </p:nvGraphicFramePr>
        <p:xfrm>
          <a:off x="5195031" y="4527820"/>
          <a:ext cx="1308972" cy="474060"/>
        </p:xfrm>
        <a:graphic>
          <a:graphicData uri="http://schemas.openxmlformats.org/presentationml/2006/ole">
            <mc:AlternateContent xmlns:mc="http://schemas.openxmlformats.org/markup-compatibility/2006">
              <mc:Choice xmlns:v="urn:schemas-microsoft-com:vml" Requires="v">
                <p:oleObj name="Equation" r:id="rId21" imgW="1167893" imgH="431613" progId="Equation.DSMT4">
                  <p:embed/>
                </p:oleObj>
              </mc:Choice>
              <mc:Fallback>
                <p:oleObj name="Equation" r:id="rId21" imgW="1167893" imgH="431613" progId="Equation.DSMT4">
                  <p:embed/>
                  <p:pic>
                    <p:nvPicPr>
                      <p:cNvPr id="33" name="Object 32" descr="capital I sub lower case p equals summation from lower case i equals 1 to lower case n of lower case x sub lower case i squared plus summation from lower case i equals 1 to lower case n of lower case y sub lower case i squared ">
                        <a:extLst>
                          <a:ext uri="{FF2B5EF4-FFF2-40B4-BE49-F238E27FC236}">
                            <a16:creationId xmlns:a16="http://schemas.microsoft.com/office/drawing/2014/main" id="{DA8572B6-2A57-FBB3-E319-BF5BEDC61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5031" y="4527820"/>
                        <a:ext cx="1308972" cy="474060"/>
                      </a:xfrm>
                      <a:prstGeom prst="rect">
                        <a:avLst/>
                      </a:prstGeom>
                      <a:noFill/>
                    </p:spPr>
                  </p:pic>
                </p:oleObj>
              </mc:Fallback>
            </mc:AlternateContent>
          </a:graphicData>
        </a:graphic>
      </p:graphicFrame>
      <p:sp>
        <p:nvSpPr>
          <p:cNvPr id="34" name="Rectangle 33">
            <a:extLst>
              <a:ext uri="{FF2B5EF4-FFF2-40B4-BE49-F238E27FC236}">
                <a16:creationId xmlns:a16="http://schemas.microsoft.com/office/drawing/2014/main" id="{654767F6-021D-BCAF-1D70-741369FD3F47}"/>
              </a:ext>
            </a:extLst>
          </p:cNvPr>
          <p:cNvSpPr/>
          <p:nvPr/>
        </p:nvSpPr>
        <p:spPr>
          <a:xfrm>
            <a:off x="5156462" y="4527819"/>
            <a:ext cx="1449341" cy="514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1172D0-23C8-5BE9-A6AA-56BFA4425F19}"/>
              </a:ext>
            </a:extLst>
          </p:cNvPr>
          <p:cNvSpPr txBox="1"/>
          <p:nvPr/>
        </p:nvSpPr>
        <p:spPr>
          <a:xfrm>
            <a:off x="3785601" y="4816261"/>
            <a:ext cx="1071716" cy="307777"/>
          </a:xfrm>
          <a:prstGeom prst="rect">
            <a:avLst/>
          </a:prstGeom>
          <a:noFill/>
        </p:spPr>
        <p:txBody>
          <a:bodyPr wrap="square" rtlCol="0">
            <a:spAutoFit/>
          </a:bodyPr>
          <a:lstStyle/>
          <a:p>
            <a:r>
              <a:rPr lang="en-US" sz="1400" dirty="0">
                <a:latin typeface="+mn-lt"/>
              </a:rPr>
              <a:t>(Slide 63)</a:t>
            </a:r>
          </a:p>
        </p:txBody>
      </p:sp>
    </p:spTree>
    <p:extLst>
      <p:ext uri="{BB962C8B-B14F-4D97-AF65-F5344CB8AC3E}">
        <p14:creationId xmlns:p14="http://schemas.microsoft.com/office/powerpoint/2010/main" val="374992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Eccentrically Loaded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63</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1515480" y="2489097"/>
            <a:ext cx="6726820" cy="230832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643DF9F-856D-DC1B-FF60-9444E5689F64}"/>
              </a:ext>
            </a:extLst>
          </p:cNvPr>
          <p:cNvSpPr txBox="1"/>
          <p:nvPr/>
        </p:nvSpPr>
        <p:spPr>
          <a:xfrm>
            <a:off x="2282104" y="2447382"/>
            <a:ext cx="6013424" cy="338554"/>
          </a:xfrm>
          <a:prstGeom prst="rect">
            <a:avLst/>
          </a:prstGeom>
          <a:noFill/>
        </p:spPr>
        <p:txBody>
          <a:bodyPr wrap="square" rtlCol="0">
            <a:spAutoFit/>
          </a:bodyPr>
          <a:lstStyle/>
          <a:p>
            <a:r>
              <a:rPr lang="en-US" sz="1600" dirty="0">
                <a:latin typeface="+mn-lt"/>
              </a:rPr>
              <a:t>Referring to the figure, since R</a:t>
            </a:r>
            <a:r>
              <a:rPr lang="en-US" sz="1600" baseline="-25000" dirty="0">
                <a:latin typeface="+mn-lt"/>
              </a:rPr>
              <a:t>6</a:t>
            </a:r>
            <a:r>
              <a:rPr lang="en-US" sz="1600" dirty="0">
                <a:latin typeface="+mn-lt"/>
              </a:rPr>
              <a:t> = R</a:t>
            </a:r>
            <a:r>
              <a:rPr lang="en-US" sz="1600" baseline="-25000" dirty="0">
                <a:latin typeface="+mn-lt"/>
              </a:rPr>
              <a:t>y</a:t>
            </a:r>
            <a:r>
              <a:rPr lang="en-US" sz="1600" dirty="0">
                <a:latin typeface="+mn-lt"/>
              </a:rPr>
              <a:t>d</a:t>
            </a:r>
            <a:r>
              <a:rPr lang="en-US" sz="1600" baseline="-25000" dirty="0">
                <a:latin typeface="+mn-lt"/>
              </a:rPr>
              <a:t>6</a:t>
            </a:r>
            <a:r>
              <a:rPr lang="en-US" sz="1600" dirty="0">
                <a:latin typeface="+mn-lt"/>
              </a:rPr>
              <a:t>/x</a:t>
            </a:r>
            <a:r>
              <a:rPr lang="en-US" sz="1600" baseline="-25000" dirty="0">
                <a:latin typeface="+mn-lt"/>
              </a:rPr>
              <a:t>6</a:t>
            </a:r>
            <a:r>
              <a:rPr lang="en-US" sz="1600" dirty="0">
                <a:latin typeface="+mn-lt"/>
              </a:rPr>
              <a:t> and R</a:t>
            </a:r>
            <a:r>
              <a:rPr lang="en-US" sz="1600" baseline="-25000" dirty="0">
                <a:latin typeface="+mn-lt"/>
              </a:rPr>
              <a:t>6</a:t>
            </a:r>
            <a:r>
              <a:rPr lang="en-US" sz="1600" dirty="0">
                <a:latin typeface="+mn-lt"/>
              </a:rPr>
              <a:t> = R</a:t>
            </a:r>
            <a:r>
              <a:rPr lang="en-US" sz="1600" baseline="-25000" dirty="0">
                <a:latin typeface="+mn-lt"/>
              </a:rPr>
              <a:t>x</a:t>
            </a:r>
            <a:r>
              <a:rPr lang="en-US" sz="1600" dirty="0">
                <a:latin typeface="+mn-lt"/>
              </a:rPr>
              <a:t>d</a:t>
            </a:r>
            <a:r>
              <a:rPr lang="en-US" sz="1600" baseline="-25000" dirty="0">
                <a:latin typeface="+mn-lt"/>
              </a:rPr>
              <a:t>6</a:t>
            </a:r>
            <a:r>
              <a:rPr lang="en-US" sz="1600" dirty="0">
                <a:latin typeface="+mn-lt"/>
              </a:rPr>
              <a:t>/y</a:t>
            </a:r>
            <a:r>
              <a:rPr lang="en-US" sz="1600" baseline="-25000" dirty="0">
                <a:latin typeface="+mn-lt"/>
              </a:rPr>
              <a:t>6</a:t>
            </a:r>
            <a:r>
              <a:rPr lang="en-US" sz="1600" dirty="0">
                <a:latin typeface="+mn-lt"/>
              </a:rPr>
              <a:t>:</a:t>
            </a:r>
          </a:p>
        </p:txBody>
      </p:sp>
      <p:sp>
        <p:nvSpPr>
          <p:cNvPr id="20" name="Rectangle 6">
            <a:extLst>
              <a:ext uri="{FF2B5EF4-FFF2-40B4-BE49-F238E27FC236}">
                <a16:creationId xmlns:a16="http://schemas.microsoft.com/office/drawing/2014/main" id="{CD89AC62-1742-BA4E-BA4B-3F42982E42AE}"/>
              </a:ext>
            </a:extLst>
          </p:cNvPr>
          <p:cNvSpPr>
            <a:spLocks noChangeArrowheads="1"/>
          </p:cNvSpPr>
          <p:nvPr/>
        </p:nvSpPr>
        <p:spPr bwMode="auto">
          <a:xfrm>
            <a:off x="257175" y="-503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5" name="Rectangle 10">
            <a:extLst>
              <a:ext uri="{FF2B5EF4-FFF2-40B4-BE49-F238E27FC236}">
                <a16:creationId xmlns:a16="http://schemas.microsoft.com/office/drawing/2014/main" id="{F4C93FF1-0C79-9BF4-FA99-E618208BE4C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8" name="Object 27" descr="Capital R 6 equals capital M times lower case d 6 divided by capital I sub lower case p">
            <a:extLst>
              <a:ext uri="{FF2B5EF4-FFF2-40B4-BE49-F238E27FC236}">
                <a16:creationId xmlns:a16="http://schemas.microsoft.com/office/drawing/2014/main" id="{9CDEBAC4-C290-EE81-0DDB-044F521F0911}"/>
              </a:ext>
            </a:extLst>
          </p:cNvPr>
          <p:cNvGraphicFramePr>
            <a:graphicFrameLocks noChangeAspect="1"/>
          </p:cNvGraphicFramePr>
          <p:nvPr>
            <p:extLst>
              <p:ext uri="{D42A27DB-BD31-4B8C-83A1-F6EECF244321}">
                <p14:modId xmlns:p14="http://schemas.microsoft.com/office/powerpoint/2010/main" val="2706605450"/>
              </p:ext>
            </p:extLst>
          </p:nvPr>
        </p:nvGraphicFramePr>
        <p:xfrm>
          <a:off x="3257503" y="4389209"/>
          <a:ext cx="2914650" cy="558800"/>
        </p:xfrm>
        <a:graphic>
          <a:graphicData uri="http://schemas.openxmlformats.org/presentationml/2006/ole">
            <mc:AlternateContent xmlns:mc="http://schemas.openxmlformats.org/markup-compatibility/2006">
              <mc:Choice xmlns:v="urn:schemas-microsoft-com:vml" Requires="v">
                <p:oleObj name="Equation" r:id="rId3" imgW="1320480" imgH="266400" progId="Equation.DSMT4">
                  <p:embed/>
                </p:oleObj>
              </mc:Choice>
              <mc:Fallback>
                <p:oleObj name="Equation" r:id="rId3" imgW="1320480" imgH="266400" progId="Equation.DSMT4">
                  <p:embed/>
                  <p:pic>
                    <p:nvPicPr>
                      <p:cNvPr id="28" name="Object 27" descr="Capital R 6 equals capital M times lower case d 6 divided by capital I sub lower case p">
                        <a:extLst>
                          <a:ext uri="{FF2B5EF4-FFF2-40B4-BE49-F238E27FC236}">
                            <a16:creationId xmlns:a16="http://schemas.microsoft.com/office/drawing/2014/main" id="{9CDEBAC4-C290-EE81-0DDB-044F521F0911}"/>
                          </a:ext>
                        </a:extLst>
                      </p:cNvPr>
                      <p:cNvPicPr>
                        <a:picLocks noChangeAspect="1" noChangeArrowheads="1"/>
                      </p:cNvPicPr>
                      <p:nvPr/>
                    </p:nvPicPr>
                    <p:blipFill>
                      <a:blip r:embed="rId4"/>
                      <a:srcRect/>
                      <a:stretch>
                        <a:fillRect/>
                      </a:stretch>
                    </p:blipFill>
                    <p:spPr bwMode="auto">
                      <a:xfrm>
                        <a:off x="3257503" y="4389209"/>
                        <a:ext cx="2914650" cy="558800"/>
                      </a:xfrm>
                      <a:prstGeom prst="rect">
                        <a:avLst/>
                      </a:prstGeom>
                      <a:noFill/>
                    </p:spPr>
                  </p:pic>
                </p:oleObj>
              </mc:Fallback>
            </mc:AlternateContent>
          </a:graphicData>
        </a:graphic>
      </p:graphicFrame>
      <p:sp>
        <p:nvSpPr>
          <p:cNvPr id="29" name="TextBox 28">
            <a:extLst>
              <a:ext uri="{FF2B5EF4-FFF2-40B4-BE49-F238E27FC236}">
                <a16:creationId xmlns:a16="http://schemas.microsoft.com/office/drawing/2014/main" id="{6C8D9065-5691-AC84-3758-5B7511D812D0}"/>
              </a:ext>
            </a:extLst>
          </p:cNvPr>
          <p:cNvSpPr txBox="1"/>
          <p:nvPr/>
        </p:nvSpPr>
        <p:spPr>
          <a:xfrm>
            <a:off x="3136490" y="4569182"/>
            <a:ext cx="2595716" cy="338554"/>
          </a:xfrm>
          <a:prstGeom prst="rect">
            <a:avLst/>
          </a:prstGeom>
          <a:noFill/>
        </p:spPr>
        <p:txBody>
          <a:bodyPr wrap="square" rtlCol="0">
            <a:spAutoFit/>
          </a:bodyPr>
          <a:lstStyle/>
          <a:p>
            <a:r>
              <a:rPr lang="en-US" sz="1600" dirty="0">
                <a:latin typeface="+mn-lt"/>
              </a:rPr>
              <a:t>:</a:t>
            </a:r>
          </a:p>
        </p:txBody>
      </p:sp>
      <p:pic>
        <p:nvPicPr>
          <p:cNvPr id="6" name="Picture 5" descr="Figure 6.6.4.2.6-3 Horizontal and Vertical Components of Shear Force, R. sketch of reactions and distances. ">
            <a:extLst>
              <a:ext uri="{FF2B5EF4-FFF2-40B4-BE49-F238E27FC236}">
                <a16:creationId xmlns:a16="http://schemas.microsoft.com/office/drawing/2014/main" id="{010160AD-CD6F-DDC1-6E3E-C1E5AA5C5600}"/>
              </a:ext>
            </a:extLst>
          </p:cNvPr>
          <p:cNvPicPr>
            <a:picLocks noChangeAspect="1"/>
          </p:cNvPicPr>
          <p:nvPr/>
        </p:nvPicPr>
        <p:blipFill>
          <a:blip r:embed="rId5" cstate="print"/>
          <a:srcRect/>
          <a:stretch>
            <a:fillRect/>
          </a:stretch>
        </p:blipFill>
        <p:spPr bwMode="auto">
          <a:xfrm>
            <a:off x="459610" y="1920833"/>
            <a:ext cx="1431222" cy="2317217"/>
          </a:xfrm>
          <a:prstGeom prst="rect">
            <a:avLst/>
          </a:prstGeom>
          <a:noFill/>
          <a:ln w="9525">
            <a:noFill/>
            <a:miter lim="800000"/>
            <a:headEnd/>
            <a:tailEnd/>
          </a:ln>
        </p:spPr>
      </p:pic>
      <p:graphicFrame>
        <p:nvGraphicFramePr>
          <p:cNvPr id="9" name="Object 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032DBA07-4AEB-528E-CF2D-2D459CBAD034}"/>
              </a:ext>
            </a:extLst>
          </p:cNvPr>
          <p:cNvGraphicFramePr>
            <a:graphicFrameLocks noChangeAspect="1"/>
          </p:cNvGraphicFramePr>
          <p:nvPr>
            <p:extLst>
              <p:ext uri="{D42A27DB-BD31-4B8C-83A1-F6EECF244321}">
                <p14:modId xmlns:p14="http://schemas.microsoft.com/office/powerpoint/2010/main" val="3950763438"/>
              </p:ext>
            </p:extLst>
          </p:nvPr>
        </p:nvGraphicFramePr>
        <p:xfrm>
          <a:off x="3711598" y="1131583"/>
          <a:ext cx="2606356" cy="498030"/>
        </p:xfrm>
        <a:graphic>
          <a:graphicData uri="http://schemas.openxmlformats.org/presentationml/2006/ole">
            <mc:AlternateContent xmlns:mc="http://schemas.openxmlformats.org/markup-compatibility/2006">
              <mc:Choice xmlns:v="urn:schemas-microsoft-com:vml" Requires="v">
                <p:oleObj name="Equation" r:id="rId6" imgW="1993900" imgH="393700" progId="Equation.DSMT4">
                  <p:embed/>
                </p:oleObj>
              </mc:Choice>
              <mc:Fallback>
                <p:oleObj name="Equation" r:id="rId6" imgW="1993900" imgH="393700" progId="Equation.DSMT4">
                  <p:embed/>
                  <p:pic>
                    <p:nvPicPr>
                      <p:cNvPr id="9" name="Object 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032DBA07-4AEB-528E-CF2D-2D459CBAD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1598" y="1131583"/>
                        <a:ext cx="2606356" cy="498030"/>
                      </a:xfrm>
                      <a:prstGeom prst="rect">
                        <a:avLst/>
                      </a:prstGeom>
                      <a:noFill/>
                    </p:spPr>
                  </p:pic>
                </p:oleObj>
              </mc:Fallback>
            </mc:AlternateContent>
          </a:graphicData>
        </a:graphic>
      </p:graphicFrame>
      <p:sp>
        <p:nvSpPr>
          <p:cNvPr id="36" name="TextBox 35">
            <a:extLst>
              <a:ext uri="{FF2B5EF4-FFF2-40B4-BE49-F238E27FC236}">
                <a16:creationId xmlns:a16="http://schemas.microsoft.com/office/drawing/2014/main" id="{C23838B4-99C5-3252-6C4C-36F451E4DAAE}"/>
              </a:ext>
            </a:extLst>
          </p:cNvPr>
          <p:cNvSpPr txBox="1"/>
          <p:nvPr/>
        </p:nvSpPr>
        <p:spPr>
          <a:xfrm>
            <a:off x="1981968" y="1525116"/>
            <a:ext cx="6888982" cy="791435"/>
          </a:xfrm>
          <a:prstGeom prst="rect">
            <a:avLst/>
          </a:prstGeom>
          <a:noFill/>
        </p:spPr>
        <p:txBody>
          <a:bodyPr wrap="square">
            <a:spAutoFit/>
          </a:bodyPr>
          <a:lstStyle/>
          <a:p>
            <a:pPr marL="801688" marR="228600" lvl="0" indent="-573088" algn="just" defTabSz="914400" rtl="0" eaLnBrk="1" fontAlgn="base" latinLnBrk="0" hangingPunct="1">
              <a:lnSpc>
                <a:spcPct val="110000"/>
              </a:lnSpc>
              <a:spcBef>
                <a:spcPts val="0"/>
              </a:spcBef>
              <a:spcAft>
                <a:spcPts val="0"/>
              </a:spcAft>
              <a:buClrTx/>
              <a:buSzTx/>
              <a:buFontTx/>
              <a:buNone/>
              <a:tabLst>
                <a:tab pos="457200" algn="l"/>
                <a:tab pos="8001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1027113" marR="228600" lvl="0" indent="-798513" algn="just">
              <a:lnSpc>
                <a:spcPct val="110000"/>
              </a:lnSpc>
              <a:spcBef>
                <a:spcPts val="0"/>
              </a:spcBef>
              <a:spcAft>
                <a:spcPts val="0"/>
              </a:spcAft>
              <a:tabLst>
                <a:tab pos="45720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m =   number of vertical rows of bolts              s  =  vertical pitch of the bolts (in.)</a:t>
            </a:r>
          </a:p>
          <a:p>
            <a:pPr marL="1027113" marR="228600" lvl="0" indent="-798513" algn="just">
              <a:lnSpc>
                <a:spcPct val="110000"/>
              </a:lnSpc>
              <a:spcBef>
                <a:spcPts val="0"/>
              </a:spcBef>
              <a:spcAft>
                <a:spcPts val="0"/>
              </a:spcAft>
              <a:tabLst>
                <a:tab pos="457200" algn="l"/>
              </a:tabLst>
              <a:defRPr/>
            </a:pPr>
            <a:r>
              <a:rPr lang="en-US" sz="1400" dirty="0">
                <a:solidFill>
                  <a:prstClr val="black"/>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n  =   number of bolts in one vertical row        g  =  horizontal pitch of the bolts (in.)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p:txBody>
      </p:sp>
      <p:graphicFrame>
        <p:nvGraphicFramePr>
          <p:cNvPr id="38" name="Object 37" descr="Capital R sub lower case x equals capital M times lower case y 6 divided by capital I sub lower case p">
            <a:extLst>
              <a:ext uri="{FF2B5EF4-FFF2-40B4-BE49-F238E27FC236}">
                <a16:creationId xmlns:a16="http://schemas.microsoft.com/office/drawing/2014/main" id="{ADB9DE1A-218E-6259-EFE4-A3B69135FF90}"/>
              </a:ext>
            </a:extLst>
          </p:cNvPr>
          <p:cNvGraphicFramePr>
            <a:graphicFrameLocks noChangeAspect="1"/>
          </p:cNvGraphicFramePr>
          <p:nvPr>
            <p:extLst>
              <p:ext uri="{D42A27DB-BD31-4B8C-83A1-F6EECF244321}">
                <p14:modId xmlns:p14="http://schemas.microsoft.com/office/powerpoint/2010/main" val="3951260475"/>
              </p:ext>
            </p:extLst>
          </p:nvPr>
        </p:nvGraphicFramePr>
        <p:xfrm>
          <a:off x="3351336" y="2908328"/>
          <a:ext cx="1067061" cy="613350"/>
        </p:xfrm>
        <a:graphic>
          <a:graphicData uri="http://schemas.openxmlformats.org/presentationml/2006/ole">
            <mc:AlternateContent xmlns:mc="http://schemas.openxmlformats.org/markup-compatibility/2006">
              <mc:Choice xmlns:v="urn:schemas-microsoft-com:vml" Requires="v">
                <p:oleObj name="Equation" r:id="rId8" imgW="812447" imgH="469696" progId="Equation.DSMT4">
                  <p:embed/>
                </p:oleObj>
              </mc:Choice>
              <mc:Fallback>
                <p:oleObj name="Equation" r:id="rId8" imgW="812447" imgH="469696" progId="Equation.DSMT4">
                  <p:embed/>
                  <p:pic>
                    <p:nvPicPr>
                      <p:cNvPr id="38" name="Object 37" descr="Capital R sub lower case x equals capital M times lower case y 6 divided by capital I sub lower case p">
                        <a:extLst>
                          <a:ext uri="{FF2B5EF4-FFF2-40B4-BE49-F238E27FC236}">
                            <a16:creationId xmlns:a16="http://schemas.microsoft.com/office/drawing/2014/main" id="{ADB9DE1A-218E-6259-EFE4-A3B69135FF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1336" y="2908328"/>
                        <a:ext cx="1067061" cy="613350"/>
                      </a:xfrm>
                      <a:prstGeom prst="rect">
                        <a:avLst/>
                      </a:prstGeom>
                      <a:noFill/>
                    </p:spPr>
                  </p:pic>
                </p:oleObj>
              </mc:Fallback>
            </mc:AlternateContent>
          </a:graphicData>
        </a:graphic>
      </p:graphicFrame>
      <p:graphicFrame>
        <p:nvGraphicFramePr>
          <p:cNvPr id="40" name="Object 39" descr="Capital R sub lower case y equals capital M times lower case x 6 divided by capital I sub lower case p">
            <a:extLst>
              <a:ext uri="{FF2B5EF4-FFF2-40B4-BE49-F238E27FC236}">
                <a16:creationId xmlns:a16="http://schemas.microsoft.com/office/drawing/2014/main" id="{8AF403E2-D548-052F-8EEB-FE872DBBFBFA}"/>
              </a:ext>
            </a:extLst>
          </p:cNvPr>
          <p:cNvGraphicFramePr>
            <a:graphicFrameLocks noChangeAspect="1"/>
          </p:cNvGraphicFramePr>
          <p:nvPr>
            <p:extLst>
              <p:ext uri="{D42A27DB-BD31-4B8C-83A1-F6EECF244321}">
                <p14:modId xmlns:p14="http://schemas.microsoft.com/office/powerpoint/2010/main" val="2873444526"/>
              </p:ext>
            </p:extLst>
          </p:nvPr>
        </p:nvGraphicFramePr>
        <p:xfrm>
          <a:off x="4829175" y="2862041"/>
          <a:ext cx="1097907" cy="631080"/>
        </p:xfrm>
        <a:graphic>
          <a:graphicData uri="http://schemas.openxmlformats.org/presentationml/2006/ole">
            <mc:AlternateContent xmlns:mc="http://schemas.openxmlformats.org/markup-compatibility/2006">
              <mc:Choice xmlns:v="urn:schemas-microsoft-com:vml" Requires="v">
                <p:oleObj name="Equation" r:id="rId10" imgW="812447" imgH="469696" progId="Equation.DSMT4">
                  <p:embed/>
                </p:oleObj>
              </mc:Choice>
              <mc:Fallback>
                <p:oleObj name="Equation" r:id="rId10" imgW="812447" imgH="469696" progId="Equation.DSMT4">
                  <p:embed/>
                  <p:pic>
                    <p:nvPicPr>
                      <p:cNvPr id="40" name="Object 39" descr="Capital R sub lower case y equals capital M times lower case x 6 divided by capital I sub lower case p">
                        <a:extLst>
                          <a:ext uri="{FF2B5EF4-FFF2-40B4-BE49-F238E27FC236}">
                            <a16:creationId xmlns:a16="http://schemas.microsoft.com/office/drawing/2014/main" id="{8AF403E2-D548-052F-8EEB-FE872DBBFB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9175" y="2862041"/>
                        <a:ext cx="1097907" cy="631080"/>
                      </a:xfrm>
                      <a:prstGeom prst="rect">
                        <a:avLst/>
                      </a:prstGeom>
                      <a:noFill/>
                    </p:spPr>
                  </p:pic>
                </p:oleObj>
              </mc:Fallback>
            </mc:AlternateContent>
          </a:graphicData>
        </a:graphic>
      </p:graphicFrame>
      <p:graphicFrame>
        <p:nvGraphicFramePr>
          <p:cNvPr id="42" name="Object 41" descr="Capital R sub lower case v equals capital P divided by lower case n">
            <a:extLst>
              <a:ext uri="{FF2B5EF4-FFF2-40B4-BE49-F238E27FC236}">
                <a16:creationId xmlns:a16="http://schemas.microsoft.com/office/drawing/2014/main" id="{745362D3-EAA6-33C3-4DCD-370D478CEA40}"/>
              </a:ext>
            </a:extLst>
          </p:cNvPr>
          <p:cNvGraphicFramePr>
            <a:graphicFrameLocks noChangeAspect="1"/>
          </p:cNvGraphicFramePr>
          <p:nvPr>
            <p:extLst>
              <p:ext uri="{D42A27DB-BD31-4B8C-83A1-F6EECF244321}">
                <p14:modId xmlns:p14="http://schemas.microsoft.com/office/powerpoint/2010/main" val="2567148024"/>
              </p:ext>
            </p:extLst>
          </p:nvPr>
        </p:nvGraphicFramePr>
        <p:xfrm>
          <a:off x="3441784" y="3619264"/>
          <a:ext cx="788385" cy="572103"/>
        </p:xfrm>
        <a:graphic>
          <a:graphicData uri="http://schemas.openxmlformats.org/presentationml/2006/ole">
            <mc:AlternateContent xmlns:mc="http://schemas.openxmlformats.org/markup-compatibility/2006">
              <mc:Choice xmlns:v="urn:schemas-microsoft-com:vml" Requires="v">
                <p:oleObj name="Equation" r:id="rId12" imgW="393480" imgH="291960" progId="Equation.DSMT4">
                  <p:embed/>
                </p:oleObj>
              </mc:Choice>
              <mc:Fallback>
                <p:oleObj name="Equation" r:id="rId12" imgW="393480" imgH="291960" progId="Equation.DSMT4">
                  <p:embed/>
                  <p:pic>
                    <p:nvPicPr>
                      <p:cNvPr id="42" name="Object 41" descr="Capital R sub lower case v equals capital P divided by lower case n">
                        <a:extLst>
                          <a:ext uri="{FF2B5EF4-FFF2-40B4-BE49-F238E27FC236}">
                            <a16:creationId xmlns:a16="http://schemas.microsoft.com/office/drawing/2014/main" id="{745362D3-EAA6-33C3-4DCD-370D478CEA40}"/>
                          </a:ext>
                        </a:extLst>
                      </p:cNvPr>
                      <p:cNvPicPr>
                        <a:picLocks noChangeAspect="1" noChangeArrowheads="1"/>
                      </p:cNvPicPr>
                      <p:nvPr/>
                    </p:nvPicPr>
                    <p:blipFill>
                      <a:blip r:embed="rId13"/>
                      <a:srcRect/>
                      <a:stretch>
                        <a:fillRect/>
                      </a:stretch>
                    </p:blipFill>
                    <p:spPr bwMode="auto">
                      <a:xfrm>
                        <a:off x="3441784" y="3619264"/>
                        <a:ext cx="788385" cy="572103"/>
                      </a:xfrm>
                      <a:prstGeom prst="rect">
                        <a:avLst/>
                      </a:prstGeom>
                      <a:noFill/>
                    </p:spPr>
                  </p:pic>
                </p:oleObj>
              </mc:Fallback>
            </mc:AlternateContent>
          </a:graphicData>
        </a:graphic>
      </p:graphicFrame>
      <p:graphicFrame>
        <p:nvGraphicFramePr>
          <p:cNvPr id="43" name="Object 42" descr="Capital R sub lower case v equals capital P divided by lower case n">
            <a:extLst>
              <a:ext uri="{FF2B5EF4-FFF2-40B4-BE49-F238E27FC236}">
                <a16:creationId xmlns:a16="http://schemas.microsoft.com/office/drawing/2014/main" id="{47DB3920-57F5-DBF1-D3C7-22113D90038F}"/>
              </a:ext>
            </a:extLst>
          </p:cNvPr>
          <p:cNvGraphicFramePr>
            <a:graphicFrameLocks noChangeAspect="1"/>
          </p:cNvGraphicFramePr>
          <p:nvPr>
            <p:extLst>
              <p:ext uri="{D42A27DB-BD31-4B8C-83A1-F6EECF244321}">
                <p14:modId xmlns:p14="http://schemas.microsoft.com/office/powerpoint/2010/main" val="537812302"/>
              </p:ext>
            </p:extLst>
          </p:nvPr>
        </p:nvGraphicFramePr>
        <p:xfrm>
          <a:off x="4921238" y="3603375"/>
          <a:ext cx="788385" cy="572103"/>
        </p:xfrm>
        <a:graphic>
          <a:graphicData uri="http://schemas.openxmlformats.org/presentationml/2006/ole">
            <mc:AlternateContent xmlns:mc="http://schemas.openxmlformats.org/markup-compatibility/2006">
              <mc:Choice xmlns:v="urn:schemas-microsoft-com:vml" Requires="v">
                <p:oleObj name="Equation" r:id="rId14" imgW="393480" imgH="291960" progId="Equation.DSMT4">
                  <p:embed/>
                </p:oleObj>
              </mc:Choice>
              <mc:Fallback>
                <p:oleObj name="Equation" r:id="rId14" imgW="393480" imgH="291960" progId="Equation.DSMT4">
                  <p:embed/>
                  <p:pic>
                    <p:nvPicPr>
                      <p:cNvPr id="43" name="Object 42" descr="Capital R sub lower case v equals capital P divided by lower case n">
                        <a:extLst>
                          <a:ext uri="{FF2B5EF4-FFF2-40B4-BE49-F238E27FC236}">
                            <a16:creationId xmlns:a16="http://schemas.microsoft.com/office/drawing/2014/main" id="{47DB3920-57F5-DBF1-D3C7-22113D90038F}"/>
                          </a:ext>
                        </a:extLst>
                      </p:cNvPr>
                      <p:cNvPicPr>
                        <a:picLocks noChangeAspect="1" noChangeArrowheads="1"/>
                      </p:cNvPicPr>
                      <p:nvPr/>
                    </p:nvPicPr>
                    <p:blipFill>
                      <a:blip r:embed="rId15"/>
                      <a:srcRect/>
                      <a:stretch>
                        <a:fillRect/>
                      </a:stretch>
                    </p:blipFill>
                    <p:spPr bwMode="auto">
                      <a:xfrm>
                        <a:off x="4921238" y="3603375"/>
                        <a:ext cx="788385" cy="572103"/>
                      </a:xfrm>
                      <a:prstGeom prst="rect">
                        <a:avLst/>
                      </a:prstGeom>
                      <a:noFill/>
                    </p:spPr>
                  </p:pic>
                </p:oleObj>
              </mc:Fallback>
            </mc:AlternateContent>
          </a:graphicData>
        </a:graphic>
      </p:graphicFrame>
    </p:spTree>
    <p:extLst>
      <p:ext uri="{BB962C8B-B14F-4D97-AF65-F5344CB8AC3E}">
        <p14:creationId xmlns:p14="http://schemas.microsoft.com/office/powerpoint/2010/main" val="1733690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Eccentrically Loaded Connections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64</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457200" y="1140643"/>
            <a:ext cx="4812384" cy="35394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Check the eccentrically loaded high-strength bolted cross-frame connection of a 1/2-in. gusset plate to a 5/8-in. connection plate shown in the figure for the resultant factored Strength I cross-frame forces shown.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Calibri"/>
                <a:cs typeface="Times New Roman" panose="02020603050405020304" pitchFamily="18" charset="0"/>
              </a:rPr>
              <a:t>The cross-frame connection is a bearing-type connection. The factored shear resistance of the bolts will be checked at the strength limit state.</a:t>
            </a:r>
          </a:p>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Times New Roman" panose="02020603050405020304" pitchFamily="18" charset="0"/>
              </a:rPr>
              <a:t>Assume all bolt spacing and edge and end distance requirements are satisfied, and that the bearing resistance of the bolt holes at the strength limit state has been checked and does not control. </a:t>
            </a:r>
          </a:p>
          <a:p>
            <a:pPr marL="285750" indent="-285750">
              <a:buFont typeface="Arial" panose="020B0604020202020204" pitchFamily="34" charset="0"/>
              <a:buChar char="•"/>
              <a:defRPr/>
            </a:pPr>
            <a:r>
              <a:rPr lang="en-US" sz="1600" dirty="0">
                <a:solidFill>
                  <a:prstClr val="black"/>
                </a:solidFill>
                <a:latin typeface="Calibri"/>
                <a:cs typeface="Times New Roman" panose="02020603050405020304" pitchFamily="18" charset="0"/>
              </a:rPr>
              <a:t>The bolts are 7/8-in. diameter ASTM F3125 Grade A325 (120 ksi) bolts placed in standard holes.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Diagram, engineering drawing&#10;&#10;Description automatically generated">
            <a:extLst>
              <a:ext uri="{FF2B5EF4-FFF2-40B4-BE49-F238E27FC236}">
                <a16:creationId xmlns:a16="http://schemas.microsoft.com/office/drawing/2014/main" id="{11391817-9369-3AC4-BFB4-FDC10BF418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4187" y="1019101"/>
            <a:ext cx="2559298" cy="3885480"/>
          </a:xfrm>
          <a:prstGeom prst="rect">
            <a:avLst/>
          </a:prstGeom>
        </p:spPr>
      </p:pic>
      <p:cxnSp>
        <p:nvCxnSpPr>
          <p:cNvPr id="11" name="Straight Arrow Connector 10">
            <a:extLst>
              <a:ext uri="{FF2B5EF4-FFF2-40B4-BE49-F238E27FC236}">
                <a16:creationId xmlns:a16="http://schemas.microsoft.com/office/drawing/2014/main" id="{7496080E-7E7F-493D-F8B3-0AC62876D1E7}"/>
              </a:ext>
            </a:extLst>
          </p:cNvPr>
          <p:cNvCxnSpPr/>
          <p:nvPr/>
        </p:nvCxnSpPr>
        <p:spPr>
          <a:xfrm>
            <a:off x="6447934" y="2340972"/>
            <a:ext cx="0" cy="317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25A55C6-69F1-7F73-E9A9-C3CE154F5A50}"/>
              </a:ext>
            </a:extLst>
          </p:cNvPr>
          <p:cNvCxnSpPr/>
          <p:nvPr/>
        </p:nvCxnSpPr>
        <p:spPr>
          <a:xfrm flipH="1">
            <a:off x="6476213" y="2648932"/>
            <a:ext cx="2733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CA90EF8-7C70-3CC4-AB69-F10AD7BF3BF0}"/>
              </a:ext>
            </a:extLst>
          </p:cNvPr>
          <p:cNvSpPr txBox="1"/>
          <p:nvPr/>
        </p:nvSpPr>
        <p:spPr>
          <a:xfrm>
            <a:off x="5884942" y="2706327"/>
            <a:ext cx="820132" cy="276999"/>
          </a:xfrm>
          <a:prstGeom prst="rect">
            <a:avLst/>
          </a:prstGeom>
          <a:noFill/>
        </p:spPr>
        <p:txBody>
          <a:bodyPr wrap="square" rtlCol="0">
            <a:spAutoFit/>
          </a:bodyPr>
          <a:lstStyle/>
          <a:p>
            <a:r>
              <a:rPr lang="en-US" sz="1200" dirty="0">
                <a:latin typeface="+mn-lt"/>
              </a:rPr>
              <a:t>W.P.</a:t>
            </a:r>
          </a:p>
        </p:txBody>
      </p:sp>
      <p:sp>
        <p:nvSpPr>
          <p:cNvPr id="20" name="TextBox 19">
            <a:extLst>
              <a:ext uri="{FF2B5EF4-FFF2-40B4-BE49-F238E27FC236}">
                <a16:creationId xmlns:a16="http://schemas.microsoft.com/office/drawing/2014/main" id="{9172F588-045F-9055-FDB8-CC8F1D1F6F2D}"/>
              </a:ext>
            </a:extLst>
          </p:cNvPr>
          <p:cNvSpPr txBox="1"/>
          <p:nvPr/>
        </p:nvSpPr>
        <p:spPr>
          <a:xfrm>
            <a:off x="5296031" y="3317539"/>
            <a:ext cx="1602556" cy="276999"/>
          </a:xfrm>
          <a:prstGeom prst="rect">
            <a:avLst/>
          </a:prstGeom>
          <a:noFill/>
        </p:spPr>
        <p:txBody>
          <a:bodyPr wrap="square" rtlCol="0">
            <a:spAutoFit/>
          </a:bodyPr>
          <a:lstStyle/>
          <a:p>
            <a:r>
              <a:rPr lang="en-US" sz="1200" dirty="0">
                <a:latin typeface="+mn-lt"/>
              </a:rPr>
              <a:t>5/8” connection plate</a:t>
            </a:r>
          </a:p>
        </p:txBody>
      </p:sp>
      <p:cxnSp>
        <p:nvCxnSpPr>
          <p:cNvPr id="22" name="Straight Arrow Connector 21">
            <a:extLst>
              <a:ext uri="{FF2B5EF4-FFF2-40B4-BE49-F238E27FC236}">
                <a16:creationId xmlns:a16="http://schemas.microsoft.com/office/drawing/2014/main" id="{425F6EDE-04E4-114B-9F7E-C70F43681B87}"/>
              </a:ext>
            </a:extLst>
          </p:cNvPr>
          <p:cNvCxnSpPr>
            <a:stCxn id="20" idx="0"/>
          </p:cNvCxnSpPr>
          <p:nvPr/>
        </p:nvCxnSpPr>
        <p:spPr>
          <a:xfrm flipV="1">
            <a:off x="6097309" y="3028063"/>
            <a:ext cx="311084" cy="289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69970C8B-E212-040E-501C-3DBDCF93EFD5}"/>
              </a:ext>
            </a:extLst>
          </p:cNvPr>
          <p:cNvSpPr txBox="1"/>
          <p:nvPr/>
        </p:nvSpPr>
        <p:spPr>
          <a:xfrm>
            <a:off x="5093405" y="1565497"/>
            <a:ext cx="1494934" cy="276999"/>
          </a:xfrm>
          <a:prstGeom prst="rect">
            <a:avLst/>
          </a:prstGeom>
          <a:noFill/>
        </p:spPr>
        <p:txBody>
          <a:bodyPr wrap="square" rtlCol="0">
            <a:spAutoFit/>
          </a:bodyPr>
          <a:lstStyle/>
          <a:p>
            <a:r>
              <a:rPr lang="en-US" sz="1200" dirty="0">
                <a:latin typeface="+mn-lt"/>
              </a:rPr>
              <a:t>½” gusset plate</a:t>
            </a:r>
          </a:p>
        </p:txBody>
      </p:sp>
      <p:cxnSp>
        <p:nvCxnSpPr>
          <p:cNvPr id="27" name="Straight Arrow Connector 26">
            <a:extLst>
              <a:ext uri="{FF2B5EF4-FFF2-40B4-BE49-F238E27FC236}">
                <a16:creationId xmlns:a16="http://schemas.microsoft.com/office/drawing/2014/main" id="{920F7D79-058A-A2AC-8210-DBE2D327E942}"/>
              </a:ext>
            </a:extLst>
          </p:cNvPr>
          <p:cNvCxnSpPr>
            <a:endCxn id="23" idx="3"/>
          </p:cNvCxnSpPr>
          <p:nvPr/>
        </p:nvCxnSpPr>
        <p:spPr>
          <a:xfrm>
            <a:off x="6149993" y="1703996"/>
            <a:ext cx="43834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147D3C1-BD29-88EA-F9F1-B9AD5AE74F84}"/>
              </a:ext>
            </a:extLst>
          </p:cNvPr>
          <p:cNvCxnSpPr/>
          <p:nvPr/>
        </p:nvCxnSpPr>
        <p:spPr>
          <a:xfrm>
            <a:off x="6447934" y="1954955"/>
            <a:ext cx="0" cy="26034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31CB9C1-7588-001A-1FA9-1E04DBBED08C}"/>
              </a:ext>
            </a:extLst>
          </p:cNvPr>
          <p:cNvCxnSpPr/>
          <p:nvPr/>
        </p:nvCxnSpPr>
        <p:spPr>
          <a:xfrm>
            <a:off x="6898587" y="1954955"/>
            <a:ext cx="0" cy="26034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66AC7CF-5B7C-0FA2-DD26-027E7EA42DEC}"/>
              </a:ext>
            </a:extLst>
          </p:cNvPr>
          <p:cNvCxnSpPr/>
          <p:nvPr/>
        </p:nvCxnSpPr>
        <p:spPr>
          <a:xfrm>
            <a:off x="6447934" y="2085127"/>
            <a:ext cx="45065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B6C6C4A8-ACD5-BDA5-C88B-DAF5C2CFA2C3}"/>
              </a:ext>
            </a:extLst>
          </p:cNvPr>
          <p:cNvSpPr txBox="1"/>
          <p:nvPr/>
        </p:nvSpPr>
        <p:spPr>
          <a:xfrm>
            <a:off x="6408393" y="1849990"/>
            <a:ext cx="1138809" cy="276999"/>
          </a:xfrm>
          <a:prstGeom prst="rect">
            <a:avLst/>
          </a:prstGeom>
          <a:noFill/>
        </p:spPr>
        <p:txBody>
          <a:bodyPr wrap="square" rtlCol="0">
            <a:spAutoFit/>
          </a:bodyPr>
          <a:lstStyle/>
          <a:p>
            <a:r>
              <a:rPr lang="en-US" sz="1200" dirty="0">
                <a:latin typeface="+mn-lt"/>
              </a:rPr>
              <a:t>2 @ 3</a:t>
            </a:r>
            <a:r>
              <a:rPr lang="en-US" sz="1200" dirty="0">
                <a:latin typeface="+mn-lt"/>
                <a:sym typeface="MT Extra" panose="05050102010205020202" pitchFamily="18" charset="2"/>
              </a:rPr>
              <a:t>”</a:t>
            </a:r>
            <a:endParaRPr lang="en-US" sz="1200" dirty="0">
              <a:latin typeface="+mn-lt"/>
            </a:endParaRPr>
          </a:p>
        </p:txBody>
      </p:sp>
      <p:cxnSp>
        <p:nvCxnSpPr>
          <p:cNvPr id="38" name="Straight Connector 37">
            <a:extLst>
              <a:ext uri="{FF2B5EF4-FFF2-40B4-BE49-F238E27FC236}">
                <a16:creationId xmlns:a16="http://schemas.microsoft.com/office/drawing/2014/main" id="{C4412FBE-BE84-0175-B02E-5A9F229E3B06}"/>
              </a:ext>
            </a:extLst>
          </p:cNvPr>
          <p:cNvCxnSpPr/>
          <p:nvPr/>
        </p:nvCxnSpPr>
        <p:spPr>
          <a:xfrm flipH="1">
            <a:off x="6097309" y="2215299"/>
            <a:ext cx="350625"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1F46D08F-03A7-6E22-72F9-5C29D986F84C}"/>
              </a:ext>
            </a:extLst>
          </p:cNvPr>
          <p:cNvCxnSpPr/>
          <p:nvPr/>
        </p:nvCxnSpPr>
        <p:spPr>
          <a:xfrm flipH="1">
            <a:off x="6074657" y="2630597"/>
            <a:ext cx="350625"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6915B240-0C94-943C-12FF-0660E76C6083}"/>
              </a:ext>
            </a:extLst>
          </p:cNvPr>
          <p:cNvCxnSpPr/>
          <p:nvPr/>
        </p:nvCxnSpPr>
        <p:spPr>
          <a:xfrm>
            <a:off x="6249969" y="2215299"/>
            <a:ext cx="0" cy="41529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D3AB0BFE-1684-61A3-A6D0-AE079EC45FE5}"/>
              </a:ext>
            </a:extLst>
          </p:cNvPr>
          <p:cNvSpPr txBox="1"/>
          <p:nvPr/>
        </p:nvSpPr>
        <p:spPr>
          <a:xfrm>
            <a:off x="5689991" y="2303018"/>
            <a:ext cx="1385739" cy="276999"/>
          </a:xfrm>
          <a:prstGeom prst="rect">
            <a:avLst/>
          </a:prstGeom>
          <a:noFill/>
        </p:spPr>
        <p:txBody>
          <a:bodyPr wrap="square" rtlCol="0">
            <a:spAutoFit/>
          </a:bodyPr>
          <a:lstStyle/>
          <a:p>
            <a:r>
              <a:rPr lang="en-US" sz="1200" dirty="0">
                <a:latin typeface="+mn-lt"/>
              </a:rPr>
              <a:t>2 @ 3</a:t>
            </a:r>
            <a:r>
              <a:rPr lang="en-US" sz="1200" dirty="0">
                <a:latin typeface="+mn-lt"/>
                <a:sym typeface="MT Extra" panose="05050102010205020202" pitchFamily="18" charset="2"/>
              </a:rPr>
              <a:t>”</a:t>
            </a:r>
            <a:endParaRPr lang="en-US" sz="1200" dirty="0">
              <a:latin typeface="+mn-lt"/>
            </a:endParaRPr>
          </a:p>
        </p:txBody>
      </p:sp>
      <p:sp>
        <p:nvSpPr>
          <p:cNvPr id="43" name="TextBox 42">
            <a:extLst>
              <a:ext uri="{FF2B5EF4-FFF2-40B4-BE49-F238E27FC236}">
                <a16:creationId xmlns:a16="http://schemas.microsoft.com/office/drawing/2014/main" id="{081A5AE6-3A1F-E783-854F-F7B031760E9D}"/>
              </a:ext>
            </a:extLst>
          </p:cNvPr>
          <p:cNvSpPr txBox="1"/>
          <p:nvPr/>
        </p:nvSpPr>
        <p:spPr>
          <a:xfrm>
            <a:off x="6422403" y="2650967"/>
            <a:ext cx="1023594" cy="276999"/>
          </a:xfrm>
          <a:prstGeom prst="rect">
            <a:avLst/>
          </a:prstGeom>
          <a:noFill/>
        </p:spPr>
        <p:txBody>
          <a:bodyPr wrap="square" rtlCol="0">
            <a:spAutoFit/>
          </a:bodyPr>
          <a:lstStyle/>
          <a:p>
            <a:r>
              <a:rPr lang="en-US" sz="1200" dirty="0">
                <a:latin typeface="+mn-lt"/>
              </a:rPr>
              <a:t>-126.3 k</a:t>
            </a:r>
          </a:p>
        </p:txBody>
      </p:sp>
      <p:sp>
        <p:nvSpPr>
          <p:cNvPr id="44" name="TextBox 43">
            <a:extLst>
              <a:ext uri="{FF2B5EF4-FFF2-40B4-BE49-F238E27FC236}">
                <a16:creationId xmlns:a16="http://schemas.microsoft.com/office/drawing/2014/main" id="{17A73851-0060-D049-E430-5E9D31333D33}"/>
              </a:ext>
            </a:extLst>
          </p:cNvPr>
          <p:cNvSpPr txBox="1"/>
          <p:nvPr/>
        </p:nvSpPr>
        <p:spPr>
          <a:xfrm>
            <a:off x="6413041" y="2176639"/>
            <a:ext cx="984186" cy="276999"/>
          </a:xfrm>
          <a:prstGeom prst="rect">
            <a:avLst/>
          </a:prstGeom>
          <a:noFill/>
        </p:spPr>
        <p:txBody>
          <a:bodyPr wrap="square" rtlCol="0">
            <a:spAutoFit/>
          </a:bodyPr>
          <a:lstStyle/>
          <a:p>
            <a:r>
              <a:rPr lang="en-US" sz="1200" dirty="0">
                <a:latin typeface="+mn-lt"/>
              </a:rPr>
              <a:t>-46.4 k</a:t>
            </a:r>
          </a:p>
        </p:txBody>
      </p:sp>
      <p:cxnSp>
        <p:nvCxnSpPr>
          <p:cNvPr id="46" name="Straight Arrow Connector 45">
            <a:extLst>
              <a:ext uri="{FF2B5EF4-FFF2-40B4-BE49-F238E27FC236}">
                <a16:creationId xmlns:a16="http://schemas.microsoft.com/office/drawing/2014/main" id="{4D05CC32-18BF-44A4-BD43-A3AE076F2BE3}"/>
              </a:ext>
            </a:extLst>
          </p:cNvPr>
          <p:cNvCxnSpPr/>
          <p:nvPr/>
        </p:nvCxnSpPr>
        <p:spPr>
          <a:xfrm flipV="1">
            <a:off x="6272621" y="2648932"/>
            <a:ext cx="175313" cy="195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44BEE1AA-A6C6-CE45-DBC5-2A2792246F89}"/>
              </a:ext>
            </a:extLst>
          </p:cNvPr>
          <p:cNvSpPr txBox="1"/>
          <p:nvPr/>
        </p:nvSpPr>
        <p:spPr>
          <a:xfrm>
            <a:off x="5063307" y="3651752"/>
            <a:ext cx="2315066" cy="830997"/>
          </a:xfrm>
          <a:prstGeom prst="rect">
            <a:avLst/>
          </a:prstGeom>
          <a:noFill/>
        </p:spPr>
        <p:txBody>
          <a:bodyPr wrap="square" rtlCol="0">
            <a:spAutoFit/>
          </a:bodyPr>
          <a:lstStyle/>
          <a:p>
            <a:r>
              <a:rPr lang="en-US" sz="1600" u="sng" dirty="0">
                <a:latin typeface="+mn-lt"/>
              </a:rPr>
              <a:t>Option 1:</a:t>
            </a:r>
            <a:r>
              <a:rPr lang="en-US" sz="1600" dirty="0">
                <a:latin typeface="+mn-lt"/>
              </a:rPr>
              <a:t> Working Point (W.P.) located at lower left bolt hole (n = 9).</a:t>
            </a:r>
          </a:p>
        </p:txBody>
      </p:sp>
    </p:spTree>
    <p:extLst>
      <p:ext uri="{BB962C8B-B14F-4D97-AF65-F5344CB8AC3E}">
        <p14:creationId xmlns:p14="http://schemas.microsoft.com/office/powerpoint/2010/main" val="3694222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Eccentrically Loaded Connections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65</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2160753" y="1389658"/>
            <a:ext cx="3742441" cy="230832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Object 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3267A3F4-3DEA-7E33-B5BA-4C1282711E94}"/>
              </a:ext>
            </a:extLst>
          </p:cNvPr>
          <p:cNvGraphicFramePr>
            <a:graphicFrameLocks noChangeAspect="1"/>
          </p:cNvGraphicFramePr>
          <p:nvPr>
            <p:extLst>
              <p:ext uri="{D42A27DB-BD31-4B8C-83A1-F6EECF244321}">
                <p14:modId xmlns:p14="http://schemas.microsoft.com/office/powerpoint/2010/main" val="2507731531"/>
              </p:ext>
            </p:extLst>
          </p:nvPr>
        </p:nvGraphicFramePr>
        <p:xfrm>
          <a:off x="3296838" y="1048474"/>
          <a:ext cx="2490027" cy="475802"/>
        </p:xfrm>
        <a:graphic>
          <a:graphicData uri="http://schemas.openxmlformats.org/presentationml/2006/ole">
            <mc:AlternateContent xmlns:mc="http://schemas.openxmlformats.org/markup-compatibility/2006">
              <mc:Choice xmlns:v="urn:schemas-microsoft-com:vml" Requires="v">
                <p:oleObj name="Equation" r:id="rId3" imgW="1993900" imgH="393700" progId="Equation.DSMT4">
                  <p:embed/>
                </p:oleObj>
              </mc:Choice>
              <mc:Fallback>
                <p:oleObj name="Equation" r:id="rId3" imgW="1993900" imgH="393700" progId="Equation.DSMT4">
                  <p:embed/>
                  <p:pic>
                    <p:nvPicPr>
                      <p:cNvPr id="7" name="Object 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3267A3F4-3DEA-7E33-B5BA-4C1282711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838" y="1048474"/>
                        <a:ext cx="2490027" cy="475802"/>
                      </a:xfrm>
                      <a:prstGeom prst="rect">
                        <a:avLst/>
                      </a:prstGeom>
                      <a:noFill/>
                    </p:spPr>
                  </p:pic>
                </p:oleObj>
              </mc:Fallback>
            </mc:AlternateContent>
          </a:graphicData>
        </a:graphic>
      </p:graphicFrame>
      <p:graphicFrame>
        <p:nvGraphicFramePr>
          <p:cNvPr id="8" name="Object 7"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4EC79C1-2934-4612-3236-811EC1A2F357}"/>
              </a:ext>
            </a:extLst>
          </p:cNvPr>
          <p:cNvGraphicFramePr>
            <a:graphicFrameLocks noChangeAspect="1"/>
          </p:cNvGraphicFramePr>
          <p:nvPr>
            <p:extLst>
              <p:ext uri="{D42A27DB-BD31-4B8C-83A1-F6EECF244321}">
                <p14:modId xmlns:p14="http://schemas.microsoft.com/office/powerpoint/2010/main" val="4254550613"/>
              </p:ext>
            </p:extLst>
          </p:nvPr>
        </p:nvGraphicFramePr>
        <p:xfrm>
          <a:off x="4541851" y="1483742"/>
          <a:ext cx="3856954" cy="486576"/>
        </p:xfrm>
        <a:graphic>
          <a:graphicData uri="http://schemas.openxmlformats.org/presentationml/2006/ole">
            <mc:AlternateContent xmlns:mc="http://schemas.openxmlformats.org/markup-compatibility/2006">
              <mc:Choice xmlns:v="urn:schemas-microsoft-com:vml" Requires="v">
                <p:oleObj name="Equation" r:id="rId5" imgW="2234880" imgH="291960" progId="Equation.DSMT4">
                  <p:embed/>
                </p:oleObj>
              </mc:Choice>
              <mc:Fallback>
                <p:oleObj name="Equation" r:id="rId5" imgW="2234880" imgH="291960" progId="Equation.DSMT4">
                  <p:embed/>
                  <p:pic>
                    <p:nvPicPr>
                      <p:cNvPr id="8" name="Object 7"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4EC79C1-2934-4612-3236-811EC1A2F357}"/>
                          </a:ext>
                        </a:extLst>
                      </p:cNvPr>
                      <p:cNvPicPr>
                        <a:picLocks noChangeAspect="1" noChangeArrowheads="1"/>
                      </p:cNvPicPr>
                      <p:nvPr/>
                    </p:nvPicPr>
                    <p:blipFill>
                      <a:blip r:embed="rId6"/>
                      <a:srcRect/>
                      <a:stretch>
                        <a:fillRect/>
                      </a:stretch>
                    </p:blipFill>
                    <p:spPr bwMode="auto">
                      <a:xfrm>
                        <a:off x="4541851" y="1483742"/>
                        <a:ext cx="3856954" cy="486576"/>
                      </a:xfrm>
                      <a:prstGeom prst="rect">
                        <a:avLst/>
                      </a:prstGeom>
                      <a:noFill/>
                    </p:spPr>
                  </p:pic>
                </p:oleObj>
              </mc:Fallback>
            </mc:AlternateContent>
          </a:graphicData>
        </a:graphic>
      </p:graphicFrame>
      <p:graphicFrame>
        <p:nvGraphicFramePr>
          <p:cNvPr id="9" name="Object 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C42CE593-6720-0947-9FC6-85B78D30030D}"/>
              </a:ext>
            </a:extLst>
          </p:cNvPr>
          <p:cNvGraphicFramePr>
            <a:graphicFrameLocks noChangeAspect="1"/>
          </p:cNvGraphicFramePr>
          <p:nvPr>
            <p:extLst>
              <p:ext uri="{D42A27DB-BD31-4B8C-83A1-F6EECF244321}">
                <p14:modId xmlns:p14="http://schemas.microsoft.com/office/powerpoint/2010/main" val="2741531539"/>
              </p:ext>
            </p:extLst>
          </p:nvPr>
        </p:nvGraphicFramePr>
        <p:xfrm>
          <a:off x="683187" y="1625742"/>
          <a:ext cx="3111932" cy="295098"/>
        </p:xfrm>
        <a:graphic>
          <a:graphicData uri="http://schemas.openxmlformats.org/presentationml/2006/ole">
            <mc:AlternateContent xmlns:mc="http://schemas.openxmlformats.org/markup-compatibility/2006">
              <mc:Choice xmlns:v="urn:schemas-microsoft-com:vml" Requires="v">
                <p:oleObj name="Equation" r:id="rId7" imgW="1549080" imgH="152280" progId="Equation.DSMT4">
                  <p:embed/>
                </p:oleObj>
              </mc:Choice>
              <mc:Fallback>
                <p:oleObj name="Equation" r:id="rId7" imgW="1549080" imgH="152280" progId="Equation.DSMT4">
                  <p:embed/>
                  <p:pic>
                    <p:nvPicPr>
                      <p:cNvPr id="9" name="Object 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C42CE593-6720-0947-9FC6-85B78D30030D}"/>
                          </a:ext>
                        </a:extLst>
                      </p:cNvPr>
                      <p:cNvPicPr>
                        <a:picLocks noChangeAspect="1" noChangeArrowheads="1"/>
                      </p:cNvPicPr>
                      <p:nvPr/>
                    </p:nvPicPr>
                    <p:blipFill>
                      <a:blip r:embed="rId8"/>
                      <a:srcRect/>
                      <a:stretch>
                        <a:fillRect/>
                      </a:stretch>
                    </p:blipFill>
                    <p:spPr bwMode="auto">
                      <a:xfrm>
                        <a:off x="683187" y="1625742"/>
                        <a:ext cx="3111932" cy="295098"/>
                      </a:xfrm>
                      <a:prstGeom prst="rect">
                        <a:avLst/>
                      </a:prstGeom>
                      <a:noFill/>
                    </p:spPr>
                  </p:pic>
                </p:oleObj>
              </mc:Fallback>
            </mc:AlternateContent>
          </a:graphicData>
        </a:graphic>
      </p:graphicFrame>
      <p:graphicFrame>
        <p:nvGraphicFramePr>
          <p:cNvPr id="13" name="Object 12"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12CCC694-F65B-368A-E97B-20ABB6DBED8A}"/>
              </a:ext>
            </a:extLst>
          </p:cNvPr>
          <p:cNvGraphicFramePr>
            <a:graphicFrameLocks noChangeAspect="1"/>
          </p:cNvGraphicFramePr>
          <p:nvPr>
            <p:extLst>
              <p:ext uri="{D42A27DB-BD31-4B8C-83A1-F6EECF244321}">
                <p14:modId xmlns:p14="http://schemas.microsoft.com/office/powerpoint/2010/main" val="4208869702"/>
              </p:ext>
            </p:extLst>
          </p:nvPr>
        </p:nvGraphicFramePr>
        <p:xfrm>
          <a:off x="1416050" y="2049463"/>
          <a:ext cx="2897188" cy="533400"/>
        </p:xfrm>
        <a:graphic>
          <a:graphicData uri="http://schemas.openxmlformats.org/presentationml/2006/ole">
            <mc:AlternateContent xmlns:mc="http://schemas.openxmlformats.org/markup-compatibility/2006">
              <mc:Choice xmlns:v="urn:schemas-microsoft-com:vml" Requires="v">
                <p:oleObj name="Equation" r:id="rId9" imgW="1600200" imgH="304560" progId="Equation.DSMT4">
                  <p:embed/>
                </p:oleObj>
              </mc:Choice>
              <mc:Fallback>
                <p:oleObj name="Equation" r:id="rId9" imgW="1600200" imgH="304560" progId="Equation.DSMT4">
                  <p:embed/>
                  <p:pic>
                    <p:nvPicPr>
                      <p:cNvPr id="13" name="Object 12"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12CCC694-F65B-368A-E97B-20ABB6DBED8A}"/>
                          </a:ext>
                        </a:extLst>
                      </p:cNvPr>
                      <p:cNvPicPr>
                        <a:picLocks noChangeAspect="1" noChangeArrowheads="1"/>
                      </p:cNvPicPr>
                      <p:nvPr/>
                    </p:nvPicPr>
                    <p:blipFill>
                      <a:blip r:embed="rId10"/>
                      <a:srcRect/>
                      <a:stretch>
                        <a:fillRect/>
                      </a:stretch>
                    </p:blipFill>
                    <p:spPr bwMode="auto">
                      <a:xfrm>
                        <a:off x="1416050" y="2049463"/>
                        <a:ext cx="2897188" cy="533400"/>
                      </a:xfrm>
                      <a:prstGeom prst="rect">
                        <a:avLst/>
                      </a:prstGeom>
                      <a:noFill/>
                    </p:spPr>
                  </p:pic>
                </p:oleObj>
              </mc:Fallback>
            </mc:AlternateContent>
          </a:graphicData>
        </a:graphic>
      </p:graphicFrame>
      <p:graphicFrame>
        <p:nvGraphicFramePr>
          <p:cNvPr id="14" name="Object 13"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29AF6AF1-D1A7-AB17-3724-57192BEAF827}"/>
              </a:ext>
            </a:extLst>
          </p:cNvPr>
          <p:cNvGraphicFramePr>
            <a:graphicFrameLocks noChangeAspect="1"/>
          </p:cNvGraphicFramePr>
          <p:nvPr>
            <p:extLst>
              <p:ext uri="{D42A27DB-BD31-4B8C-83A1-F6EECF244321}">
                <p14:modId xmlns:p14="http://schemas.microsoft.com/office/powerpoint/2010/main" val="1521849515"/>
              </p:ext>
            </p:extLst>
          </p:nvPr>
        </p:nvGraphicFramePr>
        <p:xfrm>
          <a:off x="4630607" y="1991311"/>
          <a:ext cx="3084512" cy="534988"/>
        </p:xfrm>
        <a:graphic>
          <a:graphicData uri="http://schemas.openxmlformats.org/presentationml/2006/ole">
            <mc:AlternateContent xmlns:mc="http://schemas.openxmlformats.org/markup-compatibility/2006">
              <mc:Choice xmlns:v="urn:schemas-microsoft-com:vml" Requires="v">
                <p:oleObj name="Equation" r:id="rId11" imgW="1701720" imgH="304560" progId="Equation.DSMT4">
                  <p:embed/>
                </p:oleObj>
              </mc:Choice>
              <mc:Fallback>
                <p:oleObj name="Equation" r:id="rId11" imgW="1701720" imgH="304560" progId="Equation.DSMT4">
                  <p:embed/>
                  <p:pic>
                    <p:nvPicPr>
                      <p:cNvPr id="14" name="Object 13"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29AF6AF1-D1A7-AB17-3724-57192BEAF827}"/>
                          </a:ext>
                        </a:extLst>
                      </p:cNvPr>
                      <p:cNvPicPr>
                        <a:picLocks noChangeAspect="1" noChangeArrowheads="1"/>
                      </p:cNvPicPr>
                      <p:nvPr/>
                    </p:nvPicPr>
                    <p:blipFill>
                      <a:blip r:embed="rId12"/>
                      <a:srcRect/>
                      <a:stretch>
                        <a:fillRect/>
                      </a:stretch>
                    </p:blipFill>
                    <p:spPr bwMode="auto">
                      <a:xfrm>
                        <a:off x="4630607" y="1991311"/>
                        <a:ext cx="3084512" cy="534988"/>
                      </a:xfrm>
                      <a:prstGeom prst="rect">
                        <a:avLst/>
                      </a:prstGeom>
                      <a:noFill/>
                    </p:spPr>
                  </p:pic>
                </p:oleObj>
              </mc:Fallback>
            </mc:AlternateContent>
          </a:graphicData>
        </a:graphic>
      </p:graphicFrame>
      <p:graphicFrame>
        <p:nvGraphicFramePr>
          <p:cNvPr id="15" name="Object 14"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E8215355-1670-226A-DFB3-7B55CDFA848E}"/>
              </a:ext>
            </a:extLst>
          </p:cNvPr>
          <p:cNvGraphicFramePr>
            <a:graphicFrameLocks noChangeAspect="1"/>
          </p:cNvGraphicFramePr>
          <p:nvPr>
            <p:extLst>
              <p:ext uri="{D42A27DB-BD31-4B8C-83A1-F6EECF244321}">
                <p14:modId xmlns:p14="http://schemas.microsoft.com/office/powerpoint/2010/main" val="2231555626"/>
              </p:ext>
            </p:extLst>
          </p:nvPr>
        </p:nvGraphicFramePr>
        <p:xfrm>
          <a:off x="2563813" y="2624138"/>
          <a:ext cx="4046537" cy="309562"/>
        </p:xfrm>
        <a:graphic>
          <a:graphicData uri="http://schemas.openxmlformats.org/presentationml/2006/ole">
            <mc:AlternateContent xmlns:mc="http://schemas.openxmlformats.org/markup-compatibility/2006">
              <mc:Choice xmlns:v="urn:schemas-microsoft-com:vml" Requires="v">
                <p:oleObj name="Equation" r:id="rId13" imgW="2234880" imgH="177480" progId="Equation.DSMT4">
                  <p:embed/>
                </p:oleObj>
              </mc:Choice>
              <mc:Fallback>
                <p:oleObj name="Equation" r:id="rId13" imgW="2234880" imgH="177480" progId="Equation.DSMT4">
                  <p:embed/>
                  <p:pic>
                    <p:nvPicPr>
                      <p:cNvPr id="15" name="Object 14"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E8215355-1670-226A-DFB3-7B55CDFA848E}"/>
                          </a:ext>
                        </a:extLst>
                      </p:cNvPr>
                      <p:cNvPicPr>
                        <a:picLocks noChangeAspect="1" noChangeArrowheads="1"/>
                      </p:cNvPicPr>
                      <p:nvPr/>
                    </p:nvPicPr>
                    <p:blipFill>
                      <a:blip r:embed="rId14"/>
                      <a:srcRect/>
                      <a:stretch>
                        <a:fillRect/>
                      </a:stretch>
                    </p:blipFill>
                    <p:spPr bwMode="auto">
                      <a:xfrm>
                        <a:off x="2563813" y="2624138"/>
                        <a:ext cx="4046537" cy="309562"/>
                      </a:xfrm>
                      <a:prstGeom prst="rect">
                        <a:avLst/>
                      </a:prstGeom>
                      <a:noFill/>
                    </p:spPr>
                  </p:pic>
                </p:oleObj>
              </mc:Fallback>
            </mc:AlternateContent>
          </a:graphicData>
        </a:graphic>
      </p:graphicFrame>
      <p:graphicFrame>
        <p:nvGraphicFramePr>
          <p:cNvPr id="16" name="Object 15"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D318417A-EEA3-C054-958E-598646AD8A96}"/>
              </a:ext>
            </a:extLst>
          </p:cNvPr>
          <p:cNvGraphicFramePr>
            <a:graphicFrameLocks noChangeAspect="1"/>
          </p:cNvGraphicFramePr>
          <p:nvPr>
            <p:extLst>
              <p:ext uri="{D42A27DB-BD31-4B8C-83A1-F6EECF244321}">
                <p14:modId xmlns:p14="http://schemas.microsoft.com/office/powerpoint/2010/main" val="2899001076"/>
              </p:ext>
            </p:extLst>
          </p:nvPr>
        </p:nvGraphicFramePr>
        <p:xfrm>
          <a:off x="1169988" y="3034588"/>
          <a:ext cx="3402012" cy="576263"/>
        </p:xfrm>
        <a:graphic>
          <a:graphicData uri="http://schemas.openxmlformats.org/presentationml/2006/ole">
            <mc:AlternateContent xmlns:mc="http://schemas.openxmlformats.org/markup-compatibility/2006">
              <mc:Choice xmlns:v="urn:schemas-microsoft-com:vml" Requires="v">
                <p:oleObj name="Equation" r:id="rId15" imgW="1879560" imgH="330120" progId="Equation.DSMT4">
                  <p:embed/>
                </p:oleObj>
              </mc:Choice>
              <mc:Fallback>
                <p:oleObj name="Equation" r:id="rId15" imgW="1879560" imgH="330120" progId="Equation.DSMT4">
                  <p:embed/>
                  <p:pic>
                    <p:nvPicPr>
                      <p:cNvPr id="16" name="Object 15"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D318417A-EEA3-C054-958E-598646AD8A96}"/>
                          </a:ext>
                        </a:extLst>
                      </p:cNvPr>
                      <p:cNvPicPr>
                        <a:picLocks noChangeAspect="1" noChangeArrowheads="1"/>
                      </p:cNvPicPr>
                      <p:nvPr/>
                    </p:nvPicPr>
                    <p:blipFill>
                      <a:blip r:embed="rId16"/>
                      <a:srcRect/>
                      <a:stretch>
                        <a:fillRect/>
                      </a:stretch>
                    </p:blipFill>
                    <p:spPr bwMode="auto">
                      <a:xfrm>
                        <a:off x="1169988" y="3034588"/>
                        <a:ext cx="3402012" cy="576263"/>
                      </a:xfrm>
                      <a:prstGeom prst="rect">
                        <a:avLst/>
                      </a:prstGeom>
                      <a:noFill/>
                    </p:spPr>
                  </p:pic>
                </p:oleObj>
              </mc:Fallback>
            </mc:AlternateContent>
          </a:graphicData>
        </a:graphic>
      </p:graphicFrame>
      <p:graphicFrame>
        <p:nvGraphicFramePr>
          <p:cNvPr id="17" name="Object 1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842F2B8-A387-E6C1-B8BC-B4D7A99EF784}"/>
              </a:ext>
            </a:extLst>
          </p:cNvPr>
          <p:cNvGraphicFramePr>
            <a:graphicFrameLocks noChangeAspect="1"/>
          </p:cNvGraphicFramePr>
          <p:nvPr>
            <p:extLst>
              <p:ext uri="{D42A27DB-BD31-4B8C-83A1-F6EECF244321}">
                <p14:modId xmlns:p14="http://schemas.microsoft.com/office/powerpoint/2010/main" val="464750958"/>
              </p:ext>
            </p:extLst>
          </p:nvPr>
        </p:nvGraphicFramePr>
        <p:xfrm>
          <a:off x="4855609" y="2998354"/>
          <a:ext cx="3400425" cy="576263"/>
        </p:xfrm>
        <a:graphic>
          <a:graphicData uri="http://schemas.openxmlformats.org/presentationml/2006/ole">
            <mc:AlternateContent xmlns:mc="http://schemas.openxmlformats.org/markup-compatibility/2006">
              <mc:Choice xmlns:v="urn:schemas-microsoft-com:vml" Requires="v">
                <p:oleObj name="Equation" r:id="rId17" imgW="1879560" imgH="330120" progId="Equation.DSMT4">
                  <p:embed/>
                </p:oleObj>
              </mc:Choice>
              <mc:Fallback>
                <p:oleObj name="Equation" r:id="rId17" imgW="1879560" imgH="330120" progId="Equation.DSMT4">
                  <p:embed/>
                  <p:pic>
                    <p:nvPicPr>
                      <p:cNvPr id="17" name="Object 1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842F2B8-A387-E6C1-B8BC-B4D7A99EF784}"/>
                          </a:ext>
                        </a:extLst>
                      </p:cNvPr>
                      <p:cNvPicPr>
                        <a:picLocks noChangeAspect="1" noChangeArrowheads="1"/>
                      </p:cNvPicPr>
                      <p:nvPr/>
                    </p:nvPicPr>
                    <p:blipFill>
                      <a:blip r:embed="rId18"/>
                      <a:srcRect/>
                      <a:stretch>
                        <a:fillRect/>
                      </a:stretch>
                    </p:blipFill>
                    <p:spPr bwMode="auto">
                      <a:xfrm>
                        <a:off x="4855609" y="2998354"/>
                        <a:ext cx="3400425" cy="576263"/>
                      </a:xfrm>
                      <a:prstGeom prst="rect">
                        <a:avLst/>
                      </a:prstGeom>
                      <a:noFill/>
                    </p:spPr>
                  </p:pic>
                </p:oleObj>
              </mc:Fallback>
            </mc:AlternateContent>
          </a:graphicData>
        </a:graphic>
      </p:graphicFrame>
      <p:graphicFrame>
        <p:nvGraphicFramePr>
          <p:cNvPr id="19" name="Object 18" descr="Capital R 6 equals capital M times lower case d 6 divided by capital I sub lower case p">
            <a:extLst>
              <a:ext uri="{FF2B5EF4-FFF2-40B4-BE49-F238E27FC236}">
                <a16:creationId xmlns:a16="http://schemas.microsoft.com/office/drawing/2014/main" id="{A25EA85F-8213-22CB-DFF8-2DC10F10EBB5}"/>
              </a:ext>
            </a:extLst>
          </p:cNvPr>
          <p:cNvGraphicFramePr>
            <a:graphicFrameLocks noChangeAspect="1"/>
          </p:cNvGraphicFramePr>
          <p:nvPr>
            <p:extLst>
              <p:ext uri="{D42A27DB-BD31-4B8C-83A1-F6EECF244321}">
                <p14:modId xmlns:p14="http://schemas.microsoft.com/office/powerpoint/2010/main" val="3832514224"/>
              </p:ext>
            </p:extLst>
          </p:nvPr>
        </p:nvGraphicFramePr>
        <p:xfrm>
          <a:off x="1640942" y="3631901"/>
          <a:ext cx="6278252" cy="463125"/>
        </p:xfrm>
        <a:graphic>
          <a:graphicData uri="http://schemas.openxmlformats.org/presentationml/2006/ole">
            <mc:AlternateContent xmlns:mc="http://schemas.openxmlformats.org/markup-compatibility/2006">
              <mc:Choice xmlns:v="urn:schemas-microsoft-com:vml" Requires="v">
                <p:oleObj name="Equation" r:id="rId19" imgW="3441600" imgH="266400" progId="Equation.DSMT4">
                  <p:embed/>
                </p:oleObj>
              </mc:Choice>
              <mc:Fallback>
                <p:oleObj name="Equation" r:id="rId19" imgW="3441600" imgH="266400" progId="Equation.DSMT4">
                  <p:embed/>
                  <p:pic>
                    <p:nvPicPr>
                      <p:cNvPr id="19" name="Object 18" descr="Capital R 6 equals capital M times lower case d 6 divided by capital I sub lower case p">
                        <a:extLst>
                          <a:ext uri="{FF2B5EF4-FFF2-40B4-BE49-F238E27FC236}">
                            <a16:creationId xmlns:a16="http://schemas.microsoft.com/office/drawing/2014/main" id="{A25EA85F-8213-22CB-DFF8-2DC10F10EBB5}"/>
                          </a:ext>
                        </a:extLst>
                      </p:cNvPr>
                      <p:cNvPicPr>
                        <a:picLocks noChangeAspect="1" noChangeArrowheads="1"/>
                      </p:cNvPicPr>
                      <p:nvPr/>
                    </p:nvPicPr>
                    <p:blipFill>
                      <a:blip r:embed="rId20"/>
                      <a:srcRect/>
                      <a:stretch>
                        <a:fillRect/>
                      </a:stretch>
                    </p:blipFill>
                    <p:spPr bwMode="auto">
                      <a:xfrm>
                        <a:off x="1640942" y="3631901"/>
                        <a:ext cx="6278252" cy="463125"/>
                      </a:xfrm>
                      <a:prstGeom prst="rect">
                        <a:avLst/>
                      </a:prstGeom>
                      <a:noFill/>
                    </p:spPr>
                  </p:pic>
                </p:oleObj>
              </mc:Fallback>
            </mc:AlternateContent>
          </a:graphicData>
        </a:graphic>
      </p:graphicFrame>
      <p:graphicFrame>
        <p:nvGraphicFramePr>
          <p:cNvPr id="20" name="Object 19" descr="Capital R 6 equals capital M times lower case d 6 divided by capital I sub lower case p">
            <a:extLst>
              <a:ext uri="{FF2B5EF4-FFF2-40B4-BE49-F238E27FC236}">
                <a16:creationId xmlns:a16="http://schemas.microsoft.com/office/drawing/2014/main" id="{04A4D59B-06C8-A569-0EA3-0A339605E922}"/>
              </a:ext>
            </a:extLst>
          </p:cNvPr>
          <p:cNvGraphicFramePr>
            <a:graphicFrameLocks noChangeAspect="1"/>
          </p:cNvGraphicFramePr>
          <p:nvPr>
            <p:extLst>
              <p:ext uri="{D42A27DB-BD31-4B8C-83A1-F6EECF244321}">
                <p14:modId xmlns:p14="http://schemas.microsoft.com/office/powerpoint/2010/main" val="2349412053"/>
              </p:ext>
            </p:extLst>
          </p:nvPr>
        </p:nvGraphicFramePr>
        <p:xfrm>
          <a:off x="243148" y="4191580"/>
          <a:ext cx="5765800" cy="307975"/>
        </p:xfrm>
        <a:graphic>
          <a:graphicData uri="http://schemas.openxmlformats.org/presentationml/2006/ole">
            <mc:AlternateContent xmlns:mc="http://schemas.openxmlformats.org/markup-compatibility/2006">
              <mc:Choice xmlns:v="urn:schemas-microsoft-com:vml" Requires="v">
                <p:oleObj name="Equation" r:id="rId21" imgW="3162240" imgH="177480" progId="Equation.DSMT4">
                  <p:embed/>
                </p:oleObj>
              </mc:Choice>
              <mc:Fallback>
                <p:oleObj name="Equation" r:id="rId21" imgW="3162240" imgH="177480" progId="Equation.DSMT4">
                  <p:embed/>
                  <p:pic>
                    <p:nvPicPr>
                      <p:cNvPr id="20" name="Object 19" descr="Capital R 6 equals capital M times lower case d 6 divided by capital I sub lower case p">
                        <a:extLst>
                          <a:ext uri="{FF2B5EF4-FFF2-40B4-BE49-F238E27FC236}">
                            <a16:creationId xmlns:a16="http://schemas.microsoft.com/office/drawing/2014/main" id="{04A4D59B-06C8-A569-0EA3-0A339605E922}"/>
                          </a:ext>
                        </a:extLst>
                      </p:cNvPr>
                      <p:cNvPicPr>
                        <a:picLocks noChangeAspect="1" noChangeArrowheads="1"/>
                      </p:cNvPicPr>
                      <p:nvPr/>
                    </p:nvPicPr>
                    <p:blipFill>
                      <a:blip r:embed="rId22"/>
                      <a:srcRect/>
                      <a:stretch>
                        <a:fillRect/>
                      </a:stretch>
                    </p:blipFill>
                    <p:spPr bwMode="auto">
                      <a:xfrm>
                        <a:off x="243148" y="4191580"/>
                        <a:ext cx="5765800" cy="307975"/>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41D4C225-EA43-2CE9-9F8F-DA5AC65C28AD}"/>
              </a:ext>
            </a:extLst>
          </p:cNvPr>
          <p:cNvSpPr txBox="1"/>
          <p:nvPr/>
        </p:nvSpPr>
        <p:spPr>
          <a:xfrm>
            <a:off x="5924746" y="4147787"/>
            <a:ext cx="3143054" cy="338554"/>
          </a:xfrm>
          <a:prstGeom prst="rect">
            <a:avLst/>
          </a:prstGeom>
          <a:noFill/>
        </p:spPr>
        <p:txBody>
          <a:bodyPr wrap="square" rtlCol="0">
            <a:spAutoFit/>
          </a:bodyPr>
          <a:lstStyle/>
          <a:p>
            <a:r>
              <a:rPr lang="en-US" sz="1600" dirty="0">
                <a:latin typeface="+mn-lt"/>
              </a:rPr>
              <a:t>(A</a:t>
            </a:r>
            <a:r>
              <a:rPr lang="en-US" sz="1600" baseline="-25000" dirty="0">
                <a:latin typeface="+mn-lt"/>
              </a:rPr>
              <a:t>b </a:t>
            </a:r>
            <a:r>
              <a:rPr lang="en-US" sz="1600" dirty="0">
                <a:latin typeface="+mn-lt"/>
              </a:rPr>
              <a:t>= 0.601 in.</a:t>
            </a:r>
            <a:r>
              <a:rPr lang="en-US" sz="1600" baseline="30000" dirty="0">
                <a:latin typeface="+mn-lt"/>
              </a:rPr>
              <a:t>2</a:t>
            </a:r>
            <a:r>
              <a:rPr lang="en-US" sz="1600" dirty="0">
                <a:latin typeface="+mn-lt"/>
              </a:rPr>
              <a:t>; F</a:t>
            </a:r>
            <a:r>
              <a:rPr lang="en-US" sz="1600" baseline="-25000" dirty="0">
                <a:latin typeface="+mn-lt"/>
              </a:rPr>
              <a:t>ub </a:t>
            </a:r>
            <a:r>
              <a:rPr lang="en-US" sz="1600" dirty="0">
                <a:latin typeface="+mn-lt"/>
              </a:rPr>
              <a:t>= 120 ksi; N</a:t>
            </a:r>
            <a:r>
              <a:rPr lang="en-US" sz="1600" baseline="-25000" dirty="0">
                <a:latin typeface="+mn-lt"/>
              </a:rPr>
              <a:t>s</a:t>
            </a:r>
            <a:r>
              <a:rPr lang="en-US" sz="1600" dirty="0">
                <a:latin typeface="+mn-lt"/>
              </a:rPr>
              <a:t> = 1)</a:t>
            </a:r>
          </a:p>
        </p:txBody>
      </p:sp>
      <p:graphicFrame>
        <p:nvGraphicFramePr>
          <p:cNvPr id="22" name="Object 21"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79634769-F184-A07B-72EA-C6520DD47D85}"/>
              </a:ext>
            </a:extLst>
          </p:cNvPr>
          <p:cNvGraphicFramePr>
            <a:graphicFrameLocks noChangeAspect="1"/>
          </p:cNvGraphicFramePr>
          <p:nvPr>
            <p:extLst>
              <p:ext uri="{D42A27DB-BD31-4B8C-83A1-F6EECF244321}">
                <p14:modId xmlns:p14="http://schemas.microsoft.com/office/powerpoint/2010/main" val="815740629"/>
              </p:ext>
            </p:extLst>
          </p:nvPr>
        </p:nvGraphicFramePr>
        <p:xfrm>
          <a:off x="904973" y="4609971"/>
          <a:ext cx="2989263" cy="311150"/>
        </p:xfrm>
        <a:graphic>
          <a:graphicData uri="http://schemas.openxmlformats.org/presentationml/2006/ole">
            <mc:AlternateContent xmlns:mc="http://schemas.openxmlformats.org/markup-compatibility/2006">
              <mc:Choice xmlns:v="urn:schemas-microsoft-com:vml" Requires="v">
                <p:oleObj name="Equation" r:id="rId23" imgW="1650960" imgH="177480" progId="Equation.DSMT4">
                  <p:embed/>
                </p:oleObj>
              </mc:Choice>
              <mc:Fallback>
                <p:oleObj name="Equation" r:id="rId23" imgW="1650960" imgH="177480" progId="Equation.DSMT4">
                  <p:embed/>
                  <p:pic>
                    <p:nvPicPr>
                      <p:cNvPr id="22" name="Object 21"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79634769-F184-A07B-72EA-C6520DD47D85}"/>
                          </a:ext>
                        </a:extLst>
                      </p:cNvPr>
                      <p:cNvPicPr>
                        <a:picLocks noChangeAspect="1" noChangeArrowheads="1"/>
                      </p:cNvPicPr>
                      <p:nvPr/>
                    </p:nvPicPr>
                    <p:blipFill>
                      <a:blip r:embed="rId24"/>
                      <a:srcRect/>
                      <a:stretch>
                        <a:fillRect/>
                      </a:stretch>
                    </p:blipFill>
                    <p:spPr bwMode="auto">
                      <a:xfrm>
                        <a:off x="904973" y="4609971"/>
                        <a:ext cx="2989263" cy="311150"/>
                      </a:xfrm>
                      <a:prstGeom prst="rect">
                        <a:avLst/>
                      </a:prstGeom>
                      <a:noFill/>
                    </p:spPr>
                  </p:pic>
                </p:oleObj>
              </mc:Fallback>
            </mc:AlternateContent>
          </a:graphicData>
        </a:graphic>
      </p:graphicFrame>
      <p:graphicFrame>
        <p:nvGraphicFramePr>
          <p:cNvPr id="23" name="Object 22"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125C67DB-7D15-C308-4E15-D197BF85343D}"/>
              </a:ext>
            </a:extLst>
          </p:cNvPr>
          <p:cNvGraphicFramePr>
            <a:graphicFrameLocks noChangeAspect="1"/>
          </p:cNvGraphicFramePr>
          <p:nvPr>
            <p:extLst>
              <p:ext uri="{D42A27DB-BD31-4B8C-83A1-F6EECF244321}">
                <p14:modId xmlns:p14="http://schemas.microsoft.com/office/powerpoint/2010/main" val="1249873216"/>
              </p:ext>
            </p:extLst>
          </p:nvPr>
        </p:nvGraphicFramePr>
        <p:xfrm>
          <a:off x="4158928" y="4602653"/>
          <a:ext cx="4622800" cy="311150"/>
        </p:xfrm>
        <a:graphic>
          <a:graphicData uri="http://schemas.openxmlformats.org/presentationml/2006/ole">
            <mc:AlternateContent xmlns:mc="http://schemas.openxmlformats.org/markup-compatibility/2006">
              <mc:Choice xmlns:v="urn:schemas-microsoft-com:vml" Requires="v">
                <p:oleObj name="Equation" r:id="rId25" imgW="2552400" imgH="177480" progId="Equation.DSMT4">
                  <p:embed/>
                </p:oleObj>
              </mc:Choice>
              <mc:Fallback>
                <p:oleObj name="Equation" r:id="rId25" imgW="2552400" imgH="177480" progId="Equation.DSMT4">
                  <p:embed/>
                  <p:pic>
                    <p:nvPicPr>
                      <p:cNvPr id="23" name="Object 22"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125C67DB-7D15-C308-4E15-D197BF85343D}"/>
                          </a:ext>
                        </a:extLst>
                      </p:cNvPr>
                      <p:cNvPicPr>
                        <a:picLocks noChangeAspect="1" noChangeArrowheads="1"/>
                      </p:cNvPicPr>
                      <p:nvPr/>
                    </p:nvPicPr>
                    <p:blipFill>
                      <a:blip r:embed="rId26"/>
                      <a:srcRect/>
                      <a:stretch>
                        <a:fillRect/>
                      </a:stretch>
                    </p:blipFill>
                    <p:spPr bwMode="auto">
                      <a:xfrm>
                        <a:off x="4158928" y="4602653"/>
                        <a:ext cx="4622800" cy="311150"/>
                      </a:xfrm>
                      <a:prstGeom prst="rect">
                        <a:avLst/>
                      </a:prstGeom>
                      <a:noFill/>
                    </p:spPr>
                  </p:pic>
                </p:oleObj>
              </mc:Fallback>
            </mc:AlternateContent>
          </a:graphicData>
        </a:graphic>
      </p:graphicFrame>
    </p:spTree>
    <p:extLst>
      <p:ext uri="{BB962C8B-B14F-4D97-AF65-F5344CB8AC3E}">
        <p14:creationId xmlns:p14="http://schemas.microsoft.com/office/powerpoint/2010/main" val="180765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Autofit/>
          </a:bodyPr>
          <a:lstStyle/>
          <a:p>
            <a:r>
              <a:rPr lang="en-US" sz="3200" dirty="0"/>
              <a:t>Eccentrically Loaded Connections - Example</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66</a:t>
            </a:fld>
            <a:endParaRPr lang="en-US" noProof="0"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788651AE-0A58-F1DC-037F-3D92497C29DA}"/>
              </a:ext>
            </a:extLst>
          </p:cNvPr>
          <p:cNvSpPr txBox="1"/>
          <p:nvPr/>
        </p:nvSpPr>
        <p:spPr>
          <a:xfrm>
            <a:off x="457200" y="1140643"/>
            <a:ext cx="4812384" cy="280076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Option 2:</a:t>
            </a:r>
            <a:r>
              <a:rPr kumimoji="0" lang="en-US" sz="1600" b="0" i="0"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Working Point (W.P.) located on gusset plate at center of the bolt group (n = 6).</a:t>
            </a:r>
            <a:r>
              <a:rPr kumimoji="0" lang="en-US" sz="1600" b="0"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9970C8B-E212-040E-501C-3DBDCF93EFD5}"/>
              </a:ext>
            </a:extLst>
          </p:cNvPr>
          <p:cNvSpPr txBox="1"/>
          <p:nvPr/>
        </p:nvSpPr>
        <p:spPr>
          <a:xfrm>
            <a:off x="4979317" y="1786051"/>
            <a:ext cx="149493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½” gusset plate</a:t>
            </a:r>
          </a:p>
        </p:txBody>
      </p:sp>
      <p:pic>
        <p:nvPicPr>
          <p:cNvPr id="7" name="Picture 6" descr="Diagram, engineering drawing&#10;&#10;Description automatically generated">
            <a:extLst>
              <a:ext uri="{FF2B5EF4-FFF2-40B4-BE49-F238E27FC236}">
                <a16:creationId xmlns:a16="http://schemas.microsoft.com/office/drawing/2014/main" id="{C8547E3B-4237-364E-62F8-CC13B2CB2D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0860" y="1051300"/>
            <a:ext cx="2460509" cy="3860065"/>
          </a:xfrm>
          <a:prstGeom prst="rect">
            <a:avLst/>
          </a:prstGeom>
        </p:spPr>
      </p:pic>
      <p:cxnSp>
        <p:nvCxnSpPr>
          <p:cNvPr id="14" name="Straight Arrow Connector 13">
            <a:extLst>
              <a:ext uri="{FF2B5EF4-FFF2-40B4-BE49-F238E27FC236}">
                <a16:creationId xmlns:a16="http://schemas.microsoft.com/office/drawing/2014/main" id="{9BE70846-8C0C-B277-D78D-B9F26C0615A2}"/>
              </a:ext>
            </a:extLst>
          </p:cNvPr>
          <p:cNvCxnSpPr/>
          <p:nvPr/>
        </p:nvCxnSpPr>
        <p:spPr>
          <a:xfrm>
            <a:off x="6050860" y="1924550"/>
            <a:ext cx="5196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17F2E6F-7B08-9C97-8683-21A6433932F3}"/>
              </a:ext>
            </a:extLst>
          </p:cNvPr>
          <p:cNvSpPr txBox="1"/>
          <p:nvPr/>
        </p:nvSpPr>
        <p:spPr>
          <a:xfrm>
            <a:off x="5048577" y="3228389"/>
            <a:ext cx="1574276" cy="276999"/>
          </a:xfrm>
          <a:prstGeom prst="rect">
            <a:avLst/>
          </a:prstGeom>
          <a:noFill/>
        </p:spPr>
        <p:txBody>
          <a:bodyPr wrap="square" rtlCol="0">
            <a:spAutoFit/>
          </a:bodyPr>
          <a:lstStyle/>
          <a:p>
            <a:r>
              <a:rPr lang="en-US" sz="1200" dirty="0">
                <a:latin typeface="+mn-lt"/>
              </a:rPr>
              <a:t>5/8” connection plate</a:t>
            </a:r>
          </a:p>
        </p:txBody>
      </p:sp>
      <p:cxnSp>
        <p:nvCxnSpPr>
          <p:cNvPr id="17" name="Straight Arrow Connector 16">
            <a:extLst>
              <a:ext uri="{FF2B5EF4-FFF2-40B4-BE49-F238E27FC236}">
                <a16:creationId xmlns:a16="http://schemas.microsoft.com/office/drawing/2014/main" id="{565CD87A-5EDB-DE1E-14A3-EAE29C0BF632}"/>
              </a:ext>
            </a:extLst>
          </p:cNvPr>
          <p:cNvCxnSpPr/>
          <p:nvPr/>
        </p:nvCxnSpPr>
        <p:spPr>
          <a:xfrm flipV="1">
            <a:off x="6146276" y="2981332"/>
            <a:ext cx="254524" cy="267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1D27902-F0BC-287B-6950-EC5E95DEBA2E}"/>
              </a:ext>
            </a:extLst>
          </p:cNvPr>
          <p:cNvSpPr txBox="1"/>
          <p:nvPr/>
        </p:nvSpPr>
        <p:spPr>
          <a:xfrm>
            <a:off x="6474251" y="2480880"/>
            <a:ext cx="518475" cy="276999"/>
          </a:xfrm>
          <a:prstGeom prst="rect">
            <a:avLst/>
          </a:prstGeom>
          <a:noFill/>
        </p:spPr>
        <p:txBody>
          <a:bodyPr wrap="square" rtlCol="0">
            <a:spAutoFit/>
          </a:bodyPr>
          <a:lstStyle/>
          <a:p>
            <a:r>
              <a:rPr lang="en-US" sz="1200" dirty="0">
                <a:latin typeface="+mn-lt"/>
              </a:rPr>
              <a:t>W.P.</a:t>
            </a:r>
          </a:p>
        </p:txBody>
      </p:sp>
      <p:cxnSp>
        <p:nvCxnSpPr>
          <p:cNvPr id="36" name="Straight Arrow Connector 35">
            <a:extLst>
              <a:ext uri="{FF2B5EF4-FFF2-40B4-BE49-F238E27FC236}">
                <a16:creationId xmlns:a16="http://schemas.microsoft.com/office/drawing/2014/main" id="{A36BBA4C-3969-9637-2C7E-ECD2ACA998A8}"/>
              </a:ext>
            </a:extLst>
          </p:cNvPr>
          <p:cNvCxnSpPr/>
          <p:nvPr/>
        </p:nvCxnSpPr>
        <p:spPr>
          <a:xfrm>
            <a:off x="6674177" y="2190143"/>
            <a:ext cx="0" cy="301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D70D0FC-D929-0902-17EC-C87C8D011FD2}"/>
              </a:ext>
            </a:extLst>
          </p:cNvPr>
          <p:cNvCxnSpPr/>
          <p:nvPr/>
        </p:nvCxnSpPr>
        <p:spPr>
          <a:xfrm flipH="1">
            <a:off x="6674177" y="2491801"/>
            <a:ext cx="357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3B4FBC1-0629-1BBC-99BA-A840303A1BDB}"/>
              </a:ext>
            </a:extLst>
          </p:cNvPr>
          <p:cNvSpPr txBox="1"/>
          <p:nvPr/>
        </p:nvSpPr>
        <p:spPr>
          <a:xfrm>
            <a:off x="6692436" y="2242635"/>
            <a:ext cx="1157011" cy="276999"/>
          </a:xfrm>
          <a:prstGeom prst="rect">
            <a:avLst/>
          </a:prstGeom>
          <a:noFill/>
        </p:spPr>
        <p:txBody>
          <a:bodyPr wrap="square" rtlCol="0">
            <a:spAutoFit/>
          </a:bodyPr>
          <a:lstStyle/>
          <a:p>
            <a:r>
              <a:rPr lang="en-US" sz="1200" dirty="0">
                <a:latin typeface="+mn-lt"/>
              </a:rPr>
              <a:t>-126.3 k</a:t>
            </a:r>
          </a:p>
        </p:txBody>
      </p:sp>
      <p:sp>
        <p:nvSpPr>
          <p:cNvPr id="48" name="TextBox 47">
            <a:extLst>
              <a:ext uri="{FF2B5EF4-FFF2-40B4-BE49-F238E27FC236}">
                <a16:creationId xmlns:a16="http://schemas.microsoft.com/office/drawing/2014/main" id="{D6DACAEE-274D-2C51-69D9-B5E08FB5119F}"/>
              </a:ext>
            </a:extLst>
          </p:cNvPr>
          <p:cNvSpPr txBox="1"/>
          <p:nvPr/>
        </p:nvSpPr>
        <p:spPr>
          <a:xfrm>
            <a:off x="6415811" y="1989818"/>
            <a:ext cx="865303" cy="276999"/>
          </a:xfrm>
          <a:prstGeom prst="rect">
            <a:avLst/>
          </a:prstGeom>
          <a:noFill/>
        </p:spPr>
        <p:txBody>
          <a:bodyPr wrap="square" rtlCol="0">
            <a:spAutoFit/>
          </a:bodyPr>
          <a:lstStyle/>
          <a:p>
            <a:r>
              <a:rPr lang="en-US" sz="1200" dirty="0">
                <a:latin typeface="+mn-lt"/>
              </a:rPr>
              <a:t>-46.4 k</a:t>
            </a:r>
          </a:p>
        </p:txBody>
      </p:sp>
      <p:cxnSp>
        <p:nvCxnSpPr>
          <p:cNvPr id="52" name="Straight Connector 51">
            <a:extLst>
              <a:ext uri="{FF2B5EF4-FFF2-40B4-BE49-F238E27FC236}">
                <a16:creationId xmlns:a16="http://schemas.microsoft.com/office/drawing/2014/main" id="{418D7890-0701-100F-D96E-737CCACEB8EB}"/>
              </a:ext>
            </a:extLst>
          </p:cNvPr>
          <p:cNvCxnSpPr/>
          <p:nvPr/>
        </p:nvCxnSpPr>
        <p:spPr>
          <a:xfrm>
            <a:off x="6843638" y="2757879"/>
            <a:ext cx="0" cy="216816"/>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343088DC-DC74-4DE9-B26D-84C13645C262}"/>
              </a:ext>
            </a:extLst>
          </p:cNvPr>
          <p:cNvCxnSpPr/>
          <p:nvPr/>
        </p:nvCxnSpPr>
        <p:spPr>
          <a:xfrm>
            <a:off x="6542201" y="2757879"/>
            <a:ext cx="0" cy="21681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39D61022-7DC0-1DAC-5833-16FB18DC76DA}"/>
              </a:ext>
            </a:extLst>
          </p:cNvPr>
          <p:cNvCxnSpPr/>
          <p:nvPr/>
        </p:nvCxnSpPr>
        <p:spPr>
          <a:xfrm>
            <a:off x="6542201" y="2866287"/>
            <a:ext cx="3014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903C27B0-6C60-587D-C75E-A9981A6B41D3}"/>
              </a:ext>
            </a:extLst>
          </p:cNvPr>
          <p:cNvSpPr txBox="1"/>
          <p:nvPr/>
        </p:nvSpPr>
        <p:spPr>
          <a:xfrm>
            <a:off x="6542202" y="2853902"/>
            <a:ext cx="517326" cy="276999"/>
          </a:xfrm>
          <a:prstGeom prst="rect">
            <a:avLst/>
          </a:prstGeom>
          <a:noFill/>
        </p:spPr>
        <p:txBody>
          <a:bodyPr wrap="square" rtlCol="0">
            <a:spAutoFit/>
          </a:bodyPr>
          <a:lstStyle/>
          <a:p>
            <a:r>
              <a:rPr lang="en-US" sz="1200" dirty="0">
                <a:latin typeface="+mn-lt"/>
              </a:rPr>
              <a:t>3</a:t>
            </a:r>
            <a:r>
              <a:rPr lang="en-US" sz="1200" dirty="0">
                <a:latin typeface="+mn-lt"/>
                <a:sym typeface="MT Extra" panose="05050102010205020202" pitchFamily="18" charset="2"/>
              </a:rPr>
              <a:t>”</a:t>
            </a:r>
            <a:endParaRPr lang="en-US" sz="1200" dirty="0">
              <a:latin typeface="+mn-lt"/>
            </a:endParaRPr>
          </a:p>
        </p:txBody>
      </p:sp>
      <p:cxnSp>
        <p:nvCxnSpPr>
          <p:cNvPr id="58" name="Straight Connector 57">
            <a:extLst>
              <a:ext uri="{FF2B5EF4-FFF2-40B4-BE49-F238E27FC236}">
                <a16:creationId xmlns:a16="http://schemas.microsoft.com/office/drawing/2014/main" id="{D09EED57-11BB-6BD4-613F-2E303C0C55C9}"/>
              </a:ext>
            </a:extLst>
          </p:cNvPr>
          <p:cNvCxnSpPr/>
          <p:nvPr/>
        </p:nvCxnSpPr>
        <p:spPr>
          <a:xfrm>
            <a:off x="6254408" y="2714920"/>
            <a:ext cx="227392"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9763066-DFD3-A4DD-758E-9590C7F526E2}"/>
              </a:ext>
            </a:extLst>
          </p:cNvPr>
          <p:cNvCxnSpPr/>
          <p:nvPr/>
        </p:nvCxnSpPr>
        <p:spPr>
          <a:xfrm>
            <a:off x="6246859" y="2304836"/>
            <a:ext cx="227392"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68E7A41-1511-EED0-EF94-4D5A597DB265}"/>
              </a:ext>
            </a:extLst>
          </p:cNvPr>
          <p:cNvCxnSpPr/>
          <p:nvPr/>
        </p:nvCxnSpPr>
        <p:spPr>
          <a:xfrm>
            <a:off x="6400800" y="2304836"/>
            <a:ext cx="0" cy="41008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23B32019-0F58-608F-51DD-E976ECBFCC90}"/>
              </a:ext>
            </a:extLst>
          </p:cNvPr>
          <p:cNvSpPr txBox="1"/>
          <p:nvPr/>
        </p:nvSpPr>
        <p:spPr>
          <a:xfrm>
            <a:off x="5835965" y="2413394"/>
            <a:ext cx="987851" cy="276999"/>
          </a:xfrm>
          <a:prstGeom prst="rect">
            <a:avLst/>
          </a:prstGeom>
          <a:noFill/>
        </p:spPr>
        <p:txBody>
          <a:bodyPr wrap="square" rtlCol="0">
            <a:spAutoFit/>
          </a:bodyPr>
          <a:lstStyle/>
          <a:p>
            <a:r>
              <a:rPr lang="en-US" sz="1200" dirty="0">
                <a:latin typeface="+mn-lt"/>
              </a:rPr>
              <a:t>2 @ 3</a:t>
            </a:r>
            <a:r>
              <a:rPr lang="en-US" sz="1200" dirty="0">
                <a:latin typeface="+mn-lt"/>
                <a:sym typeface="MT Extra" panose="05050102010205020202" pitchFamily="18" charset="2"/>
              </a:rPr>
              <a:t>”</a:t>
            </a:r>
            <a:endParaRPr lang="en-US" sz="1200" dirty="0">
              <a:latin typeface="+mn-lt"/>
            </a:endParaRPr>
          </a:p>
        </p:txBody>
      </p:sp>
      <p:cxnSp>
        <p:nvCxnSpPr>
          <p:cNvPr id="64" name="Straight Arrow Connector 63">
            <a:extLst>
              <a:ext uri="{FF2B5EF4-FFF2-40B4-BE49-F238E27FC236}">
                <a16:creationId xmlns:a16="http://schemas.microsoft.com/office/drawing/2014/main" id="{0F916DF8-7D03-8FA2-56C9-1DAA093B2960}"/>
              </a:ext>
            </a:extLst>
          </p:cNvPr>
          <p:cNvCxnSpPr/>
          <p:nvPr/>
        </p:nvCxnSpPr>
        <p:spPr>
          <a:xfrm flipV="1">
            <a:off x="6674177" y="2459137"/>
            <a:ext cx="0" cy="120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65" name="Object 64"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7D1C3EF1-4E90-BDE1-D429-9B7EF3AEC6FA}"/>
              </a:ext>
            </a:extLst>
          </p:cNvPr>
          <p:cNvGraphicFramePr>
            <a:graphicFrameLocks noChangeAspect="1"/>
          </p:cNvGraphicFramePr>
          <p:nvPr>
            <p:extLst>
              <p:ext uri="{D42A27DB-BD31-4B8C-83A1-F6EECF244321}">
                <p14:modId xmlns:p14="http://schemas.microsoft.com/office/powerpoint/2010/main" val="1738906040"/>
              </p:ext>
            </p:extLst>
          </p:nvPr>
        </p:nvGraphicFramePr>
        <p:xfrm>
          <a:off x="1327234" y="1748466"/>
          <a:ext cx="2897188" cy="533400"/>
        </p:xfrm>
        <a:graphic>
          <a:graphicData uri="http://schemas.openxmlformats.org/presentationml/2006/ole">
            <mc:AlternateContent xmlns:mc="http://schemas.openxmlformats.org/markup-compatibility/2006">
              <mc:Choice xmlns:v="urn:schemas-microsoft-com:vml" Requires="v">
                <p:oleObj name="Equation" r:id="rId4" imgW="1600200" imgH="304560" progId="Equation.DSMT4">
                  <p:embed/>
                </p:oleObj>
              </mc:Choice>
              <mc:Fallback>
                <p:oleObj name="Equation" r:id="rId4" imgW="1600200" imgH="304560" progId="Equation.DSMT4">
                  <p:embed/>
                  <p:pic>
                    <p:nvPicPr>
                      <p:cNvPr id="65" name="Object 64"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7D1C3EF1-4E90-BDE1-D429-9B7EF3AEC6FA}"/>
                          </a:ext>
                        </a:extLst>
                      </p:cNvPr>
                      <p:cNvPicPr>
                        <a:picLocks noChangeAspect="1" noChangeArrowheads="1"/>
                      </p:cNvPicPr>
                      <p:nvPr/>
                    </p:nvPicPr>
                    <p:blipFill>
                      <a:blip r:embed="rId5"/>
                      <a:srcRect/>
                      <a:stretch>
                        <a:fillRect/>
                      </a:stretch>
                    </p:blipFill>
                    <p:spPr bwMode="auto">
                      <a:xfrm>
                        <a:off x="1327234" y="1748466"/>
                        <a:ext cx="2897188" cy="533400"/>
                      </a:xfrm>
                      <a:prstGeom prst="rect">
                        <a:avLst/>
                      </a:prstGeom>
                      <a:noFill/>
                    </p:spPr>
                  </p:pic>
                </p:oleObj>
              </mc:Fallback>
            </mc:AlternateContent>
          </a:graphicData>
        </a:graphic>
      </p:graphicFrame>
      <p:graphicFrame>
        <p:nvGraphicFramePr>
          <p:cNvPr id="66" name="Object 65"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8BB117D5-2693-77BA-C407-65D0E2FB252E}"/>
              </a:ext>
            </a:extLst>
          </p:cNvPr>
          <p:cNvGraphicFramePr>
            <a:graphicFrameLocks noChangeAspect="1"/>
          </p:cNvGraphicFramePr>
          <p:nvPr>
            <p:extLst>
              <p:ext uri="{D42A27DB-BD31-4B8C-83A1-F6EECF244321}">
                <p14:modId xmlns:p14="http://schemas.microsoft.com/office/powerpoint/2010/main" val="3604202501"/>
              </p:ext>
            </p:extLst>
          </p:nvPr>
        </p:nvGraphicFramePr>
        <p:xfrm>
          <a:off x="1314171" y="2364958"/>
          <a:ext cx="3084512" cy="534988"/>
        </p:xfrm>
        <a:graphic>
          <a:graphicData uri="http://schemas.openxmlformats.org/presentationml/2006/ole">
            <mc:AlternateContent xmlns:mc="http://schemas.openxmlformats.org/markup-compatibility/2006">
              <mc:Choice xmlns:v="urn:schemas-microsoft-com:vml" Requires="v">
                <p:oleObj name="Equation" r:id="rId6" imgW="1701720" imgH="304560" progId="Equation.DSMT4">
                  <p:embed/>
                </p:oleObj>
              </mc:Choice>
              <mc:Fallback>
                <p:oleObj name="Equation" r:id="rId6" imgW="1701720" imgH="304560" progId="Equation.DSMT4">
                  <p:embed/>
                  <p:pic>
                    <p:nvPicPr>
                      <p:cNvPr id="66" name="Object 65"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8BB117D5-2693-77BA-C407-65D0E2FB252E}"/>
                          </a:ext>
                        </a:extLst>
                      </p:cNvPr>
                      <p:cNvPicPr>
                        <a:picLocks noChangeAspect="1" noChangeArrowheads="1"/>
                      </p:cNvPicPr>
                      <p:nvPr/>
                    </p:nvPicPr>
                    <p:blipFill>
                      <a:blip r:embed="rId7"/>
                      <a:srcRect/>
                      <a:stretch>
                        <a:fillRect/>
                      </a:stretch>
                    </p:blipFill>
                    <p:spPr bwMode="auto">
                      <a:xfrm>
                        <a:off x="1314171" y="2364958"/>
                        <a:ext cx="3084512" cy="534988"/>
                      </a:xfrm>
                      <a:prstGeom prst="rect">
                        <a:avLst/>
                      </a:prstGeom>
                      <a:noFill/>
                    </p:spPr>
                  </p:pic>
                </p:oleObj>
              </mc:Fallback>
            </mc:AlternateContent>
          </a:graphicData>
        </a:graphic>
      </p:graphicFrame>
      <p:graphicFrame>
        <p:nvGraphicFramePr>
          <p:cNvPr id="67" name="Object 6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ACCFDE2E-375E-AD69-0674-58C0D8A0F3B1}"/>
              </a:ext>
            </a:extLst>
          </p:cNvPr>
          <p:cNvGraphicFramePr>
            <a:graphicFrameLocks noChangeAspect="1"/>
          </p:cNvGraphicFramePr>
          <p:nvPr>
            <p:extLst>
              <p:ext uri="{D42A27DB-BD31-4B8C-83A1-F6EECF244321}">
                <p14:modId xmlns:p14="http://schemas.microsoft.com/office/powerpoint/2010/main" val="486640836"/>
              </p:ext>
            </p:extLst>
          </p:nvPr>
        </p:nvGraphicFramePr>
        <p:xfrm>
          <a:off x="1018720" y="3041978"/>
          <a:ext cx="3838575" cy="309563"/>
        </p:xfrm>
        <a:graphic>
          <a:graphicData uri="http://schemas.openxmlformats.org/presentationml/2006/ole">
            <mc:AlternateContent xmlns:mc="http://schemas.openxmlformats.org/markup-compatibility/2006">
              <mc:Choice xmlns:v="urn:schemas-microsoft-com:vml" Requires="v">
                <p:oleObj name="Equation" r:id="rId8" imgW="2120760" imgH="177480" progId="Equation.DSMT4">
                  <p:embed/>
                </p:oleObj>
              </mc:Choice>
              <mc:Fallback>
                <p:oleObj name="Equation" r:id="rId8" imgW="2120760" imgH="177480" progId="Equation.DSMT4">
                  <p:embed/>
                  <p:pic>
                    <p:nvPicPr>
                      <p:cNvPr id="67" name="Object 66"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ACCFDE2E-375E-AD69-0674-58C0D8A0F3B1}"/>
                          </a:ext>
                        </a:extLst>
                      </p:cNvPr>
                      <p:cNvPicPr>
                        <a:picLocks noChangeAspect="1" noChangeArrowheads="1"/>
                      </p:cNvPicPr>
                      <p:nvPr/>
                    </p:nvPicPr>
                    <p:blipFill>
                      <a:blip r:embed="rId9"/>
                      <a:srcRect/>
                      <a:stretch>
                        <a:fillRect/>
                      </a:stretch>
                    </p:blipFill>
                    <p:spPr bwMode="auto">
                      <a:xfrm>
                        <a:off x="1018720" y="3041978"/>
                        <a:ext cx="3838575" cy="309563"/>
                      </a:xfrm>
                      <a:prstGeom prst="rect">
                        <a:avLst/>
                      </a:prstGeom>
                      <a:noFill/>
                    </p:spPr>
                  </p:pic>
                </p:oleObj>
              </mc:Fallback>
            </mc:AlternateContent>
          </a:graphicData>
        </a:graphic>
      </p:graphicFrame>
      <p:graphicFrame>
        <p:nvGraphicFramePr>
          <p:cNvPr id="68" name="Object 67" descr="Capital R 6 equals capital M times lower case d 6 divided by capital I sub lower case p">
            <a:extLst>
              <a:ext uri="{FF2B5EF4-FFF2-40B4-BE49-F238E27FC236}">
                <a16:creationId xmlns:a16="http://schemas.microsoft.com/office/drawing/2014/main" id="{0CEFD8D1-7BA6-BE19-DF0B-AAE5F64D14DD}"/>
              </a:ext>
            </a:extLst>
          </p:cNvPr>
          <p:cNvGraphicFramePr>
            <a:graphicFrameLocks noChangeAspect="1"/>
          </p:cNvGraphicFramePr>
          <p:nvPr>
            <p:extLst>
              <p:ext uri="{D42A27DB-BD31-4B8C-83A1-F6EECF244321}">
                <p14:modId xmlns:p14="http://schemas.microsoft.com/office/powerpoint/2010/main" val="744154861"/>
              </p:ext>
            </p:extLst>
          </p:nvPr>
        </p:nvGraphicFramePr>
        <p:xfrm>
          <a:off x="601198" y="3934964"/>
          <a:ext cx="6091238" cy="461962"/>
        </p:xfrm>
        <a:graphic>
          <a:graphicData uri="http://schemas.openxmlformats.org/presentationml/2006/ole">
            <mc:AlternateContent xmlns:mc="http://schemas.openxmlformats.org/markup-compatibility/2006">
              <mc:Choice xmlns:v="urn:schemas-microsoft-com:vml" Requires="v">
                <p:oleObj name="Equation" r:id="rId10" imgW="3340080" imgH="266400" progId="Equation.DSMT4">
                  <p:embed/>
                </p:oleObj>
              </mc:Choice>
              <mc:Fallback>
                <p:oleObj name="Equation" r:id="rId10" imgW="3340080" imgH="266400" progId="Equation.DSMT4">
                  <p:embed/>
                  <p:pic>
                    <p:nvPicPr>
                      <p:cNvPr id="68" name="Object 67" descr="Capital R 6 equals capital M times lower case d 6 divided by capital I sub lower case p">
                        <a:extLst>
                          <a:ext uri="{FF2B5EF4-FFF2-40B4-BE49-F238E27FC236}">
                            <a16:creationId xmlns:a16="http://schemas.microsoft.com/office/drawing/2014/main" id="{0CEFD8D1-7BA6-BE19-DF0B-AAE5F64D14DD}"/>
                          </a:ext>
                        </a:extLst>
                      </p:cNvPr>
                      <p:cNvPicPr>
                        <a:picLocks noChangeAspect="1" noChangeArrowheads="1"/>
                      </p:cNvPicPr>
                      <p:nvPr/>
                    </p:nvPicPr>
                    <p:blipFill>
                      <a:blip r:embed="rId11"/>
                      <a:srcRect/>
                      <a:stretch>
                        <a:fillRect/>
                      </a:stretch>
                    </p:blipFill>
                    <p:spPr bwMode="auto">
                      <a:xfrm>
                        <a:off x="601198" y="3934964"/>
                        <a:ext cx="6091238" cy="461962"/>
                      </a:xfrm>
                      <a:prstGeom prst="rect">
                        <a:avLst/>
                      </a:prstGeom>
                      <a:noFill/>
                    </p:spPr>
                  </p:pic>
                </p:oleObj>
              </mc:Fallback>
            </mc:AlternateContent>
          </a:graphicData>
        </a:graphic>
      </p:graphicFrame>
      <p:graphicFrame>
        <p:nvGraphicFramePr>
          <p:cNvPr id="69" name="Object 6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89D181C4-7755-6721-1692-6B4A7B6136CF}"/>
              </a:ext>
            </a:extLst>
          </p:cNvPr>
          <p:cNvGraphicFramePr>
            <a:graphicFrameLocks noChangeAspect="1"/>
          </p:cNvGraphicFramePr>
          <p:nvPr>
            <p:extLst>
              <p:ext uri="{D42A27DB-BD31-4B8C-83A1-F6EECF244321}">
                <p14:modId xmlns:p14="http://schemas.microsoft.com/office/powerpoint/2010/main" val="1655971428"/>
              </p:ext>
            </p:extLst>
          </p:nvPr>
        </p:nvGraphicFramePr>
        <p:xfrm>
          <a:off x="1675304" y="3487913"/>
          <a:ext cx="757237" cy="309563"/>
        </p:xfrm>
        <a:graphic>
          <a:graphicData uri="http://schemas.openxmlformats.org/presentationml/2006/ole">
            <mc:AlternateContent xmlns:mc="http://schemas.openxmlformats.org/markup-compatibility/2006">
              <mc:Choice xmlns:v="urn:schemas-microsoft-com:vml" Requires="v">
                <p:oleObj name="Equation" r:id="rId12" imgW="419040" imgH="177480" progId="Equation.DSMT4">
                  <p:embed/>
                </p:oleObj>
              </mc:Choice>
              <mc:Fallback>
                <p:oleObj name="Equation" r:id="rId12" imgW="419040" imgH="177480" progId="Equation.DSMT4">
                  <p:embed/>
                  <p:pic>
                    <p:nvPicPr>
                      <p:cNvPr id="69" name="Object 68"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89D181C4-7755-6721-1692-6B4A7B6136CF}"/>
                          </a:ext>
                        </a:extLst>
                      </p:cNvPr>
                      <p:cNvPicPr>
                        <a:picLocks noChangeAspect="1" noChangeArrowheads="1"/>
                      </p:cNvPicPr>
                      <p:nvPr/>
                    </p:nvPicPr>
                    <p:blipFill>
                      <a:blip r:embed="rId13"/>
                      <a:srcRect/>
                      <a:stretch>
                        <a:fillRect/>
                      </a:stretch>
                    </p:blipFill>
                    <p:spPr bwMode="auto">
                      <a:xfrm>
                        <a:off x="1675304" y="3487913"/>
                        <a:ext cx="757237" cy="309563"/>
                      </a:xfrm>
                      <a:prstGeom prst="rect">
                        <a:avLst/>
                      </a:prstGeom>
                      <a:noFill/>
                    </p:spPr>
                  </p:pic>
                </p:oleObj>
              </mc:Fallback>
            </mc:AlternateContent>
          </a:graphicData>
        </a:graphic>
      </p:graphicFrame>
      <p:graphicFrame>
        <p:nvGraphicFramePr>
          <p:cNvPr id="70" name="Object 69"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5240A41A-CF65-874F-41B5-FE5B3B1966CF}"/>
              </a:ext>
            </a:extLst>
          </p:cNvPr>
          <p:cNvGraphicFramePr>
            <a:graphicFrameLocks noChangeAspect="1"/>
          </p:cNvGraphicFramePr>
          <p:nvPr>
            <p:extLst>
              <p:ext uri="{D42A27DB-BD31-4B8C-83A1-F6EECF244321}">
                <p14:modId xmlns:p14="http://schemas.microsoft.com/office/powerpoint/2010/main" val="1330806339"/>
              </p:ext>
            </p:extLst>
          </p:nvPr>
        </p:nvGraphicFramePr>
        <p:xfrm>
          <a:off x="3030538" y="3470275"/>
          <a:ext cx="757237" cy="331788"/>
        </p:xfrm>
        <a:graphic>
          <a:graphicData uri="http://schemas.openxmlformats.org/presentationml/2006/ole">
            <mc:AlternateContent xmlns:mc="http://schemas.openxmlformats.org/markup-compatibility/2006">
              <mc:Choice xmlns:v="urn:schemas-microsoft-com:vml" Requires="v">
                <p:oleObj name="Equation" r:id="rId14" imgW="419040" imgH="190440" progId="Equation.DSMT4">
                  <p:embed/>
                </p:oleObj>
              </mc:Choice>
              <mc:Fallback>
                <p:oleObj name="Equation" r:id="rId14" imgW="419040" imgH="190440" progId="Equation.DSMT4">
                  <p:embed/>
                  <p:pic>
                    <p:nvPicPr>
                      <p:cNvPr id="70" name="Object 69"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5240A41A-CF65-874F-41B5-FE5B3B1966CF}"/>
                          </a:ext>
                        </a:extLst>
                      </p:cNvPr>
                      <p:cNvPicPr>
                        <a:picLocks noChangeAspect="1" noChangeArrowheads="1"/>
                      </p:cNvPicPr>
                      <p:nvPr/>
                    </p:nvPicPr>
                    <p:blipFill>
                      <a:blip r:embed="rId15"/>
                      <a:srcRect/>
                      <a:stretch>
                        <a:fillRect/>
                      </a:stretch>
                    </p:blipFill>
                    <p:spPr bwMode="auto">
                      <a:xfrm>
                        <a:off x="3030538" y="3470275"/>
                        <a:ext cx="757237" cy="331788"/>
                      </a:xfrm>
                      <a:prstGeom prst="rect">
                        <a:avLst/>
                      </a:prstGeom>
                      <a:noFill/>
                    </p:spPr>
                  </p:pic>
                </p:oleObj>
              </mc:Fallback>
            </mc:AlternateContent>
          </a:graphicData>
        </a:graphic>
      </p:graphicFrame>
      <p:graphicFrame>
        <p:nvGraphicFramePr>
          <p:cNvPr id="71" name="Object 70"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1A8AF4F-1B35-3C7A-6D33-ADFFCD18F7A7}"/>
              </a:ext>
            </a:extLst>
          </p:cNvPr>
          <p:cNvGraphicFramePr>
            <a:graphicFrameLocks noChangeAspect="1"/>
          </p:cNvGraphicFramePr>
          <p:nvPr>
            <p:extLst>
              <p:ext uri="{D42A27DB-BD31-4B8C-83A1-F6EECF244321}">
                <p14:modId xmlns:p14="http://schemas.microsoft.com/office/powerpoint/2010/main" val="2820714034"/>
              </p:ext>
            </p:extLst>
          </p:nvPr>
        </p:nvGraphicFramePr>
        <p:xfrm>
          <a:off x="1523476" y="4611688"/>
          <a:ext cx="4622800" cy="311150"/>
        </p:xfrm>
        <a:graphic>
          <a:graphicData uri="http://schemas.openxmlformats.org/presentationml/2006/ole">
            <mc:AlternateContent xmlns:mc="http://schemas.openxmlformats.org/markup-compatibility/2006">
              <mc:Choice xmlns:v="urn:schemas-microsoft-com:vml" Requires="v">
                <p:oleObj name="Equation" r:id="rId16" imgW="2552400" imgH="177480" progId="Equation.DSMT4">
                  <p:embed/>
                </p:oleObj>
              </mc:Choice>
              <mc:Fallback>
                <p:oleObj name="Equation" r:id="rId16" imgW="2552400" imgH="177480" progId="Equation.DSMT4">
                  <p:embed/>
                  <p:pic>
                    <p:nvPicPr>
                      <p:cNvPr id="71" name="Object 70" descr="Capital I sub lower case p equals lower case n times lower case m divided by 12 times bracket lower case s squared times parenthesis lower case n squared minus 1 parenthesis plus lower case g squared times parenthesis lower case m squared minus 1 parenthesis bracket">
                        <a:extLst>
                          <a:ext uri="{FF2B5EF4-FFF2-40B4-BE49-F238E27FC236}">
                            <a16:creationId xmlns:a16="http://schemas.microsoft.com/office/drawing/2014/main" id="{61A8AF4F-1B35-3C7A-6D33-ADFFCD18F7A7}"/>
                          </a:ext>
                        </a:extLst>
                      </p:cNvPr>
                      <p:cNvPicPr>
                        <a:picLocks noChangeAspect="1" noChangeArrowheads="1"/>
                      </p:cNvPicPr>
                      <p:nvPr/>
                    </p:nvPicPr>
                    <p:blipFill>
                      <a:blip r:embed="rId17"/>
                      <a:srcRect/>
                      <a:stretch>
                        <a:fillRect/>
                      </a:stretch>
                    </p:blipFill>
                    <p:spPr bwMode="auto">
                      <a:xfrm>
                        <a:off x="1523476" y="4611688"/>
                        <a:ext cx="4622800" cy="311150"/>
                      </a:xfrm>
                      <a:prstGeom prst="rect">
                        <a:avLst/>
                      </a:prstGeom>
                      <a:noFill/>
                    </p:spPr>
                  </p:pic>
                </p:oleObj>
              </mc:Fallback>
            </mc:AlternateContent>
          </a:graphicData>
        </a:graphic>
      </p:graphicFrame>
    </p:spTree>
    <p:extLst>
      <p:ext uri="{BB962C8B-B14F-4D97-AF65-F5344CB8AC3E}">
        <p14:creationId xmlns:p14="http://schemas.microsoft.com/office/powerpoint/2010/main" val="553605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lIns="91440" tIns="45720" rIns="91440" bIns="45720" anchor="t"/>
          <a:lstStyle/>
          <a:p>
            <a:r>
              <a:rPr lang="en-US" dirty="0"/>
              <a:t>Design of Bolted Joints</a:t>
            </a:r>
            <a:br>
              <a:rPr lang="en-US" dirty="0"/>
            </a:br>
            <a:r>
              <a:rPr lang="en-US" sz="3200" dirty="0"/>
              <a:t>     Bolted Field Splices</a:t>
            </a:r>
            <a:endParaRPr lang="en-US" dirty="0">
              <a:cs typeface="Calibri"/>
            </a:endParaRPr>
          </a:p>
        </p:txBody>
      </p:sp>
      <p:sp>
        <p:nvSpPr>
          <p:cNvPr id="6" name="Text Placeholder 5">
            <a:extLst>
              <a:ext uri="{FF2B5EF4-FFF2-40B4-BE49-F238E27FC236}">
                <a16:creationId xmlns:a16="http://schemas.microsoft.com/office/drawing/2014/main" id="{B39486E4-04C2-419A-A4B8-F831A737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67</a:t>
            </a:fld>
            <a:endParaRPr lang="en-US" dirty="0"/>
          </a:p>
        </p:txBody>
      </p:sp>
    </p:spTree>
    <p:extLst>
      <p:ext uri="{BB962C8B-B14F-4D97-AF65-F5344CB8AC3E}">
        <p14:creationId xmlns:p14="http://schemas.microsoft.com/office/powerpoint/2010/main" val="654273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206375"/>
            <a:ext cx="9144000" cy="857250"/>
          </a:xfrm>
        </p:spPr>
        <p:txBody>
          <a:bodyPr>
            <a:normAutofit/>
          </a:bodyPr>
          <a:lstStyle/>
          <a:p>
            <a:r>
              <a:rPr lang="en-US" sz="3600" dirty="0"/>
              <a:t>Bolted Field Splices - Introduction</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68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904973" y="1140643"/>
            <a:ext cx="4251489" cy="3693319"/>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Bolted Splice―</a:t>
            </a:r>
            <a:r>
              <a:rPr lang="en-US" sz="1800" dirty="0">
                <a:effectLst/>
                <a:latin typeface="Calibri" panose="020F0502020204030204" pitchFamily="34" charset="0"/>
                <a:ea typeface="Times New Roman" panose="02020603050405020304" pitchFamily="18" charset="0"/>
                <a:cs typeface="Calibri" panose="020F0502020204030204" pitchFamily="34" charset="0"/>
              </a:rPr>
              <a:t>A group of bolted connections sufficient to transfer the moment, shear, axial force, or torque between two structural elements joined at their ends to form a single, longer element.</a:t>
            </a:r>
          </a:p>
          <a:p>
            <a:endParaRPr lang="en-US" dirty="0">
              <a:latin typeface="Calibri" panose="020F0502020204030204" pitchFamily="34" charset="0"/>
              <a:ea typeface="Times New Roman" panose="02020603050405020304" pitchFamily="18" charset="0"/>
              <a:cs typeface="Calibri" panose="020F0502020204030204" pitchFamily="34" charset="0"/>
            </a:endParaRPr>
          </a:p>
          <a:p>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sz="1800" i="1" dirty="0">
                <a:effectLst/>
                <a:latin typeface="Calibri" panose="020F0502020204030204" pitchFamily="34" charset="0"/>
                <a:ea typeface="Times New Roman" panose="02020603050405020304" pitchFamily="18" charset="0"/>
                <a:cs typeface="Calibri" panose="020F0502020204030204" pitchFamily="34" charset="0"/>
              </a:rPr>
              <a:t>Field Section―</a:t>
            </a:r>
            <a:r>
              <a:rPr lang="en-US" sz="1800" dirty="0">
                <a:effectLst/>
                <a:latin typeface="+mn-lt"/>
                <a:ea typeface="+mn-ea"/>
                <a:cs typeface="Times New Roman" panose="02020603050405020304" pitchFamily="18" charset="0"/>
              </a:rPr>
              <a:t>pieces of the bridge girder that are fabricated as a unit and shipped to the bridge site in that manner, and then are erected and joined </a:t>
            </a:r>
            <a:r>
              <a:rPr lang="en-US" dirty="0">
                <a:latin typeface="+mn-lt"/>
                <a:cs typeface="Times New Roman" panose="02020603050405020304" pitchFamily="18" charset="0"/>
              </a:rPr>
              <a:t>together </a:t>
            </a:r>
            <a:r>
              <a:rPr lang="en-US" sz="1800" dirty="0">
                <a:effectLst/>
                <a:latin typeface="+mn-lt"/>
                <a:ea typeface="+mn-ea"/>
                <a:cs typeface="Times New Roman" panose="02020603050405020304" pitchFamily="18" charset="0"/>
              </a:rPr>
              <a:t>by field splices. </a:t>
            </a:r>
            <a:endParaRPr lang="en-US" sz="1800" i="1" dirty="0">
              <a:effectLst/>
              <a:latin typeface="+mn-lt"/>
              <a:ea typeface="Times New Roman" panose="02020603050405020304" pitchFamily="18"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p:txBody>
      </p:sp>
      <p:pic>
        <p:nvPicPr>
          <p:cNvPr id="9" name="Picture 8" descr="A picture containing text, indoor, window&#10;&#10;Description automatically generated">
            <a:extLst>
              <a:ext uri="{FF2B5EF4-FFF2-40B4-BE49-F238E27FC236}">
                <a16:creationId xmlns:a16="http://schemas.microsoft.com/office/drawing/2014/main" id="{6496EACD-EB80-D740-CBA0-2E57354B86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0768" y="1063267"/>
            <a:ext cx="2332271" cy="1907118"/>
          </a:xfrm>
          <a:prstGeom prst="rect">
            <a:avLst/>
          </a:prstGeom>
        </p:spPr>
      </p:pic>
      <p:pic>
        <p:nvPicPr>
          <p:cNvPr id="10" name="Picture 9" descr="Girder en Route to Construction Site. image of girder on truck">
            <a:extLst>
              <a:ext uri="{FF2B5EF4-FFF2-40B4-BE49-F238E27FC236}">
                <a16:creationId xmlns:a16="http://schemas.microsoft.com/office/drawing/2014/main" id="{750CFF2E-9FB0-FAC8-0DD1-E8DA18080922}"/>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654156" y="3135018"/>
            <a:ext cx="2705494" cy="1634569"/>
          </a:xfrm>
          <a:prstGeom prst="rect">
            <a:avLst/>
          </a:prstGeom>
          <a:noFill/>
          <a:ln>
            <a:noFill/>
          </a:ln>
        </p:spPr>
      </p:pic>
    </p:spTree>
    <p:extLst>
      <p:ext uri="{BB962C8B-B14F-4D97-AF65-F5344CB8AC3E}">
        <p14:creationId xmlns:p14="http://schemas.microsoft.com/office/powerpoint/2010/main" val="2457213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General</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69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808455" y="1163915"/>
            <a:ext cx="4251489" cy="461664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flexural members, bolted splices generally include top flange splice plates, web splice plates, and bottom flange splice plates.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If the flange thicknesses on one side of the joint are different than those on the other side, then filler plates are needed.</a:t>
            </a:r>
          </a:p>
          <a:p>
            <a:pPr marL="285750" indent="-285750">
              <a:buFont typeface="Arial" panose="020B0604020202020204" pitchFamily="34" charset="0"/>
              <a:buChar char="•"/>
            </a:pPr>
            <a:r>
              <a:rPr lang="en-US" sz="1600" dirty="0">
                <a:latin typeface="+mn-lt"/>
              </a:rPr>
              <a:t>For the flange splice plates, there is generally one plate on the outside of the flange and two smaller plates on the inside, one on each side of the web.</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the web splice plates, there are two plates, one on each side of the web.</a:t>
            </a:r>
          </a:p>
          <a:p>
            <a:pPr marL="285750" indent="-285750">
              <a:buFont typeface="Arial" panose="020B0604020202020204" pitchFamily="34" charset="0"/>
              <a:buChar char="•"/>
            </a:pPr>
            <a:r>
              <a:rPr lang="en-US" sz="1600" dirty="0">
                <a:latin typeface="+mn-lt"/>
              </a:rPr>
              <a:t>High strength bolts are generally used to connect the splice plates to the girder members.</a:t>
            </a:r>
            <a:endParaRPr lang="en-US" sz="1600" dirty="0">
              <a:latin typeface="+mn-lt"/>
              <a:ea typeface="Times New Roman" panose="02020603050405020304" pitchFamily="18" charset="0"/>
              <a:cs typeface="Calibri" panose="020F0502020204030204" pitchFamily="34" charset="0"/>
            </a:endParaRPr>
          </a:p>
          <a:p>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latin typeface="Calibri" panose="020F0502020204030204" pitchFamily="34" charset="0"/>
              <a:ea typeface="Times New Roman" panose="02020603050405020304" pitchFamily="18" charset="0"/>
              <a:cs typeface="Calibri" panose="020F0502020204030204" pitchFamily="34" charset="0"/>
            </a:endParaRPr>
          </a:p>
          <a:p>
            <a:endParaRPr lang="en-US" i="1" dirty="0">
              <a:latin typeface="Calibri" panose="020F0502020204030204" pitchFamily="34" charset="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52D7502F-DDD0-AE10-FC39-AFA82C0B00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798" y="1373953"/>
            <a:ext cx="4391612" cy="2605632"/>
          </a:xfrm>
          <a:prstGeom prst="rect">
            <a:avLst/>
          </a:prstGeom>
        </p:spPr>
      </p:pic>
    </p:spTree>
    <p:extLst>
      <p:ext uri="{BB962C8B-B14F-4D97-AF65-F5344CB8AC3E}">
        <p14:creationId xmlns:p14="http://schemas.microsoft.com/office/powerpoint/2010/main" val="82141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6256"/>
            <a:ext cx="8229600" cy="857250"/>
          </a:xfrm>
        </p:spPr>
        <p:txBody>
          <a:bodyPr>
            <a:normAutofit/>
          </a:bodyPr>
          <a:lstStyle/>
          <a:p>
            <a:r>
              <a:rPr lang="en-US" sz="3600" dirty="0"/>
              <a:t>Slip-Critical Connections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7</a:t>
            </a:fld>
            <a:endParaRPr lang="en-US" noProof="0" dirty="0"/>
          </a:p>
        </p:txBody>
      </p:sp>
      <p:sp>
        <p:nvSpPr>
          <p:cNvPr id="8" name="Rectangle 7">
            <a:extLst>
              <a:ext uri="{FF2B5EF4-FFF2-40B4-BE49-F238E27FC236}">
                <a16:creationId xmlns:a16="http://schemas.microsoft.com/office/drawing/2014/main" id="{F0FF6056-907A-CD9C-CD35-9D36887EFE1F}"/>
              </a:ext>
            </a:extLst>
          </p:cNvPr>
          <p:cNvSpPr/>
          <p:nvPr/>
        </p:nvSpPr>
        <p:spPr>
          <a:xfrm>
            <a:off x="2446255" y="1589850"/>
            <a:ext cx="273377" cy="20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EDD065-DA56-BDE8-3094-50B06E058C9A}"/>
              </a:ext>
            </a:extLst>
          </p:cNvPr>
          <p:cNvSpPr/>
          <p:nvPr/>
        </p:nvSpPr>
        <p:spPr>
          <a:xfrm>
            <a:off x="2582943" y="4698451"/>
            <a:ext cx="273377" cy="38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CFE0D62-3DDF-FEB7-E985-3B5EF4823426}"/>
              </a:ext>
            </a:extLst>
          </p:cNvPr>
          <p:cNvSpPr txBox="1"/>
          <p:nvPr/>
        </p:nvSpPr>
        <p:spPr>
          <a:xfrm>
            <a:off x="707009" y="870385"/>
            <a:ext cx="8229599" cy="4616648"/>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mn-lt"/>
                <a:ea typeface="Times New Roman" panose="02020603050405020304" pitchFamily="18" charset="0"/>
              </a:rPr>
              <a:t>In high-strength bolted slip-critical connections subject to shear, the load is transferred between the joined parts by friction up to a level of force that is dependent upon the clamping force and the coefficient of friction of the faying surfaces. </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The coefficient of friction depends on the faying surface condition, with mill scale, paint or other surface treatments determining the value of the friction coefficient. </a:t>
            </a:r>
          </a:p>
          <a:p>
            <a:pPr marL="285750" indent="-285750">
              <a:buFont typeface="Arial" panose="020B0604020202020204" pitchFamily="34" charset="0"/>
              <a:buChar char="•"/>
            </a:pPr>
            <a:endParaRPr lang="en-US" sz="1600" dirty="0">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rPr>
              <a:t>Once the load exceeds the frictional resistance between the faying surfaces, slip occurs; that is, the friction bond is broken, and the two surfaces slip with respect to one another by a relatively large amount. Therefore, the connection can continue resisting an even greater load through the shear resistance of the bolts and the bearing resistance against the connected material.</a:t>
            </a:r>
          </a:p>
          <a:p>
            <a:pPr marL="285750" indent="-285750">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Final failure of the connection will be by shear failure of the bolts, yielding or tear-out of the connected material or by an unacceptable deformation around the holes; the ultimate resistance of the connection is not related to the slip load. </a:t>
            </a:r>
            <a:endParaRPr lang="en-US" sz="1600"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4067993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General</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690030" y="1118929"/>
            <a:ext cx="425148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flexural members, bolted field splices are generally designed to resist both moment and shear.</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flexural resistance of a bolted field splice is assumed provided by the top flange splice and the bottom flange splice, as well as the web splice if the moment resistance provided by the flanges is not sufficient to resist the factored moment at the strength limit state at the point of splice.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shear resistance of a bolted field splice is assumed provided exclusively by the web splice.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Filler plates are assumed to provide no structural resistance.</a:t>
            </a:r>
            <a:endParaRPr lang="en-US" sz="1600" i="1" dirty="0">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B410A69A-EEF7-C0AC-5326-9731D6CE84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919" y="1176435"/>
            <a:ext cx="3867936" cy="3397235"/>
          </a:xfrm>
          <a:prstGeom prst="rect">
            <a:avLst/>
          </a:prstGeom>
        </p:spPr>
      </p:pic>
    </p:spTree>
    <p:extLst>
      <p:ext uri="{BB962C8B-B14F-4D97-AF65-F5344CB8AC3E}">
        <p14:creationId xmlns:p14="http://schemas.microsoft.com/office/powerpoint/2010/main" val="77156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General</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815614" y="1118929"/>
            <a:ext cx="425148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Preferably, locate splices near points of permanent load contraflexure.</a:t>
            </a:r>
          </a:p>
          <a:p>
            <a:pPr marL="285750" indent="-285750">
              <a:buFont typeface="Arial" panose="020B0604020202020204" pitchFamily="34" charset="0"/>
              <a:buChar char="•"/>
            </a:pPr>
            <a:r>
              <a:rPr lang="en-US" sz="1600" dirty="0">
                <a:latin typeface="+mn-lt"/>
              </a:rPr>
              <a:t>Flange splices are designed to develop as a minimum the smaller full design yield resistance of the flanges on either side of the splice, and web splices are designed as a minimum to develop the smaller full factored shear resistance of the web on either side of the splice. </a:t>
            </a:r>
          </a:p>
          <a:p>
            <a:pPr marL="285750" indent="-285750">
              <a:buFont typeface="Arial" panose="020B0604020202020204" pitchFamily="34" charset="0"/>
              <a:buChar char="•"/>
            </a:pPr>
            <a:r>
              <a:rPr lang="en-US" sz="1600" dirty="0">
                <a:latin typeface="+mn-lt"/>
              </a:rPr>
              <a:t>Web and flange splices in areas of stress reversal must be investigated for both positive and negative flexure. </a:t>
            </a:r>
            <a:endParaRPr lang="en-US" sz="1600" dirty="0">
              <a:latin typeface="+mn-lt"/>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Fatigue generally does not govern splice design.</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CF50160-280F-A5FA-8387-1C0309F258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6911" y="1273424"/>
            <a:ext cx="2632109" cy="3474763"/>
          </a:xfrm>
          <a:prstGeom prst="rect">
            <a:avLst/>
          </a:prstGeom>
        </p:spPr>
      </p:pic>
    </p:spTree>
    <p:extLst>
      <p:ext uri="{BB962C8B-B14F-4D97-AF65-F5344CB8AC3E}">
        <p14:creationId xmlns:p14="http://schemas.microsoft.com/office/powerpoint/2010/main" val="2367638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General</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608224" y="1227833"/>
            <a:ext cx="425148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Design the bolted splice connection as a slip-critical connection.</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I-section members, the factored flexural resistance of the flanges at the point of splice at the strength limit state is to satisfy the provisions of </a:t>
            </a:r>
            <a:r>
              <a:rPr lang="en-US" sz="1600" i="1" dirty="0">
                <a:latin typeface="Calibri" panose="020F0502020204030204" pitchFamily="34" charset="0"/>
                <a:cs typeface="Calibri" panose="020F0502020204030204" pitchFamily="34" charset="0"/>
              </a:rPr>
              <a:t>AASHTO LRFD</a:t>
            </a:r>
            <a:r>
              <a:rPr lang="en-US" sz="1600" dirty="0">
                <a:latin typeface="Calibri" panose="020F0502020204030204" pitchFamily="34" charset="0"/>
                <a:cs typeface="Calibri" panose="020F0502020204030204" pitchFamily="34" charset="0"/>
              </a:rPr>
              <a:t> Article 6.10.6.2.</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mn-lt"/>
              </a:rPr>
              <a:t>Do not use oversize or slotted bolt holes in the splice connection.</a:t>
            </a:r>
          </a:p>
          <a:p>
            <a:r>
              <a:rPr lang="en-US" sz="1600" dirty="0">
                <a:latin typeface="+mn-lt"/>
              </a:rPr>
              <a:t> </a:t>
            </a:r>
          </a:p>
          <a:p>
            <a:pPr marL="285750" indent="-285750">
              <a:buFont typeface="Arial" panose="020B0604020202020204" pitchFamily="34" charset="0"/>
              <a:buChar char="•"/>
            </a:pPr>
            <a:r>
              <a:rPr lang="en-US" sz="1600" dirty="0">
                <a:latin typeface="+mn-lt"/>
              </a:rPr>
              <a:t>Provide at least two rows of bolts on each side of the joint.</a:t>
            </a:r>
            <a:endParaRPr lang="en-US" sz="1600" dirty="0">
              <a:latin typeface="+mn-lt"/>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6" name="Picture 5" descr="Figure 3.3.62 Bolted Splice on a Curved I-Girder. picture of curved bridge from the side, with the splice visible. ">
            <a:extLst>
              <a:ext uri="{FF2B5EF4-FFF2-40B4-BE49-F238E27FC236}">
                <a16:creationId xmlns:a16="http://schemas.microsoft.com/office/drawing/2014/main" id="{8CE6441A-7C12-C0DB-27C5-EA658DE69E1A}"/>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246894" y="1523964"/>
            <a:ext cx="3634860" cy="2633257"/>
          </a:xfrm>
          <a:prstGeom prst="rect">
            <a:avLst/>
          </a:prstGeom>
          <a:noFill/>
          <a:ln>
            <a:noFill/>
          </a:ln>
        </p:spPr>
      </p:pic>
    </p:spTree>
    <p:extLst>
      <p:ext uri="{BB962C8B-B14F-4D97-AF65-F5344CB8AC3E}">
        <p14:creationId xmlns:p14="http://schemas.microsoft.com/office/powerpoint/2010/main" val="2377028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94224" y="969319"/>
            <a:ext cx="7772205" cy="86177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Design Force – Strength Limit State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6.13.6.1.3b):</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Design Yield Resistance</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3021179432"/>
              </p:ext>
            </p:extLst>
          </p:nvPr>
        </p:nvGraphicFramePr>
        <p:xfrm>
          <a:off x="3825495" y="1496949"/>
          <a:ext cx="1109662" cy="381000"/>
        </p:xfrm>
        <a:graphic>
          <a:graphicData uri="http://schemas.openxmlformats.org/presentationml/2006/ole">
            <mc:AlternateContent xmlns:mc="http://schemas.openxmlformats.org/markup-compatibility/2006">
              <mc:Choice xmlns:v="urn:schemas-microsoft-com:vml" Requires="v">
                <p:oleObj name="Equation" r:id="rId3" imgW="622080" imgH="203040" progId="Equation.DSMT4">
                  <p:embed/>
                </p:oleObj>
              </mc:Choice>
              <mc:Fallback>
                <p:oleObj name="Equation" r:id="rId3" imgW="622080" imgH="20304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3825495" y="1496949"/>
                        <a:ext cx="1109662" cy="38100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ABABF1D-DE5D-76C4-2C94-8C25135EB483}"/>
              </a:ext>
            </a:extLst>
          </p:cNvPr>
          <p:cNvSpPr txBox="1"/>
          <p:nvPr/>
        </p:nvSpPr>
        <p:spPr>
          <a:xfrm>
            <a:off x="5277465" y="1457237"/>
            <a:ext cx="2245936" cy="369332"/>
          </a:xfrm>
          <a:prstGeom prst="rect">
            <a:avLst/>
          </a:prstGeom>
          <a:noFill/>
        </p:spPr>
        <p:txBody>
          <a:bodyPr wrap="square" rtlCol="0">
            <a:spAutoFit/>
          </a:bodyPr>
          <a:lstStyle/>
          <a:p>
            <a:r>
              <a:rPr lang="en-US" dirty="0">
                <a:latin typeface="+mn-lt"/>
              </a:rPr>
              <a:t>Eq. 6.13.6.1.3b-1</a:t>
            </a:r>
          </a:p>
        </p:txBody>
      </p:sp>
      <p:sp>
        <p:nvSpPr>
          <p:cNvPr id="10" name="TextBox 9">
            <a:extLst>
              <a:ext uri="{FF2B5EF4-FFF2-40B4-BE49-F238E27FC236}">
                <a16:creationId xmlns:a16="http://schemas.microsoft.com/office/drawing/2014/main" id="{1EF29BDA-4D3D-964A-D35B-9ED1E720793A}"/>
              </a:ext>
            </a:extLst>
          </p:cNvPr>
          <p:cNvSpPr txBox="1"/>
          <p:nvPr/>
        </p:nvSpPr>
        <p:spPr>
          <a:xfrm>
            <a:off x="494224" y="1879108"/>
            <a:ext cx="8338008" cy="3058017"/>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lang="en-US" sz="16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e</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effective area of the flange under consideration (in.</a:t>
            </a:r>
            <a:r>
              <a:rPr lang="en-US" sz="1600" baseline="30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2</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a:t>
            </a:r>
          </a:p>
          <a:p>
            <a:pPr marL="801688" marR="228600" indent="-573088" algn="just">
              <a:lnSpc>
                <a:spcPct val="110000"/>
              </a:lnSpc>
              <a:spcBef>
                <a:spcPts val="0"/>
              </a:spcBef>
              <a:spcAft>
                <a:spcPts val="0"/>
              </a:spcAft>
              <a:tabLst>
                <a:tab pos="457200" algn="l"/>
                <a:tab pos="8001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u</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fracture of tension members as specified in </a:t>
            </a:r>
            <a:r>
              <a:rPr lang="en-US" sz="1600" i="1"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 (= 0.80) (Lesson 12)</a:t>
            </a: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y</a:t>
            </a:r>
            <a:r>
              <a:rPr lang="en-US" sz="1600" dirty="0">
                <a:effectLst/>
                <a:latin typeface="Calibri" panose="020F0502020204030204" pitchFamily="34" charset="0"/>
                <a:ea typeface="Times New Roman" panose="02020603050405020304" pitchFamily="18" charset="0"/>
                <a:cs typeface="Calibri" panose="020F0502020204030204" pitchFamily="34" charset="0"/>
              </a:rPr>
              <a:t>  = 	resistance factor for yielding of tension members as specified in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AASHTO LRFD </a:t>
            </a:r>
            <a:r>
              <a:rPr lang="en-US" sz="1600" dirty="0">
                <a:effectLst/>
                <a:latin typeface="Calibri" panose="020F0502020204030204" pitchFamily="34" charset="0"/>
                <a:ea typeface="Times New Roman" panose="02020603050405020304" pitchFamily="18" charset="0"/>
                <a:cs typeface="Calibri" panose="020F0502020204030204" pitchFamily="34" charset="0"/>
              </a:rPr>
              <a:t>Article 6.5.4.2 (= 0.95) (Lesson 12)</a:t>
            </a:r>
          </a:p>
          <a:p>
            <a:pPr marL="801688" marR="228600" indent="-573088" algn="just">
              <a:lnSpc>
                <a:spcPct val="110000"/>
              </a:lnSpc>
              <a:spcBef>
                <a:spcPts val="0"/>
              </a:spcBef>
              <a:spcAft>
                <a:spcPts val="0"/>
              </a:spcAft>
              <a:tabLst>
                <a:tab pos="457200" algn="l"/>
                <a:tab pos="8001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A</a:t>
            </a:r>
            <a:r>
              <a:rPr lang="en-US" sz="1600" baseline="-25000" dirty="0">
                <a:latin typeface="Calibri" panose="020F0502020204030204" pitchFamily="34" charset="0"/>
                <a:ea typeface="Times New Roman" panose="02020603050405020304" pitchFamily="18" charset="0"/>
                <a:cs typeface="Calibri" panose="020F0502020204030204" pitchFamily="34" charset="0"/>
              </a:rPr>
              <a:t>g</a:t>
            </a:r>
            <a:r>
              <a:rPr lang="en-US" sz="1600" dirty="0">
                <a:latin typeface="Calibri" panose="020F0502020204030204" pitchFamily="34" charset="0"/>
                <a:ea typeface="Times New Roman" panose="02020603050405020304" pitchFamily="18" charset="0"/>
                <a:cs typeface="Calibri" panose="020F0502020204030204" pitchFamily="34" charset="0"/>
              </a:rPr>
              <a:t>  =    gross area of the flange under consideration (in.</a:t>
            </a:r>
            <a:r>
              <a:rPr lang="en-US" sz="1600" baseline="30000" dirty="0">
                <a:latin typeface="Calibri" panose="020F0502020204030204" pitchFamily="34" charset="0"/>
                <a:ea typeface="Times New Roman" panose="02020603050405020304" pitchFamily="18" charset="0"/>
                <a:cs typeface="Calibri" panose="020F0502020204030204" pitchFamily="34" charset="0"/>
              </a:rPr>
              <a:t>2</a:t>
            </a:r>
            <a:r>
              <a:rPr lang="en-US" sz="1600" dirty="0">
                <a:latin typeface="Calibri" panose="020F0502020204030204" pitchFamily="34" charset="0"/>
                <a:ea typeface="Times New Roman" panose="02020603050405020304" pitchFamily="18" charset="0"/>
                <a:cs typeface="Calibri" panose="020F0502020204030204" pitchFamily="34" charset="0"/>
              </a:rPr>
              <a:t>)</a:t>
            </a:r>
          </a:p>
          <a:p>
            <a:pPr marL="801688" marR="228600" indent="-573088" algn="just">
              <a:lnSpc>
                <a:spcPct val="110000"/>
              </a:lnSpc>
              <a:spcBef>
                <a:spcPts val="0"/>
              </a:spcBef>
              <a:spcAft>
                <a:spcPts val="0"/>
              </a:spcAft>
              <a:tabLst>
                <a:tab pos="457200" algn="l"/>
                <a:tab pos="8001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A</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latin typeface="Calibri" panose="020F0502020204030204" pitchFamily="34" charset="0"/>
                <a:ea typeface="Times New Roman" panose="02020603050405020304" pitchFamily="18" charset="0"/>
                <a:cs typeface="Calibri" panose="020F0502020204030204" pitchFamily="34" charset="0"/>
              </a:rPr>
              <a:t>  =    net area of the flange under consideration (in.</a:t>
            </a:r>
            <a:r>
              <a:rPr lang="en-US" sz="1600" baseline="30000" dirty="0">
                <a:latin typeface="Calibri" panose="020F0502020204030204" pitchFamily="34" charset="0"/>
                <a:ea typeface="Times New Roman" panose="02020603050405020304" pitchFamily="18" charset="0"/>
                <a:cs typeface="Calibri" panose="020F0502020204030204" pitchFamily="34" charset="0"/>
              </a:rPr>
              <a:t>2</a:t>
            </a:r>
            <a:r>
              <a:rPr lang="en-US" sz="1600" dirty="0">
                <a:latin typeface="Calibri" panose="020F0502020204030204" pitchFamily="34" charset="0"/>
                <a:ea typeface="Times New Roman" panose="02020603050405020304" pitchFamily="18" charset="0"/>
                <a:cs typeface="Calibri" panose="020F0502020204030204" pitchFamily="34" charset="0"/>
              </a:rPr>
              <a:t>)</a:t>
            </a: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F</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u</a:t>
            </a:r>
            <a:r>
              <a:rPr lang="en-US" sz="1600" dirty="0">
                <a:effectLst/>
                <a:latin typeface="Calibri" panose="020F0502020204030204" pitchFamily="34" charset="0"/>
                <a:ea typeface="Times New Roman" panose="02020603050405020304" pitchFamily="18" charset="0"/>
                <a:cs typeface="Calibri" panose="020F0502020204030204" pitchFamily="34" charset="0"/>
              </a:rPr>
              <a:t>  =    specified mini</a:t>
            </a:r>
            <a:r>
              <a:rPr lang="en-US" sz="1600" dirty="0">
                <a:latin typeface="Calibri" panose="020F0502020204030204" pitchFamily="34" charset="0"/>
                <a:ea typeface="Times New Roman" panose="02020603050405020304" pitchFamily="18" charset="0"/>
                <a:cs typeface="Calibri" panose="020F0502020204030204" pitchFamily="34" charset="0"/>
              </a:rPr>
              <a:t>mum tensile strength of the flange under consideration (ksi)</a:t>
            </a:r>
          </a:p>
        </p:txBody>
      </p:sp>
      <p:graphicFrame>
        <p:nvGraphicFramePr>
          <p:cNvPr id="11" name="Object 10">
            <a:extLst>
              <a:ext uri="{FF2B5EF4-FFF2-40B4-BE49-F238E27FC236}">
                <a16:creationId xmlns:a16="http://schemas.microsoft.com/office/drawing/2014/main" id="{7B7DCBE6-F50B-4040-A020-8FA7B48AE7D3}"/>
              </a:ext>
            </a:extLst>
          </p:cNvPr>
          <p:cNvGraphicFramePr>
            <a:graphicFrameLocks noChangeAspect="1"/>
          </p:cNvGraphicFramePr>
          <p:nvPr>
            <p:extLst>
              <p:ext uri="{D42A27DB-BD31-4B8C-83A1-F6EECF244321}">
                <p14:modId xmlns:p14="http://schemas.microsoft.com/office/powerpoint/2010/main" val="2343182403"/>
              </p:ext>
            </p:extLst>
          </p:nvPr>
        </p:nvGraphicFramePr>
        <p:xfrm>
          <a:off x="1446548" y="2390415"/>
          <a:ext cx="1145824" cy="585743"/>
        </p:xfrm>
        <a:graphic>
          <a:graphicData uri="http://schemas.openxmlformats.org/presentationml/2006/ole">
            <mc:AlternateContent xmlns:mc="http://schemas.openxmlformats.org/markup-compatibility/2006">
              <mc:Choice xmlns:v="urn:schemas-microsoft-com:vml" Requires="v">
                <p:oleObj name="Equation" r:id="rId5" imgW="914400" imgH="444240" progId="Equation.DSMT4">
                  <p:embed/>
                </p:oleObj>
              </mc:Choice>
              <mc:Fallback>
                <p:oleObj name="Equation" r:id="rId5" imgW="914400" imgH="444240" progId="Equation.DSMT4">
                  <p:embed/>
                  <p:pic>
                    <p:nvPicPr>
                      <p:cNvPr id="11" name="Object 10">
                        <a:extLst>
                          <a:ext uri="{FF2B5EF4-FFF2-40B4-BE49-F238E27FC236}">
                            <a16:creationId xmlns:a16="http://schemas.microsoft.com/office/drawing/2014/main" id="{7B7DCBE6-F50B-4040-A020-8FA7B48AE7D3}"/>
                          </a:ext>
                        </a:extLst>
                      </p:cNvPr>
                      <p:cNvPicPr>
                        <a:picLocks noChangeAspect="1" noChangeArrowheads="1"/>
                      </p:cNvPicPr>
                      <p:nvPr/>
                    </p:nvPicPr>
                    <p:blipFill>
                      <a:blip r:embed="rId6"/>
                      <a:srcRect/>
                      <a:stretch>
                        <a:fillRect/>
                      </a:stretch>
                    </p:blipFill>
                    <p:spPr bwMode="auto">
                      <a:xfrm>
                        <a:off x="1446548" y="2390415"/>
                        <a:ext cx="1145824" cy="585743"/>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DD906D00-517E-E8B4-5817-375B33B2F90E}"/>
              </a:ext>
            </a:extLst>
          </p:cNvPr>
          <p:cNvSpPr txBox="1"/>
          <p:nvPr/>
        </p:nvSpPr>
        <p:spPr>
          <a:xfrm>
            <a:off x="2958370" y="2507035"/>
            <a:ext cx="2133600" cy="338554"/>
          </a:xfrm>
          <a:prstGeom prst="rect">
            <a:avLst/>
          </a:prstGeom>
          <a:noFill/>
        </p:spPr>
        <p:txBody>
          <a:bodyPr wrap="square" rtlCol="0">
            <a:spAutoFit/>
          </a:bodyPr>
          <a:lstStyle/>
          <a:p>
            <a:r>
              <a:rPr lang="en-US" sz="1600" dirty="0">
                <a:latin typeface="+mn-lt"/>
              </a:rPr>
              <a:t>Eq. 6.13.6.1.3b-2</a:t>
            </a:r>
          </a:p>
        </p:txBody>
      </p:sp>
    </p:spTree>
    <p:extLst>
      <p:ext uri="{BB962C8B-B14F-4D97-AF65-F5344CB8AC3E}">
        <p14:creationId xmlns:p14="http://schemas.microsoft.com/office/powerpoint/2010/main" val="2977745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502476" y="1056213"/>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Effective Area Coefficient: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1540042398"/>
              </p:ext>
            </p:extLst>
          </p:nvPr>
        </p:nvGraphicFramePr>
        <p:xfrm>
          <a:off x="2501898" y="1537585"/>
          <a:ext cx="3436987" cy="761680"/>
        </p:xfrm>
        <a:graphic>
          <a:graphicData uri="http://schemas.openxmlformats.org/presentationml/2006/ole">
            <mc:AlternateContent xmlns:mc="http://schemas.openxmlformats.org/markup-compatibility/2006">
              <mc:Choice xmlns:v="urn:schemas-microsoft-com:vml" Requires="v">
                <p:oleObj name="Equation" r:id="rId3" imgW="2108160" imgH="444240" progId="Equation.DSMT4">
                  <p:embed/>
                </p:oleObj>
              </mc:Choice>
              <mc:Fallback>
                <p:oleObj name="Equation" r:id="rId3" imgW="2108160" imgH="44424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2501898" y="1537585"/>
                        <a:ext cx="3436987" cy="761680"/>
                      </a:xfrm>
                      <a:prstGeom prst="rect">
                        <a:avLst/>
                      </a:prstGeom>
                      <a:noFill/>
                    </p:spPr>
                  </p:pic>
                </p:oleObj>
              </mc:Fallback>
            </mc:AlternateContent>
          </a:graphicData>
        </a:graphic>
      </p:graphicFrame>
      <p:pic>
        <p:nvPicPr>
          <p:cNvPr id="9" name="Picture 8" descr="Table&#10;&#10;Description automatically generated with medium confidence">
            <a:extLst>
              <a:ext uri="{FF2B5EF4-FFF2-40B4-BE49-F238E27FC236}">
                <a16:creationId xmlns:a16="http://schemas.microsoft.com/office/drawing/2014/main" id="{C483BF93-AAFD-9C7D-8095-1A61E00410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83071" y="2416901"/>
            <a:ext cx="4874643" cy="2433112"/>
          </a:xfrm>
          <a:prstGeom prst="rect">
            <a:avLst/>
          </a:prstGeom>
        </p:spPr>
      </p:pic>
    </p:spTree>
    <p:extLst>
      <p:ext uri="{BB962C8B-B14F-4D97-AF65-F5344CB8AC3E}">
        <p14:creationId xmlns:p14="http://schemas.microsoft.com/office/powerpoint/2010/main" val="925997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502476" y="1056213"/>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Net Area, A</a:t>
            </a:r>
            <a:r>
              <a:rPr lang="en-US" baseline="-25000" dirty="0">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2092096681"/>
              </p:ext>
            </p:extLst>
          </p:nvPr>
        </p:nvGraphicFramePr>
        <p:xfrm>
          <a:off x="2102799" y="1828843"/>
          <a:ext cx="1776721" cy="405309"/>
        </p:xfrm>
        <a:graphic>
          <a:graphicData uri="http://schemas.openxmlformats.org/presentationml/2006/ole">
            <mc:AlternateContent xmlns:mc="http://schemas.openxmlformats.org/markup-compatibility/2006">
              <mc:Choice xmlns:v="urn:schemas-microsoft-com:vml" Requires="v">
                <p:oleObj name="Equation" r:id="rId3" imgW="990360" imgH="215640" progId="Equation.DSMT4">
                  <p:embed/>
                </p:oleObj>
              </mc:Choice>
              <mc:Fallback>
                <p:oleObj name="Equation" r:id="rId3" imgW="990360" imgH="21564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2102799" y="1828843"/>
                        <a:ext cx="1776721" cy="405309"/>
                      </a:xfrm>
                      <a:prstGeom prst="rect">
                        <a:avLst/>
                      </a:prstGeom>
                      <a:noFill/>
                    </p:spPr>
                  </p:pic>
                </p:oleObj>
              </mc:Fallback>
            </mc:AlternateContent>
          </a:graphicData>
        </a:graphic>
      </p:graphicFrame>
      <p:pic>
        <p:nvPicPr>
          <p:cNvPr id="8" name="Picture 7" descr="Chart&#10;&#10;Description automatically generated">
            <a:extLst>
              <a:ext uri="{FF2B5EF4-FFF2-40B4-BE49-F238E27FC236}">
                <a16:creationId xmlns:a16="http://schemas.microsoft.com/office/drawing/2014/main" id="{0619FFD6-8D89-CC2F-4C96-9E6FCD94E9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0" y="1397110"/>
            <a:ext cx="2746115" cy="1288821"/>
          </a:xfrm>
          <a:prstGeom prst="rect">
            <a:avLst/>
          </a:prstGeom>
        </p:spPr>
      </p:pic>
      <p:sp>
        <p:nvSpPr>
          <p:cNvPr id="11" name="TextBox 10">
            <a:extLst>
              <a:ext uri="{FF2B5EF4-FFF2-40B4-BE49-F238E27FC236}">
                <a16:creationId xmlns:a16="http://schemas.microsoft.com/office/drawing/2014/main" id="{FDC8D63C-F346-707F-9567-CB245025EBA5}"/>
              </a:ext>
            </a:extLst>
          </p:cNvPr>
          <p:cNvSpPr txBox="1"/>
          <p:nvPr/>
        </p:nvSpPr>
        <p:spPr>
          <a:xfrm>
            <a:off x="1218414" y="2612760"/>
            <a:ext cx="6707171" cy="1905265"/>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8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b</a:t>
            </a:r>
            <a:r>
              <a:rPr lang="en-US" sz="1800"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 </a:t>
            </a:r>
            <a:r>
              <a:rPr lang="en-US" sz="18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flange width (in.)</a:t>
            </a:r>
          </a:p>
          <a:p>
            <a:pPr marL="857250" marR="228600" indent="-628650" algn="just">
              <a:lnSpc>
                <a:spcPct val="110000"/>
              </a:lnSpc>
              <a:spcBef>
                <a:spcPts val="0"/>
              </a:spcBef>
              <a:spcAft>
                <a:spcPts val="0"/>
              </a:spcAft>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d</a:t>
            </a:r>
            <a:r>
              <a:rPr lang="en-US" baseline="-25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h</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diameter of a standard-size bolt hole specified in </a:t>
            </a:r>
            <a:r>
              <a:rPr lang="en-US" sz="1800" i="1"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Table 6.13.2.4.2-1 (in.)</a:t>
            </a:r>
          </a:p>
          <a:p>
            <a:pPr marL="801688" marR="228600" indent="-573088">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t</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flange thickness (in.)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2481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502476" y="1056213"/>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Flanges: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9" name="Picture 8" descr="Diagram, box and whisker chart&#10;&#10;Description automatically generated">
            <a:extLst>
              <a:ext uri="{FF2B5EF4-FFF2-40B4-BE49-F238E27FC236}">
                <a16:creationId xmlns:a16="http://schemas.microsoft.com/office/drawing/2014/main" id="{5F7EE492-20B7-BEFD-F7B2-866798C4D7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8108" y="1505228"/>
            <a:ext cx="6806328" cy="3278189"/>
          </a:xfrm>
          <a:prstGeom prst="rect">
            <a:avLst/>
          </a:prstGeom>
        </p:spPr>
      </p:pic>
    </p:spTree>
    <p:extLst>
      <p:ext uri="{BB962C8B-B14F-4D97-AF65-F5344CB8AC3E}">
        <p14:creationId xmlns:p14="http://schemas.microsoft.com/office/powerpoint/2010/main" val="2086630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77</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Flanges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7" name="Picture 6" descr="Box and whisker chart&#10;&#10;Description automatically generated with medium confidence">
            <a:extLst>
              <a:ext uri="{FF2B5EF4-FFF2-40B4-BE49-F238E27FC236}">
                <a16:creationId xmlns:a16="http://schemas.microsoft.com/office/drawing/2014/main" id="{2816826F-1906-225D-7ED4-CFDF9E410C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7248" y="1520725"/>
            <a:ext cx="7076288" cy="3246538"/>
          </a:xfrm>
          <a:prstGeom prst="rect">
            <a:avLst/>
          </a:prstGeom>
        </p:spPr>
      </p:pic>
    </p:spTree>
    <p:extLst>
      <p:ext uri="{BB962C8B-B14F-4D97-AF65-F5344CB8AC3E}">
        <p14:creationId xmlns:p14="http://schemas.microsoft.com/office/powerpoint/2010/main" val="4064267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Filler Plates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6.13.6.1.4):</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Diagram&#10;&#10;Description automatically generated">
            <a:extLst>
              <a:ext uri="{FF2B5EF4-FFF2-40B4-BE49-F238E27FC236}">
                <a16:creationId xmlns:a16="http://schemas.microsoft.com/office/drawing/2014/main" id="{FAFF43C6-7830-9890-9F62-3DC40FB088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9559" y="1592580"/>
            <a:ext cx="2445698" cy="2614367"/>
          </a:xfrm>
          <a:prstGeom prst="rect">
            <a:avLst/>
          </a:prstGeom>
        </p:spPr>
      </p:pic>
      <p:pic>
        <p:nvPicPr>
          <p:cNvPr id="10" name="Picture 9" descr="Text&#10;&#10;Description automatically generated">
            <a:extLst>
              <a:ext uri="{FF2B5EF4-FFF2-40B4-BE49-F238E27FC236}">
                <a16:creationId xmlns:a16="http://schemas.microsoft.com/office/drawing/2014/main" id="{E893CBC3-0EB3-1AF3-F4D1-C31C4215CB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05552" y="1684607"/>
            <a:ext cx="5391346" cy="2617538"/>
          </a:xfrm>
          <a:prstGeom prst="rect">
            <a:avLst/>
          </a:prstGeom>
        </p:spPr>
      </p:pic>
    </p:spTree>
    <p:extLst>
      <p:ext uri="{BB962C8B-B14F-4D97-AF65-F5344CB8AC3E}">
        <p14:creationId xmlns:p14="http://schemas.microsoft.com/office/powerpoint/2010/main" val="3555777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79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Filler Plates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6.13.6.1.4)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Diagram&#10;&#10;Description automatically generated">
            <a:extLst>
              <a:ext uri="{FF2B5EF4-FFF2-40B4-BE49-F238E27FC236}">
                <a16:creationId xmlns:a16="http://schemas.microsoft.com/office/drawing/2014/main" id="{FAFF43C6-7830-9890-9F62-3DC40FB088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9559" y="1592580"/>
            <a:ext cx="2445698" cy="2614367"/>
          </a:xfrm>
          <a:prstGeom prst="rect">
            <a:avLst/>
          </a:prstGeom>
        </p:spPr>
      </p:pic>
      <p:sp>
        <p:nvSpPr>
          <p:cNvPr id="6" name="TextBox 5">
            <a:extLst>
              <a:ext uri="{FF2B5EF4-FFF2-40B4-BE49-F238E27FC236}">
                <a16:creationId xmlns:a16="http://schemas.microsoft.com/office/drawing/2014/main" id="{BCD952B9-0018-731B-B30E-90A0D74B0A3E}"/>
              </a:ext>
            </a:extLst>
          </p:cNvPr>
          <p:cNvSpPr txBox="1"/>
          <p:nvPr/>
        </p:nvSpPr>
        <p:spPr>
          <a:xfrm>
            <a:off x="3191277" y="1471692"/>
            <a:ext cx="5724123" cy="3570208"/>
          </a:xfrm>
          <a:prstGeom prst="rect">
            <a:avLst/>
          </a:prstGeom>
          <a:noFill/>
        </p:spPr>
        <p:txBody>
          <a:bodyPr wrap="square" rtlCol="0">
            <a:spAutoFit/>
          </a:bodyPr>
          <a:lstStyle/>
          <a:p>
            <a:r>
              <a:rPr lang="en-US" sz="1600" dirty="0">
                <a:latin typeface="+mn-lt"/>
              </a:rPr>
              <a:t>Additional requirements for filler plates:</a:t>
            </a:r>
          </a:p>
          <a:p>
            <a:endParaRPr lang="en-US" dirty="0">
              <a:latin typeface="+mn-lt"/>
            </a:endParaRPr>
          </a:p>
          <a:p>
            <a:pPr marL="742950" lvl="1" indent="-285750">
              <a:buFont typeface="Wingdings" panose="05000000000000000000" pitchFamily="2" charset="2"/>
              <a:buChar char="Ø"/>
            </a:pPr>
            <a:r>
              <a:rPr lang="en-US" sz="1600" dirty="0">
                <a:latin typeface="+mn-lt"/>
              </a:rPr>
              <a:t>The factored slip resistance of the connection under the Service II load combination should not be adjusted for the effect of the fillers.</a:t>
            </a:r>
          </a:p>
          <a:p>
            <a:pPr marL="742950" lvl="1" indent="-285750">
              <a:buFont typeface="Wingdings" panose="05000000000000000000" pitchFamily="2" charset="2"/>
              <a:buChar char="Ø"/>
            </a:pPr>
            <a:endParaRPr lang="en-US" sz="1600" dirty="0">
              <a:latin typeface="+mn-lt"/>
            </a:endParaRPr>
          </a:p>
          <a:p>
            <a:pPr marL="742950" lvl="1" indent="-285750">
              <a:buFont typeface="Wingdings" panose="05000000000000000000" pitchFamily="2" charset="2"/>
              <a:buChar char="Ø"/>
            </a:pPr>
            <a:r>
              <a:rPr lang="en-US" sz="1600" dirty="0">
                <a:latin typeface="+mn-lt"/>
              </a:rPr>
              <a:t>Fillers 0.25 in. or more in thickness should not consist of more than two plates. The actual total filler thickness may exceed the total filler thickness shown in the contract documents by up to a maximum of 0.25 in.</a:t>
            </a:r>
          </a:p>
          <a:p>
            <a:pPr marL="742950" lvl="1" indent="-285750">
              <a:buFont typeface="Wingdings" panose="05000000000000000000" pitchFamily="2" charset="2"/>
              <a:buChar char="Ø"/>
            </a:pPr>
            <a:endParaRPr lang="en-US" sz="1600" dirty="0">
              <a:latin typeface="+mn-lt"/>
            </a:endParaRPr>
          </a:p>
          <a:p>
            <a:pPr marL="742950" lvl="1" indent="-285750">
              <a:buFont typeface="Wingdings" panose="05000000000000000000" pitchFamily="2" charset="2"/>
              <a:buChar char="Ø"/>
            </a:pPr>
            <a:r>
              <a:rPr lang="en-US" sz="1600" dirty="0">
                <a:latin typeface="+mn-lt"/>
              </a:rPr>
              <a:t>F</a:t>
            </a:r>
            <a:r>
              <a:rPr lang="en-US" sz="1600" baseline="-25000" dirty="0">
                <a:latin typeface="+mn-lt"/>
              </a:rPr>
              <a:t>y</a:t>
            </a:r>
            <a:r>
              <a:rPr lang="en-US" sz="1600" dirty="0">
                <a:latin typeface="+mn-lt"/>
              </a:rPr>
              <a:t> of fillers 0.25 in. or more in thickness must not be less than the larger of 36.0 ksi and 70% of F</a:t>
            </a:r>
            <a:r>
              <a:rPr lang="en-US" sz="1600" baseline="-25000" dirty="0">
                <a:latin typeface="+mn-lt"/>
              </a:rPr>
              <a:t>y</a:t>
            </a:r>
            <a:r>
              <a:rPr lang="en-US" sz="1600" dirty="0">
                <a:latin typeface="+mn-lt"/>
              </a:rPr>
              <a:t> of the connected plate.</a:t>
            </a:r>
          </a:p>
        </p:txBody>
      </p:sp>
    </p:spTree>
    <p:extLst>
      <p:ext uri="{BB962C8B-B14F-4D97-AF65-F5344CB8AC3E}">
        <p14:creationId xmlns:p14="http://schemas.microsoft.com/office/powerpoint/2010/main" val="109868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120650"/>
            <a:ext cx="8229600" cy="857250"/>
          </a:xfrm>
        </p:spPr>
        <p:txBody>
          <a:bodyPr>
            <a:normAutofit/>
          </a:bodyPr>
          <a:lstStyle/>
          <a:p>
            <a:r>
              <a:rPr lang="en-US" sz="3600" dirty="0"/>
              <a:t>Slip-Critical Connections</a:t>
            </a:r>
          </a:p>
        </p:txBody>
      </p:sp>
      <p:sp>
        <p:nvSpPr>
          <p:cNvPr id="7" name="Content Placeholder 6">
            <a:extLst>
              <a:ext uri="{FF2B5EF4-FFF2-40B4-BE49-F238E27FC236}">
                <a16:creationId xmlns:a16="http://schemas.microsoft.com/office/drawing/2014/main" id="{86BF3DFB-8FD0-8FBB-DD66-0140CC0B8BA9}"/>
              </a:ext>
            </a:extLst>
          </p:cNvPr>
          <p:cNvSpPr>
            <a:spLocks noGrp="1"/>
          </p:cNvSpPr>
          <p:nvPr>
            <p:ph sz="half" idx="1"/>
          </p:nvPr>
        </p:nvSpPr>
        <p:spPr>
          <a:xfrm>
            <a:off x="457200" y="881063"/>
            <a:ext cx="5359138" cy="3886200"/>
          </a:xfrm>
        </p:spPr>
        <p:txBody>
          <a:bodyPr>
            <a:normAutofit fontScale="92500"/>
          </a:bodyPr>
          <a:lstStyle/>
          <a:p>
            <a:r>
              <a:rPr lang="en-US" sz="1400" dirty="0"/>
              <a:t>Pretensioned high-strength bolted joints located where stress and strain due to joint slippage would be detrimental to the serviceability of the structure or may adversely affect the geometry of the structure are to be designated in the contract documents as slip-critical connections, including (</a:t>
            </a:r>
            <a:r>
              <a:rPr lang="en-US" sz="1400" i="1" dirty="0"/>
              <a:t>AASHTO LRFD </a:t>
            </a:r>
            <a:r>
              <a:rPr lang="en-US" sz="1400" dirty="0"/>
              <a:t>Article 6.13.2.1.1 - 10th Edition):</a:t>
            </a:r>
          </a:p>
          <a:p>
            <a:pPr lvl="1"/>
            <a:r>
              <a:rPr lang="en-US" sz="1200" dirty="0"/>
              <a:t>Bolted field splices in flexural members;</a:t>
            </a:r>
          </a:p>
          <a:p>
            <a:pPr lvl="1"/>
            <a:r>
              <a:rPr lang="en-US" sz="1200" dirty="0"/>
              <a:t>Joints in shear with bolts installed in oversize holes;</a:t>
            </a:r>
          </a:p>
          <a:p>
            <a:pPr lvl="1"/>
            <a:r>
              <a:rPr lang="en-US" sz="1200" dirty="0"/>
              <a:t>Joints in shear with bolts installed in short- and long-slotted holes where the force in the joint is in a direction other than perpendicular to the axis of the slot;</a:t>
            </a:r>
          </a:p>
          <a:p>
            <a:pPr lvl="1"/>
            <a:r>
              <a:rPr lang="en-US" sz="1200" dirty="0"/>
              <a:t>Joints in which welds and bolts share in transmitting load at a common faying surface;</a:t>
            </a:r>
          </a:p>
          <a:p>
            <a:pPr lvl="1"/>
            <a:r>
              <a:rPr lang="en-US" sz="1200" dirty="0"/>
              <a:t>Joints in axial tension or combined axial tension and shear;</a:t>
            </a:r>
          </a:p>
          <a:p>
            <a:pPr lvl="1"/>
            <a:r>
              <a:rPr lang="en-US" sz="1200" dirty="0"/>
              <a:t>Joints in axial compression only, with standard or slotted holes in only one ply of the connection with the direction of the load perpendicular to the direction of the slot, except for connections designed according to the provisions of Article 6.13.6.1.2; and</a:t>
            </a:r>
          </a:p>
          <a:p>
            <a:pPr lvl="1"/>
            <a:r>
              <a:rPr lang="en-US" sz="1200" dirty="0"/>
              <a:t>Joints in which, in the judgment of the Engineer, any slip would be critical to the performance of the joint or the structure and which are so designated in the contract documents.</a:t>
            </a:r>
          </a:p>
        </p:txBody>
      </p:sp>
      <p:pic>
        <p:nvPicPr>
          <p:cNvPr id="11" name="Content Placeholder 10">
            <a:extLst>
              <a:ext uri="{FF2B5EF4-FFF2-40B4-BE49-F238E27FC236}">
                <a16:creationId xmlns:a16="http://schemas.microsoft.com/office/drawing/2014/main" id="{AFE402E6-89C2-E74D-C61D-E2C54CC99F0B}"/>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6082879" y="977900"/>
            <a:ext cx="2675334" cy="3567113"/>
          </a:xfrm>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8</a:t>
            </a:fld>
            <a:endParaRPr lang="en-US" noProof="0" dirty="0"/>
          </a:p>
        </p:txBody>
      </p:sp>
    </p:spTree>
    <p:extLst>
      <p:ext uri="{BB962C8B-B14F-4D97-AF65-F5344CB8AC3E}">
        <p14:creationId xmlns:p14="http://schemas.microsoft.com/office/powerpoint/2010/main" val="522218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Minimum Number of Bolts: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6" name="Object 5">
            <a:extLst>
              <a:ext uri="{FF2B5EF4-FFF2-40B4-BE49-F238E27FC236}">
                <a16:creationId xmlns:a16="http://schemas.microsoft.com/office/drawing/2014/main" id="{5C446328-2C11-DF5E-3ACC-81143FF0E2D5}"/>
              </a:ext>
            </a:extLst>
          </p:cNvPr>
          <p:cNvGraphicFramePr>
            <a:graphicFrameLocks noChangeAspect="1"/>
          </p:cNvGraphicFramePr>
          <p:nvPr>
            <p:extLst>
              <p:ext uri="{D42A27DB-BD31-4B8C-83A1-F6EECF244321}">
                <p14:modId xmlns:p14="http://schemas.microsoft.com/office/powerpoint/2010/main" val="181886659"/>
              </p:ext>
            </p:extLst>
          </p:nvPr>
        </p:nvGraphicFramePr>
        <p:xfrm>
          <a:off x="2751841" y="1538959"/>
          <a:ext cx="3105150" cy="695325"/>
        </p:xfrm>
        <a:graphic>
          <a:graphicData uri="http://schemas.openxmlformats.org/presentationml/2006/ole">
            <mc:AlternateContent xmlns:mc="http://schemas.openxmlformats.org/markup-compatibility/2006">
              <mc:Choice xmlns:v="urn:schemas-microsoft-com:vml" Requires="v">
                <p:oleObj name="Equation" r:id="rId3" imgW="1904760" imgH="406080" progId="Equation.DSMT4">
                  <p:embed/>
                </p:oleObj>
              </mc:Choice>
              <mc:Fallback>
                <p:oleObj name="Equation" r:id="rId3" imgW="1904760" imgH="406080" progId="Equation.DSMT4">
                  <p:embed/>
                  <p:pic>
                    <p:nvPicPr>
                      <p:cNvPr id="6" name="Object 5">
                        <a:extLst>
                          <a:ext uri="{FF2B5EF4-FFF2-40B4-BE49-F238E27FC236}">
                            <a16:creationId xmlns:a16="http://schemas.microsoft.com/office/drawing/2014/main" id="{5C446328-2C11-DF5E-3ACC-81143FF0E2D5}"/>
                          </a:ext>
                        </a:extLst>
                      </p:cNvPr>
                      <p:cNvPicPr>
                        <a:picLocks noChangeAspect="1" noChangeArrowheads="1"/>
                      </p:cNvPicPr>
                      <p:nvPr/>
                    </p:nvPicPr>
                    <p:blipFill>
                      <a:blip r:embed="rId4"/>
                      <a:srcRect/>
                      <a:stretch>
                        <a:fillRect/>
                      </a:stretch>
                    </p:blipFill>
                    <p:spPr bwMode="auto">
                      <a:xfrm>
                        <a:off x="2751841" y="1538959"/>
                        <a:ext cx="3105150" cy="69532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A4033EAC-1713-DAAF-2830-BA9AE0938B6B}"/>
              </a:ext>
            </a:extLst>
          </p:cNvPr>
          <p:cNvSpPr txBox="1"/>
          <p:nvPr/>
        </p:nvSpPr>
        <p:spPr>
          <a:xfrm>
            <a:off x="900259" y="2571749"/>
            <a:ext cx="7786541" cy="1600566"/>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a:t>
            </a:r>
          </a:p>
          <a:p>
            <a:pPr marL="801688" marR="228600" indent="-573088" algn="just">
              <a:lnSpc>
                <a:spcPct val="110000"/>
              </a:lnSpc>
              <a:spcBef>
                <a:spcPts val="0"/>
              </a:spcBef>
              <a:spcAft>
                <a:spcPts val="0"/>
              </a:spcAft>
              <a:tabLst>
                <a:tab pos="457200" algn="l"/>
                <a:tab pos="80010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P</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fy</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design yield resistance of the flange = F</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yf</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e</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(kips) (Slide 73)</a:t>
            </a:r>
            <a:endPar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 = 	factored shear resistance of the bolts (kips)  (Slides 26 to 35)</a:t>
            </a:r>
          </a:p>
          <a:p>
            <a:pPr marL="801688" marR="228600" indent="-573088" algn="just">
              <a:lnSpc>
                <a:spcPct val="110000"/>
              </a:lnSpc>
              <a:spcBef>
                <a:spcPts val="0"/>
              </a:spcBef>
              <a:spcAft>
                <a:spcPts val="0"/>
              </a:spcAft>
              <a:tabLst>
                <a:tab pos="457200" algn="l"/>
                <a:tab pos="8001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R   =   reduction factor due to the presence of any filler plates (Slide 78)</a:t>
            </a:r>
          </a:p>
        </p:txBody>
      </p:sp>
    </p:spTree>
    <p:extLst>
      <p:ext uri="{BB962C8B-B14F-4D97-AF65-F5344CB8AC3E}">
        <p14:creationId xmlns:p14="http://schemas.microsoft.com/office/powerpoint/2010/main" val="154914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Bearing Resistance of the Flange Splice Bolt Holes: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6" name="Object 5">
            <a:extLst>
              <a:ext uri="{FF2B5EF4-FFF2-40B4-BE49-F238E27FC236}">
                <a16:creationId xmlns:a16="http://schemas.microsoft.com/office/drawing/2014/main" id="{5C446328-2C11-DF5E-3ACC-81143FF0E2D5}"/>
              </a:ext>
            </a:extLst>
          </p:cNvPr>
          <p:cNvGraphicFramePr>
            <a:graphicFrameLocks noChangeAspect="1"/>
          </p:cNvGraphicFramePr>
          <p:nvPr>
            <p:extLst>
              <p:ext uri="{D42A27DB-BD31-4B8C-83A1-F6EECF244321}">
                <p14:modId xmlns:p14="http://schemas.microsoft.com/office/powerpoint/2010/main" val="3207045143"/>
              </p:ext>
            </p:extLst>
          </p:nvPr>
        </p:nvGraphicFramePr>
        <p:xfrm>
          <a:off x="5088416" y="1870992"/>
          <a:ext cx="1014413" cy="325437"/>
        </p:xfrm>
        <a:graphic>
          <a:graphicData uri="http://schemas.openxmlformats.org/presentationml/2006/ole">
            <mc:AlternateContent xmlns:mc="http://schemas.openxmlformats.org/markup-compatibility/2006">
              <mc:Choice xmlns:v="urn:schemas-microsoft-com:vml" Requires="v">
                <p:oleObj name="Equation" r:id="rId3" imgW="622080" imgH="190440" progId="Equation.DSMT4">
                  <p:embed/>
                </p:oleObj>
              </mc:Choice>
              <mc:Fallback>
                <p:oleObj name="Equation" r:id="rId3" imgW="622080" imgH="190440" progId="Equation.DSMT4">
                  <p:embed/>
                  <p:pic>
                    <p:nvPicPr>
                      <p:cNvPr id="6" name="Object 5">
                        <a:extLst>
                          <a:ext uri="{FF2B5EF4-FFF2-40B4-BE49-F238E27FC236}">
                            <a16:creationId xmlns:a16="http://schemas.microsoft.com/office/drawing/2014/main" id="{5C446328-2C11-DF5E-3ACC-81143FF0E2D5}"/>
                          </a:ext>
                        </a:extLst>
                      </p:cNvPr>
                      <p:cNvPicPr>
                        <a:picLocks noChangeAspect="1" noChangeArrowheads="1"/>
                      </p:cNvPicPr>
                      <p:nvPr/>
                    </p:nvPicPr>
                    <p:blipFill>
                      <a:blip r:embed="rId4"/>
                      <a:srcRect/>
                      <a:stretch>
                        <a:fillRect/>
                      </a:stretch>
                    </p:blipFill>
                    <p:spPr bwMode="auto">
                      <a:xfrm>
                        <a:off x="5088416" y="1870992"/>
                        <a:ext cx="1014413" cy="325437"/>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A4033EAC-1713-DAAF-2830-BA9AE0938B6B}"/>
              </a:ext>
            </a:extLst>
          </p:cNvPr>
          <p:cNvSpPr txBox="1"/>
          <p:nvPr/>
        </p:nvSpPr>
        <p:spPr>
          <a:xfrm>
            <a:off x="736076" y="2970008"/>
            <a:ext cx="8407924" cy="1905265"/>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a:t>
            </a:r>
          </a:p>
          <a:p>
            <a:pPr marL="801688" marR="228600" indent="-573088" algn="just">
              <a:lnSpc>
                <a:spcPct val="110000"/>
              </a:lnSpc>
              <a:spcBef>
                <a:spcPts val="0"/>
              </a:spcBef>
              <a:spcAft>
                <a:spcPts val="0"/>
              </a:spcAft>
              <a:tabLst>
                <a:tab pos="457200" algn="l"/>
                <a:tab pos="80010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L</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c</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clear distance between the edges of adjacent holes or between the edge of a hole and the end of the member in the direction of the applied force (in.)</a:t>
            </a:r>
            <a:endPar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d</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  = 	nominal diameter of the bolt (in.)</a:t>
            </a:r>
          </a:p>
          <a:p>
            <a:pPr marL="801688" marR="228600" indent="-573088" algn="just">
              <a:lnSpc>
                <a:spcPct val="110000"/>
              </a:lnSpc>
              <a:spcBef>
                <a:spcPts val="0"/>
              </a:spcBef>
              <a:spcAft>
                <a:spcPts val="0"/>
              </a:spcAft>
              <a:tabLst>
                <a:tab pos="457200" algn="l"/>
                <a:tab pos="8001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R</a:t>
            </a:r>
            <a:r>
              <a:rPr lang="en-US" sz="1800" baseline="-25000" dirty="0">
                <a:latin typeface="Calibri" panose="020F0502020204030204" pitchFamily="34" charset="0"/>
                <a:ea typeface="Times New Roman" panose="02020603050405020304" pitchFamily="18" charset="0"/>
                <a:cs typeface="Calibri" panose="020F0502020204030204" pitchFamily="34" charset="0"/>
              </a:rPr>
              <a:t>n</a:t>
            </a:r>
            <a:r>
              <a:rPr lang="en-US" sz="1800" dirty="0">
                <a:latin typeface="Calibri" panose="020F0502020204030204" pitchFamily="34" charset="0"/>
                <a:ea typeface="Times New Roman" panose="02020603050405020304" pitchFamily="18" charset="0"/>
                <a:cs typeface="Calibri" panose="020F0502020204030204" pitchFamily="34" charset="0"/>
              </a:rPr>
              <a:t> =    nominal bearing resistance of the bolt holes (kips) (Slide 49)</a:t>
            </a:r>
          </a:p>
        </p:txBody>
      </p:sp>
      <p:pic>
        <p:nvPicPr>
          <p:cNvPr id="8" name="Picture 7" descr="Diagram&#10;&#10;Description automatically generated">
            <a:extLst>
              <a:ext uri="{FF2B5EF4-FFF2-40B4-BE49-F238E27FC236}">
                <a16:creationId xmlns:a16="http://schemas.microsoft.com/office/drawing/2014/main" id="{BEE3420E-88E3-A53E-280D-42B35718ED9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39495" y="1443265"/>
            <a:ext cx="2761165" cy="1600565"/>
          </a:xfrm>
          <a:prstGeom prst="rect">
            <a:avLst/>
          </a:prstGeom>
        </p:spPr>
      </p:pic>
      <p:graphicFrame>
        <p:nvGraphicFramePr>
          <p:cNvPr id="10" name="Object 9">
            <a:extLst>
              <a:ext uri="{FF2B5EF4-FFF2-40B4-BE49-F238E27FC236}">
                <a16:creationId xmlns:a16="http://schemas.microsoft.com/office/drawing/2014/main" id="{BF25E995-AC77-8315-A422-FF4851ACD12A}"/>
              </a:ext>
            </a:extLst>
          </p:cNvPr>
          <p:cNvGraphicFramePr>
            <a:graphicFrameLocks noChangeAspect="1"/>
          </p:cNvGraphicFramePr>
          <p:nvPr>
            <p:extLst>
              <p:ext uri="{D42A27DB-BD31-4B8C-83A1-F6EECF244321}">
                <p14:modId xmlns:p14="http://schemas.microsoft.com/office/powerpoint/2010/main" val="148119932"/>
              </p:ext>
            </p:extLst>
          </p:nvPr>
        </p:nvGraphicFramePr>
        <p:xfrm>
          <a:off x="5097463" y="2436813"/>
          <a:ext cx="993775" cy="325437"/>
        </p:xfrm>
        <a:graphic>
          <a:graphicData uri="http://schemas.openxmlformats.org/presentationml/2006/ole">
            <mc:AlternateContent xmlns:mc="http://schemas.openxmlformats.org/markup-compatibility/2006">
              <mc:Choice xmlns:v="urn:schemas-microsoft-com:vml" Requires="v">
                <p:oleObj name="Equation" r:id="rId6" imgW="609480" imgH="190440" progId="Equation.DSMT4">
                  <p:embed/>
                </p:oleObj>
              </mc:Choice>
              <mc:Fallback>
                <p:oleObj name="Equation" r:id="rId6" imgW="609480" imgH="190440" progId="Equation.DSMT4">
                  <p:embed/>
                  <p:pic>
                    <p:nvPicPr>
                      <p:cNvPr id="10" name="Object 9">
                        <a:extLst>
                          <a:ext uri="{FF2B5EF4-FFF2-40B4-BE49-F238E27FC236}">
                            <a16:creationId xmlns:a16="http://schemas.microsoft.com/office/drawing/2014/main" id="{BF25E995-AC77-8315-A422-FF4851ACD12A}"/>
                          </a:ext>
                        </a:extLst>
                      </p:cNvPr>
                      <p:cNvPicPr>
                        <a:picLocks noChangeAspect="1" noChangeArrowheads="1"/>
                      </p:cNvPicPr>
                      <p:nvPr/>
                    </p:nvPicPr>
                    <p:blipFill>
                      <a:blip r:embed="rId7"/>
                      <a:srcRect/>
                      <a:stretch>
                        <a:fillRect/>
                      </a:stretch>
                    </p:blipFill>
                    <p:spPr bwMode="auto">
                      <a:xfrm>
                        <a:off x="5097463" y="2436813"/>
                        <a:ext cx="993775" cy="32543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CEA13A4-2D05-055B-D1FC-F8D4E156C76A}"/>
              </a:ext>
            </a:extLst>
          </p:cNvPr>
          <p:cNvGraphicFramePr>
            <a:graphicFrameLocks noChangeAspect="1"/>
          </p:cNvGraphicFramePr>
          <p:nvPr>
            <p:extLst>
              <p:ext uri="{D42A27DB-BD31-4B8C-83A1-F6EECF244321}">
                <p14:modId xmlns:p14="http://schemas.microsoft.com/office/powerpoint/2010/main" val="537036958"/>
              </p:ext>
            </p:extLst>
          </p:nvPr>
        </p:nvGraphicFramePr>
        <p:xfrm>
          <a:off x="5099529" y="3029757"/>
          <a:ext cx="2129692" cy="316758"/>
        </p:xfrm>
        <a:graphic>
          <a:graphicData uri="http://schemas.openxmlformats.org/presentationml/2006/ole">
            <mc:AlternateContent xmlns:mc="http://schemas.openxmlformats.org/markup-compatibility/2006">
              <mc:Choice xmlns:v="urn:schemas-microsoft-com:vml" Requires="v">
                <p:oleObj name="Equation" r:id="rId8" imgW="1333440" imgH="190440" progId="Equation.DSMT4">
                  <p:embed/>
                </p:oleObj>
              </mc:Choice>
              <mc:Fallback>
                <p:oleObj name="Equation" r:id="rId8" imgW="1333440" imgH="190440" progId="Equation.DSMT4">
                  <p:embed/>
                  <p:pic>
                    <p:nvPicPr>
                      <p:cNvPr id="7" name="Object 6">
                        <a:extLst>
                          <a:ext uri="{FF2B5EF4-FFF2-40B4-BE49-F238E27FC236}">
                            <a16:creationId xmlns:a16="http://schemas.microsoft.com/office/drawing/2014/main" id="{8CEA13A4-2D05-055B-D1FC-F8D4E156C76A}"/>
                          </a:ext>
                        </a:extLst>
                      </p:cNvPr>
                      <p:cNvPicPr>
                        <a:picLocks noChangeAspect="1" noChangeArrowheads="1"/>
                      </p:cNvPicPr>
                      <p:nvPr/>
                    </p:nvPicPr>
                    <p:blipFill>
                      <a:blip r:embed="rId9"/>
                      <a:srcRect/>
                      <a:stretch>
                        <a:fillRect/>
                      </a:stretch>
                    </p:blipFill>
                    <p:spPr bwMode="auto">
                      <a:xfrm>
                        <a:off x="5099529" y="3029757"/>
                        <a:ext cx="2129692" cy="316758"/>
                      </a:xfrm>
                      <a:prstGeom prst="rect">
                        <a:avLst/>
                      </a:prstGeom>
                      <a:noFill/>
                    </p:spPr>
                  </p:pic>
                </p:oleObj>
              </mc:Fallback>
            </mc:AlternateContent>
          </a:graphicData>
        </a:graphic>
      </p:graphicFrame>
    </p:spTree>
    <p:extLst>
      <p:ext uri="{BB962C8B-B14F-4D97-AF65-F5344CB8AC3E}">
        <p14:creationId xmlns:p14="http://schemas.microsoft.com/office/powerpoint/2010/main" val="3786733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972800"/>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Slip-Critical Connections: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A4033EAC-1713-DAAF-2830-BA9AE0938B6B}"/>
              </a:ext>
            </a:extLst>
          </p:cNvPr>
          <p:cNvSpPr txBox="1"/>
          <p:nvPr/>
        </p:nvSpPr>
        <p:spPr>
          <a:xfrm>
            <a:off x="900259" y="1368657"/>
            <a:ext cx="7577697" cy="3058017"/>
          </a:xfrm>
          <a:prstGeom prst="rect">
            <a:avLst/>
          </a:prstGeom>
          <a:noFill/>
        </p:spPr>
        <p:txBody>
          <a:bodyPr wrap="square">
            <a:spAutoFit/>
          </a:bodyPr>
          <a:lstStyle/>
          <a:p>
            <a:pPr marL="514350" marR="228600" indent="-285750">
              <a:lnSpc>
                <a:spcPct val="110000"/>
              </a:lnSpc>
              <a:spcBef>
                <a:spcPts val="0"/>
              </a:spcBef>
              <a:spcAft>
                <a:spcPts val="0"/>
              </a:spcAft>
              <a:buFont typeface="Calibri" panose="020F0502020204030204" pitchFamily="34" charset="0"/>
              <a:buChar char="―"/>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High-strength bolted flange and web splices for flexural members must be designed as slip-critical connections (</a:t>
            </a:r>
            <a:r>
              <a:rPr lang="en-US" sz="1600" i="1" dirty="0">
                <a:latin typeface="Calibri" panose="020F0502020204030204" pitchFamily="34" charset="0"/>
                <a:ea typeface="Times New Roman" panose="02020603050405020304" pitchFamily="18" charset="0"/>
                <a:cs typeface="Calibri" panose="020F0502020204030204" pitchFamily="34" charset="0"/>
              </a:rPr>
              <a:t>AASHTO LRFD </a:t>
            </a:r>
            <a:r>
              <a:rPr lang="en-US" sz="1600" dirty="0">
                <a:latin typeface="Calibri" panose="020F0502020204030204" pitchFamily="34" charset="0"/>
                <a:ea typeface="Times New Roman" panose="02020603050405020304" pitchFamily="18" charset="0"/>
                <a:cs typeface="Calibri" panose="020F0502020204030204" pitchFamily="34" charset="0"/>
              </a:rPr>
              <a:t>Article 6.13.6.1.3a).</a:t>
            </a:r>
          </a:p>
          <a:p>
            <a:pPr marL="514350" marR="228600" indent="-285750">
              <a:lnSpc>
                <a:spcPct val="110000"/>
              </a:lnSpc>
              <a:spcBef>
                <a:spcPts val="0"/>
              </a:spcBef>
              <a:spcAft>
                <a:spcPts val="0"/>
              </a:spcAft>
              <a:buFont typeface="Calibri" panose="020F0502020204030204" pitchFamily="34" charset="0"/>
              <a:buChar char="―"/>
              <a:tabLst>
                <a:tab pos="457200" algn="l"/>
              </a:tabLst>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514350" marR="228600" indent="-285750">
              <a:lnSpc>
                <a:spcPct val="110000"/>
              </a:lnSpc>
              <a:spcBef>
                <a:spcPts val="0"/>
              </a:spcBef>
              <a:spcAft>
                <a:spcPts val="0"/>
              </a:spcAft>
              <a:buFont typeface="Calibri" panose="020F0502020204030204" pitchFamily="34" charset="0"/>
              <a:buChar char="―"/>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The connections must be designed to prevent slip under Load Combination Service II [1.0DC + 1.0DW + 1.3(LL + IM)].</a:t>
            </a:r>
          </a:p>
          <a:p>
            <a:pPr marL="514350" marR="228600" indent="-285750">
              <a:lnSpc>
                <a:spcPct val="110000"/>
              </a:lnSpc>
              <a:spcBef>
                <a:spcPts val="0"/>
              </a:spcBef>
              <a:spcAft>
                <a:spcPts val="0"/>
              </a:spcAft>
              <a:buFont typeface="Calibri" panose="020F0502020204030204" pitchFamily="34" charset="0"/>
              <a:buChar char="―"/>
              <a:tabLst>
                <a:tab pos="457200" algn="l"/>
              </a:tabLst>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514350" marR="228600" indent="-285750">
              <a:lnSpc>
                <a:spcPct val="110000"/>
              </a:lnSpc>
              <a:spcBef>
                <a:spcPts val="0"/>
              </a:spcBef>
              <a:spcAft>
                <a:spcPts val="0"/>
              </a:spcAft>
              <a:buFont typeface="Calibri" panose="020F0502020204030204" pitchFamily="34" charset="0"/>
              <a:buChar char="―"/>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The connections must also be proportioned to prevent slip during placement of the concrete deck [1.25DC + 1.5C – </a:t>
            </a:r>
            <a:r>
              <a:rPr lang="en-US" sz="1600" i="1" dirty="0">
                <a:latin typeface="Calibri" panose="020F0502020204030204" pitchFamily="34" charset="0"/>
                <a:ea typeface="Times New Roman" panose="02020603050405020304" pitchFamily="18" charset="0"/>
                <a:cs typeface="Calibri" panose="020F0502020204030204" pitchFamily="34" charset="0"/>
              </a:rPr>
              <a:t>AASHTO LRFD </a:t>
            </a:r>
            <a:r>
              <a:rPr lang="en-US" sz="1600" dirty="0">
                <a:latin typeface="Calibri" panose="020F0502020204030204" pitchFamily="34" charset="0"/>
                <a:ea typeface="Times New Roman" panose="02020603050405020304" pitchFamily="18" charset="0"/>
                <a:cs typeface="Calibri" panose="020F0502020204030204" pitchFamily="34" charset="0"/>
              </a:rPr>
              <a:t>Article 3.4.2.1 – 10</a:t>
            </a:r>
            <a:r>
              <a:rPr lang="en-US" sz="1600" baseline="30000" dirty="0">
                <a:latin typeface="Calibri" panose="020F0502020204030204" pitchFamily="34" charset="0"/>
                <a:ea typeface="Times New Roman" panose="02020603050405020304" pitchFamily="18" charset="0"/>
                <a:cs typeface="Calibri" panose="020F0502020204030204" pitchFamily="34" charset="0"/>
              </a:rPr>
              <a:t>th</a:t>
            </a:r>
            <a:r>
              <a:rPr lang="en-US" sz="1600" dirty="0">
                <a:latin typeface="Calibri" panose="020F0502020204030204" pitchFamily="34" charset="0"/>
                <a:ea typeface="Times New Roman" panose="02020603050405020304" pitchFamily="18" charset="0"/>
                <a:cs typeface="Calibri" panose="020F0502020204030204" pitchFamily="34" charset="0"/>
              </a:rPr>
              <a:t> Edition].</a:t>
            </a:r>
          </a:p>
          <a:p>
            <a:pPr marL="514350" marR="228600" indent="-285750">
              <a:lnSpc>
                <a:spcPct val="110000"/>
              </a:lnSpc>
              <a:spcBef>
                <a:spcPts val="0"/>
              </a:spcBef>
              <a:spcAft>
                <a:spcPts val="0"/>
              </a:spcAft>
              <a:buFont typeface="Calibri" panose="020F0502020204030204" pitchFamily="34" charset="0"/>
              <a:buChar char="―"/>
              <a:tabLst>
                <a:tab pos="457200" algn="l"/>
              </a:tabLst>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514350" marR="228600" indent="-285750">
              <a:lnSpc>
                <a:spcPct val="110000"/>
              </a:lnSpc>
              <a:spcBef>
                <a:spcPts val="0"/>
              </a:spcBef>
              <a:spcAft>
                <a:spcPts val="0"/>
              </a:spcAft>
              <a:buFont typeface="Calibri" panose="020F0502020204030204" pitchFamily="34" charset="0"/>
              <a:buChar char="―"/>
              <a:tabLst>
                <a:tab pos="457200" algn="l"/>
              </a:tabLst>
            </a:pPr>
            <a:r>
              <a:rPr lang="en-US" sz="1600" dirty="0">
                <a:latin typeface="Calibri" panose="020F0502020204030204" pitchFamily="34" charset="0"/>
                <a:ea typeface="Times New Roman" panose="02020603050405020304" pitchFamily="18" charset="0"/>
                <a:cs typeface="Calibri" panose="020F0502020204030204" pitchFamily="34" charset="0"/>
              </a:rPr>
              <a:t>The connections must also provide adequate shear and bearing resistance at the strength limit state.</a:t>
            </a:r>
          </a:p>
        </p:txBody>
      </p:sp>
    </p:spTree>
    <p:extLst>
      <p:ext uri="{BB962C8B-B14F-4D97-AF65-F5344CB8AC3E}">
        <p14:creationId xmlns:p14="http://schemas.microsoft.com/office/powerpoint/2010/main" val="2666013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Slip Resistance of the Flange Splice Bolts: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7" name="Picture 6" descr="Text&#10;&#10;Description automatically generated">
            <a:extLst>
              <a:ext uri="{FF2B5EF4-FFF2-40B4-BE49-F238E27FC236}">
                <a16:creationId xmlns:a16="http://schemas.microsoft.com/office/drawing/2014/main" id="{5747C415-840A-E181-E0F7-1EEDA26225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506" y="1488070"/>
            <a:ext cx="7419693" cy="3279193"/>
          </a:xfrm>
          <a:prstGeom prst="rect">
            <a:avLst/>
          </a:prstGeom>
        </p:spPr>
      </p:pic>
      <p:sp>
        <p:nvSpPr>
          <p:cNvPr id="6" name="Rectangle 5">
            <a:extLst>
              <a:ext uri="{FF2B5EF4-FFF2-40B4-BE49-F238E27FC236}">
                <a16:creationId xmlns:a16="http://schemas.microsoft.com/office/drawing/2014/main" id="{36E4B6D4-D391-7AAA-24D5-9B76A860C08A}"/>
              </a:ext>
            </a:extLst>
          </p:cNvPr>
          <p:cNvSpPr/>
          <p:nvPr/>
        </p:nvSpPr>
        <p:spPr>
          <a:xfrm>
            <a:off x="4091233" y="2384981"/>
            <a:ext cx="1649691" cy="273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a:extLst>
              <a:ext uri="{FF2B5EF4-FFF2-40B4-BE49-F238E27FC236}">
                <a16:creationId xmlns:a16="http://schemas.microsoft.com/office/drawing/2014/main" id="{7A30A14F-12D4-B4B6-4A46-15DA02E18070}"/>
              </a:ext>
            </a:extLst>
          </p:cNvPr>
          <p:cNvGraphicFramePr>
            <a:graphicFrameLocks noChangeAspect="1"/>
          </p:cNvGraphicFramePr>
          <p:nvPr>
            <p:extLst>
              <p:ext uri="{D42A27DB-BD31-4B8C-83A1-F6EECF244321}">
                <p14:modId xmlns:p14="http://schemas.microsoft.com/office/powerpoint/2010/main" val="1357944981"/>
              </p:ext>
            </p:extLst>
          </p:nvPr>
        </p:nvGraphicFramePr>
        <p:xfrm>
          <a:off x="3756025" y="2352675"/>
          <a:ext cx="1500188" cy="306388"/>
        </p:xfrm>
        <a:graphic>
          <a:graphicData uri="http://schemas.openxmlformats.org/presentationml/2006/ole">
            <mc:AlternateContent xmlns:mc="http://schemas.openxmlformats.org/markup-compatibility/2006">
              <mc:Choice xmlns:v="urn:schemas-microsoft-com:vml" Requires="v">
                <p:oleObj name="Equation" r:id="rId4" imgW="977760" imgH="190440" progId="Equation.DSMT4">
                  <p:embed/>
                </p:oleObj>
              </mc:Choice>
              <mc:Fallback>
                <p:oleObj name="Equation" r:id="rId4" imgW="977760" imgH="190440" progId="Equation.DSMT4">
                  <p:embed/>
                  <p:pic>
                    <p:nvPicPr>
                      <p:cNvPr id="8" name="Object 7">
                        <a:extLst>
                          <a:ext uri="{FF2B5EF4-FFF2-40B4-BE49-F238E27FC236}">
                            <a16:creationId xmlns:a16="http://schemas.microsoft.com/office/drawing/2014/main" id="{7A30A14F-12D4-B4B6-4A46-15DA02E18070}"/>
                          </a:ext>
                        </a:extLst>
                      </p:cNvPr>
                      <p:cNvPicPr>
                        <a:picLocks noChangeAspect="1" noChangeArrowheads="1"/>
                      </p:cNvPicPr>
                      <p:nvPr/>
                    </p:nvPicPr>
                    <p:blipFill>
                      <a:blip r:embed="rId5"/>
                      <a:srcRect/>
                      <a:stretch>
                        <a:fillRect/>
                      </a:stretch>
                    </p:blipFill>
                    <p:spPr bwMode="auto">
                      <a:xfrm>
                        <a:off x="3756025" y="2352675"/>
                        <a:ext cx="1500188" cy="30638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BE9B48CD-0C13-24D0-71B3-5486B1695E4F}"/>
              </a:ext>
            </a:extLst>
          </p:cNvPr>
          <p:cNvSpPr txBox="1"/>
          <p:nvPr/>
        </p:nvSpPr>
        <p:spPr>
          <a:xfrm>
            <a:off x="5573159" y="2309972"/>
            <a:ext cx="1366886" cy="338554"/>
          </a:xfrm>
          <a:prstGeom prst="rect">
            <a:avLst/>
          </a:prstGeom>
          <a:noFill/>
        </p:spPr>
        <p:txBody>
          <a:bodyPr wrap="square" rtlCol="0">
            <a:spAutoFit/>
          </a:bodyPr>
          <a:lstStyle/>
          <a:p>
            <a:r>
              <a:rPr lang="en-US" sz="1600" dirty="0">
                <a:latin typeface="+mn-lt"/>
              </a:rPr>
              <a:t>(10</a:t>
            </a:r>
            <a:r>
              <a:rPr lang="en-US" sz="1600" baseline="30000" dirty="0">
                <a:latin typeface="+mn-lt"/>
              </a:rPr>
              <a:t>th</a:t>
            </a:r>
            <a:r>
              <a:rPr lang="en-US" sz="1600" dirty="0">
                <a:latin typeface="+mn-lt"/>
              </a:rPr>
              <a:t> Edition)</a:t>
            </a:r>
          </a:p>
        </p:txBody>
      </p:sp>
      <p:sp>
        <p:nvSpPr>
          <p:cNvPr id="10" name="TextBox 9">
            <a:extLst>
              <a:ext uri="{FF2B5EF4-FFF2-40B4-BE49-F238E27FC236}">
                <a16:creationId xmlns:a16="http://schemas.microsoft.com/office/drawing/2014/main" id="{67A7C80A-F6B2-404C-874C-1FF1AC629EE7}"/>
              </a:ext>
            </a:extLst>
          </p:cNvPr>
          <p:cNvSpPr txBox="1"/>
          <p:nvPr/>
        </p:nvSpPr>
        <p:spPr>
          <a:xfrm>
            <a:off x="2106890" y="3898275"/>
            <a:ext cx="5618375" cy="338554"/>
          </a:xfrm>
          <a:prstGeom prst="rect">
            <a:avLst/>
          </a:prstGeom>
          <a:noFill/>
        </p:spPr>
        <p:txBody>
          <a:bodyPr wrap="square" rtlCol="0">
            <a:spAutoFit/>
          </a:bodyPr>
          <a:lstStyle/>
          <a:p>
            <a:r>
              <a:rPr lang="en-US" sz="1600" dirty="0"/>
              <a:t>K</a:t>
            </a:r>
            <a:r>
              <a:rPr lang="en-US" sz="1600" baseline="-25000" dirty="0"/>
              <a:t>c</a:t>
            </a:r>
            <a:r>
              <a:rPr lang="en-US" sz="1600" dirty="0"/>
              <a:t> = creep factor (1.0 for non-galvanized faying surface)</a:t>
            </a:r>
          </a:p>
        </p:txBody>
      </p:sp>
    </p:spTree>
    <p:extLst>
      <p:ext uri="{BB962C8B-B14F-4D97-AF65-F5344CB8AC3E}">
        <p14:creationId xmlns:p14="http://schemas.microsoft.com/office/powerpoint/2010/main" val="1549913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Moment Resistance Provided by the Slip Resistance of the Flange Splice Bolts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BF36C6FD-D698-FF21-4200-155A404DDEF6}"/>
              </a:ext>
            </a:extLst>
          </p:cNvPr>
          <p:cNvSpPr txBox="1"/>
          <p:nvPr/>
        </p:nvSpPr>
        <p:spPr>
          <a:xfrm>
            <a:off x="1180707" y="1553145"/>
            <a:ext cx="7588577" cy="923330"/>
          </a:xfrm>
          <a:prstGeom prst="rect">
            <a:avLst/>
          </a:prstGeom>
          <a:noFill/>
        </p:spPr>
        <p:txBody>
          <a:bodyPr wrap="square" rtlCol="0">
            <a:spAutoFit/>
          </a:bodyPr>
          <a:lstStyle/>
          <a:p>
            <a:pPr marL="1716088" indent="-1716088"/>
            <a:r>
              <a:rPr lang="en-US" b="1" dirty="0">
                <a:latin typeface="Calibri" panose="020F0502020204030204" pitchFamily="34" charset="0"/>
                <a:cs typeface="Calibri" panose="020F0502020204030204" pitchFamily="34" charset="0"/>
              </a:rPr>
              <a:t>Deck Placement: </a:t>
            </a:r>
            <a:r>
              <a:rPr lang="en-US" dirty="0">
                <a:latin typeface="Calibri" panose="020F0502020204030204" pitchFamily="34" charset="0"/>
                <a:cs typeface="Calibri" panose="020F0502020204030204" pitchFamily="34" charset="0"/>
              </a:rPr>
              <a:t> Check the moment resistance provided by the slip resistance of the flange splice bolts, R</a:t>
            </a:r>
            <a:r>
              <a:rPr lang="en-US" baseline="-25000" dirty="0">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 against the factored deck placement moment at the point of splice.</a:t>
            </a:r>
            <a:endParaRPr lang="en-US" b="1" dirty="0">
              <a:latin typeface="Calibri" panose="020F0502020204030204" pitchFamily="34" charset="0"/>
              <a:cs typeface="Calibri" panose="020F0502020204030204" pitchFamily="34" charset="0"/>
            </a:endParaRPr>
          </a:p>
        </p:txBody>
      </p:sp>
      <p:pic>
        <p:nvPicPr>
          <p:cNvPr id="9" name="Picture 8" descr="Chart&#10;&#10;Description automatically generated">
            <a:extLst>
              <a:ext uri="{FF2B5EF4-FFF2-40B4-BE49-F238E27FC236}">
                <a16:creationId xmlns:a16="http://schemas.microsoft.com/office/drawing/2014/main" id="{E65CABFA-4E64-2CF4-8C0C-FF5518EF5E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3174" y="2571749"/>
            <a:ext cx="5006039" cy="2479627"/>
          </a:xfrm>
          <a:prstGeom prst="rect">
            <a:avLst/>
          </a:prstGeom>
        </p:spPr>
      </p:pic>
    </p:spTree>
    <p:extLst>
      <p:ext uri="{BB962C8B-B14F-4D97-AF65-F5344CB8AC3E}">
        <p14:creationId xmlns:p14="http://schemas.microsoft.com/office/powerpoint/2010/main" val="42242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Plates: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11" name="Picture 10" descr="Text, letter&#10;&#10;Description automatically generated">
            <a:extLst>
              <a:ext uri="{FF2B5EF4-FFF2-40B4-BE49-F238E27FC236}">
                <a16:creationId xmlns:a16="http://schemas.microsoft.com/office/drawing/2014/main" id="{927030D3-F6FB-8F61-0B8C-B4E166FC6F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6219" y="1397110"/>
            <a:ext cx="6072123" cy="3547547"/>
          </a:xfrm>
          <a:prstGeom prst="rect">
            <a:avLst/>
          </a:prstGeom>
        </p:spPr>
      </p:pic>
    </p:spTree>
    <p:extLst>
      <p:ext uri="{BB962C8B-B14F-4D97-AF65-F5344CB8AC3E}">
        <p14:creationId xmlns:p14="http://schemas.microsoft.com/office/powerpoint/2010/main" val="4091933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Plates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7" name="Picture 6" descr="Text, letter&#10;&#10;Description automatically generated">
            <a:extLst>
              <a:ext uri="{FF2B5EF4-FFF2-40B4-BE49-F238E27FC236}">
                <a16:creationId xmlns:a16="http://schemas.microsoft.com/office/drawing/2014/main" id="{7320D6CD-23AE-CA96-13B2-F0B45DDD42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9173" y="1444439"/>
            <a:ext cx="6962494" cy="3301271"/>
          </a:xfrm>
          <a:prstGeom prst="rect">
            <a:avLst/>
          </a:prstGeom>
        </p:spPr>
      </p:pic>
      <p:sp>
        <p:nvSpPr>
          <p:cNvPr id="6" name="TextBox 5">
            <a:extLst>
              <a:ext uri="{FF2B5EF4-FFF2-40B4-BE49-F238E27FC236}">
                <a16:creationId xmlns:a16="http://schemas.microsoft.com/office/drawing/2014/main" id="{5DD3A286-0DB4-41C3-0845-1B1AA463BBBA}"/>
              </a:ext>
            </a:extLst>
          </p:cNvPr>
          <p:cNvSpPr txBox="1"/>
          <p:nvPr/>
        </p:nvSpPr>
        <p:spPr>
          <a:xfrm>
            <a:off x="4181252" y="4359211"/>
            <a:ext cx="1621410" cy="369332"/>
          </a:xfrm>
          <a:prstGeom prst="rect">
            <a:avLst/>
          </a:prstGeom>
          <a:noFill/>
        </p:spPr>
        <p:txBody>
          <a:bodyPr wrap="square" rtlCol="0">
            <a:spAutoFit/>
          </a:bodyPr>
          <a:lstStyle/>
          <a:p>
            <a:r>
              <a:rPr lang="en-US" dirty="0">
                <a:latin typeface="+mn-lt"/>
              </a:rPr>
              <a:t>(Lesson 12)</a:t>
            </a:r>
          </a:p>
        </p:txBody>
      </p:sp>
    </p:spTree>
    <p:extLst>
      <p:ext uri="{BB962C8B-B14F-4D97-AF65-F5344CB8AC3E}">
        <p14:creationId xmlns:p14="http://schemas.microsoft.com/office/powerpoint/2010/main" val="8888242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87</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Plates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Text&#10;&#10;Description automatically generated">
            <a:extLst>
              <a:ext uri="{FF2B5EF4-FFF2-40B4-BE49-F238E27FC236}">
                <a16:creationId xmlns:a16="http://schemas.microsoft.com/office/drawing/2014/main" id="{1F3D6B69-68EC-CEF4-F0E2-3AB114E75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5880" y="1394443"/>
            <a:ext cx="6152239" cy="3835994"/>
          </a:xfrm>
          <a:prstGeom prst="rect">
            <a:avLst/>
          </a:prstGeom>
        </p:spPr>
      </p:pic>
    </p:spTree>
    <p:extLst>
      <p:ext uri="{BB962C8B-B14F-4D97-AF65-F5344CB8AC3E}">
        <p14:creationId xmlns:p14="http://schemas.microsoft.com/office/powerpoint/2010/main" val="37000011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Plates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7" name="Picture 6" descr="A picture containing text, caliper, device, screenshot&#10;&#10;Description automatically generated">
            <a:extLst>
              <a:ext uri="{FF2B5EF4-FFF2-40B4-BE49-F238E27FC236}">
                <a16:creationId xmlns:a16="http://schemas.microsoft.com/office/drawing/2014/main" id="{126D9C06-4E9D-0AE4-1652-56DA6503E5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9298" y="1586026"/>
            <a:ext cx="7065413" cy="3394075"/>
          </a:xfrm>
          <a:prstGeom prst="rect">
            <a:avLst/>
          </a:prstGeom>
        </p:spPr>
      </p:pic>
    </p:spTree>
    <p:extLst>
      <p:ext uri="{BB962C8B-B14F-4D97-AF65-F5344CB8AC3E}">
        <p14:creationId xmlns:p14="http://schemas.microsoft.com/office/powerpoint/2010/main" val="3838279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89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Flange Splice Plates - cont: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Diagram&#10;&#10;Description automatically generated with medium confidence">
            <a:extLst>
              <a:ext uri="{FF2B5EF4-FFF2-40B4-BE49-F238E27FC236}">
                <a16:creationId xmlns:a16="http://schemas.microsoft.com/office/drawing/2014/main" id="{5B58C21A-A3D2-EA37-F415-6870C98B1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3114" y="1397109"/>
            <a:ext cx="5227499" cy="3651977"/>
          </a:xfrm>
          <a:prstGeom prst="rect">
            <a:avLst/>
          </a:prstGeom>
        </p:spPr>
      </p:pic>
    </p:spTree>
    <p:extLst>
      <p:ext uri="{BB962C8B-B14F-4D97-AF65-F5344CB8AC3E}">
        <p14:creationId xmlns:p14="http://schemas.microsoft.com/office/powerpoint/2010/main" val="315920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44450"/>
            <a:ext cx="8229600" cy="857250"/>
          </a:xfrm>
        </p:spPr>
        <p:txBody>
          <a:bodyPr>
            <a:normAutofit/>
          </a:bodyPr>
          <a:lstStyle/>
          <a:p>
            <a:r>
              <a:rPr lang="en-US" sz="3600" dirty="0"/>
              <a:t>Slip-Critical Connections</a:t>
            </a:r>
          </a:p>
        </p:txBody>
      </p:sp>
      <p:sp>
        <p:nvSpPr>
          <p:cNvPr id="13" name="Content Placeholder 12">
            <a:extLst>
              <a:ext uri="{FF2B5EF4-FFF2-40B4-BE49-F238E27FC236}">
                <a16:creationId xmlns:a16="http://schemas.microsoft.com/office/drawing/2014/main" id="{4ACF9282-3A58-A634-8F73-F70979F18419}"/>
              </a:ext>
            </a:extLst>
          </p:cNvPr>
          <p:cNvSpPr>
            <a:spLocks noGrp="1"/>
          </p:cNvSpPr>
          <p:nvPr>
            <p:ph sz="half" idx="1"/>
          </p:nvPr>
        </p:nvSpPr>
        <p:spPr>
          <a:xfrm>
            <a:off x="457200" y="947737"/>
            <a:ext cx="4510726" cy="3898900"/>
          </a:xfrm>
        </p:spPr>
        <p:txBody>
          <a:bodyPr>
            <a:normAutofit/>
          </a:bodyPr>
          <a:lstStyle/>
          <a:p>
            <a:pPr marL="285750" indent="-285750">
              <a:lnSpc>
                <a:spcPct val="90000"/>
              </a:lnSpc>
              <a:buFont typeface="Arial" panose="020B0604020202020204" pitchFamily="34" charset="0"/>
              <a:buChar char="•"/>
            </a:pPr>
            <a:r>
              <a:rPr lang="en-US" sz="1600" dirty="0"/>
              <a:t>Pretensioned high-strength bolted connections in beam or girder bridges that are designed as slip-critical connections are to be proportioned to prevent slip under the factored loads during the concrete deck placement [1.25DC + 1.5C – </a:t>
            </a:r>
            <a:r>
              <a:rPr lang="en-US" sz="1600" i="1" dirty="0"/>
              <a:t>AASHTO LRFD </a:t>
            </a:r>
            <a:r>
              <a:rPr lang="en-US" sz="1600" dirty="0"/>
              <a:t>Article 3.4.2.1 – 10</a:t>
            </a:r>
            <a:r>
              <a:rPr lang="en-US" sz="1600" baseline="30000" dirty="0"/>
              <a:t>th</a:t>
            </a:r>
            <a:r>
              <a:rPr lang="en-US" sz="1600" dirty="0"/>
              <a:t> Edition and Lesson 7].</a:t>
            </a:r>
          </a:p>
          <a:p>
            <a:pPr marL="285750" indent="-285750">
              <a:lnSpc>
                <a:spcPct val="90000"/>
              </a:lnSpc>
              <a:buFont typeface="Arial" panose="020B0604020202020204" pitchFamily="34" charset="0"/>
              <a:buChar char="•"/>
            </a:pPr>
            <a:r>
              <a:rPr lang="en-US" sz="1600" dirty="0"/>
              <a:t>Such connections, except for connections of lateral bracing members, are also to be proportioned to prevent slip under Load Combination Service II [1.0DC + 1.0DW + 1.3(LL+IM) – Lesson 3], and to provide bearing, shear, and tensile resistance at the applicable strength limit state load combinations assuming the connection has slipped and gone into bearing against the connected material (</a:t>
            </a:r>
            <a:r>
              <a:rPr lang="en-US" sz="1600" i="1" dirty="0"/>
              <a:t>AASHTO LRFD </a:t>
            </a:r>
            <a:r>
              <a:rPr lang="en-US" sz="1600" dirty="0"/>
              <a:t>Article 6.13.2.2).</a:t>
            </a:r>
          </a:p>
        </p:txBody>
      </p:sp>
      <p:pic>
        <p:nvPicPr>
          <p:cNvPr id="11" name="Content Placeholder 10">
            <a:extLst>
              <a:ext uri="{FF2B5EF4-FFF2-40B4-BE49-F238E27FC236}">
                <a16:creationId xmlns:a16="http://schemas.microsoft.com/office/drawing/2014/main" id="{DF995C30-AE68-F8CB-9F80-AA063ADFC754}"/>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a:ext>
            </a:extLst>
          </a:blip>
          <a:srcRect/>
          <a:stretch/>
        </p:blipFill>
        <p:spPr>
          <a:xfrm>
            <a:off x="5185920" y="1200149"/>
            <a:ext cx="3765383" cy="3164461"/>
          </a:xfrm>
          <a:prstGeom prst="rect">
            <a:avLst/>
          </a:prstGeom>
          <a:noFill/>
        </p:spPr>
      </p:pic>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BA98D948-1207-4CB8-9C03-80C63F72A5E7}" type="slidenum">
              <a:rPr kumimoji="0" 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9</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6536417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Flange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90</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851897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Girder Tension Flanges with Holes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6.10.1.8):</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6" name="Object 5">
            <a:extLst>
              <a:ext uri="{FF2B5EF4-FFF2-40B4-BE49-F238E27FC236}">
                <a16:creationId xmlns:a16="http://schemas.microsoft.com/office/drawing/2014/main" id="{61DB1641-28A2-C7F0-C0C5-44150402E6E8}"/>
              </a:ext>
            </a:extLst>
          </p:cNvPr>
          <p:cNvGraphicFramePr>
            <a:graphicFrameLocks noChangeAspect="1"/>
          </p:cNvGraphicFramePr>
          <p:nvPr>
            <p:extLst>
              <p:ext uri="{D42A27DB-BD31-4B8C-83A1-F6EECF244321}">
                <p14:modId xmlns:p14="http://schemas.microsoft.com/office/powerpoint/2010/main" val="1861006225"/>
              </p:ext>
            </p:extLst>
          </p:nvPr>
        </p:nvGraphicFramePr>
        <p:xfrm>
          <a:off x="3290888" y="1606550"/>
          <a:ext cx="2219325" cy="833438"/>
        </p:xfrm>
        <a:graphic>
          <a:graphicData uri="http://schemas.openxmlformats.org/presentationml/2006/ole">
            <mc:AlternateContent xmlns:mc="http://schemas.openxmlformats.org/markup-compatibility/2006">
              <mc:Choice xmlns:v="urn:schemas-microsoft-com:vml" Requires="v">
                <p:oleObj name="Equation" r:id="rId3" imgW="1244520" imgH="444240" progId="Equation.DSMT4">
                  <p:embed/>
                </p:oleObj>
              </mc:Choice>
              <mc:Fallback>
                <p:oleObj name="Equation" r:id="rId3" imgW="1244520" imgH="444240" progId="Equation.DSMT4">
                  <p:embed/>
                  <p:pic>
                    <p:nvPicPr>
                      <p:cNvPr id="6" name="Object 5">
                        <a:extLst>
                          <a:ext uri="{FF2B5EF4-FFF2-40B4-BE49-F238E27FC236}">
                            <a16:creationId xmlns:a16="http://schemas.microsoft.com/office/drawing/2014/main" id="{61DB1641-28A2-C7F0-C0C5-44150402E6E8}"/>
                          </a:ext>
                        </a:extLst>
                      </p:cNvPr>
                      <p:cNvPicPr>
                        <a:picLocks noChangeAspect="1" noChangeArrowheads="1"/>
                      </p:cNvPicPr>
                      <p:nvPr/>
                    </p:nvPicPr>
                    <p:blipFill>
                      <a:blip r:embed="rId4"/>
                      <a:srcRect/>
                      <a:stretch>
                        <a:fillRect/>
                      </a:stretch>
                    </p:blipFill>
                    <p:spPr bwMode="auto">
                      <a:xfrm>
                        <a:off x="3290888" y="1606550"/>
                        <a:ext cx="2219325" cy="833438"/>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EBB7F8B4-37E1-0F49-C17E-257E3B69EFE2}"/>
              </a:ext>
            </a:extLst>
          </p:cNvPr>
          <p:cNvSpPr txBox="1"/>
          <p:nvPr/>
        </p:nvSpPr>
        <p:spPr>
          <a:xfrm>
            <a:off x="5967413" y="1802339"/>
            <a:ext cx="2644219" cy="369332"/>
          </a:xfrm>
          <a:prstGeom prst="rect">
            <a:avLst/>
          </a:prstGeom>
          <a:noFill/>
        </p:spPr>
        <p:txBody>
          <a:bodyPr wrap="square" rtlCol="0">
            <a:spAutoFit/>
          </a:bodyPr>
          <a:lstStyle/>
          <a:p>
            <a:r>
              <a:rPr lang="en-US" dirty="0">
                <a:latin typeface="+mn-lt"/>
              </a:rPr>
              <a:t>Eq. 6.10.1.8-1</a:t>
            </a:r>
          </a:p>
        </p:txBody>
      </p:sp>
      <p:sp>
        <p:nvSpPr>
          <p:cNvPr id="9" name="TextBox 8">
            <a:extLst>
              <a:ext uri="{FF2B5EF4-FFF2-40B4-BE49-F238E27FC236}">
                <a16:creationId xmlns:a16="http://schemas.microsoft.com/office/drawing/2014/main" id="{DAD5620A-5BD6-F202-0217-9420B52F7D44}"/>
              </a:ext>
            </a:extLst>
          </p:cNvPr>
          <p:cNvSpPr txBox="1"/>
          <p:nvPr/>
        </p:nvSpPr>
        <p:spPr>
          <a:xfrm>
            <a:off x="1468224" y="2808757"/>
            <a:ext cx="6532776" cy="1477328"/>
          </a:xfrm>
          <a:prstGeom prst="rect">
            <a:avLst/>
          </a:prstGeom>
          <a:noFill/>
        </p:spPr>
        <p:txBody>
          <a:bodyPr wrap="square" rtlCol="0">
            <a:spAutoFit/>
          </a:bodyPr>
          <a:lstStyle/>
          <a:p>
            <a:r>
              <a:rPr lang="en-US" dirty="0">
                <a:latin typeface="+mn-lt"/>
              </a:rPr>
              <a:t>Prevents a bolted splice in a flexural member from being located where the factored flexural resistance of the section at the strength limit state exceeds the moment at first yield, M</a:t>
            </a:r>
            <a:r>
              <a:rPr lang="en-US" baseline="-25000" dirty="0">
                <a:latin typeface="+mn-lt"/>
              </a:rPr>
              <a:t>y</a:t>
            </a:r>
            <a:r>
              <a:rPr lang="en-US" dirty="0">
                <a:latin typeface="+mn-lt"/>
              </a:rPr>
              <a:t>, unless the factored stress in the tension flange, f</a:t>
            </a:r>
            <a:r>
              <a:rPr lang="en-US" baseline="-25000" dirty="0">
                <a:latin typeface="+mn-lt"/>
              </a:rPr>
              <a:t>t</a:t>
            </a:r>
            <a:r>
              <a:rPr lang="en-US" dirty="0">
                <a:latin typeface="+mn-lt"/>
              </a:rPr>
              <a:t>, is limited to the value given by Eq. 6.10.1.8-1.</a:t>
            </a:r>
          </a:p>
        </p:txBody>
      </p:sp>
    </p:spTree>
    <p:extLst>
      <p:ext uri="{BB962C8B-B14F-4D97-AF65-F5344CB8AC3E}">
        <p14:creationId xmlns:p14="http://schemas.microsoft.com/office/powerpoint/2010/main" val="2499299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91</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57200" y="1146203"/>
            <a:ext cx="7772205" cy="86177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Design Force – Strength Limit State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6.13.6.1.3c):</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4076327858"/>
              </p:ext>
            </p:extLst>
          </p:nvPr>
        </p:nvGraphicFramePr>
        <p:xfrm>
          <a:off x="4733765" y="1957207"/>
          <a:ext cx="1019175" cy="357187"/>
        </p:xfrm>
        <a:graphic>
          <a:graphicData uri="http://schemas.openxmlformats.org/presentationml/2006/ole">
            <mc:AlternateContent xmlns:mc="http://schemas.openxmlformats.org/markup-compatibility/2006">
              <mc:Choice xmlns:v="urn:schemas-microsoft-com:vml" Requires="v">
                <p:oleObj name="Equation" r:id="rId3" imgW="571320" imgH="190440" progId="Equation.DSMT4">
                  <p:embed/>
                </p:oleObj>
              </mc:Choice>
              <mc:Fallback>
                <p:oleObj name="Equation" r:id="rId3" imgW="571320" imgH="19044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4733765" y="1957207"/>
                        <a:ext cx="1019175" cy="35718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1EF29BDA-4D3D-964A-D35B-9ED1E720793A}"/>
              </a:ext>
            </a:extLst>
          </p:cNvPr>
          <p:cNvSpPr txBox="1"/>
          <p:nvPr/>
        </p:nvSpPr>
        <p:spPr>
          <a:xfrm>
            <a:off x="963891" y="2751315"/>
            <a:ext cx="8338008" cy="1162113"/>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v</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    resistance factor for shear as specified in </a:t>
            </a:r>
            <a:r>
              <a:rPr lang="en-US" sz="1600" i="1"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AASHTO LRFD </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Article 6.5.4.2 (= 1.0)</a:t>
            </a: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V</a:t>
            </a:r>
            <a:r>
              <a:rPr lang="en-US" sz="1600" baseline="-25000" dirty="0">
                <a:latin typeface="Calibri" panose="020F0502020204030204" pitchFamily="34" charset="0"/>
                <a:ea typeface="Times New Roman" panose="02020603050405020304" pitchFamily="18" charset="0"/>
                <a:cs typeface="Calibri" panose="020F0502020204030204" pitchFamily="34" charset="0"/>
              </a:rPr>
              <a:t>n</a:t>
            </a:r>
            <a:r>
              <a:rPr lang="en-US" sz="1600" dirty="0">
                <a:effectLst/>
                <a:latin typeface="Calibri" panose="020F0502020204030204" pitchFamily="34" charset="0"/>
                <a:ea typeface="Times New Roman" panose="02020603050405020304" pitchFamily="18" charset="0"/>
                <a:cs typeface="Calibri" panose="020F0502020204030204" pitchFamily="34" charset="0"/>
              </a:rPr>
              <a:t> =   nominal shear resistance of the web </a:t>
            </a:r>
            <a:r>
              <a:rPr lang="en-US" sz="1600" dirty="0">
                <a:latin typeface="Calibri" panose="020F0502020204030204" pitchFamily="34" charset="0"/>
                <a:ea typeface="Times New Roman" panose="02020603050405020304" pitchFamily="18" charset="0"/>
                <a:cs typeface="Calibri" panose="020F0502020204030204" pitchFamily="34" charset="0"/>
              </a:rPr>
              <a:t>(kips)  (Lesson 5)</a:t>
            </a:r>
          </a:p>
        </p:txBody>
      </p:sp>
      <p:sp>
        <p:nvSpPr>
          <p:cNvPr id="6" name="TextBox 5">
            <a:extLst>
              <a:ext uri="{FF2B5EF4-FFF2-40B4-BE49-F238E27FC236}">
                <a16:creationId xmlns:a16="http://schemas.microsoft.com/office/drawing/2014/main" id="{9947FEFB-A104-026F-011E-BD329C9070D2}"/>
              </a:ext>
            </a:extLst>
          </p:cNvPr>
          <p:cNvSpPr txBox="1"/>
          <p:nvPr/>
        </p:nvSpPr>
        <p:spPr>
          <a:xfrm>
            <a:off x="1625062" y="1945062"/>
            <a:ext cx="2960016" cy="369332"/>
          </a:xfrm>
          <a:prstGeom prst="rect">
            <a:avLst/>
          </a:prstGeom>
          <a:noFill/>
        </p:spPr>
        <p:txBody>
          <a:bodyPr wrap="square" rtlCol="0">
            <a:spAutoFit/>
          </a:bodyPr>
          <a:lstStyle/>
          <a:p>
            <a:r>
              <a:rPr lang="en-US" dirty="0">
                <a:latin typeface="+mn-lt"/>
              </a:rPr>
              <a:t>Factored Shear Resistance</a:t>
            </a:r>
          </a:p>
        </p:txBody>
      </p:sp>
    </p:spTree>
    <p:extLst>
      <p:ext uri="{BB962C8B-B14F-4D97-AF65-F5344CB8AC3E}">
        <p14:creationId xmlns:p14="http://schemas.microsoft.com/office/powerpoint/2010/main" val="1569317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92</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57200" y="1146203"/>
            <a:ext cx="8121192" cy="160043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Design Force – Strength Limit State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6.13.6.1.3c) - cont: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If the moment resistance provided by the flanges (Slides 76 and 77) is not sufficient to resist the factored moment at the strength limit state at the point of splice, the web splice connections are to instead be designed for the following resultant design force, R:                   </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2106031550"/>
              </p:ext>
            </p:extLst>
          </p:nvPr>
        </p:nvGraphicFramePr>
        <p:xfrm>
          <a:off x="3162300" y="2643188"/>
          <a:ext cx="2014538" cy="523875"/>
        </p:xfrm>
        <a:graphic>
          <a:graphicData uri="http://schemas.openxmlformats.org/presentationml/2006/ole">
            <mc:AlternateContent xmlns:mc="http://schemas.openxmlformats.org/markup-compatibility/2006">
              <mc:Choice xmlns:v="urn:schemas-microsoft-com:vml" Requires="v">
                <p:oleObj name="Equation" r:id="rId3" imgW="1130040" imgH="279360" progId="Equation.DSMT4">
                  <p:embed/>
                </p:oleObj>
              </mc:Choice>
              <mc:Fallback>
                <p:oleObj name="Equation" r:id="rId3" imgW="1130040" imgH="27936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3162300" y="2643188"/>
                        <a:ext cx="2014538" cy="523875"/>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1EF29BDA-4D3D-964A-D35B-9ED1E720793A}"/>
              </a:ext>
            </a:extLst>
          </p:cNvPr>
          <p:cNvSpPr txBox="1"/>
          <p:nvPr/>
        </p:nvSpPr>
        <p:spPr>
          <a:xfrm>
            <a:off x="1007834" y="2998896"/>
            <a:ext cx="8338008" cy="1703800"/>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V</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    </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factored shear resistance of the web = </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v</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V</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n</a:t>
            </a: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(kips) (Lesson 5)</a:t>
            </a:r>
          </a:p>
          <a:p>
            <a:pPr marL="687388" marR="228600" indent="-458788" algn="just">
              <a:lnSpc>
                <a:spcPct val="110000"/>
              </a:lnSpc>
              <a:spcBef>
                <a:spcPts val="0"/>
              </a:spcBef>
              <a:spcAft>
                <a:spcPts val="0"/>
              </a:spcAft>
              <a:tabLst>
                <a:tab pos="457200" algn="l"/>
                <a:tab pos="687388"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H</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w</a:t>
            </a:r>
            <a:r>
              <a:rPr lang="en-US" sz="1600" dirty="0">
                <a:effectLst/>
                <a:latin typeface="Calibri" panose="020F0502020204030204" pitchFamily="34" charset="0"/>
                <a:ea typeface="Times New Roman" panose="02020603050405020304" pitchFamily="18" charset="0"/>
                <a:cs typeface="Calibri" panose="020F0502020204030204" pitchFamily="34" charset="0"/>
              </a:rPr>
              <a:t> = horizontal force in the web at the point of splice that provides the required moment resistance in conjunction with the flange splices = (Web Moment/A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w</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(kips) (see the next two slides for the computation of the moment arm, A</a:t>
            </a:r>
            <a:r>
              <a:rPr lang="en-US" sz="1600" baseline="-25000" dirty="0">
                <a:latin typeface="Calibri" panose="020F0502020204030204" pitchFamily="34" charset="0"/>
                <a:ea typeface="Times New Roman" panose="02020603050405020304" pitchFamily="18" charset="0"/>
                <a:cs typeface="Calibri" panose="020F0502020204030204" pitchFamily="34" charset="0"/>
              </a:rPr>
              <a:t>w</a:t>
            </a:r>
            <a:r>
              <a:rPr lang="en-US" sz="1600" dirty="0">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3052649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93</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57200" y="1146203"/>
            <a:ext cx="8121192" cy="86177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Design Force – Strength Limit State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6.13.6.1.3c) - cont: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lvl="1"/>
            <a:endParaRPr lang="en-US" sz="1600" dirty="0">
              <a:latin typeface="Calibri" panose="020F0502020204030204" pitchFamily="34" charset="0"/>
              <a:cs typeface="Calibri" panose="020F0502020204030204" pitchFamily="34" charset="0"/>
            </a:endParaRPr>
          </a:p>
        </p:txBody>
      </p:sp>
      <p:pic>
        <p:nvPicPr>
          <p:cNvPr id="8" name="Picture 7" descr="Diagram&#10;&#10;Description automatically generated">
            <a:extLst>
              <a:ext uri="{FF2B5EF4-FFF2-40B4-BE49-F238E27FC236}">
                <a16:creationId xmlns:a16="http://schemas.microsoft.com/office/drawing/2014/main" id="{1B2E1E06-B856-5674-FBD9-7BE04B711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6714" y="1731962"/>
            <a:ext cx="6445776" cy="2633662"/>
          </a:xfrm>
          <a:prstGeom prst="rect">
            <a:avLst/>
          </a:prstGeom>
        </p:spPr>
      </p:pic>
    </p:spTree>
    <p:extLst>
      <p:ext uri="{BB962C8B-B14F-4D97-AF65-F5344CB8AC3E}">
        <p14:creationId xmlns:p14="http://schemas.microsoft.com/office/powerpoint/2010/main" val="23011794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94</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57200" y="1146203"/>
            <a:ext cx="8121192" cy="86177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Design Force – Strength Limit State (</a:t>
            </a:r>
            <a:r>
              <a:rPr lang="en-US" i="1" dirty="0">
                <a:latin typeface="Calibri" panose="020F0502020204030204" pitchFamily="34" charset="0"/>
                <a:cs typeface="Calibri" panose="020F0502020204030204" pitchFamily="34" charset="0"/>
              </a:rPr>
              <a:t>AASHTO LRFD </a:t>
            </a:r>
            <a:r>
              <a:rPr lang="en-US" dirty="0">
                <a:latin typeface="Calibri" panose="020F0502020204030204" pitchFamily="34" charset="0"/>
                <a:cs typeface="Calibri" panose="020F0502020204030204" pitchFamily="34" charset="0"/>
              </a:rPr>
              <a:t>Article 6.13.6.1.3c) - cont: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lvl="1"/>
            <a:endParaRPr lang="en-US" sz="1600" dirty="0">
              <a:latin typeface="Calibri" panose="020F0502020204030204" pitchFamily="34" charset="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B473CFB2-346B-CB22-202D-D0A1152B81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2226" y="1624094"/>
            <a:ext cx="6339548" cy="2893931"/>
          </a:xfrm>
          <a:prstGeom prst="rect">
            <a:avLst/>
          </a:prstGeom>
        </p:spPr>
      </p:pic>
    </p:spTree>
    <p:extLst>
      <p:ext uri="{BB962C8B-B14F-4D97-AF65-F5344CB8AC3E}">
        <p14:creationId xmlns:p14="http://schemas.microsoft.com/office/powerpoint/2010/main" val="10304645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95</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Minimum Number of Bolts: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6" name="Object 5">
            <a:extLst>
              <a:ext uri="{FF2B5EF4-FFF2-40B4-BE49-F238E27FC236}">
                <a16:creationId xmlns:a16="http://schemas.microsoft.com/office/drawing/2014/main" id="{5C446328-2C11-DF5E-3ACC-81143FF0E2D5}"/>
              </a:ext>
            </a:extLst>
          </p:cNvPr>
          <p:cNvGraphicFramePr>
            <a:graphicFrameLocks noChangeAspect="1"/>
          </p:cNvGraphicFramePr>
          <p:nvPr>
            <p:extLst>
              <p:ext uri="{D42A27DB-BD31-4B8C-83A1-F6EECF244321}">
                <p14:modId xmlns:p14="http://schemas.microsoft.com/office/powerpoint/2010/main" val="796421386"/>
              </p:ext>
            </p:extLst>
          </p:nvPr>
        </p:nvGraphicFramePr>
        <p:xfrm>
          <a:off x="2325687" y="1405730"/>
          <a:ext cx="4492625" cy="652463"/>
        </p:xfrm>
        <a:graphic>
          <a:graphicData uri="http://schemas.openxmlformats.org/presentationml/2006/ole">
            <mc:AlternateContent xmlns:mc="http://schemas.openxmlformats.org/markup-compatibility/2006">
              <mc:Choice xmlns:v="urn:schemas-microsoft-com:vml" Requires="v">
                <p:oleObj name="Equation" r:id="rId3" imgW="2755800" imgH="380880" progId="Equation.DSMT4">
                  <p:embed/>
                </p:oleObj>
              </mc:Choice>
              <mc:Fallback>
                <p:oleObj name="Equation" r:id="rId3" imgW="2755800" imgH="380880" progId="Equation.DSMT4">
                  <p:embed/>
                  <p:pic>
                    <p:nvPicPr>
                      <p:cNvPr id="6" name="Object 5">
                        <a:extLst>
                          <a:ext uri="{FF2B5EF4-FFF2-40B4-BE49-F238E27FC236}">
                            <a16:creationId xmlns:a16="http://schemas.microsoft.com/office/drawing/2014/main" id="{5C446328-2C11-DF5E-3ACC-81143FF0E2D5}"/>
                          </a:ext>
                        </a:extLst>
                      </p:cNvPr>
                      <p:cNvPicPr>
                        <a:picLocks noChangeAspect="1" noChangeArrowheads="1"/>
                      </p:cNvPicPr>
                      <p:nvPr/>
                    </p:nvPicPr>
                    <p:blipFill>
                      <a:blip r:embed="rId4"/>
                      <a:srcRect/>
                      <a:stretch>
                        <a:fillRect/>
                      </a:stretch>
                    </p:blipFill>
                    <p:spPr bwMode="auto">
                      <a:xfrm>
                        <a:off x="2325687" y="1405730"/>
                        <a:ext cx="4492625" cy="652463"/>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A4033EAC-1713-DAAF-2830-BA9AE0938B6B}"/>
              </a:ext>
            </a:extLst>
          </p:cNvPr>
          <p:cNvSpPr txBox="1"/>
          <p:nvPr/>
        </p:nvSpPr>
        <p:spPr>
          <a:xfrm>
            <a:off x="900259" y="1947901"/>
            <a:ext cx="7786541" cy="3124060"/>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a:t>
            </a:r>
          </a:p>
          <a:p>
            <a:pPr marL="801688" marR="228600" indent="-573088" algn="just">
              <a:lnSpc>
                <a:spcPct val="110000"/>
              </a:lnSpc>
              <a:spcBef>
                <a:spcPts val="0"/>
              </a:spcBef>
              <a:spcAft>
                <a:spcPts val="0"/>
              </a:spcAft>
              <a:tabLst>
                <a:tab pos="457200" algn="l"/>
                <a:tab pos="80010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Web Design Force = V</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 or R, as applicable (kips)  (Slides 91 and 92)</a:t>
            </a:r>
            <a:endPar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r</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 = 	factored shear resistance of the bolts (kips)  (Slides 26 to 35)</a:t>
            </a:r>
          </a:p>
          <a:p>
            <a:pPr marL="801688" marR="228600" indent="-573088" algn="just">
              <a:lnSpc>
                <a:spcPct val="110000"/>
              </a:lnSpc>
              <a:spcBef>
                <a:spcPts val="0"/>
              </a:spcBef>
              <a:spcAft>
                <a:spcPts val="0"/>
              </a:spcAft>
              <a:tabLst>
                <a:tab pos="457200" algn="l"/>
                <a:tab pos="800100" algn="l"/>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461963" marR="228600" indent="-233363" algn="just">
              <a:lnSpc>
                <a:spcPct val="110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For most common web splices, threads will typically be included in the shear planes in the calculation of R</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461963" marR="228600" indent="-233363" algn="just">
              <a:lnSpc>
                <a:spcPct val="110000"/>
              </a:lnSpc>
              <a:spcBef>
                <a:spcPts val="0"/>
              </a:spcBef>
              <a:spcAft>
                <a:spcPts val="0"/>
              </a:spcAft>
              <a:buFont typeface="Arial" panose="020B0604020202020204" pitchFamily="34" charset="0"/>
              <a:buChar char="•"/>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Provide two rows of bolts at the maximum spacing for sealing (Slide 23), as a minimum.</a:t>
            </a:r>
          </a:p>
          <a:p>
            <a:pPr marL="461963" marR="228600" indent="-233363" algn="just">
              <a:lnSpc>
                <a:spcPct val="110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Provide a closer spacing and/or additional rows only as needed.</a:t>
            </a:r>
          </a:p>
        </p:txBody>
      </p:sp>
    </p:spTree>
    <p:extLst>
      <p:ext uri="{BB962C8B-B14F-4D97-AF65-F5344CB8AC3E}">
        <p14:creationId xmlns:p14="http://schemas.microsoft.com/office/powerpoint/2010/main" val="187763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96</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Bearing Resistance of the Web Splice Bolt Holes: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graphicFrame>
        <p:nvGraphicFramePr>
          <p:cNvPr id="6" name="Object 5">
            <a:extLst>
              <a:ext uri="{FF2B5EF4-FFF2-40B4-BE49-F238E27FC236}">
                <a16:creationId xmlns:a16="http://schemas.microsoft.com/office/drawing/2014/main" id="{5C446328-2C11-DF5E-3ACC-81143FF0E2D5}"/>
              </a:ext>
            </a:extLst>
          </p:cNvPr>
          <p:cNvGraphicFramePr>
            <a:graphicFrameLocks noChangeAspect="1"/>
          </p:cNvGraphicFramePr>
          <p:nvPr/>
        </p:nvGraphicFramePr>
        <p:xfrm>
          <a:off x="5088416" y="1870992"/>
          <a:ext cx="1014413" cy="325437"/>
        </p:xfrm>
        <a:graphic>
          <a:graphicData uri="http://schemas.openxmlformats.org/presentationml/2006/ole">
            <mc:AlternateContent xmlns:mc="http://schemas.openxmlformats.org/markup-compatibility/2006">
              <mc:Choice xmlns:v="urn:schemas-microsoft-com:vml" Requires="v">
                <p:oleObj name="Equation" r:id="rId3" imgW="622080" imgH="190440" progId="Equation.DSMT4">
                  <p:embed/>
                </p:oleObj>
              </mc:Choice>
              <mc:Fallback>
                <p:oleObj name="Equation" r:id="rId3" imgW="622080" imgH="190440" progId="Equation.DSMT4">
                  <p:embed/>
                  <p:pic>
                    <p:nvPicPr>
                      <p:cNvPr id="6" name="Object 5">
                        <a:extLst>
                          <a:ext uri="{FF2B5EF4-FFF2-40B4-BE49-F238E27FC236}">
                            <a16:creationId xmlns:a16="http://schemas.microsoft.com/office/drawing/2014/main" id="{5C446328-2C11-DF5E-3ACC-81143FF0E2D5}"/>
                          </a:ext>
                        </a:extLst>
                      </p:cNvPr>
                      <p:cNvPicPr>
                        <a:picLocks noChangeAspect="1" noChangeArrowheads="1"/>
                      </p:cNvPicPr>
                      <p:nvPr/>
                    </p:nvPicPr>
                    <p:blipFill>
                      <a:blip r:embed="rId4"/>
                      <a:srcRect/>
                      <a:stretch>
                        <a:fillRect/>
                      </a:stretch>
                    </p:blipFill>
                    <p:spPr bwMode="auto">
                      <a:xfrm>
                        <a:off x="5088416" y="1870992"/>
                        <a:ext cx="1014413" cy="325437"/>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A4033EAC-1713-DAAF-2830-BA9AE0938B6B}"/>
              </a:ext>
            </a:extLst>
          </p:cNvPr>
          <p:cNvSpPr txBox="1"/>
          <p:nvPr/>
        </p:nvSpPr>
        <p:spPr>
          <a:xfrm>
            <a:off x="1254550" y="2875160"/>
            <a:ext cx="7079691" cy="991169"/>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a:t>
            </a:r>
          </a:p>
          <a:p>
            <a:pPr marL="801688" marR="228600" indent="-573088" algn="just">
              <a:lnSpc>
                <a:spcPct val="110000"/>
              </a:lnSpc>
              <a:spcBef>
                <a:spcPts val="0"/>
              </a:spcBef>
              <a:spcAft>
                <a:spcPts val="0"/>
              </a:spcAft>
              <a:tabLst>
                <a:tab pos="457200" algn="l"/>
                <a:tab pos="80010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801688" marR="228600" indent="-573088" algn="just">
              <a:lnSpc>
                <a:spcPct val="110000"/>
              </a:lnSpc>
              <a:spcBef>
                <a:spcPts val="0"/>
              </a:spcBef>
              <a:spcAft>
                <a:spcPts val="0"/>
              </a:spcAft>
              <a:tabLst>
                <a:tab pos="457200" algn="l"/>
                <a:tab pos="8001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R</a:t>
            </a:r>
            <a:r>
              <a:rPr lang="en-US" sz="1800" baseline="-25000" dirty="0">
                <a:latin typeface="Calibri" panose="020F0502020204030204" pitchFamily="34" charset="0"/>
                <a:ea typeface="Times New Roman" panose="02020603050405020304" pitchFamily="18" charset="0"/>
                <a:cs typeface="Calibri" panose="020F0502020204030204" pitchFamily="34" charset="0"/>
              </a:rPr>
              <a:t>n</a:t>
            </a:r>
            <a:r>
              <a:rPr lang="en-US" sz="1800" dirty="0">
                <a:latin typeface="Calibri" panose="020F0502020204030204" pitchFamily="34" charset="0"/>
                <a:ea typeface="Times New Roman" panose="02020603050405020304" pitchFamily="18" charset="0"/>
                <a:cs typeface="Calibri" panose="020F0502020204030204" pitchFamily="34" charset="0"/>
              </a:rPr>
              <a:t> =    nominal bearing resistance of the bolt holes (kips) (Slide 49)</a:t>
            </a:r>
          </a:p>
        </p:txBody>
      </p:sp>
      <p:graphicFrame>
        <p:nvGraphicFramePr>
          <p:cNvPr id="10" name="Object 9">
            <a:extLst>
              <a:ext uri="{FF2B5EF4-FFF2-40B4-BE49-F238E27FC236}">
                <a16:creationId xmlns:a16="http://schemas.microsoft.com/office/drawing/2014/main" id="{BF25E995-AC77-8315-A422-FF4851ACD12A}"/>
              </a:ext>
            </a:extLst>
          </p:cNvPr>
          <p:cNvGraphicFramePr>
            <a:graphicFrameLocks noChangeAspect="1"/>
          </p:cNvGraphicFramePr>
          <p:nvPr/>
        </p:nvGraphicFramePr>
        <p:xfrm>
          <a:off x="5097463" y="2436813"/>
          <a:ext cx="993775" cy="325437"/>
        </p:xfrm>
        <a:graphic>
          <a:graphicData uri="http://schemas.openxmlformats.org/presentationml/2006/ole">
            <mc:AlternateContent xmlns:mc="http://schemas.openxmlformats.org/markup-compatibility/2006">
              <mc:Choice xmlns:v="urn:schemas-microsoft-com:vml" Requires="v">
                <p:oleObj name="Equation" r:id="rId5" imgW="609480" imgH="190440" progId="Equation.DSMT4">
                  <p:embed/>
                </p:oleObj>
              </mc:Choice>
              <mc:Fallback>
                <p:oleObj name="Equation" r:id="rId5" imgW="609480" imgH="190440" progId="Equation.DSMT4">
                  <p:embed/>
                  <p:pic>
                    <p:nvPicPr>
                      <p:cNvPr id="10" name="Object 9">
                        <a:extLst>
                          <a:ext uri="{FF2B5EF4-FFF2-40B4-BE49-F238E27FC236}">
                            <a16:creationId xmlns:a16="http://schemas.microsoft.com/office/drawing/2014/main" id="{BF25E995-AC77-8315-A422-FF4851ACD12A}"/>
                          </a:ext>
                        </a:extLst>
                      </p:cNvPr>
                      <p:cNvPicPr>
                        <a:picLocks noChangeAspect="1" noChangeArrowheads="1"/>
                      </p:cNvPicPr>
                      <p:nvPr/>
                    </p:nvPicPr>
                    <p:blipFill>
                      <a:blip r:embed="rId6"/>
                      <a:srcRect/>
                      <a:stretch>
                        <a:fillRect/>
                      </a:stretch>
                    </p:blipFill>
                    <p:spPr bwMode="auto">
                      <a:xfrm>
                        <a:off x="5097463" y="2436813"/>
                        <a:ext cx="993775" cy="325437"/>
                      </a:xfrm>
                      <a:prstGeom prst="rect">
                        <a:avLst/>
                      </a:prstGeom>
                      <a:noFill/>
                    </p:spPr>
                  </p:pic>
                </p:oleObj>
              </mc:Fallback>
            </mc:AlternateContent>
          </a:graphicData>
        </a:graphic>
      </p:graphicFrame>
      <p:pic>
        <p:nvPicPr>
          <p:cNvPr id="11" name="Picture 10" descr="Diagram&#10;&#10;Description automatically generated">
            <a:extLst>
              <a:ext uri="{FF2B5EF4-FFF2-40B4-BE49-F238E27FC236}">
                <a16:creationId xmlns:a16="http://schemas.microsoft.com/office/drawing/2014/main" id="{0BD17ABD-BF05-56BD-7518-8BDE0FBDEBA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9759" y="1642301"/>
            <a:ext cx="4148266" cy="1728444"/>
          </a:xfrm>
          <a:prstGeom prst="rect">
            <a:avLst/>
          </a:prstGeom>
        </p:spPr>
      </p:pic>
      <p:graphicFrame>
        <p:nvGraphicFramePr>
          <p:cNvPr id="7" name="Object 6">
            <a:extLst>
              <a:ext uri="{FF2B5EF4-FFF2-40B4-BE49-F238E27FC236}">
                <a16:creationId xmlns:a16="http://schemas.microsoft.com/office/drawing/2014/main" id="{91D41F69-CBA0-BBB4-2B52-56A5E22CA6E4}"/>
              </a:ext>
            </a:extLst>
          </p:cNvPr>
          <p:cNvGraphicFramePr>
            <a:graphicFrameLocks noChangeAspect="1"/>
          </p:cNvGraphicFramePr>
          <p:nvPr>
            <p:extLst>
              <p:ext uri="{D42A27DB-BD31-4B8C-83A1-F6EECF244321}">
                <p14:modId xmlns:p14="http://schemas.microsoft.com/office/powerpoint/2010/main" val="1328257922"/>
              </p:ext>
            </p:extLst>
          </p:nvPr>
        </p:nvGraphicFramePr>
        <p:xfrm>
          <a:off x="5099529" y="3029757"/>
          <a:ext cx="2292600" cy="340988"/>
        </p:xfrm>
        <a:graphic>
          <a:graphicData uri="http://schemas.openxmlformats.org/presentationml/2006/ole">
            <mc:AlternateContent xmlns:mc="http://schemas.openxmlformats.org/markup-compatibility/2006">
              <mc:Choice xmlns:v="urn:schemas-microsoft-com:vml" Requires="v">
                <p:oleObj name="Equation" r:id="rId8" imgW="1333440" imgH="190440" progId="Equation.DSMT4">
                  <p:embed/>
                </p:oleObj>
              </mc:Choice>
              <mc:Fallback>
                <p:oleObj name="Equation" r:id="rId8" imgW="1333440" imgH="190440" progId="Equation.DSMT4">
                  <p:embed/>
                  <p:pic>
                    <p:nvPicPr>
                      <p:cNvPr id="7" name="Object 6">
                        <a:extLst>
                          <a:ext uri="{FF2B5EF4-FFF2-40B4-BE49-F238E27FC236}">
                            <a16:creationId xmlns:a16="http://schemas.microsoft.com/office/drawing/2014/main" id="{91D41F69-CBA0-BBB4-2B52-56A5E22CA6E4}"/>
                          </a:ext>
                        </a:extLst>
                      </p:cNvPr>
                      <p:cNvPicPr>
                        <a:picLocks noChangeAspect="1" noChangeArrowheads="1"/>
                      </p:cNvPicPr>
                      <p:nvPr/>
                    </p:nvPicPr>
                    <p:blipFill>
                      <a:blip r:embed="rId9"/>
                      <a:srcRect/>
                      <a:stretch>
                        <a:fillRect/>
                      </a:stretch>
                    </p:blipFill>
                    <p:spPr bwMode="auto">
                      <a:xfrm>
                        <a:off x="5099529" y="3029757"/>
                        <a:ext cx="2292600" cy="340988"/>
                      </a:xfrm>
                      <a:prstGeom prst="rect">
                        <a:avLst/>
                      </a:prstGeom>
                      <a:noFill/>
                    </p:spPr>
                  </p:pic>
                </p:oleObj>
              </mc:Fallback>
            </mc:AlternateContent>
          </a:graphicData>
        </a:graphic>
      </p:graphicFrame>
    </p:spTree>
    <p:extLst>
      <p:ext uri="{BB962C8B-B14F-4D97-AF65-F5344CB8AC3E}">
        <p14:creationId xmlns:p14="http://schemas.microsoft.com/office/powerpoint/2010/main" val="27858521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97</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332794" y="1057642"/>
            <a:ext cx="7772205" cy="61555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Slip Resistance of the Web Splice Bolts: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Text&#10;&#10;Description automatically generated">
            <a:extLst>
              <a:ext uri="{FF2B5EF4-FFF2-40B4-BE49-F238E27FC236}">
                <a16:creationId xmlns:a16="http://schemas.microsoft.com/office/drawing/2014/main" id="{5EAEDB79-B50E-98B8-F395-37E89DC3EA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9001" y="1390895"/>
            <a:ext cx="7465635" cy="3281356"/>
          </a:xfrm>
          <a:prstGeom prst="rect">
            <a:avLst/>
          </a:prstGeom>
        </p:spPr>
      </p:pic>
      <p:sp>
        <p:nvSpPr>
          <p:cNvPr id="6" name="Rectangle 5">
            <a:extLst>
              <a:ext uri="{FF2B5EF4-FFF2-40B4-BE49-F238E27FC236}">
                <a16:creationId xmlns:a16="http://schemas.microsoft.com/office/drawing/2014/main" id="{B104EC1A-6869-5160-1E71-089E0E31C4D8}"/>
              </a:ext>
            </a:extLst>
          </p:cNvPr>
          <p:cNvSpPr/>
          <p:nvPr/>
        </p:nvSpPr>
        <p:spPr>
          <a:xfrm>
            <a:off x="3968685" y="2375555"/>
            <a:ext cx="1517715" cy="31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a:extLst>
              <a:ext uri="{FF2B5EF4-FFF2-40B4-BE49-F238E27FC236}">
                <a16:creationId xmlns:a16="http://schemas.microsoft.com/office/drawing/2014/main" id="{365AD95B-4198-9886-830E-03F22E14F522}"/>
              </a:ext>
            </a:extLst>
          </p:cNvPr>
          <p:cNvGraphicFramePr>
            <a:graphicFrameLocks noChangeAspect="1"/>
          </p:cNvGraphicFramePr>
          <p:nvPr>
            <p:extLst>
              <p:ext uri="{D42A27DB-BD31-4B8C-83A1-F6EECF244321}">
                <p14:modId xmlns:p14="http://schemas.microsoft.com/office/powerpoint/2010/main" val="4106945746"/>
              </p:ext>
            </p:extLst>
          </p:nvPr>
        </p:nvGraphicFramePr>
        <p:xfrm>
          <a:off x="3756025" y="2290763"/>
          <a:ext cx="1500188" cy="304800"/>
        </p:xfrm>
        <a:graphic>
          <a:graphicData uri="http://schemas.openxmlformats.org/presentationml/2006/ole">
            <mc:AlternateContent xmlns:mc="http://schemas.openxmlformats.org/markup-compatibility/2006">
              <mc:Choice xmlns:v="urn:schemas-microsoft-com:vml" Requires="v">
                <p:oleObj name="Equation" r:id="rId4" imgW="977760" imgH="190440" progId="Equation.DSMT4">
                  <p:embed/>
                </p:oleObj>
              </mc:Choice>
              <mc:Fallback>
                <p:oleObj name="Equation" r:id="rId4" imgW="977760" imgH="190440" progId="Equation.DSMT4">
                  <p:embed/>
                  <p:pic>
                    <p:nvPicPr>
                      <p:cNvPr id="7" name="Object 6">
                        <a:extLst>
                          <a:ext uri="{FF2B5EF4-FFF2-40B4-BE49-F238E27FC236}">
                            <a16:creationId xmlns:a16="http://schemas.microsoft.com/office/drawing/2014/main" id="{365AD95B-4198-9886-830E-03F22E14F522}"/>
                          </a:ext>
                        </a:extLst>
                      </p:cNvPr>
                      <p:cNvPicPr>
                        <a:picLocks noChangeAspect="1" noChangeArrowheads="1"/>
                      </p:cNvPicPr>
                      <p:nvPr/>
                    </p:nvPicPr>
                    <p:blipFill>
                      <a:blip r:embed="rId5"/>
                      <a:srcRect/>
                      <a:stretch>
                        <a:fillRect/>
                      </a:stretch>
                    </p:blipFill>
                    <p:spPr bwMode="auto">
                      <a:xfrm>
                        <a:off x="3756025" y="2290763"/>
                        <a:ext cx="1500188" cy="30480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2906EBC1-111A-7EB0-FB6F-1AB4713DB722}"/>
              </a:ext>
            </a:extLst>
          </p:cNvPr>
          <p:cNvSpPr txBox="1"/>
          <p:nvPr/>
        </p:nvSpPr>
        <p:spPr>
          <a:xfrm>
            <a:off x="5380619" y="2257009"/>
            <a:ext cx="1395167" cy="338554"/>
          </a:xfrm>
          <a:prstGeom prst="rect">
            <a:avLst/>
          </a:prstGeom>
          <a:noFill/>
        </p:spPr>
        <p:txBody>
          <a:bodyPr wrap="square" rtlCol="0">
            <a:spAutoFit/>
          </a:bodyPr>
          <a:lstStyle/>
          <a:p>
            <a:r>
              <a:rPr lang="en-US" sz="1600" dirty="0">
                <a:latin typeface="+mn-lt"/>
              </a:rPr>
              <a:t>(10</a:t>
            </a:r>
            <a:r>
              <a:rPr lang="en-US" sz="1600" baseline="30000" dirty="0">
                <a:latin typeface="+mn-lt"/>
              </a:rPr>
              <a:t>th</a:t>
            </a:r>
            <a:r>
              <a:rPr lang="en-US" sz="1600" dirty="0">
                <a:latin typeface="+mn-lt"/>
              </a:rPr>
              <a:t> Edition)</a:t>
            </a:r>
          </a:p>
        </p:txBody>
      </p:sp>
      <p:sp>
        <p:nvSpPr>
          <p:cNvPr id="10" name="TextBox 9">
            <a:extLst>
              <a:ext uri="{FF2B5EF4-FFF2-40B4-BE49-F238E27FC236}">
                <a16:creationId xmlns:a16="http://schemas.microsoft.com/office/drawing/2014/main" id="{39F190CB-0A5D-841E-CD72-789681364950}"/>
              </a:ext>
            </a:extLst>
          </p:cNvPr>
          <p:cNvSpPr txBox="1"/>
          <p:nvPr/>
        </p:nvSpPr>
        <p:spPr>
          <a:xfrm>
            <a:off x="1998483" y="3806494"/>
            <a:ext cx="5778074" cy="323165"/>
          </a:xfrm>
          <a:prstGeom prst="rect">
            <a:avLst/>
          </a:prstGeom>
          <a:noFill/>
        </p:spPr>
        <p:txBody>
          <a:bodyPr wrap="square" rtlCol="0">
            <a:spAutoFit/>
          </a:bodyPr>
          <a:lstStyle/>
          <a:p>
            <a:r>
              <a:rPr lang="en-US" sz="1500" dirty="0"/>
              <a:t>K</a:t>
            </a:r>
            <a:r>
              <a:rPr lang="en-US" sz="1500" baseline="-25000" dirty="0"/>
              <a:t>c</a:t>
            </a:r>
            <a:r>
              <a:rPr lang="en-US" sz="1500" dirty="0"/>
              <a:t> = creep factor (1.0 for non-galvanized faying surface)</a:t>
            </a:r>
          </a:p>
        </p:txBody>
      </p:sp>
    </p:spTree>
    <p:extLst>
      <p:ext uri="{BB962C8B-B14F-4D97-AF65-F5344CB8AC3E}">
        <p14:creationId xmlns:p14="http://schemas.microsoft.com/office/powerpoint/2010/main" val="31305281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98</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457200" y="1146203"/>
            <a:ext cx="8121192" cy="13542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Slip Resistance of the Web Splice Bolts - cont: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If the flange bolts are not sufficient to resist the factored moment for checking slip, the web splice connections are to instead to be checked for slip under the resultant web slip force, R:                   </a:t>
            </a:r>
          </a:p>
        </p:txBody>
      </p:sp>
      <p:graphicFrame>
        <p:nvGraphicFramePr>
          <p:cNvPr id="7" name="Object 6">
            <a:extLst>
              <a:ext uri="{FF2B5EF4-FFF2-40B4-BE49-F238E27FC236}">
                <a16:creationId xmlns:a16="http://schemas.microsoft.com/office/drawing/2014/main" id="{09AC6F88-A5EF-DEB2-A53C-A4CC907E9190}"/>
              </a:ext>
            </a:extLst>
          </p:cNvPr>
          <p:cNvGraphicFramePr>
            <a:graphicFrameLocks noChangeAspect="1"/>
          </p:cNvGraphicFramePr>
          <p:nvPr>
            <p:extLst>
              <p:ext uri="{D42A27DB-BD31-4B8C-83A1-F6EECF244321}">
                <p14:modId xmlns:p14="http://schemas.microsoft.com/office/powerpoint/2010/main" val="74821668"/>
              </p:ext>
            </p:extLst>
          </p:nvPr>
        </p:nvGraphicFramePr>
        <p:xfrm>
          <a:off x="2759501" y="2500420"/>
          <a:ext cx="3349625" cy="523875"/>
        </p:xfrm>
        <a:graphic>
          <a:graphicData uri="http://schemas.openxmlformats.org/presentationml/2006/ole">
            <mc:AlternateContent xmlns:mc="http://schemas.openxmlformats.org/markup-compatibility/2006">
              <mc:Choice xmlns:v="urn:schemas-microsoft-com:vml" Requires="v">
                <p:oleObj name="Equation" r:id="rId3" imgW="1879560" imgH="279360" progId="Equation.DSMT4">
                  <p:embed/>
                </p:oleObj>
              </mc:Choice>
              <mc:Fallback>
                <p:oleObj name="Equation" r:id="rId3" imgW="1879560" imgH="279360" progId="Equation.DSMT4">
                  <p:embed/>
                  <p:pic>
                    <p:nvPicPr>
                      <p:cNvPr id="7" name="Object 6">
                        <a:extLst>
                          <a:ext uri="{FF2B5EF4-FFF2-40B4-BE49-F238E27FC236}">
                            <a16:creationId xmlns:a16="http://schemas.microsoft.com/office/drawing/2014/main" id="{09AC6F88-A5EF-DEB2-A53C-A4CC907E9190}"/>
                          </a:ext>
                        </a:extLst>
                      </p:cNvPr>
                      <p:cNvPicPr>
                        <a:picLocks noChangeAspect="1" noChangeArrowheads="1"/>
                      </p:cNvPicPr>
                      <p:nvPr/>
                    </p:nvPicPr>
                    <p:blipFill>
                      <a:blip r:embed="rId4"/>
                      <a:srcRect/>
                      <a:stretch>
                        <a:fillRect/>
                      </a:stretch>
                    </p:blipFill>
                    <p:spPr bwMode="auto">
                      <a:xfrm>
                        <a:off x="2759501" y="2500420"/>
                        <a:ext cx="3349625" cy="523875"/>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1EF29BDA-4D3D-964A-D35B-9ED1E720793A}"/>
              </a:ext>
            </a:extLst>
          </p:cNvPr>
          <p:cNvSpPr txBox="1"/>
          <p:nvPr/>
        </p:nvSpPr>
        <p:spPr>
          <a:xfrm>
            <a:off x="1007834" y="2998896"/>
            <a:ext cx="8338008" cy="1432956"/>
          </a:xfrm>
          <a:prstGeom prst="rect">
            <a:avLst/>
          </a:prstGeom>
          <a:noFill/>
        </p:spPr>
        <p:txBody>
          <a:bodyPr wrap="square">
            <a:spAutoFit/>
          </a:bodyPr>
          <a:lstStyle/>
          <a:p>
            <a:pPr marL="801688" marR="228600" indent="-573088" algn="just">
              <a:lnSpc>
                <a:spcPct val="110000"/>
              </a:lnSpc>
              <a:spcBef>
                <a:spcPts val="0"/>
              </a:spcBef>
              <a:spcAft>
                <a:spcPts val="0"/>
              </a:spcAft>
              <a:tabLst>
                <a:tab pos="457200" algn="l"/>
                <a:tab pos="8001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where: </a:t>
            </a:r>
          </a:p>
          <a:p>
            <a:pPr marL="801688" marR="228600" indent="-573088" algn="just">
              <a:lnSpc>
                <a:spcPct val="110000"/>
              </a:lnSpc>
              <a:spcBef>
                <a:spcPts val="0"/>
              </a:spcBef>
              <a:spcAft>
                <a:spcPts val="0"/>
              </a:spcAft>
              <a:tabLst>
                <a:tab pos="457200" algn="l"/>
                <a:tab pos="80010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endParaRPr>
          </a:p>
          <a:p>
            <a:pPr marL="1885950" marR="228600" indent="-1657350" algn="just">
              <a:lnSpc>
                <a:spcPct val="110000"/>
              </a:lnSpc>
              <a:spcBef>
                <a:spcPts val="0"/>
              </a:spcBef>
              <a:spcAft>
                <a:spcPts val="0"/>
              </a:spcAft>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Factored Shear =  factored Service II or deck casting shear for checking slip, whichever governs (kips)</a:t>
            </a:r>
          </a:p>
          <a:p>
            <a:pPr marL="687388" marR="228600" indent="-458788" algn="just">
              <a:lnSpc>
                <a:spcPct val="110000"/>
              </a:lnSpc>
              <a:spcBef>
                <a:spcPts val="0"/>
              </a:spcBef>
              <a:spcAft>
                <a:spcPts val="0"/>
              </a:spcAft>
              <a:tabLst>
                <a:tab pos="457200" algn="l"/>
                <a:tab pos="687388"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H</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w</a:t>
            </a:r>
            <a:r>
              <a:rPr lang="en-US" sz="1600" dirty="0">
                <a:effectLst/>
                <a:latin typeface="Calibri" panose="020F0502020204030204" pitchFamily="34" charset="0"/>
                <a:ea typeface="Times New Roman" panose="02020603050405020304" pitchFamily="18" charset="0"/>
                <a:cs typeface="Calibri" panose="020F0502020204030204" pitchFamily="34" charset="0"/>
              </a:rPr>
              <a:t> = horizontal force in the web at the point of splice = (Web Slip Moment/A</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w</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(kips)</a:t>
            </a:r>
          </a:p>
        </p:txBody>
      </p:sp>
    </p:spTree>
    <p:extLst>
      <p:ext uri="{BB962C8B-B14F-4D97-AF65-F5344CB8AC3E}">
        <p14:creationId xmlns:p14="http://schemas.microsoft.com/office/powerpoint/2010/main" val="34148391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normAutofit/>
          </a:bodyPr>
          <a:lstStyle/>
          <a:p>
            <a:r>
              <a:rPr lang="en-US" sz="3600" dirty="0"/>
              <a:t>Flexural Members – Web Splices</a:t>
            </a:r>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457200" y="1200150"/>
            <a:ext cx="8229600" cy="339407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99</a:t>
            </a:fld>
            <a:endParaRPr lang="en-US" dirty="0"/>
          </a:p>
        </p:txBody>
      </p:sp>
      <p:sp>
        <p:nvSpPr>
          <p:cNvPr id="5" name="TextBox 4">
            <a:extLst>
              <a:ext uri="{FF2B5EF4-FFF2-40B4-BE49-F238E27FC236}">
                <a16:creationId xmlns:a16="http://schemas.microsoft.com/office/drawing/2014/main" id="{A453F509-F070-F864-5AC3-E624F71F04F8}"/>
              </a:ext>
            </a:extLst>
          </p:cNvPr>
          <p:cNvSpPr txBox="1"/>
          <p:nvPr/>
        </p:nvSpPr>
        <p:spPr>
          <a:xfrm>
            <a:off x="612528" y="1089505"/>
            <a:ext cx="4116657" cy="357020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Web Splice Plates: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Splice symmetrically with plates on each side of the web.</a:t>
            </a:r>
          </a:p>
          <a:p>
            <a:pPr marL="742950" lvl="1" indent="-285750">
              <a:buFont typeface="Calibri" panose="020F050202020403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Splice plates must extend nearly the full web depth without impinging on bolt assembly clearances or fillet area on rolled beams.</a:t>
            </a:r>
          </a:p>
          <a:p>
            <a:pPr marL="742950" lvl="1" indent="-285750">
              <a:buFont typeface="Calibri" panose="020F050202020403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Calibri" panose="020F0502020204030204" pitchFamily="34" charset="0"/>
              <a:buChar char="―"/>
            </a:pPr>
            <a:r>
              <a:rPr lang="en-US" sz="1600" dirty="0">
                <a:latin typeface="Calibri" panose="020F0502020204030204" pitchFamily="34" charset="0"/>
                <a:cs typeface="Calibri" panose="020F0502020204030204" pitchFamily="34" charset="0"/>
              </a:rPr>
              <a:t>No filler plates are needed if the difference in web thickness on each side of the splice is 1/16” or less.</a:t>
            </a:r>
          </a:p>
          <a:p>
            <a:r>
              <a:rPr lang="en-US" sz="1600" dirty="0">
                <a:latin typeface="Calibri" panose="020F0502020204030204" pitchFamily="34" charset="0"/>
                <a:cs typeface="Calibri" panose="020F0502020204030204" pitchFamily="34" charset="0"/>
              </a:rPr>
              <a:t>                    </a:t>
            </a:r>
          </a:p>
        </p:txBody>
      </p:sp>
      <p:pic>
        <p:nvPicPr>
          <p:cNvPr id="7" name="Picture 6" descr="Diagram&#10;&#10;Description automatically generated">
            <a:extLst>
              <a:ext uri="{FF2B5EF4-FFF2-40B4-BE49-F238E27FC236}">
                <a16:creationId xmlns:a16="http://schemas.microsoft.com/office/drawing/2014/main" id="{6E715764-A73A-CE65-5899-A8D57863CA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4512" y="1333849"/>
            <a:ext cx="3418853" cy="3265594"/>
          </a:xfrm>
          <a:prstGeom prst="rect">
            <a:avLst/>
          </a:prstGeom>
        </p:spPr>
      </p:pic>
    </p:spTree>
    <p:extLst>
      <p:ext uri="{BB962C8B-B14F-4D97-AF65-F5344CB8AC3E}">
        <p14:creationId xmlns:p14="http://schemas.microsoft.com/office/powerpoint/2010/main" val="24286314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7850CE3F-F4D3-4DC2-9DB4-0D7D5C3DACEB}" vid="{06CC885D-06CA-4724-9B99-AE98E9999FB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8CC5081A-98D7-4707-B1EE-91AEFB5E7CFC}" vid="{4D7AF53C-7929-4405-9947-91C5F81CC48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Narrow"/>
        <a:ea typeface=""/>
        <a:cs typeface=""/>
      </a:majorFont>
      <a:minorFont>
        <a:latin typeface="Aptos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2021_AISC_NSBA_Template_16.9</Template>
  <TotalTime>135418</TotalTime>
  <Words>44101</Words>
  <Application>Microsoft Office PowerPoint</Application>
  <PresentationFormat>On-screen Show (16:9)</PresentationFormat>
  <Paragraphs>1947</Paragraphs>
  <Slides>132</Slides>
  <Notes>132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132</vt:i4>
      </vt:variant>
    </vt:vector>
  </HeadingPairs>
  <TitlesOfParts>
    <vt:vector size="146" baseType="lpstr">
      <vt:lpstr>Arial</vt:lpstr>
      <vt:lpstr>Arial Narrow</vt:lpstr>
      <vt:lpstr>Calibri</vt:lpstr>
      <vt:lpstr>Calibri Light</vt:lpstr>
      <vt:lpstr>Courier New</vt:lpstr>
      <vt:lpstr>MT Extra</vt:lpstr>
      <vt:lpstr>Roboto</vt:lpstr>
      <vt:lpstr>Symbol</vt:lpstr>
      <vt:lpstr>Times New Roman</vt:lpstr>
      <vt:lpstr>Wingdings</vt:lpstr>
      <vt:lpstr>Custom Design</vt:lpstr>
      <vt:lpstr>1_Custom Design</vt:lpstr>
      <vt:lpstr>Equation</vt:lpstr>
      <vt:lpstr>Visio.Drawing.11</vt:lpstr>
      <vt:lpstr>Fundamentals of Steel Bridge Engineering</vt:lpstr>
      <vt:lpstr>Reference Materials</vt:lpstr>
      <vt:lpstr>Lesson 11B Roadmap Bolted Connections and Field Splices</vt:lpstr>
      <vt:lpstr>Design of Bolted Joints      GENERAL</vt:lpstr>
      <vt:lpstr>Design of Bolted Joints - General Typical Bolted Joints</vt:lpstr>
      <vt:lpstr>Design of Bolted Joints - General </vt:lpstr>
      <vt:lpstr>Slip-Critical Connections</vt:lpstr>
      <vt:lpstr>Slip-Critical Connections</vt:lpstr>
      <vt:lpstr>Slip-Critical Connections</vt:lpstr>
      <vt:lpstr>Slip-Critical Connections</vt:lpstr>
      <vt:lpstr>Bearing-Type Connections</vt:lpstr>
      <vt:lpstr>High-Strength Bolts - ASTM F3125 Specification</vt:lpstr>
      <vt:lpstr>High-Strength Bolts - ASTM F3125 Specification</vt:lpstr>
      <vt:lpstr>High-Strength Bolts - ASTM F3148 Specification</vt:lpstr>
      <vt:lpstr>High-Strength Bolts – Tensile Strength</vt:lpstr>
      <vt:lpstr>High-Strength Bolts – Coating Options</vt:lpstr>
      <vt:lpstr>High-Strength Bolts – Installation Methods</vt:lpstr>
      <vt:lpstr>Low-Strength Steel Bolts</vt:lpstr>
      <vt:lpstr>Fatigue Resistance of Bolted Connections (Shear)</vt:lpstr>
      <vt:lpstr>Bolt Holes - Types</vt:lpstr>
      <vt:lpstr>Bolt Holes - Size</vt:lpstr>
      <vt:lpstr>Bolt Spacing – Minimum Spacing &amp; Clear Distance</vt:lpstr>
      <vt:lpstr>Bolt Spacing –Sealing Requirements</vt:lpstr>
      <vt:lpstr>Bolt Spacing – Edge &amp; End Distance</vt:lpstr>
      <vt:lpstr>Bolt Spacing – Maximum Pitch for Stitch Bolts</vt:lpstr>
      <vt:lpstr>Design of Bolted Joints      Shear Resistance</vt:lpstr>
      <vt:lpstr>Shear Resistance</vt:lpstr>
      <vt:lpstr>Shear Resistance</vt:lpstr>
      <vt:lpstr>Shear Resistance – Long Connections</vt:lpstr>
      <vt:lpstr>Shear Resistance</vt:lpstr>
      <vt:lpstr>Shear Resistance</vt:lpstr>
      <vt:lpstr>Shear Resistance - Example</vt:lpstr>
      <vt:lpstr>Shear Resistance - Example</vt:lpstr>
      <vt:lpstr>Shear Resistance - Example</vt:lpstr>
      <vt:lpstr>Shear Resistance - Example</vt:lpstr>
      <vt:lpstr>Design of Bolted Joints      Slip resistance</vt:lpstr>
      <vt:lpstr>Slip Resistance</vt:lpstr>
      <vt:lpstr>Slip Resistance</vt:lpstr>
      <vt:lpstr>Slip Resistance</vt:lpstr>
      <vt:lpstr>Slip Resistance</vt:lpstr>
      <vt:lpstr>Slip Resistance</vt:lpstr>
      <vt:lpstr>Slip Resistance</vt:lpstr>
      <vt:lpstr>Slip Resistance</vt:lpstr>
      <vt:lpstr>Slip Resistance - Example</vt:lpstr>
      <vt:lpstr>Design of Bolted Joints      Bearing resistance at bolt holes</vt:lpstr>
      <vt:lpstr>Bearing Resistance at Bolt Holes</vt:lpstr>
      <vt:lpstr>Bearing Resistance at Bolt Holes</vt:lpstr>
      <vt:lpstr>Bearing Resistance at Bolt Holes</vt:lpstr>
      <vt:lpstr>Bearing Resistance at Bolt Holes</vt:lpstr>
      <vt:lpstr>Bearing Resistance at Bolt Holes</vt:lpstr>
      <vt:lpstr>Bearing Resistance at Bolt Holes - Example</vt:lpstr>
      <vt:lpstr>Bearing Resistance at Bolt Holes - Example</vt:lpstr>
      <vt:lpstr>Bearing Resistance at Bolt Holes - Example</vt:lpstr>
      <vt:lpstr>Design of Bolted Joints      tensile resistance</vt:lpstr>
      <vt:lpstr>Tensile Resistance</vt:lpstr>
      <vt:lpstr>Tensile Resistance</vt:lpstr>
      <vt:lpstr>Tensile Resistance - Fatigue</vt:lpstr>
      <vt:lpstr>Combined Tension and Shear</vt:lpstr>
      <vt:lpstr>Combined Tension and Shear</vt:lpstr>
      <vt:lpstr>Design of Bolted Joints      eccentrically loaded connections</vt:lpstr>
      <vt:lpstr>Eccentrically Loaded Connections</vt:lpstr>
      <vt:lpstr>Eccentrically Loaded Connections</vt:lpstr>
      <vt:lpstr>Eccentrically Loaded Connections</vt:lpstr>
      <vt:lpstr>Eccentrically Loaded Connections - Example</vt:lpstr>
      <vt:lpstr>Eccentrically Loaded Connections - Example</vt:lpstr>
      <vt:lpstr>Eccentrically Loaded Connections - Example</vt:lpstr>
      <vt:lpstr>Design of Bolted Joints      Bolted Field Splices</vt:lpstr>
      <vt:lpstr>Bolted Field Splices - Introduction</vt:lpstr>
      <vt:lpstr>Flexural Members - General</vt:lpstr>
      <vt:lpstr>Flexural Members - General</vt:lpstr>
      <vt:lpstr>Flexural Members - General</vt:lpstr>
      <vt:lpstr>Flexural Members - General</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Flange Splices</vt:lpstr>
      <vt:lpstr>Flexural Members – Web Splices</vt:lpstr>
      <vt:lpstr>Flexural Members – Web Splices</vt:lpstr>
      <vt:lpstr>Flexural Members – Web Splices</vt:lpstr>
      <vt:lpstr>Flexural Members – Web Splices</vt:lpstr>
      <vt:lpstr>Flexural Members – Web Splices</vt:lpstr>
      <vt:lpstr>Flexural Members – Web Splices</vt:lpstr>
      <vt:lpstr>Flexural Members – Web Splices</vt:lpstr>
      <vt:lpstr>Flexural Members – Web Splices</vt:lpstr>
      <vt:lpstr>Flexural Members – Web Splices</vt:lpstr>
      <vt:lpstr>Flexural Members – Web Splices</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Flexural Members – Example</vt:lpstr>
      <vt:lpstr>Lesson 11 Summary – Splices and Connections</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Steel Bridge Engineering</dc:title>
  <dc:creator>Francesco Russo</dc:creator>
  <cp:lastModifiedBy>Kristi Sattler</cp:lastModifiedBy>
  <cp:revision>1257</cp:revision>
  <cp:lastPrinted>2022-02-24T19:58:38Z</cp:lastPrinted>
  <dcterms:created xsi:type="dcterms:W3CDTF">2022-01-31T19:20:48Z</dcterms:created>
  <dcterms:modified xsi:type="dcterms:W3CDTF">2024-08-07T12:50:30Z</dcterms:modified>
</cp:coreProperties>
</file>