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rts/chart1.xml" ContentType="application/vnd.openxmlformats-officedocument.drawingml.chart+xml"/>
  <Override PartName="/ppt/notesSlides/notesSlide47.xml" ContentType="application/vnd.openxmlformats-officedocument.presentationml.notesSlide+xml"/>
  <Override PartName="/ppt/charts/chart2.xml" ContentType="application/vnd.openxmlformats-officedocument.drawingml.chart+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charts/chart3.xml" ContentType="application/vnd.openxmlformats-officedocument.drawingml.chart+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7" r:id="rId1"/>
    <p:sldMasterId id="2147483968" r:id="rId2"/>
    <p:sldMasterId id="2147483981" r:id="rId3"/>
    <p:sldMasterId id="2147483989" r:id="rId4"/>
    <p:sldMasterId id="2147484001" r:id="rId5"/>
  </p:sldMasterIdLst>
  <p:notesMasterIdLst>
    <p:notesMasterId r:id="rId101"/>
  </p:notesMasterIdLst>
  <p:sldIdLst>
    <p:sldId id="987" r:id="rId6"/>
    <p:sldId id="986" r:id="rId7"/>
    <p:sldId id="989" r:id="rId8"/>
    <p:sldId id="979" r:id="rId9"/>
    <p:sldId id="973" r:id="rId10"/>
    <p:sldId id="1016" r:id="rId11"/>
    <p:sldId id="1014" r:id="rId12"/>
    <p:sldId id="1115" r:id="rId13"/>
    <p:sldId id="1015" r:id="rId14"/>
    <p:sldId id="1017" r:id="rId15"/>
    <p:sldId id="1019" r:id="rId16"/>
    <p:sldId id="1116" r:id="rId17"/>
    <p:sldId id="1020" r:id="rId18"/>
    <p:sldId id="1021" r:id="rId19"/>
    <p:sldId id="1024" r:id="rId20"/>
    <p:sldId id="1129" r:id="rId21"/>
    <p:sldId id="1010" r:id="rId22"/>
    <p:sldId id="1022" r:id="rId23"/>
    <p:sldId id="1027" r:id="rId24"/>
    <p:sldId id="1028" r:id="rId25"/>
    <p:sldId id="1029" r:id="rId26"/>
    <p:sldId id="1119" r:id="rId27"/>
    <p:sldId id="1012" r:id="rId28"/>
    <p:sldId id="1031" r:id="rId29"/>
    <p:sldId id="1032" r:id="rId30"/>
    <p:sldId id="1034" r:id="rId31"/>
    <p:sldId id="1120" r:id="rId32"/>
    <p:sldId id="1035" r:id="rId33"/>
    <p:sldId id="1036" r:id="rId34"/>
    <p:sldId id="1037" r:id="rId35"/>
    <p:sldId id="1039" r:id="rId36"/>
    <p:sldId id="1043" r:id="rId37"/>
    <p:sldId id="1040" r:id="rId38"/>
    <p:sldId id="1041" r:id="rId39"/>
    <p:sldId id="1042" r:id="rId40"/>
    <p:sldId id="1044" r:id="rId41"/>
    <p:sldId id="1121" r:id="rId42"/>
    <p:sldId id="1045" r:id="rId43"/>
    <p:sldId id="1046" r:id="rId44"/>
    <p:sldId id="1047" r:id="rId45"/>
    <p:sldId id="1049" r:id="rId46"/>
    <p:sldId id="1117" r:id="rId47"/>
    <p:sldId id="1050" r:id="rId48"/>
    <p:sldId id="1051" r:id="rId49"/>
    <p:sldId id="1053" r:id="rId50"/>
    <p:sldId id="1054" r:id="rId51"/>
    <p:sldId id="1055" r:id="rId52"/>
    <p:sldId id="1052" r:id="rId53"/>
    <p:sldId id="1057" r:id="rId54"/>
    <p:sldId id="1059" r:id="rId55"/>
    <p:sldId id="1062" r:id="rId56"/>
    <p:sldId id="1093" r:id="rId57"/>
    <p:sldId id="1065" r:id="rId58"/>
    <p:sldId id="1066" r:id="rId59"/>
    <p:sldId id="1067" r:id="rId60"/>
    <p:sldId id="1104" r:id="rId61"/>
    <p:sldId id="1064" r:id="rId62"/>
    <p:sldId id="1106" r:id="rId63"/>
    <p:sldId id="1063" r:id="rId64"/>
    <p:sldId id="1094" r:id="rId65"/>
    <p:sldId id="1068" r:id="rId66"/>
    <p:sldId id="1096" r:id="rId67"/>
    <p:sldId id="1070" r:id="rId68"/>
    <p:sldId id="1071" r:id="rId69"/>
    <p:sldId id="1097" r:id="rId70"/>
    <p:sldId id="1072" r:id="rId71"/>
    <p:sldId id="1073" r:id="rId72"/>
    <p:sldId id="1098" r:id="rId73"/>
    <p:sldId id="1074" r:id="rId74"/>
    <p:sldId id="1075" r:id="rId75"/>
    <p:sldId id="1076" r:id="rId76"/>
    <p:sldId id="1077" r:id="rId77"/>
    <p:sldId id="1078" r:id="rId78"/>
    <p:sldId id="1099" r:id="rId79"/>
    <p:sldId id="1079" r:id="rId80"/>
    <p:sldId id="1100" r:id="rId81"/>
    <p:sldId id="1081" r:id="rId82"/>
    <p:sldId id="1082" r:id="rId83"/>
    <p:sldId id="1083" r:id="rId84"/>
    <p:sldId id="1101" r:id="rId85"/>
    <p:sldId id="1107" r:id="rId86"/>
    <p:sldId id="1108" r:id="rId87"/>
    <p:sldId id="1087" r:id="rId88"/>
    <p:sldId id="1102" r:id="rId89"/>
    <p:sldId id="1103" r:id="rId90"/>
    <p:sldId id="1128" r:id="rId91"/>
    <p:sldId id="1092" r:id="rId92"/>
    <p:sldId id="1125" r:id="rId93"/>
    <p:sldId id="1123" r:id="rId94"/>
    <p:sldId id="1124" r:id="rId95"/>
    <p:sldId id="1018" r:id="rId96"/>
    <p:sldId id="1126" r:id="rId97"/>
    <p:sldId id="1089" r:id="rId98"/>
    <p:sldId id="1090" r:id="rId99"/>
    <p:sldId id="945" r:id="rId100"/>
  </p:sldIdLst>
  <p:sldSz cx="9144000" cy="5143500" type="screen16x9"/>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 Title Slide" id="{BEF29D6A-1967-334A-BD90-6A2E587A8F8D}">
          <p14:sldIdLst>
            <p14:sldId id="987"/>
            <p14:sldId id="986"/>
            <p14:sldId id="989"/>
            <p14:sldId id="979"/>
            <p14:sldId id="973"/>
            <p14:sldId id="1016"/>
            <p14:sldId id="1014"/>
            <p14:sldId id="1115"/>
            <p14:sldId id="1015"/>
            <p14:sldId id="1017"/>
            <p14:sldId id="1019"/>
            <p14:sldId id="1116"/>
            <p14:sldId id="1020"/>
            <p14:sldId id="1021"/>
            <p14:sldId id="1024"/>
            <p14:sldId id="1129"/>
            <p14:sldId id="1010"/>
            <p14:sldId id="1022"/>
            <p14:sldId id="1027"/>
            <p14:sldId id="1028"/>
            <p14:sldId id="1029"/>
            <p14:sldId id="1119"/>
            <p14:sldId id="1012"/>
            <p14:sldId id="1031"/>
            <p14:sldId id="1032"/>
            <p14:sldId id="1034"/>
            <p14:sldId id="1120"/>
            <p14:sldId id="1035"/>
            <p14:sldId id="1036"/>
            <p14:sldId id="1037"/>
            <p14:sldId id="1039"/>
            <p14:sldId id="1043"/>
            <p14:sldId id="1040"/>
            <p14:sldId id="1041"/>
            <p14:sldId id="1042"/>
            <p14:sldId id="1044"/>
            <p14:sldId id="1121"/>
            <p14:sldId id="1045"/>
            <p14:sldId id="1046"/>
            <p14:sldId id="1047"/>
            <p14:sldId id="1049"/>
            <p14:sldId id="1117"/>
            <p14:sldId id="1050"/>
            <p14:sldId id="1051"/>
            <p14:sldId id="1053"/>
            <p14:sldId id="1054"/>
            <p14:sldId id="1055"/>
            <p14:sldId id="1052"/>
            <p14:sldId id="1057"/>
            <p14:sldId id="1059"/>
            <p14:sldId id="1062"/>
            <p14:sldId id="1093"/>
            <p14:sldId id="1065"/>
            <p14:sldId id="1066"/>
            <p14:sldId id="1067"/>
            <p14:sldId id="1104"/>
            <p14:sldId id="1064"/>
            <p14:sldId id="1106"/>
            <p14:sldId id="1063"/>
            <p14:sldId id="1094"/>
            <p14:sldId id="1068"/>
            <p14:sldId id="1096"/>
            <p14:sldId id="1070"/>
            <p14:sldId id="1071"/>
            <p14:sldId id="1097"/>
            <p14:sldId id="1072"/>
            <p14:sldId id="1073"/>
            <p14:sldId id="1098"/>
            <p14:sldId id="1074"/>
            <p14:sldId id="1075"/>
            <p14:sldId id="1076"/>
            <p14:sldId id="1077"/>
            <p14:sldId id="1078"/>
            <p14:sldId id="1099"/>
            <p14:sldId id="1079"/>
            <p14:sldId id="1100"/>
            <p14:sldId id="1081"/>
            <p14:sldId id="1082"/>
            <p14:sldId id="1083"/>
            <p14:sldId id="1101"/>
            <p14:sldId id="1107"/>
            <p14:sldId id="1108"/>
            <p14:sldId id="1087"/>
            <p14:sldId id="1102"/>
            <p14:sldId id="1103"/>
            <p14:sldId id="1128"/>
            <p14:sldId id="1092"/>
            <p14:sldId id="1125"/>
            <p14:sldId id="1123"/>
            <p14:sldId id="1124"/>
            <p14:sldId id="1018"/>
            <p14:sldId id="1126"/>
            <p14:sldId id="1089"/>
            <p14:sldId id="1090"/>
          </p14:sldIdLst>
        </p14:section>
        <p14:section name="Layouts" id="{F0B18060-BA1D-4988-8F69-103D5A8E59A4}">
          <p14:sldIdLst/>
        </p14:section>
        <p14:section name="Closing Slides" id="{62E47BE5-462A-4F75-A113-E33331D0DD5D}">
          <p14:sldIdLst/>
        </p14:section>
        <p14:section name="Assets" id="{32226833-5DE5-274D-9780-5653039077F5}">
          <p14:sldIdLst>
            <p14:sldId id="945"/>
          </p14:sldIdLst>
        </p14:section>
        <p14:section name="Interstitials" id="{16119D1A-FB99-E342-8FC8-05A94E0E9F7B}">
          <p14:sldIdLst/>
        </p14:section>
      </p14:sectionLst>
    </p:ext>
    <p:ext uri="{EFAFB233-063F-42B5-8137-9DF3F51BA10A}">
      <p15:sldGuideLst xmlns="" xmlns:p15="http://schemas.microsoft.com/office/powerpoint/2012/main">
        <p15:guide id="3" orient="horz" pos="2750" userDrawn="1">
          <p15:clr>
            <a:srgbClr val="A4A3A4"/>
          </p15:clr>
        </p15:guide>
        <p15:guide id="4" pos="201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577A"/>
    <a:srgbClr val="16ABEE"/>
    <a:srgbClr val="7CBD32"/>
    <a:srgbClr val="AED87C"/>
    <a:srgbClr val="FC9F2E"/>
    <a:srgbClr val="FAC678"/>
    <a:srgbClr val="FF9A4A"/>
    <a:srgbClr val="CC7D3C"/>
    <a:srgbClr val="0A1013"/>
    <a:srgbClr val="87C7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Style léger 1 - Accentuation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91EBBBCC-DAD2-459C-BE2E-F6DE35CF9A28}" styleName="Style foncé 2 - Accentuation 3/Accentuation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21E4AEA4-8DFA-4A89-87EB-49C32662AFE0}" styleName="Style moyen 2 - Accentuation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Aucun style, aucune grille">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36" autoAdjust="0"/>
    <p:restoredTop sz="59611" autoAdjust="0"/>
  </p:normalViewPr>
  <p:slideViewPr>
    <p:cSldViewPr>
      <p:cViewPr>
        <p:scale>
          <a:sx n="86" d="100"/>
          <a:sy n="86" d="100"/>
        </p:scale>
        <p:origin x="-2376" y="-162"/>
      </p:cViewPr>
      <p:guideLst>
        <p:guide orient="horz" pos="2063"/>
        <p:guide pos="201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4" d="100"/>
        <a:sy n="104" d="100"/>
      </p:scale>
      <p:origin x="0" y="3516"/>
    </p:cViewPr>
  </p:sorterViewPr>
  <p:notesViewPr>
    <p:cSldViewPr>
      <p:cViewPr varScale="1">
        <p:scale>
          <a:sx n="69" d="100"/>
          <a:sy n="69" d="100"/>
        </p:scale>
        <p:origin x="-2490"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slide" Target="slides/slide69.xml"/><Relationship Id="rId79" Type="http://schemas.openxmlformats.org/officeDocument/2006/relationships/slide" Target="slides/slide74.xml"/><Relationship Id="rId87" Type="http://schemas.openxmlformats.org/officeDocument/2006/relationships/slide" Target="slides/slide82.xml"/><Relationship Id="rId102"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slide" Target="slides/slide56.xml"/><Relationship Id="rId82" Type="http://schemas.openxmlformats.org/officeDocument/2006/relationships/slide" Target="slides/slide77.xml"/><Relationship Id="rId90" Type="http://schemas.openxmlformats.org/officeDocument/2006/relationships/slide" Target="slides/slide85.xml"/><Relationship Id="rId95" Type="http://schemas.openxmlformats.org/officeDocument/2006/relationships/slide" Target="slides/slide90.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slide" Target="slides/slide80.xml"/><Relationship Id="rId93" Type="http://schemas.openxmlformats.org/officeDocument/2006/relationships/slide" Target="slides/slide88.xml"/><Relationship Id="rId98" Type="http://schemas.openxmlformats.org/officeDocument/2006/relationships/slide" Target="slides/slide9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103"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slide" Target="slides/slide86.xml"/><Relationship Id="rId96" Type="http://schemas.openxmlformats.org/officeDocument/2006/relationships/slide" Target="slides/slide9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0"/>
    <c:plotArea>
      <c:layout/>
      <c:doughnutChart>
        <c:varyColors val="1"/>
        <c:ser>
          <c:idx val="0"/>
          <c:order val="0"/>
          <c:dPt>
            <c:idx val="1"/>
            <c:bubble3D val="0"/>
            <c:spPr>
              <a:solidFill>
                <a:schemeClr val="accent4"/>
              </a:solidFill>
            </c:spPr>
          </c:dPt>
          <c:cat>
            <c:strRef>
              <c:f>Sheet1!$A$2:$A$3</c:f>
              <c:strCache>
                <c:ptCount val="2"/>
                <c:pt idx="0">
                  <c:v>Labor</c:v>
                </c:pt>
                <c:pt idx="1">
                  <c:v>Material</c:v>
                </c:pt>
              </c:strCache>
            </c:strRef>
          </c:cat>
          <c:val>
            <c:numRef>
              <c:f>Sheet1!$B$2:$B$3</c:f>
              <c:numCache>
                <c:formatCode>General</c:formatCode>
                <c:ptCount val="2"/>
                <c:pt idx="0">
                  <c:v>60</c:v>
                </c:pt>
                <c:pt idx="1">
                  <c:v>40</c:v>
                </c:pt>
              </c:numCache>
            </c:numRef>
          </c:val>
        </c:ser>
        <c:dLbls>
          <c:showLegendKey val="0"/>
          <c:showVal val="0"/>
          <c:showCatName val="0"/>
          <c:showSerName val="0"/>
          <c:showPercent val="0"/>
          <c:showBubbleSize val="0"/>
          <c:showLeaderLines val="1"/>
        </c:dLbls>
        <c:firstSliceAng val="0"/>
        <c:holeSize val="78"/>
      </c:doughnutChart>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0"/>
    <c:plotArea>
      <c:layout/>
      <c:doughnutChart>
        <c:varyColors val="1"/>
        <c:ser>
          <c:idx val="0"/>
          <c:order val="0"/>
          <c:dPt>
            <c:idx val="0"/>
            <c:bubble3D val="0"/>
            <c:spPr>
              <a:solidFill>
                <a:srgbClr val="C00000"/>
              </a:solidFill>
            </c:spPr>
          </c:dPt>
          <c:dPt>
            <c:idx val="1"/>
            <c:bubble3D val="0"/>
            <c:spPr>
              <a:solidFill>
                <a:schemeClr val="accent4"/>
              </a:solidFill>
            </c:spPr>
          </c:dPt>
          <c:cat>
            <c:strRef>
              <c:f>Sheet1!$A$2:$A$3</c:f>
              <c:strCache>
                <c:ptCount val="2"/>
                <c:pt idx="0">
                  <c:v>Labor</c:v>
                </c:pt>
                <c:pt idx="1">
                  <c:v>Material</c:v>
                </c:pt>
              </c:strCache>
            </c:strRef>
          </c:cat>
          <c:val>
            <c:numRef>
              <c:f>Sheet1!$B$2:$B$3</c:f>
              <c:numCache>
                <c:formatCode>General</c:formatCode>
                <c:ptCount val="2"/>
                <c:pt idx="0">
                  <c:v>90</c:v>
                </c:pt>
                <c:pt idx="1">
                  <c:v>10</c:v>
                </c:pt>
              </c:numCache>
            </c:numRef>
          </c:val>
        </c:ser>
        <c:dLbls>
          <c:showLegendKey val="0"/>
          <c:showVal val="0"/>
          <c:showCatName val="0"/>
          <c:showSerName val="0"/>
          <c:showPercent val="0"/>
          <c:showBubbleSize val="0"/>
          <c:showLeaderLines val="1"/>
        </c:dLbls>
        <c:firstSliceAng val="0"/>
        <c:holeSize val="78"/>
      </c:doughnutChart>
    </c:plotArea>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0"/>
    <c:plotArea>
      <c:layout/>
      <c:doughnutChart>
        <c:varyColors val="1"/>
        <c:ser>
          <c:idx val="0"/>
          <c:order val="0"/>
          <c:dPt>
            <c:idx val="0"/>
            <c:bubble3D val="0"/>
            <c:spPr>
              <a:solidFill>
                <a:srgbClr val="C00000"/>
              </a:solidFill>
            </c:spPr>
          </c:dPt>
          <c:dPt>
            <c:idx val="1"/>
            <c:bubble3D val="0"/>
            <c:spPr>
              <a:solidFill>
                <a:schemeClr val="accent4"/>
              </a:solidFill>
            </c:spPr>
          </c:dPt>
          <c:cat>
            <c:strRef>
              <c:f>Sheet1!$A$2:$A$3</c:f>
              <c:strCache>
                <c:ptCount val="2"/>
                <c:pt idx="0">
                  <c:v>Labor</c:v>
                </c:pt>
                <c:pt idx="1">
                  <c:v>Material</c:v>
                </c:pt>
              </c:strCache>
            </c:strRef>
          </c:cat>
          <c:val>
            <c:numRef>
              <c:f>Sheet1!$B$2:$B$3</c:f>
              <c:numCache>
                <c:formatCode>General</c:formatCode>
                <c:ptCount val="2"/>
                <c:pt idx="0">
                  <c:v>90</c:v>
                </c:pt>
                <c:pt idx="1">
                  <c:v>10</c:v>
                </c:pt>
              </c:numCache>
            </c:numRef>
          </c:val>
        </c:ser>
        <c:dLbls>
          <c:showLegendKey val="0"/>
          <c:showVal val="0"/>
          <c:showCatName val="0"/>
          <c:showSerName val="0"/>
          <c:showPercent val="0"/>
          <c:showBubbleSize val="0"/>
          <c:showLeaderLines val="1"/>
        </c:dLbls>
        <c:firstSliceAng val="0"/>
        <c:holeSize val="78"/>
      </c:doughnutChart>
    </c:plotArea>
    <c:plotVisOnly val="1"/>
    <c:dispBlanksAs val="gap"/>
    <c:showDLblsOverMax val="0"/>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fr-CA"/>
          </a:p>
        </p:txBody>
      </p:sp>
      <p:sp>
        <p:nvSpPr>
          <p:cNvPr id="3" name="Espace réservé de la date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C76EAF8-3271-4142-89B6-932C21916834}" type="datetimeFigureOut">
              <a:rPr lang="fr-FR" smtClean="0"/>
              <a:pPr/>
              <a:t>11/12/2019</a:t>
            </a:fld>
            <a:endParaRPr lang="fr-CA"/>
          </a:p>
        </p:txBody>
      </p:sp>
      <p:sp>
        <p:nvSpPr>
          <p:cNvPr id="4" name="Espace réservé de l'image des diapositives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fr-CA"/>
          </a:p>
        </p:txBody>
      </p:sp>
      <p:sp>
        <p:nvSpPr>
          <p:cNvPr id="5" name="Espace réservé des commentair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CA"/>
          </a:p>
        </p:txBody>
      </p:sp>
      <p:sp>
        <p:nvSpPr>
          <p:cNvPr id="6" name="Espace réservé du pied de page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fr-CA"/>
          </a:p>
        </p:txBody>
      </p:sp>
      <p:sp>
        <p:nvSpPr>
          <p:cNvPr id="7" name="Espace réservé du numéro de diapositive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DAD251D-F4B4-477B-AC6C-B1160455DDA7}" type="slidenum">
              <a:rPr lang="fr-CA" smtClean="0"/>
              <a:pPr/>
              <a:t>‹#›</a:t>
            </a:fld>
            <a:endParaRPr lang="fr-CA"/>
          </a:p>
        </p:txBody>
      </p:sp>
    </p:spTree>
    <p:extLst>
      <p:ext uri="{BB962C8B-B14F-4D97-AF65-F5344CB8AC3E}">
        <p14:creationId xmlns:p14="http://schemas.microsoft.com/office/powerpoint/2010/main" val="869386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3" Type="http://schemas.openxmlformats.org/officeDocument/2006/relationships/hyperlink" Target="http://www.whysteel.org/" TargetMode="External"/><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Title Slide</a:t>
            </a:r>
            <a:r>
              <a:rPr lang="en-US" baseline="0" dirty="0" smtClean="0"/>
              <a:t> </a:t>
            </a:r>
          </a:p>
          <a:p>
            <a:endParaRPr lang="en-US" dirty="0" smtClean="0"/>
          </a:p>
          <a:p>
            <a:r>
              <a:rPr lang="en-US" dirty="0" smtClean="0"/>
              <a:t>Project: </a:t>
            </a:r>
          </a:p>
          <a:p>
            <a:r>
              <a:rPr lang="en-US" sz="1200" b="0" i="0" kern="1200" dirty="0" smtClean="0">
                <a:solidFill>
                  <a:schemeClr val="tx1"/>
                </a:solidFill>
                <a:effectLst/>
                <a:latin typeface="+mn-lt"/>
                <a:ea typeface="+mn-ea"/>
                <a:cs typeface="+mn-cs"/>
              </a:rPr>
              <a:t>Anaheim Regional Transportation Intermodal Center (ARTIC)</a:t>
            </a:r>
          </a:p>
          <a:p>
            <a:r>
              <a:rPr lang="en-US" sz="1200" b="0" i="0" kern="1200" dirty="0" smtClean="0">
                <a:solidFill>
                  <a:schemeClr val="tx1"/>
                </a:solidFill>
                <a:effectLst/>
                <a:latin typeface="+mn-lt"/>
                <a:ea typeface="+mn-ea"/>
                <a:cs typeface="+mn-cs"/>
              </a:rPr>
              <a:t>Anaheim,</a:t>
            </a:r>
            <a:r>
              <a:rPr lang="en-US" sz="1200" b="0" i="0" kern="1200" baseline="0" dirty="0" smtClean="0">
                <a:solidFill>
                  <a:schemeClr val="tx1"/>
                </a:solidFill>
                <a:effectLst/>
                <a:latin typeface="+mn-lt"/>
                <a:ea typeface="+mn-ea"/>
                <a:cs typeface="+mn-cs"/>
              </a:rPr>
              <a:t> CA</a:t>
            </a:r>
          </a:p>
          <a:p>
            <a:r>
              <a:rPr lang="en-US" sz="1200" b="0" i="0" kern="1200" baseline="0" dirty="0" smtClean="0">
                <a:solidFill>
                  <a:schemeClr val="tx1"/>
                </a:solidFill>
                <a:effectLst/>
                <a:latin typeface="+mn-lt"/>
                <a:ea typeface="+mn-ea"/>
                <a:cs typeface="+mn-cs"/>
              </a:rPr>
              <a:t>2015 IDEAS2 Winner</a:t>
            </a:r>
            <a:endParaRPr lang="en-US"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1</a:t>
            </a:fld>
            <a:endParaRPr lang="fr-CA"/>
          </a:p>
        </p:txBody>
      </p:sp>
    </p:spTree>
    <p:extLst>
      <p:ext uri="{BB962C8B-B14F-4D97-AF65-F5344CB8AC3E}">
        <p14:creationId xmlns:p14="http://schemas.microsoft.com/office/powerpoint/2010/main" val="35226631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2</a:t>
            </a:fld>
            <a:endParaRPr lang="fr-CA"/>
          </a:p>
        </p:txBody>
      </p:sp>
    </p:spTree>
    <p:extLst>
      <p:ext uri="{BB962C8B-B14F-4D97-AF65-F5344CB8AC3E}">
        <p14:creationId xmlns:p14="http://schemas.microsoft.com/office/powerpoint/2010/main" val="5903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Agenda for today’s presentation </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Project:</a:t>
            </a:r>
            <a:r>
              <a:rPr lang="en-US" sz="1200" kern="1200" baseline="0" dirty="0" smtClean="0">
                <a:solidFill>
                  <a:schemeClr val="tx1"/>
                </a:solidFill>
                <a:effectLst/>
                <a:latin typeface="+mn-lt"/>
                <a:ea typeface="+mn-ea"/>
                <a:cs typeface="+mn-cs"/>
              </a:rPr>
              <a:t> </a:t>
            </a:r>
            <a:endParaRPr lang="en-US" baseline="0" dirty="0" smtClean="0"/>
          </a:p>
          <a:p>
            <a:r>
              <a:rPr lang="en-US" baseline="0" dirty="0" smtClean="0"/>
              <a:t>Washington-</a:t>
            </a:r>
            <a:r>
              <a:rPr lang="en-US" dirty="0" smtClean="0"/>
              <a:t>Wabash ‘L’ Station </a:t>
            </a:r>
          </a:p>
          <a:p>
            <a:r>
              <a:rPr lang="en-US" dirty="0" smtClean="0"/>
              <a:t>Chicago, IL </a:t>
            </a:r>
          </a:p>
          <a:p>
            <a:r>
              <a:rPr lang="en-US" dirty="0" err="1" smtClean="0"/>
              <a:t>AISC</a:t>
            </a:r>
            <a:r>
              <a:rPr lang="en-US" dirty="0" smtClean="0"/>
              <a:t> photo </a:t>
            </a:r>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3</a:t>
            </a:fld>
            <a:endParaRPr lang="fr-CA"/>
          </a:p>
        </p:txBody>
      </p:sp>
    </p:spTree>
    <p:extLst>
      <p:ext uri="{BB962C8B-B14F-4D97-AF65-F5344CB8AC3E}">
        <p14:creationId xmlns:p14="http://schemas.microsoft.com/office/powerpoint/2010/main" val="33540260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TRANSITION SLIDE </a:t>
            </a:r>
          </a:p>
          <a:p>
            <a:endParaRPr lang="en-US" dirty="0" smtClean="0"/>
          </a:p>
          <a:p>
            <a:r>
              <a:rPr lang="en-US" dirty="0" smtClean="0"/>
              <a:t>The</a:t>
            </a:r>
            <a:r>
              <a:rPr lang="en-US" baseline="0" dirty="0" smtClean="0"/>
              <a:t> use of architecturally expressive exposed steel dates back to the start of the shift of cast iron to structural </a:t>
            </a:r>
            <a:r>
              <a:rPr lang="en-US" dirty="0" smtClean="0"/>
              <a:t>steel.</a:t>
            </a:r>
            <a:r>
              <a:rPr lang="en-US" baseline="0" dirty="0" smtClean="0"/>
              <a:t>  </a:t>
            </a:r>
          </a:p>
          <a:p>
            <a:endParaRPr lang="en-US" baseline="0" dirty="0" smtClean="0"/>
          </a:p>
          <a:p>
            <a:r>
              <a:rPr lang="en-US" baseline="0" dirty="0" smtClean="0"/>
              <a:t>Project: </a:t>
            </a:r>
          </a:p>
          <a:p>
            <a:r>
              <a:rPr lang="en-US" baseline="0" dirty="0" smtClean="0"/>
              <a:t>Eiffel Tower</a:t>
            </a:r>
          </a:p>
          <a:p>
            <a:r>
              <a:rPr lang="en-US" dirty="0" smtClean="0"/>
              <a:t>Paris, France</a:t>
            </a:r>
            <a:r>
              <a:rPr lang="en-US" baseline="0" dirty="0" smtClean="0"/>
              <a:t> </a:t>
            </a:r>
          </a:p>
          <a:p>
            <a:r>
              <a:rPr lang="en-US" baseline="0" dirty="0" smtClean="0"/>
              <a:t>Pexel.com  - Free photo</a:t>
            </a:r>
            <a:r>
              <a:rPr lang="en-US" dirty="0" smtClean="0"/>
              <a:t> service</a:t>
            </a:r>
          </a:p>
          <a:p>
            <a:endParaRPr lang="en-US" dirty="0" smtClean="0"/>
          </a:p>
          <a:p>
            <a:r>
              <a:rPr lang="en-US" sz="1200" b="0" i="0" kern="1200" dirty="0" smtClean="0">
                <a:solidFill>
                  <a:schemeClr val="tx1"/>
                </a:solidFill>
                <a:effectLst/>
                <a:latin typeface="+mn-lt"/>
                <a:ea typeface="+mn-ea"/>
                <a:cs typeface="+mn-cs"/>
              </a:rPr>
              <a:t>Constructed from 1887–89 , the Eiffel Tower</a:t>
            </a:r>
            <a:r>
              <a:rPr lang="en-US" sz="1200" b="0" i="0" kern="1200" baseline="0" dirty="0" smtClean="0">
                <a:solidFill>
                  <a:schemeClr val="tx1"/>
                </a:solidFill>
                <a:effectLst/>
                <a:latin typeface="+mn-lt"/>
                <a:ea typeface="+mn-ea"/>
                <a:cs typeface="+mn-cs"/>
              </a:rPr>
              <a:t> is a wrought iron building. And was the world’s tallest structure until the completion of the Chrysler Building in 1930.</a:t>
            </a:r>
            <a:endParaRPr lang="en-US"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4</a:t>
            </a:fld>
            <a:endParaRPr lang="fr-CA"/>
          </a:p>
        </p:txBody>
      </p:sp>
    </p:spTree>
    <p:extLst>
      <p:ext uri="{BB962C8B-B14F-4D97-AF65-F5344CB8AC3E}">
        <p14:creationId xmlns:p14="http://schemas.microsoft.com/office/powerpoint/2010/main" val="2123720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Modern</a:t>
            </a:r>
            <a:r>
              <a:rPr lang="en-US" baseline="0" dirty="0" smtClean="0"/>
              <a:t> use of architecturally exposed structural steel  in the US is said to </a:t>
            </a:r>
            <a:r>
              <a:rPr lang="en-US" dirty="0" smtClean="0"/>
              <a:t>have started with Helmut </a:t>
            </a:r>
            <a:r>
              <a:rPr lang="en-US" dirty="0" err="1" smtClean="0"/>
              <a:t>Jahn’s</a:t>
            </a:r>
            <a:r>
              <a:rPr lang="en-US" dirty="0" smtClean="0"/>
              <a:t> United Airlines Terminal in Chicago in 1987, and since the usage</a:t>
            </a:r>
            <a:r>
              <a:rPr lang="en-US" baseline="0" dirty="0" smtClean="0"/>
              <a:t> of architecturally exposed structural steel (AESS) </a:t>
            </a:r>
            <a:r>
              <a:rPr lang="en-US" dirty="0" smtClean="0"/>
              <a:t>has spread to everything from small retail stores to office lobbies (quote 2003 AESS Brochure).</a:t>
            </a:r>
            <a:r>
              <a:rPr lang="en-US" baseline="0" dirty="0" smtClean="0"/>
              <a:t>  And if you are visiting Chicago, you will see that the embracement of AESS has continued throughout the years. </a:t>
            </a:r>
            <a:endParaRPr lang="en-US" dirty="0" smtClean="0"/>
          </a:p>
          <a:p>
            <a:endParaRPr lang="en-US" dirty="0" smtClean="0"/>
          </a:p>
          <a:p>
            <a:r>
              <a:rPr lang="en-US" dirty="0" smtClean="0"/>
              <a:t>Left:</a:t>
            </a:r>
          </a:p>
          <a:p>
            <a:r>
              <a:rPr lang="en-US" dirty="0" smtClean="0"/>
              <a:t>United Terminal – Chicago O’Hare Airport</a:t>
            </a:r>
          </a:p>
          <a:p>
            <a:r>
              <a:rPr lang="en-US" dirty="0" smtClean="0"/>
              <a:t>Chicago, IL </a:t>
            </a:r>
          </a:p>
          <a:p>
            <a:r>
              <a:rPr lang="en-US" dirty="0" smtClean="0"/>
              <a:t>MSC image </a:t>
            </a:r>
          </a:p>
          <a:p>
            <a:endParaRPr lang="en-US" dirty="0"/>
          </a:p>
          <a:p>
            <a:r>
              <a:rPr lang="en-US" dirty="0" smtClean="0"/>
              <a:t>Right:</a:t>
            </a:r>
          </a:p>
          <a:p>
            <a:r>
              <a:rPr lang="en-US" dirty="0" err="1" smtClean="0"/>
              <a:t>Cermark-McCormic</a:t>
            </a:r>
            <a:r>
              <a:rPr lang="en-US" dirty="0" smtClean="0"/>
              <a:t> Place ‘L’ Station </a:t>
            </a:r>
          </a:p>
          <a:p>
            <a:r>
              <a:rPr lang="en-US" dirty="0" smtClean="0"/>
              <a:t>Chicago, IL </a:t>
            </a:r>
          </a:p>
          <a:p>
            <a:r>
              <a:rPr lang="en-US" dirty="0" smtClean="0"/>
              <a:t>IDEAS2 Entry </a:t>
            </a:r>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5</a:t>
            </a:fld>
            <a:endParaRPr lang="fr-CA"/>
          </a:p>
        </p:txBody>
      </p:sp>
    </p:spTree>
    <p:extLst>
      <p:ext uri="{BB962C8B-B14F-4D97-AF65-F5344CB8AC3E}">
        <p14:creationId xmlns:p14="http://schemas.microsoft.com/office/powerpoint/2010/main" val="3542190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7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Prior to 2016, previous codes and standards—even </a:t>
            </a:r>
            <a:r>
              <a:rPr lang="en-US" dirty="0" err="1" smtClean="0"/>
              <a:t>AISC’s</a:t>
            </a:r>
            <a:r>
              <a:rPr lang="en-US" dirty="0" smtClean="0"/>
              <a:t> Code of Standard Practice—do not fully address the unique level of detail needed to successfully design, detail, fabricate and erect Architecturally Exposed Structural Steel (AESS) projects.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sz="1200" kern="1200" dirty="0" smtClean="0">
                <a:solidFill>
                  <a:schemeClr val="tx1"/>
                </a:solidFill>
                <a:effectLst/>
                <a:latin typeface="+mn-lt"/>
                <a:ea typeface="+mn-ea"/>
                <a:cs typeface="+mn-cs"/>
              </a:rPr>
              <a:t>And this</a:t>
            </a:r>
            <a:r>
              <a:rPr lang="en-US" sz="1200" kern="1200" baseline="0" dirty="0" smtClean="0">
                <a:solidFill>
                  <a:schemeClr val="tx1"/>
                </a:solidFill>
                <a:effectLst/>
                <a:latin typeface="+mn-lt"/>
                <a:ea typeface="+mn-ea"/>
                <a:cs typeface="+mn-cs"/>
              </a:rPr>
              <a:t> was due to two reasons, one, there was a O</a:t>
            </a:r>
            <a:r>
              <a:rPr lang="en-US" sz="1200" kern="1200" dirty="0" smtClean="0">
                <a:solidFill>
                  <a:schemeClr val="tx1"/>
                </a:solidFill>
                <a:effectLst/>
                <a:latin typeface="+mn-lt"/>
                <a:ea typeface="+mn-ea"/>
                <a:cs typeface="+mn-cs"/>
              </a:rPr>
              <a:t>ne-Size-Fits-All to</a:t>
            </a:r>
            <a:r>
              <a:rPr lang="en-US" sz="1200" kern="1200" baseline="0" dirty="0" smtClean="0">
                <a:solidFill>
                  <a:schemeClr val="tx1"/>
                </a:solidFill>
                <a:effectLst/>
                <a:latin typeface="+mn-lt"/>
                <a:ea typeface="+mn-ea"/>
                <a:cs typeface="+mn-cs"/>
              </a:rPr>
              <a:t> structural steel.  It was either standard structural steel as you see on the left, or it was architecturally exposed structural steel as you see on the right.  </a:t>
            </a:r>
          </a:p>
          <a:p>
            <a:endParaRPr lang="en-US" sz="1200" kern="1200" baseline="0" dirty="0" smtClean="0">
              <a:solidFill>
                <a:schemeClr val="tx1"/>
              </a:solidFill>
              <a:effectLst/>
              <a:latin typeface="+mn-lt"/>
              <a:ea typeface="+mn-ea"/>
              <a:cs typeface="+mn-cs"/>
            </a:endParaRPr>
          </a:p>
          <a:p>
            <a:r>
              <a:rPr lang="en-US" sz="1200" kern="1200" baseline="0" dirty="0" smtClean="0">
                <a:solidFill>
                  <a:schemeClr val="tx1"/>
                </a:solidFill>
                <a:effectLst/>
                <a:latin typeface="+mn-lt"/>
                <a:ea typeface="+mn-ea"/>
                <a:cs typeface="+mn-cs"/>
              </a:rPr>
              <a:t>SLIDE TRANSITION</a:t>
            </a:r>
          </a:p>
          <a:p>
            <a:r>
              <a:rPr lang="en-US" sz="1200" kern="1200" baseline="0" dirty="0" smtClean="0">
                <a:solidFill>
                  <a:schemeClr val="tx1"/>
                </a:solidFill>
                <a:effectLst/>
                <a:latin typeface="+mn-lt"/>
                <a:ea typeface="+mn-ea"/>
                <a:cs typeface="+mn-cs"/>
              </a:rPr>
              <a:t>And because there was only one designation for AESS, expressive steel projects small to large with differing aesthetic approaches were treated the same.  </a:t>
            </a:r>
          </a:p>
          <a:p>
            <a:endParaRPr lang="en-US" dirty="0" smtClean="0"/>
          </a:p>
          <a:p>
            <a:r>
              <a:rPr lang="en-US" dirty="0" smtClean="0"/>
              <a:t>Left: </a:t>
            </a:r>
          </a:p>
          <a:p>
            <a:r>
              <a:rPr lang="en-US" dirty="0" smtClean="0"/>
              <a:t>7 Bryant Park </a:t>
            </a:r>
          </a:p>
          <a:p>
            <a:r>
              <a:rPr lang="en-US" dirty="0" smtClean="0"/>
              <a:t>New York, NY</a:t>
            </a:r>
          </a:p>
          <a:p>
            <a:r>
              <a:rPr lang="en-US" dirty="0" err="1" smtClean="0"/>
              <a:t>AISC</a:t>
            </a:r>
            <a:r>
              <a:rPr lang="en-US" dirty="0" smtClean="0"/>
              <a:t> photo </a:t>
            </a:r>
          </a:p>
          <a:p>
            <a:r>
              <a:rPr lang="en-US" dirty="0" smtClean="0"/>
              <a:t>Center:</a:t>
            </a:r>
          </a:p>
          <a:p>
            <a:r>
              <a:rPr lang="en-US" dirty="0" smtClean="0"/>
              <a:t>2010 </a:t>
            </a:r>
            <a:r>
              <a:rPr lang="en-US" dirty="0" err="1" smtClean="0"/>
              <a:t>AISC</a:t>
            </a:r>
            <a:r>
              <a:rPr lang="en-US" dirty="0" smtClean="0"/>
              <a:t> Code of Standard Practice </a:t>
            </a:r>
          </a:p>
          <a:p>
            <a:r>
              <a:rPr lang="en-US" dirty="0" smtClean="0"/>
              <a:t>Right: </a:t>
            </a:r>
          </a:p>
          <a:p>
            <a:r>
              <a:rPr lang="en-US" dirty="0" smtClean="0"/>
              <a:t>US Air  Force Academy Center for Character and Leadership Development </a:t>
            </a:r>
          </a:p>
          <a:p>
            <a:r>
              <a:rPr lang="en-US" dirty="0" smtClean="0"/>
              <a:t>Colorado Springs, CO</a:t>
            </a:r>
          </a:p>
          <a:p>
            <a:r>
              <a:rPr lang="en-US" dirty="0" smtClean="0"/>
              <a:t>2018 IDEAS2 Winner</a:t>
            </a:r>
          </a:p>
          <a:p>
            <a:endParaRPr lang="en-US" dirty="0" smtClean="0"/>
          </a:p>
          <a:p>
            <a:r>
              <a:rPr lang="en-US" dirty="0" smtClean="0"/>
              <a:t>SLIDE TRANSITION</a:t>
            </a:r>
            <a:endParaRPr lang="en-US" dirty="0"/>
          </a:p>
          <a:p>
            <a:r>
              <a:rPr lang="en-US" dirty="0" smtClean="0"/>
              <a:t>Left: </a:t>
            </a:r>
          </a:p>
          <a:p>
            <a:r>
              <a:rPr lang="en-US" dirty="0"/>
              <a:t>2010 </a:t>
            </a:r>
            <a:r>
              <a:rPr lang="en-US" dirty="0" err="1"/>
              <a:t>AISC</a:t>
            </a:r>
            <a:r>
              <a:rPr lang="en-US" dirty="0"/>
              <a:t> Code of Standard Practice </a:t>
            </a:r>
          </a:p>
          <a:p>
            <a:r>
              <a:rPr lang="en-US" dirty="0" smtClean="0"/>
              <a:t>Center:</a:t>
            </a:r>
          </a:p>
          <a:p>
            <a:r>
              <a:rPr lang="en-US" dirty="0"/>
              <a:t>Lady Bird Lake Hike and Bike Trail </a:t>
            </a:r>
            <a:r>
              <a:rPr lang="en-US" dirty="0" smtClean="0"/>
              <a:t>Restroom </a:t>
            </a:r>
          </a:p>
          <a:p>
            <a:r>
              <a:rPr lang="en-US" dirty="0" smtClean="0"/>
              <a:t>Austin</a:t>
            </a:r>
            <a:r>
              <a:rPr lang="en-US" dirty="0"/>
              <a:t>, </a:t>
            </a:r>
            <a:r>
              <a:rPr lang="en-US" dirty="0" smtClean="0"/>
              <a:t>Texas</a:t>
            </a:r>
          </a:p>
          <a:p>
            <a:r>
              <a:rPr lang="en-US" dirty="0" smtClean="0"/>
              <a:t>2011 IDEAS2 Award Winner</a:t>
            </a:r>
          </a:p>
          <a:p>
            <a:r>
              <a:rPr lang="en-US" dirty="0" smtClean="0"/>
              <a:t>Right: </a:t>
            </a:r>
          </a:p>
          <a:p>
            <a:r>
              <a:rPr lang="en-US" dirty="0"/>
              <a:t>Brookfield Place Entry Pavilion </a:t>
            </a:r>
          </a:p>
          <a:p>
            <a:r>
              <a:rPr lang="en-US" dirty="0"/>
              <a:t>New York, NY</a:t>
            </a:r>
          </a:p>
          <a:p>
            <a:r>
              <a:rPr lang="en-US" dirty="0"/>
              <a:t>2014 IDEAS2 Award Winner </a:t>
            </a:r>
            <a:endParaRPr lang="en-US" dirty="0" smtClean="0"/>
          </a:p>
        </p:txBody>
      </p:sp>
      <p:sp>
        <p:nvSpPr>
          <p:cNvPr id="4" name="Slide Number Placeholder 3"/>
          <p:cNvSpPr>
            <a:spLocks noGrp="1"/>
          </p:cNvSpPr>
          <p:nvPr>
            <p:ph type="sldNum" sz="quarter" idx="10"/>
          </p:nvPr>
        </p:nvSpPr>
        <p:spPr/>
        <p:txBody>
          <a:bodyPr/>
          <a:lstStyle/>
          <a:p>
            <a:fld id="{D82A0244-B1E0-463F-9C70-10F5AF6C4B09}"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3565355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One-Size</a:t>
            </a:r>
            <a:r>
              <a:rPr lang="en-US" baseline="0" dirty="0" smtClean="0"/>
              <a:t>-Fits-All approach caused some </a:t>
            </a:r>
            <a:r>
              <a:rPr lang="en-US" dirty="0" smtClean="0"/>
              <a:t>confusion </a:t>
            </a:r>
            <a:r>
              <a:rPr lang="en-US" dirty="0"/>
              <a:t>in the </a:t>
            </a:r>
            <a:r>
              <a:rPr lang="en-US" dirty="0" smtClean="0"/>
              <a:t>market.</a:t>
            </a:r>
            <a:r>
              <a:rPr lang="en-US" baseline="0" dirty="0" smtClean="0"/>
              <a:t> With </a:t>
            </a:r>
            <a:r>
              <a:rPr lang="en-US" dirty="0" smtClean="0"/>
              <a:t>many </a:t>
            </a:r>
            <a:r>
              <a:rPr lang="en-US" dirty="0"/>
              <a:t>project teams </a:t>
            </a:r>
            <a:r>
              <a:rPr lang="en-US" dirty="0" smtClean="0"/>
              <a:t>feeling </a:t>
            </a:r>
            <a:r>
              <a:rPr lang="en-US" dirty="0"/>
              <a:t>as </a:t>
            </a:r>
            <a:r>
              <a:rPr lang="en-US" dirty="0" smtClean="0"/>
              <a:t>if they </a:t>
            </a:r>
            <a:r>
              <a:rPr lang="en-US" dirty="0"/>
              <a:t>should stamp Buyer Beware on the contract </a:t>
            </a:r>
            <a:r>
              <a:rPr lang="en-US" dirty="0" smtClean="0"/>
              <a:t>documents whenever AESS was mentioned.  </a:t>
            </a:r>
            <a:r>
              <a:rPr lang="en-US" dirty="0"/>
              <a:t>There was </a:t>
            </a:r>
            <a:r>
              <a:rPr lang="en-US" dirty="0" smtClean="0"/>
              <a:t>an immediate fear</a:t>
            </a:r>
            <a:r>
              <a:rPr lang="en-US" baseline="0" dirty="0" smtClean="0"/>
              <a:t> of cost overruns. The final look made some feel as if they were playing the </a:t>
            </a:r>
            <a:r>
              <a:rPr lang="en-US" dirty="0" smtClean="0"/>
              <a:t> telephone game with the steel fabricator and erector.  And those who did not understand how to modify their contract specifications beyond the </a:t>
            </a:r>
            <a:r>
              <a:rPr lang="en-US" dirty="0" err="1" smtClean="0"/>
              <a:t>AISC</a:t>
            </a:r>
            <a:r>
              <a:rPr lang="en-US" dirty="0" smtClean="0"/>
              <a:t> Code of Standard Practice felt left out.  </a:t>
            </a:r>
          </a:p>
          <a:p>
            <a:r>
              <a:rPr lang="en-US" dirty="0"/>
              <a:t/>
            </a:r>
            <a:br>
              <a:rPr lang="en-US" dirty="0"/>
            </a:br>
            <a:r>
              <a:rPr lang="en-US" dirty="0" smtClean="0"/>
              <a:t>Thus, teams threw caution to the wind, crossed their fingers and either had great or not so great experiences with AESS.  </a:t>
            </a:r>
          </a:p>
          <a:p>
            <a:endParaRPr lang="en-US" dirty="0"/>
          </a:p>
          <a:p>
            <a:r>
              <a:rPr lang="en-US" dirty="0" smtClean="0"/>
              <a:t>Project: </a:t>
            </a:r>
          </a:p>
          <a:p>
            <a:r>
              <a:rPr lang="en-US" dirty="0" smtClean="0"/>
              <a:t>Brookfield Place </a:t>
            </a:r>
          </a:p>
          <a:p>
            <a:r>
              <a:rPr lang="en-US" dirty="0" smtClean="0"/>
              <a:t>Toronto, Canada </a:t>
            </a:r>
          </a:p>
          <a:p>
            <a:r>
              <a:rPr lang="en-US" dirty="0" err="1" smtClean="0"/>
              <a:t>AISC</a:t>
            </a:r>
            <a:r>
              <a:rPr lang="en-US" dirty="0" smtClean="0"/>
              <a:t> Photo </a:t>
            </a:r>
          </a:p>
          <a:p>
            <a:endParaRPr lang="en-US" dirty="0"/>
          </a:p>
          <a:p>
            <a:r>
              <a:rPr lang="en-US" dirty="0" smtClean="0"/>
              <a:t>Brookfield Place was one of the first AESS projects to use a category system.  The team decided to use higher level craftsmanship at the base of the structure, and reduced the craftsmanship as the height of the structure increased.  Thus, letting geometry not craftsmanship being the key behind the expressive roof lattice. </a:t>
            </a:r>
            <a:endParaRPr lang="en-US" dirty="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7</a:t>
            </a:fld>
            <a:endParaRPr lang="fr-CA"/>
          </a:p>
        </p:txBody>
      </p:sp>
    </p:spTree>
    <p:extLst>
      <p:ext uri="{BB962C8B-B14F-4D97-AF65-F5344CB8AC3E}">
        <p14:creationId xmlns:p14="http://schemas.microsoft.com/office/powerpoint/2010/main" val="3168346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So while a number of project teams were feeling the AESS burn, a collaborative group</a:t>
            </a:r>
            <a:r>
              <a:rPr lang="en-US" dirty="0" smtClean="0"/>
              <a:t> in Denver, Colorado got together to create tools to</a:t>
            </a:r>
            <a:r>
              <a:rPr lang="en-US" baseline="0" dirty="0" smtClean="0"/>
              <a:t> help the design</a:t>
            </a:r>
            <a:r>
              <a:rPr lang="en-US" dirty="0" smtClean="0"/>
              <a:t> and construction </a:t>
            </a:r>
            <a:r>
              <a:rPr lang="en-US" baseline="0" dirty="0" smtClean="0"/>
              <a:t>industry better understand </a:t>
            </a:r>
            <a:r>
              <a:rPr lang="en-US" dirty="0" smtClean="0"/>
              <a:t>contract language and cost implications when using AESS.   </a:t>
            </a: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Images: </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Logos</a:t>
            </a:r>
            <a:r>
              <a:rPr lang="en-US" dirty="0" smtClean="0"/>
              <a:t> of some of the participants of the 2002 AESS Collaborative </a:t>
            </a:r>
            <a:endParaRPr lang="en-US" baseline="0"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solidFill>
                  <a:prstClr val="black"/>
                </a:solidFill>
              </a:rPr>
              <a:pPr/>
              <a:t>8</a:t>
            </a:fld>
            <a:endParaRPr lang="fr-CA" dirty="0">
              <a:solidFill>
                <a:prstClr val="black"/>
              </a:solidFill>
            </a:endParaRPr>
          </a:p>
        </p:txBody>
      </p:sp>
    </p:spTree>
    <p:extLst>
      <p:ext uri="{BB962C8B-B14F-4D97-AF65-F5344CB8AC3E}">
        <p14:creationId xmlns:p14="http://schemas.microsoft.com/office/powerpoint/2010/main" val="32679070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in 2003 the group published their locally crafted tools in the May issue of Modern Steel Construction Magazine [Note this issue was one of the most downloaded of all time]</a:t>
            </a:r>
          </a:p>
          <a:p>
            <a:endParaRPr lang="en-US" dirty="0" smtClean="0"/>
          </a:p>
          <a:p>
            <a:r>
              <a:rPr lang="en-US" dirty="0" smtClean="0"/>
              <a:t>Listed are the items that teams were using outside of the Code of Standard practice to communicate the desired appearance for AESS.  The brochure also included a conceptual cost tool that helped them to determine if AESS was within reach of their project.  And for those groups who knew about the brochure, it was a great tool in approaching AESS projects and helped turn the feeling of BUYER BEWARE to Buyer Be Aware </a:t>
            </a:r>
          </a:p>
          <a:p>
            <a:endParaRPr lang="en-US" dirty="0" smtClean="0"/>
          </a:p>
          <a:p>
            <a:r>
              <a:rPr lang="en-US" dirty="0" smtClean="0"/>
              <a:t>Image: </a:t>
            </a:r>
          </a:p>
          <a:p>
            <a:r>
              <a:rPr lang="en-US" dirty="0" smtClean="0"/>
              <a:t>2003 AESS</a:t>
            </a:r>
            <a:r>
              <a:rPr lang="en-US" baseline="0" dirty="0" smtClean="0"/>
              <a:t> Brochure</a:t>
            </a:r>
          </a:p>
          <a:p>
            <a:r>
              <a:rPr lang="en-US" baseline="0" dirty="0" smtClean="0"/>
              <a:t>No longer in use</a:t>
            </a:r>
          </a:p>
          <a:p>
            <a:endParaRPr lang="en-US" dirty="0"/>
          </a:p>
          <a:p>
            <a:r>
              <a:rPr lang="en-US" dirty="0"/>
              <a:t>According to the Committee: “The goal of these tools is to allow the designer to communicate the desired appearance in a format that Contractors can price/budget/bid more appropriately.”</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9</a:t>
            </a:fld>
            <a:endParaRPr lang="fr-CA"/>
          </a:p>
        </p:txBody>
      </p:sp>
    </p:spTree>
    <p:extLst>
      <p:ext uri="{BB962C8B-B14F-4D97-AF65-F5344CB8AC3E}">
        <p14:creationId xmlns:p14="http://schemas.microsoft.com/office/powerpoint/2010/main" val="1508237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brochure and information contained within it was so successful, that </a:t>
            </a:r>
            <a:r>
              <a:rPr lang="en-US" dirty="0" err="1" smtClean="0"/>
              <a:t>AISC</a:t>
            </a:r>
            <a:r>
              <a:rPr lang="en-US" dirty="0" smtClean="0"/>
              <a:t> adopted the </a:t>
            </a:r>
            <a:r>
              <a:rPr lang="en-US" dirty="0" err="1" smtClean="0"/>
              <a:t>Collaborative’s</a:t>
            </a:r>
            <a:r>
              <a:rPr lang="en-US" dirty="0" smtClean="0"/>
              <a:t> AESS category system in the </a:t>
            </a:r>
            <a:r>
              <a:rPr lang="en-US" sz="1200" b="0" i="0" u="none" strike="noStrike" kern="1200" dirty="0" smtClean="0">
                <a:solidFill>
                  <a:schemeClr val="tx1"/>
                </a:solidFill>
                <a:effectLst/>
                <a:latin typeface="+mn-lt"/>
                <a:ea typeface="+mn-ea"/>
                <a:cs typeface="+mn-cs"/>
              </a:rPr>
              <a:t>2016 </a:t>
            </a:r>
            <a:r>
              <a:rPr lang="en-US" sz="1200" b="0" i="0" u="none" strike="noStrike" kern="1200" dirty="0" err="1" smtClean="0">
                <a:solidFill>
                  <a:schemeClr val="tx1"/>
                </a:solidFill>
                <a:effectLst/>
                <a:latin typeface="+mn-lt"/>
                <a:ea typeface="+mn-ea"/>
                <a:cs typeface="+mn-cs"/>
              </a:rPr>
              <a:t>AISC</a:t>
            </a:r>
            <a:r>
              <a:rPr lang="en-US" sz="1200" b="0" i="0" u="none" strike="noStrike" kern="1200" dirty="0" smtClean="0">
                <a:solidFill>
                  <a:schemeClr val="tx1"/>
                </a:solidFill>
                <a:effectLst/>
                <a:latin typeface="+mn-lt"/>
                <a:ea typeface="+mn-ea"/>
                <a:cs typeface="+mn-cs"/>
              </a:rPr>
              <a:t> Code of Standard Practice.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u="none" strike="noStrike" kern="1200" dirty="0" smtClean="0">
              <a:solidFill>
                <a:schemeClr val="tx1"/>
              </a:solidFill>
              <a:effectLst/>
              <a:latin typeface="+mn-lt"/>
              <a:ea typeface="+mn-ea"/>
              <a:cs typeface="+mn-cs"/>
            </a:endParaRPr>
          </a:p>
          <a:p>
            <a:pPr>
              <a:defRPr/>
            </a:pPr>
            <a:r>
              <a:rPr lang="en-US" dirty="0"/>
              <a:t>The </a:t>
            </a:r>
            <a:r>
              <a:rPr lang="en-US" dirty="0" err="1"/>
              <a:t>AISC</a:t>
            </a:r>
            <a:r>
              <a:rPr lang="en-US" dirty="0"/>
              <a:t> Code of Standard Practice for Steel Buildings and Bridges, an approved ANSI document </a:t>
            </a:r>
            <a:r>
              <a:rPr lang="en-US" dirty="0" err="1"/>
              <a:t>AISC</a:t>
            </a:r>
            <a:r>
              <a:rPr lang="en-US" dirty="0"/>
              <a:t> 303-16, implements a defined approach to specifying AESS in the contract documents by using five categories (AESS 1, 2, 3, 4, and C) to differentiate levels of steel fabrication and erection (see category matrix and image chart provided later in course).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Image: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2016 </a:t>
            </a:r>
            <a:r>
              <a:rPr lang="en-US" dirty="0" err="1" smtClean="0"/>
              <a:t>AISC</a:t>
            </a:r>
            <a:r>
              <a:rPr lang="en-US" dirty="0" smtClean="0"/>
              <a:t> Code of Standard Practice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smtClean="0">
                <a:solidFill>
                  <a:schemeClr val="tx1"/>
                </a:solidFill>
                <a:effectLst/>
                <a:latin typeface="+mn-lt"/>
                <a:ea typeface="+mn-ea"/>
                <a:cs typeface="+mn-cs"/>
              </a:rPr>
              <a:t>As the numbers in this tiered system rise, the cost and time for fabrication and erection typically also increase. A similar approach was adopted in the Canadian Code of Standard Practice in 2009 with the </a:t>
            </a:r>
            <a:r>
              <a:rPr lang="en-US" sz="1200" b="0" i="0" u="none" strike="noStrike" kern="1200" dirty="0" err="1" smtClean="0">
                <a:solidFill>
                  <a:schemeClr val="tx1"/>
                </a:solidFill>
                <a:effectLst/>
                <a:latin typeface="+mn-lt"/>
                <a:ea typeface="+mn-ea"/>
                <a:cs typeface="+mn-cs"/>
              </a:rPr>
              <a:t>CISC</a:t>
            </a:r>
            <a:r>
              <a:rPr lang="en-US" sz="1200" b="0" i="0" u="none" strike="noStrike" kern="1200" dirty="0" smtClean="0">
                <a:solidFill>
                  <a:schemeClr val="tx1"/>
                </a:solidFill>
                <a:effectLst/>
                <a:latin typeface="+mn-lt"/>
                <a:ea typeface="+mn-ea"/>
                <a:cs typeface="+mn-cs"/>
              </a:rPr>
              <a:t> Code of Standard Practice for structural steel, seventh edition. Previous versions of the codes did not define the terms of AESS as distinctly, leaving room for interpretation and cost escalation. The 2016 document, </a:t>
            </a:r>
            <a:r>
              <a:rPr lang="en-US" sz="1200" b="0" i="0" u="none" strike="noStrike" kern="1200" dirty="0" err="1" smtClean="0">
                <a:solidFill>
                  <a:schemeClr val="tx1"/>
                </a:solidFill>
                <a:effectLst/>
                <a:latin typeface="+mn-lt"/>
                <a:ea typeface="+mn-ea"/>
                <a:cs typeface="+mn-cs"/>
              </a:rPr>
              <a:t>AISC</a:t>
            </a:r>
            <a:r>
              <a:rPr lang="en-US" sz="1200" b="0" i="0" u="none" strike="noStrike" kern="1200" dirty="0" smtClean="0">
                <a:solidFill>
                  <a:schemeClr val="tx1"/>
                </a:solidFill>
                <a:effectLst/>
                <a:latin typeface="+mn-lt"/>
                <a:ea typeface="+mn-ea"/>
                <a:cs typeface="+mn-cs"/>
              </a:rPr>
              <a:t> 303-16, may be referenced as a standard in contract documents prior to municipalities adopting it, the 2016 </a:t>
            </a:r>
            <a:r>
              <a:rPr lang="en-US" sz="1200" b="0" i="0" u="none" strike="noStrike" kern="1200" dirty="0" err="1" smtClean="0">
                <a:solidFill>
                  <a:schemeClr val="tx1"/>
                </a:solidFill>
                <a:effectLst/>
                <a:latin typeface="+mn-lt"/>
                <a:ea typeface="+mn-ea"/>
                <a:cs typeface="+mn-cs"/>
              </a:rPr>
              <a:t>AISC</a:t>
            </a:r>
            <a:r>
              <a:rPr lang="en-US" sz="1200" b="0" i="0" u="none" strike="noStrike" kern="1200" dirty="0" smtClean="0">
                <a:solidFill>
                  <a:schemeClr val="tx1"/>
                </a:solidFill>
                <a:effectLst/>
                <a:latin typeface="+mn-lt"/>
                <a:ea typeface="+mn-ea"/>
                <a:cs typeface="+mn-cs"/>
              </a:rPr>
              <a:t> Specification for Steel Buildings, and the 2018 International Building Code.</a:t>
            </a:r>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10</a:t>
            </a:fld>
            <a:endParaRPr lang="fr-CA"/>
          </a:p>
        </p:txBody>
      </p:sp>
    </p:spTree>
    <p:extLst>
      <p:ext uri="{BB962C8B-B14F-4D97-AF65-F5344CB8AC3E}">
        <p14:creationId xmlns:p14="http://schemas.microsoft.com/office/powerpoint/2010/main" val="7697309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the Denver Collaborative was approached once again to revise, refresh, and expand upon the information they put together in 2002.  And between 2016 and 2018, the Denver Collaborative in conjunction with </a:t>
            </a:r>
            <a:r>
              <a:rPr lang="en-US" dirty="0" err="1" smtClean="0"/>
              <a:t>AISC</a:t>
            </a:r>
            <a:r>
              <a:rPr lang="en-US" dirty="0" smtClean="0"/>
              <a:t> has published the listed materials.  </a:t>
            </a:r>
          </a:p>
          <a:p>
            <a:endParaRPr lang="en-US" dirty="0"/>
          </a:p>
          <a:p>
            <a:pPr marL="171450" indent="-171450">
              <a:buFont typeface="Arial" panose="020B0604020202020204" pitchFamily="34" charset="0"/>
              <a:buChar char="•"/>
            </a:pPr>
            <a:r>
              <a:rPr lang="en-US" dirty="0" smtClean="0"/>
              <a:t>A sample specification that helps with AESS contracts.  </a:t>
            </a:r>
          </a:p>
          <a:p>
            <a:pPr marL="171450" indent="-171450">
              <a:buFont typeface="Arial" panose="020B0604020202020204" pitchFamily="34" charset="0"/>
              <a:buChar char="•"/>
            </a:pPr>
            <a:r>
              <a:rPr lang="en-US" dirty="0" smtClean="0"/>
              <a:t>A conceptual cost matrix, which used a national pool of steel fabricators and erectors to help project teams better understand the cost impact of each category as well as the cost impact of certain fabrication and erection methods.  </a:t>
            </a:r>
          </a:p>
          <a:p>
            <a:pPr marL="171450" indent="-171450">
              <a:buFont typeface="Arial" panose="020B0604020202020204" pitchFamily="34" charset="0"/>
              <a:buChar char="•"/>
            </a:pPr>
            <a:r>
              <a:rPr lang="en-US" dirty="0" smtClean="0"/>
              <a:t>Shop drawings of the AESS samples to help groups prepare for fabrication documentation under the new category system </a:t>
            </a:r>
          </a:p>
          <a:p>
            <a:pPr marL="171450" indent="-171450">
              <a:buFont typeface="Arial" panose="020B0604020202020204" pitchFamily="34" charset="0"/>
              <a:buChar char="•"/>
            </a:pPr>
            <a:r>
              <a:rPr lang="en-US" dirty="0" smtClean="0"/>
              <a:t>And </a:t>
            </a:r>
            <a:r>
              <a:rPr lang="en-US" dirty="0" err="1" smtClean="0"/>
              <a:t>AISC</a:t>
            </a:r>
            <a:r>
              <a:rPr lang="en-US" dirty="0" smtClean="0"/>
              <a:t> has published numerous articles in Architectural Record Magazine and Modern Steel Construction Magazine to reach out to general public and to again help bring awareness to the communication and cost tools for teams using the new AESS category system. </a:t>
            </a:r>
          </a:p>
          <a:p>
            <a:pPr marL="171450" indent="-171450">
              <a:buFont typeface="Arial" panose="020B0604020202020204" pitchFamily="34" charset="0"/>
              <a:buChar char="•"/>
            </a:pPr>
            <a:endParaRPr lang="en-US" dirty="0"/>
          </a:p>
          <a:p>
            <a:r>
              <a:rPr lang="en-US" dirty="0" smtClean="0"/>
              <a:t>Image: </a:t>
            </a:r>
          </a:p>
          <a:p>
            <a:r>
              <a:rPr lang="en-US" dirty="0" smtClean="0"/>
              <a:t>2017 </a:t>
            </a:r>
            <a:r>
              <a:rPr lang="en-US" dirty="0" err="1" smtClean="0"/>
              <a:t>AISC</a:t>
            </a:r>
            <a:r>
              <a:rPr lang="en-US" dirty="0" smtClean="0"/>
              <a:t> AESS Brochure (includes most items listed above) </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11</a:t>
            </a:fld>
            <a:endParaRPr lang="fr-CA"/>
          </a:p>
        </p:txBody>
      </p:sp>
    </p:spTree>
    <p:extLst>
      <p:ext uri="{BB962C8B-B14F-4D97-AF65-F5344CB8AC3E}">
        <p14:creationId xmlns:p14="http://schemas.microsoft.com/office/powerpoint/2010/main" val="32264965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SUMMARY SLIDE</a:t>
            </a:r>
          </a:p>
          <a:p>
            <a:endParaRPr lang="en-US" dirty="0"/>
          </a:p>
          <a:p>
            <a:r>
              <a:rPr lang="en-US" dirty="0" smtClean="0"/>
              <a:t>So now there is a mechanism that gives each unique exposed steel project the communication and budget controlling mechanism for success, regardless of size, shape, and desired finish.   </a:t>
            </a:r>
          </a:p>
          <a:p>
            <a:endParaRPr lang="en-US" dirty="0" smtClean="0"/>
          </a:p>
          <a:p>
            <a:r>
              <a:rPr lang="en-US" dirty="0" smtClean="0"/>
              <a:t>Left: </a:t>
            </a:r>
          </a:p>
          <a:p>
            <a:r>
              <a:rPr lang="en-US" dirty="0"/>
              <a:t>Lady Bird Lake Hike and Bike Trail Restroom </a:t>
            </a:r>
          </a:p>
          <a:p>
            <a:r>
              <a:rPr lang="en-US" dirty="0"/>
              <a:t>Austin, Texas</a:t>
            </a:r>
          </a:p>
          <a:p>
            <a:r>
              <a:rPr lang="en-US" dirty="0"/>
              <a:t>2011 IDEAS2 Award Winner</a:t>
            </a:r>
          </a:p>
          <a:p>
            <a:endParaRPr lang="en-US" dirty="0" smtClean="0"/>
          </a:p>
          <a:p>
            <a:r>
              <a:rPr lang="en-US" dirty="0" smtClean="0"/>
              <a:t>Center: </a:t>
            </a:r>
          </a:p>
          <a:p>
            <a:r>
              <a:rPr lang="en-US" dirty="0"/>
              <a:t>Brookfield Place Entry Pavilion </a:t>
            </a:r>
          </a:p>
          <a:p>
            <a:r>
              <a:rPr lang="en-US" dirty="0"/>
              <a:t>New York, NY</a:t>
            </a:r>
          </a:p>
          <a:p>
            <a:r>
              <a:rPr lang="en-US" dirty="0"/>
              <a:t>2014 IDEAS2 Award Winner </a:t>
            </a:r>
          </a:p>
          <a:p>
            <a:endParaRPr lang="en-US" dirty="0" smtClean="0"/>
          </a:p>
          <a:p>
            <a:r>
              <a:rPr lang="en-US" dirty="0" smtClean="0"/>
              <a:t>Right: </a:t>
            </a:r>
            <a:endParaRPr lang="en-US" dirty="0"/>
          </a:p>
          <a:p>
            <a:r>
              <a:rPr lang="en-US" dirty="0"/>
              <a:t>US Air  Force Academy Center for Character and Leadership Development </a:t>
            </a:r>
          </a:p>
          <a:p>
            <a:r>
              <a:rPr lang="en-US" dirty="0"/>
              <a:t>Colorado Springs, CO</a:t>
            </a:r>
          </a:p>
          <a:p>
            <a:r>
              <a:rPr lang="en-US" dirty="0"/>
              <a:t>2018 IDEAS2 </a:t>
            </a:r>
            <a:r>
              <a:rPr lang="en-US" dirty="0" smtClean="0"/>
              <a:t>Winner</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12</a:t>
            </a:fld>
            <a:endParaRPr lang="fr-CA"/>
          </a:p>
        </p:txBody>
      </p:sp>
    </p:spTree>
    <p:extLst>
      <p:ext uri="{BB962C8B-B14F-4D97-AF65-F5344CB8AC3E}">
        <p14:creationId xmlns:p14="http://schemas.microsoft.com/office/powerpoint/2010/main" val="2383593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TRANSITION SLIDE </a:t>
            </a:r>
          </a:p>
          <a:p>
            <a:endParaRPr lang="en-US" dirty="0"/>
          </a:p>
          <a:p>
            <a:r>
              <a:rPr lang="en-US" dirty="0" smtClean="0"/>
              <a:t>So with a new code and publications, many people wonder how to use everything in their category selection process.  And this portion of the presentation will go over the 10 steps to AESS Category selection.  </a:t>
            </a:r>
          </a:p>
          <a:p>
            <a:endParaRPr lang="en-US" dirty="0" smtClean="0"/>
          </a:p>
          <a:p>
            <a:r>
              <a:rPr lang="en-US" dirty="0" smtClean="0"/>
              <a:t>Project: </a:t>
            </a:r>
          </a:p>
          <a:p>
            <a:r>
              <a:rPr lang="en-US" dirty="0" smtClean="0"/>
              <a:t>World Trade Center Transportation Hub</a:t>
            </a:r>
          </a:p>
          <a:p>
            <a:r>
              <a:rPr lang="en-US" dirty="0" smtClean="0"/>
              <a:t>New</a:t>
            </a:r>
            <a:r>
              <a:rPr lang="en-US" baseline="0" dirty="0" smtClean="0"/>
              <a:t> York, NY</a:t>
            </a:r>
          </a:p>
          <a:p>
            <a:r>
              <a:rPr lang="en-US" baseline="0" dirty="0" smtClean="0"/>
              <a:t>2018 IDEAS2 Winner</a:t>
            </a:r>
          </a:p>
          <a:p>
            <a:r>
              <a:rPr lang="en-US" baseline="0" dirty="0" err="1" smtClean="0"/>
              <a:t>AISC</a:t>
            </a:r>
            <a:r>
              <a:rPr lang="en-US" baseline="0" dirty="0" smtClean="0"/>
              <a:t> photo </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13</a:t>
            </a:fld>
            <a:endParaRPr lang="fr-CA"/>
          </a:p>
        </p:txBody>
      </p:sp>
    </p:spTree>
    <p:extLst>
      <p:ext uri="{BB962C8B-B14F-4D97-AF65-F5344CB8AC3E}">
        <p14:creationId xmlns:p14="http://schemas.microsoft.com/office/powerpoint/2010/main" val="21237208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steps were created starting with a deep understanding of the 5 new AESS categories.</a:t>
            </a:r>
            <a:r>
              <a:rPr lang="en-US" baseline="0" dirty="0" smtClean="0"/>
              <a:t> </a:t>
            </a:r>
            <a:r>
              <a:rPr lang="en-US" dirty="0" smtClean="0"/>
              <a:t>Next we figured out a practical way to use all of the various publications.  And finally as an added bonus, we asked steel fabricators who have worked with AESS what are friendly tips and reminders for project teams as they approach a new project.  And the result is ten easy steps that can help project teams find the right mix of categories that fits their project budget.  All while achieving the desired finish of the exposed steel.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Project:</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Cruciform creation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IDEAS2</a:t>
            </a:r>
            <a:r>
              <a:rPr lang="en-US" baseline="0" dirty="0" smtClean="0"/>
              <a:t> Entry</a:t>
            </a:r>
            <a:endParaRPr lang="en-US"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14</a:t>
            </a:fld>
            <a:endParaRPr lang="fr-CA"/>
          </a:p>
        </p:txBody>
      </p:sp>
    </p:spTree>
    <p:extLst>
      <p:ext uri="{BB962C8B-B14F-4D97-AF65-F5344CB8AC3E}">
        <p14:creationId xmlns:p14="http://schemas.microsoft.com/office/powerpoint/2010/main" val="3082912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STEP 1: </a:t>
            </a:r>
          </a:p>
          <a:p>
            <a:endParaRPr lang="en-US" dirty="0" smtClean="0"/>
          </a:p>
          <a:p>
            <a:r>
              <a:rPr lang="en-US" dirty="0" smtClean="0"/>
              <a:t>The first step is to be aware the at teams now have six options to use for exposed steel projects. </a:t>
            </a:r>
          </a:p>
          <a:p>
            <a:endParaRPr lang="en-US" dirty="0" smtClean="0"/>
          </a:p>
          <a:p>
            <a:r>
              <a:rPr lang="en-US" dirty="0" smtClean="0"/>
              <a:t>Project: </a:t>
            </a:r>
          </a:p>
          <a:p>
            <a:r>
              <a:rPr lang="en-US" dirty="0" smtClean="0"/>
              <a:t>Pomona College – Studio Art Hall </a:t>
            </a:r>
          </a:p>
          <a:p>
            <a:r>
              <a:rPr lang="en-US" dirty="0" smtClean="0"/>
              <a:t>Claremont, CA</a:t>
            </a:r>
          </a:p>
          <a:p>
            <a:r>
              <a:rPr lang="en-US" dirty="0" smtClean="0"/>
              <a:t>2015 IDEAS Winner</a:t>
            </a:r>
          </a:p>
          <a:p>
            <a:endParaRPr lang="en-US" dirty="0"/>
          </a:p>
        </p:txBody>
      </p:sp>
      <p:sp>
        <p:nvSpPr>
          <p:cNvPr id="4" name="Slide Number Placeholder 3"/>
          <p:cNvSpPr>
            <a:spLocks noGrp="1"/>
          </p:cNvSpPr>
          <p:nvPr>
            <p:ph type="sldNum" sz="quarter" idx="10"/>
          </p:nvPr>
        </p:nvSpPr>
        <p:spPr/>
        <p:txBody>
          <a:bodyPr/>
          <a:lstStyle/>
          <a:p>
            <a:fld id="{D82A0244-B1E0-463F-9C70-10F5AF6C4B09}" type="slidenum">
              <a:rPr lang="en-US">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396219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this is where the first fabricator tip starts.  Reading through in depth the new categories is a must for project teams.  We will not go through each category in depth today, but we will provide a quick overview so you can gain an idea of what to expect. </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solidFill>
                  <a:prstClr val="black"/>
                </a:solidFill>
              </a:rPr>
              <a:pPr/>
              <a:t>16</a:t>
            </a:fld>
            <a:endParaRPr lang="fr-CA">
              <a:solidFill>
                <a:prstClr val="black"/>
              </a:solidFill>
            </a:endParaRPr>
          </a:p>
        </p:txBody>
      </p:sp>
    </p:spTree>
    <p:extLst>
      <p:ext uri="{BB962C8B-B14F-4D97-AF65-F5344CB8AC3E}">
        <p14:creationId xmlns:p14="http://schemas.microsoft.com/office/powerpoint/2010/main" val="15750474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 are the five new AESS categories.  The sixth option I mentioned before is standard structural steel, which we will discuss later.  </a:t>
            </a:r>
          </a:p>
          <a:p>
            <a:endParaRPr lang="en-US" dirty="0"/>
          </a:p>
          <a:p>
            <a:r>
              <a:rPr lang="en-US" dirty="0" smtClean="0"/>
              <a:t>As you can see here the Code of Standard Practice outlines different intents for each category. </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17</a:t>
            </a:fld>
            <a:endParaRPr lang="fr-CA"/>
          </a:p>
        </p:txBody>
      </p:sp>
    </p:spTree>
    <p:extLst>
      <p:ext uri="{BB962C8B-B14F-4D97-AF65-F5344CB8AC3E}">
        <p14:creationId xmlns:p14="http://schemas.microsoft.com/office/powerpoint/2010/main" val="19963516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In NYC you</a:t>
            </a:r>
            <a:r>
              <a:rPr lang="en-US" dirty="0" smtClean="0"/>
              <a:t> will find </a:t>
            </a:r>
            <a:r>
              <a:rPr lang="en-US" baseline="0" dirty="0" smtClean="0"/>
              <a:t>mosaics in</a:t>
            </a:r>
            <a:r>
              <a:rPr lang="en-US" dirty="0" smtClean="0"/>
              <a:t> every subway station</a:t>
            </a:r>
            <a:r>
              <a:rPr lang="en-US" baseline="0" dirty="0" smtClean="0"/>
              <a:t>, and the murals on the new portion of the 2</a:t>
            </a:r>
            <a:r>
              <a:rPr lang="en-US" baseline="30000" dirty="0" smtClean="0"/>
              <a:t>nd</a:t>
            </a:r>
            <a:r>
              <a:rPr lang="en-US" baseline="0" dirty="0" smtClean="0"/>
              <a:t> Avenue Subway line are great at explaining the intent of the new AESS categories.  </a:t>
            </a:r>
          </a:p>
          <a:p>
            <a:endParaRPr lang="en-US" baseline="0" dirty="0" smtClean="0"/>
          </a:p>
          <a:p>
            <a:r>
              <a:rPr lang="en-US" baseline="0" dirty="0" smtClean="0"/>
              <a:t>Starting with category 1, the mosaics up close in this mural look a little crazy. You don’t know exactly what you are looking at, and there is no consistency to the level of finish of the various tiles. </a:t>
            </a:r>
          </a:p>
          <a:p>
            <a:endParaRPr lang="en-US" baseline="0" dirty="0" smtClean="0"/>
          </a:p>
          <a:p>
            <a:r>
              <a:rPr lang="en-US" baseline="0" dirty="0" smtClean="0"/>
              <a:t>Project: </a:t>
            </a:r>
          </a:p>
          <a:p>
            <a:r>
              <a:rPr lang="en-US" baseline="0" dirty="0" smtClean="0"/>
              <a:t>86</a:t>
            </a:r>
            <a:r>
              <a:rPr lang="en-US" baseline="30000" dirty="0" smtClean="0"/>
              <a:t>th</a:t>
            </a:r>
            <a:r>
              <a:rPr lang="en-US" baseline="0" dirty="0" smtClean="0"/>
              <a:t> Street Station</a:t>
            </a:r>
          </a:p>
          <a:p>
            <a:r>
              <a:rPr lang="en-US" baseline="0" dirty="0" smtClean="0"/>
              <a:t>New York, NY</a:t>
            </a:r>
          </a:p>
          <a:p>
            <a:r>
              <a:rPr lang="en-US" baseline="0" dirty="0" err="1" smtClean="0"/>
              <a:t>AISC</a:t>
            </a:r>
            <a:r>
              <a:rPr lang="en-US" baseline="0" dirty="0" smtClean="0"/>
              <a:t> photo </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18</a:t>
            </a:fld>
            <a:endParaRPr lang="fr-CA"/>
          </a:p>
        </p:txBody>
      </p:sp>
    </p:spTree>
    <p:extLst>
      <p:ext uri="{BB962C8B-B14F-4D97-AF65-F5344CB8AC3E}">
        <p14:creationId xmlns:p14="http://schemas.microsoft.com/office/powerpoint/2010/main" val="27825964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that</a:t>
            </a:r>
            <a:r>
              <a:rPr lang="en-US" baseline="0" dirty="0" smtClean="0"/>
              <a:t> is because this installation is not meant to be seen up close, but at a distance.  </a:t>
            </a:r>
            <a:r>
              <a:rPr lang="en-US" dirty="0" smtClean="0"/>
              <a:t>If you step back,</a:t>
            </a:r>
            <a:r>
              <a:rPr lang="en-US" baseline="0" dirty="0" smtClean="0"/>
              <a:t> portrait comes into view, and this is the thought behind AESS 1.  </a:t>
            </a:r>
            <a:r>
              <a:rPr lang="en-US" dirty="0" smtClean="0"/>
              <a:t>We are treating the steel only slightly to provide a nice subtle level of expression that may not be apparent up close.  </a:t>
            </a:r>
            <a:r>
              <a:rPr lang="en-US" baseline="0" dirty="0" smtClean="0"/>
              <a:t>   </a:t>
            </a:r>
          </a:p>
          <a:p>
            <a:endParaRPr lang="en-US" baseline="0" dirty="0" smtClean="0"/>
          </a:p>
          <a:p>
            <a:r>
              <a:rPr lang="en-US" b="1" dirty="0" smtClean="0"/>
              <a:t>10.1.1. </a:t>
            </a:r>
            <a:r>
              <a:rPr lang="en-US" dirty="0" smtClean="0"/>
              <a:t>The following categories shall be used when referring to AESS:</a:t>
            </a:r>
          </a:p>
          <a:p>
            <a:r>
              <a:rPr lang="en-US" dirty="0" smtClean="0"/>
              <a:t>AESS 1: basic elements</a:t>
            </a:r>
          </a:p>
          <a:p>
            <a:r>
              <a:rPr lang="en-US" b="1" dirty="0" smtClean="0"/>
              <a:t>Commentary:</a:t>
            </a:r>
          </a:p>
          <a:p>
            <a:r>
              <a:rPr lang="en-US" dirty="0" smtClean="0"/>
              <a:t>Basic elements in AESS 1 are those that have workmanship requirements that exceed what would be done in non-AESS construction.</a:t>
            </a:r>
          </a:p>
          <a:p>
            <a:endParaRPr lang="en-US" dirty="0" smtClean="0"/>
          </a:p>
          <a:p>
            <a:r>
              <a:rPr lang="en-US" baseline="0" dirty="0" smtClean="0"/>
              <a:t>Project: </a:t>
            </a:r>
          </a:p>
          <a:p>
            <a:r>
              <a:rPr lang="en-US" baseline="0" dirty="0" smtClean="0"/>
              <a:t>86</a:t>
            </a:r>
            <a:r>
              <a:rPr lang="en-US" baseline="30000" dirty="0" smtClean="0"/>
              <a:t>th</a:t>
            </a:r>
            <a:r>
              <a:rPr lang="en-US" baseline="0" dirty="0" smtClean="0"/>
              <a:t> Street Station</a:t>
            </a:r>
          </a:p>
          <a:p>
            <a:r>
              <a:rPr lang="en-US" baseline="0" dirty="0" smtClean="0"/>
              <a:t>New York, NY</a:t>
            </a:r>
          </a:p>
          <a:p>
            <a:r>
              <a:rPr lang="en-US" baseline="0" dirty="0" smtClean="0"/>
              <a:t>AISC photo </a:t>
            </a:r>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19</a:t>
            </a:fld>
            <a:endParaRPr lang="fr-CA" dirty="0"/>
          </a:p>
        </p:txBody>
      </p:sp>
    </p:spTree>
    <p:extLst>
      <p:ext uri="{BB962C8B-B14F-4D97-AF65-F5344CB8AC3E}">
        <p14:creationId xmlns:p14="http://schemas.microsoft.com/office/powerpoint/2010/main" val="7612594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r>
              <a:rPr lang="en-US" dirty="0" smtClean="0"/>
              <a:t>This slide shows that as soon</a:t>
            </a:r>
            <a:r>
              <a:rPr lang="en-US" baseline="0" dirty="0" smtClean="0"/>
              <a:t> as you use any level of AESS, extra care and more labor is required of the steel fabricator and steel erector. </a:t>
            </a:r>
            <a:r>
              <a:rPr lang="en-US" dirty="0"/>
              <a:t> </a:t>
            </a:r>
            <a:r>
              <a:rPr lang="en-US" dirty="0" smtClean="0"/>
              <a:t>This slide does not include all of the extra care and craftsmanship, but is a brief summary.</a:t>
            </a:r>
          </a:p>
          <a:p>
            <a:endParaRPr lang="en-US" baseline="0" dirty="0"/>
          </a:p>
          <a:p>
            <a:r>
              <a:rPr lang="en-US" dirty="0" smtClean="0"/>
              <a:t>The key is that there is basic extra care being performed on the steel when compared to standard structural steel. </a:t>
            </a:r>
            <a:endParaRPr lang="en-US" baseline="0" dirty="0" smtClean="0"/>
          </a:p>
        </p:txBody>
      </p:sp>
      <p:sp>
        <p:nvSpPr>
          <p:cNvPr id="4" name="Slide Number Placeholder 3"/>
          <p:cNvSpPr>
            <a:spLocks noGrp="1"/>
          </p:cNvSpPr>
          <p:nvPr>
            <p:ph type="sldNum" sz="quarter" idx="10"/>
          </p:nvPr>
        </p:nvSpPr>
        <p:spPr/>
        <p:txBody>
          <a:bodyPr/>
          <a:lstStyle/>
          <a:p>
            <a:fld id="{FDAD251D-F4B4-477B-AC6C-B1160455DDA7}" type="slidenum">
              <a:rPr lang="fr-CA" smtClean="0"/>
              <a:pPr/>
              <a:t>20</a:t>
            </a:fld>
            <a:endParaRPr lang="fr-CA" dirty="0"/>
          </a:p>
        </p:txBody>
      </p:sp>
    </p:spTree>
    <p:extLst>
      <p:ext uri="{BB962C8B-B14F-4D97-AF65-F5344CB8AC3E}">
        <p14:creationId xmlns:p14="http://schemas.microsoft.com/office/powerpoint/2010/main" val="8961753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spcBef>
                <a:spcPts val="0"/>
              </a:spcBef>
              <a:spcAft>
                <a:spcPts val="0"/>
              </a:spcAft>
            </a:pPr>
            <a:r>
              <a:rPr lang="en-US" sz="1200" dirty="0" smtClean="0">
                <a:effectLst/>
                <a:latin typeface="Arial" panose="020B0604020202020204" pitchFamily="34" charset="0"/>
                <a:ea typeface="Times New Roman"/>
              </a:rPr>
              <a:t>AESS 1 Example : </a:t>
            </a:r>
            <a:r>
              <a:rPr lang="en-US" dirty="0" smtClean="0">
                <a:latin typeface="Arial" panose="020B0604020202020204" pitchFamily="34" charset="0"/>
                <a:ea typeface="Times New Roman"/>
              </a:rPr>
              <a:t>Here the steel is located well above the end users, and the shapes are simple and elegant and thus do not require extensive craftsmanship. </a:t>
            </a:r>
          </a:p>
          <a:p>
            <a:pPr marL="0" marR="0" algn="just">
              <a:spcBef>
                <a:spcPts val="0"/>
              </a:spcBef>
              <a:spcAft>
                <a:spcPts val="0"/>
              </a:spcAft>
            </a:pPr>
            <a:endParaRPr lang="en-US" sz="1200" dirty="0" smtClean="0">
              <a:effectLst/>
              <a:latin typeface="Arial" panose="020B0604020202020204" pitchFamily="34" charset="0"/>
              <a:ea typeface="Times New Roman"/>
            </a:endParaRPr>
          </a:p>
          <a:p>
            <a:pPr marL="0" marR="0" algn="just">
              <a:spcBef>
                <a:spcPts val="0"/>
              </a:spcBef>
              <a:spcAft>
                <a:spcPts val="0"/>
              </a:spcAft>
            </a:pPr>
            <a:r>
              <a:rPr lang="en-US" dirty="0" smtClean="0">
                <a:latin typeface="Arial" panose="020B0604020202020204" pitchFamily="34" charset="0"/>
                <a:ea typeface="Times New Roman"/>
              </a:rPr>
              <a:t>Project: </a:t>
            </a:r>
            <a:endParaRPr lang="en-US" sz="1200" dirty="0" smtClean="0">
              <a:effectLst/>
              <a:latin typeface="Arial" panose="020B0604020202020204" pitchFamily="34" charset="0"/>
              <a:ea typeface="Times New Roman"/>
            </a:endParaRPr>
          </a:p>
          <a:p>
            <a:pPr marL="0" marR="0" algn="just">
              <a:spcBef>
                <a:spcPts val="0"/>
              </a:spcBef>
              <a:spcAft>
                <a:spcPts val="0"/>
              </a:spcAft>
            </a:pPr>
            <a:r>
              <a:rPr lang="en-US" sz="1200" dirty="0" smtClean="0">
                <a:effectLst/>
                <a:latin typeface="Arial" panose="020B0604020202020204" pitchFamily="34" charset="0"/>
                <a:ea typeface="Times New Roman"/>
              </a:rPr>
              <a:t>University of Texas at Dallas / Visitor Center and University Bookstore</a:t>
            </a:r>
          </a:p>
          <a:p>
            <a:pPr marL="0" marR="0" algn="just">
              <a:spcBef>
                <a:spcPts val="0"/>
              </a:spcBef>
              <a:spcAft>
                <a:spcPts val="0"/>
              </a:spcAft>
            </a:pPr>
            <a:r>
              <a:rPr lang="en-US" sz="1200" dirty="0" smtClean="0">
                <a:effectLst/>
                <a:latin typeface="Arial" panose="020B0604020202020204" pitchFamily="34" charset="0"/>
                <a:ea typeface="Times New Roman"/>
              </a:rPr>
              <a:t>Richardson, TX</a:t>
            </a:r>
          </a:p>
          <a:p>
            <a:pPr marL="0" marR="0">
              <a:spcBef>
                <a:spcPts val="0"/>
              </a:spcBef>
              <a:spcAft>
                <a:spcPts val="0"/>
              </a:spcAft>
              <a:tabLst>
                <a:tab pos="2019300" algn="l"/>
              </a:tabLst>
            </a:pPr>
            <a:r>
              <a:rPr lang="en-US" dirty="0" smtClean="0">
                <a:latin typeface="Arial" panose="020B0604020202020204" pitchFamily="34" charset="0"/>
                <a:ea typeface="Times New Roman"/>
              </a:rPr>
              <a:t>IDEAS2 Entry </a:t>
            </a:r>
          </a:p>
          <a:p>
            <a:pPr marL="0" marR="0">
              <a:spcBef>
                <a:spcPts val="0"/>
              </a:spcBef>
              <a:spcAft>
                <a:spcPts val="0"/>
              </a:spcAft>
              <a:tabLst>
                <a:tab pos="2019300" algn="l"/>
              </a:tabLst>
            </a:pPr>
            <a:endParaRPr lang="en-US" sz="1200" dirty="0" smtClean="0">
              <a:effectLst/>
              <a:latin typeface="Arial" panose="020B0604020202020204" pitchFamily="34" charset="0"/>
              <a:ea typeface="Times New Roman"/>
            </a:endParaRPr>
          </a:p>
          <a:p>
            <a:endParaRPr 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D82A0244-B1E0-463F-9C70-10F5AF6C4B09}" type="slidenum">
              <a:rPr lang="en-US" smtClean="0"/>
              <a:t>21</a:t>
            </a:fld>
            <a:endParaRPr lang="en-US"/>
          </a:p>
        </p:txBody>
      </p:sp>
    </p:spTree>
    <p:extLst>
      <p:ext uri="{BB962C8B-B14F-4D97-AF65-F5344CB8AC3E}">
        <p14:creationId xmlns:p14="http://schemas.microsoft.com/office/powerpoint/2010/main" val="8765373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a:lstStyle/>
          <a:p>
            <a:r>
              <a:rPr lang="en-US" dirty="0" smtClean="0"/>
              <a:t>AESS 1 Example : Canopies are a nice example of using lower levels of AESS.  For this project only a small amount of craftsmanship is needed to help the various canopy materials and lighting come together.  The end user again is not looking directly at connections, but from distance and over the aesthetic is more than just standard structural steel. </a:t>
            </a:r>
          </a:p>
          <a:p>
            <a:endParaRPr lang="en-US" dirty="0"/>
          </a:p>
          <a:p>
            <a:r>
              <a:rPr lang="en-US" dirty="0" smtClean="0"/>
              <a:t>Project: </a:t>
            </a:r>
          </a:p>
          <a:p>
            <a:r>
              <a:rPr lang="en-US" dirty="0" smtClean="0"/>
              <a:t>Knox Building Canopy Restoration </a:t>
            </a:r>
          </a:p>
          <a:p>
            <a:r>
              <a:rPr lang="en-US" dirty="0" smtClean="0"/>
              <a:t>New York, NY</a:t>
            </a:r>
          </a:p>
          <a:p>
            <a:r>
              <a:rPr lang="en-US" dirty="0" smtClean="0"/>
              <a:t>IDEAS2 Entry  </a:t>
            </a:r>
          </a:p>
        </p:txBody>
      </p:sp>
      <p:sp>
        <p:nvSpPr>
          <p:cNvPr id="4" name="Slide Number Placeholder 3"/>
          <p:cNvSpPr>
            <a:spLocks noGrp="1"/>
          </p:cNvSpPr>
          <p:nvPr>
            <p:ph type="sldNum" sz="quarter" idx="10"/>
          </p:nvPr>
        </p:nvSpPr>
        <p:spPr/>
        <p:txBody>
          <a:bodyPr/>
          <a:lstStyle/>
          <a:p>
            <a:fld id="{FDAD251D-F4B4-477B-AC6C-B1160455DDA7}" type="slidenum">
              <a:rPr lang="fr-CA" smtClean="0"/>
              <a:pPr/>
              <a:t>22</a:t>
            </a:fld>
            <a:endParaRPr lang="fr-CA"/>
          </a:p>
        </p:txBody>
      </p:sp>
      <p:sp>
        <p:nvSpPr>
          <p:cNvPr id="5" name="Slide Image Placeholder 4"/>
          <p:cNvSpPr>
            <a:spLocks noGrp="1" noRot="1" noChangeAspect="1"/>
          </p:cNvSpPr>
          <p:nvPr>
            <p:ph type="sldImg"/>
          </p:nvPr>
        </p:nvSpPr>
        <p:spPr/>
      </p:sp>
    </p:spTree>
    <p:extLst>
      <p:ext uri="{BB962C8B-B14F-4D97-AF65-F5344CB8AC3E}">
        <p14:creationId xmlns:p14="http://schemas.microsoft.com/office/powerpoint/2010/main" val="9035300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Back to the mosaics in the subway, here we are up close again looking at the tile of the mural.  Now we see a little more craftsmanship in the tile shape, slightly more consistency in the </a:t>
            </a:r>
            <a:r>
              <a:rPr lang="en-US" dirty="0" smtClean="0"/>
              <a:t>surface </a:t>
            </a:r>
            <a:r>
              <a:rPr lang="en-US" dirty="0"/>
              <a:t>finish, but again up close we are not able to appreciate the desired aesthetic.  </a:t>
            </a:r>
          </a:p>
          <a:p>
            <a:endParaRPr lang="en-US" dirty="0"/>
          </a:p>
          <a:p>
            <a:r>
              <a:rPr lang="en-US" dirty="0"/>
              <a:t>Project: </a:t>
            </a:r>
          </a:p>
          <a:p>
            <a:r>
              <a:rPr lang="en-US" dirty="0"/>
              <a:t>86</a:t>
            </a:r>
            <a:r>
              <a:rPr lang="en-US" baseline="30000" dirty="0"/>
              <a:t>th</a:t>
            </a:r>
            <a:r>
              <a:rPr lang="en-US" dirty="0"/>
              <a:t> Street Station</a:t>
            </a:r>
          </a:p>
          <a:p>
            <a:r>
              <a:rPr lang="en-US" dirty="0"/>
              <a:t>New York, NY</a:t>
            </a:r>
          </a:p>
          <a:p>
            <a:r>
              <a:rPr lang="en-US" dirty="0" err="1"/>
              <a:t>AISC</a:t>
            </a:r>
            <a:r>
              <a:rPr lang="en-US" dirty="0"/>
              <a:t> photo </a:t>
            </a:r>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23</a:t>
            </a:fld>
            <a:endParaRPr lang="fr-CA"/>
          </a:p>
        </p:txBody>
      </p:sp>
    </p:spTree>
    <p:extLst>
      <p:ext uri="{BB962C8B-B14F-4D97-AF65-F5344CB8AC3E}">
        <p14:creationId xmlns:p14="http://schemas.microsoft.com/office/powerpoint/2010/main" val="1126744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With this mural you are again viewing the subject at a</a:t>
            </a:r>
            <a:r>
              <a:rPr lang="en-US" baseline="0" dirty="0" smtClean="0"/>
              <a:t> distance, and unlike AESS 1 geometry is used more to create a more dynamic and enhanced look. </a:t>
            </a:r>
          </a:p>
          <a:p>
            <a:endParaRPr lang="en-US" baseline="0" dirty="0" smtClean="0"/>
          </a:p>
          <a:p>
            <a:r>
              <a:rPr lang="en-US" b="1" dirty="0" smtClean="0"/>
              <a:t>10.1.1. </a:t>
            </a:r>
            <a:r>
              <a:rPr lang="en-US" dirty="0" smtClean="0"/>
              <a:t>The following categories shall be used when referring to AESS:</a:t>
            </a:r>
            <a:endParaRPr lang="en-US" baseline="0" dirty="0" smtClean="0"/>
          </a:p>
          <a:p>
            <a:r>
              <a:rPr lang="en-US" b="0" dirty="0" smtClean="0"/>
              <a:t>AESS 2: feature elements viewed at a distance greater than 20 </a:t>
            </a:r>
            <a:r>
              <a:rPr lang="en-US" b="0" dirty="0" err="1" smtClean="0"/>
              <a:t>ft</a:t>
            </a:r>
            <a:r>
              <a:rPr lang="en-US" b="0" dirty="0" smtClean="0"/>
              <a:t> (6 m)</a:t>
            </a:r>
          </a:p>
          <a:p>
            <a:r>
              <a:rPr lang="en-US" b="1" dirty="0" smtClean="0"/>
              <a:t>Commentary: </a:t>
            </a:r>
          </a:p>
          <a:p>
            <a:r>
              <a:rPr lang="en-US" dirty="0" smtClean="0"/>
              <a:t>Feature elements in AESS 2 and 3 exceed the basic requirements, but the intent is to allow the viewer to see the art of metalworking. AESS 2 is achieved primarily through geometry without finish work, and treats things that can be seen at a larger viewing distance, like enhanced treatment of bolts, welds, connection and fabrication details, and tolerances for gaps, copes and similar details. </a:t>
            </a:r>
          </a:p>
          <a:p>
            <a:endParaRPr lang="en-US" dirty="0" smtClean="0"/>
          </a:p>
          <a:p>
            <a:r>
              <a:rPr lang="en-US" baseline="0" dirty="0" smtClean="0"/>
              <a:t>Project: </a:t>
            </a:r>
          </a:p>
          <a:p>
            <a:r>
              <a:rPr lang="en-US" baseline="0" dirty="0" smtClean="0"/>
              <a:t>86</a:t>
            </a:r>
            <a:r>
              <a:rPr lang="en-US" baseline="30000" dirty="0" smtClean="0"/>
              <a:t>th</a:t>
            </a:r>
            <a:r>
              <a:rPr lang="en-US" baseline="0" dirty="0" smtClean="0"/>
              <a:t> Street Station</a:t>
            </a:r>
          </a:p>
          <a:p>
            <a:r>
              <a:rPr lang="en-US" baseline="0" dirty="0" smtClean="0"/>
              <a:t>New York, NY</a:t>
            </a:r>
          </a:p>
          <a:p>
            <a:r>
              <a:rPr lang="en-US" baseline="0" dirty="0" smtClean="0"/>
              <a:t>AISC photo </a:t>
            </a:r>
            <a:endParaRPr lang="en-US" dirty="0" smtClean="0"/>
          </a:p>
          <a:p>
            <a:endParaRPr lang="en-US" dirty="0" smtClean="0"/>
          </a:p>
        </p:txBody>
      </p:sp>
      <p:sp>
        <p:nvSpPr>
          <p:cNvPr id="4" name="Slide Number Placeholder 3"/>
          <p:cNvSpPr>
            <a:spLocks noGrp="1"/>
          </p:cNvSpPr>
          <p:nvPr>
            <p:ph type="sldNum" sz="quarter" idx="10"/>
          </p:nvPr>
        </p:nvSpPr>
        <p:spPr/>
        <p:txBody>
          <a:bodyPr/>
          <a:lstStyle/>
          <a:p>
            <a:fld id="{FDAD251D-F4B4-477B-AC6C-B1160455DDA7}" type="slidenum">
              <a:rPr lang="fr-CA" smtClean="0"/>
              <a:pPr/>
              <a:t>24</a:t>
            </a:fld>
            <a:endParaRPr lang="fr-CA" dirty="0"/>
          </a:p>
        </p:txBody>
      </p:sp>
    </p:spTree>
    <p:extLst>
      <p:ext uri="{BB962C8B-B14F-4D97-AF65-F5344CB8AC3E}">
        <p14:creationId xmlns:p14="http://schemas.microsoft.com/office/powerpoint/2010/main" val="6717444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r>
              <a:rPr lang="en-US" dirty="0" smtClean="0"/>
              <a:t>And in addition to the extra craftsmanship included in AESS 1, more levels of craftsmanship are added as each category increases.  The extra craftsmanship for AESS 2 while greater than AESS 1 is not intended to be viewed up close, so for projects well above 20 feet this level of craftsmanship is just right. </a:t>
            </a:r>
            <a:endParaRPr lang="en-US" baseline="0" dirty="0" smtClean="0"/>
          </a:p>
          <a:p>
            <a:endParaRPr lang="en-US" dirty="0" smtClean="0"/>
          </a:p>
        </p:txBody>
      </p:sp>
      <p:sp>
        <p:nvSpPr>
          <p:cNvPr id="4" name="Slide Number Placeholder 3"/>
          <p:cNvSpPr>
            <a:spLocks noGrp="1"/>
          </p:cNvSpPr>
          <p:nvPr>
            <p:ph type="sldNum" sz="quarter" idx="10"/>
          </p:nvPr>
        </p:nvSpPr>
        <p:spPr/>
        <p:txBody>
          <a:bodyPr/>
          <a:lstStyle/>
          <a:p>
            <a:fld id="{FDAD251D-F4B4-477B-AC6C-B1160455DDA7}" type="slidenum">
              <a:rPr lang="fr-CA" smtClean="0"/>
              <a:pPr/>
              <a:t>25</a:t>
            </a:fld>
            <a:endParaRPr lang="fr-CA" dirty="0"/>
          </a:p>
        </p:txBody>
      </p:sp>
    </p:spTree>
    <p:extLst>
      <p:ext uri="{BB962C8B-B14F-4D97-AF65-F5344CB8AC3E}">
        <p14:creationId xmlns:p14="http://schemas.microsoft.com/office/powerpoint/2010/main" val="8961753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AESS 2 Example - Austin Bergstrom </a:t>
            </a:r>
            <a:r>
              <a:rPr lang="en-US" baseline="0" dirty="0" smtClean="0"/>
              <a:t>Airport</a:t>
            </a:r>
            <a:endParaRPr lang="en-US" dirty="0" smtClean="0"/>
          </a:p>
          <a:p>
            <a:endParaRPr lang="en-US" dirty="0" smtClean="0"/>
          </a:p>
          <a:p>
            <a:r>
              <a:rPr lang="en-US" dirty="0" smtClean="0"/>
              <a:t>For this project, the exposed steel is 50 </a:t>
            </a:r>
            <a:r>
              <a:rPr lang="en-US" dirty="0" err="1" smtClean="0"/>
              <a:t>ft</a:t>
            </a:r>
            <a:r>
              <a:rPr lang="en-US" dirty="0" smtClean="0"/>
              <a:t> above the concourse floor.  Thus the welds are not immediately visible by the naked eye, and the project team can focus on tolerances and geometry to complete the look.  (Note, when visiting this installation, up close the welds are not ground down and are made to look uniform.  </a:t>
            </a:r>
          </a:p>
          <a:p>
            <a:endParaRPr lang="en-US" dirty="0"/>
          </a:p>
          <a:p>
            <a:r>
              <a:rPr lang="en-US" dirty="0" smtClean="0"/>
              <a:t>Project: </a:t>
            </a:r>
          </a:p>
          <a:p>
            <a:pPr>
              <a:defRPr/>
            </a:pPr>
            <a:r>
              <a:rPr lang="en-US" dirty="0"/>
              <a:t>Terminal East Infill at Austin-Bergstrom International Airport </a:t>
            </a:r>
          </a:p>
          <a:p>
            <a:pPr>
              <a:defRPr/>
            </a:pPr>
            <a:r>
              <a:rPr lang="en-US" dirty="0"/>
              <a:t>Austin, Texas</a:t>
            </a:r>
          </a:p>
          <a:p>
            <a:pPr>
              <a:defRPr/>
            </a:pPr>
            <a:r>
              <a:rPr lang="en-US" dirty="0"/>
              <a:t>2017 IDEAS2 Winner</a:t>
            </a:r>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26</a:t>
            </a:fld>
            <a:endParaRPr lang="fr-CA"/>
          </a:p>
        </p:txBody>
      </p:sp>
    </p:spTree>
    <p:extLst>
      <p:ext uri="{BB962C8B-B14F-4D97-AF65-F5344CB8AC3E}">
        <p14:creationId xmlns:p14="http://schemas.microsoft.com/office/powerpoint/2010/main" val="15380592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AESS 2 Example : The geometry of this roof structure takes center stage as the star and not the steel connections.  Thus, the roof portion of this project would work well as a AESS 2 example </a:t>
            </a:r>
          </a:p>
          <a:p>
            <a:endParaRPr lang="en-US" dirty="0"/>
          </a:p>
          <a:p>
            <a:r>
              <a:rPr lang="en-US" dirty="0" smtClean="0"/>
              <a:t>Project: </a:t>
            </a:r>
          </a:p>
          <a:p>
            <a:r>
              <a:rPr lang="en-US" dirty="0" smtClean="0"/>
              <a:t>The Oratory at Ave Maria</a:t>
            </a:r>
          </a:p>
          <a:p>
            <a:r>
              <a:rPr lang="en-US" dirty="0" smtClean="0"/>
              <a:t>Ave Maria, FL </a:t>
            </a:r>
          </a:p>
          <a:p>
            <a:r>
              <a:rPr lang="en-US" dirty="0" smtClean="0"/>
              <a:t>2008 IDEAS2 Winner </a:t>
            </a:r>
          </a:p>
          <a:p>
            <a:r>
              <a:rPr lang="en-US" dirty="0" smtClean="0"/>
              <a:t>Cannon Design Photo </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27</a:t>
            </a:fld>
            <a:endParaRPr lang="fr-CA"/>
          </a:p>
        </p:txBody>
      </p:sp>
    </p:spTree>
    <p:extLst>
      <p:ext uri="{BB962C8B-B14F-4D97-AF65-F5344CB8AC3E}">
        <p14:creationId xmlns:p14="http://schemas.microsoft.com/office/powerpoint/2010/main" val="32440433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Back</a:t>
            </a:r>
            <a:r>
              <a:rPr lang="en-US" baseline="0" dirty="0" smtClean="0"/>
              <a:t> to the mosaics.  Now the installations are meant to be seen at a closer view.  Here you see more detail coming into play, the shape of the mosaics no longer catches the eye, arrangement and paint brush strokes become the focus. </a:t>
            </a:r>
          </a:p>
          <a:p>
            <a:endParaRPr lang="en-US" baseline="0" dirty="0" smtClean="0"/>
          </a:p>
          <a:p>
            <a:r>
              <a:rPr lang="en-US" baseline="0" dirty="0" smtClean="0"/>
              <a:t>Project: </a:t>
            </a:r>
          </a:p>
          <a:p>
            <a:r>
              <a:rPr lang="en-US" baseline="0" dirty="0" smtClean="0"/>
              <a:t>86</a:t>
            </a:r>
            <a:r>
              <a:rPr lang="en-US" baseline="30000" dirty="0" smtClean="0"/>
              <a:t>th</a:t>
            </a:r>
            <a:r>
              <a:rPr lang="en-US" baseline="0" dirty="0" smtClean="0"/>
              <a:t> Street Station</a:t>
            </a:r>
          </a:p>
          <a:p>
            <a:r>
              <a:rPr lang="en-US" baseline="0" dirty="0" smtClean="0"/>
              <a:t>New York, NY</a:t>
            </a:r>
          </a:p>
          <a:p>
            <a:r>
              <a:rPr lang="en-US" baseline="0" dirty="0" smtClean="0"/>
              <a:t>AISC photo </a:t>
            </a:r>
            <a:endParaRPr lang="en-US" dirty="0" smtClean="0"/>
          </a:p>
          <a:p>
            <a:endParaRPr lang="en-US" dirty="0"/>
          </a:p>
        </p:txBody>
      </p:sp>
      <p:sp>
        <p:nvSpPr>
          <p:cNvPr id="4" name="Slide Number Placeholder 3"/>
          <p:cNvSpPr>
            <a:spLocks noGrp="1"/>
          </p:cNvSpPr>
          <p:nvPr>
            <p:ph type="sldNum" sz="quarter" idx="10"/>
          </p:nvPr>
        </p:nvSpPr>
        <p:spPr/>
        <p:txBody>
          <a:bodyPr/>
          <a:lstStyle/>
          <a:p>
            <a:fld id="{4ADC83AE-5146-44B9-AB25-304145C231FD}" type="slidenum">
              <a:rPr lang="en-US" smtClean="0"/>
              <a:t>28</a:t>
            </a:fld>
            <a:endParaRPr lang="en-US"/>
          </a:p>
        </p:txBody>
      </p:sp>
    </p:spTree>
    <p:extLst>
      <p:ext uri="{BB962C8B-B14F-4D97-AF65-F5344CB8AC3E}">
        <p14:creationId xmlns:p14="http://schemas.microsoft.com/office/powerpoint/2010/main" val="16069814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regardless of whether you are up-close or far away, you can see the c</a:t>
            </a:r>
            <a:r>
              <a:rPr lang="en-US" baseline="0" dirty="0" smtClean="0"/>
              <a:t>raftsmanship.  The geometry and craftsmanship together create an enhanced aesthetic. </a:t>
            </a:r>
          </a:p>
          <a:p>
            <a:endParaRPr lang="en-US" baseline="0" dirty="0" smtClean="0"/>
          </a:p>
          <a:p>
            <a:pPr marL="0" marR="0" indent="0" algn="l" defTabSz="914333" rtl="0" eaLnBrk="1" fontAlgn="auto" latinLnBrk="0" hangingPunct="1">
              <a:lnSpc>
                <a:spcPct val="100000"/>
              </a:lnSpc>
              <a:spcBef>
                <a:spcPts val="0"/>
              </a:spcBef>
              <a:spcAft>
                <a:spcPts val="0"/>
              </a:spcAft>
              <a:buClrTx/>
              <a:buSzTx/>
              <a:buFontTx/>
              <a:buNone/>
              <a:tabLst/>
              <a:defRPr/>
            </a:pPr>
            <a:r>
              <a:rPr lang="en-US" b="1" dirty="0" smtClean="0"/>
              <a:t>10.1.1. </a:t>
            </a:r>
            <a:r>
              <a:rPr lang="en-US" dirty="0" smtClean="0"/>
              <a:t>The following categories shall be used when referring to AESS:</a:t>
            </a:r>
            <a:endParaRPr lang="en-US" baseline="0" dirty="0" smtClean="0"/>
          </a:p>
          <a:p>
            <a:r>
              <a:rPr lang="en-US" b="0" dirty="0" smtClean="0"/>
              <a:t>AESS 3: feature elements viewed at a distance less than 20 </a:t>
            </a:r>
            <a:r>
              <a:rPr lang="en-US" b="0" dirty="0" err="1" smtClean="0"/>
              <a:t>ft</a:t>
            </a:r>
            <a:r>
              <a:rPr lang="en-US" b="0" dirty="0" smtClean="0"/>
              <a:t> (6 m)</a:t>
            </a:r>
          </a:p>
          <a:p>
            <a:r>
              <a:rPr lang="en-US" b="1" dirty="0" smtClean="0"/>
              <a:t>Commentary:</a:t>
            </a:r>
          </a:p>
          <a:p>
            <a:r>
              <a:rPr lang="en-US" dirty="0" smtClean="0"/>
              <a:t>Feature elements in AESS 2 and 3 exceed the basic requirements, but the intent is to allow the viewer to see the art of metalworking…AESS 3 is achieved through geometry and basic finish work, and treats things that can be seen at a closer viewing distance or are subject to touch by the viewer, with welds that are generally smooth but visible. AESS 3 involves the use of a mockup and acceptance is based upon the approved conditions of the mock-up.</a:t>
            </a:r>
          </a:p>
          <a:p>
            <a:endParaRPr lang="en-US" dirty="0" smtClean="0"/>
          </a:p>
          <a:p>
            <a:r>
              <a:rPr lang="en-US" baseline="0" dirty="0" smtClean="0"/>
              <a:t>Project: </a:t>
            </a:r>
          </a:p>
          <a:p>
            <a:r>
              <a:rPr lang="en-US" baseline="0" dirty="0" smtClean="0"/>
              <a:t>86</a:t>
            </a:r>
            <a:r>
              <a:rPr lang="en-US" baseline="30000" dirty="0" smtClean="0"/>
              <a:t>th</a:t>
            </a:r>
            <a:r>
              <a:rPr lang="en-US" baseline="0" dirty="0" smtClean="0"/>
              <a:t> Street Station</a:t>
            </a:r>
          </a:p>
          <a:p>
            <a:r>
              <a:rPr lang="en-US" baseline="0" dirty="0" smtClean="0"/>
              <a:t>New York, NY</a:t>
            </a:r>
          </a:p>
          <a:p>
            <a:r>
              <a:rPr lang="en-US" baseline="0" dirty="0" smtClean="0"/>
              <a:t>AISC photo </a:t>
            </a:r>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29</a:t>
            </a:fld>
            <a:endParaRPr lang="fr-CA" dirty="0"/>
          </a:p>
        </p:txBody>
      </p:sp>
    </p:spTree>
    <p:extLst>
      <p:ext uri="{BB962C8B-B14F-4D97-AF65-F5344CB8AC3E}">
        <p14:creationId xmlns:p14="http://schemas.microsoft.com/office/powerpoint/2010/main" val="16573480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Here is a summary of the additional items added on top of the items that we saw with both AESS 1 and AESS 2.  All of the items are made to give projects closer to the end user a nicer finish.   One key item to note with AESS 3 is that project teams will now be required to have a visual sample created of a portion of the AESS installation.  As the steel will be close with the craftsmanship visible to the naked eye, the mock-up is necessary to ensure that the design and steel teams agree on the craftsmanship prior to the entire project being fabricated. </a:t>
            </a:r>
            <a:endParaRPr lang="en-US" baseline="0" dirty="0" smtClean="0"/>
          </a:p>
          <a:p>
            <a:endParaRPr lang="en-US" dirty="0" smtClean="0"/>
          </a:p>
        </p:txBody>
      </p:sp>
      <p:sp>
        <p:nvSpPr>
          <p:cNvPr id="4" name="Slide Number Placeholder 3"/>
          <p:cNvSpPr>
            <a:spLocks noGrp="1"/>
          </p:cNvSpPr>
          <p:nvPr>
            <p:ph type="sldNum" sz="quarter" idx="10"/>
          </p:nvPr>
        </p:nvSpPr>
        <p:spPr/>
        <p:txBody>
          <a:bodyPr/>
          <a:lstStyle/>
          <a:p>
            <a:fld id="{FDAD251D-F4B4-477B-AC6C-B1160455DDA7}" type="slidenum">
              <a:rPr lang="fr-CA" smtClean="0"/>
              <a:pPr/>
              <a:t>30</a:t>
            </a:fld>
            <a:endParaRPr lang="fr-CA" dirty="0"/>
          </a:p>
        </p:txBody>
      </p:sp>
    </p:spTree>
    <p:extLst>
      <p:ext uri="{BB962C8B-B14F-4D97-AF65-F5344CB8AC3E}">
        <p14:creationId xmlns:p14="http://schemas.microsoft.com/office/powerpoint/2010/main" val="89617539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AESS 3 Example.  The black façade that you see here is all exposed structural steel.  The columns are created using steel plate, and the fabricator used a robotic welding process that creates smooth welds that while still visible are clean and nice to touch.  </a:t>
            </a:r>
          </a:p>
          <a:p>
            <a:endParaRPr lang="en-US" dirty="0" smtClean="0"/>
          </a:p>
          <a:p>
            <a:r>
              <a:rPr lang="en-US" dirty="0" smtClean="0"/>
              <a:t>Project: </a:t>
            </a:r>
          </a:p>
          <a:p>
            <a:r>
              <a:rPr lang="en-US" dirty="0" smtClean="0"/>
              <a:t>Fulton Center </a:t>
            </a:r>
          </a:p>
          <a:p>
            <a:r>
              <a:rPr lang="en-US" dirty="0" smtClean="0"/>
              <a:t>New York, NY </a:t>
            </a:r>
          </a:p>
          <a:p>
            <a:r>
              <a:rPr lang="en-US" dirty="0" smtClean="0"/>
              <a:t>2017 IDEAS2 Winner</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31</a:t>
            </a:fld>
            <a:endParaRPr lang="fr-CA"/>
          </a:p>
        </p:txBody>
      </p:sp>
    </p:spTree>
    <p:extLst>
      <p:ext uri="{BB962C8B-B14F-4D97-AF65-F5344CB8AC3E}">
        <p14:creationId xmlns:p14="http://schemas.microsoft.com/office/powerpoint/2010/main" val="13882936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AESS 3 Example : Here the steel is very close to the end user, and the geometry and clean connections lend well to the structure.  </a:t>
            </a:r>
          </a:p>
          <a:p>
            <a:endParaRPr lang="en-US" dirty="0" smtClean="0"/>
          </a:p>
          <a:p>
            <a:r>
              <a:rPr lang="en-US" dirty="0" smtClean="0"/>
              <a:t>Project: </a:t>
            </a:r>
            <a:endParaRPr lang="en-US" dirty="0"/>
          </a:p>
          <a:p>
            <a:r>
              <a:rPr lang="en-US" dirty="0" smtClean="0"/>
              <a:t>Pterodactyl Office Building </a:t>
            </a:r>
          </a:p>
          <a:p>
            <a:r>
              <a:rPr lang="en-US" dirty="0" smtClean="0"/>
              <a:t>Culver City, CA </a:t>
            </a:r>
          </a:p>
          <a:p>
            <a:r>
              <a:rPr lang="en-US" dirty="0" smtClean="0"/>
              <a:t>2017 IDEAS2 Award Winner</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32</a:t>
            </a:fld>
            <a:endParaRPr lang="fr-CA"/>
          </a:p>
        </p:txBody>
      </p:sp>
    </p:spTree>
    <p:extLst>
      <p:ext uri="{BB962C8B-B14F-4D97-AF65-F5344CB8AC3E}">
        <p14:creationId xmlns:p14="http://schemas.microsoft.com/office/powerpoint/2010/main" val="39143360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And</a:t>
            </a:r>
            <a:r>
              <a:rPr lang="en-US" baseline="0" dirty="0" smtClean="0"/>
              <a:t> at this level, passerby's are actually encouraged to touch the mosaics as they have texture different finishes (glossy and matte) true details that are to be explored.  The tiles themselves become the background with the details becoming more of the feature. </a:t>
            </a:r>
          </a:p>
          <a:p>
            <a:endParaRPr lang="en-US" baseline="0" dirty="0" smtClean="0"/>
          </a:p>
          <a:p>
            <a:r>
              <a:rPr lang="en-US" baseline="0" dirty="0" smtClean="0"/>
              <a:t>Project: </a:t>
            </a:r>
          </a:p>
          <a:p>
            <a:r>
              <a:rPr lang="en-US" baseline="0" dirty="0" smtClean="0"/>
              <a:t>86</a:t>
            </a:r>
            <a:r>
              <a:rPr lang="en-US" baseline="30000" dirty="0" smtClean="0"/>
              <a:t>th</a:t>
            </a:r>
            <a:r>
              <a:rPr lang="en-US" baseline="0" dirty="0" smtClean="0"/>
              <a:t> Street Station</a:t>
            </a:r>
          </a:p>
          <a:p>
            <a:r>
              <a:rPr lang="en-US" baseline="0" dirty="0" smtClean="0"/>
              <a:t>New York, NY</a:t>
            </a:r>
          </a:p>
          <a:p>
            <a:r>
              <a:rPr lang="en-US" baseline="0" dirty="0" smtClean="0"/>
              <a:t>AISC photo </a:t>
            </a:r>
            <a:endParaRPr lang="en-US" dirty="0" smtClean="0"/>
          </a:p>
          <a:p>
            <a:endParaRPr lang="en-US" baseline="0" dirty="0" smtClean="0"/>
          </a:p>
        </p:txBody>
      </p:sp>
      <p:sp>
        <p:nvSpPr>
          <p:cNvPr id="4" name="Slide Number Placeholder 3"/>
          <p:cNvSpPr>
            <a:spLocks noGrp="1"/>
          </p:cNvSpPr>
          <p:nvPr>
            <p:ph type="sldNum" sz="quarter" idx="10"/>
          </p:nvPr>
        </p:nvSpPr>
        <p:spPr/>
        <p:txBody>
          <a:bodyPr/>
          <a:lstStyle/>
          <a:p>
            <a:fld id="{4ADC83AE-5146-44B9-AB25-304145C231FD}" type="slidenum">
              <a:rPr lang="en-US" smtClean="0"/>
              <a:t>33</a:t>
            </a:fld>
            <a:endParaRPr lang="en-US"/>
          </a:p>
        </p:txBody>
      </p:sp>
    </p:spTree>
    <p:extLst>
      <p:ext uri="{BB962C8B-B14F-4D97-AF65-F5344CB8AC3E}">
        <p14:creationId xmlns:p14="http://schemas.microsoft.com/office/powerpoint/2010/main" val="22117367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at this level the tiles used to create the mural fade into the background and become secondary to the overall aesthetic.  This is the intent for AESS 4, the overall form will be the feature, and at time people will not realize that they are looking at structural steel.  </a:t>
            </a:r>
            <a:endParaRPr lang="en-US" baseline="0" dirty="0" smtClean="0"/>
          </a:p>
          <a:p>
            <a:endParaRPr lang="en-US" dirty="0" smtClean="0"/>
          </a:p>
          <a:p>
            <a:pPr marL="0" marR="0" indent="0" algn="l" defTabSz="914333" rtl="0" eaLnBrk="1" fontAlgn="auto" latinLnBrk="0" hangingPunct="1">
              <a:lnSpc>
                <a:spcPct val="100000"/>
              </a:lnSpc>
              <a:spcBef>
                <a:spcPts val="0"/>
              </a:spcBef>
              <a:spcAft>
                <a:spcPts val="0"/>
              </a:spcAft>
              <a:buClrTx/>
              <a:buSzTx/>
              <a:buFontTx/>
              <a:buNone/>
              <a:tabLst/>
              <a:defRPr/>
            </a:pPr>
            <a:r>
              <a:rPr lang="en-US" b="1" dirty="0" smtClean="0"/>
              <a:t>10.1.1. </a:t>
            </a:r>
            <a:r>
              <a:rPr lang="en-US" dirty="0" smtClean="0"/>
              <a:t>The following categories shall be used when referring to AESS:</a:t>
            </a:r>
            <a:endParaRPr lang="en-US" baseline="0" dirty="0" smtClean="0"/>
          </a:p>
          <a:p>
            <a:r>
              <a:rPr lang="en-US" b="0" dirty="0" smtClean="0"/>
              <a:t>AESS 4: showcase elements with special surface and edge treatment beyond fabrication</a:t>
            </a:r>
          </a:p>
          <a:p>
            <a:r>
              <a:rPr lang="en-US" b="1" dirty="0" smtClean="0"/>
              <a:t>Commentary:</a:t>
            </a:r>
          </a:p>
          <a:p>
            <a:r>
              <a:rPr lang="en-US" dirty="0" smtClean="0"/>
              <a:t>Showcase elements in AESS 4 are those for which the designer intends that the form is the only feature showing in an element. All welds are ground and filled, edges are ground square and true. All surfaces are filled and sanded to a smoothness that doesn’t catch on a cloth or glove. Tolerances of fabricated forms are more stringent—generally half of standard tolerance. AESS 4 involves the use of a mock-up and acceptance is based upon the approved conditions of the mock-up.</a:t>
            </a:r>
          </a:p>
          <a:p>
            <a:endParaRPr lang="en-US" dirty="0" smtClean="0"/>
          </a:p>
          <a:p>
            <a:r>
              <a:rPr lang="en-US" baseline="0" dirty="0" smtClean="0"/>
              <a:t>Project: </a:t>
            </a:r>
          </a:p>
          <a:p>
            <a:r>
              <a:rPr lang="en-US" baseline="0" dirty="0" smtClean="0"/>
              <a:t>86</a:t>
            </a:r>
            <a:r>
              <a:rPr lang="en-US" baseline="30000" dirty="0" smtClean="0"/>
              <a:t>th</a:t>
            </a:r>
            <a:r>
              <a:rPr lang="en-US" baseline="0" dirty="0" smtClean="0"/>
              <a:t> Street Station</a:t>
            </a:r>
          </a:p>
          <a:p>
            <a:r>
              <a:rPr lang="en-US" baseline="0" dirty="0" smtClean="0"/>
              <a:t>New York, NY</a:t>
            </a:r>
          </a:p>
          <a:p>
            <a:r>
              <a:rPr lang="en-US" baseline="0" dirty="0" smtClean="0"/>
              <a:t>AISC photo </a:t>
            </a:r>
            <a:endParaRPr lang="en-US"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34</a:t>
            </a:fld>
            <a:endParaRPr lang="fr-CA" dirty="0"/>
          </a:p>
        </p:txBody>
      </p:sp>
    </p:spTree>
    <p:extLst>
      <p:ext uri="{BB962C8B-B14F-4D97-AF65-F5344CB8AC3E}">
        <p14:creationId xmlns:p14="http://schemas.microsoft.com/office/powerpoint/2010/main" val="234643612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r>
              <a:rPr lang="en-US" dirty="0" smtClean="0"/>
              <a:t>In summary all of the items from AESS  1, AESS 2, and AESS 3 are included with AESS 4 with extra craftsmanship included.  </a:t>
            </a:r>
            <a:endParaRPr lang="en-US" baseline="0" dirty="0" smtClean="0"/>
          </a:p>
          <a:p>
            <a:endParaRPr lang="en-US" dirty="0" smtClean="0"/>
          </a:p>
        </p:txBody>
      </p:sp>
      <p:sp>
        <p:nvSpPr>
          <p:cNvPr id="4" name="Slide Number Placeholder 3"/>
          <p:cNvSpPr>
            <a:spLocks noGrp="1"/>
          </p:cNvSpPr>
          <p:nvPr>
            <p:ph type="sldNum" sz="quarter" idx="10"/>
          </p:nvPr>
        </p:nvSpPr>
        <p:spPr/>
        <p:txBody>
          <a:bodyPr/>
          <a:lstStyle/>
          <a:p>
            <a:fld id="{FDAD251D-F4B4-477B-AC6C-B1160455DDA7}" type="slidenum">
              <a:rPr lang="fr-CA" smtClean="0"/>
              <a:pPr/>
              <a:t>35</a:t>
            </a:fld>
            <a:endParaRPr lang="fr-CA" dirty="0"/>
          </a:p>
        </p:txBody>
      </p:sp>
    </p:spTree>
    <p:extLst>
      <p:ext uri="{BB962C8B-B14F-4D97-AF65-F5344CB8AC3E}">
        <p14:creationId xmlns:p14="http://schemas.microsoft.com/office/powerpoint/2010/main" val="8961753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AESS 4 Example : Here for this residential project, you can see the steel “trees” look as if they were cast or extruded </a:t>
            </a:r>
          </a:p>
          <a:p>
            <a:endParaRPr lang="en-US" dirty="0" smtClean="0"/>
          </a:p>
          <a:p>
            <a:r>
              <a:rPr lang="en-US" dirty="0" smtClean="0"/>
              <a:t>Project: </a:t>
            </a:r>
          </a:p>
          <a:p>
            <a:r>
              <a:rPr lang="en-US" dirty="0" smtClean="0"/>
              <a:t>Fischer House</a:t>
            </a:r>
          </a:p>
          <a:p>
            <a:r>
              <a:rPr lang="en-US" dirty="0" err="1" smtClean="0"/>
              <a:t>Fischers</a:t>
            </a:r>
            <a:r>
              <a:rPr lang="en-US" dirty="0" smtClean="0"/>
              <a:t> Island</a:t>
            </a:r>
            <a:r>
              <a:rPr lang="en-US" baseline="0" dirty="0" smtClean="0"/>
              <a:t>, NY</a:t>
            </a:r>
          </a:p>
          <a:p>
            <a:r>
              <a:rPr lang="en-US" dirty="0" smtClean="0"/>
              <a:t>2010 IDEAS2 Award Winner</a:t>
            </a:r>
          </a:p>
        </p:txBody>
      </p:sp>
      <p:sp>
        <p:nvSpPr>
          <p:cNvPr id="4" name="Slide Number Placeholder 3"/>
          <p:cNvSpPr>
            <a:spLocks noGrp="1"/>
          </p:cNvSpPr>
          <p:nvPr>
            <p:ph type="sldNum" sz="quarter" idx="10"/>
          </p:nvPr>
        </p:nvSpPr>
        <p:spPr/>
        <p:txBody>
          <a:bodyPr/>
          <a:lstStyle/>
          <a:p>
            <a:fld id="{FDAD251D-F4B4-477B-AC6C-B1160455DDA7}" type="slidenum">
              <a:rPr lang="fr-CA" smtClean="0"/>
              <a:pPr/>
              <a:t>36</a:t>
            </a:fld>
            <a:endParaRPr lang="fr-CA"/>
          </a:p>
        </p:txBody>
      </p:sp>
    </p:spTree>
    <p:extLst>
      <p:ext uri="{BB962C8B-B14F-4D97-AF65-F5344CB8AC3E}">
        <p14:creationId xmlns:p14="http://schemas.microsoft.com/office/powerpoint/2010/main" val="13882936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AESS 4 Example : Probably a new classic example of the form of the project taking center stage is the new WTC Transportation</a:t>
            </a:r>
            <a:r>
              <a:rPr lang="en-US" baseline="0" dirty="0" smtClean="0"/>
              <a:t> Hub which is created entirely from steel plate and is fabricated and erected in such a way that it looks like cast construction. </a:t>
            </a:r>
          </a:p>
          <a:p>
            <a:endParaRPr lang="en-US" baseline="0" dirty="0" smtClean="0"/>
          </a:p>
          <a:p>
            <a:r>
              <a:rPr lang="en-US" dirty="0" smtClean="0"/>
              <a:t>Project: </a:t>
            </a:r>
          </a:p>
          <a:p>
            <a:r>
              <a:rPr lang="en-US" dirty="0" smtClean="0"/>
              <a:t>WTC Transportation</a:t>
            </a:r>
            <a:r>
              <a:rPr lang="en-US" baseline="0" dirty="0" smtClean="0"/>
              <a:t> Hub </a:t>
            </a:r>
          </a:p>
          <a:p>
            <a:r>
              <a:rPr lang="en-US" baseline="0" dirty="0" smtClean="0"/>
              <a:t>2018 IDEAS2 Winner</a:t>
            </a:r>
          </a:p>
          <a:p>
            <a:r>
              <a:rPr lang="en-US" baseline="0" dirty="0" smtClean="0"/>
              <a:t>New York, NY</a:t>
            </a:r>
          </a:p>
          <a:p>
            <a:r>
              <a:rPr lang="en-US" baseline="0" dirty="0" smtClean="0"/>
              <a:t>Photo: </a:t>
            </a:r>
            <a:r>
              <a:rPr lang="en-US" baseline="0" dirty="0" err="1" smtClean="0"/>
              <a:t>AISC</a:t>
            </a:r>
            <a:endParaRPr lang="en-US"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37</a:t>
            </a:fld>
            <a:endParaRPr lang="fr-CA"/>
          </a:p>
        </p:txBody>
      </p:sp>
    </p:spTree>
    <p:extLst>
      <p:ext uri="{BB962C8B-B14F-4D97-AF65-F5344CB8AC3E}">
        <p14:creationId xmlns:p14="http://schemas.microsoft.com/office/powerpoint/2010/main" val="426623536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And thinking about a custom approach, as you can see here there are various levels of craftsmanship and finish, as it is up to the specifier (or artist in this case) to create the desired look.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Project:</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72</a:t>
            </a:r>
            <a:r>
              <a:rPr lang="en-US" baseline="30000" dirty="0" smtClean="0"/>
              <a:t>nd</a:t>
            </a:r>
            <a:r>
              <a:rPr lang="en-US" baseline="0" dirty="0" smtClean="0"/>
              <a:t> Street Subway Station</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New York, NY</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err="1" smtClean="0"/>
              <a:t>AISC</a:t>
            </a:r>
            <a:r>
              <a:rPr lang="en-US" dirty="0" smtClean="0"/>
              <a:t> photo</a:t>
            </a:r>
            <a:endParaRPr lang="en-US" baseline="0"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38</a:t>
            </a:fld>
            <a:endParaRPr lang="fr-CA"/>
          </a:p>
        </p:txBody>
      </p:sp>
    </p:spTree>
    <p:extLst>
      <p:ext uri="{BB962C8B-B14F-4D97-AF65-F5344CB8AC3E}">
        <p14:creationId xmlns:p14="http://schemas.microsoft.com/office/powerpoint/2010/main" val="18226963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14333">
              <a:defRPr/>
            </a:pPr>
            <a:r>
              <a:rPr lang="en-US" dirty="0" smtClean="0"/>
              <a:t>And this category allows you to select what level of craftsmanship best fits your budget and aesthetic for the project.  Every example that you have seen thus far could use the Custom Category system, the design team would just define their needs in easy contract language for the steel team to understand.  </a:t>
            </a:r>
          </a:p>
          <a:p>
            <a:pPr defTabSz="914333">
              <a:defRPr/>
            </a:pPr>
            <a:endParaRPr lang="en-US" dirty="0" smtClean="0"/>
          </a:p>
          <a:p>
            <a:pPr defTabSz="914333">
              <a:defRPr/>
            </a:pPr>
            <a:r>
              <a:rPr lang="en-US" b="1" dirty="0" smtClean="0"/>
              <a:t>10.1.1</a:t>
            </a:r>
            <a:r>
              <a:rPr lang="en-US" b="1" dirty="0"/>
              <a:t>. </a:t>
            </a:r>
            <a:r>
              <a:rPr lang="en-US" dirty="0"/>
              <a:t>The following categories shall be used when referring to AESS:</a:t>
            </a:r>
          </a:p>
          <a:p>
            <a:r>
              <a:rPr lang="en-US" dirty="0"/>
              <a:t>AESS C: Custom elements with characteristics described in the contract documents.</a:t>
            </a:r>
          </a:p>
          <a:p>
            <a:r>
              <a:rPr lang="en-US" b="1" dirty="0"/>
              <a:t>Commentary: </a:t>
            </a:r>
          </a:p>
          <a:p>
            <a:r>
              <a:rPr lang="en-US" dirty="0"/>
              <a:t>Custom elements in AESS C are those with other requirements defined in the contract documents.</a:t>
            </a:r>
            <a:endParaRPr lang="en-US" b="1" dirty="0"/>
          </a:p>
          <a:p>
            <a:endParaRPr lang="en-US" b="1" dirty="0"/>
          </a:p>
          <a:p>
            <a:pPr>
              <a:defRPr/>
            </a:pPr>
            <a:r>
              <a:rPr lang="en-US" dirty="0" smtClean="0"/>
              <a:t>Project</a:t>
            </a:r>
            <a:r>
              <a:rPr lang="en-US" dirty="0"/>
              <a:t>:</a:t>
            </a:r>
          </a:p>
          <a:p>
            <a:pPr>
              <a:defRPr/>
            </a:pPr>
            <a:r>
              <a:rPr lang="en-US" dirty="0"/>
              <a:t>72</a:t>
            </a:r>
            <a:r>
              <a:rPr lang="en-US" baseline="30000" dirty="0"/>
              <a:t>nd</a:t>
            </a:r>
            <a:r>
              <a:rPr lang="en-US" dirty="0"/>
              <a:t> Street Subway Station</a:t>
            </a:r>
          </a:p>
          <a:p>
            <a:pPr>
              <a:defRPr/>
            </a:pPr>
            <a:r>
              <a:rPr lang="en-US" dirty="0"/>
              <a:t>New York, NY</a:t>
            </a:r>
          </a:p>
          <a:p>
            <a:pPr>
              <a:defRPr/>
            </a:pPr>
            <a:r>
              <a:rPr lang="en-US" dirty="0" err="1"/>
              <a:t>AISC</a:t>
            </a:r>
            <a:r>
              <a:rPr lang="en-US" dirty="0"/>
              <a:t> photo</a:t>
            </a:r>
          </a:p>
          <a:p>
            <a:endParaRPr lang="en-US" dirty="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39</a:t>
            </a:fld>
            <a:endParaRPr lang="fr-CA" dirty="0"/>
          </a:p>
        </p:txBody>
      </p:sp>
    </p:spTree>
    <p:extLst>
      <p:ext uri="{BB962C8B-B14F-4D97-AF65-F5344CB8AC3E}">
        <p14:creationId xmlns:p14="http://schemas.microsoft.com/office/powerpoint/2010/main" val="234643612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With the Custom Category you will fill out your project needs within the Matrix (Table 10.1 and available online) that has the fabrication and erection considerations for AESS 1, AESS 2, AESS 3, and AESS 4 listed, and the matrix has blank custom items for your team to write in additional considerations for your AESS project. </a:t>
            </a:r>
          </a:p>
          <a:p>
            <a:endParaRPr lang="en-US" dirty="0"/>
          </a:p>
          <a:p>
            <a:r>
              <a:rPr lang="en-US" dirty="0" smtClean="0"/>
              <a:t>Image: Excel created copy</a:t>
            </a:r>
            <a:r>
              <a:rPr lang="en-US" baseline="0" dirty="0" smtClean="0"/>
              <a:t> of Table 10.1</a:t>
            </a:r>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40</a:t>
            </a:fld>
            <a:endParaRPr lang="fr-CA"/>
          </a:p>
        </p:txBody>
      </p:sp>
    </p:spTree>
    <p:extLst>
      <p:ext uri="{BB962C8B-B14F-4D97-AF65-F5344CB8AC3E}">
        <p14:creationId xmlns:p14="http://schemas.microsoft.com/office/powerpoint/2010/main" val="42458491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AESS C Example : This project is  great example of a custom category in that wood has differing tolerances for fabrication and erection when compared to steel.  To ensure that both materials are received the desired craftsmanship for the hybrid look, the Custom category matrix would help to communicate the steel’s needs. </a:t>
            </a:r>
          </a:p>
          <a:p>
            <a:endParaRPr lang="en-US" dirty="0"/>
          </a:p>
          <a:p>
            <a:r>
              <a:rPr lang="en-US" dirty="0"/>
              <a:t>Project: </a:t>
            </a:r>
          </a:p>
          <a:p>
            <a:r>
              <a:rPr lang="en-US" dirty="0"/>
              <a:t>U.S. Army Corps of Engineers – Federal Center South Building </a:t>
            </a:r>
          </a:p>
          <a:p>
            <a:r>
              <a:rPr lang="en-US" dirty="0"/>
              <a:t>SEATTLE, WASH.</a:t>
            </a:r>
          </a:p>
          <a:p>
            <a:r>
              <a:rPr lang="en-US" dirty="0"/>
              <a:t>2014 IDEAS2 Award Winner</a:t>
            </a:r>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41</a:t>
            </a:fld>
            <a:endParaRPr lang="fr-CA"/>
          </a:p>
        </p:txBody>
      </p:sp>
    </p:spTree>
    <p:extLst>
      <p:ext uri="{BB962C8B-B14F-4D97-AF65-F5344CB8AC3E}">
        <p14:creationId xmlns:p14="http://schemas.microsoft.com/office/powerpoint/2010/main" val="325236971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latin typeface="Arial" panose="020B0604020202020204" pitchFamily="34" charset="0"/>
                <a:cs typeface="Arial" panose="020B0604020202020204" pitchFamily="34" charset="0"/>
              </a:rPr>
              <a:t>AESS C Example : Here the rustic design does not require a lot of craftsmanship. And if the project team requires some craftsmanship that exceeds standard structural steel, but does not need as much as the considerations for AESS 1 (e.g. </a:t>
            </a:r>
            <a:r>
              <a:rPr lang="en-US" dirty="0" err="1" smtClean="0">
                <a:latin typeface="Arial" panose="020B0604020202020204" pitchFamily="34" charset="0"/>
                <a:cs typeface="Arial" panose="020B0604020202020204" pitchFamily="34" charset="0"/>
              </a:rPr>
              <a:t>SSPC</a:t>
            </a:r>
            <a:r>
              <a:rPr lang="en-US" dirty="0" smtClean="0">
                <a:latin typeface="Arial" panose="020B0604020202020204" pitchFamily="34" charset="0"/>
                <a:cs typeface="Arial" panose="020B0604020202020204" pitchFamily="34" charset="0"/>
              </a:rPr>
              <a:t> 6), then the Custom category is great to use.  Simple select the few items necessary and the fabricator and erector will be on the same page.  Even with a mock-up the project is simplified and the desired finishes are achieved.  </a:t>
            </a:r>
          </a:p>
          <a:p>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Project: </a:t>
            </a:r>
          </a:p>
          <a:p>
            <a:r>
              <a:rPr lang="en-US" dirty="0" smtClean="0">
                <a:latin typeface="Arial" panose="020B0604020202020204" pitchFamily="34" charset="0"/>
                <a:cs typeface="Arial" panose="020B0604020202020204" pitchFamily="34" charset="0"/>
              </a:rPr>
              <a:t>LAMAR STATION  - A CLASSROOM FOR URBAN FARMING</a:t>
            </a:r>
          </a:p>
          <a:p>
            <a:r>
              <a:rPr lang="en-US" dirty="0" smtClean="0">
                <a:latin typeface="Arial" panose="020B0604020202020204" pitchFamily="34" charset="0"/>
                <a:cs typeface="Arial" panose="020B0604020202020204" pitchFamily="34" charset="0"/>
              </a:rPr>
              <a:t>Lakewood,</a:t>
            </a:r>
            <a:r>
              <a:rPr lang="en-US" baseline="0" dirty="0" smtClean="0">
                <a:latin typeface="Arial" panose="020B0604020202020204" pitchFamily="34" charset="0"/>
                <a:cs typeface="Arial" panose="020B0604020202020204" pitchFamily="34" charset="0"/>
              </a:rPr>
              <a:t> CO</a:t>
            </a:r>
          </a:p>
          <a:p>
            <a:r>
              <a:rPr lang="en-US" dirty="0" smtClean="0">
                <a:latin typeface="Arial" panose="020B0604020202020204" pitchFamily="34" charset="0"/>
                <a:cs typeface="Arial" panose="020B0604020202020204" pitchFamily="34" charset="0"/>
              </a:rPr>
              <a:t>2018 IDEAS2 Winner </a:t>
            </a:r>
            <a:endParaRPr lang="en-US" baseline="0" dirty="0" smtClean="0">
              <a:latin typeface="Arial" panose="020B0604020202020204" pitchFamily="34" charset="0"/>
              <a:cs typeface="Arial" panose="020B0604020202020204" pitchFamily="34" charset="0"/>
            </a:endParaRPr>
          </a:p>
          <a:p>
            <a:endParaRPr lang="en-US" baseline="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82A0244-B1E0-463F-9C70-10F5AF6C4B09}" type="slidenum">
              <a:rPr lang="en-US" smtClean="0">
                <a:solidFill>
                  <a:prstClr val="black"/>
                </a:solidFill>
              </a:rPr>
              <a:pPr/>
              <a:t>42</a:t>
            </a:fld>
            <a:endParaRPr lang="en-US">
              <a:solidFill>
                <a:prstClr val="black"/>
              </a:solidFill>
            </a:endParaRPr>
          </a:p>
        </p:txBody>
      </p:sp>
    </p:spTree>
    <p:extLst>
      <p:ext uri="{BB962C8B-B14F-4D97-AF65-F5344CB8AC3E}">
        <p14:creationId xmlns:p14="http://schemas.microsoft.com/office/powerpoint/2010/main" val="160779657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STEP 2 </a:t>
            </a:r>
          </a:p>
          <a:p>
            <a:r>
              <a:rPr lang="en-US" dirty="0" smtClean="0"/>
              <a:t>Understanding the cost of craftsmanship.  And this digs into the question that people ask the most…”How much is a ton of steel?”  and the answer “It depends” because there are so many levels of workmanship being performed from one project to the next.   </a:t>
            </a:r>
            <a:endParaRPr lang="en-US" dirty="0"/>
          </a:p>
        </p:txBody>
      </p:sp>
      <p:sp>
        <p:nvSpPr>
          <p:cNvPr id="4" name="Slide Number Placeholder 3"/>
          <p:cNvSpPr>
            <a:spLocks noGrp="1"/>
          </p:cNvSpPr>
          <p:nvPr>
            <p:ph type="sldNum" sz="quarter" idx="10"/>
          </p:nvPr>
        </p:nvSpPr>
        <p:spPr/>
        <p:txBody>
          <a:bodyPr/>
          <a:lstStyle/>
          <a:p>
            <a:fld id="{D82A0244-B1E0-463F-9C70-10F5AF6C4B09}" type="slidenum">
              <a:rPr lang="en-US" smtClean="0"/>
              <a:t>43</a:t>
            </a:fld>
            <a:endParaRPr lang="en-US"/>
          </a:p>
        </p:txBody>
      </p:sp>
    </p:spTree>
    <p:extLst>
      <p:ext uri="{BB962C8B-B14F-4D97-AF65-F5344CB8AC3E}">
        <p14:creationId xmlns:p14="http://schemas.microsoft.com/office/powerpoint/2010/main" val="3962190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en-US" dirty="0" smtClean="0">
                <a:solidFill>
                  <a:prstClr val="black"/>
                </a:solidFill>
                <a:latin typeface="Arial" panose="020B0604020202020204" pitchFamily="34" charset="0"/>
                <a:cs typeface="Arial" pitchFamily="34" charset="0"/>
              </a:rPr>
              <a:t>The first thing to understand is that AESS projects will not have the same cost as low level craftsmanship projects.  </a:t>
            </a:r>
            <a:endParaRPr kumimoji="0" lang="en-US" sz="1200" b="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FDAD251D-F4B4-477B-AC6C-B1160455DDA7}" type="slidenum">
              <a:rPr lang="fr-CA" smtClean="0"/>
              <a:pPr/>
              <a:t>44</a:t>
            </a:fld>
            <a:endParaRPr lang="fr-CA"/>
          </a:p>
        </p:txBody>
      </p:sp>
    </p:spTree>
    <p:extLst>
      <p:ext uri="{BB962C8B-B14F-4D97-AF65-F5344CB8AC3E}">
        <p14:creationId xmlns:p14="http://schemas.microsoft.com/office/powerpoint/2010/main" val="157504743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And</a:t>
            </a:r>
            <a:r>
              <a:rPr lang="en-US" baseline="0" dirty="0" smtClean="0"/>
              <a:t> while it may seem that this should go without saying, we have seen instances where groups will take the same price per ton for fabrication or erection of a standard</a:t>
            </a:r>
            <a:r>
              <a:rPr lang="en-US" dirty="0" smtClean="0"/>
              <a:t> school</a:t>
            </a:r>
            <a:r>
              <a:rPr lang="en-US" baseline="0" dirty="0" smtClean="0"/>
              <a:t> project and apply it to an</a:t>
            </a:r>
            <a:r>
              <a:rPr lang="en-US" dirty="0" smtClean="0"/>
              <a:t> </a:t>
            </a:r>
            <a:r>
              <a:rPr lang="en-US" baseline="0" dirty="0" smtClean="0"/>
              <a:t>AESS project.  In this example the scaffolding alone should alert you to the extra work and equipment needed for the project on th</a:t>
            </a:r>
            <a:r>
              <a:rPr lang="en-US" dirty="0" smtClean="0"/>
              <a:t>e right.</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Left:</a:t>
            </a:r>
            <a:r>
              <a:rPr lang="en-US" dirty="0" smtClean="0"/>
              <a:t> </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err="1" smtClean="0"/>
              <a:t>Brearly</a:t>
            </a:r>
            <a:r>
              <a:rPr lang="en-US" baseline="0" dirty="0" smtClean="0"/>
              <a:t> Private</a:t>
            </a:r>
            <a:r>
              <a:rPr lang="en-US" dirty="0" smtClean="0"/>
              <a:t> School </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New</a:t>
            </a:r>
            <a:r>
              <a:rPr lang="en-US" dirty="0" smtClean="0"/>
              <a:t> York, NY </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err="1" smtClean="0"/>
              <a:t>AISC</a:t>
            </a:r>
            <a:r>
              <a:rPr lang="en-US" dirty="0" smtClean="0"/>
              <a:t> Photo </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
            </a:r>
            <a:br>
              <a:rPr lang="en-US" baseline="0" dirty="0"/>
            </a:br>
            <a:r>
              <a:rPr lang="en-US" baseline="0" dirty="0" smtClean="0"/>
              <a:t>Right:</a:t>
            </a:r>
            <a:r>
              <a:rPr lang="en-US" dirty="0" smtClean="0"/>
              <a:t>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US </a:t>
            </a:r>
            <a:r>
              <a:rPr lang="en-US" dirty="0"/>
              <a:t>Air  Force Academy Center for Character and Leadership Development </a:t>
            </a:r>
          </a:p>
          <a:p>
            <a:r>
              <a:rPr lang="en-US" dirty="0"/>
              <a:t>Colorado Springs, CO</a:t>
            </a:r>
          </a:p>
          <a:p>
            <a:r>
              <a:rPr lang="en-US" dirty="0"/>
              <a:t>2018 IDEAS2 Winner</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45</a:t>
            </a:fld>
            <a:endParaRPr lang="fr-CA"/>
          </a:p>
        </p:txBody>
      </p:sp>
    </p:spTree>
    <p:extLst>
      <p:ext uri="{BB962C8B-B14F-4D97-AF65-F5344CB8AC3E}">
        <p14:creationId xmlns:p14="http://schemas.microsoft.com/office/powerpoint/2010/main" val="85193748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fundamental factor to understand is that labor is always the largest portion of the cost of a structural steel framed building.  </a:t>
            </a:r>
          </a:p>
          <a:p>
            <a:endParaRPr lang="en-US" dirty="0" smtClean="0"/>
          </a:p>
          <a:p>
            <a:r>
              <a:rPr lang="en-US" dirty="0" smtClean="0"/>
              <a:t>For a standard structural steel building, only</a:t>
            </a:r>
            <a:r>
              <a:rPr lang="en-US" baseline="0" dirty="0" smtClean="0"/>
              <a:t> 40% of the steel package cost is related to material (purchasing of shapes), the majority of the steel package cost +60% is in labor (fabricator, erector, etc.). Yes even with the current tariffs.</a:t>
            </a:r>
            <a:r>
              <a:rPr lang="en-US" dirty="0" smtClean="0"/>
              <a:t>  </a:t>
            </a:r>
            <a:endParaRPr lang="en-US" baseline="0" dirty="0" smtClean="0"/>
          </a:p>
          <a:p>
            <a:endParaRPr lang="en-US" dirty="0" smtClean="0"/>
          </a:p>
          <a:p>
            <a:r>
              <a:rPr lang="en-US" dirty="0" smtClean="0"/>
              <a:t>Embedded doughnut</a:t>
            </a:r>
            <a:r>
              <a:rPr lang="en-US" baseline="0" dirty="0" smtClean="0"/>
              <a:t> chart (change values or color if like) </a:t>
            </a:r>
            <a:endParaRPr lang="en-US" dirty="0" smtClean="0"/>
          </a:p>
          <a:p>
            <a:endParaRPr lang="en-US" dirty="0" smtClean="0"/>
          </a:p>
          <a:p>
            <a:r>
              <a:rPr lang="en-US" dirty="0" smtClean="0"/>
              <a:t>Project: </a:t>
            </a:r>
          </a:p>
          <a:p>
            <a:r>
              <a:rPr lang="en-US" dirty="0" smtClean="0"/>
              <a:t>MGM National Harbor</a:t>
            </a:r>
          </a:p>
          <a:p>
            <a:r>
              <a:rPr lang="en-US" dirty="0" smtClean="0"/>
              <a:t>Oxon Hill, MD</a:t>
            </a:r>
          </a:p>
          <a:p>
            <a:r>
              <a:rPr lang="en-US" baseline="0" dirty="0" smtClean="0"/>
              <a:t>AISC photo </a:t>
            </a:r>
          </a:p>
          <a:p>
            <a:endParaRPr lang="en-US" baseline="0" dirty="0" smtClean="0"/>
          </a:p>
          <a:p>
            <a:endParaRPr lang="en-US" baseline="0" dirty="0" smtClean="0"/>
          </a:p>
          <a:p>
            <a:endParaRPr lang="en-US" baseline="0" dirty="0" smtClean="0"/>
          </a:p>
        </p:txBody>
      </p:sp>
      <p:sp>
        <p:nvSpPr>
          <p:cNvPr id="4" name="Slide Number Placeholder 3"/>
          <p:cNvSpPr>
            <a:spLocks noGrp="1"/>
          </p:cNvSpPr>
          <p:nvPr>
            <p:ph type="sldNum" sz="quarter" idx="10"/>
          </p:nvPr>
        </p:nvSpPr>
        <p:spPr/>
        <p:txBody>
          <a:bodyPr/>
          <a:lstStyle/>
          <a:p>
            <a:fld id="{FDAD251D-F4B4-477B-AC6C-B1160455DDA7}" type="slidenum">
              <a:rPr lang="fr-CA" smtClean="0"/>
              <a:pPr/>
              <a:t>46</a:t>
            </a:fld>
            <a:endParaRPr lang="fr-CA" dirty="0"/>
          </a:p>
        </p:txBody>
      </p:sp>
    </p:spTree>
    <p:extLst>
      <p:ext uri="{BB962C8B-B14F-4D97-AF65-F5344CB8AC3E}">
        <p14:creationId xmlns:p14="http://schemas.microsoft.com/office/powerpoint/2010/main" val="237495130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With</a:t>
            </a:r>
            <a:r>
              <a:rPr lang="en-US" baseline="0" dirty="0" smtClean="0"/>
              <a:t> AESS, will essentially</a:t>
            </a:r>
            <a:r>
              <a:rPr lang="en-US" dirty="0" smtClean="0"/>
              <a:t> become the entire cost of the steel package as craftsmanship not materials take center stage</a:t>
            </a:r>
            <a:r>
              <a:rPr lang="en-US" baseline="0" dirty="0" smtClean="0"/>
              <a:t>.  As an example with</a:t>
            </a:r>
            <a:r>
              <a:rPr lang="en-US" dirty="0" smtClean="0"/>
              <a:t> the AESS 4 project example, the</a:t>
            </a:r>
            <a:r>
              <a:rPr lang="en-US" baseline="0" dirty="0" smtClean="0"/>
              <a:t> steel material would only be</a:t>
            </a:r>
            <a:r>
              <a:rPr lang="en-US" dirty="0" smtClean="0"/>
              <a:t> about</a:t>
            </a:r>
            <a:r>
              <a:rPr lang="en-US" baseline="0" dirty="0" smtClean="0"/>
              <a:t> 10% of the steel package – so 90%  of the steel package cost is for the labor and added equipment to complete the extra labor. </a:t>
            </a:r>
          </a:p>
          <a:p>
            <a:endParaRPr lang="en-US" dirty="0" smtClean="0"/>
          </a:p>
          <a:p>
            <a:pPr marL="0" marR="0" indent="0" algn="l" defTabSz="914333" rtl="0" eaLnBrk="1" fontAlgn="auto" latinLnBrk="0" hangingPunct="1">
              <a:lnSpc>
                <a:spcPct val="100000"/>
              </a:lnSpc>
              <a:spcBef>
                <a:spcPts val="0"/>
              </a:spcBef>
              <a:spcAft>
                <a:spcPts val="0"/>
              </a:spcAft>
              <a:buClrTx/>
              <a:buSzTx/>
              <a:buFontTx/>
              <a:buNone/>
              <a:tabLst/>
              <a:defRPr/>
            </a:pPr>
            <a:r>
              <a:rPr lang="en-US" dirty="0" smtClean="0"/>
              <a:t>Embedded doughnut</a:t>
            </a:r>
            <a:r>
              <a:rPr lang="en-US" baseline="0" dirty="0" smtClean="0"/>
              <a:t> chart (change values or color if like) </a:t>
            </a:r>
            <a:endParaRPr lang="en-US" dirty="0" smtClean="0"/>
          </a:p>
          <a:p>
            <a:endParaRPr lang="en-US" dirty="0" smtClean="0"/>
          </a:p>
          <a:p>
            <a:r>
              <a:rPr lang="en-US" dirty="0" smtClean="0"/>
              <a:t>Project: </a:t>
            </a:r>
          </a:p>
          <a:p>
            <a:r>
              <a:rPr lang="en-US" dirty="0" smtClean="0"/>
              <a:t>WTC Transportation</a:t>
            </a:r>
            <a:r>
              <a:rPr lang="en-US" baseline="0" dirty="0" smtClean="0"/>
              <a:t> Hub </a:t>
            </a:r>
          </a:p>
          <a:p>
            <a:r>
              <a:rPr lang="en-US" baseline="0" dirty="0" smtClean="0"/>
              <a:t>2018 IDEAS2 Winner</a:t>
            </a:r>
          </a:p>
          <a:p>
            <a:r>
              <a:rPr lang="en-US" baseline="0" dirty="0" smtClean="0"/>
              <a:t>New York, NY</a:t>
            </a:r>
          </a:p>
          <a:p>
            <a:r>
              <a:rPr lang="en-US" baseline="0" dirty="0" smtClean="0"/>
              <a:t>Photo: AISC</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47</a:t>
            </a:fld>
            <a:endParaRPr lang="fr-CA" dirty="0"/>
          </a:p>
        </p:txBody>
      </p:sp>
    </p:spTree>
    <p:extLst>
      <p:ext uri="{BB962C8B-B14F-4D97-AF65-F5344CB8AC3E}">
        <p14:creationId xmlns:p14="http://schemas.microsoft.com/office/powerpoint/2010/main" val="237495130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US" dirty="0" smtClean="0">
                <a:solidFill>
                  <a:prstClr val="black"/>
                </a:solidFill>
                <a:latin typeface="Arial" panose="020B0604020202020204" pitchFamily="34" charset="0"/>
                <a:cs typeface="Arial" pitchFamily="34" charset="0"/>
              </a:rPr>
              <a:t>And fabricators will point out that complex projects (even standard structural steel complex projects) and projects using the AESS category system will cost more than a simple SSS project. </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FDAD251D-F4B4-477B-AC6C-B1160455DDA7}" type="slidenum">
              <a:rPr lang="fr-CA" smtClean="0"/>
              <a:pPr/>
              <a:t>48</a:t>
            </a:fld>
            <a:endParaRPr lang="fr-CA"/>
          </a:p>
        </p:txBody>
      </p:sp>
    </p:spTree>
    <p:extLst>
      <p:ext uri="{BB962C8B-B14F-4D97-AF65-F5344CB8AC3E}">
        <p14:creationId xmlns:p14="http://schemas.microsoft.com/office/powerpoint/2010/main" val="157504743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With the information provided by fabricators and erectors we can see that at a glance there is a range of additional cost when comparing each of the categories to a simple standard structural steel project.   </a:t>
            </a:r>
          </a:p>
          <a:p>
            <a:endParaRPr lang="en-US" dirty="0"/>
          </a:p>
          <a:p>
            <a:r>
              <a:rPr lang="en-US" dirty="0" smtClean="0"/>
              <a:t>For AESS 1, we see that project teams can expect an overall increase in steel package cost of 10 to 20 percent.  And the ranges are there to give flexibility in items that the fabricator cannot control, such as sales or city taxes from area to area.</a:t>
            </a:r>
          </a:p>
          <a:p>
            <a:endParaRPr lang="en-US" dirty="0"/>
          </a:p>
          <a:p>
            <a:r>
              <a:rPr lang="en-US" dirty="0" smtClean="0"/>
              <a:t>As the categories increase from 1 to 4 you can see how the extra craftsmanship impacts the overall budget.  And it should be noted, that because you are creating your own category with AESS C, the cost will vary from anything below AESS 1 to something substantially more than AESS 4.   </a:t>
            </a:r>
          </a:p>
          <a:p>
            <a:endParaRPr lang="en-US" dirty="0"/>
          </a:p>
          <a:p>
            <a:r>
              <a:rPr lang="en-US" dirty="0" smtClean="0"/>
              <a:t>Image: Excerpt from Cost Matrix </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49</a:t>
            </a:fld>
            <a:endParaRPr lang="fr-CA"/>
          </a:p>
        </p:txBody>
      </p:sp>
    </p:spTree>
    <p:extLst>
      <p:ext uri="{BB962C8B-B14F-4D97-AF65-F5344CB8AC3E}">
        <p14:creationId xmlns:p14="http://schemas.microsoft.com/office/powerpoint/2010/main" val="248748153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as an added bonus, the Cost Matrix includes general cost information for other items that impact the cost of an AESS structure.  As an example, here are the ranges for finishing the steel with a coating.    </a:t>
            </a:r>
          </a:p>
          <a:p>
            <a:endParaRPr lang="en-US" dirty="0"/>
          </a:p>
          <a:p>
            <a:r>
              <a:rPr lang="en-US" dirty="0"/>
              <a:t>Image: Excerpt from Cost Matrix </a:t>
            </a:r>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50</a:t>
            </a:fld>
            <a:endParaRPr lang="fr-CA"/>
          </a:p>
        </p:txBody>
      </p:sp>
    </p:spTree>
    <p:extLst>
      <p:ext uri="{BB962C8B-B14F-4D97-AF65-F5344CB8AC3E}">
        <p14:creationId xmlns:p14="http://schemas.microsoft.com/office/powerpoint/2010/main" val="63062343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STEP 3 </a:t>
            </a:r>
          </a:p>
          <a:p>
            <a:r>
              <a:rPr lang="en-US" dirty="0" smtClean="0"/>
              <a:t>And this step is what I like to call the beauty of Standard structural steel.  Because this is where you will decide if you really </a:t>
            </a:r>
            <a:r>
              <a:rPr lang="en-US" dirty="0" err="1" smtClean="0"/>
              <a:t>really</a:t>
            </a:r>
            <a:r>
              <a:rPr lang="en-US" dirty="0" smtClean="0"/>
              <a:t> </a:t>
            </a:r>
            <a:r>
              <a:rPr lang="en-US" dirty="0" err="1" smtClean="0"/>
              <a:t>really</a:t>
            </a:r>
            <a:r>
              <a:rPr lang="en-US" dirty="0" smtClean="0"/>
              <a:t> need to use AESS for the project. </a:t>
            </a:r>
          </a:p>
          <a:p>
            <a:endParaRPr lang="en-US" dirty="0" smtClean="0"/>
          </a:p>
          <a:p>
            <a:r>
              <a:rPr lang="en-US" dirty="0" smtClean="0"/>
              <a:t>There is a lot of beauty in standard structural steel.  Geometry and proportion can turn simple projects into dazzling displays of design.  And all without the use of adding extra craftsmanship.  I love this example because the steel you see here is as basic as it gets, fabrication, mill, and erection marks included.  But as you can see it works!</a:t>
            </a:r>
          </a:p>
          <a:p>
            <a:endParaRPr lang="en-US" dirty="0" smtClean="0"/>
          </a:p>
          <a:p>
            <a:r>
              <a:rPr lang="en-US" b="1" dirty="0" smtClean="0"/>
              <a:t>COSP 10.1 General Requirements Commentary </a:t>
            </a:r>
          </a:p>
          <a:p>
            <a:r>
              <a:rPr lang="en-US" dirty="0" smtClean="0"/>
              <a:t>The designation of steel as AESS adds cost, and that cost is higher as the level of the AESS designation increases. However, not all exposed steel must be designated as AESS. There are many applications in which the as-produced appearance of fabricated and erected structural steel may be deemed sufficient without any special additional work.</a:t>
            </a:r>
          </a:p>
          <a:p>
            <a:endParaRPr lang="en-US" dirty="0"/>
          </a:p>
          <a:p>
            <a:r>
              <a:rPr lang="en-US" dirty="0" smtClean="0"/>
              <a:t>Project: </a:t>
            </a:r>
          </a:p>
          <a:p>
            <a:r>
              <a:rPr lang="en-US" dirty="0" smtClean="0"/>
              <a:t>Stanley Market Place</a:t>
            </a:r>
          </a:p>
          <a:p>
            <a:r>
              <a:rPr lang="en-US" dirty="0" smtClean="0"/>
              <a:t>Aurora, CO </a:t>
            </a:r>
          </a:p>
          <a:p>
            <a:r>
              <a:rPr lang="en-US" dirty="0" err="1" smtClean="0"/>
              <a:t>AISC</a:t>
            </a:r>
            <a:r>
              <a:rPr lang="en-US" dirty="0" smtClean="0"/>
              <a:t> Photo </a:t>
            </a:r>
          </a:p>
          <a:p>
            <a:endParaRPr lang="en-US" dirty="0" smtClean="0"/>
          </a:p>
        </p:txBody>
      </p:sp>
      <p:sp>
        <p:nvSpPr>
          <p:cNvPr id="4" name="Slide Number Placeholder 3"/>
          <p:cNvSpPr>
            <a:spLocks noGrp="1"/>
          </p:cNvSpPr>
          <p:nvPr>
            <p:ph type="sldNum" sz="quarter" idx="10"/>
          </p:nvPr>
        </p:nvSpPr>
        <p:spPr/>
        <p:txBody>
          <a:bodyPr/>
          <a:lstStyle/>
          <a:p>
            <a:fld id="{D82A0244-B1E0-463F-9C70-10F5AF6C4B09}" type="slidenum">
              <a:rPr lang="en-US" smtClean="0"/>
              <a:t>51</a:t>
            </a:fld>
            <a:endParaRPr lang="en-US"/>
          </a:p>
        </p:txBody>
      </p:sp>
    </p:spTree>
    <p:extLst>
      <p:ext uri="{BB962C8B-B14F-4D97-AF65-F5344CB8AC3E}">
        <p14:creationId xmlns:p14="http://schemas.microsoft.com/office/powerpoint/2010/main" val="3962190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defRPr/>
            </a:pPr>
            <a:r>
              <a:rPr lang="en-US" dirty="0" smtClean="0"/>
              <a:t>Ultimately the reminder is that all exposed steel is not architecturally exposed steel.  It is in fact nice pieces of steel, with great geometry, given a corrosion protection system depending on it’s environment.  </a:t>
            </a:r>
          </a:p>
          <a:p>
            <a:pPr>
              <a:spcBef>
                <a:spcPct val="20000"/>
              </a:spcBef>
              <a:defRPr/>
            </a:pPr>
            <a:endParaRPr lang="en-US" dirty="0" smtClean="0"/>
          </a:p>
          <a:p>
            <a:pPr>
              <a:spcBef>
                <a:spcPct val="20000"/>
              </a:spcBef>
              <a:defRPr/>
            </a:pPr>
            <a:r>
              <a:rPr lang="en-US" dirty="0" smtClean="0"/>
              <a:t>In depth with Larry </a:t>
            </a:r>
            <a:r>
              <a:rPr lang="en-US" dirty="0" err="1"/>
              <a:t>Kruth</a:t>
            </a:r>
            <a:r>
              <a:rPr lang="en-US" dirty="0"/>
              <a:t>, </a:t>
            </a:r>
            <a:r>
              <a:rPr lang="en-US" dirty="0" err="1"/>
              <a:t>AISC</a:t>
            </a:r>
            <a:r>
              <a:rPr lang="en-US" dirty="0"/>
              <a:t> - The biggest issue is for everyone to understand first the difference between exposed steel and AESS.  Many people consider all exposed steel to be AESS.  This is not true or necessary.  If AESS is required all parties should pay close attention to all the levels of AESS in the </a:t>
            </a:r>
            <a:r>
              <a:rPr lang="en-US" dirty="0" err="1"/>
              <a:t>COSP</a:t>
            </a:r>
            <a:r>
              <a:rPr lang="en-US" dirty="0"/>
              <a:t>.  This is a great improvement.  Also, it is good to keep in mind that AESS C is not just for highly finished steel.  For example, if you would like an AESS 2 but do not need an </a:t>
            </a:r>
            <a:r>
              <a:rPr lang="en-US" dirty="0" err="1"/>
              <a:t>SSPC</a:t>
            </a:r>
            <a:r>
              <a:rPr lang="en-US" dirty="0"/>
              <a:t> SP-6 finish, You could specify an AESS C to meet the requirements of AESS 2 with </a:t>
            </a:r>
            <a:r>
              <a:rPr lang="en-US" dirty="0" err="1"/>
              <a:t>SSPC</a:t>
            </a:r>
            <a:r>
              <a:rPr lang="en-US" dirty="0"/>
              <a:t> SP-3 finish. </a:t>
            </a:r>
          </a:p>
        </p:txBody>
      </p:sp>
      <p:sp>
        <p:nvSpPr>
          <p:cNvPr id="4" name="Slide Number Placeholder 3"/>
          <p:cNvSpPr>
            <a:spLocks noGrp="1"/>
          </p:cNvSpPr>
          <p:nvPr>
            <p:ph type="sldNum" sz="quarter" idx="10"/>
          </p:nvPr>
        </p:nvSpPr>
        <p:spPr/>
        <p:txBody>
          <a:bodyPr/>
          <a:lstStyle/>
          <a:p>
            <a:fld id="{FDAD251D-F4B4-477B-AC6C-B1160455DDA7}" type="slidenum">
              <a:rPr lang="fr-CA" smtClean="0"/>
              <a:pPr/>
              <a:t>52</a:t>
            </a:fld>
            <a:endParaRPr lang="fr-CA"/>
          </a:p>
        </p:txBody>
      </p:sp>
    </p:spTree>
    <p:extLst>
      <p:ext uri="{BB962C8B-B14F-4D97-AF65-F5344CB8AC3E}">
        <p14:creationId xmlns:p14="http://schemas.microsoft.com/office/powerpoint/2010/main" val="157504743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If the steel is not visible, as we see with the roof steel for this canopy, then just use standard steel. </a:t>
            </a:r>
          </a:p>
          <a:p>
            <a:endParaRPr lang="en-US" dirty="0"/>
          </a:p>
          <a:p>
            <a:r>
              <a:rPr lang="en-US" dirty="0"/>
              <a:t>Project: </a:t>
            </a:r>
          </a:p>
          <a:p>
            <a:r>
              <a:rPr lang="en-US" dirty="0"/>
              <a:t>San Bernardino Transit Center</a:t>
            </a:r>
          </a:p>
          <a:p>
            <a:r>
              <a:rPr lang="en-US" dirty="0"/>
              <a:t>San Bernardino, CA</a:t>
            </a:r>
          </a:p>
          <a:p>
            <a:r>
              <a:rPr lang="en-US" dirty="0"/>
              <a:t>IDEAS2 Entry </a:t>
            </a:r>
          </a:p>
          <a:p>
            <a:endParaRPr lang="en-US" dirty="0"/>
          </a:p>
        </p:txBody>
      </p:sp>
      <p:sp>
        <p:nvSpPr>
          <p:cNvPr id="4" name="Slide Number Placeholder 3"/>
          <p:cNvSpPr>
            <a:spLocks noGrp="1"/>
          </p:cNvSpPr>
          <p:nvPr>
            <p:ph type="sldNum" sz="quarter" idx="10"/>
          </p:nvPr>
        </p:nvSpPr>
        <p:spPr/>
        <p:txBody>
          <a:bodyPr/>
          <a:lstStyle/>
          <a:p>
            <a:fld id="{D82A0244-B1E0-463F-9C70-10F5AF6C4B09}" type="slidenum">
              <a:rPr lang="en-US" smtClean="0"/>
              <a:t>53</a:t>
            </a:fld>
            <a:endParaRPr lang="en-US"/>
          </a:p>
        </p:txBody>
      </p:sp>
    </p:spTree>
    <p:extLst>
      <p:ext uri="{BB962C8B-B14F-4D97-AF65-F5344CB8AC3E}">
        <p14:creationId xmlns:p14="http://schemas.microsoft.com/office/powerpoint/2010/main" val="199812865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Another thing to think about is the setting.  So on the left, if a person climbs this very extensive rock wall, I can guarantee that they are not looking at the welds on the joist to see if they are ground down and smooth. </a:t>
            </a:r>
          </a:p>
          <a:p>
            <a:endParaRPr lang="en-US" dirty="0"/>
          </a:p>
          <a:p>
            <a:r>
              <a:rPr lang="en-US" dirty="0" smtClean="0"/>
              <a:t>And on the right, you can see that almost every person in the photo is looking at their phone and not the steel.  So in both cases the steel is not the focal point.  But not to pick on the university students on </a:t>
            </a:r>
            <a:r>
              <a:rPr lang="en-US" dirty="0" smtClean="0"/>
              <a:t>the right.</a:t>
            </a:r>
            <a:r>
              <a:rPr lang="en-US" baseline="0" dirty="0" smtClean="0"/>
              <a:t> </a:t>
            </a:r>
            <a:r>
              <a:rPr lang="en-US" dirty="0" smtClean="0"/>
              <a:t>They </a:t>
            </a:r>
            <a:r>
              <a:rPr lang="en-US" dirty="0" smtClean="0"/>
              <a:t>could actually be future architects and engineers, and in that case, it would be great to have steel in it’s nearly raw form as an education tool. </a:t>
            </a:r>
          </a:p>
          <a:p>
            <a:endParaRPr lang="en-US" dirty="0" smtClean="0"/>
          </a:p>
          <a:p>
            <a:r>
              <a:rPr lang="en-US" dirty="0" smtClean="0"/>
              <a:t>Left: </a:t>
            </a:r>
          </a:p>
          <a:p>
            <a:r>
              <a:rPr lang="en-US" dirty="0" smtClean="0"/>
              <a:t>YWCA </a:t>
            </a:r>
            <a:r>
              <a:rPr lang="en-US" dirty="0"/>
              <a:t>Sun ‘N Fun Outdoor Aquatics Center </a:t>
            </a:r>
            <a:r>
              <a:rPr lang="en-US" dirty="0" smtClean="0"/>
              <a:t> </a:t>
            </a:r>
            <a:endParaRPr lang="en-US" dirty="0"/>
          </a:p>
          <a:p>
            <a:r>
              <a:rPr lang="en-US" dirty="0"/>
              <a:t>Lubbock, </a:t>
            </a:r>
            <a:r>
              <a:rPr lang="en-US" dirty="0" smtClean="0"/>
              <a:t>TX</a:t>
            </a:r>
          </a:p>
          <a:p>
            <a:r>
              <a:rPr lang="en-US" dirty="0" smtClean="0"/>
              <a:t>IDEAS2 Entry</a:t>
            </a:r>
            <a:endParaRPr lang="en-US" dirty="0"/>
          </a:p>
          <a:p>
            <a:endParaRPr lang="en-US" dirty="0"/>
          </a:p>
          <a:p>
            <a:r>
              <a:rPr lang="en-US" dirty="0" smtClean="0"/>
              <a:t>Right:</a:t>
            </a:r>
          </a:p>
          <a:p>
            <a:r>
              <a:rPr lang="en-US" dirty="0" smtClean="0"/>
              <a:t>The Collegiate Center at Edison </a:t>
            </a:r>
          </a:p>
          <a:p>
            <a:r>
              <a:rPr lang="en-US" dirty="0" smtClean="0"/>
              <a:t>Tulsa, OK</a:t>
            </a:r>
          </a:p>
          <a:p>
            <a:r>
              <a:rPr lang="en-US" dirty="0" smtClean="0"/>
              <a:t>IDEAS2 Entry </a:t>
            </a:r>
          </a:p>
        </p:txBody>
      </p:sp>
      <p:sp>
        <p:nvSpPr>
          <p:cNvPr id="4" name="Slide Number Placeholder 3"/>
          <p:cNvSpPr>
            <a:spLocks noGrp="1"/>
          </p:cNvSpPr>
          <p:nvPr>
            <p:ph type="sldNum" sz="quarter" idx="10"/>
          </p:nvPr>
        </p:nvSpPr>
        <p:spPr/>
        <p:txBody>
          <a:bodyPr/>
          <a:lstStyle/>
          <a:p>
            <a:fld id="{D82A0244-B1E0-463F-9C70-10F5AF6C4B09}" type="slidenum">
              <a:rPr lang="en-US" smtClean="0"/>
              <a:t>54</a:t>
            </a:fld>
            <a:endParaRPr lang="en-US"/>
          </a:p>
        </p:txBody>
      </p:sp>
    </p:spTree>
    <p:extLst>
      <p:ext uri="{BB962C8B-B14F-4D97-AF65-F5344CB8AC3E}">
        <p14:creationId xmlns:p14="http://schemas.microsoft.com/office/powerpoint/2010/main" val="21205201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audiences can appreciate steel that is not fully exposed. In this photo, this is the ceiling of a structural engineering firm.  The visualization helps them to understand the projects they are putting together, and the lighting helps to minimize imperfections at first glance.</a:t>
            </a:r>
          </a:p>
          <a:p>
            <a:endParaRPr lang="en-US" dirty="0"/>
          </a:p>
          <a:p>
            <a:r>
              <a:rPr lang="en-US" dirty="0" smtClean="0"/>
              <a:t>Project: </a:t>
            </a:r>
          </a:p>
          <a:p>
            <a:r>
              <a:rPr lang="en-US" dirty="0" err="1" smtClean="0"/>
              <a:t>Silman</a:t>
            </a:r>
            <a:r>
              <a:rPr lang="en-US" dirty="0" smtClean="0"/>
              <a:t> Consulting Engineers</a:t>
            </a:r>
          </a:p>
          <a:p>
            <a:r>
              <a:rPr lang="en-US" dirty="0" smtClean="0"/>
              <a:t>New</a:t>
            </a:r>
            <a:r>
              <a:rPr lang="en-US" baseline="0" dirty="0" smtClean="0"/>
              <a:t> York, NY</a:t>
            </a:r>
          </a:p>
          <a:p>
            <a:r>
              <a:rPr lang="en-US" baseline="0" dirty="0" err="1" smtClean="0"/>
              <a:t>AISC</a:t>
            </a:r>
            <a:r>
              <a:rPr lang="en-US" baseline="0" dirty="0" smtClean="0"/>
              <a:t> photos </a:t>
            </a:r>
            <a:endParaRPr lang="en-US" dirty="0"/>
          </a:p>
        </p:txBody>
      </p:sp>
      <p:sp>
        <p:nvSpPr>
          <p:cNvPr id="4" name="Slide Number Placeholder 3"/>
          <p:cNvSpPr>
            <a:spLocks noGrp="1"/>
          </p:cNvSpPr>
          <p:nvPr>
            <p:ph type="sldNum" sz="quarter" idx="10"/>
          </p:nvPr>
        </p:nvSpPr>
        <p:spPr/>
        <p:txBody>
          <a:bodyPr/>
          <a:lstStyle/>
          <a:p>
            <a:fld id="{4ADC83AE-5146-44B9-AB25-304145C231FD}" type="slidenum">
              <a:rPr lang="en-US" smtClean="0">
                <a:solidFill>
                  <a:prstClr val="black"/>
                </a:solidFill>
              </a:rPr>
              <a:pPr/>
              <a:t>55</a:t>
            </a:fld>
            <a:endParaRPr lang="en-US">
              <a:solidFill>
                <a:prstClr val="black"/>
              </a:solidFill>
            </a:endParaRPr>
          </a:p>
        </p:txBody>
      </p:sp>
    </p:spTree>
    <p:extLst>
      <p:ext uri="{BB962C8B-B14F-4D97-AF65-F5344CB8AC3E}">
        <p14:creationId xmlns:p14="http://schemas.microsoft.com/office/powerpoint/2010/main" val="263175343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US" dirty="0" smtClean="0"/>
              <a:t>Style is also important.  This expansion project went with a simple design that did not require AESS.  If you are not going with a plastic design where the steel look like it is extruded or cast from one piece, and if you are using shapes at eye level that do not require extra craftsmanship (such as HSS), then standard steel is all you need for an exposed steel application.  </a:t>
            </a:r>
            <a:endParaRPr lang="en-US" b="0" dirty="0" smtClean="0">
              <a:effectLst/>
            </a:endParaRPr>
          </a:p>
          <a:p>
            <a:endParaRPr lang="en-US" dirty="0" smtClean="0"/>
          </a:p>
          <a:p>
            <a:r>
              <a:rPr lang="en-US" dirty="0" smtClean="0"/>
              <a:t>Project: </a:t>
            </a:r>
          </a:p>
          <a:p>
            <a:r>
              <a:rPr lang="en-US" dirty="0" smtClean="0"/>
              <a:t>American Physical Society</a:t>
            </a:r>
          </a:p>
          <a:p>
            <a:r>
              <a:rPr lang="en-US" dirty="0" smtClean="0"/>
              <a:t>Ridge, NY</a:t>
            </a:r>
          </a:p>
          <a:p>
            <a:r>
              <a:rPr lang="en-US" dirty="0" smtClean="0"/>
              <a:t>2016 IDEAS2 Winner </a:t>
            </a:r>
          </a:p>
          <a:p>
            <a:endParaRPr lang="en-US" dirty="0"/>
          </a:p>
        </p:txBody>
      </p:sp>
      <p:sp>
        <p:nvSpPr>
          <p:cNvPr id="4" name="Slide Number Placeholder 3"/>
          <p:cNvSpPr>
            <a:spLocks noGrp="1"/>
          </p:cNvSpPr>
          <p:nvPr>
            <p:ph type="sldNum" sz="quarter" idx="10"/>
          </p:nvPr>
        </p:nvSpPr>
        <p:spPr/>
        <p:txBody>
          <a:bodyPr/>
          <a:lstStyle/>
          <a:p>
            <a:fld id="{4ADC83AE-5146-44B9-AB25-304145C231FD}" type="slidenum">
              <a:rPr lang="en-US" smtClean="0">
                <a:solidFill>
                  <a:prstClr val="black"/>
                </a:solidFill>
              </a:rPr>
              <a:pPr/>
              <a:t>56</a:t>
            </a:fld>
            <a:endParaRPr lang="en-US">
              <a:solidFill>
                <a:prstClr val="black"/>
              </a:solidFill>
            </a:endParaRPr>
          </a:p>
        </p:txBody>
      </p:sp>
    </p:spTree>
    <p:extLst>
      <p:ext uri="{BB962C8B-B14F-4D97-AF65-F5344CB8AC3E}">
        <p14:creationId xmlns:p14="http://schemas.microsoft.com/office/powerpoint/2010/main" val="300789286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STEP 4</a:t>
            </a:r>
            <a:r>
              <a:rPr lang="en-US" dirty="0" smtClean="0"/>
              <a:t> :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next step is for those who have decided that SSS will not provide the craftsmanship necessary for their project.  And the start of selecting your AESS category is to first visually map where the categories would be used for your project.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Project:</a:t>
            </a:r>
            <a:r>
              <a:rPr lang="en-US" dirty="0" smtClean="0"/>
              <a:t>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US Air  Force Academy Center for Character and Leadership Development </a:t>
            </a:r>
          </a:p>
          <a:p>
            <a:r>
              <a:rPr lang="en-US" dirty="0" smtClean="0"/>
              <a:t>Colorado Springs, CO</a:t>
            </a:r>
          </a:p>
          <a:p>
            <a:r>
              <a:rPr lang="en-US" dirty="0" smtClean="0"/>
              <a:t>2018 IDEAS2 Winner</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D82A0244-B1E0-463F-9C70-10F5AF6C4B09}" type="slidenum">
              <a:rPr lang="en-US" smtClean="0"/>
              <a:t>57</a:t>
            </a:fld>
            <a:endParaRPr lang="en-US"/>
          </a:p>
        </p:txBody>
      </p:sp>
    </p:spTree>
    <p:extLst>
      <p:ext uri="{BB962C8B-B14F-4D97-AF65-F5344CB8AC3E}">
        <p14:creationId xmlns:p14="http://schemas.microsoft.com/office/powerpoint/2010/main" val="3962190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 using the renderings of you project.  Grab your team and determine visually where you should spend the money on extra craftsmanship.  So for this example, we see exposed steel at the roof, however, natural lighting from above, lighting from below and the screen system hinder the view of craftsmanship.  Therefore, the project team can save money and just use standard structural steel for this application.  Next we move onto the columns.  And you can see that they columns have tapered ends and are within view of the end user.  Therefore, we want to use AESS 3 for the column (and feel free to use AESS 2 at the top of the columns and AESS 4 at the bottom depending on the look that you want).</a:t>
            </a:r>
          </a:p>
          <a:p>
            <a:endParaRPr lang="en-US" dirty="0"/>
          </a:p>
          <a:p>
            <a:r>
              <a:rPr lang="en-US" dirty="0" smtClean="0"/>
              <a:t>Project: </a:t>
            </a:r>
          </a:p>
          <a:p>
            <a:r>
              <a:rPr lang="en-US" dirty="0"/>
              <a:t>Weber County Library Headquarters </a:t>
            </a:r>
            <a:r>
              <a:rPr lang="en-US" dirty="0" smtClean="0"/>
              <a:t>Branch </a:t>
            </a:r>
          </a:p>
          <a:p>
            <a:r>
              <a:rPr lang="en-US" dirty="0" smtClean="0"/>
              <a:t>Roy</a:t>
            </a:r>
            <a:r>
              <a:rPr lang="en-US" dirty="0"/>
              <a:t>, </a:t>
            </a:r>
            <a:r>
              <a:rPr lang="en-US" dirty="0" smtClean="0"/>
              <a:t>UT</a:t>
            </a:r>
          </a:p>
          <a:p>
            <a:r>
              <a:rPr lang="en-US" dirty="0" smtClean="0"/>
              <a:t>2017 IDEAS Winner</a:t>
            </a:r>
            <a:endParaRPr lang="en-US" dirty="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58</a:t>
            </a:fld>
            <a:endParaRPr lang="fr-CA"/>
          </a:p>
        </p:txBody>
      </p:sp>
    </p:spTree>
    <p:extLst>
      <p:ext uri="{BB962C8B-B14F-4D97-AF65-F5344CB8AC3E}">
        <p14:creationId xmlns:p14="http://schemas.microsoft.com/office/powerpoint/2010/main" val="146622247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STEP 5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After you have visually mapped your desire for the AESS categories on the project.  The next step is the map the budget of the project.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Image:</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Pexel.com  - Free photo</a:t>
            </a:r>
            <a:r>
              <a:rPr lang="en-US" dirty="0" smtClean="0"/>
              <a:t> service</a:t>
            </a:r>
          </a:p>
          <a:p>
            <a:endParaRPr lang="en-US" dirty="0"/>
          </a:p>
        </p:txBody>
      </p:sp>
      <p:sp>
        <p:nvSpPr>
          <p:cNvPr id="4" name="Slide Number Placeholder 3"/>
          <p:cNvSpPr>
            <a:spLocks noGrp="1"/>
          </p:cNvSpPr>
          <p:nvPr>
            <p:ph type="sldNum" sz="quarter" idx="10"/>
          </p:nvPr>
        </p:nvSpPr>
        <p:spPr/>
        <p:txBody>
          <a:bodyPr/>
          <a:lstStyle/>
          <a:p>
            <a:fld id="{D82A0244-B1E0-463F-9C70-10F5AF6C4B09}" type="slidenum">
              <a:rPr lang="en-US" smtClean="0"/>
              <a:t>59</a:t>
            </a:fld>
            <a:endParaRPr lang="en-US"/>
          </a:p>
        </p:txBody>
      </p:sp>
    </p:spTree>
    <p:extLst>
      <p:ext uri="{BB962C8B-B14F-4D97-AF65-F5344CB8AC3E}">
        <p14:creationId xmlns:p14="http://schemas.microsoft.com/office/powerpoint/2010/main" val="3962190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itchFamily="34" charset="0"/>
              </a:rPr>
              <a:t>First understand that a</a:t>
            </a:r>
            <a:r>
              <a:rPr kumimoji="0" lang="en-US" sz="1200" b="0" i="0" u="none" strike="noStrike" kern="1200" cap="none" spc="0" normalizeH="0" noProof="0" dirty="0" smtClean="0">
                <a:ln>
                  <a:noFill/>
                </a:ln>
                <a:solidFill>
                  <a:prstClr val="black"/>
                </a:solidFill>
                <a:effectLst/>
                <a:uLnTx/>
                <a:uFillTx/>
                <a:latin typeface="Arial" panose="020B0604020202020204" pitchFamily="34" charset="0"/>
                <a:ea typeface="+mn-ea"/>
                <a:cs typeface="Arial" pitchFamily="34" charset="0"/>
              </a:rPr>
              <a:t> lighter project does not automatically guarantee a cheaper project. </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FDAD251D-F4B4-477B-AC6C-B1160455DDA7}" type="slidenum">
              <a:rPr lang="fr-CA" smtClean="0"/>
              <a:pPr/>
              <a:t>60</a:t>
            </a:fld>
            <a:endParaRPr lang="fr-CA"/>
          </a:p>
        </p:txBody>
      </p:sp>
    </p:spTree>
    <p:extLst>
      <p:ext uri="{BB962C8B-B14F-4D97-AF65-F5344CB8AC3E}">
        <p14:creationId xmlns:p14="http://schemas.microsoft.com/office/powerpoint/2010/main" val="157504743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As we discussed before, labor comprises a majority of the steel package for any steel projects. And higher levels of AESS or a complex Custom matrix can cause the labor to exceed 90% of the steel package.  Thus, avoid using lighter materials as a means to save money, you may actual cause more labor for the steel (e.g. adding </a:t>
            </a:r>
            <a:r>
              <a:rPr lang="en-US" dirty="0" err="1" smtClean="0"/>
              <a:t>stiffner</a:t>
            </a:r>
            <a:r>
              <a:rPr lang="en-US" dirty="0" smtClean="0"/>
              <a:t> and </a:t>
            </a:r>
            <a:r>
              <a:rPr lang="en-US" dirty="0" err="1" smtClean="0"/>
              <a:t>doubler</a:t>
            </a:r>
            <a:r>
              <a:rPr lang="en-US" dirty="0" smtClean="0"/>
              <a:t> plates).</a:t>
            </a:r>
          </a:p>
          <a:p>
            <a:endParaRPr lang="en-US" dirty="0" smtClean="0"/>
          </a:p>
          <a:p>
            <a:r>
              <a:rPr lang="en-US" dirty="0" smtClean="0"/>
              <a:t>Project: </a:t>
            </a:r>
          </a:p>
          <a:p>
            <a:r>
              <a:rPr lang="en-US" dirty="0" smtClean="0"/>
              <a:t>Fulton Center (built-up columns with smooth welds) </a:t>
            </a:r>
          </a:p>
          <a:p>
            <a:r>
              <a:rPr lang="en-US" dirty="0" smtClean="0"/>
              <a:t>New York, NY </a:t>
            </a:r>
          </a:p>
          <a:p>
            <a:r>
              <a:rPr lang="en-US" dirty="0" smtClean="0"/>
              <a:t>2017 IDEAS2 Winner</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61</a:t>
            </a:fld>
            <a:endParaRPr lang="fr-CA" dirty="0"/>
          </a:p>
        </p:txBody>
      </p:sp>
    </p:spTree>
    <p:extLst>
      <p:ext uri="{BB962C8B-B14F-4D97-AF65-F5344CB8AC3E}">
        <p14:creationId xmlns:p14="http://schemas.microsoft.com/office/powerpoint/2010/main" val="237495130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itchFamily="34" charset="0"/>
              </a:rPr>
              <a:t>Ultimately make you budget stretch by adding craftsmanship only where needed. </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FDAD251D-F4B4-477B-AC6C-B1160455DDA7}" type="slidenum">
              <a:rPr lang="fr-CA" smtClean="0"/>
              <a:pPr/>
              <a:t>62</a:t>
            </a:fld>
            <a:endParaRPr lang="fr-CA"/>
          </a:p>
        </p:txBody>
      </p:sp>
    </p:spTree>
    <p:extLst>
      <p:ext uri="{BB962C8B-B14F-4D97-AF65-F5344CB8AC3E}">
        <p14:creationId xmlns:p14="http://schemas.microsoft.com/office/powerpoint/2010/main" val="157504743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 as an example, lets say we wanted to use AESS 3 across this entire project.  But after budget mapping we found that we would exceed our budget.  </a:t>
            </a:r>
            <a:endParaRPr lang="en-US" dirty="0"/>
          </a:p>
          <a:p>
            <a:endParaRPr lang="en-US" dirty="0" smtClean="0"/>
          </a:p>
          <a:p>
            <a:r>
              <a:rPr lang="en-US" dirty="0" smtClean="0"/>
              <a:t>The next step would be to go back and fine tune the categories necessary.  Since we are using castellated beams that are bolted, lets have the steel’s geometry take center stage and paint the steel a lighter matte color to hide imperfections.  We can then classify the castellated beams as standard structural steel.  Then we can spend a majority of our budget on the brace connection point using a Custom Category that focuses on the welds.</a:t>
            </a:r>
          </a:p>
          <a:p>
            <a:endParaRPr lang="en-US" dirty="0"/>
          </a:p>
          <a:p>
            <a:r>
              <a:rPr lang="en-US" dirty="0" smtClean="0"/>
              <a:t>Project: </a:t>
            </a:r>
          </a:p>
          <a:p>
            <a:r>
              <a:rPr lang="en-US" dirty="0" smtClean="0"/>
              <a:t>NY Police Academy </a:t>
            </a:r>
          </a:p>
          <a:p>
            <a:r>
              <a:rPr lang="en-US" dirty="0" smtClean="0"/>
              <a:t>New York, NY </a:t>
            </a:r>
          </a:p>
          <a:p>
            <a:r>
              <a:rPr lang="en-US" dirty="0" err="1" smtClean="0"/>
              <a:t>AISC</a:t>
            </a:r>
            <a:r>
              <a:rPr lang="en-US" dirty="0" smtClean="0"/>
              <a:t> Photo </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63</a:t>
            </a:fld>
            <a:endParaRPr lang="fr-CA"/>
          </a:p>
        </p:txBody>
      </p:sp>
    </p:spTree>
    <p:extLst>
      <p:ext uri="{BB962C8B-B14F-4D97-AF65-F5344CB8AC3E}">
        <p14:creationId xmlns:p14="http://schemas.microsoft.com/office/powerpoint/2010/main" val="162667151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STEP 6</a:t>
            </a:r>
          </a:p>
          <a:p>
            <a:r>
              <a:rPr lang="en-US" dirty="0" smtClean="0"/>
              <a:t>The next step is to think like an ironworker.</a:t>
            </a:r>
          </a:p>
          <a:p>
            <a:endParaRPr lang="en-US" dirty="0"/>
          </a:p>
          <a:p>
            <a:r>
              <a:rPr lang="en-US" dirty="0" smtClean="0"/>
              <a:t>Ironworkers in the field are part of the labor component of the steel package.  So think about their process when you fine tuning the design and budget. </a:t>
            </a:r>
          </a:p>
          <a:p>
            <a:endParaRPr lang="en-US" dirty="0"/>
          </a:p>
          <a:p>
            <a:r>
              <a:rPr lang="en-US" dirty="0" smtClean="0"/>
              <a:t>Project: </a:t>
            </a:r>
          </a:p>
          <a:p>
            <a:r>
              <a:rPr lang="en-US" dirty="0" smtClean="0"/>
              <a:t>UC </a:t>
            </a:r>
            <a:r>
              <a:rPr lang="en-US" dirty="0"/>
              <a:t>Davis Jan </a:t>
            </a:r>
            <a:r>
              <a:rPr lang="en-US" dirty="0" err="1"/>
              <a:t>Shrem</a:t>
            </a:r>
            <a:r>
              <a:rPr lang="en-US" dirty="0"/>
              <a:t> and Maria </a:t>
            </a:r>
            <a:r>
              <a:rPr lang="en-US" dirty="0" err="1"/>
              <a:t>Manetti</a:t>
            </a:r>
            <a:r>
              <a:rPr lang="en-US" dirty="0"/>
              <a:t> </a:t>
            </a:r>
            <a:r>
              <a:rPr lang="en-US" dirty="0" err="1"/>
              <a:t>Shrem</a:t>
            </a:r>
            <a:r>
              <a:rPr lang="en-US" dirty="0"/>
              <a:t> </a:t>
            </a:r>
            <a:r>
              <a:rPr lang="en-US" dirty="0" smtClean="0"/>
              <a:t>Museum </a:t>
            </a:r>
            <a:r>
              <a:rPr lang="en-US" dirty="0"/>
              <a:t>of </a:t>
            </a:r>
            <a:r>
              <a:rPr lang="en-US" dirty="0" smtClean="0"/>
              <a:t>Art </a:t>
            </a:r>
          </a:p>
          <a:p>
            <a:r>
              <a:rPr lang="en-US" dirty="0" smtClean="0"/>
              <a:t>Davis</a:t>
            </a:r>
            <a:r>
              <a:rPr lang="en-US" dirty="0"/>
              <a:t>, </a:t>
            </a:r>
            <a:r>
              <a:rPr lang="en-US" dirty="0" smtClean="0"/>
              <a:t>CA</a:t>
            </a:r>
          </a:p>
          <a:p>
            <a:r>
              <a:rPr lang="en-US" dirty="0" smtClean="0"/>
              <a:t>2018 IDEAS2 Winner</a:t>
            </a:r>
          </a:p>
        </p:txBody>
      </p:sp>
      <p:sp>
        <p:nvSpPr>
          <p:cNvPr id="4" name="Slide Number Placeholder 3"/>
          <p:cNvSpPr>
            <a:spLocks noGrp="1"/>
          </p:cNvSpPr>
          <p:nvPr>
            <p:ph type="sldNum" sz="quarter" idx="10"/>
          </p:nvPr>
        </p:nvSpPr>
        <p:spPr/>
        <p:txBody>
          <a:bodyPr/>
          <a:lstStyle/>
          <a:p>
            <a:fld id="{D82A0244-B1E0-463F-9C70-10F5AF6C4B09}" type="slidenum">
              <a:rPr lang="en-US" smtClean="0"/>
              <a:t>64</a:t>
            </a:fld>
            <a:endParaRPr lang="en-US"/>
          </a:p>
        </p:txBody>
      </p:sp>
    </p:spTree>
    <p:extLst>
      <p:ext uri="{BB962C8B-B14F-4D97-AF65-F5344CB8AC3E}">
        <p14:creationId xmlns:p14="http://schemas.microsoft.com/office/powerpoint/2010/main" val="3962190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US" dirty="0" smtClean="0">
                <a:solidFill>
                  <a:prstClr val="black"/>
                </a:solidFill>
                <a:latin typeface="Arial" panose="020B0604020202020204" pitchFamily="34" charset="0"/>
                <a:cs typeface="Arial" pitchFamily="34" charset="0"/>
              </a:rPr>
              <a:t>Anything that can be done at ground level under a roof is always better for a project.  And in addition to making welding and bolting easier, you avoid weather delays as well as slow downs due to extreme temperatures (too cold to work or too hot to work efficiently) </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FDAD251D-F4B4-477B-AC6C-B1160455DDA7}" type="slidenum">
              <a:rPr lang="fr-CA" smtClean="0"/>
              <a:pPr/>
              <a:t>65</a:t>
            </a:fld>
            <a:endParaRPr lang="fr-CA"/>
          </a:p>
        </p:txBody>
      </p:sp>
    </p:spTree>
    <p:extLst>
      <p:ext uri="{BB962C8B-B14F-4D97-AF65-F5344CB8AC3E}">
        <p14:creationId xmlns:p14="http://schemas.microsoft.com/office/powerpoint/2010/main" val="157504743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If you’ve never performed an overhead weld, just imagine spending hours with your body angled upward with molten material flying at your person. And while many accomplish this process safely and with excellent results, understand that something as simple as ergonomics can add extra labor time and cost to your project.</a:t>
            </a:r>
          </a:p>
          <a:p>
            <a:endParaRPr lang="en-US" dirty="0" smtClean="0"/>
          </a:p>
          <a:p>
            <a:r>
              <a:rPr lang="en-US" dirty="0"/>
              <a:t>Project: </a:t>
            </a:r>
          </a:p>
          <a:p>
            <a:r>
              <a:rPr lang="en-US" dirty="0"/>
              <a:t>UC Davis Jan </a:t>
            </a:r>
            <a:r>
              <a:rPr lang="en-US" dirty="0" err="1"/>
              <a:t>Shrem</a:t>
            </a:r>
            <a:r>
              <a:rPr lang="en-US" dirty="0"/>
              <a:t> and Maria </a:t>
            </a:r>
            <a:r>
              <a:rPr lang="en-US" dirty="0" err="1"/>
              <a:t>Manetti</a:t>
            </a:r>
            <a:r>
              <a:rPr lang="en-US" dirty="0"/>
              <a:t> </a:t>
            </a:r>
            <a:r>
              <a:rPr lang="en-US" dirty="0" err="1"/>
              <a:t>Shrem</a:t>
            </a:r>
            <a:r>
              <a:rPr lang="en-US" dirty="0"/>
              <a:t> Museum of Art </a:t>
            </a:r>
          </a:p>
          <a:p>
            <a:r>
              <a:rPr lang="en-US" dirty="0"/>
              <a:t>Davis, CA</a:t>
            </a:r>
          </a:p>
          <a:p>
            <a:r>
              <a:rPr lang="en-US" dirty="0"/>
              <a:t>2018 IDEAS2 Winner</a:t>
            </a:r>
          </a:p>
          <a:p>
            <a:endParaRPr lang="en-US" dirty="0"/>
          </a:p>
        </p:txBody>
      </p:sp>
      <p:sp>
        <p:nvSpPr>
          <p:cNvPr id="4" name="Slide Number Placeholder 3"/>
          <p:cNvSpPr>
            <a:spLocks noGrp="1"/>
          </p:cNvSpPr>
          <p:nvPr>
            <p:ph type="sldNum" sz="quarter" idx="10"/>
          </p:nvPr>
        </p:nvSpPr>
        <p:spPr/>
        <p:txBody>
          <a:bodyPr/>
          <a:lstStyle/>
          <a:p>
            <a:fld id="{D82A0244-B1E0-463F-9C70-10F5AF6C4B09}" type="slidenum">
              <a:rPr lang="en-US" smtClean="0"/>
              <a:t>66</a:t>
            </a:fld>
            <a:endParaRPr lang="en-US"/>
          </a:p>
        </p:txBody>
      </p:sp>
    </p:spTree>
    <p:extLst>
      <p:ext uri="{BB962C8B-B14F-4D97-AF65-F5344CB8AC3E}">
        <p14:creationId xmlns:p14="http://schemas.microsoft.com/office/powerpoint/2010/main" val="219228599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For projects that are projected to have heavy field labor, the project team may want to panelize portions of the project, or deliver the project to site in modules.  Many project teams have benefitted from using offsite fabrication and assembled component transport to aid in the constructability of projects.  This helps to reduce complex ironworker gymnastics, and can reduce the amount of time spent on the project as now you are welding, bolting, and fitting in a controlled environment.</a:t>
            </a:r>
          </a:p>
          <a:p>
            <a:endParaRPr lang="en-US" dirty="0"/>
          </a:p>
          <a:p>
            <a:r>
              <a:rPr lang="en-US" dirty="0" smtClean="0"/>
              <a:t>For this example you can only image the ironworkers have to weld overhead each of the over 50 columns on site.  Doing everything at an ergonomic level in the shop, helps the steel portion of construction last days instead of weeks.  </a:t>
            </a:r>
          </a:p>
          <a:p>
            <a:endParaRPr lang="en-US" dirty="0"/>
          </a:p>
          <a:p>
            <a:r>
              <a:rPr lang="en-US" dirty="0" smtClean="0"/>
              <a:t>Project: </a:t>
            </a:r>
          </a:p>
          <a:p>
            <a:r>
              <a:rPr lang="en-US" dirty="0" smtClean="0"/>
              <a:t>Minnesota Fallen Firefighters Memorial</a:t>
            </a:r>
          </a:p>
          <a:p>
            <a:r>
              <a:rPr lang="en-US" dirty="0" smtClean="0"/>
              <a:t>Saint Paul, MN</a:t>
            </a:r>
          </a:p>
          <a:p>
            <a:r>
              <a:rPr lang="en-US" dirty="0" smtClean="0"/>
              <a:t>2015 IDEAS2 Award Winner </a:t>
            </a:r>
          </a:p>
        </p:txBody>
      </p:sp>
      <p:sp>
        <p:nvSpPr>
          <p:cNvPr id="4" name="Slide Number Placeholder 3"/>
          <p:cNvSpPr>
            <a:spLocks noGrp="1"/>
          </p:cNvSpPr>
          <p:nvPr>
            <p:ph type="sldNum" sz="quarter" idx="10"/>
          </p:nvPr>
        </p:nvSpPr>
        <p:spPr/>
        <p:txBody>
          <a:bodyPr/>
          <a:lstStyle/>
          <a:p>
            <a:fld id="{D82A0244-B1E0-463F-9C70-10F5AF6C4B09}" type="slidenum">
              <a:rPr lang="en-US" smtClean="0"/>
              <a:t>67</a:t>
            </a:fld>
            <a:endParaRPr lang="en-US"/>
          </a:p>
        </p:txBody>
      </p:sp>
    </p:spTree>
    <p:extLst>
      <p:ext uri="{BB962C8B-B14F-4D97-AF65-F5344CB8AC3E}">
        <p14:creationId xmlns:p14="http://schemas.microsoft.com/office/powerpoint/2010/main" val="47356794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itchFamily="34" charset="0"/>
              </a:rPr>
              <a:t>Bolting instead of welding is overall a more economical</a:t>
            </a:r>
            <a:r>
              <a:rPr kumimoji="0" lang="en-US" sz="1200" b="0" i="0" u="none" strike="noStrike" kern="1200" cap="none" spc="0" normalizeH="0" noProof="0" dirty="0" smtClean="0">
                <a:ln>
                  <a:noFill/>
                </a:ln>
                <a:solidFill>
                  <a:prstClr val="black"/>
                </a:solidFill>
                <a:effectLst/>
                <a:uLnTx/>
                <a:uFillTx/>
                <a:latin typeface="Arial" panose="020B0604020202020204" pitchFamily="34" charset="0"/>
                <a:ea typeface="+mn-ea"/>
                <a:cs typeface="Arial" pitchFamily="34" charset="0"/>
              </a:rPr>
              <a:t> approach for all steel to steel connections.  </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FDAD251D-F4B4-477B-AC6C-B1160455DDA7}" type="slidenum">
              <a:rPr lang="fr-CA" smtClean="0"/>
              <a:pPr/>
              <a:t>68</a:t>
            </a:fld>
            <a:endParaRPr lang="fr-CA"/>
          </a:p>
        </p:txBody>
      </p:sp>
    </p:spTree>
    <p:extLst>
      <p:ext uri="{BB962C8B-B14F-4D97-AF65-F5344CB8AC3E}">
        <p14:creationId xmlns:p14="http://schemas.microsoft.com/office/powerpoint/2010/main" val="157504743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while there are many welders who can essentially weld in their sleep, there is still the need to have welding equipment nearby to perform the weld.  </a:t>
            </a:r>
          </a:p>
          <a:p>
            <a:r>
              <a:rPr lang="en-US" dirty="0"/>
              <a:t/>
            </a:r>
            <a:br>
              <a:rPr lang="en-US" dirty="0"/>
            </a:br>
            <a:r>
              <a:rPr lang="en-US" dirty="0" smtClean="0"/>
              <a:t>If an ironwork is having to work in complicated positions, it’s a lot easier to carry just one power tool (as you see here for bolting) instead of the extensive gear for welding.  </a:t>
            </a:r>
          </a:p>
          <a:p>
            <a:endParaRPr lang="en-US" dirty="0"/>
          </a:p>
          <a:p>
            <a:r>
              <a:rPr lang="en-US" dirty="0" smtClean="0"/>
              <a:t>This is essentially why you rarely see steel trusses erected in the field. </a:t>
            </a:r>
          </a:p>
          <a:p>
            <a:endParaRPr lang="en-US" dirty="0"/>
          </a:p>
          <a:p>
            <a:r>
              <a:rPr lang="en-US" dirty="0" smtClean="0"/>
              <a:t>Project: </a:t>
            </a:r>
          </a:p>
          <a:p>
            <a:r>
              <a:rPr lang="en-US" dirty="0" smtClean="0"/>
              <a:t>Arthur Ashe Stadium – US Open </a:t>
            </a:r>
          </a:p>
          <a:p>
            <a:r>
              <a:rPr lang="en-US" dirty="0" smtClean="0"/>
              <a:t>New York, NY</a:t>
            </a:r>
          </a:p>
          <a:p>
            <a:r>
              <a:rPr lang="en-US" dirty="0" smtClean="0"/>
              <a:t>IDEAS2 Entry </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69</a:t>
            </a:fld>
            <a:endParaRPr lang="fr-CA"/>
          </a:p>
        </p:txBody>
      </p:sp>
    </p:spTree>
    <p:extLst>
      <p:ext uri="{BB962C8B-B14F-4D97-AF65-F5344CB8AC3E}">
        <p14:creationId xmlns:p14="http://schemas.microsoft.com/office/powerpoint/2010/main" val="16140395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STEP 7</a:t>
            </a:r>
          </a:p>
          <a:p>
            <a:r>
              <a:rPr lang="en-US" dirty="0" smtClean="0"/>
              <a:t>So now that you have determined the connection type and where it will be welded or bolted together, the next step is to think about what the connections will look like.  And this is also a place where you can reduce the AESS category if needed.  </a:t>
            </a:r>
          </a:p>
          <a:p>
            <a:endParaRPr lang="en-US" dirty="0" smtClean="0"/>
          </a:p>
          <a:p>
            <a:r>
              <a:rPr lang="en-US" dirty="0" smtClean="0"/>
              <a:t>So here you can see some very aggressive looking welds, but they are okay because only pigeons and maintenance staff will be on the roof to view the connection.  SSS or AESS 1 are fine for this rarely viewed connection. </a:t>
            </a:r>
            <a:endParaRPr lang="en-US" dirty="0"/>
          </a:p>
          <a:p>
            <a:endParaRPr lang="en-US" dirty="0"/>
          </a:p>
          <a:p>
            <a:pPr>
              <a:defRPr/>
            </a:pPr>
            <a:r>
              <a:rPr lang="en-US" dirty="0"/>
              <a:t>Project: </a:t>
            </a:r>
          </a:p>
          <a:p>
            <a:pPr>
              <a:defRPr/>
            </a:pPr>
            <a:r>
              <a:rPr lang="en-US" dirty="0"/>
              <a:t>1812 North Moore Street  </a:t>
            </a:r>
          </a:p>
          <a:p>
            <a:pPr>
              <a:defRPr/>
            </a:pPr>
            <a:r>
              <a:rPr lang="en-US" dirty="0"/>
              <a:t>Arlington, VA</a:t>
            </a:r>
          </a:p>
          <a:p>
            <a:pPr>
              <a:defRPr/>
            </a:pPr>
            <a:r>
              <a:rPr lang="en-US" dirty="0" err="1"/>
              <a:t>AISC</a:t>
            </a:r>
            <a:r>
              <a:rPr lang="en-US" dirty="0"/>
              <a:t> photo </a:t>
            </a:r>
          </a:p>
          <a:p>
            <a:endParaRPr lang="en-US" dirty="0"/>
          </a:p>
        </p:txBody>
      </p:sp>
      <p:sp>
        <p:nvSpPr>
          <p:cNvPr id="4" name="Slide Number Placeholder 3"/>
          <p:cNvSpPr>
            <a:spLocks noGrp="1"/>
          </p:cNvSpPr>
          <p:nvPr>
            <p:ph type="sldNum" sz="quarter" idx="10"/>
          </p:nvPr>
        </p:nvSpPr>
        <p:spPr/>
        <p:txBody>
          <a:bodyPr/>
          <a:lstStyle/>
          <a:p>
            <a:fld id="{D82A0244-B1E0-463F-9C70-10F5AF6C4B09}" type="slidenum">
              <a:rPr lang="en-US" smtClean="0"/>
              <a:t>70</a:t>
            </a:fld>
            <a:endParaRPr lang="en-US"/>
          </a:p>
        </p:txBody>
      </p:sp>
    </p:spTree>
    <p:extLst>
      <p:ext uri="{BB962C8B-B14F-4D97-AF65-F5344CB8AC3E}">
        <p14:creationId xmlns:p14="http://schemas.microsoft.com/office/powerpoint/2010/main" val="3962190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Also understand that welds can be made to look continuous without extra weld material.  </a:t>
            </a:r>
            <a:endParaRPr lang="en-US" dirty="0"/>
          </a:p>
          <a:p>
            <a:endParaRPr lang="en-US" dirty="0" smtClean="0"/>
          </a:p>
          <a:p>
            <a:r>
              <a:rPr lang="en-US" dirty="0" smtClean="0"/>
              <a:t>On the left you see what is known as an </a:t>
            </a:r>
            <a:r>
              <a:rPr lang="en-US" dirty="0"/>
              <a:t>Intermittent </a:t>
            </a:r>
            <a:r>
              <a:rPr lang="en-US" dirty="0" smtClean="0"/>
              <a:t>weld.  It starts and stops on purpose because sometimes continuous welds can cause forces to go in strange places.</a:t>
            </a:r>
          </a:p>
          <a:p>
            <a:endParaRPr lang="en-US" dirty="0"/>
          </a:p>
          <a:p>
            <a:r>
              <a:rPr lang="en-US" dirty="0" smtClean="0"/>
              <a:t>The weld can be made to look continuous like the weld on the right by using filler material instead of extra weld.   This saves money and ensures that the proper welds are used. </a:t>
            </a:r>
          </a:p>
          <a:p>
            <a:endParaRPr lang="en-US" dirty="0"/>
          </a:p>
          <a:p>
            <a:r>
              <a:rPr lang="en-US" dirty="0" smtClean="0"/>
              <a:t>Images: AESS Samples SSS and AESS 2 </a:t>
            </a:r>
          </a:p>
        </p:txBody>
      </p:sp>
      <p:sp>
        <p:nvSpPr>
          <p:cNvPr id="4" name="Slide Number Placeholder 3"/>
          <p:cNvSpPr>
            <a:spLocks noGrp="1"/>
          </p:cNvSpPr>
          <p:nvPr>
            <p:ph type="sldNum" sz="quarter" idx="10"/>
          </p:nvPr>
        </p:nvSpPr>
        <p:spPr/>
        <p:txBody>
          <a:bodyPr/>
          <a:lstStyle/>
          <a:p>
            <a:fld id="{4ADC83AE-5146-44B9-AB25-304145C231FD}" type="slidenum">
              <a:rPr lang="en-US" smtClean="0"/>
              <a:t>71</a:t>
            </a:fld>
            <a:endParaRPr lang="en-US"/>
          </a:p>
        </p:txBody>
      </p:sp>
    </p:spTree>
    <p:extLst>
      <p:ext uri="{BB962C8B-B14F-4D97-AF65-F5344CB8AC3E}">
        <p14:creationId xmlns:p14="http://schemas.microsoft.com/office/powerpoint/2010/main" val="142299467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dirty="0" smtClean="0"/>
              <a:t>With AESS projects it is also very important to spend extra time talking about bolts.  On the right you see a strange display of the two bolt heads that are available for structural steel (hex head and button head).  If you do not express which type of bolt head you would like you may end up surprised in the end.  If you want button headed bolts make sure it is in the contract documents.  </a:t>
            </a:r>
          </a:p>
          <a:p>
            <a:r>
              <a:rPr lang="en-US" dirty="0"/>
              <a:t/>
            </a:r>
            <a:br>
              <a:rPr lang="en-US" dirty="0"/>
            </a:br>
            <a:r>
              <a:rPr lang="en-US" dirty="0" smtClean="0"/>
              <a:t>In the middle you will see the bolt head and nuts facing different directions.  With the new category system all the heads will face the same direction so you do not have to worry about this.  But consider the work of the ironworker when you are determining which direction to go.  </a:t>
            </a:r>
          </a:p>
          <a:p>
            <a:endParaRPr lang="en-US" dirty="0"/>
          </a:p>
          <a:p>
            <a:r>
              <a:rPr lang="en-US" dirty="0" smtClean="0"/>
              <a:t>On the right is a nice example of the bolt heads facing the same direction round the column.  It’s nice and clean, and you can see that there is space for the wrench to reach the bolts as the ironworker moves around the column. </a:t>
            </a:r>
          </a:p>
          <a:p>
            <a:endParaRPr lang="en-US" dirty="0"/>
          </a:p>
          <a:p>
            <a:r>
              <a:rPr lang="en-US" dirty="0" smtClean="0"/>
              <a:t>Left: </a:t>
            </a:r>
          </a:p>
          <a:p>
            <a:r>
              <a:rPr lang="en-US" dirty="0" smtClean="0"/>
              <a:t>Times Square Subway Station</a:t>
            </a:r>
          </a:p>
          <a:p>
            <a:r>
              <a:rPr lang="en-US" dirty="0" smtClean="0"/>
              <a:t>New York, NY </a:t>
            </a:r>
          </a:p>
          <a:p>
            <a:r>
              <a:rPr lang="en-US" dirty="0" err="1" smtClean="0"/>
              <a:t>AISC</a:t>
            </a:r>
            <a:r>
              <a:rPr lang="en-US" dirty="0" smtClean="0"/>
              <a:t> Photo </a:t>
            </a:r>
          </a:p>
          <a:p>
            <a:endParaRPr lang="en-US" dirty="0" smtClean="0"/>
          </a:p>
          <a:p>
            <a:r>
              <a:rPr lang="en-US" dirty="0" smtClean="0"/>
              <a:t>Middle: </a:t>
            </a:r>
          </a:p>
          <a:p>
            <a:r>
              <a:rPr lang="en-US" dirty="0" smtClean="0"/>
              <a:t>SoHo </a:t>
            </a:r>
            <a:r>
              <a:rPr lang="en-US" dirty="0" err="1" smtClean="0"/>
              <a:t>Uniqlo</a:t>
            </a:r>
            <a:r>
              <a:rPr lang="en-US" dirty="0" smtClean="0"/>
              <a:t> Department Store</a:t>
            </a:r>
          </a:p>
          <a:p>
            <a:r>
              <a:rPr lang="en-US" dirty="0" smtClean="0"/>
              <a:t>New York, NY </a:t>
            </a:r>
          </a:p>
          <a:p>
            <a:r>
              <a:rPr lang="en-US" dirty="0" err="1" smtClean="0"/>
              <a:t>AISC</a:t>
            </a:r>
            <a:r>
              <a:rPr lang="en-US" dirty="0" smtClean="0"/>
              <a:t> photo </a:t>
            </a:r>
          </a:p>
          <a:p>
            <a:endParaRPr lang="en-US" dirty="0" smtClean="0"/>
          </a:p>
          <a:p>
            <a:r>
              <a:rPr lang="en-US" dirty="0" smtClean="0"/>
              <a:t>Right:</a:t>
            </a:r>
          </a:p>
          <a:p>
            <a:r>
              <a:rPr lang="en-US" dirty="0" smtClean="0"/>
              <a:t>SoHo Nike Store</a:t>
            </a:r>
          </a:p>
          <a:p>
            <a:r>
              <a:rPr lang="en-US" dirty="0" smtClean="0"/>
              <a:t>New York, NY </a:t>
            </a:r>
          </a:p>
          <a:p>
            <a:r>
              <a:rPr lang="en-US" dirty="0" err="1" smtClean="0"/>
              <a:t>AISC</a:t>
            </a:r>
            <a:r>
              <a:rPr lang="en-US" dirty="0" smtClean="0"/>
              <a:t> Photo </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72</a:t>
            </a:fld>
            <a:endParaRPr lang="fr-CA"/>
          </a:p>
        </p:txBody>
      </p:sp>
    </p:spTree>
    <p:extLst>
      <p:ext uri="{BB962C8B-B14F-4D97-AF65-F5344CB8AC3E}">
        <p14:creationId xmlns:p14="http://schemas.microsoft.com/office/powerpoint/2010/main" val="340617878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STEP 8 </a:t>
            </a:r>
          </a:p>
          <a:p>
            <a:endParaRPr lang="en-US" dirty="0"/>
          </a:p>
          <a:p>
            <a:r>
              <a:rPr lang="en-US" dirty="0" smtClean="0"/>
              <a:t>Think about the corrosion project system you are using and make sure the steps necessary for high performance of the coating are expressed in the contract documents. </a:t>
            </a:r>
          </a:p>
          <a:p>
            <a:endParaRPr lang="en-US" dirty="0" smtClean="0"/>
          </a:p>
          <a:p>
            <a:r>
              <a:rPr lang="en-US" dirty="0" smtClean="0"/>
              <a:t>AESS 1, 2, 3, and 4 have a default surface preparation, </a:t>
            </a:r>
            <a:r>
              <a:rPr lang="en-US" dirty="0" err="1" smtClean="0"/>
              <a:t>SSPC</a:t>
            </a:r>
            <a:r>
              <a:rPr lang="en-US" dirty="0" smtClean="0"/>
              <a:t> SP6 – Commercial Blast Cleaning.  This cleaning method removes most mill scale giving you a cleaner piece of steel.  However, this cleaning method may actually make your steel too smooth for the paint to adhere. So triple check you paint specification and ensure that the right surface preparation method is being used for your project. </a:t>
            </a:r>
          </a:p>
          <a:p>
            <a:endParaRPr lang="en-US" dirty="0"/>
          </a:p>
          <a:p>
            <a:endParaRPr lang="en-US" dirty="0"/>
          </a:p>
          <a:p>
            <a:r>
              <a:rPr lang="en-US" dirty="0"/>
              <a:t>Project: </a:t>
            </a:r>
          </a:p>
          <a:p>
            <a:r>
              <a:rPr lang="en-US" dirty="0"/>
              <a:t>Landscape Evolution Observatory at Biosphere 2</a:t>
            </a:r>
          </a:p>
          <a:p>
            <a:r>
              <a:rPr lang="en-US" dirty="0"/>
              <a:t>Oracle, AZ</a:t>
            </a:r>
          </a:p>
          <a:p>
            <a:r>
              <a:rPr lang="en-US" dirty="0"/>
              <a:t>2015 IDEAS2 Winner </a:t>
            </a:r>
          </a:p>
          <a:p>
            <a:endParaRPr lang="en-US" dirty="0" smtClean="0"/>
          </a:p>
        </p:txBody>
      </p:sp>
      <p:sp>
        <p:nvSpPr>
          <p:cNvPr id="4" name="Slide Number Placeholder 3"/>
          <p:cNvSpPr>
            <a:spLocks noGrp="1"/>
          </p:cNvSpPr>
          <p:nvPr>
            <p:ph type="sldNum" sz="quarter" idx="10"/>
          </p:nvPr>
        </p:nvSpPr>
        <p:spPr/>
        <p:txBody>
          <a:bodyPr/>
          <a:lstStyle/>
          <a:p>
            <a:fld id="{D82A0244-B1E0-463F-9C70-10F5AF6C4B09}" type="slidenum">
              <a:rPr lang="en-US" smtClean="0"/>
              <a:t>73</a:t>
            </a:fld>
            <a:endParaRPr lang="en-US"/>
          </a:p>
        </p:txBody>
      </p:sp>
    </p:spTree>
    <p:extLst>
      <p:ext uri="{BB962C8B-B14F-4D97-AF65-F5344CB8AC3E}">
        <p14:creationId xmlns:p14="http://schemas.microsoft.com/office/powerpoint/2010/main" val="39621900"/>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itchFamily="34" charset="0"/>
              </a:rPr>
              <a:t>So if you ever wonder why wall of apartments are always</a:t>
            </a:r>
            <a:r>
              <a:rPr kumimoji="0" lang="en-US" sz="1200" b="0" i="0" u="none" strike="noStrike" kern="1200" cap="none" spc="0" normalizeH="0" noProof="0" dirty="0" smtClean="0">
                <a:ln>
                  <a:noFill/>
                </a:ln>
                <a:solidFill>
                  <a:prstClr val="black"/>
                </a:solidFill>
                <a:effectLst/>
                <a:uLnTx/>
                <a:uFillTx/>
                <a:latin typeface="Arial" panose="020B0604020202020204" pitchFamily="34" charset="0"/>
                <a:ea typeface="+mn-ea"/>
                <a:cs typeface="Arial" pitchFamily="34" charset="0"/>
              </a:rPr>
              <a:t> a light matte color, this is the reason why.  Glossy and dark colors will show </a:t>
            </a:r>
            <a:r>
              <a:rPr lang="en-US" dirty="0" smtClean="0">
                <a:solidFill>
                  <a:prstClr val="black"/>
                </a:solidFill>
                <a:latin typeface="Arial" panose="020B0604020202020204" pitchFamily="34" charset="0"/>
                <a:cs typeface="Arial" pitchFamily="34" charset="0"/>
              </a:rPr>
              <a:t>surface imperfections.  If you want to use a lower category and hide imperfections think about a lighter matte color.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US" dirty="0">
              <a:solidFill>
                <a:prstClr val="black"/>
              </a:solidFill>
              <a:latin typeface="Arial" panose="020B0604020202020204" pitchFamily="34" charset="0"/>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US" dirty="0" smtClean="0">
                <a:solidFill>
                  <a:prstClr val="black"/>
                </a:solidFill>
                <a:latin typeface="Arial" panose="020B0604020202020204" pitchFamily="34" charset="0"/>
                <a:cs typeface="Arial" pitchFamily="34" charset="0"/>
              </a:rPr>
              <a:t>If you are using a heavy coating (such as intumescent paint) the coating will actually serve to hide some of the imperfections.  So use color and coating selection to help reduce craftsmanship for your project. </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FDAD251D-F4B4-477B-AC6C-B1160455DDA7}" type="slidenum">
              <a:rPr lang="fr-CA" smtClean="0"/>
              <a:pPr/>
              <a:t>74</a:t>
            </a:fld>
            <a:endParaRPr lang="fr-CA"/>
          </a:p>
        </p:txBody>
      </p:sp>
    </p:spTree>
    <p:extLst>
      <p:ext uri="{BB962C8B-B14F-4D97-AF65-F5344CB8AC3E}">
        <p14:creationId xmlns:p14="http://schemas.microsoft.com/office/powerpoint/2010/main" val="157504743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is an example of dark glossy coats on the AESS sample. </a:t>
            </a:r>
          </a:p>
          <a:p>
            <a:r>
              <a:rPr lang="en-US" dirty="0"/>
              <a:t/>
            </a:r>
            <a:br>
              <a:rPr lang="en-US" dirty="0"/>
            </a:br>
            <a:r>
              <a:rPr lang="en-US" dirty="0" smtClean="0"/>
              <a:t>On the right is AESS 2, and the glossy paint really makes the weld show through.  </a:t>
            </a:r>
          </a:p>
          <a:p>
            <a:endParaRPr lang="en-US" dirty="0"/>
          </a:p>
          <a:p>
            <a:r>
              <a:rPr lang="en-US" dirty="0" smtClean="0"/>
              <a:t>On the left is AESS 4, which looks fine because there is extra craftsmanship to ensure a nice smooth finish.  </a:t>
            </a:r>
          </a:p>
          <a:p>
            <a:endParaRPr lang="en-US" dirty="0"/>
          </a:p>
          <a:p>
            <a:r>
              <a:rPr lang="en-US" dirty="0" smtClean="0"/>
              <a:t>Therefore, if you really want to go for that super dark high gloss finish you may want to switch to a higher category, especially if the steel is at eye level. </a:t>
            </a:r>
          </a:p>
          <a:p>
            <a:endParaRPr lang="en-US" dirty="0"/>
          </a:p>
          <a:p>
            <a:r>
              <a:rPr lang="en-US" dirty="0" smtClean="0"/>
              <a:t>Images</a:t>
            </a:r>
          </a:p>
          <a:p>
            <a:r>
              <a:rPr lang="en-US" dirty="0" smtClean="0"/>
              <a:t>AESS Samples 2 and 4</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75</a:t>
            </a:fld>
            <a:endParaRPr lang="fr-CA"/>
          </a:p>
        </p:txBody>
      </p:sp>
    </p:spTree>
    <p:extLst>
      <p:ext uri="{BB962C8B-B14F-4D97-AF65-F5344CB8AC3E}">
        <p14:creationId xmlns:p14="http://schemas.microsoft.com/office/powerpoint/2010/main" val="3583867102"/>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US" dirty="0" smtClean="0">
                <a:solidFill>
                  <a:prstClr val="black"/>
                </a:solidFill>
                <a:latin typeface="Arial" panose="020B0604020202020204" pitchFamily="34" charset="0"/>
                <a:cs typeface="Arial" pitchFamily="34" charset="0"/>
              </a:rPr>
              <a:t>The fabricator and erector are going to take extra care with AESS to ensure that the steel is not damaged or deformed during fabrication and erection. They are not necessarily looking out for the final coat of paint.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rPr>
              <a:t/>
            </a:r>
            <a:b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rPr>
            </a:br>
            <a:r>
              <a:rPr kumimoji="0" lang="en-US"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itchFamily="34" charset="0"/>
              </a:rPr>
              <a:t>Therefore</a:t>
            </a:r>
            <a:r>
              <a:rPr kumimoji="0" lang="en-US" sz="1200" b="0" i="0" u="none" strike="noStrike" kern="1200" cap="none" spc="0" normalizeH="0" noProof="0" dirty="0" smtClean="0">
                <a:ln>
                  <a:noFill/>
                </a:ln>
                <a:solidFill>
                  <a:prstClr val="black"/>
                </a:solidFill>
                <a:effectLst/>
                <a:uLnTx/>
                <a:uFillTx/>
                <a:latin typeface="Arial" panose="020B0604020202020204" pitchFamily="34" charset="0"/>
                <a:ea typeface="+mn-ea"/>
                <a:cs typeface="Arial" pitchFamily="34" charset="0"/>
              </a:rPr>
              <a:t> to avoid the potential of touch up spots standing out, fabricators and erectors advise that the final coating be applied in the field.  The primer can be applied in the shop or offsite. </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FDAD251D-F4B4-477B-AC6C-B1160455DDA7}" type="slidenum">
              <a:rPr lang="fr-CA" smtClean="0"/>
              <a:pPr/>
              <a:t>76</a:t>
            </a:fld>
            <a:endParaRPr lang="fr-CA"/>
          </a:p>
        </p:txBody>
      </p:sp>
    </p:spTree>
    <p:extLst>
      <p:ext uri="{BB962C8B-B14F-4D97-AF65-F5344CB8AC3E}">
        <p14:creationId xmlns:p14="http://schemas.microsoft.com/office/powerpoint/2010/main" val="157504743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If you are using weathering steel, we are going to suggest that you use Category C.  </a:t>
            </a:r>
          </a:p>
          <a:p>
            <a:endParaRPr lang="en-US" dirty="0" smtClean="0"/>
          </a:p>
          <a:p>
            <a:r>
              <a:rPr lang="en-US" dirty="0" smtClean="0"/>
              <a:t>Starting with AESS 1 there is a default surface preparation of </a:t>
            </a:r>
            <a:r>
              <a:rPr lang="en-US" dirty="0" err="1" smtClean="0"/>
              <a:t>SSPC</a:t>
            </a:r>
            <a:r>
              <a:rPr lang="en-US" dirty="0" smtClean="0"/>
              <a:t> S6.  If you want a very rustic look for weathering steel you many not want any surface preparation at all.  And if you advancing the formation of the patina on the steel, again you may require a different surface preparation technique.  So if you are working with weathering steel just default to Custom Category C to help communicate the final look of the weathering steel. </a:t>
            </a:r>
          </a:p>
          <a:p>
            <a:endParaRPr lang="en-US" dirty="0"/>
          </a:p>
          <a:p>
            <a:r>
              <a:rPr lang="en-US" dirty="0"/>
              <a:t>Project:</a:t>
            </a:r>
          </a:p>
          <a:p>
            <a:r>
              <a:rPr lang="en-US" dirty="0"/>
              <a:t>Central Arizona College Maricopa Campus</a:t>
            </a:r>
          </a:p>
          <a:p>
            <a:r>
              <a:rPr lang="en-US" dirty="0"/>
              <a:t>Maricopa, AZ</a:t>
            </a:r>
          </a:p>
          <a:p>
            <a:r>
              <a:rPr lang="en-US" dirty="0"/>
              <a:t>2015 IDEAS2 Winner</a:t>
            </a:r>
          </a:p>
          <a:p>
            <a:endParaRPr lang="en-US" dirty="0"/>
          </a:p>
          <a:p>
            <a:endParaRPr lang="en-US" dirty="0" smtClean="0"/>
          </a:p>
        </p:txBody>
      </p:sp>
      <p:sp>
        <p:nvSpPr>
          <p:cNvPr id="4" name="Slide Number Placeholder 3"/>
          <p:cNvSpPr>
            <a:spLocks noGrp="1"/>
          </p:cNvSpPr>
          <p:nvPr>
            <p:ph type="sldNum" sz="quarter" idx="10"/>
          </p:nvPr>
        </p:nvSpPr>
        <p:spPr/>
        <p:txBody>
          <a:bodyPr/>
          <a:lstStyle/>
          <a:p>
            <a:fld id="{D82A0244-B1E0-463F-9C70-10F5AF6C4B09}" type="slidenum">
              <a:rPr lang="en-US" smtClean="0"/>
              <a:t>77</a:t>
            </a:fld>
            <a:endParaRPr lang="en-US"/>
          </a:p>
        </p:txBody>
      </p:sp>
    </p:spTree>
    <p:extLst>
      <p:ext uri="{BB962C8B-B14F-4D97-AF65-F5344CB8AC3E}">
        <p14:creationId xmlns:p14="http://schemas.microsoft.com/office/powerpoint/2010/main" val="2166924332"/>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 also recommend you use Custom Category C for galvanized steel as well.  The galvanization process has a distinct surface preparation as part of the process.  To avoid extra craftsmanship use the custom category and eliminate the default </a:t>
            </a:r>
            <a:r>
              <a:rPr lang="en-US" dirty="0" err="1" smtClean="0"/>
              <a:t>SSPC</a:t>
            </a:r>
            <a:r>
              <a:rPr lang="en-US" dirty="0" smtClean="0"/>
              <a:t> SP6. </a:t>
            </a:r>
          </a:p>
          <a:p>
            <a:endParaRPr lang="en-US" dirty="0"/>
          </a:p>
          <a:p>
            <a:r>
              <a:rPr lang="en-US" dirty="0" smtClean="0"/>
              <a:t>Project: </a:t>
            </a:r>
          </a:p>
          <a:p>
            <a:r>
              <a:rPr lang="en-US" dirty="0" smtClean="0"/>
              <a:t>San Diego Public Library </a:t>
            </a:r>
          </a:p>
          <a:p>
            <a:r>
              <a:rPr lang="en-US" dirty="0" smtClean="0"/>
              <a:t>San Diego, CA</a:t>
            </a:r>
          </a:p>
          <a:p>
            <a:r>
              <a:rPr lang="en-US" dirty="0" err="1" smtClean="0"/>
              <a:t>AISC</a:t>
            </a:r>
            <a:r>
              <a:rPr lang="en-US" dirty="0" smtClean="0"/>
              <a:t> photo </a:t>
            </a:r>
            <a:endParaRPr lang="en-US" dirty="0"/>
          </a:p>
        </p:txBody>
      </p:sp>
      <p:sp>
        <p:nvSpPr>
          <p:cNvPr id="4" name="Slide Number Placeholder 3"/>
          <p:cNvSpPr>
            <a:spLocks noGrp="1"/>
          </p:cNvSpPr>
          <p:nvPr>
            <p:ph type="sldNum" sz="quarter" idx="10"/>
          </p:nvPr>
        </p:nvSpPr>
        <p:spPr/>
        <p:txBody>
          <a:bodyPr/>
          <a:lstStyle/>
          <a:p>
            <a:fld id="{4ADC83AE-5146-44B9-AB25-304145C231FD}" type="slidenum">
              <a:rPr lang="en-US" smtClean="0"/>
              <a:t>78</a:t>
            </a:fld>
            <a:endParaRPr lang="en-US"/>
          </a:p>
        </p:txBody>
      </p:sp>
    </p:spTree>
    <p:extLst>
      <p:ext uri="{BB962C8B-B14F-4D97-AF65-F5344CB8AC3E}">
        <p14:creationId xmlns:p14="http://schemas.microsoft.com/office/powerpoint/2010/main" val="2962674160"/>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STEP</a:t>
            </a:r>
            <a:r>
              <a:rPr lang="en-US" dirty="0" smtClean="0"/>
              <a:t> 9</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So now that you have settled on the categories that fit the look and budget for your project.  The next step is to ensure that all of the items are located in your contract documents.  If you communicate everything effectively in the documents you will receive bids that are in line with the final product, and you will avoid miscommunication as the project progresses from procurement, to fabrication, to erection.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Image: </a:t>
            </a: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Pexel.com  - Free photo</a:t>
            </a:r>
            <a:r>
              <a:rPr lang="en-US" dirty="0" smtClean="0"/>
              <a:t> service</a:t>
            </a:r>
          </a:p>
          <a:p>
            <a:endParaRPr lang="en-US" dirty="0"/>
          </a:p>
        </p:txBody>
      </p:sp>
      <p:sp>
        <p:nvSpPr>
          <p:cNvPr id="4" name="Slide Number Placeholder 3"/>
          <p:cNvSpPr>
            <a:spLocks noGrp="1"/>
          </p:cNvSpPr>
          <p:nvPr>
            <p:ph type="sldNum" sz="quarter" idx="10"/>
          </p:nvPr>
        </p:nvSpPr>
        <p:spPr/>
        <p:txBody>
          <a:bodyPr/>
          <a:lstStyle/>
          <a:p>
            <a:fld id="{D82A0244-B1E0-463F-9C70-10F5AF6C4B09}" type="slidenum">
              <a:rPr lang="en-US" smtClean="0"/>
              <a:t>79</a:t>
            </a:fld>
            <a:endParaRPr lang="en-US"/>
          </a:p>
        </p:txBody>
      </p:sp>
    </p:spTree>
    <p:extLst>
      <p:ext uri="{BB962C8B-B14F-4D97-AF65-F5344CB8AC3E}">
        <p14:creationId xmlns:p14="http://schemas.microsoft.com/office/powerpoint/2010/main" val="3962190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US" dirty="0" smtClean="0">
                <a:solidFill>
                  <a:prstClr val="black"/>
                </a:solidFill>
                <a:latin typeface="Arial" panose="020B0604020202020204" pitchFamily="34" charset="0"/>
                <a:cs typeface="Arial" pitchFamily="34" charset="0"/>
              </a:rPr>
              <a:t>In the past there were a lot of assumptions about what the craftsmanship would be for the one-size-fits-all AESS designation.  As we saw with Step 1, make sure that you understand the level of craftsmanship for AESS 1, 2, 3, and 4.  And make sure any craftsmanship not expressed in those categories is documented in Custom Category C.  </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FDAD251D-F4B4-477B-AC6C-B1160455DDA7}" type="slidenum">
              <a:rPr lang="fr-CA" smtClean="0"/>
              <a:pPr/>
              <a:t>80</a:t>
            </a:fld>
            <a:endParaRPr lang="fr-CA"/>
          </a:p>
        </p:txBody>
      </p:sp>
    </p:spTree>
    <p:extLst>
      <p:ext uri="{BB962C8B-B14F-4D97-AF65-F5344CB8AC3E}">
        <p14:creationId xmlns:p14="http://schemas.microsoft.com/office/powerpoint/2010/main" val="157504743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Here are just a few of the basic items that you will need to have to effectively communicate using the new category system.  </a:t>
            </a:r>
          </a:p>
        </p:txBody>
      </p:sp>
      <p:sp>
        <p:nvSpPr>
          <p:cNvPr id="4" name="Slide Number Placeholder 3"/>
          <p:cNvSpPr>
            <a:spLocks noGrp="1"/>
          </p:cNvSpPr>
          <p:nvPr>
            <p:ph type="sldNum" sz="quarter" idx="10"/>
          </p:nvPr>
        </p:nvSpPr>
        <p:spPr/>
        <p:txBody>
          <a:bodyPr/>
          <a:lstStyle/>
          <a:p>
            <a:fld id="{FDAD251D-F4B4-477B-AC6C-B1160455DDA7}" type="slidenum">
              <a:rPr lang="fr-CA" smtClean="0"/>
              <a:pPr/>
              <a:t>81</a:t>
            </a:fld>
            <a:endParaRPr lang="fr-CA" dirty="0"/>
          </a:p>
        </p:txBody>
      </p:sp>
    </p:spTree>
    <p:extLst>
      <p:ext uri="{BB962C8B-B14F-4D97-AF65-F5344CB8AC3E}">
        <p14:creationId xmlns:p14="http://schemas.microsoft.com/office/powerpoint/2010/main" val="896175399"/>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to help project teams write the specification, </a:t>
            </a:r>
            <a:r>
              <a:rPr lang="en-US" dirty="0" err="1" smtClean="0"/>
              <a:t>AISC</a:t>
            </a:r>
            <a:r>
              <a:rPr lang="en-US" dirty="0" smtClean="0"/>
              <a:t> along with the Denver Collective have updated the Sample Specification, and it includes sample language for all 5 categories. </a:t>
            </a:r>
          </a:p>
          <a:p>
            <a:endParaRPr lang="en-US" dirty="0" smtClean="0"/>
          </a:p>
          <a:p>
            <a:r>
              <a:rPr lang="en-US" dirty="0" smtClean="0"/>
              <a:t>Sample Specification available as Word Doc online (aisc.org/</a:t>
            </a:r>
            <a:r>
              <a:rPr lang="en-US" dirty="0" err="1" smtClean="0"/>
              <a:t>aess</a:t>
            </a:r>
            <a:r>
              <a:rPr lang="en-US" dirty="0" smtClean="0"/>
              <a:t>) </a:t>
            </a:r>
            <a:endParaRPr lang="en-US" dirty="0"/>
          </a:p>
          <a:p>
            <a:endParaRPr lang="en-US" dirty="0"/>
          </a:p>
          <a:p>
            <a:r>
              <a:rPr lang="en-US" dirty="0" smtClean="0"/>
              <a:t>Image: </a:t>
            </a:r>
          </a:p>
          <a:p>
            <a:r>
              <a:rPr lang="en-US" dirty="0" smtClean="0"/>
              <a:t>2017 AESS Brochure </a:t>
            </a:r>
          </a:p>
          <a:p>
            <a:endParaRPr lang="en-US" dirty="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82</a:t>
            </a:fld>
            <a:endParaRPr lang="fr-CA"/>
          </a:p>
        </p:txBody>
      </p:sp>
    </p:spTree>
    <p:extLst>
      <p:ext uri="{BB962C8B-B14F-4D97-AF65-F5344CB8AC3E}">
        <p14:creationId xmlns:p14="http://schemas.microsoft.com/office/powerpoint/2010/main" val="2075597025"/>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And Finally STEP 10</a:t>
            </a:r>
          </a:p>
          <a:p>
            <a:endParaRPr lang="en-US" dirty="0"/>
          </a:p>
          <a:p>
            <a:r>
              <a:rPr lang="en-US" dirty="0" smtClean="0"/>
              <a:t>The easiest step, ask a fabricator </a:t>
            </a:r>
          </a:p>
          <a:p>
            <a:endParaRPr lang="en-US" dirty="0" smtClean="0"/>
          </a:p>
          <a:p>
            <a:r>
              <a:rPr lang="en-US" dirty="0" smtClean="0"/>
              <a:t>Structural Steel fabricators have a wealth of knowledge that they are happy to share free of cost for project teams.  There are hundreds of fabricators here who can help to answer your questions and help with the visual and budgeting mapping of your project. </a:t>
            </a:r>
          </a:p>
          <a:p>
            <a:endParaRPr lang="en-US" dirty="0"/>
          </a:p>
          <a:p>
            <a:r>
              <a:rPr lang="en-US" dirty="0" smtClean="0"/>
              <a:t>Project: </a:t>
            </a:r>
          </a:p>
          <a:p>
            <a:r>
              <a:rPr lang="en-US" dirty="0" smtClean="0"/>
              <a:t>425 Park Avenue Transfer Column at Owen Steel</a:t>
            </a:r>
          </a:p>
          <a:p>
            <a:r>
              <a:rPr lang="en-US" dirty="0" smtClean="0"/>
              <a:t>Columbia, SC (Project in NY, NY) </a:t>
            </a:r>
          </a:p>
          <a:p>
            <a:r>
              <a:rPr lang="en-US" dirty="0" err="1" smtClean="0"/>
              <a:t>AISC</a:t>
            </a:r>
            <a:r>
              <a:rPr lang="en-US" dirty="0" smtClean="0"/>
              <a:t> Photo </a:t>
            </a:r>
            <a:endParaRPr lang="en-US" dirty="0"/>
          </a:p>
        </p:txBody>
      </p:sp>
      <p:sp>
        <p:nvSpPr>
          <p:cNvPr id="4" name="Slide Number Placeholder 3"/>
          <p:cNvSpPr>
            <a:spLocks noGrp="1"/>
          </p:cNvSpPr>
          <p:nvPr>
            <p:ph type="sldNum" sz="quarter" idx="10"/>
          </p:nvPr>
        </p:nvSpPr>
        <p:spPr/>
        <p:txBody>
          <a:bodyPr/>
          <a:lstStyle/>
          <a:p>
            <a:fld id="{D82A0244-B1E0-463F-9C70-10F5AF6C4B09}" type="slidenum">
              <a:rPr lang="en-US" smtClean="0"/>
              <a:t>83</a:t>
            </a:fld>
            <a:endParaRPr lang="en-US"/>
          </a:p>
        </p:txBody>
      </p:sp>
    </p:spTree>
    <p:extLst>
      <p:ext uri="{BB962C8B-B14F-4D97-AF65-F5344CB8AC3E}">
        <p14:creationId xmlns:p14="http://schemas.microsoft.com/office/powerpoint/2010/main" val="39621900"/>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itchFamily="34" charset="0"/>
              </a:rPr>
              <a:t>If you are using design bid build as a delivery method and you</a:t>
            </a:r>
            <a:r>
              <a:rPr kumimoji="0" lang="en-US" sz="1200" b="0" i="0" u="none" strike="noStrike" kern="1200" cap="none" spc="0" normalizeH="0" noProof="0" dirty="0" smtClean="0">
                <a:ln>
                  <a:noFill/>
                </a:ln>
                <a:solidFill>
                  <a:prstClr val="black"/>
                </a:solidFill>
                <a:effectLst/>
                <a:uLnTx/>
                <a:uFillTx/>
                <a:latin typeface="Arial" panose="020B0604020202020204" pitchFamily="34" charset="0"/>
                <a:ea typeface="+mn-ea"/>
                <a:cs typeface="Arial" pitchFamily="34" charset="0"/>
              </a:rPr>
              <a:t> receive a bid that is half that of the other steel teams, you may want to ask questions before you jump to the cheaper option.  They may not be familiar </a:t>
            </a:r>
            <a:r>
              <a:rPr lang="en-US" dirty="0" smtClean="0">
                <a:solidFill>
                  <a:prstClr val="black"/>
                </a:solidFill>
                <a:latin typeface="Arial" panose="020B0604020202020204" pitchFamily="34" charset="0"/>
                <a:cs typeface="Arial" pitchFamily="34" charset="0"/>
              </a:rPr>
              <a:t>with the work, or you may have missed communicating something in the initial documents.  </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FDAD251D-F4B4-477B-AC6C-B1160455DDA7}" type="slidenum">
              <a:rPr lang="fr-CA" smtClean="0"/>
              <a:pPr/>
              <a:t>84</a:t>
            </a:fld>
            <a:endParaRPr lang="fr-CA"/>
          </a:p>
        </p:txBody>
      </p:sp>
    </p:spTree>
    <p:extLst>
      <p:ext uri="{BB962C8B-B14F-4D97-AF65-F5344CB8AC3E}">
        <p14:creationId xmlns:p14="http://schemas.microsoft.com/office/powerpoint/2010/main" val="1575047431"/>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itchFamily="34" charset="0"/>
              </a:rPr>
              <a:t>And bringing your fabricator to the table for the project as early as possible</a:t>
            </a:r>
            <a:r>
              <a:rPr kumimoji="0" lang="en-US" sz="1200" b="0" i="0" u="none" strike="noStrike" kern="1200" cap="none" spc="0" normalizeH="0" noProof="0" dirty="0" smtClean="0">
                <a:ln>
                  <a:noFill/>
                </a:ln>
                <a:solidFill>
                  <a:prstClr val="black"/>
                </a:solidFill>
                <a:effectLst/>
                <a:uLnTx/>
                <a:uFillTx/>
                <a:latin typeface="Arial" panose="020B0604020202020204" pitchFamily="34" charset="0"/>
                <a:ea typeface="+mn-ea"/>
                <a:cs typeface="Arial" pitchFamily="34" charset="0"/>
              </a:rPr>
              <a:t> helps any steel project (SSS or AESS).  The fabricator has a wealth of material, labor, and constructability knowledge that you can unlock of overall project </a:t>
            </a:r>
            <a:r>
              <a:rPr lang="en-US" dirty="0" smtClean="0">
                <a:solidFill>
                  <a:prstClr val="black"/>
                </a:solidFill>
                <a:latin typeface="Arial" panose="020B0604020202020204" pitchFamily="34" charset="0"/>
                <a:cs typeface="Arial" pitchFamily="34" charset="0"/>
              </a:rPr>
              <a:t>cost and schedule </a:t>
            </a:r>
            <a:r>
              <a:rPr kumimoji="0" lang="en-US" sz="1200" b="0" i="0" u="none" strike="noStrike" kern="1200" cap="none" spc="0" normalizeH="0" noProof="0" dirty="0" smtClean="0">
                <a:ln>
                  <a:noFill/>
                </a:ln>
                <a:solidFill>
                  <a:prstClr val="black"/>
                </a:solidFill>
                <a:effectLst/>
                <a:uLnTx/>
                <a:uFillTx/>
                <a:latin typeface="Arial" panose="020B0604020202020204" pitchFamily="34" charset="0"/>
                <a:ea typeface="+mn-ea"/>
                <a:cs typeface="Arial" pitchFamily="34" charset="0"/>
              </a:rPr>
              <a:t>savings.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US" baseline="0" dirty="0">
              <a:solidFill>
                <a:prstClr val="black"/>
              </a:solidFill>
              <a:latin typeface="Arial" panose="020B0604020202020204" pitchFamily="34" charset="0"/>
              <a:cs typeface="Arial" pitchFamily="34" charset="0"/>
            </a:endParaRPr>
          </a:p>
        </p:txBody>
      </p:sp>
      <p:sp>
        <p:nvSpPr>
          <p:cNvPr id="4" name="Slide Number Placeholder 3"/>
          <p:cNvSpPr>
            <a:spLocks noGrp="1"/>
          </p:cNvSpPr>
          <p:nvPr>
            <p:ph type="sldNum" sz="quarter" idx="10"/>
          </p:nvPr>
        </p:nvSpPr>
        <p:spPr/>
        <p:txBody>
          <a:bodyPr/>
          <a:lstStyle/>
          <a:p>
            <a:fld id="{FDAD251D-F4B4-477B-AC6C-B1160455DDA7}" type="slidenum">
              <a:rPr lang="fr-CA" smtClean="0"/>
              <a:pPr/>
              <a:t>85</a:t>
            </a:fld>
            <a:endParaRPr lang="fr-CA"/>
          </a:p>
        </p:txBody>
      </p:sp>
    </p:spTree>
    <p:extLst>
      <p:ext uri="{BB962C8B-B14F-4D97-AF65-F5344CB8AC3E}">
        <p14:creationId xmlns:p14="http://schemas.microsoft.com/office/powerpoint/2010/main" val="157504743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92696" y="4355976"/>
            <a:ext cx="5486400" cy="4114800"/>
          </a:xfrm>
        </p:spPr>
        <p:txBody>
          <a:bodyPr/>
          <a:lstStyle/>
          <a:p>
            <a:r>
              <a:rPr lang="en-US" dirty="0" smtClean="0"/>
              <a:t>SUMMARY SLIDE </a:t>
            </a:r>
          </a:p>
          <a:p>
            <a:endParaRPr lang="en-US" dirty="0" smtClean="0"/>
          </a:p>
          <a:p>
            <a:r>
              <a:rPr lang="en-US" dirty="0" smtClean="0"/>
              <a:t>In summary, putting these 10 steps together will help guide your project team in the selection of the six options available for exposed steel.  </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86</a:t>
            </a:fld>
            <a:endParaRPr lang="fr-CA"/>
          </a:p>
        </p:txBody>
      </p:sp>
    </p:spTree>
    <p:extLst>
      <p:ext uri="{BB962C8B-B14F-4D97-AF65-F5344CB8AC3E}">
        <p14:creationId xmlns:p14="http://schemas.microsoft.com/office/powerpoint/2010/main" val="151164557"/>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TRANSITION SLIDE</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Now we will open the presentation up for questions.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Project: </a:t>
            </a:r>
          </a:p>
          <a:p>
            <a:r>
              <a:rPr lang="en-US" dirty="0"/>
              <a:t>Rutgers University School of Business </a:t>
            </a:r>
          </a:p>
          <a:p>
            <a:r>
              <a:rPr lang="en-US" dirty="0"/>
              <a:t>Piscataway, NJ</a:t>
            </a:r>
          </a:p>
          <a:p>
            <a:r>
              <a:rPr lang="en-US" dirty="0"/>
              <a:t>2016 IDEAS2 Winner</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87</a:t>
            </a:fld>
            <a:endParaRPr lang="fr-CA"/>
          </a:p>
        </p:txBody>
      </p:sp>
    </p:spTree>
    <p:extLst>
      <p:ext uri="{BB962C8B-B14F-4D97-AF65-F5344CB8AC3E}">
        <p14:creationId xmlns:p14="http://schemas.microsoft.com/office/powerpoint/2010/main" val="2280660635"/>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Are stairs made with structural shapes included in the AESS categories:</a:t>
            </a:r>
            <a:r>
              <a:rPr lang="en-US" baseline="0" dirty="0" smtClean="0"/>
              <a:t> NO </a:t>
            </a:r>
          </a:p>
          <a:p>
            <a:endParaRPr lang="en-US" dirty="0"/>
          </a:p>
          <a:p>
            <a:r>
              <a:rPr lang="en-US" dirty="0"/>
              <a:t>Project: </a:t>
            </a:r>
          </a:p>
          <a:p>
            <a:r>
              <a:rPr lang="en-US" dirty="0" err="1"/>
              <a:t>Artquest</a:t>
            </a:r>
            <a:r>
              <a:rPr lang="en-US" dirty="0"/>
              <a:t> Center at Steel Stacks </a:t>
            </a:r>
          </a:p>
          <a:p>
            <a:r>
              <a:rPr lang="en-US" dirty="0"/>
              <a:t>Bethlehem, PA</a:t>
            </a:r>
          </a:p>
          <a:p>
            <a:r>
              <a:rPr lang="en-US" dirty="0"/>
              <a:t>IDEAS2 Entry </a:t>
            </a:r>
          </a:p>
          <a:p>
            <a:endParaRPr lang="en-US" dirty="0"/>
          </a:p>
          <a:p>
            <a:endParaRPr lang="en-US" baseline="0"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88</a:t>
            </a:fld>
            <a:endParaRPr lang="fr-CA"/>
          </a:p>
        </p:txBody>
      </p:sp>
    </p:spTree>
    <p:extLst>
      <p:ext uri="{BB962C8B-B14F-4D97-AF65-F5344CB8AC3E}">
        <p14:creationId xmlns:p14="http://schemas.microsoft.com/office/powerpoint/2010/main" val="3081115871"/>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Section 2 of the </a:t>
            </a:r>
            <a:r>
              <a:rPr lang="en-US" dirty="0" err="1" smtClean="0"/>
              <a:t>COSP</a:t>
            </a:r>
            <a:r>
              <a:rPr lang="en-US" dirty="0" smtClean="0"/>
              <a:t> you will find a list of what is and what is not considered structural steel.  The listed items are those that many confuse with structural steel.  And we understand that many of these items are created using structural material.  However, they are not considered structural steel in the </a:t>
            </a:r>
            <a:r>
              <a:rPr lang="en-US" dirty="0" err="1" smtClean="0"/>
              <a:t>COSP</a:t>
            </a:r>
            <a:r>
              <a:rPr lang="en-US" dirty="0" smtClean="0"/>
              <a:t> and therefore the AESS categories that we just discussed do not apply.  </a:t>
            </a:r>
          </a:p>
          <a:p>
            <a:endParaRPr lang="en-US" dirty="0"/>
          </a:p>
          <a:p>
            <a:r>
              <a:rPr lang="en-US" dirty="0" smtClean="0"/>
              <a:t>If you would like to use the category system for Other items, you can simply create a category system within the specification for those items.  E.g. a category system in the Misc. metals section. </a:t>
            </a:r>
          </a:p>
          <a:p>
            <a:endParaRPr lang="en-US" dirty="0"/>
          </a:p>
          <a:p>
            <a:r>
              <a:rPr lang="en-US" dirty="0" smtClean="0"/>
              <a:t>Photo: </a:t>
            </a:r>
            <a:endParaRPr lang="en-US" dirty="0"/>
          </a:p>
          <a:p>
            <a:r>
              <a:rPr lang="en-US" dirty="0" smtClean="0"/>
              <a:t>Smithsonian National Museum of African American History &amp; Culture </a:t>
            </a:r>
          </a:p>
          <a:p>
            <a:r>
              <a:rPr lang="en-US" dirty="0" smtClean="0"/>
              <a:t>Washington, DC</a:t>
            </a:r>
          </a:p>
          <a:p>
            <a:r>
              <a:rPr lang="en-US" dirty="0" smtClean="0"/>
              <a:t>2017 IDEAS2 Winner  </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89</a:t>
            </a:fld>
            <a:endParaRPr lang="fr-CA"/>
          </a:p>
        </p:txBody>
      </p:sp>
    </p:spTree>
    <p:extLst>
      <p:ext uri="{BB962C8B-B14F-4D97-AF65-F5344CB8AC3E}">
        <p14:creationId xmlns:p14="http://schemas.microsoft.com/office/powerpoint/2010/main" val="4054458867"/>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Question: </a:t>
            </a:r>
          </a:p>
          <a:p>
            <a:r>
              <a:rPr lang="en-US" dirty="0" smtClean="0"/>
              <a:t>Can I use the category system on exposed stainless steel? </a:t>
            </a:r>
          </a:p>
          <a:p>
            <a:endParaRPr lang="en-US" dirty="0"/>
          </a:p>
          <a:p>
            <a:r>
              <a:rPr lang="en-US" dirty="0" smtClean="0"/>
              <a:t>NO </a:t>
            </a:r>
          </a:p>
          <a:p>
            <a:endParaRPr lang="en-US" dirty="0"/>
          </a:p>
          <a:p>
            <a:r>
              <a:rPr lang="en-US" dirty="0" smtClean="0"/>
              <a:t>Project</a:t>
            </a:r>
            <a:r>
              <a:rPr lang="en-US" dirty="0"/>
              <a:t>: </a:t>
            </a:r>
          </a:p>
          <a:p>
            <a:r>
              <a:rPr lang="en-US" dirty="0"/>
              <a:t>Fulton Center </a:t>
            </a:r>
            <a:r>
              <a:rPr lang="en-US" dirty="0" smtClean="0"/>
              <a:t>(stainless steel netting) </a:t>
            </a:r>
            <a:endParaRPr lang="en-US" dirty="0"/>
          </a:p>
          <a:p>
            <a:r>
              <a:rPr lang="en-US" dirty="0"/>
              <a:t>New York, NY </a:t>
            </a:r>
          </a:p>
          <a:p>
            <a:r>
              <a:rPr lang="en-US" dirty="0"/>
              <a:t>2017 IDEAS2 Winner</a:t>
            </a:r>
          </a:p>
          <a:p>
            <a:r>
              <a:rPr lang="en-US" dirty="0" smtClean="0"/>
              <a:t> </a:t>
            </a:r>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90</a:t>
            </a:fld>
            <a:endParaRPr lang="fr-CA"/>
          </a:p>
        </p:txBody>
      </p:sp>
    </p:spTree>
    <p:extLst>
      <p:ext uri="{BB962C8B-B14F-4D97-AF65-F5344CB8AC3E}">
        <p14:creationId xmlns:p14="http://schemas.microsoft.com/office/powerpoint/2010/main" val="3426670040"/>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Stainless steel is considered an “Other” material in the </a:t>
            </a:r>
            <a:r>
              <a:rPr lang="en-US" dirty="0" err="1" smtClean="0"/>
              <a:t>COSP</a:t>
            </a:r>
            <a:r>
              <a:rPr lang="en-US" dirty="0" smtClean="0"/>
              <a:t>.  </a:t>
            </a:r>
          </a:p>
          <a:p>
            <a:endParaRPr lang="en-US" dirty="0" smtClean="0"/>
          </a:p>
          <a:p>
            <a:r>
              <a:rPr lang="en-US" dirty="0" smtClean="0"/>
              <a:t>And similar to stair you will have to create a category system within the Stainless Steel Specification. </a:t>
            </a:r>
          </a:p>
          <a:p>
            <a:endParaRPr lang="en-US" dirty="0"/>
          </a:p>
          <a:p>
            <a:endParaRPr lang="en-US" dirty="0"/>
          </a:p>
          <a:p>
            <a:r>
              <a:rPr lang="en-US" dirty="0" err="1" smtClean="0"/>
              <a:t>AISC</a:t>
            </a:r>
            <a:r>
              <a:rPr lang="en-US" dirty="0" smtClean="0"/>
              <a:t> does in fact have a stainless steel design guide that includes tips for practical fabrication and installation.  So if you are using the 10 steps for stainless steel, keep this in mind when you get to the Think like an Ironworker section. </a:t>
            </a:r>
          </a:p>
          <a:p>
            <a:endParaRPr lang="en-US" dirty="0"/>
          </a:p>
          <a:p>
            <a:r>
              <a:rPr lang="en-US" dirty="0" smtClean="0"/>
              <a:t>Image: </a:t>
            </a:r>
          </a:p>
          <a:p>
            <a:r>
              <a:rPr lang="en-US" dirty="0" err="1" smtClean="0"/>
              <a:t>AISC</a:t>
            </a:r>
            <a:r>
              <a:rPr lang="en-US" dirty="0" smtClean="0"/>
              <a:t> Design Guide 27</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91</a:t>
            </a:fld>
            <a:endParaRPr lang="fr-CA"/>
          </a:p>
        </p:txBody>
      </p:sp>
    </p:spTree>
    <p:extLst>
      <p:ext uri="{BB962C8B-B14F-4D97-AF65-F5344CB8AC3E}">
        <p14:creationId xmlns:p14="http://schemas.microsoft.com/office/powerpoint/2010/main" val="2285109546"/>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TRANSITION SLIDE</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err="1" smtClean="0"/>
              <a:t>Forground</a:t>
            </a:r>
            <a:r>
              <a:rPr lang="en-US" dirty="0" smtClean="0"/>
              <a:t>: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Shed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New York, NY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err="1" smtClean="0"/>
              <a:t>AISC</a:t>
            </a:r>
            <a:r>
              <a:rPr lang="en-US" dirty="0" smtClean="0"/>
              <a:t> Photo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Background: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Vessel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New York, NY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err="1" smtClean="0"/>
              <a:t>AISC</a:t>
            </a:r>
            <a:r>
              <a:rPr lang="en-US" dirty="0" smtClean="0"/>
              <a:t> Photo  </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92</a:t>
            </a:fld>
            <a:endParaRPr lang="fr-CA"/>
          </a:p>
        </p:txBody>
      </p:sp>
    </p:spTree>
    <p:extLst>
      <p:ext uri="{BB962C8B-B14F-4D97-AF65-F5344CB8AC3E}">
        <p14:creationId xmlns:p14="http://schemas.microsoft.com/office/powerpoint/2010/main" val="2017471745"/>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hlinkClick r:id="rId3"/>
              </a:rPr>
              <a:t>www.whysteel.org</a:t>
            </a:r>
            <a:r>
              <a:rPr lang="en-US" dirty="0" smtClean="0"/>
              <a:t> is the main site and the shortcut is aisc.org/</a:t>
            </a:r>
            <a:r>
              <a:rPr lang="en-US" dirty="0" err="1" smtClean="0"/>
              <a:t>aess</a:t>
            </a:r>
            <a:r>
              <a:rPr lang="en-US" dirty="0" smtClean="0"/>
              <a:t> </a:t>
            </a:r>
          </a:p>
          <a:p>
            <a:endParaRPr lang="en-US" dirty="0"/>
          </a:p>
          <a:p>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93</a:t>
            </a:fld>
            <a:endParaRPr lang="fr-CA"/>
          </a:p>
        </p:txBody>
      </p:sp>
    </p:spTree>
    <p:extLst>
      <p:ext uri="{BB962C8B-B14F-4D97-AF65-F5344CB8AC3E}">
        <p14:creationId xmlns:p14="http://schemas.microsoft.com/office/powerpoint/2010/main" val="876598657"/>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there are five samples available for your use on your next project </a:t>
            </a:r>
          </a:p>
          <a:p>
            <a:endParaRPr lang="en-US" dirty="0"/>
          </a:p>
          <a:p>
            <a:r>
              <a:rPr lang="en-US" dirty="0" smtClean="0"/>
              <a:t>SSS</a:t>
            </a:r>
          </a:p>
          <a:p>
            <a:r>
              <a:rPr lang="en-US" dirty="0" smtClean="0"/>
              <a:t>AESS 1</a:t>
            </a:r>
          </a:p>
          <a:p>
            <a:r>
              <a:rPr lang="en-US" dirty="0" smtClean="0"/>
              <a:t>AESS 2</a:t>
            </a:r>
          </a:p>
          <a:p>
            <a:r>
              <a:rPr lang="en-US" dirty="0" smtClean="0"/>
              <a:t>AESS 3</a:t>
            </a:r>
          </a:p>
          <a:p>
            <a:r>
              <a:rPr lang="en-US" dirty="0" smtClean="0"/>
              <a:t>AESS 4 </a:t>
            </a:r>
          </a:p>
          <a:p>
            <a:endParaRPr lang="en-US" dirty="0"/>
          </a:p>
          <a:p>
            <a:r>
              <a:rPr lang="en-US" dirty="0" smtClean="0"/>
              <a:t>(there is no sample for custom category C) </a:t>
            </a:r>
            <a:endParaRPr lang="en-US" dirty="0"/>
          </a:p>
        </p:txBody>
      </p:sp>
      <p:sp>
        <p:nvSpPr>
          <p:cNvPr id="4" name="Slide Number Placeholder 3"/>
          <p:cNvSpPr>
            <a:spLocks noGrp="1"/>
          </p:cNvSpPr>
          <p:nvPr>
            <p:ph type="sldNum" sz="quarter" idx="10"/>
          </p:nvPr>
        </p:nvSpPr>
        <p:spPr/>
        <p:txBody>
          <a:bodyPr/>
          <a:lstStyle/>
          <a:p>
            <a:fld id="{FDAD251D-F4B4-477B-AC6C-B1160455DDA7}" type="slidenum">
              <a:rPr lang="fr-CA" smtClean="0"/>
              <a:pPr/>
              <a:t>94</a:t>
            </a:fld>
            <a:endParaRPr lang="fr-CA"/>
          </a:p>
        </p:txBody>
      </p:sp>
    </p:spTree>
    <p:extLst>
      <p:ext uri="{BB962C8B-B14F-4D97-AF65-F5344CB8AC3E}">
        <p14:creationId xmlns:p14="http://schemas.microsoft.com/office/powerpoint/2010/main" val="29302854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0" y="0"/>
            <a:ext cx="9144000" cy="3597864"/>
          </a:xfrm>
          <a:prstGeom prst="rect">
            <a:avLst/>
          </a:prstGeom>
          <a:blipFill>
            <a:blip r:embed="rId2"/>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11" name="Text Placeholder 5"/>
          <p:cNvSpPr>
            <a:spLocks noGrp="1"/>
          </p:cNvSpPr>
          <p:nvPr>
            <p:ph type="body" sz="quarter" idx="4294967295"/>
          </p:nvPr>
        </p:nvSpPr>
        <p:spPr>
          <a:xfrm>
            <a:off x="323528" y="3921900"/>
            <a:ext cx="6480720" cy="887909"/>
          </a:xfrm>
        </p:spPr>
        <p:txBody>
          <a:bodyPr anchor="b" anchorCtr="0">
            <a:noAutofit/>
          </a:bodyPr>
          <a:lstStyle/>
          <a:p>
            <a:r>
              <a:rPr lang="en-US" dirty="0" smtClean="0"/>
              <a:t>Arial Bold Title </a:t>
            </a:r>
            <a:r>
              <a:rPr lang="en-US" b="0" dirty="0" smtClean="0">
                <a:solidFill>
                  <a:schemeClr val="tx1">
                    <a:lumMod val="65000"/>
                    <a:lumOff val="35000"/>
                  </a:schemeClr>
                </a:solidFill>
                <a:latin typeface="Calibri Light"/>
                <a:cs typeface="Calibri Light"/>
              </a:rPr>
              <a:t>| Calibri Light Subtitle </a:t>
            </a:r>
          </a:p>
        </p:txBody>
      </p:sp>
      <p:pic>
        <p:nvPicPr>
          <p:cNvPr id="2" name="Picture 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996236" y="4065617"/>
            <a:ext cx="1824236" cy="738381"/>
          </a:xfrm>
          <a:prstGeom prst="rect">
            <a:avLst/>
          </a:prstGeom>
        </p:spPr>
      </p:pic>
    </p:spTree>
    <p:extLst>
      <p:ext uri="{BB962C8B-B14F-4D97-AF65-F5344CB8AC3E}">
        <p14:creationId xmlns:p14="http://schemas.microsoft.com/office/powerpoint/2010/main" val="4025734317"/>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ody Text">
    <p:spTree>
      <p:nvGrpSpPr>
        <p:cNvPr id="1" name=""/>
        <p:cNvGrpSpPr/>
        <p:nvPr/>
      </p:nvGrpSpPr>
      <p:grpSpPr>
        <a:xfrm>
          <a:off x="0" y="0"/>
          <a:ext cx="0" cy="0"/>
          <a:chOff x="0" y="0"/>
          <a:chExt cx="0" cy="0"/>
        </a:xfrm>
      </p:grpSpPr>
      <p:cxnSp>
        <p:nvCxnSpPr>
          <p:cNvPr id="9" name="Straight Connector 8"/>
          <p:cNvCxnSpPr/>
          <p:nvPr userDrawn="1"/>
        </p:nvCxnSpPr>
        <p:spPr>
          <a:xfrm>
            <a:off x="467544" y="915566"/>
            <a:ext cx="8208912"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8" name="Text Placeholder 5"/>
          <p:cNvSpPr>
            <a:spLocks noGrp="1"/>
          </p:cNvSpPr>
          <p:nvPr>
            <p:ph type="body" sz="quarter" idx="12" hasCustomPrompt="1"/>
          </p:nvPr>
        </p:nvSpPr>
        <p:spPr>
          <a:xfrm>
            <a:off x="395536" y="1307155"/>
            <a:ext cx="8352928" cy="3496843"/>
          </a:xfrm>
          <a:prstGeom prst="rect">
            <a:avLst/>
          </a:prstGeom>
        </p:spPr>
        <p:txBody>
          <a:bodyPr vert="horz" lIns="91429" tIns="45714" rIns="91429" bIns="45714">
            <a:noAutofit/>
          </a:bodyPr>
          <a:lstStyle>
            <a:lvl1pPr marL="0" indent="0">
              <a:buFontTx/>
              <a:buNone/>
              <a:defRPr sz="2000" b="0" i="0">
                <a:solidFill>
                  <a:schemeClr val="bg1">
                    <a:lumMod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r>
              <a:rPr lang="en-US" dirty="0" smtClean="0"/>
              <a:t>Calibri Light in gray at 20 points. Lorem ipsum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a:t>
            </a:r>
            <a:endParaRPr lang="en-US" dirty="0"/>
          </a:p>
        </p:txBody>
      </p:sp>
      <p:sp>
        <p:nvSpPr>
          <p:cNvPr id="10" name="Text Placeholder 8"/>
          <p:cNvSpPr>
            <a:spLocks noGrp="1"/>
          </p:cNvSpPr>
          <p:nvPr>
            <p:ph type="body" sz="quarter" idx="38" hasCustomPrompt="1"/>
          </p:nvPr>
        </p:nvSpPr>
        <p:spPr>
          <a:xfrm>
            <a:off x="395536" y="323902"/>
            <a:ext cx="8352928" cy="591664"/>
          </a:xfrm>
          <a:prstGeom prst="rect">
            <a:avLst/>
          </a:prstGeom>
        </p:spPr>
        <p:txBody>
          <a:bodyPr vert="horz" lIns="91429" tIns="45714" rIns="91429" bIns="45714">
            <a:noAutofit/>
          </a:bodyPr>
          <a:lstStyle>
            <a:lvl1pPr marL="0" indent="0">
              <a:buFontTx/>
              <a:buNone/>
              <a:defRPr sz="3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Title 30 Points</a:t>
            </a:r>
            <a:endParaRPr lang="en-US" dirty="0"/>
          </a:p>
        </p:txBody>
      </p:sp>
      <p:sp>
        <p:nvSpPr>
          <p:cNvPr id="11" name="Text Placeholder 8"/>
          <p:cNvSpPr>
            <a:spLocks noGrp="1"/>
          </p:cNvSpPr>
          <p:nvPr>
            <p:ph type="body" sz="quarter" idx="39" hasCustomPrompt="1"/>
          </p:nvPr>
        </p:nvSpPr>
        <p:spPr>
          <a:xfrm>
            <a:off x="395536" y="937468"/>
            <a:ext cx="8352928" cy="482154"/>
          </a:xfrm>
          <a:prstGeom prst="rect">
            <a:avLst/>
          </a:prstGeom>
        </p:spPr>
        <p:txBody>
          <a:bodyPr vert="horz" lIns="91429" tIns="45714" rIns="91429" bIns="45714">
            <a:normAutofit/>
          </a:bodyPr>
          <a:lstStyle>
            <a:lvl1pPr marL="0" indent="0">
              <a:buFontTx/>
              <a:buNone/>
              <a:defRPr sz="2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Subhead 20 Points</a:t>
            </a:r>
            <a:endParaRPr lang="en-US" dirty="0"/>
          </a:p>
        </p:txBody>
      </p:sp>
    </p:spTree>
    <p:extLst>
      <p:ext uri="{BB962C8B-B14F-4D97-AF65-F5344CB8AC3E}">
        <p14:creationId xmlns:p14="http://schemas.microsoft.com/office/powerpoint/2010/main" val="934563579"/>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668847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orizontal Image RULE">
    <p:spTree>
      <p:nvGrpSpPr>
        <p:cNvPr id="1" name=""/>
        <p:cNvGrpSpPr/>
        <p:nvPr/>
      </p:nvGrpSpPr>
      <p:grpSpPr>
        <a:xfrm>
          <a:off x="0" y="0"/>
          <a:ext cx="0" cy="0"/>
          <a:chOff x="0" y="0"/>
          <a:chExt cx="0" cy="0"/>
        </a:xfrm>
      </p:grpSpPr>
      <p:sp>
        <p:nvSpPr>
          <p:cNvPr id="6" name="Text Placeholder 5"/>
          <p:cNvSpPr>
            <a:spLocks noGrp="1"/>
          </p:cNvSpPr>
          <p:nvPr>
            <p:ph type="body" sz="quarter" idx="12" hasCustomPrompt="1"/>
          </p:nvPr>
        </p:nvSpPr>
        <p:spPr>
          <a:xfrm>
            <a:off x="395536" y="4284406"/>
            <a:ext cx="8185388" cy="609602"/>
          </a:xfrm>
          <a:prstGeom prst="rect">
            <a:avLst/>
          </a:prstGeom>
        </p:spPr>
        <p:txBody>
          <a:bodyPr vert="horz" lIns="91429" tIns="45714" rIns="91429" bIns="45714">
            <a:noAutofit/>
          </a:bodyPr>
          <a:lstStyle>
            <a:lvl1pPr marL="0" indent="0">
              <a:buFontTx/>
              <a:buNone/>
              <a:defRPr sz="2000" b="0" i="0">
                <a:solidFill>
                  <a:schemeClr val="bg1">
                    <a:lumMod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r>
              <a:rPr lang="en-US" dirty="0" smtClean="0"/>
              <a:t>Calibri Light in gray at 20 points. Lorem ipsum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a:t>
            </a:r>
            <a:endParaRPr lang="en-US" dirty="0"/>
          </a:p>
        </p:txBody>
      </p:sp>
      <p:sp>
        <p:nvSpPr>
          <p:cNvPr id="21" name="Text Placeholder 8"/>
          <p:cNvSpPr>
            <a:spLocks noGrp="1"/>
          </p:cNvSpPr>
          <p:nvPr>
            <p:ph type="body" sz="quarter" idx="38" hasCustomPrompt="1"/>
          </p:nvPr>
        </p:nvSpPr>
        <p:spPr>
          <a:xfrm>
            <a:off x="395536" y="3363838"/>
            <a:ext cx="8208912" cy="792088"/>
          </a:xfrm>
          <a:prstGeom prst="rect">
            <a:avLst/>
          </a:prstGeom>
        </p:spPr>
        <p:txBody>
          <a:bodyPr vert="horz" lIns="91429" tIns="45714" rIns="91429" bIns="45714">
            <a:normAutofit/>
          </a:bodyPr>
          <a:lstStyle>
            <a:lvl1pPr marL="0" indent="0">
              <a:buFontTx/>
              <a:buNone/>
              <a:defRPr sz="3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Title 30 Points</a:t>
            </a:r>
            <a:endParaRPr lang="en-US" dirty="0"/>
          </a:p>
        </p:txBody>
      </p:sp>
      <p:cxnSp>
        <p:nvCxnSpPr>
          <p:cNvPr id="12" name="Straight Connector 11"/>
          <p:cNvCxnSpPr/>
          <p:nvPr userDrawn="1"/>
        </p:nvCxnSpPr>
        <p:spPr>
          <a:xfrm>
            <a:off x="539552" y="3939902"/>
            <a:ext cx="8064896"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13" name="Picture Placeholder 9"/>
          <p:cNvSpPr>
            <a:spLocks noGrp="1"/>
          </p:cNvSpPr>
          <p:nvPr>
            <p:ph type="pic" sz="quarter" idx="10" hasCustomPrompt="1"/>
          </p:nvPr>
        </p:nvSpPr>
        <p:spPr>
          <a:xfrm>
            <a:off x="0" y="0"/>
            <a:ext cx="9144000" cy="3257550"/>
          </a:xfrm>
          <a:prstGeom prst="rect">
            <a:avLst/>
          </a:prstGeom>
          <a:blipFill dpi="0" rotWithShape="1">
            <a:blip r:embed="rId2"/>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7" name="Text Placeholder 8"/>
          <p:cNvSpPr>
            <a:spLocks noGrp="1"/>
          </p:cNvSpPr>
          <p:nvPr>
            <p:ph type="body" sz="quarter" idx="39" hasCustomPrompt="1"/>
          </p:nvPr>
        </p:nvSpPr>
        <p:spPr>
          <a:xfrm>
            <a:off x="395536" y="3907798"/>
            <a:ext cx="8208912" cy="464152"/>
          </a:xfrm>
          <a:prstGeom prst="rect">
            <a:avLst/>
          </a:prstGeom>
        </p:spPr>
        <p:txBody>
          <a:bodyPr vert="horz" lIns="91429" tIns="45714" rIns="91429" bIns="45714">
            <a:normAutofit/>
          </a:bodyPr>
          <a:lstStyle>
            <a:lvl1pPr marL="0" indent="0">
              <a:buFontTx/>
              <a:buNone/>
              <a:defRPr sz="2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Subhead 20 Points</a:t>
            </a:r>
            <a:endParaRPr lang="en-US" dirty="0"/>
          </a:p>
        </p:txBody>
      </p:sp>
    </p:spTree>
    <p:extLst>
      <p:ext uri="{BB962C8B-B14F-4D97-AF65-F5344CB8AC3E}">
        <p14:creationId xmlns:p14="http://schemas.microsoft.com/office/powerpoint/2010/main" val="494136324"/>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Horizontal Image">
    <p:spTree>
      <p:nvGrpSpPr>
        <p:cNvPr id="1" name=""/>
        <p:cNvGrpSpPr/>
        <p:nvPr/>
      </p:nvGrpSpPr>
      <p:grpSpPr>
        <a:xfrm>
          <a:off x="0" y="0"/>
          <a:ext cx="0" cy="0"/>
          <a:chOff x="0" y="0"/>
          <a:chExt cx="0" cy="0"/>
        </a:xfrm>
      </p:grpSpPr>
      <p:sp>
        <p:nvSpPr>
          <p:cNvPr id="6" name="Text Placeholder 5"/>
          <p:cNvSpPr>
            <a:spLocks noGrp="1"/>
          </p:cNvSpPr>
          <p:nvPr>
            <p:ph type="body" sz="quarter" idx="12" hasCustomPrompt="1"/>
          </p:nvPr>
        </p:nvSpPr>
        <p:spPr>
          <a:xfrm>
            <a:off x="395536" y="4284406"/>
            <a:ext cx="8185388" cy="609602"/>
          </a:xfrm>
          <a:prstGeom prst="rect">
            <a:avLst/>
          </a:prstGeom>
        </p:spPr>
        <p:txBody>
          <a:bodyPr vert="horz" lIns="91429" tIns="45714" rIns="91429" bIns="45714">
            <a:noAutofit/>
          </a:bodyPr>
          <a:lstStyle>
            <a:lvl1pPr marL="0" indent="0">
              <a:buFontTx/>
              <a:buNone/>
              <a:defRPr sz="2000" b="0" i="0">
                <a:solidFill>
                  <a:schemeClr val="bg1">
                    <a:lumMod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r>
              <a:rPr lang="en-US" dirty="0" smtClean="0"/>
              <a:t>Calibri Light in gray at 20 points. Lorem ipsum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a:t>
            </a:r>
            <a:endParaRPr lang="en-US" dirty="0"/>
          </a:p>
        </p:txBody>
      </p:sp>
      <p:sp>
        <p:nvSpPr>
          <p:cNvPr id="21" name="Text Placeholder 8"/>
          <p:cNvSpPr>
            <a:spLocks noGrp="1"/>
          </p:cNvSpPr>
          <p:nvPr>
            <p:ph type="body" sz="quarter" idx="38" hasCustomPrompt="1"/>
          </p:nvPr>
        </p:nvSpPr>
        <p:spPr>
          <a:xfrm>
            <a:off x="395536" y="3363838"/>
            <a:ext cx="8208912" cy="764764"/>
          </a:xfrm>
          <a:prstGeom prst="rect">
            <a:avLst/>
          </a:prstGeom>
        </p:spPr>
        <p:txBody>
          <a:bodyPr vert="horz" lIns="91429" tIns="45714" rIns="91429" bIns="45714">
            <a:normAutofit/>
          </a:bodyPr>
          <a:lstStyle>
            <a:lvl1pPr marL="0" indent="0">
              <a:buFontTx/>
              <a:buNone/>
              <a:defRPr sz="3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Title 30 Points</a:t>
            </a:r>
            <a:endParaRPr lang="en-US" dirty="0"/>
          </a:p>
        </p:txBody>
      </p:sp>
      <p:sp>
        <p:nvSpPr>
          <p:cNvPr id="13" name="Picture Placeholder 9"/>
          <p:cNvSpPr>
            <a:spLocks noGrp="1"/>
          </p:cNvSpPr>
          <p:nvPr>
            <p:ph type="pic" sz="quarter" idx="10" hasCustomPrompt="1"/>
          </p:nvPr>
        </p:nvSpPr>
        <p:spPr>
          <a:xfrm>
            <a:off x="0" y="0"/>
            <a:ext cx="9144000" cy="3257550"/>
          </a:xfrm>
          <a:prstGeom prst="rect">
            <a:avLst/>
          </a:prstGeom>
          <a:blipFill dpi="0" rotWithShape="1">
            <a:blip r:embed="rId2"/>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7" name="Text Placeholder 8"/>
          <p:cNvSpPr>
            <a:spLocks noGrp="1"/>
          </p:cNvSpPr>
          <p:nvPr>
            <p:ph type="body" sz="quarter" idx="39" hasCustomPrompt="1"/>
          </p:nvPr>
        </p:nvSpPr>
        <p:spPr>
          <a:xfrm>
            <a:off x="395536" y="3907798"/>
            <a:ext cx="8208912" cy="464152"/>
          </a:xfrm>
          <a:prstGeom prst="rect">
            <a:avLst/>
          </a:prstGeom>
        </p:spPr>
        <p:txBody>
          <a:bodyPr vert="horz" lIns="91429" tIns="45714" rIns="91429" bIns="45714">
            <a:normAutofit/>
          </a:bodyPr>
          <a:lstStyle>
            <a:lvl1pPr marL="0" indent="0">
              <a:buFontTx/>
              <a:buNone/>
              <a:defRPr sz="2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Subhead 20 Points</a:t>
            </a:r>
            <a:endParaRPr lang="en-US" dirty="0"/>
          </a:p>
        </p:txBody>
      </p:sp>
    </p:spTree>
    <p:extLst>
      <p:ext uri="{BB962C8B-B14F-4D97-AF65-F5344CB8AC3E}">
        <p14:creationId xmlns:p14="http://schemas.microsoft.com/office/powerpoint/2010/main" val="249636495"/>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Vertical Image RULE">
    <p:spTree>
      <p:nvGrpSpPr>
        <p:cNvPr id="1" name=""/>
        <p:cNvGrpSpPr/>
        <p:nvPr/>
      </p:nvGrpSpPr>
      <p:grpSpPr>
        <a:xfrm>
          <a:off x="0" y="0"/>
          <a:ext cx="0" cy="0"/>
          <a:chOff x="0" y="0"/>
          <a:chExt cx="0" cy="0"/>
        </a:xfrm>
      </p:grpSpPr>
      <p:sp>
        <p:nvSpPr>
          <p:cNvPr id="4" name="Text Placeholder 2"/>
          <p:cNvSpPr>
            <a:spLocks noGrp="1"/>
          </p:cNvSpPr>
          <p:nvPr>
            <p:ph type="body" sz="quarter" idx="12" hasCustomPrompt="1"/>
          </p:nvPr>
        </p:nvSpPr>
        <p:spPr>
          <a:xfrm>
            <a:off x="395536" y="1905676"/>
            <a:ext cx="2448272" cy="2826314"/>
          </a:xfrm>
        </p:spPr>
        <p:txBody>
          <a:bodyPr>
            <a:normAutofit/>
          </a:bodyPr>
          <a:lstStyle>
            <a:lvl1pPr marL="0" indent="0">
              <a:buFontTx/>
              <a:buNone/>
              <a:defRPr sz="2000" b="0">
                <a:solidFill>
                  <a:schemeClr val="bg1">
                    <a:lumMod val="50000"/>
                  </a:schemeClr>
                </a:solidFill>
                <a:latin typeface="Calibri Light" panose="020F0302020204030204" pitchFamily="34" charset="0"/>
              </a:defRPr>
            </a:lvl1pPr>
          </a:lstStyle>
          <a:p>
            <a:r>
              <a:rPr lang="en-US" dirty="0" smtClean="0"/>
              <a:t>Calibri Light in gray at 20 points. </a:t>
            </a:r>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a:t>
            </a:r>
            <a:r>
              <a:rPr lang="en-US" dirty="0" err="1"/>
              <a:t>dolore</a:t>
            </a:r>
            <a:r>
              <a:rPr lang="en-US" dirty="0"/>
              <a:t> magna </a:t>
            </a:r>
            <a:r>
              <a:rPr lang="en-US" dirty="0" err="1"/>
              <a:t>aliqua</a:t>
            </a:r>
            <a:r>
              <a:rPr lang="en-US" dirty="0" smtClean="0"/>
              <a:t>.</a:t>
            </a:r>
            <a:endParaRPr lang="en-US" dirty="0"/>
          </a:p>
        </p:txBody>
      </p:sp>
      <p:sp>
        <p:nvSpPr>
          <p:cNvPr id="6" name="Text Placeholder 4"/>
          <p:cNvSpPr>
            <a:spLocks noGrp="1"/>
          </p:cNvSpPr>
          <p:nvPr>
            <p:ph type="body" sz="quarter" idx="38" hasCustomPrompt="1"/>
          </p:nvPr>
        </p:nvSpPr>
        <p:spPr>
          <a:xfrm>
            <a:off x="395536" y="195486"/>
            <a:ext cx="2448271" cy="1080120"/>
          </a:xfrm>
        </p:spPr>
        <p:txBody>
          <a:bodyPr anchor="b">
            <a:noAutofit/>
          </a:bodyPr>
          <a:lstStyle>
            <a:lvl1pPr marL="0" indent="0">
              <a:buFontTx/>
              <a:buNone/>
              <a:defRPr sz="3000" b="1">
                <a:latin typeface="Arial" panose="020B0604020202020204" pitchFamily="34" charset="0"/>
                <a:cs typeface="Arial" panose="020B0604020202020204" pitchFamily="34" charset="0"/>
              </a:defRPr>
            </a:lvl1pPr>
          </a:lstStyle>
          <a:p>
            <a:r>
              <a:rPr lang="en-US" dirty="0" smtClean="0"/>
              <a:t>Arial Bold Title 30 Pts</a:t>
            </a:r>
            <a:endParaRPr lang="en-US" dirty="0"/>
          </a:p>
        </p:txBody>
      </p:sp>
      <p:cxnSp>
        <p:nvCxnSpPr>
          <p:cNvPr id="9" name="Straight Connector 8"/>
          <p:cNvCxnSpPr/>
          <p:nvPr userDrawn="1"/>
        </p:nvCxnSpPr>
        <p:spPr>
          <a:xfrm>
            <a:off x="395536" y="1275606"/>
            <a:ext cx="2376264"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8" name="Picture Placeholder 9"/>
          <p:cNvSpPr>
            <a:spLocks noGrp="1"/>
          </p:cNvSpPr>
          <p:nvPr>
            <p:ph type="pic" sz="quarter" idx="10" hasCustomPrompt="1"/>
          </p:nvPr>
        </p:nvSpPr>
        <p:spPr>
          <a:xfrm>
            <a:off x="3203848" y="0"/>
            <a:ext cx="5940152" cy="5143500"/>
          </a:xfrm>
          <a:prstGeom prst="rect">
            <a:avLst/>
          </a:prstGeom>
          <a:blipFill dpi="0" rotWithShape="1">
            <a:blip r:embed="rId2">
              <a:extLst>
                <a:ext uri="{BEBA8EAE-BF5A-486C-A8C5-ECC9F3942E4B}">
                  <a14:imgProps xmlns:a14="http://schemas.microsoft.com/office/drawing/2010/main">
                    <a14:imgLayer r:embed="rId3">
                      <a14:imgEffect>
                        <a14:sharpenSoften amount="23000"/>
                      </a14:imgEffect>
                    </a14:imgLayer>
                  </a14:imgProps>
                </a:ext>
              </a:extLst>
            </a:blip>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7" name="Text Placeholder 4"/>
          <p:cNvSpPr>
            <a:spLocks noGrp="1"/>
          </p:cNvSpPr>
          <p:nvPr>
            <p:ph type="body" sz="quarter" idx="39" hasCustomPrompt="1"/>
          </p:nvPr>
        </p:nvSpPr>
        <p:spPr>
          <a:xfrm>
            <a:off x="395536" y="1347614"/>
            <a:ext cx="2448271" cy="64807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pPr lvl="0"/>
            <a:r>
              <a:rPr lang="en-US" dirty="0" smtClean="0"/>
              <a:t>Arial Bold Subhead 20 Pts</a:t>
            </a:r>
            <a:endParaRPr lang="en-US" dirty="0"/>
          </a:p>
        </p:txBody>
      </p:sp>
    </p:spTree>
    <p:extLst>
      <p:ext uri="{BB962C8B-B14F-4D97-AF65-F5344CB8AC3E}">
        <p14:creationId xmlns:p14="http://schemas.microsoft.com/office/powerpoint/2010/main" val="2104932731"/>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Vertical Image">
    <p:spTree>
      <p:nvGrpSpPr>
        <p:cNvPr id="1" name=""/>
        <p:cNvGrpSpPr/>
        <p:nvPr/>
      </p:nvGrpSpPr>
      <p:grpSpPr>
        <a:xfrm>
          <a:off x="0" y="0"/>
          <a:ext cx="0" cy="0"/>
          <a:chOff x="0" y="0"/>
          <a:chExt cx="0" cy="0"/>
        </a:xfrm>
      </p:grpSpPr>
      <p:sp>
        <p:nvSpPr>
          <p:cNvPr id="4" name="Text Placeholder 2"/>
          <p:cNvSpPr>
            <a:spLocks noGrp="1"/>
          </p:cNvSpPr>
          <p:nvPr>
            <p:ph type="body" sz="quarter" idx="12" hasCustomPrompt="1"/>
          </p:nvPr>
        </p:nvSpPr>
        <p:spPr>
          <a:xfrm>
            <a:off x="395536" y="1905676"/>
            <a:ext cx="2448272" cy="2826314"/>
          </a:xfrm>
        </p:spPr>
        <p:txBody>
          <a:bodyPr>
            <a:normAutofit/>
          </a:bodyPr>
          <a:lstStyle>
            <a:lvl1pPr marL="0" indent="0">
              <a:buFontTx/>
              <a:buNone/>
              <a:defRPr sz="2000" b="0">
                <a:solidFill>
                  <a:schemeClr val="bg1">
                    <a:lumMod val="50000"/>
                  </a:schemeClr>
                </a:solidFill>
                <a:latin typeface="Calibri Light" panose="020F0302020204030204" pitchFamily="34" charset="0"/>
              </a:defRPr>
            </a:lvl1pPr>
          </a:lstStyle>
          <a:p>
            <a:r>
              <a:rPr lang="en-US" dirty="0" smtClean="0"/>
              <a:t>Calibri Light in gray at 20 points. </a:t>
            </a:r>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a:t>
            </a:r>
            <a:r>
              <a:rPr lang="en-US" dirty="0" err="1"/>
              <a:t>dolore</a:t>
            </a:r>
            <a:r>
              <a:rPr lang="en-US" dirty="0"/>
              <a:t> magna </a:t>
            </a:r>
            <a:r>
              <a:rPr lang="en-US" dirty="0" err="1"/>
              <a:t>aliqua</a:t>
            </a:r>
            <a:r>
              <a:rPr lang="en-US" dirty="0" smtClean="0"/>
              <a:t>.</a:t>
            </a:r>
            <a:endParaRPr lang="en-US" dirty="0"/>
          </a:p>
        </p:txBody>
      </p:sp>
      <p:sp>
        <p:nvSpPr>
          <p:cNvPr id="6" name="Text Placeholder 4"/>
          <p:cNvSpPr>
            <a:spLocks noGrp="1"/>
          </p:cNvSpPr>
          <p:nvPr>
            <p:ph type="body" sz="quarter" idx="38" hasCustomPrompt="1"/>
          </p:nvPr>
        </p:nvSpPr>
        <p:spPr>
          <a:xfrm>
            <a:off x="395536" y="123478"/>
            <a:ext cx="2448271" cy="1152128"/>
          </a:xfrm>
        </p:spPr>
        <p:txBody>
          <a:bodyPr anchor="b">
            <a:noAutofit/>
          </a:bodyPr>
          <a:lstStyle>
            <a:lvl1pPr marL="0" indent="0">
              <a:buFontTx/>
              <a:buNone/>
              <a:defRPr sz="3000" b="1">
                <a:latin typeface="Arial" panose="020B0604020202020204" pitchFamily="34" charset="0"/>
                <a:cs typeface="Arial" panose="020B0604020202020204" pitchFamily="34" charset="0"/>
              </a:defRPr>
            </a:lvl1pPr>
          </a:lstStyle>
          <a:p>
            <a:r>
              <a:rPr lang="en-US" dirty="0" smtClean="0"/>
              <a:t>Arial Bold Title 30 Pts</a:t>
            </a:r>
            <a:endParaRPr lang="en-US" dirty="0"/>
          </a:p>
        </p:txBody>
      </p:sp>
      <p:sp>
        <p:nvSpPr>
          <p:cNvPr id="8" name="Picture Placeholder 9"/>
          <p:cNvSpPr>
            <a:spLocks noGrp="1"/>
          </p:cNvSpPr>
          <p:nvPr>
            <p:ph type="pic" sz="quarter" idx="10" hasCustomPrompt="1"/>
          </p:nvPr>
        </p:nvSpPr>
        <p:spPr>
          <a:xfrm>
            <a:off x="3203848" y="0"/>
            <a:ext cx="5940152" cy="5143500"/>
          </a:xfrm>
          <a:prstGeom prst="rect">
            <a:avLst/>
          </a:prstGeom>
          <a:blipFill dpi="0" rotWithShape="1">
            <a:blip r:embed="rId2">
              <a:extLst>
                <a:ext uri="{BEBA8EAE-BF5A-486C-A8C5-ECC9F3942E4B}">
                  <a14:imgProps xmlns:a14="http://schemas.microsoft.com/office/drawing/2010/main">
                    <a14:imgLayer r:embed="rId3">
                      <a14:imgEffect>
                        <a14:sharpenSoften amount="23000"/>
                      </a14:imgEffect>
                    </a14:imgLayer>
                  </a14:imgProps>
                </a:ext>
              </a:extLst>
            </a:blip>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7" name="Text Placeholder 4"/>
          <p:cNvSpPr>
            <a:spLocks noGrp="1"/>
          </p:cNvSpPr>
          <p:nvPr>
            <p:ph type="body" sz="quarter" idx="39" hasCustomPrompt="1"/>
          </p:nvPr>
        </p:nvSpPr>
        <p:spPr>
          <a:xfrm>
            <a:off x="395536" y="1347614"/>
            <a:ext cx="2448271" cy="64807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pPr lvl="0"/>
            <a:r>
              <a:rPr lang="en-US" dirty="0" smtClean="0"/>
              <a:t>Arial Bold Subhead 20 Pts</a:t>
            </a:r>
            <a:endParaRPr lang="en-US" dirty="0"/>
          </a:p>
        </p:txBody>
      </p:sp>
    </p:spTree>
    <p:extLst>
      <p:ext uri="{BB962C8B-B14F-4D97-AF65-F5344CB8AC3E}">
        <p14:creationId xmlns:p14="http://schemas.microsoft.com/office/powerpoint/2010/main" val="11624483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Vertical Image w/ Bars">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3203848" y="0"/>
            <a:ext cx="5940152" cy="5143500"/>
          </a:xfrm>
          <a:prstGeom prst="rect">
            <a:avLst/>
          </a:prstGeom>
          <a:blipFill dpi="0" rotWithShape="1">
            <a:blip r:embed="rId2">
              <a:extLst>
                <a:ext uri="{BEBA8EAE-BF5A-486C-A8C5-ECC9F3942E4B}">
                  <a14:imgProps xmlns:a14="http://schemas.microsoft.com/office/drawing/2010/main">
                    <a14:imgLayer r:embed="rId3">
                      <a14:imgEffect>
                        <a14:sharpenSoften amount="23000"/>
                      </a14:imgEffect>
                    </a14:imgLayer>
                  </a14:imgProps>
                </a:ext>
              </a:extLst>
            </a:blip>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6" name="Text Placeholder 5"/>
          <p:cNvSpPr>
            <a:spLocks noGrp="1"/>
          </p:cNvSpPr>
          <p:nvPr>
            <p:ph type="body" sz="quarter" idx="12" hasCustomPrompt="1"/>
          </p:nvPr>
        </p:nvSpPr>
        <p:spPr>
          <a:xfrm>
            <a:off x="395536" y="1671650"/>
            <a:ext cx="2448272" cy="756084"/>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20" name="Text Placeholder 4"/>
          <p:cNvSpPr>
            <a:spLocks noGrp="1"/>
          </p:cNvSpPr>
          <p:nvPr>
            <p:ph type="body" sz="quarter" idx="38" hasCustomPrompt="1"/>
          </p:nvPr>
        </p:nvSpPr>
        <p:spPr>
          <a:xfrm>
            <a:off x="395536" y="141480"/>
            <a:ext cx="2448271" cy="1044116"/>
          </a:xfrm>
        </p:spPr>
        <p:txBody>
          <a:bodyPr anchor="b">
            <a:noAutofit/>
          </a:bodyPr>
          <a:lstStyle>
            <a:lvl1pPr marL="0" indent="0">
              <a:buFontTx/>
              <a:buNone/>
              <a:defRPr sz="3000" b="1" baseline="0">
                <a:latin typeface="Arial" panose="020B0604020202020204" pitchFamily="34" charset="0"/>
                <a:cs typeface="Arial" panose="020B0604020202020204" pitchFamily="34" charset="0"/>
              </a:defRPr>
            </a:lvl1pPr>
          </a:lstStyle>
          <a:p>
            <a:r>
              <a:rPr lang="en-US" dirty="0" smtClean="0"/>
              <a:t>Arial Bold Title 30 Pts</a:t>
            </a:r>
            <a:endParaRPr lang="en-US" dirty="0"/>
          </a:p>
        </p:txBody>
      </p:sp>
      <p:cxnSp>
        <p:nvCxnSpPr>
          <p:cNvPr id="24" name="Straight Connector 23"/>
          <p:cNvCxnSpPr/>
          <p:nvPr userDrawn="1"/>
        </p:nvCxnSpPr>
        <p:spPr>
          <a:xfrm>
            <a:off x="467544" y="1275606"/>
            <a:ext cx="2376264"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28" name="Text Placeholder 5"/>
          <p:cNvSpPr>
            <a:spLocks noGrp="1"/>
          </p:cNvSpPr>
          <p:nvPr>
            <p:ph type="body" sz="quarter" idx="46" hasCustomPrompt="1"/>
          </p:nvPr>
        </p:nvSpPr>
        <p:spPr>
          <a:xfrm>
            <a:off x="395536" y="2967794"/>
            <a:ext cx="2448272" cy="756084"/>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30" name="Text Placeholder 5"/>
          <p:cNvSpPr>
            <a:spLocks noGrp="1"/>
          </p:cNvSpPr>
          <p:nvPr>
            <p:ph type="body" sz="quarter" idx="48" hasCustomPrompt="1"/>
          </p:nvPr>
        </p:nvSpPr>
        <p:spPr>
          <a:xfrm>
            <a:off x="395536" y="4263938"/>
            <a:ext cx="2448272" cy="756084"/>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cxnSp>
        <p:nvCxnSpPr>
          <p:cNvPr id="41" name="Straight Connector 40"/>
          <p:cNvCxnSpPr/>
          <p:nvPr userDrawn="1"/>
        </p:nvCxnSpPr>
        <p:spPr>
          <a:xfrm>
            <a:off x="539552" y="2571750"/>
            <a:ext cx="1440160"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cxnSp>
        <p:nvCxnSpPr>
          <p:cNvPr id="42" name="Straight Connector 41"/>
          <p:cNvCxnSpPr/>
          <p:nvPr userDrawn="1"/>
        </p:nvCxnSpPr>
        <p:spPr>
          <a:xfrm>
            <a:off x="539552" y="3867894"/>
            <a:ext cx="1440160"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13" name="Text Placeholder 4"/>
          <p:cNvSpPr>
            <a:spLocks noGrp="1"/>
          </p:cNvSpPr>
          <p:nvPr>
            <p:ph type="body" sz="quarter" idx="39" hasCustomPrompt="1"/>
          </p:nvPr>
        </p:nvSpPr>
        <p:spPr>
          <a:xfrm>
            <a:off x="395536" y="1293608"/>
            <a:ext cx="2448271"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4" name="Text Placeholder 4"/>
          <p:cNvSpPr>
            <a:spLocks noGrp="1"/>
          </p:cNvSpPr>
          <p:nvPr>
            <p:ph type="body" sz="quarter" idx="50" hasCustomPrompt="1"/>
          </p:nvPr>
        </p:nvSpPr>
        <p:spPr>
          <a:xfrm>
            <a:off x="395536" y="2589752"/>
            <a:ext cx="2448271"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5" name="Text Placeholder 4"/>
          <p:cNvSpPr>
            <a:spLocks noGrp="1"/>
          </p:cNvSpPr>
          <p:nvPr>
            <p:ph type="body" sz="quarter" idx="51" hasCustomPrompt="1"/>
          </p:nvPr>
        </p:nvSpPr>
        <p:spPr>
          <a:xfrm>
            <a:off x="395536" y="3885896"/>
            <a:ext cx="2448271"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Tree>
    <p:extLst>
      <p:ext uri="{BB962C8B-B14F-4D97-AF65-F5344CB8AC3E}">
        <p14:creationId xmlns:p14="http://schemas.microsoft.com/office/powerpoint/2010/main" val="162570054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losing Slide SSC">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0" y="0"/>
            <a:ext cx="9144000" cy="3597864"/>
          </a:xfrm>
          <a:prstGeom prst="rect">
            <a:avLst/>
          </a:prstGeom>
          <a:blipFill>
            <a:blip r:embed="rId2"/>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11" name="Text Placeholder 5"/>
          <p:cNvSpPr>
            <a:spLocks noGrp="1"/>
          </p:cNvSpPr>
          <p:nvPr>
            <p:ph type="body" sz="quarter" idx="4294967295" hasCustomPrompt="1"/>
          </p:nvPr>
        </p:nvSpPr>
        <p:spPr>
          <a:xfrm>
            <a:off x="323528" y="3867894"/>
            <a:ext cx="4752527" cy="941915"/>
          </a:xfrm>
        </p:spPr>
        <p:txBody>
          <a:bodyPr anchor="b" anchorCtr="0">
            <a:noAutofit/>
          </a:bodyPr>
          <a:lstStyle>
            <a:lvl1pPr>
              <a:defRPr/>
            </a:lvl1pPr>
          </a:lstStyle>
          <a:p>
            <a:r>
              <a:rPr lang="en-US" dirty="0" smtClean="0"/>
              <a:t>Speaker </a:t>
            </a:r>
            <a:r>
              <a:rPr lang="en-US" b="0" dirty="0" smtClean="0">
                <a:solidFill>
                  <a:schemeClr val="tx1">
                    <a:lumMod val="65000"/>
                    <a:lumOff val="35000"/>
                  </a:schemeClr>
                </a:solidFill>
                <a:latin typeface="Calibri Light"/>
                <a:cs typeface="Calibri Light"/>
              </a:rPr>
              <a:t>| Contact Info </a:t>
            </a:r>
          </a:p>
        </p:txBody>
      </p:sp>
      <p:pic>
        <p:nvPicPr>
          <p:cNvPr id="2" name="Picture 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817046" y="3888753"/>
            <a:ext cx="3003426" cy="915245"/>
          </a:xfrm>
          <a:prstGeom prst="rect">
            <a:avLst/>
          </a:prstGeom>
        </p:spPr>
      </p:pic>
    </p:spTree>
    <p:extLst>
      <p:ext uri="{BB962C8B-B14F-4D97-AF65-F5344CB8AC3E}">
        <p14:creationId xmlns:p14="http://schemas.microsoft.com/office/powerpoint/2010/main" val="2134620057"/>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28650" y="1369219"/>
            <a:ext cx="3886200" cy="326350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29150" y="1369219"/>
            <a:ext cx="3886200" cy="326350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Slide Number Placeholder 5"/>
          <p:cNvSpPr>
            <a:spLocks noGrp="1"/>
          </p:cNvSpPr>
          <p:nvPr>
            <p:ph type="sldNum" sz="quarter" idx="12"/>
          </p:nvPr>
        </p:nvSpPr>
        <p:spPr>
          <a:xfrm>
            <a:off x="6457950" y="4587384"/>
            <a:ext cx="2057400" cy="273844"/>
          </a:xfrm>
          <a:prstGeom prst="rect">
            <a:avLst/>
          </a:prstGeom>
        </p:spPr>
        <p:txBody>
          <a:bodyPr lIns="68576" tIns="34289" rIns="68576" bIns="34289"/>
          <a:lstStyle>
            <a:lvl1pPr algn="r">
              <a:defRPr sz="1200" b="0" i="0">
                <a:latin typeface="Arial" charset="0"/>
                <a:ea typeface="Arial" charset="0"/>
                <a:cs typeface="Arial" charset="0"/>
              </a:defRPr>
            </a:lvl1pPr>
          </a:lstStyle>
          <a:p>
            <a:fld id="{D77F02ED-946A-4B76-9782-7AF5DDBC792A}" type="slidenum">
              <a:rPr lang="en-US" smtClean="0"/>
              <a:pPr/>
              <a:t>‹#›</a:t>
            </a:fld>
            <a:endParaRPr lang="en-US"/>
          </a:p>
        </p:txBody>
      </p:sp>
    </p:spTree>
    <p:extLst>
      <p:ext uri="{BB962C8B-B14F-4D97-AF65-F5344CB8AC3E}">
        <p14:creationId xmlns:p14="http://schemas.microsoft.com/office/powerpoint/2010/main" val="527119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320278"/>
            <a:ext cx="8153400" cy="651272"/>
          </a:xfrm>
        </p:spPr>
        <p:txBody>
          <a:bodyPr/>
          <a:lstStyle>
            <a:lvl1pPr>
              <a:defRPr>
                <a:solidFill>
                  <a:srgbClr val="0089CF"/>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381000" y="971550"/>
            <a:ext cx="8153400" cy="3486150"/>
          </a:xfrm>
        </p:spPr>
        <p:txBody>
          <a:bodyPr/>
          <a:lstStyle>
            <a:lvl1pPr>
              <a:defRPr sz="2400"/>
            </a:lvl1pPr>
            <a:lvl2pPr>
              <a:buClr>
                <a:schemeClr val="accent1"/>
              </a:buClr>
              <a:defRPr sz="2400"/>
            </a:lvl2pPr>
            <a:lvl3pPr>
              <a:buClr>
                <a:schemeClr val="accent5"/>
              </a:buClr>
              <a:defRPr/>
            </a:lvl3pPr>
            <a:lvl4pPr>
              <a:defRPr sz="2400"/>
            </a:lvl4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Tree>
    <p:extLst>
      <p:ext uri="{BB962C8B-B14F-4D97-AF65-F5344CB8AC3E}">
        <p14:creationId xmlns:p14="http://schemas.microsoft.com/office/powerpoint/2010/main" val="3345369948"/>
      </p:ext>
    </p:extLst>
  </p:cSld>
  <p:clrMapOvr>
    <a:masterClrMapping/>
  </p:clrMapOvr>
  <p:transition spd="med">
    <p:fade/>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0" y="0"/>
            <a:ext cx="9144000" cy="3597864"/>
          </a:xfrm>
          <a:prstGeom prst="rect">
            <a:avLst/>
          </a:prstGeom>
          <a:blipFill>
            <a:blip r:embed="rId2"/>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11" name="Text Placeholder 5"/>
          <p:cNvSpPr>
            <a:spLocks noGrp="1"/>
          </p:cNvSpPr>
          <p:nvPr>
            <p:ph type="body" sz="quarter" idx="4294967295"/>
          </p:nvPr>
        </p:nvSpPr>
        <p:spPr>
          <a:xfrm>
            <a:off x="323528" y="3921900"/>
            <a:ext cx="6480720" cy="887909"/>
          </a:xfrm>
        </p:spPr>
        <p:txBody>
          <a:bodyPr anchor="b" anchorCtr="0">
            <a:noAutofit/>
          </a:bodyPr>
          <a:lstStyle/>
          <a:p>
            <a:r>
              <a:rPr lang="en-US" dirty="0" smtClean="0"/>
              <a:t>Arial Bold Title </a:t>
            </a:r>
            <a:r>
              <a:rPr lang="en-US" b="0" dirty="0" smtClean="0">
                <a:solidFill>
                  <a:schemeClr val="tx1">
                    <a:lumMod val="65000"/>
                    <a:lumOff val="35000"/>
                  </a:schemeClr>
                </a:solidFill>
                <a:latin typeface="Calibri Light"/>
                <a:cs typeface="Calibri Light"/>
              </a:rPr>
              <a:t>| Calibri Light Subtitle </a:t>
            </a:r>
          </a:p>
        </p:txBody>
      </p:sp>
      <p:pic>
        <p:nvPicPr>
          <p:cNvPr id="2" name="Picture 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996236" y="4065617"/>
            <a:ext cx="1824236" cy="738381"/>
          </a:xfrm>
          <a:prstGeom prst="rect">
            <a:avLst/>
          </a:prstGeom>
        </p:spPr>
      </p:pic>
    </p:spTree>
    <p:extLst>
      <p:ext uri="{BB962C8B-B14F-4D97-AF65-F5344CB8AC3E}">
        <p14:creationId xmlns:p14="http://schemas.microsoft.com/office/powerpoint/2010/main" val="3958782859"/>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ody Text">
    <p:spTree>
      <p:nvGrpSpPr>
        <p:cNvPr id="1" name=""/>
        <p:cNvGrpSpPr/>
        <p:nvPr/>
      </p:nvGrpSpPr>
      <p:grpSpPr>
        <a:xfrm>
          <a:off x="0" y="0"/>
          <a:ext cx="0" cy="0"/>
          <a:chOff x="0" y="0"/>
          <a:chExt cx="0" cy="0"/>
        </a:xfrm>
      </p:grpSpPr>
      <p:cxnSp>
        <p:nvCxnSpPr>
          <p:cNvPr id="9" name="Straight Connector 8"/>
          <p:cNvCxnSpPr/>
          <p:nvPr userDrawn="1"/>
        </p:nvCxnSpPr>
        <p:spPr>
          <a:xfrm>
            <a:off x="467544" y="915566"/>
            <a:ext cx="8208912"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8" name="Text Placeholder 5"/>
          <p:cNvSpPr>
            <a:spLocks noGrp="1"/>
          </p:cNvSpPr>
          <p:nvPr>
            <p:ph type="body" sz="quarter" idx="12" hasCustomPrompt="1"/>
          </p:nvPr>
        </p:nvSpPr>
        <p:spPr>
          <a:xfrm>
            <a:off x="395536" y="1307155"/>
            <a:ext cx="8352928" cy="3496843"/>
          </a:xfrm>
          <a:prstGeom prst="rect">
            <a:avLst/>
          </a:prstGeom>
        </p:spPr>
        <p:txBody>
          <a:bodyPr vert="horz" lIns="91429" tIns="45714" rIns="91429" bIns="45714">
            <a:noAutofit/>
          </a:bodyPr>
          <a:lstStyle>
            <a:lvl1pPr marL="0" indent="0">
              <a:buFontTx/>
              <a:buNone/>
              <a:defRPr sz="2000" b="0" i="0">
                <a:solidFill>
                  <a:schemeClr val="bg1">
                    <a:lumMod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r>
              <a:rPr lang="en-US" dirty="0" smtClean="0"/>
              <a:t>Calibri Light in gray at 20 points. Lorem ipsum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a:t>
            </a:r>
            <a:endParaRPr lang="en-US" dirty="0"/>
          </a:p>
        </p:txBody>
      </p:sp>
      <p:sp>
        <p:nvSpPr>
          <p:cNvPr id="10" name="Text Placeholder 8"/>
          <p:cNvSpPr>
            <a:spLocks noGrp="1"/>
          </p:cNvSpPr>
          <p:nvPr>
            <p:ph type="body" sz="quarter" idx="38" hasCustomPrompt="1"/>
          </p:nvPr>
        </p:nvSpPr>
        <p:spPr>
          <a:xfrm>
            <a:off x="395536" y="323902"/>
            <a:ext cx="8352928" cy="591664"/>
          </a:xfrm>
          <a:prstGeom prst="rect">
            <a:avLst/>
          </a:prstGeom>
        </p:spPr>
        <p:txBody>
          <a:bodyPr vert="horz" lIns="91429" tIns="45714" rIns="91429" bIns="45714">
            <a:noAutofit/>
          </a:bodyPr>
          <a:lstStyle>
            <a:lvl1pPr marL="0" indent="0">
              <a:buFontTx/>
              <a:buNone/>
              <a:defRPr sz="3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Title 30 Points</a:t>
            </a:r>
            <a:endParaRPr lang="en-US" dirty="0"/>
          </a:p>
        </p:txBody>
      </p:sp>
      <p:sp>
        <p:nvSpPr>
          <p:cNvPr id="11" name="Text Placeholder 8"/>
          <p:cNvSpPr>
            <a:spLocks noGrp="1"/>
          </p:cNvSpPr>
          <p:nvPr>
            <p:ph type="body" sz="quarter" idx="39" hasCustomPrompt="1"/>
          </p:nvPr>
        </p:nvSpPr>
        <p:spPr>
          <a:xfrm>
            <a:off x="395536" y="937468"/>
            <a:ext cx="8352928" cy="482154"/>
          </a:xfrm>
          <a:prstGeom prst="rect">
            <a:avLst/>
          </a:prstGeom>
        </p:spPr>
        <p:txBody>
          <a:bodyPr vert="horz" lIns="91429" tIns="45714" rIns="91429" bIns="45714">
            <a:normAutofit/>
          </a:bodyPr>
          <a:lstStyle>
            <a:lvl1pPr marL="0" indent="0">
              <a:buFontTx/>
              <a:buNone/>
              <a:defRPr sz="2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Subhead 20 Points</a:t>
            </a:r>
            <a:endParaRPr lang="en-US" dirty="0"/>
          </a:p>
        </p:txBody>
      </p:sp>
    </p:spTree>
    <p:extLst>
      <p:ext uri="{BB962C8B-B14F-4D97-AF65-F5344CB8AC3E}">
        <p14:creationId xmlns:p14="http://schemas.microsoft.com/office/powerpoint/2010/main" val="1548167441"/>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8885706"/>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Horizontal Image RULE">
    <p:spTree>
      <p:nvGrpSpPr>
        <p:cNvPr id="1" name=""/>
        <p:cNvGrpSpPr/>
        <p:nvPr/>
      </p:nvGrpSpPr>
      <p:grpSpPr>
        <a:xfrm>
          <a:off x="0" y="0"/>
          <a:ext cx="0" cy="0"/>
          <a:chOff x="0" y="0"/>
          <a:chExt cx="0" cy="0"/>
        </a:xfrm>
      </p:grpSpPr>
      <p:sp>
        <p:nvSpPr>
          <p:cNvPr id="6" name="Text Placeholder 5"/>
          <p:cNvSpPr>
            <a:spLocks noGrp="1"/>
          </p:cNvSpPr>
          <p:nvPr>
            <p:ph type="body" sz="quarter" idx="12" hasCustomPrompt="1"/>
          </p:nvPr>
        </p:nvSpPr>
        <p:spPr>
          <a:xfrm>
            <a:off x="395536" y="4284406"/>
            <a:ext cx="8185388" cy="609602"/>
          </a:xfrm>
          <a:prstGeom prst="rect">
            <a:avLst/>
          </a:prstGeom>
        </p:spPr>
        <p:txBody>
          <a:bodyPr vert="horz" lIns="91429" tIns="45714" rIns="91429" bIns="45714">
            <a:noAutofit/>
          </a:bodyPr>
          <a:lstStyle>
            <a:lvl1pPr marL="0" indent="0">
              <a:buFontTx/>
              <a:buNone/>
              <a:defRPr sz="2000" b="0" i="0">
                <a:solidFill>
                  <a:schemeClr val="bg1">
                    <a:lumMod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r>
              <a:rPr lang="en-US" dirty="0" smtClean="0"/>
              <a:t>Calibri Light in gray at 20 points. Lorem ipsum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a:t>
            </a:r>
            <a:endParaRPr lang="en-US" dirty="0"/>
          </a:p>
        </p:txBody>
      </p:sp>
      <p:sp>
        <p:nvSpPr>
          <p:cNvPr id="21" name="Text Placeholder 8"/>
          <p:cNvSpPr>
            <a:spLocks noGrp="1"/>
          </p:cNvSpPr>
          <p:nvPr>
            <p:ph type="body" sz="quarter" idx="38" hasCustomPrompt="1"/>
          </p:nvPr>
        </p:nvSpPr>
        <p:spPr>
          <a:xfrm>
            <a:off x="395536" y="3363838"/>
            <a:ext cx="8208912" cy="792088"/>
          </a:xfrm>
          <a:prstGeom prst="rect">
            <a:avLst/>
          </a:prstGeom>
        </p:spPr>
        <p:txBody>
          <a:bodyPr vert="horz" lIns="91429" tIns="45714" rIns="91429" bIns="45714">
            <a:normAutofit/>
          </a:bodyPr>
          <a:lstStyle>
            <a:lvl1pPr marL="0" indent="0">
              <a:buFontTx/>
              <a:buNone/>
              <a:defRPr sz="3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Title 30 Points</a:t>
            </a:r>
            <a:endParaRPr lang="en-US" dirty="0"/>
          </a:p>
        </p:txBody>
      </p:sp>
      <p:cxnSp>
        <p:nvCxnSpPr>
          <p:cNvPr id="12" name="Straight Connector 11"/>
          <p:cNvCxnSpPr/>
          <p:nvPr userDrawn="1"/>
        </p:nvCxnSpPr>
        <p:spPr>
          <a:xfrm>
            <a:off x="539552" y="3939902"/>
            <a:ext cx="8064896"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13" name="Picture Placeholder 9"/>
          <p:cNvSpPr>
            <a:spLocks noGrp="1"/>
          </p:cNvSpPr>
          <p:nvPr>
            <p:ph type="pic" sz="quarter" idx="10" hasCustomPrompt="1"/>
          </p:nvPr>
        </p:nvSpPr>
        <p:spPr>
          <a:xfrm>
            <a:off x="0" y="0"/>
            <a:ext cx="9144000" cy="3257550"/>
          </a:xfrm>
          <a:prstGeom prst="rect">
            <a:avLst/>
          </a:prstGeom>
          <a:blipFill dpi="0" rotWithShape="1">
            <a:blip r:embed="rId2"/>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7" name="Text Placeholder 8"/>
          <p:cNvSpPr>
            <a:spLocks noGrp="1"/>
          </p:cNvSpPr>
          <p:nvPr>
            <p:ph type="body" sz="quarter" idx="39" hasCustomPrompt="1"/>
          </p:nvPr>
        </p:nvSpPr>
        <p:spPr>
          <a:xfrm>
            <a:off x="395536" y="3907798"/>
            <a:ext cx="8208912" cy="464152"/>
          </a:xfrm>
          <a:prstGeom prst="rect">
            <a:avLst/>
          </a:prstGeom>
        </p:spPr>
        <p:txBody>
          <a:bodyPr vert="horz" lIns="91429" tIns="45714" rIns="91429" bIns="45714">
            <a:normAutofit/>
          </a:bodyPr>
          <a:lstStyle>
            <a:lvl1pPr marL="0" indent="0">
              <a:buFontTx/>
              <a:buNone/>
              <a:defRPr sz="2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Subhead 20 Points</a:t>
            </a:r>
            <a:endParaRPr lang="en-US" dirty="0"/>
          </a:p>
        </p:txBody>
      </p:sp>
    </p:spTree>
    <p:extLst>
      <p:ext uri="{BB962C8B-B14F-4D97-AF65-F5344CB8AC3E}">
        <p14:creationId xmlns:p14="http://schemas.microsoft.com/office/powerpoint/2010/main" val="1090888312"/>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Horizontal Image">
    <p:spTree>
      <p:nvGrpSpPr>
        <p:cNvPr id="1" name=""/>
        <p:cNvGrpSpPr/>
        <p:nvPr/>
      </p:nvGrpSpPr>
      <p:grpSpPr>
        <a:xfrm>
          <a:off x="0" y="0"/>
          <a:ext cx="0" cy="0"/>
          <a:chOff x="0" y="0"/>
          <a:chExt cx="0" cy="0"/>
        </a:xfrm>
      </p:grpSpPr>
      <p:sp>
        <p:nvSpPr>
          <p:cNvPr id="6" name="Text Placeholder 5"/>
          <p:cNvSpPr>
            <a:spLocks noGrp="1"/>
          </p:cNvSpPr>
          <p:nvPr>
            <p:ph type="body" sz="quarter" idx="12" hasCustomPrompt="1"/>
          </p:nvPr>
        </p:nvSpPr>
        <p:spPr>
          <a:xfrm>
            <a:off x="395536" y="4284406"/>
            <a:ext cx="8185388" cy="609602"/>
          </a:xfrm>
          <a:prstGeom prst="rect">
            <a:avLst/>
          </a:prstGeom>
        </p:spPr>
        <p:txBody>
          <a:bodyPr vert="horz" lIns="91429" tIns="45714" rIns="91429" bIns="45714">
            <a:noAutofit/>
          </a:bodyPr>
          <a:lstStyle>
            <a:lvl1pPr marL="0" indent="0">
              <a:buFontTx/>
              <a:buNone/>
              <a:defRPr sz="2000" b="0" i="0">
                <a:solidFill>
                  <a:schemeClr val="bg1">
                    <a:lumMod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r>
              <a:rPr lang="en-US" dirty="0" smtClean="0"/>
              <a:t>Calibri Light in gray at 20 points. Lorem ipsum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a:t>
            </a:r>
            <a:endParaRPr lang="en-US" dirty="0"/>
          </a:p>
        </p:txBody>
      </p:sp>
      <p:sp>
        <p:nvSpPr>
          <p:cNvPr id="21" name="Text Placeholder 8"/>
          <p:cNvSpPr>
            <a:spLocks noGrp="1"/>
          </p:cNvSpPr>
          <p:nvPr>
            <p:ph type="body" sz="quarter" idx="38" hasCustomPrompt="1"/>
          </p:nvPr>
        </p:nvSpPr>
        <p:spPr>
          <a:xfrm>
            <a:off x="395536" y="3363838"/>
            <a:ext cx="8208912" cy="764764"/>
          </a:xfrm>
          <a:prstGeom prst="rect">
            <a:avLst/>
          </a:prstGeom>
        </p:spPr>
        <p:txBody>
          <a:bodyPr vert="horz" lIns="91429" tIns="45714" rIns="91429" bIns="45714">
            <a:normAutofit/>
          </a:bodyPr>
          <a:lstStyle>
            <a:lvl1pPr marL="0" indent="0">
              <a:buFontTx/>
              <a:buNone/>
              <a:defRPr sz="3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Title 30 Points</a:t>
            </a:r>
            <a:endParaRPr lang="en-US" dirty="0"/>
          </a:p>
        </p:txBody>
      </p:sp>
      <p:sp>
        <p:nvSpPr>
          <p:cNvPr id="13" name="Picture Placeholder 9"/>
          <p:cNvSpPr>
            <a:spLocks noGrp="1"/>
          </p:cNvSpPr>
          <p:nvPr>
            <p:ph type="pic" sz="quarter" idx="10" hasCustomPrompt="1"/>
          </p:nvPr>
        </p:nvSpPr>
        <p:spPr>
          <a:xfrm>
            <a:off x="0" y="0"/>
            <a:ext cx="9144000" cy="3257550"/>
          </a:xfrm>
          <a:prstGeom prst="rect">
            <a:avLst/>
          </a:prstGeom>
          <a:blipFill dpi="0" rotWithShape="1">
            <a:blip r:embed="rId2"/>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7" name="Text Placeholder 8"/>
          <p:cNvSpPr>
            <a:spLocks noGrp="1"/>
          </p:cNvSpPr>
          <p:nvPr>
            <p:ph type="body" sz="quarter" idx="39" hasCustomPrompt="1"/>
          </p:nvPr>
        </p:nvSpPr>
        <p:spPr>
          <a:xfrm>
            <a:off x="395536" y="3907798"/>
            <a:ext cx="8208912" cy="464152"/>
          </a:xfrm>
          <a:prstGeom prst="rect">
            <a:avLst/>
          </a:prstGeom>
        </p:spPr>
        <p:txBody>
          <a:bodyPr vert="horz" lIns="91429" tIns="45714" rIns="91429" bIns="45714">
            <a:normAutofit/>
          </a:bodyPr>
          <a:lstStyle>
            <a:lvl1pPr marL="0" indent="0">
              <a:buFontTx/>
              <a:buNone/>
              <a:defRPr sz="2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Subhead 20 Points</a:t>
            </a:r>
            <a:endParaRPr lang="en-US" dirty="0"/>
          </a:p>
        </p:txBody>
      </p:sp>
    </p:spTree>
    <p:extLst>
      <p:ext uri="{BB962C8B-B14F-4D97-AF65-F5344CB8AC3E}">
        <p14:creationId xmlns:p14="http://schemas.microsoft.com/office/powerpoint/2010/main" val="101132006"/>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Horizontal Image w/ Bars">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0" y="0"/>
            <a:ext cx="9144000" cy="3257550"/>
          </a:xfrm>
          <a:prstGeom prst="rect">
            <a:avLst/>
          </a:prstGeom>
          <a:blipFill dpi="0" rotWithShape="1">
            <a:blip r:embed="rId2"/>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6" name="Text Placeholder 5"/>
          <p:cNvSpPr>
            <a:spLocks noGrp="1"/>
          </p:cNvSpPr>
          <p:nvPr>
            <p:ph type="body" sz="quarter" idx="12" hasCustomPrompt="1"/>
          </p:nvPr>
        </p:nvSpPr>
        <p:spPr>
          <a:xfrm>
            <a:off x="395536" y="4266404"/>
            <a:ext cx="1872208" cy="753618"/>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21" name="Text Placeholder 8"/>
          <p:cNvSpPr>
            <a:spLocks noGrp="1"/>
          </p:cNvSpPr>
          <p:nvPr>
            <p:ph type="body" sz="quarter" idx="38" hasCustomPrompt="1"/>
          </p:nvPr>
        </p:nvSpPr>
        <p:spPr>
          <a:xfrm>
            <a:off x="395536" y="3363838"/>
            <a:ext cx="8352928" cy="692756"/>
          </a:xfrm>
          <a:prstGeom prst="rect">
            <a:avLst/>
          </a:prstGeom>
        </p:spPr>
        <p:txBody>
          <a:bodyPr vert="horz" lIns="91429" tIns="45714" rIns="91429" bIns="45714">
            <a:noAutofit/>
          </a:bodyPr>
          <a:lstStyle>
            <a:lvl1pPr marL="0" indent="0">
              <a:buFontTx/>
              <a:buNone/>
              <a:defRPr sz="3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Title 30 Points</a:t>
            </a:r>
            <a:endParaRPr lang="en-US" dirty="0"/>
          </a:p>
        </p:txBody>
      </p:sp>
      <p:sp>
        <p:nvSpPr>
          <p:cNvPr id="22" name="Text Placeholder 5"/>
          <p:cNvSpPr>
            <a:spLocks noGrp="1"/>
          </p:cNvSpPr>
          <p:nvPr>
            <p:ph type="body" sz="quarter" idx="39" hasCustomPrompt="1"/>
          </p:nvPr>
        </p:nvSpPr>
        <p:spPr>
          <a:xfrm>
            <a:off x="2557100" y="4266404"/>
            <a:ext cx="1870884" cy="753618"/>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25" name="Text Placeholder 5"/>
          <p:cNvSpPr>
            <a:spLocks noGrp="1"/>
          </p:cNvSpPr>
          <p:nvPr>
            <p:ph type="body" sz="quarter" idx="41" hasCustomPrompt="1"/>
          </p:nvPr>
        </p:nvSpPr>
        <p:spPr>
          <a:xfrm>
            <a:off x="4631214" y="4266404"/>
            <a:ext cx="1957011" cy="753618"/>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28" name="Text Placeholder 5"/>
          <p:cNvSpPr>
            <a:spLocks noGrp="1"/>
          </p:cNvSpPr>
          <p:nvPr>
            <p:ph type="body" sz="quarter" idx="43" hasCustomPrompt="1"/>
          </p:nvPr>
        </p:nvSpPr>
        <p:spPr>
          <a:xfrm>
            <a:off x="6804249" y="4266404"/>
            <a:ext cx="1905229" cy="753618"/>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cxnSp>
        <p:nvCxnSpPr>
          <p:cNvPr id="33" name="Straight Connector 32"/>
          <p:cNvCxnSpPr/>
          <p:nvPr userDrawn="1"/>
        </p:nvCxnSpPr>
        <p:spPr>
          <a:xfrm>
            <a:off x="2483768" y="3975906"/>
            <a:ext cx="0" cy="648072"/>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cxnSp>
        <p:nvCxnSpPr>
          <p:cNvPr id="34" name="Straight Connector 33"/>
          <p:cNvCxnSpPr/>
          <p:nvPr userDrawn="1"/>
        </p:nvCxnSpPr>
        <p:spPr>
          <a:xfrm>
            <a:off x="4572000" y="3975906"/>
            <a:ext cx="0" cy="648072"/>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cxnSp>
        <p:nvCxnSpPr>
          <p:cNvPr id="36" name="Straight Connector 35"/>
          <p:cNvCxnSpPr/>
          <p:nvPr userDrawn="1"/>
        </p:nvCxnSpPr>
        <p:spPr>
          <a:xfrm>
            <a:off x="6732240" y="3975906"/>
            <a:ext cx="0" cy="648072"/>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cxnSp>
        <p:nvCxnSpPr>
          <p:cNvPr id="38" name="Straight Connector 37"/>
          <p:cNvCxnSpPr/>
          <p:nvPr userDrawn="1"/>
        </p:nvCxnSpPr>
        <p:spPr>
          <a:xfrm>
            <a:off x="539552" y="3867894"/>
            <a:ext cx="8064896"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16" name="Text Placeholder 4"/>
          <p:cNvSpPr>
            <a:spLocks noGrp="1"/>
          </p:cNvSpPr>
          <p:nvPr>
            <p:ph type="body" sz="quarter" idx="44" hasCustomPrompt="1"/>
          </p:nvPr>
        </p:nvSpPr>
        <p:spPr>
          <a:xfrm>
            <a:off x="395536" y="3921900"/>
            <a:ext cx="1872209"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7" name="Text Placeholder 4"/>
          <p:cNvSpPr>
            <a:spLocks noGrp="1"/>
          </p:cNvSpPr>
          <p:nvPr>
            <p:ph type="body" sz="quarter" idx="45" hasCustomPrompt="1"/>
          </p:nvPr>
        </p:nvSpPr>
        <p:spPr>
          <a:xfrm>
            <a:off x="2555777" y="3921900"/>
            <a:ext cx="1872209"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8" name="Text Placeholder 4"/>
          <p:cNvSpPr>
            <a:spLocks noGrp="1"/>
          </p:cNvSpPr>
          <p:nvPr>
            <p:ph type="body" sz="quarter" idx="46" hasCustomPrompt="1"/>
          </p:nvPr>
        </p:nvSpPr>
        <p:spPr>
          <a:xfrm>
            <a:off x="6804249" y="3921900"/>
            <a:ext cx="1872209"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9" name="Text Placeholder 4"/>
          <p:cNvSpPr>
            <a:spLocks noGrp="1"/>
          </p:cNvSpPr>
          <p:nvPr>
            <p:ph type="body" sz="quarter" idx="47" hasCustomPrompt="1"/>
          </p:nvPr>
        </p:nvSpPr>
        <p:spPr>
          <a:xfrm>
            <a:off x="4601114" y="3921900"/>
            <a:ext cx="1987110"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Tree>
    <p:extLst>
      <p:ext uri="{BB962C8B-B14F-4D97-AF65-F5344CB8AC3E}">
        <p14:creationId xmlns:p14="http://schemas.microsoft.com/office/powerpoint/2010/main" val="126385114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Vertical Image RULE">
    <p:spTree>
      <p:nvGrpSpPr>
        <p:cNvPr id="1" name=""/>
        <p:cNvGrpSpPr/>
        <p:nvPr/>
      </p:nvGrpSpPr>
      <p:grpSpPr>
        <a:xfrm>
          <a:off x="0" y="0"/>
          <a:ext cx="0" cy="0"/>
          <a:chOff x="0" y="0"/>
          <a:chExt cx="0" cy="0"/>
        </a:xfrm>
      </p:grpSpPr>
      <p:sp>
        <p:nvSpPr>
          <p:cNvPr id="4" name="Text Placeholder 2"/>
          <p:cNvSpPr>
            <a:spLocks noGrp="1"/>
          </p:cNvSpPr>
          <p:nvPr>
            <p:ph type="body" sz="quarter" idx="12" hasCustomPrompt="1"/>
          </p:nvPr>
        </p:nvSpPr>
        <p:spPr>
          <a:xfrm>
            <a:off x="395536" y="1905676"/>
            <a:ext cx="2448272" cy="2826314"/>
          </a:xfrm>
        </p:spPr>
        <p:txBody>
          <a:bodyPr>
            <a:normAutofit/>
          </a:bodyPr>
          <a:lstStyle>
            <a:lvl1pPr marL="0" indent="0">
              <a:buFontTx/>
              <a:buNone/>
              <a:defRPr sz="2000" b="0">
                <a:solidFill>
                  <a:schemeClr val="bg1">
                    <a:lumMod val="50000"/>
                  </a:schemeClr>
                </a:solidFill>
                <a:latin typeface="Calibri Light" panose="020F0302020204030204" pitchFamily="34" charset="0"/>
              </a:defRPr>
            </a:lvl1pPr>
          </a:lstStyle>
          <a:p>
            <a:r>
              <a:rPr lang="en-US" dirty="0" smtClean="0"/>
              <a:t>Calibri Light in gray at 20 points. </a:t>
            </a:r>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a:t>
            </a:r>
            <a:r>
              <a:rPr lang="en-US" dirty="0" err="1"/>
              <a:t>dolore</a:t>
            </a:r>
            <a:r>
              <a:rPr lang="en-US" dirty="0"/>
              <a:t> magna </a:t>
            </a:r>
            <a:r>
              <a:rPr lang="en-US" dirty="0" err="1"/>
              <a:t>aliqua</a:t>
            </a:r>
            <a:r>
              <a:rPr lang="en-US" dirty="0" smtClean="0"/>
              <a:t>.</a:t>
            </a:r>
            <a:endParaRPr lang="en-US" dirty="0"/>
          </a:p>
        </p:txBody>
      </p:sp>
      <p:sp>
        <p:nvSpPr>
          <p:cNvPr id="6" name="Text Placeholder 4"/>
          <p:cNvSpPr>
            <a:spLocks noGrp="1"/>
          </p:cNvSpPr>
          <p:nvPr>
            <p:ph type="body" sz="quarter" idx="38" hasCustomPrompt="1"/>
          </p:nvPr>
        </p:nvSpPr>
        <p:spPr>
          <a:xfrm>
            <a:off x="395536" y="195486"/>
            <a:ext cx="2448271" cy="1080120"/>
          </a:xfrm>
        </p:spPr>
        <p:txBody>
          <a:bodyPr anchor="b">
            <a:noAutofit/>
          </a:bodyPr>
          <a:lstStyle>
            <a:lvl1pPr marL="0" indent="0">
              <a:buFontTx/>
              <a:buNone/>
              <a:defRPr sz="3000" b="1">
                <a:latin typeface="Arial" panose="020B0604020202020204" pitchFamily="34" charset="0"/>
                <a:cs typeface="Arial" panose="020B0604020202020204" pitchFamily="34" charset="0"/>
              </a:defRPr>
            </a:lvl1pPr>
          </a:lstStyle>
          <a:p>
            <a:r>
              <a:rPr lang="en-US" dirty="0" smtClean="0"/>
              <a:t>Arial Bold Title 30 Pts</a:t>
            </a:r>
            <a:endParaRPr lang="en-US" dirty="0"/>
          </a:p>
        </p:txBody>
      </p:sp>
      <p:cxnSp>
        <p:nvCxnSpPr>
          <p:cNvPr id="9" name="Straight Connector 8"/>
          <p:cNvCxnSpPr/>
          <p:nvPr userDrawn="1"/>
        </p:nvCxnSpPr>
        <p:spPr>
          <a:xfrm>
            <a:off x="395536" y="1275606"/>
            <a:ext cx="2376264"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8" name="Picture Placeholder 9"/>
          <p:cNvSpPr>
            <a:spLocks noGrp="1"/>
          </p:cNvSpPr>
          <p:nvPr>
            <p:ph type="pic" sz="quarter" idx="10" hasCustomPrompt="1"/>
          </p:nvPr>
        </p:nvSpPr>
        <p:spPr>
          <a:xfrm>
            <a:off x="3203848" y="0"/>
            <a:ext cx="5940152" cy="5143500"/>
          </a:xfrm>
          <a:prstGeom prst="rect">
            <a:avLst/>
          </a:prstGeom>
          <a:blipFill dpi="0" rotWithShape="1">
            <a:blip r:embed="rId2">
              <a:extLst>
                <a:ext uri="{BEBA8EAE-BF5A-486C-A8C5-ECC9F3942E4B}">
                  <a14:imgProps xmlns:a14="http://schemas.microsoft.com/office/drawing/2010/main">
                    <a14:imgLayer r:embed="rId3">
                      <a14:imgEffect>
                        <a14:sharpenSoften amount="23000"/>
                      </a14:imgEffect>
                    </a14:imgLayer>
                  </a14:imgProps>
                </a:ext>
              </a:extLst>
            </a:blip>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7" name="Text Placeholder 4"/>
          <p:cNvSpPr>
            <a:spLocks noGrp="1"/>
          </p:cNvSpPr>
          <p:nvPr>
            <p:ph type="body" sz="quarter" idx="39" hasCustomPrompt="1"/>
          </p:nvPr>
        </p:nvSpPr>
        <p:spPr>
          <a:xfrm>
            <a:off x="395536" y="1347614"/>
            <a:ext cx="2448271" cy="64807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pPr lvl="0"/>
            <a:r>
              <a:rPr lang="en-US" dirty="0" smtClean="0"/>
              <a:t>Arial Bold Subhead 20 Pts</a:t>
            </a:r>
            <a:endParaRPr lang="en-US" dirty="0"/>
          </a:p>
        </p:txBody>
      </p:sp>
    </p:spTree>
    <p:extLst>
      <p:ext uri="{BB962C8B-B14F-4D97-AF65-F5344CB8AC3E}">
        <p14:creationId xmlns:p14="http://schemas.microsoft.com/office/powerpoint/2010/main" val="754150115"/>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Vertical Image">
    <p:spTree>
      <p:nvGrpSpPr>
        <p:cNvPr id="1" name=""/>
        <p:cNvGrpSpPr/>
        <p:nvPr/>
      </p:nvGrpSpPr>
      <p:grpSpPr>
        <a:xfrm>
          <a:off x="0" y="0"/>
          <a:ext cx="0" cy="0"/>
          <a:chOff x="0" y="0"/>
          <a:chExt cx="0" cy="0"/>
        </a:xfrm>
      </p:grpSpPr>
      <p:sp>
        <p:nvSpPr>
          <p:cNvPr id="4" name="Text Placeholder 2"/>
          <p:cNvSpPr>
            <a:spLocks noGrp="1"/>
          </p:cNvSpPr>
          <p:nvPr>
            <p:ph type="body" sz="quarter" idx="12" hasCustomPrompt="1"/>
          </p:nvPr>
        </p:nvSpPr>
        <p:spPr>
          <a:xfrm>
            <a:off x="395536" y="1905676"/>
            <a:ext cx="2448272" cy="2826314"/>
          </a:xfrm>
        </p:spPr>
        <p:txBody>
          <a:bodyPr>
            <a:normAutofit/>
          </a:bodyPr>
          <a:lstStyle>
            <a:lvl1pPr marL="0" indent="0">
              <a:buFontTx/>
              <a:buNone/>
              <a:defRPr sz="2000" b="0">
                <a:solidFill>
                  <a:schemeClr val="bg1">
                    <a:lumMod val="50000"/>
                  </a:schemeClr>
                </a:solidFill>
                <a:latin typeface="Calibri Light" panose="020F0302020204030204" pitchFamily="34" charset="0"/>
              </a:defRPr>
            </a:lvl1pPr>
          </a:lstStyle>
          <a:p>
            <a:r>
              <a:rPr lang="en-US" dirty="0" smtClean="0"/>
              <a:t>Calibri Light in gray at 20 points. </a:t>
            </a:r>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a:t>
            </a:r>
            <a:r>
              <a:rPr lang="en-US" dirty="0" err="1"/>
              <a:t>dolore</a:t>
            </a:r>
            <a:r>
              <a:rPr lang="en-US" dirty="0"/>
              <a:t> magna </a:t>
            </a:r>
            <a:r>
              <a:rPr lang="en-US" dirty="0" err="1"/>
              <a:t>aliqua</a:t>
            </a:r>
            <a:r>
              <a:rPr lang="en-US" dirty="0" smtClean="0"/>
              <a:t>.</a:t>
            </a:r>
            <a:endParaRPr lang="en-US" dirty="0"/>
          </a:p>
        </p:txBody>
      </p:sp>
      <p:sp>
        <p:nvSpPr>
          <p:cNvPr id="6" name="Text Placeholder 4"/>
          <p:cNvSpPr>
            <a:spLocks noGrp="1"/>
          </p:cNvSpPr>
          <p:nvPr>
            <p:ph type="body" sz="quarter" idx="38" hasCustomPrompt="1"/>
          </p:nvPr>
        </p:nvSpPr>
        <p:spPr>
          <a:xfrm>
            <a:off x="395536" y="123478"/>
            <a:ext cx="2448271" cy="1152128"/>
          </a:xfrm>
        </p:spPr>
        <p:txBody>
          <a:bodyPr anchor="b">
            <a:noAutofit/>
          </a:bodyPr>
          <a:lstStyle>
            <a:lvl1pPr marL="0" indent="0">
              <a:buFontTx/>
              <a:buNone/>
              <a:defRPr sz="3000" b="1">
                <a:latin typeface="Arial" panose="020B0604020202020204" pitchFamily="34" charset="0"/>
                <a:cs typeface="Arial" panose="020B0604020202020204" pitchFamily="34" charset="0"/>
              </a:defRPr>
            </a:lvl1pPr>
          </a:lstStyle>
          <a:p>
            <a:r>
              <a:rPr lang="en-US" dirty="0" smtClean="0"/>
              <a:t>Arial Bold Title 30 Pts</a:t>
            </a:r>
            <a:endParaRPr lang="en-US" dirty="0"/>
          </a:p>
        </p:txBody>
      </p:sp>
      <p:sp>
        <p:nvSpPr>
          <p:cNvPr id="8" name="Picture Placeholder 9"/>
          <p:cNvSpPr>
            <a:spLocks noGrp="1"/>
          </p:cNvSpPr>
          <p:nvPr>
            <p:ph type="pic" sz="quarter" idx="10" hasCustomPrompt="1"/>
          </p:nvPr>
        </p:nvSpPr>
        <p:spPr>
          <a:xfrm>
            <a:off x="3203848" y="0"/>
            <a:ext cx="5940152" cy="5143500"/>
          </a:xfrm>
          <a:prstGeom prst="rect">
            <a:avLst/>
          </a:prstGeom>
          <a:blipFill dpi="0" rotWithShape="1">
            <a:blip r:embed="rId2">
              <a:extLst>
                <a:ext uri="{BEBA8EAE-BF5A-486C-A8C5-ECC9F3942E4B}">
                  <a14:imgProps xmlns:a14="http://schemas.microsoft.com/office/drawing/2010/main">
                    <a14:imgLayer r:embed="rId3">
                      <a14:imgEffect>
                        <a14:sharpenSoften amount="23000"/>
                      </a14:imgEffect>
                    </a14:imgLayer>
                  </a14:imgProps>
                </a:ext>
              </a:extLst>
            </a:blip>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7" name="Text Placeholder 4"/>
          <p:cNvSpPr>
            <a:spLocks noGrp="1"/>
          </p:cNvSpPr>
          <p:nvPr>
            <p:ph type="body" sz="quarter" idx="39" hasCustomPrompt="1"/>
          </p:nvPr>
        </p:nvSpPr>
        <p:spPr>
          <a:xfrm>
            <a:off x="395536" y="1347614"/>
            <a:ext cx="2448271" cy="64807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pPr lvl="0"/>
            <a:r>
              <a:rPr lang="en-US" dirty="0" smtClean="0"/>
              <a:t>Arial Bold Subhead 20 Pts</a:t>
            </a:r>
            <a:endParaRPr lang="en-US" dirty="0"/>
          </a:p>
        </p:txBody>
      </p:sp>
    </p:spTree>
    <p:extLst>
      <p:ext uri="{BB962C8B-B14F-4D97-AF65-F5344CB8AC3E}">
        <p14:creationId xmlns:p14="http://schemas.microsoft.com/office/powerpoint/2010/main" val="1625104351"/>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Vertical Image w/ Bars">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3203848" y="0"/>
            <a:ext cx="5940152" cy="5143500"/>
          </a:xfrm>
          <a:prstGeom prst="rect">
            <a:avLst/>
          </a:prstGeom>
          <a:blipFill dpi="0" rotWithShape="1">
            <a:blip r:embed="rId2">
              <a:extLst>
                <a:ext uri="{BEBA8EAE-BF5A-486C-A8C5-ECC9F3942E4B}">
                  <a14:imgProps xmlns:a14="http://schemas.microsoft.com/office/drawing/2010/main">
                    <a14:imgLayer r:embed="rId3">
                      <a14:imgEffect>
                        <a14:sharpenSoften amount="23000"/>
                      </a14:imgEffect>
                    </a14:imgLayer>
                  </a14:imgProps>
                </a:ext>
              </a:extLst>
            </a:blip>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6" name="Text Placeholder 5"/>
          <p:cNvSpPr>
            <a:spLocks noGrp="1"/>
          </p:cNvSpPr>
          <p:nvPr>
            <p:ph type="body" sz="quarter" idx="12" hasCustomPrompt="1"/>
          </p:nvPr>
        </p:nvSpPr>
        <p:spPr>
          <a:xfrm>
            <a:off x="395536" y="1671650"/>
            <a:ext cx="2448272" cy="756084"/>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20" name="Text Placeholder 4"/>
          <p:cNvSpPr>
            <a:spLocks noGrp="1"/>
          </p:cNvSpPr>
          <p:nvPr>
            <p:ph type="body" sz="quarter" idx="38" hasCustomPrompt="1"/>
          </p:nvPr>
        </p:nvSpPr>
        <p:spPr>
          <a:xfrm>
            <a:off x="395536" y="141480"/>
            <a:ext cx="2448271" cy="1044116"/>
          </a:xfrm>
        </p:spPr>
        <p:txBody>
          <a:bodyPr anchor="b">
            <a:noAutofit/>
          </a:bodyPr>
          <a:lstStyle>
            <a:lvl1pPr marL="0" indent="0">
              <a:buFontTx/>
              <a:buNone/>
              <a:defRPr sz="3000" b="1" baseline="0">
                <a:latin typeface="Arial" panose="020B0604020202020204" pitchFamily="34" charset="0"/>
                <a:cs typeface="Arial" panose="020B0604020202020204" pitchFamily="34" charset="0"/>
              </a:defRPr>
            </a:lvl1pPr>
          </a:lstStyle>
          <a:p>
            <a:r>
              <a:rPr lang="en-US" dirty="0" smtClean="0"/>
              <a:t>Arial Bold Title 30 Pts</a:t>
            </a:r>
            <a:endParaRPr lang="en-US" dirty="0"/>
          </a:p>
        </p:txBody>
      </p:sp>
      <p:cxnSp>
        <p:nvCxnSpPr>
          <p:cNvPr id="24" name="Straight Connector 23"/>
          <p:cNvCxnSpPr/>
          <p:nvPr userDrawn="1"/>
        </p:nvCxnSpPr>
        <p:spPr>
          <a:xfrm>
            <a:off x="467544" y="1275606"/>
            <a:ext cx="2376264"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28" name="Text Placeholder 5"/>
          <p:cNvSpPr>
            <a:spLocks noGrp="1"/>
          </p:cNvSpPr>
          <p:nvPr>
            <p:ph type="body" sz="quarter" idx="46" hasCustomPrompt="1"/>
          </p:nvPr>
        </p:nvSpPr>
        <p:spPr>
          <a:xfrm>
            <a:off x="395536" y="2967794"/>
            <a:ext cx="2448272" cy="756084"/>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30" name="Text Placeholder 5"/>
          <p:cNvSpPr>
            <a:spLocks noGrp="1"/>
          </p:cNvSpPr>
          <p:nvPr>
            <p:ph type="body" sz="quarter" idx="48" hasCustomPrompt="1"/>
          </p:nvPr>
        </p:nvSpPr>
        <p:spPr>
          <a:xfrm>
            <a:off x="395536" y="4263938"/>
            <a:ext cx="2448272" cy="756084"/>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cxnSp>
        <p:nvCxnSpPr>
          <p:cNvPr id="41" name="Straight Connector 40"/>
          <p:cNvCxnSpPr/>
          <p:nvPr userDrawn="1"/>
        </p:nvCxnSpPr>
        <p:spPr>
          <a:xfrm>
            <a:off x="539552" y="2571750"/>
            <a:ext cx="1440160"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cxnSp>
        <p:nvCxnSpPr>
          <p:cNvPr id="42" name="Straight Connector 41"/>
          <p:cNvCxnSpPr/>
          <p:nvPr userDrawn="1"/>
        </p:nvCxnSpPr>
        <p:spPr>
          <a:xfrm>
            <a:off x="539552" y="3867894"/>
            <a:ext cx="1440160"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13" name="Text Placeholder 4"/>
          <p:cNvSpPr>
            <a:spLocks noGrp="1"/>
          </p:cNvSpPr>
          <p:nvPr>
            <p:ph type="body" sz="quarter" idx="39" hasCustomPrompt="1"/>
          </p:nvPr>
        </p:nvSpPr>
        <p:spPr>
          <a:xfrm>
            <a:off x="395536" y="1293608"/>
            <a:ext cx="2448271"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4" name="Text Placeholder 4"/>
          <p:cNvSpPr>
            <a:spLocks noGrp="1"/>
          </p:cNvSpPr>
          <p:nvPr>
            <p:ph type="body" sz="quarter" idx="50" hasCustomPrompt="1"/>
          </p:nvPr>
        </p:nvSpPr>
        <p:spPr>
          <a:xfrm>
            <a:off x="395536" y="2589752"/>
            <a:ext cx="2448271"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5" name="Text Placeholder 4"/>
          <p:cNvSpPr>
            <a:spLocks noGrp="1"/>
          </p:cNvSpPr>
          <p:nvPr>
            <p:ph type="body" sz="quarter" idx="51" hasCustomPrompt="1"/>
          </p:nvPr>
        </p:nvSpPr>
        <p:spPr>
          <a:xfrm>
            <a:off x="395536" y="3885896"/>
            <a:ext cx="2448271"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Tree>
    <p:extLst>
      <p:ext uri="{BB962C8B-B14F-4D97-AF65-F5344CB8AC3E}">
        <p14:creationId xmlns:p14="http://schemas.microsoft.com/office/powerpoint/2010/main" val="3939676534"/>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losing Slide SSC">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0" y="0"/>
            <a:ext cx="9144000" cy="3597864"/>
          </a:xfrm>
          <a:prstGeom prst="rect">
            <a:avLst/>
          </a:prstGeom>
          <a:blipFill>
            <a:blip r:embed="rId2"/>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11" name="Text Placeholder 5"/>
          <p:cNvSpPr>
            <a:spLocks noGrp="1"/>
          </p:cNvSpPr>
          <p:nvPr>
            <p:ph type="body" sz="quarter" idx="4294967295" hasCustomPrompt="1"/>
          </p:nvPr>
        </p:nvSpPr>
        <p:spPr>
          <a:xfrm>
            <a:off x="323528" y="3867894"/>
            <a:ext cx="4752527" cy="941915"/>
          </a:xfrm>
        </p:spPr>
        <p:txBody>
          <a:bodyPr anchor="b" anchorCtr="0">
            <a:noAutofit/>
          </a:bodyPr>
          <a:lstStyle>
            <a:lvl1pPr>
              <a:defRPr/>
            </a:lvl1pPr>
          </a:lstStyle>
          <a:p>
            <a:r>
              <a:rPr lang="en-US" dirty="0" smtClean="0"/>
              <a:t>Speaker </a:t>
            </a:r>
            <a:r>
              <a:rPr lang="en-US" b="0" dirty="0" smtClean="0">
                <a:solidFill>
                  <a:schemeClr val="tx1">
                    <a:lumMod val="65000"/>
                    <a:lumOff val="35000"/>
                  </a:schemeClr>
                </a:solidFill>
                <a:latin typeface="Calibri Light"/>
                <a:cs typeface="Calibri Light"/>
              </a:rPr>
              <a:t>| Contact Info </a:t>
            </a:r>
          </a:p>
        </p:txBody>
      </p:sp>
      <p:pic>
        <p:nvPicPr>
          <p:cNvPr id="2" name="Picture 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817046" y="3888753"/>
            <a:ext cx="3003426" cy="915245"/>
          </a:xfrm>
          <a:prstGeom prst="rect">
            <a:avLst/>
          </a:prstGeom>
        </p:spPr>
      </p:pic>
    </p:spTree>
    <p:extLst>
      <p:ext uri="{BB962C8B-B14F-4D97-AF65-F5344CB8AC3E}">
        <p14:creationId xmlns:p14="http://schemas.microsoft.com/office/powerpoint/2010/main" val="71992641"/>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320278"/>
            <a:ext cx="8153400" cy="651272"/>
          </a:xfrm>
        </p:spPr>
        <p:txBody>
          <a:bodyPr/>
          <a:lstStyle>
            <a:lvl1pPr>
              <a:defRPr>
                <a:solidFill>
                  <a:schemeClr val="accent2"/>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381000" y="971550"/>
            <a:ext cx="8153400" cy="3486150"/>
          </a:xfrm>
        </p:spPr>
        <p:txBody>
          <a:bodyPr/>
          <a:lstStyle>
            <a:lvl1pPr>
              <a:defRPr sz="2400"/>
            </a:lvl1pPr>
            <a:lvl2pPr>
              <a:buClr>
                <a:schemeClr val="accent1"/>
              </a:buClr>
              <a:defRPr sz="2400"/>
            </a:lvl2pPr>
            <a:lvl3pPr>
              <a:buClr>
                <a:schemeClr val="accent5"/>
              </a:buClr>
              <a:defRPr/>
            </a:lvl3pPr>
            <a:lvl4pPr>
              <a:defRPr sz="2400"/>
            </a:lvl4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Tree>
    <p:extLst>
      <p:ext uri="{BB962C8B-B14F-4D97-AF65-F5344CB8AC3E}">
        <p14:creationId xmlns:p14="http://schemas.microsoft.com/office/powerpoint/2010/main" val="1824118387"/>
      </p:ext>
    </p:extLst>
  </p:cSld>
  <p:clrMapOvr>
    <a:masterClrMapping/>
  </p:clrMapOvr>
  <p:transition spd="med">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81000" y="971550"/>
            <a:ext cx="3810000" cy="3200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4343400" y="971550"/>
            <a:ext cx="3962400" cy="3200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Date Placeholder 4"/>
          <p:cNvSpPr>
            <a:spLocks noGrp="1"/>
          </p:cNvSpPr>
          <p:nvPr>
            <p:ph type="dt" sz="half" idx="10"/>
          </p:nvPr>
        </p:nvSpPr>
        <p:spPr>
          <a:xfrm>
            <a:off x="381000" y="5391150"/>
            <a:ext cx="2133600" cy="273844"/>
          </a:xfrm>
          <a:prstGeom prst="rect">
            <a:avLst/>
          </a:prstGeom>
        </p:spPr>
        <p:txBody>
          <a:bodyPr lIns="91434" tIns="45717" rIns="91434" bIns="45717"/>
          <a:lstStyle/>
          <a:p>
            <a:pPr defTabSz="914333"/>
            <a:fld id="{3C952748-466B-4C4E-94C8-C515AB0FBE22}" type="datetimeFigureOut">
              <a:rPr lang="en-US" smtClean="0">
                <a:solidFill>
                  <a:prstClr val="black"/>
                </a:solidFill>
              </a:rPr>
              <a:pPr defTabSz="914333"/>
              <a:t>12/11/2019</a:t>
            </a:fld>
            <a:endParaRPr lang="en-US">
              <a:solidFill>
                <a:prstClr val="black"/>
              </a:solidFill>
            </a:endParaRPr>
          </a:p>
        </p:txBody>
      </p:sp>
      <p:sp>
        <p:nvSpPr>
          <p:cNvPr id="8" name="Title 1"/>
          <p:cNvSpPr>
            <a:spLocks noGrp="1"/>
          </p:cNvSpPr>
          <p:nvPr>
            <p:ph type="title"/>
          </p:nvPr>
        </p:nvSpPr>
        <p:spPr>
          <a:xfrm>
            <a:off x="381000" y="320278"/>
            <a:ext cx="7924800" cy="651272"/>
          </a:xfrm>
        </p:spPr>
        <p:txBody>
          <a:bodyPr/>
          <a:lstStyle/>
          <a:p>
            <a:r>
              <a:rPr lang="en-US" dirty="0" smtClean="0"/>
              <a:t>Click to edit Master title style</a:t>
            </a:r>
            <a:endParaRPr lang="en-US" dirty="0"/>
          </a:p>
        </p:txBody>
      </p:sp>
    </p:spTree>
    <p:extLst>
      <p:ext uri="{BB962C8B-B14F-4D97-AF65-F5344CB8AC3E}">
        <p14:creationId xmlns:p14="http://schemas.microsoft.com/office/powerpoint/2010/main" val="3117603330"/>
      </p:ext>
    </p:extLst>
  </p:cSld>
  <p:clrMapOvr>
    <a:masterClrMapping/>
  </p:clrMapOvr>
  <p:transition spd="med">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ctrTitle" hasCustomPrompt="1"/>
          </p:nvPr>
        </p:nvSpPr>
        <p:spPr>
          <a:xfrm>
            <a:off x="685800" y="1733561"/>
            <a:ext cx="7772400" cy="1864519"/>
          </a:xfrm>
        </p:spPr>
        <p:txBody>
          <a:bodyPr>
            <a:noAutofit/>
          </a:bodyPr>
          <a:lstStyle>
            <a:lvl1pPr algn="ctr">
              <a:defRPr sz="4800" baseline="0">
                <a:solidFill>
                  <a:schemeClr val="bg1"/>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1371600" y="3790950"/>
            <a:ext cx="6400800" cy="590550"/>
          </a:xfrm>
        </p:spPr>
        <p:txBody>
          <a:bodyPr/>
          <a:lstStyle>
            <a:lvl1pPr marL="0" indent="0" algn="ctr">
              <a:buNone/>
              <a:defRPr>
                <a:solidFill>
                  <a:schemeClr val="accent2"/>
                </a:solidFill>
              </a:defRPr>
            </a:lvl1pPr>
            <a:lvl2pPr marL="457166" indent="0" algn="ctr">
              <a:buNone/>
              <a:defRPr>
                <a:solidFill>
                  <a:schemeClr val="tx1">
                    <a:tint val="75000"/>
                  </a:schemeClr>
                </a:solidFill>
              </a:defRPr>
            </a:lvl2pPr>
            <a:lvl3pPr marL="914333" indent="0" algn="ctr">
              <a:buNone/>
              <a:defRPr>
                <a:solidFill>
                  <a:schemeClr val="tx1">
                    <a:tint val="75000"/>
                  </a:schemeClr>
                </a:solidFill>
              </a:defRPr>
            </a:lvl3pPr>
            <a:lvl4pPr marL="1371498" indent="0" algn="ctr">
              <a:buNone/>
              <a:defRPr>
                <a:solidFill>
                  <a:schemeClr val="tx1">
                    <a:tint val="75000"/>
                  </a:schemeClr>
                </a:solidFill>
              </a:defRPr>
            </a:lvl4pPr>
            <a:lvl5pPr marL="1828664" indent="0" algn="ctr">
              <a:buNone/>
              <a:defRPr>
                <a:solidFill>
                  <a:schemeClr val="tx1">
                    <a:tint val="75000"/>
                  </a:schemeClr>
                </a:solidFill>
              </a:defRPr>
            </a:lvl5pPr>
            <a:lvl6pPr marL="2285829" indent="0" algn="ctr">
              <a:buNone/>
              <a:defRPr>
                <a:solidFill>
                  <a:schemeClr val="tx1">
                    <a:tint val="75000"/>
                  </a:schemeClr>
                </a:solidFill>
              </a:defRPr>
            </a:lvl6pPr>
            <a:lvl7pPr marL="2742995" indent="0" algn="ctr">
              <a:buNone/>
              <a:defRPr>
                <a:solidFill>
                  <a:schemeClr val="tx1">
                    <a:tint val="75000"/>
                  </a:schemeClr>
                </a:solidFill>
              </a:defRPr>
            </a:lvl7pPr>
            <a:lvl8pPr marL="3200160" indent="0" algn="ctr">
              <a:buNone/>
              <a:defRPr>
                <a:solidFill>
                  <a:schemeClr val="tx1">
                    <a:tint val="75000"/>
                  </a:schemeClr>
                </a:solidFill>
              </a:defRPr>
            </a:lvl8pPr>
            <a:lvl9pPr marL="3657326"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a:xfrm>
            <a:off x="381000" y="5391150"/>
            <a:ext cx="2133600" cy="273844"/>
          </a:xfrm>
          <a:prstGeom prst="rect">
            <a:avLst/>
          </a:prstGeom>
        </p:spPr>
        <p:txBody>
          <a:bodyPr lIns="91434" tIns="45717" rIns="91434" bIns="45717"/>
          <a:lstStyle/>
          <a:p>
            <a:pPr defTabSz="914333"/>
            <a:fld id="{3C952748-466B-4C4E-94C8-C515AB0FBE22}" type="datetimeFigureOut">
              <a:rPr lang="en-US" smtClean="0">
                <a:solidFill>
                  <a:prstClr val="black"/>
                </a:solidFill>
              </a:rPr>
              <a:pPr defTabSz="914333"/>
              <a:t>12/11/2019</a:t>
            </a:fld>
            <a:endParaRPr lang="en-US">
              <a:solidFill>
                <a:prstClr val="black"/>
              </a:solidFill>
            </a:endParaRPr>
          </a:p>
        </p:txBody>
      </p:sp>
    </p:spTree>
    <p:extLst>
      <p:ext uri="{BB962C8B-B14F-4D97-AF65-F5344CB8AC3E}">
        <p14:creationId xmlns:p14="http://schemas.microsoft.com/office/powerpoint/2010/main" val="533445578"/>
      </p:ext>
    </p:extLst>
  </p:cSld>
  <p:clrMapOvr>
    <a:masterClrMapping/>
  </p:clrMapOvr>
  <p:transition spd="med">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a:xfrm>
            <a:off x="381000" y="5391150"/>
            <a:ext cx="2133600" cy="273844"/>
          </a:xfrm>
          <a:prstGeom prst="rect">
            <a:avLst/>
          </a:prstGeom>
        </p:spPr>
        <p:txBody>
          <a:bodyPr lIns="91434" tIns="45717" rIns="91434" bIns="45717"/>
          <a:lstStyle/>
          <a:p>
            <a:pPr defTabSz="914333"/>
            <a:fld id="{3C952748-466B-4C4E-94C8-C515AB0FBE22}" type="datetimeFigureOut">
              <a:rPr lang="en-US" smtClean="0">
                <a:solidFill>
                  <a:prstClr val="black"/>
                </a:solidFill>
              </a:rPr>
              <a:pPr defTabSz="914333"/>
              <a:t>12/11/2019</a:t>
            </a:fld>
            <a:endParaRPr lang="en-US">
              <a:solidFill>
                <a:prstClr val="black"/>
              </a:solidFill>
            </a:endParaRPr>
          </a:p>
        </p:txBody>
      </p:sp>
    </p:spTree>
    <p:extLst>
      <p:ext uri="{BB962C8B-B14F-4D97-AF65-F5344CB8AC3E}">
        <p14:creationId xmlns:p14="http://schemas.microsoft.com/office/powerpoint/2010/main" val="464858430"/>
      </p:ext>
    </p:extLst>
  </p:cSld>
  <p:clrMapOvr>
    <a:masterClrMapping/>
  </p:clrMapOvr>
  <p:transition spd="med">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4200" y="1047773"/>
            <a:ext cx="5181600" cy="331470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381000" y="1047752"/>
            <a:ext cx="2667000" cy="3324225"/>
          </a:xfrm>
        </p:spPr>
        <p:txBody>
          <a:bodyPr/>
          <a:lstStyle>
            <a:lvl1pPr marL="0" indent="0">
              <a:buNone/>
              <a:defRPr sz="1400"/>
            </a:lvl1pPr>
            <a:lvl2pPr marL="457166" indent="0">
              <a:buNone/>
              <a:defRPr sz="1200"/>
            </a:lvl2pPr>
            <a:lvl3pPr marL="914333" indent="0">
              <a:buNone/>
              <a:defRPr sz="1000"/>
            </a:lvl3pPr>
            <a:lvl4pPr marL="1371498" indent="0">
              <a:buNone/>
              <a:defRPr sz="900"/>
            </a:lvl4pPr>
            <a:lvl5pPr marL="1828664" indent="0">
              <a:buNone/>
              <a:defRPr sz="900"/>
            </a:lvl5pPr>
            <a:lvl6pPr marL="2285829" indent="0">
              <a:buNone/>
              <a:defRPr sz="900"/>
            </a:lvl6pPr>
            <a:lvl7pPr marL="2742995" indent="0">
              <a:buNone/>
              <a:defRPr sz="900"/>
            </a:lvl7pPr>
            <a:lvl8pPr marL="3200160" indent="0">
              <a:buNone/>
              <a:defRPr sz="900"/>
            </a:lvl8pPr>
            <a:lvl9pPr marL="3657326"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a:xfrm>
            <a:off x="381000" y="5391150"/>
            <a:ext cx="2133600" cy="273844"/>
          </a:xfrm>
          <a:prstGeom prst="rect">
            <a:avLst/>
          </a:prstGeom>
        </p:spPr>
        <p:txBody>
          <a:bodyPr lIns="91434" tIns="45717" rIns="91434" bIns="45717"/>
          <a:lstStyle/>
          <a:p>
            <a:pPr defTabSz="914333"/>
            <a:fld id="{3C952748-466B-4C4E-94C8-C515AB0FBE22}" type="datetimeFigureOut">
              <a:rPr lang="en-US" smtClean="0">
                <a:solidFill>
                  <a:prstClr val="black"/>
                </a:solidFill>
              </a:rPr>
              <a:pPr defTabSz="914333"/>
              <a:t>12/11/2019</a:t>
            </a:fld>
            <a:endParaRPr lang="en-US">
              <a:solidFill>
                <a:prstClr val="black"/>
              </a:solidFill>
            </a:endParaRPr>
          </a:p>
        </p:txBody>
      </p:sp>
      <p:sp>
        <p:nvSpPr>
          <p:cNvPr id="8" name="Title 1"/>
          <p:cNvSpPr>
            <a:spLocks noGrp="1"/>
          </p:cNvSpPr>
          <p:nvPr>
            <p:ph type="title"/>
          </p:nvPr>
        </p:nvSpPr>
        <p:spPr>
          <a:xfrm>
            <a:off x="381000" y="320278"/>
            <a:ext cx="7924800" cy="651272"/>
          </a:xfrm>
        </p:spPr>
        <p:txBody>
          <a:bodyPr/>
          <a:lstStyle/>
          <a:p>
            <a:r>
              <a:rPr lang="en-US" dirty="0" smtClean="0"/>
              <a:t>Click to edit Master title style</a:t>
            </a:r>
            <a:endParaRPr lang="en-US" dirty="0"/>
          </a:p>
        </p:txBody>
      </p:sp>
    </p:spTree>
    <p:extLst>
      <p:ext uri="{BB962C8B-B14F-4D97-AF65-F5344CB8AC3E}">
        <p14:creationId xmlns:p14="http://schemas.microsoft.com/office/powerpoint/2010/main" val="3356367715"/>
      </p:ext>
    </p:extLst>
  </p:cSld>
  <p:clrMapOvr>
    <a:masterClrMapping/>
  </p:clrMapOvr>
  <p:transition spd="med">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57200" y="1047750"/>
            <a:ext cx="8077200" cy="3429000"/>
          </a:xfrm>
        </p:spPr>
        <p:txBody>
          <a:bodyPr/>
          <a:lstStyle>
            <a:lvl1pPr marL="0" indent="0">
              <a:buNone/>
              <a:defRPr sz="3200"/>
            </a:lvl1pPr>
            <a:lvl2pPr marL="457166" indent="0">
              <a:buNone/>
              <a:defRPr sz="2800"/>
            </a:lvl2pPr>
            <a:lvl3pPr marL="914333" indent="0">
              <a:buNone/>
              <a:defRPr sz="2400"/>
            </a:lvl3pPr>
            <a:lvl4pPr marL="1371498" indent="0">
              <a:buNone/>
              <a:defRPr sz="2000"/>
            </a:lvl4pPr>
            <a:lvl5pPr marL="1828664" indent="0">
              <a:buNone/>
              <a:defRPr sz="2000"/>
            </a:lvl5pPr>
            <a:lvl6pPr marL="2285829" indent="0">
              <a:buNone/>
              <a:defRPr sz="2000"/>
            </a:lvl6pPr>
            <a:lvl7pPr marL="2742995" indent="0">
              <a:buNone/>
              <a:defRPr sz="2000"/>
            </a:lvl7pPr>
            <a:lvl8pPr marL="3200160" indent="0">
              <a:buNone/>
              <a:defRPr sz="2000"/>
            </a:lvl8pPr>
            <a:lvl9pPr marL="3657326" indent="0">
              <a:buNone/>
              <a:defRPr sz="2000"/>
            </a:lvl9pPr>
          </a:lstStyle>
          <a:p>
            <a:endParaRPr lang="en-US"/>
          </a:p>
        </p:txBody>
      </p:sp>
      <p:sp>
        <p:nvSpPr>
          <p:cNvPr id="4" name="Text Placeholder 3"/>
          <p:cNvSpPr>
            <a:spLocks noGrp="1"/>
          </p:cNvSpPr>
          <p:nvPr>
            <p:ph type="body" sz="half" idx="2"/>
          </p:nvPr>
        </p:nvSpPr>
        <p:spPr>
          <a:xfrm>
            <a:off x="685800" y="4552950"/>
            <a:ext cx="7772400" cy="457200"/>
          </a:xfrm>
        </p:spPr>
        <p:txBody>
          <a:bodyPr/>
          <a:lstStyle>
            <a:lvl1pPr marL="0" indent="0" algn="ctr">
              <a:buNone/>
              <a:defRPr sz="1400"/>
            </a:lvl1pPr>
            <a:lvl2pPr marL="457166" indent="0">
              <a:buNone/>
              <a:defRPr sz="1200"/>
            </a:lvl2pPr>
            <a:lvl3pPr marL="914333" indent="0">
              <a:buNone/>
              <a:defRPr sz="1000"/>
            </a:lvl3pPr>
            <a:lvl4pPr marL="1371498" indent="0">
              <a:buNone/>
              <a:defRPr sz="900"/>
            </a:lvl4pPr>
            <a:lvl5pPr marL="1828664" indent="0">
              <a:buNone/>
              <a:defRPr sz="900"/>
            </a:lvl5pPr>
            <a:lvl6pPr marL="2285829" indent="0">
              <a:buNone/>
              <a:defRPr sz="900"/>
            </a:lvl6pPr>
            <a:lvl7pPr marL="2742995" indent="0">
              <a:buNone/>
              <a:defRPr sz="900"/>
            </a:lvl7pPr>
            <a:lvl8pPr marL="3200160" indent="0">
              <a:buNone/>
              <a:defRPr sz="900"/>
            </a:lvl8pPr>
            <a:lvl9pPr marL="3657326"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a:xfrm>
            <a:off x="381000" y="5391150"/>
            <a:ext cx="2133600" cy="273844"/>
          </a:xfrm>
          <a:prstGeom prst="rect">
            <a:avLst/>
          </a:prstGeom>
        </p:spPr>
        <p:txBody>
          <a:bodyPr lIns="91434" tIns="45717" rIns="91434" bIns="45717"/>
          <a:lstStyle/>
          <a:p>
            <a:pPr defTabSz="914333"/>
            <a:fld id="{3C952748-466B-4C4E-94C8-C515AB0FBE22}" type="datetimeFigureOut">
              <a:rPr lang="en-US" smtClean="0">
                <a:solidFill>
                  <a:prstClr val="black"/>
                </a:solidFill>
              </a:rPr>
              <a:pPr defTabSz="914333"/>
              <a:t>12/11/2019</a:t>
            </a:fld>
            <a:endParaRPr lang="en-US">
              <a:solidFill>
                <a:prstClr val="black"/>
              </a:solidFill>
            </a:endParaRPr>
          </a:p>
        </p:txBody>
      </p:sp>
      <p:sp>
        <p:nvSpPr>
          <p:cNvPr id="8" name="Title 1"/>
          <p:cNvSpPr>
            <a:spLocks noGrp="1"/>
          </p:cNvSpPr>
          <p:nvPr>
            <p:ph type="title"/>
          </p:nvPr>
        </p:nvSpPr>
        <p:spPr>
          <a:xfrm>
            <a:off x="381000" y="320278"/>
            <a:ext cx="7924800" cy="651272"/>
          </a:xfrm>
        </p:spPr>
        <p:txBody>
          <a:bodyPr/>
          <a:lstStyle/>
          <a:p>
            <a:r>
              <a:rPr lang="en-US" dirty="0" smtClean="0"/>
              <a:t>Click to edit Master title style</a:t>
            </a:r>
            <a:endParaRPr lang="en-US" dirty="0"/>
          </a:p>
        </p:txBody>
      </p:sp>
    </p:spTree>
    <p:extLst>
      <p:ext uri="{BB962C8B-B14F-4D97-AF65-F5344CB8AC3E}">
        <p14:creationId xmlns:p14="http://schemas.microsoft.com/office/powerpoint/2010/main" val="2342449395"/>
      </p:ext>
    </p:extLst>
  </p:cSld>
  <p:clrMapOvr>
    <a:masterClrMapping/>
  </p:clrMapOvr>
  <p:transition spd="med">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381000" y="5391150"/>
            <a:ext cx="2133600" cy="273844"/>
          </a:xfrm>
          <a:prstGeom prst="rect">
            <a:avLst/>
          </a:prstGeom>
        </p:spPr>
        <p:txBody>
          <a:bodyPr lIns="91434" tIns="45717" rIns="91434" bIns="45717"/>
          <a:lstStyle/>
          <a:p>
            <a:pPr defTabSz="914333"/>
            <a:fld id="{3C952748-466B-4C4E-94C8-C515AB0FBE22}" type="datetimeFigureOut">
              <a:rPr lang="en-US" smtClean="0">
                <a:solidFill>
                  <a:prstClr val="black"/>
                </a:solidFill>
              </a:rPr>
              <a:pPr defTabSz="914333"/>
              <a:t>12/11/2019</a:t>
            </a:fld>
            <a:endParaRPr lang="en-US">
              <a:solidFill>
                <a:prstClr val="black"/>
              </a:solidFill>
            </a:endParaRPr>
          </a:p>
        </p:txBody>
      </p:sp>
    </p:spTree>
    <p:extLst>
      <p:ext uri="{BB962C8B-B14F-4D97-AF65-F5344CB8AC3E}">
        <p14:creationId xmlns:p14="http://schemas.microsoft.com/office/powerpoint/2010/main" val="3479516873"/>
      </p:ext>
    </p:extLst>
  </p:cSld>
  <p:clrMapOvr>
    <a:masterClrMapping/>
  </p:clrMapOvr>
  <p:transition spd="med">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0" y="0"/>
            <a:ext cx="9144000" cy="3597864"/>
          </a:xfrm>
          <a:prstGeom prst="rect">
            <a:avLst/>
          </a:prstGeom>
          <a:blipFill>
            <a:blip r:embed="rId2"/>
            <a:tile tx="0" ty="0" sx="100000" sy="100000" flip="none" algn="tl"/>
          </a:blipFill>
        </p:spPr>
        <p:txBody>
          <a:bodyPr lIns="91423" tIns="45711" rIns="91423" bIns="45711"/>
          <a:lstStyle>
            <a:lvl1pPr>
              <a:defRPr sz="2000"/>
            </a:lvl1pPr>
          </a:lstStyle>
          <a:p>
            <a:r>
              <a:rPr lang="en-US" dirty="0" smtClean="0"/>
              <a:t>Large Image</a:t>
            </a:r>
            <a:endParaRPr lang="en-US" dirty="0"/>
          </a:p>
        </p:txBody>
      </p:sp>
      <p:sp>
        <p:nvSpPr>
          <p:cNvPr id="11" name="Text Placeholder 5"/>
          <p:cNvSpPr>
            <a:spLocks noGrp="1"/>
          </p:cNvSpPr>
          <p:nvPr>
            <p:ph type="body" sz="quarter" idx="4294967295"/>
          </p:nvPr>
        </p:nvSpPr>
        <p:spPr>
          <a:xfrm>
            <a:off x="323528" y="3921903"/>
            <a:ext cx="6480720" cy="887909"/>
          </a:xfrm>
        </p:spPr>
        <p:txBody>
          <a:bodyPr anchor="b" anchorCtr="0">
            <a:noAutofit/>
          </a:bodyPr>
          <a:lstStyle/>
          <a:p>
            <a:r>
              <a:rPr lang="en-US" dirty="0" smtClean="0"/>
              <a:t>Arial Bold Title </a:t>
            </a:r>
            <a:r>
              <a:rPr lang="en-US" b="0" dirty="0" smtClean="0">
                <a:solidFill>
                  <a:schemeClr val="tx1">
                    <a:lumMod val="65000"/>
                    <a:lumOff val="35000"/>
                  </a:schemeClr>
                </a:solidFill>
                <a:latin typeface="Calibri Light"/>
                <a:cs typeface="Calibri Light"/>
              </a:rPr>
              <a:t>| Calibri Light Subtitle </a:t>
            </a:r>
          </a:p>
        </p:txBody>
      </p:sp>
      <p:pic>
        <p:nvPicPr>
          <p:cNvPr id="2" name="Picture 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996238" y="4065617"/>
            <a:ext cx="1824236" cy="738381"/>
          </a:xfrm>
          <a:prstGeom prst="rect">
            <a:avLst/>
          </a:prstGeom>
        </p:spPr>
      </p:pic>
    </p:spTree>
    <p:extLst>
      <p:ext uri="{BB962C8B-B14F-4D97-AF65-F5344CB8AC3E}">
        <p14:creationId xmlns:p14="http://schemas.microsoft.com/office/powerpoint/2010/main" val="2658183252"/>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Body Text">
    <p:spTree>
      <p:nvGrpSpPr>
        <p:cNvPr id="1" name=""/>
        <p:cNvGrpSpPr/>
        <p:nvPr/>
      </p:nvGrpSpPr>
      <p:grpSpPr>
        <a:xfrm>
          <a:off x="0" y="0"/>
          <a:ext cx="0" cy="0"/>
          <a:chOff x="0" y="0"/>
          <a:chExt cx="0" cy="0"/>
        </a:xfrm>
      </p:grpSpPr>
      <p:cxnSp>
        <p:nvCxnSpPr>
          <p:cNvPr id="9" name="Straight Connector 8"/>
          <p:cNvCxnSpPr/>
          <p:nvPr userDrawn="1"/>
        </p:nvCxnSpPr>
        <p:spPr>
          <a:xfrm>
            <a:off x="467544" y="915566"/>
            <a:ext cx="8208912"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8" name="Text Placeholder 5"/>
          <p:cNvSpPr>
            <a:spLocks noGrp="1"/>
          </p:cNvSpPr>
          <p:nvPr>
            <p:ph type="body" sz="quarter" idx="12" hasCustomPrompt="1"/>
          </p:nvPr>
        </p:nvSpPr>
        <p:spPr>
          <a:xfrm>
            <a:off x="395538" y="1307158"/>
            <a:ext cx="8352928" cy="3496843"/>
          </a:xfrm>
          <a:prstGeom prst="rect">
            <a:avLst/>
          </a:prstGeom>
        </p:spPr>
        <p:txBody>
          <a:bodyPr vert="horz" lIns="91423" tIns="45711" rIns="91423" bIns="45711">
            <a:noAutofit/>
          </a:bodyPr>
          <a:lstStyle>
            <a:lvl1pPr marL="0" indent="0">
              <a:buFontTx/>
              <a:buNone/>
              <a:defRPr sz="2000" b="0" i="0">
                <a:solidFill>
                  <a:schemeClr val="bg1">
                    <a:lumMod val="50000"/>
                  </a:schemeClr>
                </a:solidFill>
                <a:latin typeface="Calibri Light"/>
                <a:cs typeface="Calibri Light"/>
              </a:defRPr>
            </a:lvl1pPr>
            <a:lvl2pPr marL="457112" indent="0">
              <a:buFontTx/>
              <a:buNone/>
              <a:defRPr sz="1400">
                <a:solidFill>
                  <a:srgbClr val="FF0000"/>
                </a:solidFill>
                <a:latin typeface="Akkurat"/>
                <a:cs typeface="Akkurat"/>
              </a:defRPr>
            </a:lvl2pPr>
            <a:lvl3pPr marL="914225" indent="0">
              <a:buFontTx/>
              <a:buNone/>
              <a:defRPr sz="1400">
                <a:solidFill>
                  <a:srgbClr val="FF0000"/>
                </a:solidFill>
                <a:latin typeface="Akkurat"/>
                <a:cs typeface="Akkurat"/>
              </a:defRPr>
            </a:lvl3pPr>
            <a:lvl4pPr marL="1371338" indent="0">
              <a:buFontTx/>
              <a:buNone/>
              <a:defRPr sz="1400">
                <a:solidFill>
                  <a:srgbClr val="FF0000"/>
                </a:solidFill>
                <a:latin typeface="Akkurat"/>
                <a:cs typeface="Akkurat"/>
              </a:defRPr>
            </a:lvl4pPr>
            <a:lvl5pPr marL="1828451" indent="0">
              <a:buFontTx/>
              <a:buNone/>
              <a:defRPr sz="1400">
                <a:solidFill>
                  <a:srgbClr val="FF0000"/>
                </a:solidFill>
                <a:latin typeface="Akkurat"/>
                <a:cs typeface="Akkurat"/>
              </a:defRPr>
            </a:lvl5pPr>
          </a:lstStyle>
          <a:p>
            <a:r>
              <a:rPr lang="en-US" dirty="0" smtClean="0"/>
              <a:t>Calibri Light in gray at 20 points. Lorem ipsum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a:t>
            </a:r>
            <a:endParaRPr lang="en-US" dirty="0"/>
          </a:p>
        </p:txBody>
      </p:sp>
      <p:sp>
        <p:nvSpPr>
          <p:cNvPr id="10" name="Text Placeholder 8"/>
          <p:cNvSpPr>
            <a:spLocks noGrp="1"/>
          </p:cNvSpPr>
          <p:nvPr>
            <p:ph type="body" sz="quarter" idx="38" hasCustomPrompt="1"/>
          </p:nvPr>
        </p:nvSpPr>
        <p:spPr>
          <a:xfrm>
            <a:off x="395538" y="323904"/>
            <a:ext cx="8352928" cy="591664"/>
          </a:xfrm>
          <a:prstGeom prst="rect">
            <a:avLst/>
          </a:prstGeom>
        </p:spPr>
        <p:txBody>
          <a:bodyPr vert="horz" lIns="91423" tIns="45711" rIns="91423" bIns="45711">
            <a:noAutofit/>
          </a:bodyPr>
          <a:lstStyle>
            <a:lvl1pPr marL="0" indent="0">
              <a:buFontTx/>
              <a:buNone/>
              <a:defRPr sz="3000" b="1" i="0">
                <a:solidFill>
                  <a:srgbClr val="000000"/>
                </a:solidFill>
                <a:latin typeface="Arial"/>
                <a:cs typeface="Arial"/>
              </a:defRPr>
            </a:lvl1pPr>
            <a:lvl2pPr marL="457112" indent="0">
              <a:buFontTx/>
              <a:buNone/>
              <a:defRPr sz="2400">
                <a:solidFill>
                  <a:schemeClr val="bg1"/>
                </a:solidFill>
                <a:latin typeface="Akkurat"/>
                <a:cs typeface="Akkurat"/>
              </a:defRPr>
            </a:lvl2pPr>
            <a:lvl3pPr marL="914225" indent="0">
              <a:buFontTx/>
              <a:buNone/>
              <a:defRPr sz="2400">
                <a:solidFill>
                  <a:schemeClr val="bg1"/>
                </a:solidFill>
                <a:latin typeface="Akkurat"/>
                <a:cs typeface="Akkurat"/>
              </a:defRPr>
            </a:lvl3pPr>
            <a:lvl4pPr marL="1371338" indent="0">
              <a:buFontTx/>
              <a:buNone/>
              <a:defRPr sz="2400">
                <a:solidFill>
                  <a:schemeClr val="bg1"/>
                </a:solidFill>
                <a:latin typeface="Akkurat"/>
                <a:cs typeface="Akkurat"/>
              </a:defRPr>
            </a:lvl4pPr>
            <a:lvl5pPr marL="1828451" indent="0">
              <a:buFontTx/>
              <a:buNone/>
              <a:defRPr sz="2400">
                <a:solidFill>
                  <a:schemeClr val="bg1"/>
                </a:solidFill>
                <a:latin typeface="Akkurat"/>
                <a:cs typeface="Akkurat"/>
              </a:defRPr>
            </a:lvl5pPr>
          </a:lstStyle>
          <a:p>
            <a:pPr lvl="0"/>
            <a:r>
              <a:rPr lang="en-US" dirty="0" smtClean="0"/>
              <a:t>Arial Bold Title 30 Points</a:t>
            </a:r>
            <a:endParaRPr lang="en-US" dirty="0"/>
          </a:p>
        </p:txBody>
      </p:sp>
      <p:sp>
        <p:nvSpPr>
          <p:cNvPr id="11" name="Text Placeholder 8"/>
          <p:cNvSpPr>
            <a:spLocks noGrp="1"/>
          </p:cNvSpPr>
          <p:nvPr>
            <p:ph type="body" sz="quarter" idx="39" hasCustomPrompt="1"/>
          </p:nvPr>
        </p:nvSpPr>
        <p:spPr>
          <a:xfrm>
            <a:off x="395538" y="937468"/>
            <a:ext cx="8352928" cy="482154"/>
          </a:xfrm>
          <a:prstGeom prst="rect">
            <a:avLst/>
          </a:prstGeom>
        </p:spPr>
        <p:txBody>
          <a:bodyPr vert="horz" lIns="91423" tIns="45711" rIns="91423" bIns="45711">
            <a:normAutofit/>
          </a:bodyPr>
          <a:lstStyle>
            <a:lvl1pPr marL="0" indent="0">
              <a:buFontTx/>
              <a:buNone/>
              <a:defRPr sz="2000" b="1" i="0">
                <a:solidFill>
                  <a:srgbClr val="000000"/>
                </a:solidFill>
                <a:latin typeface="Arial"/>
                <a:cs typeface="Arial"/>
              </a:defRPr>
            </a:lvl1pPr>
            <a:lvl2pPr marL="457112" indent="0">
              <a:buFontTx/>
              <a:buNone/>
              <a:defRPr sz="2400">
                <a:solidFill>
                  <a:schemeClr val="bg1"/>
                </a:solidFill>
                <a:latin typeface="Akkurat"/>
                <a:cs typeface="Akkurat"/>
              </a:defRPr>
            </a:lvl2pPr>
            <a:lvl3pPr marL="914225" indent="0">
              <a:buFontTx/>
              <a:buNone/>
              <a:defRPr sz="2400">
                <a:solidFill>
                  <a:schemeClr val="bg1"/>
                </a:solidFill>
                <a:latin typeface="Akkurat"/>
                <a:cs typeface="Akkurat"/>
              </a:defRPr>
            </a:lvl3pPr>
            <a:lvl4pPr marL="1371338" indent="0">
              <a:buFontTx/>
              <a:buNone/>
              <a:defRPr sz="2400">
                <a:solidFill>
                  <a:schemeClr val="bg1"/>
                </a:solidFill>
                <a:latin typeface="Akkurat"/>
                <a:cs typeface="Akkurat"/>
              </a:defRPr>
            </a:lvl4pPr>
            <a:lvl5pPr marL="1828451" indent="0">
              <a:buFontTx/>
              <a:buNone/>
              <a:defRPr sz="2400">
                <a:solidFill>
                  <a:schemeClr val="bg1"/>
                </a:solidFill>
                <a:latin typeface="Akkurat"/>
                <a:cs typeface="Akkurat"/>
              </a:defRPr>
            </a:lvl5pPr>
          </a:lstStyle>
          <a:p>
            <a:pPr lvl="0"/>
            <a:r>
              <a:rPr lang="en-US" dirty="0" smtClean="0"/>
              <a:t>Arial Bold Subhead 20 Points</a:t>
            </a:r>
            <a:endParaRPr lang="en-US" dirty="0"/>
          </a:p>
        </p:txBody>
      </p:sp>
    </p:spTree>
    <p:extLst>
      <p:ext uri="{BB962C8B-B14F-4D97-AF65-F5344CB8AC3E}">
        <p14:creationId xmlns:p14="http://schemas.microsoft.com/office/powerpoint/2010/main" val="3788584686"/>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3758761"/>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Horizontal Image RULE">
    <p:spTree>
      <p:nvGrpSpPr>
        <p:cNvPr id="1" name=""/>
        <p:cNvGrpSpPr/>
        <p:nvPr/>
      </p:nvGrpSpPr>
      <p:grpSpPr>
        <a:xfrm>
          <a:off x="0" y="0"/>
          <a:ext cx="0" cy="0"/>
          <a:chOff x="0" y="0"/>
          <a:chExt cx="0" cy="0"/>
        </a:xfrm>
      </p:grpSpPr>
      <p:sp>
        <p:nvSpPr>
          <p:cNvPr id="6" name="Text Placeholder 5"/>
          <p:cNvSpPr>
            <a:spLocks noGrp="1"/>
          </p:cNvSpPr>
          <p:nvPr>
            <p:ph type="body" sz="quarter" idx="12" hasCustomPrompt="1"/>
          </p:nvPr>
        </p:nvSpPr>
        <p:spPr>
          <a:xfrm>
            <a:off x="395536" y="4284406"/>
            <a:ext cx="8185388" cy="609602"/>
          </a:xfrm>
          <a:prstGeom prst="rect">
            <a:avLst/>
          </a:prstGeom>
        </p:spPr>
        <p:txBody>
          <a:bodyPr vert="horz" lIns="91423" tIns="45711" rIns="91423" bIns="45711">
            <a:noAutofit/>
          </a:bodyPr>
          <a:lstStyle>
            <a:lvl1pPr marL="0" indent="0">
              <a:buFontTx/>
              <a:buNone/>
              <a:defRPr sz="2000" b="0" i="0">
                <a:solidFill>
                  <a:schemeClr val="bg1">
                    <a:lumMod val="50000"/>
                  </a:schemeClr>
                </a:solidFill>
                <a:latin typeface="Calibri Light"/>
                <a:cs typeface="Calibri Light"/>
              </a:defRPr>
            </a:lvl1pPr>
            <a:lvl2pPr marL="457112" indent="0">
              <a:buFontTx/>
              <a:buNone/>
              <a:defRPr sz="1400">
                <a:solidFill>
                  <a:srgbClr val="FF0000"/>
                </a:solidFill>
                <a:latin typeface="Akkurat"/>
                <a:cs typeface="Akkurat"/>
              </a:defRPr>
            </a:lvl2pPr>
            <a:lvl3pPr marL="914225" indent="0">
              <a:buFontTx/>
              <a:buNone/>
              <a:defRPr sz="1400">
                <a:solidFill>
                  <a:srgbClr val="FF0000"/>
                </a:solidFill>
                <a:latin typeface="Akkurat"/>
                <a:cs typeface="Akkurat"/>
              </a:defRPr>
            </a:lvl3pPr>
            <a:lvl4pPr marL="1371338" indent="0">
              <a:buFontTx/>
              <a:buNone/>
              <a:defRPr sz="1400">
                <a:solidFill>
                  <a:srgbClr val="FF0000"/>
                </a:solidFill>
                <a:latin typeface="Akkurat"/>
                <a:cs typeface="Akkurat"/>
              </a:defRPr>
            </a:lvl4pPr>
            <a:lvl5pPr marL="1828451" indent="0">
              <a:buFontTx/>
              <a:buNone/>
              <a:defRPr sz="1400">
                <a:solidFill>
                  <a:srgbClr val="FF0000"/>
                </a:solidFill>
                <a:latin typeface="Akkurat"/>
                <a:cs typeface="Akkurat"/>
              </a:defRPr>
            </a:lvl5pPr>
          </a:lstStyle>
          <a:p>
            <a:r>
              <a:rPr lang="en-US" dirty="0" smtClean="0"/>
              <a:t>Calibri Light in gray at 20 points. Lorem ipsum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a:t>
            </a:r>
            <a:endParaRPr lang="en-US" dirty="0"/>
          </a:p>
        </p:txBody>
      </p:sp>
      <p:sp>
        <p:nvSpPr>
          <p:cNvPr id="21" name="Text Placeholder 8"/>
          <p:cNvSpPr>
            <a:spLocks noGrp="1"/>
          </p:cNvSpPr>
          <p:nvPr>
            <p:ph type="body" sz="quarter" idx="38" hasCustomPrompt="1"/>
          </p:nvPr>
        </p:nvSpPr>
        <p:spPr>
          <a:xfrm>
            <a:off x="395536" y="3363840"/>
            <a:ext cx="8208912" cy="792088"/>
          </a:xfrm>
          <a:prstGeom prst="rect">
            <a:avLst/>
          </a:prstGeom>
        </p:spPr>
        <p:txBody>
          <a:bodyPr vert="horz" lIns="91423" tIns="45711" rIns="91423" bIns="45711">
            <a:normAutofit/>
          </a:bodyPr>
          <a:lstStyle>
            <a:lvl1pPr marL="0" indent="0">
              <a:buFontTx/>
              <a:buNone/>
              <a:defRPr sz="3000" b="1" i="0">
                <a:solidFill>
                  <a:srgbClr val="000000"/>
                </a:solidFill>
                <a:latin typeface="Arial"/>
                <a:cs typeface="Arial"/>
              </a:defRPr>
            </a:lvl1pPr>
            <a:lvl2pPr marL="457112" indent="0">
              <a:buFontTx/>
              <a:buNone/>
              <a:defRPr sz="2400">
                <a:solidFill>
                  <a:schemeClr val="bg1"/>
                </a:solidFill>
                <a:latin typeface="Akkurat"/>
                <a:cs typeface="Akkurat"/>
              </a:defRPr>
            </a:lvl2pPr>
            <a:lvl3pPr marL="914225" indent="0">
              <a:buFontTx/>
              <a:buNone/>
              <a:defRPr sz="2400">
                <a:solidFill>
                  <a:schemeClr val="bg1"/>
                </a:solidFill>
                <a:latin typeface="Akkurat"/>
                <a:cs typeface="Akkurat"/>
              </a:defRPr>
            </a:lvl3pPr>
            <a:lvl4pPr marL="1371338" indent="0">
              <a:buFontTx/>
              <a:buNone/>
              <a:defRPr sz="2400">
                <a:solidFill>
                  <a:schemeClr val="bg1"/>
                </a:solidFill>
                <a:latin typeface="Akkurat"/>
                <a:cs typeface="Akkurat"/>
              </a:defRPr>
            </a:lvl4pPr>
            <a:lvl5pPr marL="1828451" indent="0">
              <a:buFontTx/>
              <a:buNone/>
              <a:defRPr sz="2400">
                <a:solidFill>
                  <a:schemeClr val="bg1"/>
                </a:solidFill>
                <a:latin typeface="Akkurat"/>
                <a:cs typeface="Akkurat"/>
              </a:defRPr>
            </a:lvl5pPr>
          </a:lstStyle>
          <a:p>
            <a:pPr lvl="0"/>
            <a:r>
              <a:rPr lang="en-US" dirty="0" smtClean="0"/>
              <a:t>Arial Bold Title 30 Points</a:t>
            </a:r>
            <a:endParaRPr lang="en-US" dirty="0"/>
          </a:p>
        </p:txBody>
      </p:sp>
      <p:cxnSp>
        <p:nvCxnSpPr>
          <p:cNvPr id="12" name="Straight Connector 11"/>
          <p:cNvCxnSpPr/>
          <p:nvPr userDrawn="1"/>
        </p:nvCxnSpPr>
        <p:spPr>
          <a:xfrm>
            <a:off x="539554" y="3939902"/>
            <a:ext cx="8064896"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13" name="Picture Placeholder 9"/>
          <p:cNvSpPr>
            <a:spLocks noGrp="1"/>
          </p:cNvSpPr>
          <p:nvPr>
            <p:ph type="pic" sz="quarter" idx="10" hasCustomPrompt="1"/>
          </p:nvPr>
        </p:nvSpPr>
        <p:spPr>
          <a:xfrm>
            <a:off x="0" y="0"/>
            <a:ext cx="9144000" cy="3257550"/>
          </a:xfrm>
          <a:prstGeom prst="rect">
            <a:avLst/>
          </a:prstGeom>
          <a:blipFill dpi="0" rotWithShape="1">
            <a:blip r:embed="rId2"/>
            <a:srcRect/>
            <a:tile tx="0" ty="0" sx="100000" sy="100000" flip="none" algn="tl"/>
          </a:blipFill>
        </p:spPr>
        <p:txBody>
          <a:bodyPr lIns="91423" tIns="45711" rIns="91423" bIns="45711"/>
          <a:lstStyle>
            <a:lvl1pPr>
              <a:defRPr sz="2000"/>
            </a:lvl1pPr>
          </a:lstStyle>
          <a:p>
            <a:r>
              <a:rPr lang="en-US" dirty="0" smtClean="0"/>
              <a:t>Large Image</a:t>
            </a:r>
            <a:endParaRPr lang="en-US" dirty="0"/>
          </a:p>
        </p:txBody>
      </p:sp>
      <p:sp>
        <p:nvSpPr>
          <p:cNvPr id="7" name="Text Placeholder 8"/>
          <p:cNvSpPr>
            <a:spLocks noGrp="1"/>
          </p:cNvSpPr>
          <p:nvPr>
            <p:ph type="body" sz="quarter" idx="39" hasCustomPrompt="1"/>
          </p:nvPr>
        </p:nvSpPr>
        <p:spPr>
          <a:xfrm>
            <a:off x="395536" y="3907800"/>
            <a:ext cx="8208912" cy="464152"/>
          </a:xfrm>
          <a:prstGeom prst="rect">
            <a:avLst/>
          </a:prstGeom>
        </p:spPr>
        <p:txBody>
          <a:bodyPr vert="horz" lIns="91423" tIns="45711" rIns="91423" bIns="45711">
            <a:normAutofit/>
          </a:bodyPr>
          <a:lstStyle>
            <a:lvl1pPr marL="0" indent="0">
              <a:buFontTx/>
              <a:buNone/>
              <a:defRPr sz="2000" b="1" i="0">
                <a:solidFill>
                  <a:srgbClr val="000000"/>
                </a:solidFill>
                <a:latin typeface="Arial"/>
                <a:cs typeface="Arial"/>
              </a:defRPr>
            </a:lvl1pPr>
            <a:lvl2pPr marL="457112" indent="0">
              <a:buFontTx/>
              <a:buNone/>
              <a:defRPr sz="2400">
                <a:solidFill>
                  <a:schemeClr val="bg1"/>
                </a:solidFill>
                <a:latin typeface="Akkurat"/>
                <a:cs typeface="Akkurat"/>
              </a:defRPr>
            </a:lvl2pPr>
            <a:lvl3pPr marL="914225" indent="0">
              <a:buFontTx/>
              <a:buNone/>
              <a:defRPr sz="2400">
                <a:solidFill>
                  <a:schemeClr val="bg1"/>
                </a:solidFill>
                <a:latin typeface="Akkurat"/>
                <a:cs typeface="Akkurat"/>
              </a:defRPr>
            </a:lvl3pPr>
            <a:lvl4pPr marL="1371338" indent="0">
              <a:buFontTx/>
              <a:buNone/>
              <a:defRPr sz="2400">
                <a:solidFill>
                  <a:schemeClr val="bg1"/>
                </a:solidFill>
                <a:latin typeface="Akkurat"/>
                <a:cs typeface="Akkurat"/>
              </a:defRPr>
            </a:lvl4pPr>
            <a:lvl5pPr marL="1828451" indent="0">
              <a:buFontTx/>
              <a:buNone/>
              <a:defRPr sz="2400">
                <a:solidFill>
                  <a:schemeClr val="bg1"/>
                </a:solidFill>
                <a:latin typeface="Akkurat"/>
                <a:cs typeface="Akkurat"/>
              </a:defRPr>
            </a:lvl5pPr>
          </a:lstStyle>
          <a:p>
            <a:pPr lvl="0"/>
            <a:r>
              <a:rPr lang="en-US" dirty="0" smtClean="0"/>
              <a:t>Arial Bold Subhead 20 Points</a:t>
            </a:r>
            <a:endParaRPr lang="en-US" dirty="0"/>
          </a:p>
        </p:txBody>
      </p:sp>
    </p:spTree>
    <p:extLst>
      <p:ext uri="{BB962C8B-B14F-4D97-AF65-F5344CB8AC3E}">
        <p14:creationId xmlns:p14="http://schemas.microsoft.com/office/powerpoint/2010/main" val="389981455"/>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Horizontal Image">
    <p:spTree>
      <p:nvGrpSpPr>
        <p:cNvPr id="1" name=""/>
        <p:cNvGrpSpPr/>
        <p:nvPr/>
      </p:nvGrpSpPr>
      <p:grpSpPr>
        <a:xfrm>
          <a:off x="0" y="0"/>
          <a:ext cx="0" cy="0"/>
          <a:chOff x="0" y="0"/>
          <a:chExt cx="0" cy="0"/>
        </a:xfrm>
      </p:grpSpPr>
      <p:sp>
        <p:nvSpPr>
          <p:cNvPr id="6" name="Text Placeholder 5"/>
          <p:cNvSpPr>
            <a:spLocks noGrp="1"/>
          </p:cNvSpPr>
          <p:nvPr>
            <p:ph type="body" sz="quarter" idx="12" hasCustomPrompt="1"/>
          </p:nvPr>
        </p:nvSpPr>
        <p:spPr>
          <a:xfrm>
            <a:off x="395536" y="4284406"/>
            <a:ext cx="8185388" cy="609602"/>
          </a:xfrm>
          <a:prstGeom prst="rect">
            <a:avLst/>
          </a:prstGeom>
        </p:spPr>
        <p:txBody>
          <a:bodyPr vert="horz" lIns="91423" tIns="45711" rIns="91423" bIns="45711">
            <a:noAutofit/>
          </a:bodyPr>
          <a:lstStyle>
            <a:lvl1pPr marL="0" indent="0">
              <a:buFontTx/>
              <a:buNone/>
              <a:defRPr sz="2000" b="0" i="0">
                <a:solidFill>
                  <a:schemeClr val="bg1">
                    <a:lumMod val="50000"/>
                  </a:schemeClr>
                </a:solidFill>
                <a:latin typeface="Calibri Light"/>
                <a:cs typeface="Calibri Light"/>
              </a:defRPr>
            </a:lvl1pPr>
            <a:lvl2pPr marL="457112" indent="0">
              <a:buFontTx/>
              <a:buNone/>
              <a:defRPr sz="1400">
                <a:solidFill>
                  <a:srgbClr val="FF0000"/>
                </a:solidFill>
                <a:latin typeface="Akkurat"/>
                <a:cs typeface="Akkurat"/>
              </a:defRPr>
            </a:lvl2pPr>
            <a:lvl3pPr marL="914225" indent="0">
              <a:buFontTx/>
              <a:buNone/>
              <a:defRPr sz="1400">
                <a:solidFill>
                  <a:srgbClr val="FF0000"/>
                </a:solidFill>
                <a:latin typeface="Akkurat"/>
                <a:cs typeface="Akkurat"/>
              </a:defRPr>
            </a:lvl3pPr>
            <a:lvl4pPr marL="1371338" indent="0">
              <a:buFontTx/>
              <a:buNone/>
              <a:defRPr sz="1400">
                <a:solidFill>
                  <a:srgbClr val="FF0000"/>
                </a:solidFill>
                <a:latin typeface="Akkurat"/>
                <a:cs typeface="Akkurat"/>
              </a:defRPr>
            </a:lvl4pPr>
            <a:lvl5pPr marL="1828451" indent="0">
              <a:buFontTx/>
              <a:buNone/>
              <a:defRPr sz="1400">
                <a:solidFill>
                  <a:srgbClr val="FF0000"/>
                </a:solidFill>
                <a:latin typeface="Akkurat"/>
                <a:cs typeface="Akkurat"/>
              </a:defRPr>
            </a:lvl5pPr>
          </a:lstStyle>
          <a:p>
            <a:r>
              <a:rPr lang="en-US" dirty="0" smtClean="0"/>
              <a:t>Calibri Light in gray at 20 points. Lorem ipsum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a:t>
            </a:r>
            <a:endParaRPr lang="en-US" dirty="0"/>
          </a:p>
        </p:txBody>
      </p:sp>
      <p:sp>
        <p:nvSpPr>
          <p:cNvPr id="21" name="Text Placeholder 8"/>
          <p:cNvSpPr>
            <a:spLocks noGrp="1"/>
          </p:cNvSpPr>
          <p:nvPr>
            <p:ph type="body" sz="quarter" idx="38" hasCustomPrompt="1"/>
          </p:nvPr>
        </p:nvSpPr>
        <p:spPr>
          <a:xfrm>
            <a:off x="395536" y="3363840"/>
            <a:ext cx="8208912" cy="764764"/>
          </a:xfrm>
          <a:prstGeom prst="rect">
            <a:avLst/>
          </a:prstGeom>
        </p:spPr>
        <p:txBody>
          <a:bodyPr vert="horz" lIns="91423" tIns="45711" rIns="91423" bIns="45711">
            <a:normAutofit/>
          </a:bodyPr>
          <a:lstStyle>
            <a:lvl1pPr marL="0" indent="0">
              <a:buFontTx/>
              <a:buNone/>
              <a:defRPr sz="3000" b="1" i="0">
                <a:solidFill>
                  <a:srgbClr val="000000"/>
                </a:solidFill>
                <a:latin typeface="Arial"/>
                <a:cs typeface="Arial"/>
              </a:defRPr>
            </a:lvl1pPr>
            <a:lvl2pPr marL="457112" indent="0">
              <a:buFontTx/>
              <a:buNone/>
              <a:defRPr sz="2400">
                <a:solidFill>
                  <a:schemeClr val="bg1"/>
                </a:solidFill>
                <a:latin typeface="Akkurat"/>
                <a:cs typeface="Akkurat"/>
              </a:defRPr>
            </a:lvl2pPr>
            <a:lvl3pPr marL="914225" indent="0">
              <a:buFontTx/>
              <a:buNone/>
              <a:defRPr sz="2400">
                <a:solidFill>
                  <a:schemeClr val="bg1"/>
                </a:solidFill>
                <a:latin typeface="Akkurat"/>
                <a:cs typeface="Akkurat"/>
              </a:defRPr>
            </a:lvl3pPr>
            <a:lvl4pPr marL="1371338" indent="0">
              <a:buFontTx/>
              <a:buNone/>
              <a:defRPr sz="2400">
                <a:solidFill>
                  <a:schemeClr val="bg1"/>
                </a:solidFill>
                <a:latin typeface="Akkurat"/>
                <a:cs typeface="Akkurat"/>
              </a:defRPr>
            </a:lvl4pPr>
            <a:lvl5pPr marL="1828451" indent="0">
              <a:buFontTx/>
              <a:buNone/>
              <a:defRPr sz="2400">
                <a:solidFill>
                  <a:schemeClr val="bg1"/>
                </a:solidFill>
                <a:latin typeface="Akkurat"/>
                <a:cs typeface="Akkurat"/>
              </a:defRPr>
            </a:lvl5pPr>
          </a:lstStyle>
          <a:p>
            <a:pPr lvl="0"/>
            <a:r>
              <a:rPr lang="en-US" dirty="0" smtClean="0"/>
              <a:t>Arial Bold Title 30 Points</a:t>
            </a:r>
            <a:endParaRPr lang="en-US" dirty="0"/>
          </a:p>
        </p:txBody>
      </p:sp>
      <p:sp>
        <p:nvSpPr>
          <p:cNvPr id="13" name="Picture Placeholder 9"/>
          <p:cNvSpPr>
            <a:spLocks noGrp="1"/>
          </p:cNvSpPr>
          <p:nvPr>
            <p:ph type="pic" sz="quarter" idx="10" hasCustomPrompt="1"/>
          </p:nvPr>
        </p:nvSpPr>
        <p:spPr>
          <a:xfrm>
            <a:off x="0" y="0"/>
            <a:ext cx="9144000" cy="3257550"/>
          </a:xfrm>
          <a:prstGeom prst="rect">
            <a:avLst/>
          </a:prstGeom>
          <a:blipFill dpi="0" rotWithShape="1">
            <a:blip r:embed="rId2"/>
            <a:srcRect/>
            <a:tile tx="0" ty="0" sx="100000" sy="100000" flip="none" algn="tl"/>
          </a:blipFill>
        </p:spPr>
        <p:txBody>
          <a:bodyPr lIns="91423" tIns="45711" rIns="91423" bIns="45711"/>
          <a:lstStyle>
            <a:lvl1pPr>
              <a:defRPr sz="2000"/>
            </a:lvl1pPr>
          </a:lstStyle>
          <a:p>
            <a:r>
              <a:rPr lang="en-US" dirty="0" smtClean="0"/>
              <a:t>Large Image</a:t>
            </a:r>
            <a:endParaRPr lang="en-US" dirty="0"/>
          </a:p>
        </p:txBody>
      </p:sp>
      <p:sp>
        <p:nvSpPr>
          <p:cNvPr id="7" name="Text Placeholder 8"/>
          <p:cNvSpPr>
            <a:spLocks noGrp="1"/>
          </p:cNvSpPr>
          <p:nvPr>
            <p:ph type="body" sz="quarter" idx="39" hasCustomPrompt="1"/>
          </p:nvPr>
        </p:nvSpPr>
        <p:spPr>
          <a:xfrm>
            <a:off x="395536" y="3907800"/>
            <a:ext cx="8208912" cy="464152"/>
          </a:xfrm>
          <a:prstGeom prst="rect">
            <a:avLst/>
          </a:prstGeom>
        </p:spPr>
        <p:txBody>
          <a:bodyPr vert="horz" lIns="91423" tIns="45711" rIns="91423" bIns="45711">
            <a:normAutofit/>
          </a:bodyPr>
          <a:lstStyle>
            <a:lvl1pPr marL="0" indent="0">
              <a:buFontTx/>
              <a:buNone/>
              <a:defRPr sz="2000" b="1" i="0">
                <a:solidFill>
                  <a:srgbClr val="000000"/>
                </a:solidFill>
                <a:latin typeface="Arial"/>
                <a:cs typeface="Arial"/>
              </a:defRPr>
            </a:lvl1pPr>
            <a:lvl2pPr marL="457112" indent="0">
              <a:buFontTx/>
              <a:buNone/>
              <a:defRPr sz="2400">
                <a:solidFill>
                  <a:schemeClr val="bg1"/>
                </a:solidFill>
                <a:latin typeface="Akkurat"/>
                <a:cs typeface="Akkurat"/>
              </a:defRPr>
            </a:lvl2pPr>
            <a:lvl3pPr marL="914225" indent="0">
              <a:buFontTx/>
              <a:buNone/>
              <a:defRPr sz="2400">
                <a:solidFill>
                  <a:schemeClr val="bg1"/>
                </a:solidFill>
                <a:latin typeface="Akkurat"/>
                <a:cs typeface="Akkurat"/>
              </a:defRPr>
            </a:lvl3pPr>
            <a:lvl4pPr marL="1371338" indent="0">
              <a:buFontTx/>
              <a:buNone/>
              <a:defRPr sz="2400">
                <a:solidFill>
                  <a:schemeClr val="bg1"/>
                </a:solidFill>
                <a:latin typeface="Akkurat"/>
                <a:cs typeface="Akkurat"/>
              </a:defRPr>
            </a:lvl4pPr>
            <a:lvl5pPr marL="1828451" indent="0">
              <a:buFontTx/>
              <a:buNone/>
              <a:defRPr sz="2400">
                <a:solidFill>
                  <a:schemeClr val="bg1"/>
                </a:solidFill>
                <a:latin typeface="Akkurat"/>
                <a:cs typeface="Akkurat"/>
              </a:defRPr>
            </a:lvl5pPr>
          </a:lstStyle>
          <a:p>
            <a:pPr lvl="0"/>
            <a:r>
              <a:rPr lang="en-US" dirty="0" smtClean="0"/>
              <a:t>Arial Bold Subhead 20 Points</a:t>
            </a:r>
            <a:endParaRPr lang="en-US" dirty="0"/>
          </a:p>
        </p:txBody>
      </p:sp>
    </p:spTree>
    <p:extLst>
      <p:ext uri="{BB962C8B-B14F-4D97-AF65-F5344CB8AC3E}">
        <p14:creationId xmlns:p14="http://schemas.microsoft.com/office/powerpoint/2010/main" val="263620120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Horizontal Image w/ Bars">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0" y="0"/>
            <a:ext cx="9144000" cy="3257550"/>
          </a:xfrm>
          <a:prstGeom prst="rect">
            <a:avLst/>
          </a:prstGeom>
          <a:blipFill dpi="0" rotWithShape="1">
            <a:blip r:embed="rId2"/>
            <a:srcRect/>
            <a:tile tx="0" ty="0" sx="100000" sy="100000" flip="none" algn="tl"/>
          </a:blipFill>
        </p:spPr>
        <p:txBody>
          <a:bodyPr lIns="91423" tIns="45711" rIns="91423" bIns="45711"/>
          <a:lstStyle>
            <a:lvl1pPr>
              <a:defRPr sz="2000"/>
            </a:lvl1pPr>
          </a:lstStyle>
          <a:p>
            <a:r>
              <a:rPr lang="en-US" dirty="0" smtClean="0"/>
              <a:t>Large Image</a:t>
            </a:r>
            <a:endParaRPr lang="en-US" dirty="0"/>
          </a:p>
        </p:txBody>
      </p:sp>
      <p:sp>
        <p:nvSpPr>
          <p:cNvPr id="6" name="Text Placeholder 5"/>
          <p:cNvSpPr>
            <a:spLocks noGrp="1"/>
          </p:cNvSpPr>
          <p:nvPr>
            <p:ph type="body" sz="quarter" idx="12" hasCustomPrompt="1"/>
          </p:nvPr>
        </p:nvSpPr>
        <p:spPr>
          <a:xfrm>
            <a:off x="395538" y="4266404"/>
            <a:ext cx="1872208" cy="753618"/>
          </a:xfrm>
          <a:prstGeom prst="rect">
            <a:avLst/>
          </a:prstGeom>
        </p:spPr>
        <p:txBody>
          <a:bodyPr vert="horz" lIns="91423" tIns="45711" rIns="91423" bIns="45711">
            <a:normAutofit/>
          </a:bodyPr>
          <a:lstStyle>
            <a:lvl1pPr marL="0" indent="0">
              <a:buFontTx/>
              <a:buNone/>
              <a:defRPr sz="2000" b="0" i="0">
                <a:solidFill>
                  <a:schemeClr val="tx1">
                    <a:lumMod val="50000"/>
                    <a:lumOff val="50000"/>
                  </a:schemeClr>
                </a:solidFill>
                <a:latin typeface="Calibri Light"/>
                <a:cs typeface="Calibri Light"/>
              </a:defRPr>
            </a:lvl1pPr>
            <a:lvl2pPr marL="457112" indent="0">
              <a:buFontTx/>
              <a:buNone/>
              <a:defRPr sz="1400">
                <a:solidFill>
                  <a:srgbClr val="FF0000"/>
                </a:solidFill>
                <a:latin typeface="Akkurat"/>
                <a:cs typeface="Akkurat"/>
              </a:defRPr>
            </a:lvl2pPr>
            <a:lvl3pPr marL="914225" indent="0">
              <a:buFontTx/>
              <a:buNone/>
              <a:defRPr sz="1400">
                <a:solidFill>
                  <a:srgbClr val="FF0000"/>
                </a:solidFill>
                <a:latin typeface="Akkurat"/>
                <a:cs typeface="Akkurat"/>
              </a:defRPr>
            </a:lvl3pPr>
            <a:lvl4pPr marL="1371338" indent="0">
              <a:buFontTx/>
              <a:buNone/>
              <a:defRPr sz="1400">
                <a:solidFill>
                  <a:srgbClr val="FF0000"/>
                </a:solidFill>
                <a:latin typeface="Akkurat"/>
                <a:cs typeface="Akkurat"/>
              </a:defRPr>
            </a:lvl4pPr>
            <a:lvl5pPr marL="1828451"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21" name="Text Placeholder 8"/>
          <p:cNvSpPr>
            <a:spLocks noGrp="1"/>
          </p:cNvSpPr>
          <p:nvPr>
            <p:ph type="body" sz="quarter" idx="38" hasCustomPrompt="1"/>
          </p:nvPr>
        </p:nvSpPr>
        <p:spPr>
          <a:xfrm>
            <a:off x="395538" y="3363838"/>
            <a:ext cx="8352928" cy="692756"/>
          </a:xfrm>
          <a:prstGeom prst="rect">
            <a:avLst/>
          </a:prstGeom>
        </p:spPr>
        <p:txBody>
          <a:bodyPr vert="horz" lIns="91423" tIns="45711" rIns="91423" bIns="45711">
            <a:noAutofit/>
          </a:bodyPr>
          <a:lstStyle>
            <a:lvl1pPr marL="0" indent="0">
              <a:buFontTx/>
              <a:buNone/>
              <a:defRPr sz="3000" b="1" i="0">
                <a:solidFill>
                  <a:srgbClr val="000000"/>
                </a:solidFill>
                <a:latin typeface="Arial"/>
                <a:cs typeface="Arial"/>
              </a:defRPr>
            </a:lvl1pPr>
            <a:lvl2pPr marL="457112" indent="0">
              <a:buFontTx/>
              <a:buNone/>
              <a:defRPr sz="2400">
                <a:solidFill>
                  <a:schemeClr val="bg1"/>
                </a:solidFill>
                <a:latin typeface="Akkurat"/>
                <a:cs typeface="Akkurat"/>
              </a:defRPr>
            </a:lvl2pPr>
            <a:lvl3pPr marL="914225" indent="0">
              <a:buFontTx/>
              <a:buNone/>
              <a:defRPr sz="2400">
                <a:solidFill>
                  <a:schemeClr val="bg1"/>
                </a:solidFill>
                <a:latin typeface="Akkurat"/>
                <a:cs typeface="Akkurat"/>
              </a:defRPr>
            </a:lvl3pPr>
            <a:lvl4pPr marL="1371338" indent="0">
              <a:buFontTx/>
              <a:buNone/>
              <a:defRPr sz="2400">
                <a:solidFill>
                  <a:schemeClr val="bg1"/>
                </a:solidFill>
                <a:latin typeface="Akkurat"/>
                <a:cs typeface="Akkurat"/>
              </a:defRPr>
            </a:lvl4pPr>
            <a:lvl5pPr marL="1828451" indent="0">
              <a:buFontTx/>
              <a:buNone/>
              <a:defRPr sz="2400">
                <a:solidFill>
                  <a:schemeClr val="bg1"/>
                </a:solidFill>
                <a:latin typeface="Akkurat"/>
                <a:cs typeface="Akkurat"/>
              </a:defRPr>
            </a:lvl5pPr>
          </a:lstStyle>
          <a:p>
            <a:pPr lvl="0"/>
            <a:r>
              <a:rPr lang="en-US" dirty="0" smtClean="0"/>
              <a:t>Arial Bold Title 30 Points</a:t>
            </a:r>
            <a:endParaRPr lang="en-US" dirty="0"/>
          </a:p>
        </p:txBody>
      </p:sp>
      <p:sp>
        <p:nvSpPr>
          <p:cNvPr id="22" name="Text Placeholder 5"/>
          <p:cNvSpPr>
            <a:spLocks noGrp="1"/>
          </p:cNvSpPr>
          <p:nvPr>
            <p:ph type="body" sz="quarter" idx="39" hasCustomPrompt="1"/>
          </p:nvPr>
        </p:nvSpPr>
        <p:spPr>
          <a:xfrm>
            <a:off x="2557100" y="4266404"/>
            <a:ext cx="1870884" cy="753618"/>
          </a:xfrm>
          <a:prstGeom prst="rect">
            <a:avLst/>
          </a:prstGeom>
        </p:spPr>
        <p:txBody>
          <a:bodyPr vert="horz" lIns="91423" tIns="45711" rIns="91423" bIns="45711">
            <a:normAutofit/>
          </a:bodyPr>
          <a:lstStyle>
            <a:lvl1pPr marL="0" indent="0">
              <a:buFontTx/>
              <a:buNone/>
              <a:defRPr sz="2000" b="0" i="0">
                <a:solidFill>
                  <a:schemeClr val="tx1">
                    <a:lumMod val="50000"/>
                    <a:lumOff val="50000"/>
                  </a:schemeClr>
                </a:solidFill>
                <a:latin typeface="Calibri Light"/>
                <a:cs typeface="Calibri Light"/>
              </a:defRPr>
            </a:lvl1pPr>
            <a:lvl2pPr marL="457112" indent="0">
              <a:buFontTx/>
              <a:buNone/>
              <a:defRPr sz="1400">
                <a:solidFill>
                  <a:srgbClr val="FF0000"/>
                </a:solidFill>
                <a:latin typeface="Akkurat"/>
                <a:cs typeface="Akkurat"/>
              </a:defRPr>
            </a:lvl2pPr>
            <a:lvl3pPr marL="914225" indent="0">
              <a:buFontTx/>
              <a:buNone/>
              <a:defRPr sz="1400">
                <a:solidFill>
                  <a:srgbClr val="FF0000"/>
                </a:solidFill>
                <a:latin typeface="Akkurat"/>
                <a:cs typeface="Akkurat"/>
              </a:defRPr>
            </a:lvl3pPr>
            <a:lvl4pPr marL="1371338" indent="0">
              <a:buFontTx/>
              <a:buNone/>
              <a:defRPr sz="1400">
                <a:solidFill>
                  <a:srgbClr val="FF0000"/>
                </a:solidFill>
                <a:latin typeface="Akkurat"/>
                <a:cs typeface="Akkurat"/>
              </a:defRPr>
            </a:lvl4pPr>
            <a:lvl5pPr marL="1828451"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25" name="Text Placeholder 5"/>
          <p:cNvSpPr>
            <a:spLocks noGrp="1"/>
          </p:cNvSpPr>
          <p:nvPr>
            <p:ph type="body" sz="quarter" idx="41" hasCustomPrompt="1"/>
          </p:nvPr>
        </p:nvSpPr>
        <p:spPr>
          <a:xfrm>
            <a:off x="4631216" y="4266404"/>
            <a:ext cx="1957011" cy="753618"/>
          </a:xfrm>
          <a:prstGeom prst="rect">
            <a:avLst/>
          </a:prstGeom>
        </p:spPr>
        <p:txBody>
          <a:bodyPr vert="horz" lIns="91423" tIns="45711" rIns="91423" bIns="45711">
            <a:normAutofit/>
          </a:bodyPr>
          <a:lstStyle>
            <a:lvl1pPr marL="0" indent="0">
              <a:buFontTx/>
              <a:buNone/>
              <a:defRPr sz="2000" b="0" i="0">
                <a:solidFill>
                  <a:schemeClr val="tx1">
                    <a:lumMod val="50000"/>
                    <a:lumOff val="50000"/>
                  </a:schemeClr>
                </a:solidFill>
                <a:latin typeface="Calibri Light"/>
                <a:cs typeface="Calibri Light"/>
              </a:defRPr>
            </a:lvl1pPr>
            <a:lvl2pPr marL="457112" indent="0">
              <a:buFontTx/>
              <a:buNone/>
              <a:defRPr sz="1400">
                <a:solidFill>
                  <a:srgbClr val="FF0000"/>
                </a:solidFill>
                <a:latin typeface="Akkurat"/>
                <a:cs typeface="Akkurat"/>
              </a:defRPr>
            </a:lvl2pPr>
            <a:lvl3pPr marL="914225" indent="0">
              <a:buFontTx/>
              <a:buNone/>
              <a:defRPr sz="1400">
                <a:solidFill>
                  <a:srgbClr val="FF0000"/>
                </a:solidFill>
                <a:latin typeface="Akkurat"/>
                <a:cs typeface="Akkurat"/>
              </a:defRPr>
            </a:lvl3pPr>
            <a:lvl4pPr marL="1371338" indent="0">
              <a:buFontTx/>
              <a:buNone/>
              <a:defRPr sz="1400">
                <a:solidFill>
                  <a:srgbClr val="FF0000"/>
                </a:solidFill>
                <a:latin typeface="Akkurat"/>
                <a:cs typeface="Akkurat"/>
              </a:defRPr>
            </a:lvl4pPr>
            <a:lvl5pPr marL="1828451"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28" name="Text Placeholder 5"/>
          <p:cNvSpPr>
            <a:spLocks noGrp="1"/>
          </p:cNvSpPr>
          <p:nvPr>
            <p:ph type="body" sz="quarter" idx="43" hasCustomPrompt="1"/>
          </p:nvPr>
        </p:nvSpPr>
        <p:spPr>
          <a:xfrm>
            <a:off x="6804252" y="4266404"/>
            <a:ext cx="1905229" cy="753618"/>
          </a:xfrm>
          <a:prstGeom prst="rect">
            <a:avLst/>
          </a:prstGeom>
        </p:spPr>
        <p:txBody>
          <a:bodyPr vert="horz" lIns="91423" tIns="45711" rIns="91423" bIns="45711">
            <a:normAutofit/>
          </a:bodyPr>
          <a:lstStyle>
            <a:lvl1pPr marL="0" indent="0">
              <a:buFontTx/>
              <a:buNone/>
              <a:defRPr sz="2000" b="0" i="0">
                <a:solidFill>
                  <a:schemeClr val="tx1">
                    <a:lumMod val="50000"/>
                    <a:lumOff val="50000"/>
                  </a:schemeClr>
                </a:solidFill>
                <a:latin typeface="Calibri Light"/>
                <a:cs typeface="Calibri Light"/>
              </a:defRPr>
            </a:lvl1pPr>
            <a:lvl2pPr marL="457112" indent="0">
              <a:buFontTx/>
              <a:buNone/>
              <a:defRPr sz="1400">
                <a:solidFill>
                  <a:srgbClr val="FF0000"/>
                </a:solidFill>
                <a:latin typeface="Akkurat"/>
                <a:cs typeface="Akkurat"/>
              </a:defRPr>
            </a:lvl2pPr>
            <a:lvl3pPr marL="914225" indent="0">
              <a:buFontTx/>
              <a:buNone/>
              <a:defRPr sz="1400">
                <a:solidFill>
                  <a:srgbClr val="FF0000"/>
                </a:solidFill>
                <a:latin typeface="Akkurat"/>
                <a:cs typeface="Akkurat"/>
              </a:defRPr>
            </a:lvl3pPr>
            <a:lvl4pPr marL="1371338" indent="0">
              <a:buFontTx/>
              <a:buNone/>
              <a:defRPr sz="1400">
                <a:solidFill>
                  <a:srgbClr val="FF0000"/>
                </a:solidFill>
                <a:latin typeface="Akkurat"/>
                <a:cs typeface="Akkurat"/>
              </a:defRPr>
            </a:lvl4pPr>
            <a:lvl5pPr marL="1828451" indent="0">
              <a:buFontTx/>
              <a:buNone/>
              <a:defRPr sz="1400">
                <a:solidFill>
                  <a:srgbClr val="FF0000"/>
                </a:solidFill>
                <a:latin typeface="Akkurat"/>
                <a:cs typeface="Akkurat"/>
              </a:defRPr>
            </a:lvl5pPr>
          </a:lstStyle>
          <a:p>
            <a:pPr lvl="0"/>
            <a:r>
              <a:rPr lang="en-US" dirty="0" smtClean="0"/>
              <a:t>Body copy</a:t>
            </a:r>
            <a:endParaRPr lang="en-US" dirty="0"/>
          </a:p>
        </p:txBody>
      </p:sp>
      <p:cxnSp>
        <p:nvCxnSpPr>
          <p:cNvPr id="33" name="Straight Connector 32"/>
          <p:cNvCxnSpPr/>
          <p:nvPr userDrawn="1"/>
        </p:nvCxnSpPr>
        <p:spPr>
          <a:xfrm>
            <a:off x="2483768" y="3975906"/>
            <a:ext cx="0" cy="648072"/>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cxnSp>
        <p:nvCxnSpPr>
          <p:cNvPr id="34" name="Straight Connector 33"/>
          <p:cNvCxnSpPr/>
          <p:nvPr userDrawn="1"/>
        </p:nvCxnSpPr>
        <p:spPr>
          <a:xfrm>
            <a:off x="4572000" y="3975906"/>
            <a:ext cx="0" cy="648072"/>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cxnSp>
        <p:nvCxnSpPr>
          <p:cNvPr id="36" name="Straight Connector 35"/>
          <p:cNvCxnSpPr/>
          <p:nvPr userDrawn="1"/>
        </p:nvCxnSpPr>
        <p:spPr>
          <a:xfrm>
            <a:off x="6732240" y="3975906"/>
            <a:ext cx="0" cy="648072"/>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cxnSp>
        <p:nvCxnSpPr>
          <p:cNvPr id="38" name="Straight Connector 37"/>
          <p:cNvCxnSpPr/>
          <p:nvPr userDrawn="1"/>
        </p:nvCxnSpPr>
        <p:spPr>
          <a:xfrm>
            <a:off x="539554" y="3867894"/>
            <a:ext cx="8064896"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16" name="Text Placeholder 4"/>
          <p:cNvSpPr>
            <a:spLocks noGrp="1"/>
          </p:cNvSpPr>
          <p:nvPr>
            <p:ph type="body" sz="quarter" idx="44" hasCustomPrompt="1"/>
          </p:nvPr>
        </p:nvSpPr>
        <p:spPr>
          <a:xfrm>
            <a:off x="395538" y="3921900"/>
            <a:ext cx="1872209"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7" name="Text Placeholder 4"/>
          <p:cNvSpPr>
            <a:spLocks noGrp="1"/>
          </p:cNvSpPr>
          <p:nvPr>
            <p:ph type="body" sz="quarter" idx="45" hasCustomPrompt="1"/>
          </p:nvPr>
        </p:nvSpPr>
        <p:spPr>
          <a:xfrm>
            <a:off x="2555780" y="3921900"/>
            <a:ext cx="1872209"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8" name="Text Placeholder 4"/>
          <p:cNvSpPr>
            <a:spLocks noGrp="1"/>
          </p:cNvSpPr>
          <p:nvPr>
            <p:ph type="body" sz="quarter" idx="46" hasCustomPrompt="1"/>
          </p:nvPr>
        </p:nvSpPr>
        <p:spPr>
          <a:xfrm>
            <a:off x="6804252" y="3921900"/>
            <a:ext cx="1872209"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9" name="Text Placeholder 4"/>
          <p:cNvSpPr>
            <a:spLocks noGrp="1"/>
          </p:cNvSpPr>
          <p:nvPr>
            <p:ph type="body" sz="quarter" idx="47" hasCustomPrompt="1"/>
          </p:nvPr>
        </p:nvSpPr>
        <p:spPr>
          <a:xfrm>
            <a:off x="4601114" y="3921900"/>
            <a:ext cx="1987110"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Tree>
    <p:extLst>
      <p:ext uri="{BB962C8B-B14F-4D97-AF65-F5344CB8AC3E}">
        <p14:creationId xmlns:p14="http://schemas.microsoft.com/office/powerpoint/2010/main" val="2350244949"/>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Vertical Image RULE">
    <p:spTree>
      <p:nvGrpSpPr>
        <p:cNvPr id="1" name=""/>
        <p:cNvGrpSpPr/>
        <p:nvPr/>
      </p:nvGrpSpPr>
      <p:grpSpPr>
        <a:xfrm>
          <a:off x="0" y="0"/>
          <a:ext cx="0" cy="0"/>
          <a:chOff x="0" y="0"/>
          <a:chExt cx="0" cy="0"/>
        </a:xfrm>
      </p:grpSpPr>
      <p:sp>
        <p:nvSpPr>
          <p:cNvPr id="4" name="Text Placeholder 2"/>
          <p:cNvSpPr>
            <a:spLocks noGrp="1"/>
          </p:cNvSpPr>
          <p:nvPr>
            <p:ph type="body" sz="quarter" idx="12" hasCustomPrompt="1"/>
          </p:nvPr>
        </p:nvSpPr>
        <p:spPr>
          <a:xfrm>
            <a:off x="395536" y="1905676"/>
            <a:ext cx="2448272" cy="2826314"/>
          </a:xfrm>
        </p:spPr>
        <p:txBody>
          <a:bodyPr>
            <a:normAutofit/>
          </a:bodyPr>
          <a:lstStyle>
            <a:lvl1pPr marL="0" indent="0">
              <a:buFontTx/>
              <a:buNone/>
              <a:defRPr sz="2000" b="0">
                <a:solidFill>
                  <a:schemeClr val="bg1">
                    <a:lumMod val="50000"/>
                  </a:schemeClr>
                </a:solidFill>
                <a:latin typeface="Calibri Light" panose="020F0302020204030204" pitchFamily="34" charset="0"/>
              </a:defRPr>
            </a:lvl1pPr>
          </a:lstStyle>
          <a:p>
            <a:r>
              <a:rPr lang="en-US" dirty="0" smtClean="0"/>
              <a:t>Calibri Light in gray at 20 points. </a:t>
            </a:r>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a:t>
            </a:r>
            <a:r>
              <a:rPr lang="en-US" dirty="0" err="1"/>
              <a:t>dolore</a:t>
            </a:r>
            <a:r>
              <a:rPr lang="en-US" dirty="0"/>
              <a:t> magna </a:t>
            </a:r>
            <a:r>
              <a:rPr lang="en-US" dirty="0" err="1"/>
              <a:t>aliqua</a:t>
            </a:r>
            <a:r>
              <a:rPr lang="en-US" dirty="0" smtClean="0"/>
              <a:t>.</a:t>
            </a:r>
            <a:endParaRPr lang="en-US" dirty="0"/>
          </a:p>
        </p:txBody>
      </p:sp>
      <p:sp>
        <p:nvSpPr>
          <p:cNvPr id="6" name="Text Placeholder 4"/>
          <p:cNvSpPr>
            <a:spLocks noGrp="1"/>
          </p:cNvSpPr>
          <p:nvPr>
            <p:ph type="body" sz="quarter" idx="38" hasCustomPrompt="1"/>
          </p:nvPr>
        </p:nvSpPr>
        <p:spPr>
          <a:xfrm>
            <a:off x="395539" y="195486"/>
            <a:ext cx="2448271" cy="1080120"/>
          </a:xfrm>
        </p:spPr>
        <p:txBody>
          <a:bodyPr anchor="b">
            <a:noAutofit/>
          </a:bodyPr>
          <a:lstStyle>
            <a:lvl1pPr marL="0" indent="0">
              <a:buFontTx/>
              <a:buNone/>
              <a:defRPr sz="3000" b="1">
                <a:latin typeface="Arial" panose="020B0604020202020204" pitchFamily="34" charset="0"/>
                <a:cs typeface="Arial" panose="020B0604020202020204" pitchFamily="34" charset="0"/>
              </a:defRPr>
            </a:lvl1pPr>
          </a:lstStyle>
          <a:p>
            <a:r>
              <a:rPr lang="en-US" dirty="0" smtClean="0"/>
              <a:t>Arial Bold Title 30 Pts</a:t>
            </a:r>
            <a:endParaRPr lang="en-US" dirty="0"/>
          </a:p>
        </p:txBody>
      </p:sp>
      <p:cxnSp>
        <p:nvCxnSpPr>
          <p:cNvPr id="9" name="Straight Connector 8"/>
          <p:cNvCxnSpPr/>
          <p:nvPr userDrawn="1"/>
        </p:nvCxnSpPr>
        <p:spPr>
          <a:xfrm>
            <a:off x="395536" y="1275606"/>
            <a:ext cx="2376264"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8" name="Picture Placeholder 9"/>
          <p:cNvSpPr>
            <a:spLocks noGrp="1"/>
          </p:cNvSpPr>
          <p:nvPr>
            <p:ph type="pic" sz="quarter" idx="10" hasCustomPrompt="1"/>
          </p:nvPr>
        </p:nvSpPr>
        <p:spPr>
          <a:xfrm>
            <a:off x="3203848" y="0"/>
            <a:ext cx="5940152" cy="5143500"/>
          </a:xfrm>
          <a:prstGeom prst="rect">
            <a:avLst/>
          </a:prstGeom>
          <a:blipFill dpi="0" rotWithShape="1">
            <a:blip r:embed="rId2">
              <a:extLst>
                <a:ext uri="{BEBA8EAE-BF5A-486C-A8C5-ECC9F3942E4B}">
                  <a14:imgProps xmlns:a14="http://schemas.microsoft.com/office/drawing/2010/main">
                    <a14:imgLayer r:embed="rId3">
                      <a14:imgEffect>
                        <a14:sharpenSoften amount="23000"/>
                      </a14:imgEffect>
                    </a14:imgLayer>
                  </a14:imgProps>
                </a:ext>
              </a:extLst>
            </a:blip>
            <a:srcRect/>
            <a:tile tx="0" ty="0" sx="100000" sy="100000" flip="none" algn="tl"/>
          </a:blipFill>
        </p:spPr>
        <p:txBody>
          <a:bodyPr lIns="91423" tIns="45711" rIns="91423" bIns="45711"/>
          <a:lstStyle>
            <a:lvl1pPr>
              <a:defRPr sz="2000"/>
            </a:lvl1pPr>
          </a:lstStyle>
          <a:p>
            <a:r>
              <a:rPr lang="en-US" dirty="0" smtClean="0"/>
              <a:t>Large Image</a:t>
            </a:r>
            <a:endParaRPr lang="en-US" dirty="0"/>
          </a:p>
        </p:txBody>
      </p:sp>
      <p:sp>
        <p:nvSpPr>
          <p:cNvPr id="7" name="Text Placeholder 4"/>
          <p:cNvSpPr>
            <a:spLocks noGrp="1"/>
          </p:cNvSpPr>
          <p:nvPr>
            <p:ph type="body" sz="quarter" idx="39" hasCustomPrompt="1"/>
          </p:nvPr>
        </p:nvSpPr>
        <p:spPr>
          <a:xfrm>
            <a:off x="395539" y="1347614"/>
            <a:ext cx="2448271" cy="64807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pPr lvl="0"/>
            <a:r>
              <a:rPr lang="en-US" dirty="0" smtClean="0"/>
              <a:t>Arial Bold Subhead 20 Pts</a:t>
            </a:r>
            <a:endParaRPr lang="en-US" dirty="0"/>
          </a:p>
        </p:txBody>
      </p:sp>
    </p:spTree>
    <p:extLst>
      <p:ext uri="{BB962C8B-B14F-4D97-AF65-F5344CB8AC3E}">
        <p14:creationId xmlns:p14="http://schemas.microsoft.com/office/powerpoint/2010/main" val="26763871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Vertical Image">
    <p:spTree>
      <p:nvGrpSpPr>
        <p:cNvPr id="1" name=""/>
        <p:cNvGrpSpPr/>
        <p:nvPr/>
      </p:nvGrpSpPr>
      <p:grpSpPr>
        <a:xfrm>
          <a:off x="0" y="0"/>
          <a:ext cx="0" cy="0"/>
          <a:chOff x="0" y="0"/>
          <a:chExt cx="0" cy="0"/>
        </a:xfrm>
      </p:grpSpPr>
      <p:sp>
        <p:nvSpPr>
          <p:cNvPr id="4" name="Text Placeholder 2"/>
          <p:cNvSpPr>
            <a:spLocks noGrp="1"/>
          </p:cNvSpPr>
          <p:nvPr>
            <p:ph type="body" sz="quarter" idx="12" hasCustomPrompt="1"/>
          </p:nvPr>
        </p:nvSpPr>
        <p:spPr>
          <a:xfrm>
            <a:off x="395536" y="1905676"/>
            <a:ext cx="2448272" cy="2826314"/>
          </a:xfrm>
        </p:spPr>
        <p:txBody>
          <a:bodyPr>
            <a:normAutofit/>
          </a:bodyPr>
          <a:lstStyle>
            <a:lvl1pPr marL="0" indent="0">
              <a:buFontTx/>
              <a:buNone/>
              <a:defRPr sz="2000" b="0">
                <a:solidFill>
                  <a:schemeClr val="bg1">
                    <a:lumMod val="50000"/>
                  </a:schemeClr>
                </a:solidFill>
                <a:latin typeface="Calibri Light" panose="020F0302020204030204" pitchFamily="34" charset="0"/>
              </a:defRPr>
            </a:lvl1pPr>
          </a:lstStyle>
          <a:p>
            <a:r>
              <a:rPr lang="en-US" dirty="0" smtClean="0"/>
              <a:t>Calibri Light in gray at 20 points. </a:t>
            </a:r>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a:t>
            </a:r>
            <a:r>
              <a:rPr lang="en-US" dirty="0" err="1"/>
              <a:t>dolore</a:t>
            </a:r>
            <a:r>
              <a:rPr lang="en-US" dirty="0"/>
              <a:t> magna </a:t>
            </a:r>
            <a:r>
              <a:rPr lang="en-US" dirty="0" err="1"/>
              <a:t>aliqua</a:t>
            </a:r>
            <a:r>
              <a:rPr lang="en-US" dirty="0" smtClean="0"/>
              <a:t>.</a:t>
            </a:r>
            <a:endParaRPr lang="en-US" dirty="0"/>
          </a:p>
        </p:txBody>
      </p:sp>
      <p:sp>
        <p:nvSpPr>
          <p:cNvPr id="6" name="Text Placeholder 4"/>
          <p:cNvSpPr>
            <a:spLocks noGrp="1"/>
          </p:cNvSpPr>
          <p:nvPr>
            <p:ph type="body" sz="quarter" idx="38" hasCustomPrompt="1"/>
          </p:nvPr>
        </p:nvSpPr>
        <p:spPr>
          <a:xfrm>
            <a:off x="395539" y="123478"/>
            <a:ext cx="2448271" cy="1152128"/>
          </a:xfrm>
        </p:spPr>
        <p:txBody>
          <a:bodyPr anchor="b">
            <a:noAutofit/>
          </a:bodyPr>
          <a:lstStyle>
            <a:lvl1pPr marL="0" indent="0">
              <a:buFontTx/>
              <a:buNone/>
              <a:defRPr sz="3000" b="1">
                <a:latin typeface="Arial" panose="020B0604020202020204" pitchFamily="34" charset="0"/>
                <a:cs typeface="Arial" panose="020B0604020202020204" pitchFamily="34" charset="0"/>
              </a:defRPr>
            </a:lvl1pPr>
          </a:lstStyle>
          <a:p>
            <a:r>
              <a:rPr lang="en-US" dirty="0" smtClean="0"/>
              <a:t>Arial Bold Title 30 Pts</a:t>
            </a:r>
            <a:endParaRPr lang="en-US" dirty="0"/>
          </a:p>
        </p:txBody>
      </p:sp>
      <p:sp>
        <p:nvSpPr>
          <p:cNvPr id="8" name="Picture Placeholder 9"/>
          <p:cNvSpPr>
            <a:spLocks noGrp="1"/>
          </p:cNvSpPr>
          <p:nvPr>
            <p:ph type="pic" sz="quarter" idx="10" hasCustomPrompt="1"/>
          </p:nvPr>
        </p:nvSpPr>
        <p:spPr>
          <a:xfrm>
            <a:off x="3203848" y="0"/>
            <a:ext cx="5940152" cy="5143500"/>
          </a:xfrm>
          <a:prstGeom prst="rect">
            <a:avLst/>
          </a:prstGeom>
          <a:blipFill dpi="0" rotWithShape="1">
            <a:blip r:embed="rId2">
              <a:extLst>
                <a:ext uri="{BEBA8EAE-BF5A-486C-A8C5-ECC9F3942E4B}">
                  <a14:imgProps xmlns:a14="http://schemas.microsoft.com/office/drawing/2010/main">
                    <a14:imgLayer r:embed="rId3">
                      <a14:imgEffect>
                        <a14:sharpenSoften amount="23000"/>
                      </a14:imgEffect>
                    </a14:imgLayer>
                  </a14:imgProps>
                </a:ext>
              </a:extLst>
            </a:blip>
            <a:srcRect/>
            <a:tile tx="0" ty="0" sx="100000" sy="100000" flip="none" algn="tl"/>
          </a:blipFill>
        </p:spPr>
        <p:txBody>
          <a:bodyPr lIns="91423" tIns="45711" rIns="91423" bIns="45711"/>
          <a:lstStyle>
            <a:lvl1pPr>
              <a:defRPr sz="2000"/>
            </a:lvl1pPr>
          </a:lstStyle>
          <a:p>
            <a:r>
              <a:rPr lang="en-US" dirty="0" smtClean="0"/>
              <a:t>Large Image</a:t>
            </a:r>
            <a:endParaRPr lang="en-US" dirty="0"/>
          </a:p>
        </p:txBody>
      </p:sp>
      <p:sp>
        <p:nvSpPr>
          <p:cNvPr id="7" name="Text Placeholder 4"/>
          <p:cNvSpPr>
            <a:spLocks noGrp="1"/>
          </p:cNvSpPr>
          <p:nvPr>
            <p:ph type="body" sz="quarter" idx="39" hasCustomPrompt="1"/>
          </p:nvPr>
        </p:nvSpPr>
        <p:spPr>
          <a:xfrm>
            <a:off x="395539" y="1347614"/>
            <a:ext cx="2448271" cy="64807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pPr lvl="0"/>
            <a:r>
              <a:rPr lang="en-US" dirty="0" smtClean="0"/>
              <a:t>Arial Bold Subhead 20 Pts</a:t>
            </a:r>
            <a:endParaRPr lang="en-US" dirty="0"/>
          </a:p>
        </p:txBody>
      </p:sp>
    </p:spTree>
    <p:extLst>
      <p:ext uri="{BB962C8B-B14F-4D97-AF65-F5344CB8AC3E}">
        <p14:creationId xmlns:p14="http://schemas.microsoft.com/office/powerpoint/2010/main" val="38598495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Vertical Image w/ Bars">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3203848" y="0"/>
            <a:ext cx="5940152" cy="5143500"/>
          </a:xfrm>
          <a:prstGeom prst="rect">
            <a:avLst/>
          </a:prstGeom>
          <a:blipFill dpi="0" rotWithShape="1">
            <a:blip r:embed="rId2">
              <a:extLst>
                <a:ext uri="{BEBA8EAE-BF5A-486C-A8C5-ECC9F3942E4B}">
                  <a14:imgProps xmlns:a14="http://schemas.microsoft.com/office/drawing/2010/main">
                    <a14:imgLayer r:embed="rId3">
                      <a14:imgEffect>
                        <a14:sharpenSoften amount="23000"/>
                      </a14:imgEffect>
                    </a14:imgLayer>
                  </a14:imgProps>
                </a:ext>
              </a:extLst>
            </a:blip>
            <a:srcRect/>
            <a:tile tx="0" ty="0" sx="100000" sy="100000" flip="none" algn="tl"/>
          </a:blipFill>
        </p:spPr>
        <p:txBody>
          <a:bodyPr lIns="91423" tIns="45711" rIns="91423" bIns="45711"/>
          <a:lstStyle>
            <a:lvl1pPr>
              <a:defRPr sz="2000"/>
            </a:lvl1pPr>
          </a:lstStyle>
          <a:p>
            <a:r>
              <a:rPr lang="en-US" dirty="0" smtClean="0"/>
              <a:t>Large Image</a:t>
            </a:r>
            <a:endParaRPr lang="en-US" dirty="0"/>
          </a:p>
        </p:txBody>
      </p:sp>
      <p:sp>
        <p:nvSpPr>
          <p:cNvPr id="6" name="Text Placeholder 5"/>
          <p:cNvSpPr>
            <a:spLocks noGrp="1"/>
          </p:cNvSpPr>
          <p:nvPr>
            <p:ph type="body" sz="quarter" idx="12" hasCustomPrompt="1"/>
          </p:nvPr>
        </p:nvSpPr>
        <p:spPr>
          <a:xfrm>
            <a:off x="395536" y="1671650"/>
            <a:ext cx="2448272" cy="756084"/>
          </a:xfrm>
          <a:prstGeom prst="rect">
            <a:avLst/>
          </a:prstGeom>
        </p:spPr>
        <p:txBody>
          <a:bodyPr vert="horz" lIns="91423" tIns="45711" rIns="91423" bIns="45711">
            <a:normAutofit/>
          </a:bodyPr>
          <a:lstStyle>
            <a:lvl1pPr marL="0" indent="0">
              <a:buFontTx/>
              <a:buNone/>
              <a:defRPr sz="2000" b="0" i="0">
                <a:solidFill>
                  <a:schemeClr val="tx1">
                    <a:lumMod val="50000"/>
                    <a:lumOff val="50000"/>
                  </a:schemeClr>
                </a:solidFill>
                <a:latin typeface="Calibri Light"/>
                <a:cs typeface="Calibri Light"/>
              </a:defRPr>
            </a:lvl1pPr>
            <a:lvl2pPr marL="457112" indent="0">
              <a:buFontTx/>
              <a:buNone/>
              <a:defRPr sz="1400">
                <a:solidFill>
                  <a:srgbClr val="FF0000"/>
                </a:solidFill>
                <a:latin typeface="Akkurat"/>
                <a:cs typeface="Akkurat"/>
              </a:defRPr>
            </a:lvl2pPr>
            <a:lvl3pPr marL="914225" indent="0">
              <a:buFontTx/>
              <a:buNone/>
              <a:defRPr sz="1400">
                <a:solidFill>
                  <a:srgbClr val="FF0000"/>
                </a:solidFill>
                <a:latin typeface="Akkurat"/>
                <a:cs typeface="Akkurat"/>
              </a:defRPr>
            </a:lvl3pPr>
            <a:lvl4pPr marL="1371338" indent="0">
              <a:buFontTx/>
              <a:buNone/>
              <a:defRPr sz="1400">
                <a:solidFill>
                  <a:srgbClr val="FF0000"/>
                </a:solidFill>
                <a:latin typeface="Akkurat"/>
                <a:cs typeface="Akkurat"/>
              </a:defRPr>
            </a:lvl4pPr>
            <a:lvl5pPr marL="1828451"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20" name="Text Placeholder 4"/>
          <p:cNvSpPr>
            <a:spLocks noGrp="1"/>
          </p:cNvSpPr>
          <p:nvPr>
            <p:ph type="body" sz="quarter" idx="38" hasCustomPrompt="1"/>
          </p:nvPr>
        </p:nvSpPr>
        <p:spPr>
          <a:xfrm>
            <a:off x="395539" y="141481"/>
            <a:ext cx="2448271" cy="1044116"/>
          </a:xfrm>
        </p:spPr>
        <p:txBody>
          <a:bodyPr anchor="b">
            <a:noAutofit/>
          </a:bodyPr>
          <a:lstStyle>
            <a:lvl1pPr marL="0" indent="0">
              <a:buFontTx/>
              <a:buNone/>
              <a:defRPr sz="3000" b="1" baseline="0">
                <a:latin typeface="Arial" panose="020B0604020202020204" pitchFamily="34" charset="0"/>
                <a:cs typeface="Arial" panose="020B0604020202020204" pitchFamily="34" charset="0"/>
              </a:defRPr>
            </a:lvl1pPr>
          </a:lstStyle>
          <a:p>
            <a:r>
              <a:rPr lang="en-US" dirty="0" smtClean="0"/>
              <a:t>Arial Bold Title 30 Pts</a:t>
            </a:r>
            <a:endParaRPr lang="en-US" dirty="0"/>
          </a:p>
        </p:txBody>
      </p:sp>
      <p:cxnSp>
        <p:nvCxnSpPr>
          <p:cNvPr id="24" name="Straight Connector 23"/>
          <p:cNvCxnSpPr/>
          <p:nvPr userDrawn="1"/>
        </p:nvCxnSpPr>
        <p:spPr>
          <a:xfrm>
            <a:off x="467544" y="1275606"/>
            <a:ext cx="2376264"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28" name="Text Placeholder 5"/>
          <p:cNvSpPr>
            <a:spLocks noGrp="1"/>
          </p:cNvSpPr>
          <p:nvPr>
            <p:ph type="body" sz="quarter" idx="46" hasCustomPrompt="1"/>
          </p:nvPr>
        </p:nvSpPr>
        <p:spPr>
          <a:xfrm>
            <a:off x="395536" y="2967794"/>
            <a:ext cx="2448272" cy="756084"/>
          </a:xfrm>
          <a:prstGeom prst="rect">
            <a:avLst/>
          </a:prstGeom>
        </p:spPr>
        <p:txBody>
          <a:bodyPr vert="horz" lIns="91423" tIns="45711" rIns="91423" bIns="45711">
            <a:normAutofit/>
          </a:bodyPr>
          <a:lstStyle>
            <a:lvl1pPr marL="0" indent="0">
              <a:buFontTx/>
              <a:buNone/>
              <a:defRPr sz="2000" b="0" i="0">
                <a:solidFill>
                  <a:schemeClr val="tx1">
                    <a:lumMod val="50000"/>
                    <a:lumOff val="50000"/>
                  </a:schemeClr>
                </a:solidFill>
                <a:latin typeface="Calibri Light"/>
                <a:cs typeface="Calibri Light"/>
              </a:defRPr>
            </a:lvl1pPr>
            <a:lvl2pPr marL="457112" indent="0">
              <a:buFontTx/>
              <a:buNone/>
              <a:defRPr sz="1400">
                <a:solidFill>
                  <a:srgbClr val="FF0000"/>
                </a:solidFill>
                <a:latin typeface="Akkurat"/>
                <a:cs typeface="Akkurat"/>
              </a:defRPr>
            </a:lvl2pPr>
            <a:lvl3pPr marL="914225" indent="0">
              <a:buFontTx/>
              <a:buNone/>
              <a:defRPr sz="1400">
                <a:solidFill>
                  <a:srgbClr val="FF0000"/>
                </a:solidFill>
                <a:latin typeface="Akkurat"/>
                <a:cs typeface="Akkurat"/>
              </a:defRPr>
            </a:lvl3pPr>
            <a:lvl4pPr marL="1371338" indent="0">
              <a:buFontTx/>
              <a:buNone/>
              <a:defRPr sz="1400">
                <a:solidFill>
                  <a:srgbClr val="FF0000"/>
                </a:solidFill>
                <a:latin typeface="Akkurat"/>
                <a:cs typeface="Akkurat"/>
              </a:defRPr>
            </a:lvl4pPr>
            <a:lvl5pPr marL="1828451"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30" name="Text Placeholder 5"/>
          <p:cNvSpPr>
            <a:spLocks noGrp="1"/>
          </p:cNvSpPr>
          <p:nvPr>
            <p:ph type="body" sz="quarter" idx="48" hasCustomPrompt="1"/>
          </p:nvPr>
        </p:nvSpPr>
        <p:spPr>
          <a:xfrm>
            <a:off x="395536" y="4263938"/>
            <a:ext cx="2448272" cy="756084"/>
          </a:xfrm>
          <a:prstGeom prst="rect">
            <a:avLst/>
          </a:prstGeom>
        </p:spPr>
        <p:txBody>
          <a:bodyPr vert="horz" lIns="91423" tIns="45711" rIns="91423" bIns="45711">
            <a:normAutofit/>
          </a:bodyPr>
          <a:lstStyle>
            <a:lvl1pPr marL="0" indent="0">
              <a:buFontTx/>
              <a:buNone/>
              <a:defRPr sz="2000" b="0" i="0">
                <a:solidFill>
                  <a:schemeClr val="tx1">
                    <a:lumMod val="50000"/>
                    <a:lumOff val="50000"/>
                  </a:schemeClr>
                </a:solidFill>
                <a:latin typeface="Calibri Light"/>
                <a:cs typeface="Calibri Light"/>
              </a:defRPr>
            </a:lvl1pPr>
            <a:lvl2pPr marL="457112" indent="0">
              <a:buFontTx/>
              <a:buNone/>
              <a:defRPr sz="1400">
                <a:solidFill>
                  <a:srgbClr val="FF0000"/>
                </a:solidFill>
                <a:latin typeface="Akkurat"/>
                <a:cs typeface="Akkurat"/>
              </a:defRPr>
            </a:lvl2pPr>
            <a:lvl3pPr marL="914225" indent="0">
              <a:buFontTx/>
              <a:buNone/>
              <a:defRPr sz="1400">
                <a:solidFill>
                  <a:srgbClr val="FF0000"/>
                </a:solidFill>
                <a:latin typeface="Akkurat"/>
                <a:cs typeface="Akkurat"/>
              </a:defRPr>
            </a:lvl3pPr>
            <a:lvl4pPr marL="1371338" indent="0">
              <a:buFontTx/>
              <a:buNone/>
              <a:defRPr sz="1400">
                <a:solidFill>
                  <a:srgbClr val="FF0000"/>
                </a:solidFill>
                <a:latin typeface="Akkurat"/>
                <a:cs typeface="Akkurat"/>
              </a:defRPr>
            </a:lvl4pPr>
            <a:lvl5pPr marL="1828451" indent="0">
              <a:buFontTx/>
              <a:buNone/>
              <a:defRPr sz="1400">
                <a:solidFill>
                  <a:srgbClr val="FF0000"/>
                </a:solidFill>
                <a:latin typeface="Akkurat"/>
                <a:cs typeface="Akkurat"/>
              </a:defRPr>
            </a:lvl5pPr>
          </a:lstStyle>
          <a:p>
            <a:pPr lvl="0"/>
            <a:r>
              <a:rPr lang="en-US" dirty="0" smtClean="0"/>
              <a:t>Body copy</a:t>
            </a:r>
            <a:endParaRPr lang="en-US" dirty="0"/>
          </a:p>
        </p:txBody>
      </p:sp>
      <p:cxnSp>
        <p:nvCxnSpPr>
          <p:cNvPr id="41" name="Straight Connector 40"/>
          <p:cNvCxnSpPr/>
          <p:nvPr userDrawn="1"/>
        </p:nvCxnSpPr>
        <p:spPr>
          <a:xfrm>
            <a:off x="539553" y="2571750"/>
            <a:ext cx="1440160"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cxnSp>
        <p:nvCxnSpPr>
          <p:cNvPr id="42" name="Straight Connector 41"/>
          <p:cNvCxnSpPr/>
          <p:nvPr userDrawn="1"/>
        </p:nvCxnSpPr>
        <p:spPr>
          <a:xfrm>
            <a:off x="539553" y="3867894"/>
            <a:ext cx="1440160"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13" name="Text Placeholder 4"/>
          <p:cNvSpPr>
            <a:spLocks noGrp="1"/>
          </p:cNvSpPr>
          <p:nvPr>
            <p:ph type="body" sz="quarter" idx="39" hasCustomPrompt="1"/>
          </p:nvPr>
        </p:nvSpPr>
        <p:spPr>
          <a:xfrm>
            <a:off x="395539" y="1293608"/>
            <a:ext cx="2448271"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4" name="Text Placeholder 4"/>
          <p:cNvSpPr>
            <a:spLocks noGrp="1"/>
          </p:cNvSpPr>
          <p:nvPr>
            <p:ph type="body" sz="quarter" idx="50" hasCustomPrompt="1"/>
          </p:nvPr>
        </p:nvSpPr>
        <p:spPr>
          <a:xfrm>
            <a:off x="395539" y="2589752"/>
            <a:ext cx="2448271"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5" name="Text Placeholder 4"/>
          <p:cNvSpPr>
            <a:spLocks noGrp="1"/>
          </p:cNvSpPr>
          <p:nvPr>
            <p:ph type="body" sz="quarter" idx="51" hasCustomPrompt="1"/>
          </p:nvPr>
        </p:nvSpPr>
        <p:spPr>
          <a:xfrm>
            <a:off x="395539" y="3885896"/>
            <a:ext cx="2448271"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Tree>
    <p:extLst>
      <p:ext uri="{BB962C8B-B14F-4D97-AF65-F5344CB8AC3E}">
        <p14:creationId xmlns:p14="http://schemas.microsoft.com/office/powerpoint/2010/main" val="1337543475"/>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losing Slide SSC">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0" y="0"/>
            <a:ext cx="9144000" cy="3597864"/>
          </a:xfrm>
          <a:prstGeom prst="rect">
            <a:avLst/>
          </a:prstGeom>
          <a:blipFill>
            <a:blip r:embed="rId2"/>
            <a:tile tx="0" ty="0" sx="100000" sy="100000" flip="none" algn="tl"/>
          </a:blipFill>
        </p:spPr>
        <p:txBody>
          <a:bodyPr lIns="91423" tIns="45711" rIns="91423" bIns="45711"/>
          <a:lstStyle>
            <a:lvl1pPr>
              <a:defRPr sz="2000"/>
            </a:lvl1pPr>
          </a:lstStyle>
          <a:p>
            <a:r>
              <a:rPr lang="en-US" dirty="0" smtClean="0"/>
              <a:t>Large Image</a:t>
            </a:r>
            <a:endParaRPr lang="en-US" dirty="0"/>
          </a:p>
        </p:txBody>
      </p:sp>
      <p:sp>
        <p:nvSpPr>
          <p:cNvPr id="11" name="Text Placeholder 5"/>
          <p:cNvSpPr>
            <a:spLocks noGrp="1"/>
          </p:cNvSpPr>
          <p:nvPr>
            <p:ph type="body" sz="quarter" idx="4294967295" hasCustomPrompt="1"/>
          </p:nvPr>
        </p:nvSpPr>
        <p:spPr>
          <a:xfrm>
            <a:off x="323531" y="3867897"/>
            <a:ext cx="4752527" cy="941915"/>
          </a:xfrm>
        </p:spPr>
        <p:txBody>
          <a:bodyPr anchor="b" anchorCtr="0">
            <a:noAutofit/>
          </a:bodyPr>
          <a:lstStyle>
            <a:lvl1pPr>
              <a:defRPr/>
            </a:lvl1pPr>
          </a:lstStyle>
          <a:p>
            <a:r>
              <a:rPr lang="en-US" dirty="0" smtClean="0"/>
              <a:t>Speaker </a:t>
            </a:r>
            <a:r>
              <a:rPr lang="en-US" b="0" dirty="0" smtClean="0">
                <a:solidFill>
                  <a:schemeClr val="tx1">
                    <a:lumMod val="65000"/>
                    <a:lumOff val="35000"/>
                  </a:schemeClr>
                </a:solidFill>
                <a:latin typeface="Calibri Light"/>
                <a:cs typeface="Calibri Light"/>
              </a:rPr>
              <a:t>| Contact Info </a:t>
            </a:r>
          </a:p>
        </p:txBody>
      </p:sp>
      <p:pic>
        <p:nvPicPr>
          <p:cNvPr id="2" name="Picture 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817046" y="3888756"/>
            <a:ext cx="3003426" cy="915245"/>
          </a:xfrm>
          <a:prstGeom prst="rect">
            <a:avLst/>
          </a:prstGeom>
        </p:spPr>
      </p:pic>
    </p:spTree>
    <p:extLst>
      <p:ext uri="{BB962C8B-B14F-4D97-AF65-F5344CB8AC3E}">
        <p14:creationId xmlns:p14="http://schemas.microsoft.com/office/powerpoint/2010/main" val="53817626"/>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900115"/>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900115"/>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B42A8AE-42DF-451E-9BD3-5846311C7B28}" type="datetimeFigureOut">
              <a:rPr lang="en-US" smtClean="0">
                <a:solidFill>
                  <a:prstClr val="black">
                    <a:tint val="75000"/>
                  </a:prstClr>
                </a:solidFill>
              </a:rPr>
              <a:pPr/>
              <a:t>12/11/2019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1461091-2996-4C44-848A-13A1CC5B39F0}"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15337628"/>
      </p:ext>
    </p:extLst>
  </p:cSld>
  <p:clrMapOvr>
    <a:masterClrMapping/>
  </p:clrMapOvr>
  <p:transition spd="med">
    <p:fade/>
  </p:transition>
  <p:timing>
    <p:tnLst>
      <p:par>
        <p:cTn id="1" dur="indefinite" restart="never" nodeType="tmRoot"/>
      </p:par>
    </p:tn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0" y="0"/>
            <a:ext cx="9144000" cy="3597864"/>
          </a:xfrm>
          <a:prstGeom prst="rect">
            <a:avLst/>
          </a:prstGeom>
          <a:blipFill>
            <a:blip r:embed="rId2"/>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11" name="Text Placeholder 5"/>
          <p:cNvSpPr>
            <a:spLocks noGrp="1"/>
          </p:cNvSpPr>
          <p:nvPr>
            <p:ph type="body" sz="quarter" idx="4294967295"/>
          </p:nvPr>
        </p:nvSpPr>
        <p:spPr>
          <a:xfrm>
            <a:off x="323528" y="3921900"/>
            <a:ext cx="6480720" cy="887909"/>
          </a:xfrm>
        </p:spPr>
        <p:txBody>
          <a:bodyPr anchor="b" anchorCtr="0">
            <a:noAutofit/>
          </a:bodyPr>
          <a:lstStyle/>
          <a:p>
            <a:r>
              <a:rPr lang="en-US" dirty="0" smtClean="0"/>
              <a:t>Arial Bold Title </a:t>
            </a:r>
            <a:r>
              <a:rPr lang="en-US" b="0" dirty="0" smtClean="0">
                <a:solidFill>
                  <a:schemeClr val="tx1">
                    <a:lumMod val="65000"/>
                    <a:lumOff val="35000"/>
                  </a:schemeClr>
                </a:solidFill>
                <a:latin typeface="Calibri Light"/>
                <a:cs typeface="Calibri Light"/>
              </a:rPr>
              <a:t>| Calibri Light Subtitle </a:t>
            </a:r>
          </a:p>
        </p:txBody>
      </p:sp>
      <p:pic>
        <p:nvPicPr>
          <p:cNvPr id="2" name="Picture 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996236" y="4065617"/>
            <a:ext cx="1824236" cy="738381"/>
          </a:xfrm>
          <a:prstGeom prst="rect">
            <a:avLst/>
          </a:prstGeom>
        </p:spPr>
      </p:pic>
    </p:spTree>
    <p:extLst>
      <p:ext uri="{BB962C8B-B14F-4D97-AF65-F5344CB8AC3E}">
        <p14:creationId xmlns:p14="http://schemas.microsoft.com/office/powerpoint/2010/main" val="3192567283"/>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Body Text">
    <p:spTree>
      <p:nvGrpSpPr>
        <p:cNvPr id="1" name=""/>
        <p:cNvGrpSpPr/>
        <p:nvPr/>
      </p:nvGrpSpPr>
      <p:grpSpPr>
        <a:xfrm>
          <a:off x="0" y="0"/>
          <a:ext cx="0" cy="0"/>
          <a:chOff x="0" y="0"/>
          <a:chExt cx="0" cy="0"/>
        </a:xfrm>
      </p:grpSpPr>
      <p:cxnSp>
        <p:nvCxnSpPr>
          <p:cNvPr id="9" name="Straight Connector 8"/>
          <p:cNvCxnSpPr/>
          <p:nvPr userDrawn="1"/>
        </p:nvCxnSpPr>
        <p:spPr>
          <a:xfrm>
            <a:off x="467544" y="915566"/>
            <a:ext cx="8208912"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8" name="Text Placeholder 5"/>
          <p:cNvSpPr>
            <a:spLocks noGrp="1"/>
          </p:cNvSpPr>
          <p:nvPr>
            <p:ph type="body" sz="quarter" idx="12" hasCustomPrompt="1"/>
          </p:nvPr>
        </p:nvSpPr>
        <p:spPr>
          <a:xfrm>
            <a:off x="395536" y="1307155"/>
            <a:ext cx="8352928" cy="3496843"/>
          </a:xfrm>
          <a:prstGeom prst="rect">
            <a:avLst/>
          </a:prstGeom>
        </p:spPr>
        <p:txBody>
          <a:bodyPr vert="horz" lIns="91429" tIns="45714" rIns="91429" bIns="45714">
            <a:noAutofit/>
          </a:bodyPr>
          <a:lstStyle>
            <a:lvl1pPr marL="0" indent="0">
              <a:buFontTx/>
              <a:buNone/>
              <a:defRPr sz="2000" b="0" i="0">
                <a:solidFill>
                  <a:schemeClr val="bg1">
                    <a:lumMod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r>
              <a:rPr lang="en-US" dirty="0" smtClean="0"/>
              <a:t>Calibri Light in gray at 20 points. Lorem ipsum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a:t>
            </a:r>
            <a:endParaRPr lang="en-US" dirty="0"/>
          </a:p>
        </p:txBody>
      </p:sp>
      <p:sp>
        <p:nvSpPr>
          <p:cNvPr id="10" name="Text Placeholder 8"/>
          <p:cNvSpPr>
            <a:spLocks noGrp="1"/>
          </p:cNvSpPr>
          <p:nvPr>
            <p:ph type="body" sz="quarter" idx="38" hasCustomPrompt="1"/>
          </p:nvPr>
        </p:nvSpPr>
        <p:spPr>
          <a:xfrm>
            <a:off x="395536" y="323902"/>
            <a:ext cx="8352928" cy="591664"/>
          </a:xfrm>
          <a:prstGeom prst="rect">
            <a:avLst/>
          </a:prstGeom>
        </p:spPr>
        <p:txBody>
          <a:bodyPr vert="horz" lIns="91429" tIns="45714" rIns="91429" bIns="45714">
            <a:noAutofit/>
          </a:bodyPr>
          <a:lstStyle>
            <a:lvl1pPr marL="0" indent="0">
              <a:buFontTx/>
              <a:buNone/>
              <a:defRPr sz="3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Title 30 Points</a:t>
            </a:r>
            <a:endParaRPr lang="en-US" dirty="0"/>
          </a:p>
        </p:txBody>
      </p:sp>
      <p:sp>
        <p:nvSpPr>
          <p:cNvPr id="11" name="Text Placeholder 8"/>
          <p:cNvSpPr>
            <a:spLocks noGrp="1"/>
          </p:cNvSpPr>
          <p:nvPr>
            <p:ph type="body" sz="quarter" idx="39" hasCustomPrompt="1"/>
          </p:nvPr>
        </p:nvSpPr>
        <p:spPr>
          <a:xfrm>
            <a:off x="395536" y="937468"/>
            <a:ext cx="8352928" cy="482154"/>
          </a:xfrm>
          <a:prstGeom prst="rect">
            <a:avLst/>
          </a:prstGeom>
        </p:spPr>
        <p:txBody>
          <a:bodyPr vert="horz" lIns="91429" tIns="45714" rIns="91429" bIns="45714">
            <a:normAutofit/>
          </a:bodyPr>
          <a:lstStyle>
            <a:lvl1pPr marL="0" indent="0">
              <a:buFontTx/>
              <a:buNone/>
              <a:defRPr sz="2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Subhead 20 Points</a:t>
            </a:r>
            <a:endParaRPr lang="en-US" dirty="0"/>
          </a:p>
        </p:txBody>
      </p:sp>
    </p:spTree>
    <p:extLst>
      <p:ext uri="{BB962C8B-B14F-4D97-AF65-F5344CB8AC3E}">
        <p14:creationId xmlns:p14="http://schemas.microsoft.com/office/powerpoint/2010/main" val="1327535466"/>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4404334"/>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Horizontal Image RULE">
    <p:spTree>
      <p:nvGrpSpPr>
        <p:cNvPr id="1" name=""/>
        <p:cNvGrpSpPr/>
        <p:nvPr/>
      </p:nvGrpSpPr>
      <p:grpSpPr>
        <a:xfrm>
          <a:off x="0" y="0"/>
          <a:ext cx="0" cy="0"/>
          <a:chOff x="0" y="0"/>
          <a:chExt cx="0" cy="0"/>
        </a:xfrm>
      </p:grpSpPr>
      <p:sp>
        <p:nvSpPr>
          <p:cNvPr id="6" name="Text Placeholder 5"/>
          <p:cNvSpPr>
            <a:spLocks noGrp="1"/>
          </p:cNvSpPr>
          <p:nvPr>
            <p:ph type="body" sz="quarter" idx="12" hasCustomPrompt="1"/>
          </p:nvPr>
        </p:nvSpPr>
        <p:spPr>
          <a:xfrm>
            <a:off x="395536" y="4284406"/>
            <a:ext cx="8185388" cy="609602"/>
          </a:xfrm>
          <a:prstGeom prst="rect">
            <a:avLst/>
          </a:prstGeom>
        </p:spPr>
        <p:txBody>
          <a:bodyPr vert="horz" lIns="91429" tIns="45714" rIns="91429" bIns="45714">
            <a:noAutofit/>
          </a:bodyPr>
          <a:lstStyle>
            <a:lvl1pPr marL="0" indent="0">
              <a:buFontTx/>
              <a:buNone/>
              <a:defRPr sz="2000" b="0" i="0">
                <a:solidFill>
                  <a:schemeClr val="bg1">
                    <a:lumMod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r>
              <a:rPr lang="en-US" dirty="0" smtClean="0"/>
              <a:t>Calibri Light in gray at 20 points. Lorem ipsum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a:t>
            </a:r>
            <a:endParaRPr lang="en-US" dirty="0"/>
          </a:p>
        </p:txBody>
      </p:sp>
      <p:sp>
        <p:nvSpPr>
          <p:cNvPr id="21" name="Text Placeholder 8"/>
          <p:cNvSpPr>
            <a:spLocks noGrp="1"/>
          </p:cNvSpPr>
          <p:nvPr>
            <p:ph type="body" sz="quarter" idx="38" hasCustomPrompt="1"/>
          </p:nvPr>
        </p:nvSpPr>
        <p:spPr>
          <a:xfrm>
            <a:off x="395536" y="3363838"/>
            <a:ext cx="8208912" cy="792088"/>
          </a:xfrm>
          <a:prstGeom prst="rect">
            <a:avLst/>
          </a:prstGeom>
        </p:spPr>
        <p:txBody>
          <a:bodyPr vert="horz" lIns="91429" tIns="45714" rIns="91429" bIns="45714">
            <a:normAutofit/>
          </a:bodyPr>
          <a:lstStyle>
            <a:lvl1pPr marL="0" indent="0">
              <a:buFontTx/>
              <a:buNone/>
              <a:defRPr sz="3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Title 30 Points</a:t>
            </a:r>
            <a:endParaRPr lang="en-US" dirty="0"/>
          </a:p>
        </p:txBody>
      </p:sp>
      <p:cxnSp>
        <p:nvCxnSpPr>
          <p:cNvPr id="12" name="Straight Connector 11"/>
          <p:cNvCxnSpPr/>
          <p:nvPr userDrawn="1"/>
        </p:nvCxnSpPr>
        <p:spPr>
          <a:xfrm>
            <a:off x="539552" y="3939902"/>
            <a:ext cx="8064896"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13" name="Picture Placeholder 9"/>
          <p:cNvSpPr>
            <a:spLocks noGrp="1"/>
          </p:cNvSpPr>
          <p:nvPr>
            <p:ph type="pic" sz="quarter" idx="10" hasCustomPrompt="1"/>
          </p:nvPr>
        </p:nvSpPr>
        <p:spPr>
          <a:xfrm>
            <a:off x="0" y="0"/>
            <a:ext cx="9144000" cy="3257550"/>
          </a:xfrm>
          <a:prstGeom prst="rect">
            <a:avLst/>
          </a:prstGeom>
          <a:blipFill dpi="0" rotWithShape="1">
            <a:blip r:embed="rId2"/>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7" name="Text Placeholder 8"/>
          <p:cNvSpPr>
            <a:spLocks noGrp="1"/>
          </p:cNvSpPr>
          <p:nvPr>
            <p:ph type="body" sz="quarter" idx="39" hasCustomPrompt="1"/>
          </p:nvPr>
        </p:nvSpPr>
        <p:spPr>
          <a:xfrm>
            <a:off x="395536" y="3907798"/>
            <a:ext cx="8208912" cy="464152"/>
          </a:xfrm>
          <a:prstGeom prst="rect">
            <a:avLst/>
          </a:prstGeom>
        </p:spPr>
        <p:txBody>
          <a:bodyPr vert="horz" lIns="91429" tIns="45714" rIns="91429" bIns="45714">
            <a:normAutofit/>
          </a:bodyPr>
          <a:lstStyle>
            <a:lvl1pPr marL="0" indent="0">
              <a:buFontTx/>
              <a:buNone/>
              <a:defRPr sz="2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Subhead 20 Points</a:t>
            </a:r>
            <a:endParaRPr lang="en-US" dirty="0"/>
          </a:p>
        </p:txBody>
      </p:sp>
    </p:spTree>
    <p:extLst>
      <p:ext uri="{BB962C8B-B14F-4D97-AF65-F5344CB8AC3E}">
        <p14:creationId xmlns:p14="http://schemas.microsoft.com/office/powerpoint/2010/main" val="1153108845"/>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Horizontal Image">
    <p:spTree>
      <p:nvGrpSpPr>
        <p:cNvPr id="1" name=""/>
        <p:cNvGrpSpPr/>
        <p:nvPr/>
      </p:nvGrpSpPr>
      <p:grpSpPr>
        <a:xfrm>
          <a:off x="0" y="0"/>
          <a:ext cx="0" cy="0"/>
          <a:chOff x="0" y="0"/>
          <a:chExt cx="0" cy="0"/>
        </a:xfrm>
      </p:grpSpPr>
      <p:sp>
        <p:nvSpPr>
          <p:cNvPr id="6" name="Text Placeholder 5"/>
          <p:cNvSpPr>
            <a:spLocks noGrp="1"/>
          </p:cNvSpPr>
          <p:nvPr>
            <p:ph type="body" sz="quarter" idx="12" hasCustomPrompt="1"/>
          </p:nvPr>
        </p:nvSpPr>
        <p:spPr>
          <a:xfrm>
            <a:off x="395536" y="4284406"/>
            <a:ext cx="8185388" cy="609602"/>
          </a:xfrm>
          <a:prstGeom prst="rect">
            <a:avLst/>
          </a:prstGeom>
        </p:spPr>
        <p:txBody>
          <a:bodyPr vert="horz" lIns="91429" tIns="45714" rIns="91429" bIns="45714">
            <a:noAutofit/>
          </a:bodyPr>
          <a:lstStyle>
            <a:lvl1pPr marL="0" indent="0">
              <a:buFontTx/>
              <a:buNone/>
              <a:defRPr sz="2000" b="0" i="0">
                <a:solidFill>
                  <a:schemeClr val="bg1">
                    <a:lumMod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r>
              <a:rPr lang="en-US" dirty="0" smtClean="0"/>
              <a:t>Calibri Light in gray at 20 points. Lorem ipsum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a:t>
            </a:r>
            <a:endParaRPr lang="en-US" dirty="0"/>
          </a:p>
        </p:txBody>
      </p:sp>
      <p:sp>
        <p:nvSpPr>
          <p:cNvPr id="21" name="Text Placeholder 8"/>
          <p:cNvSpPr>
            <a:spLocks noGrp="1"/>
          </p:cNvSpPr>
          <p:nvPr>
            <p:ph type="body" sz="quarter" idx="38" hasCustomPrompt="1"/>
          </p:nvPr>
        </p:nvSpPr>
        <p:spPr>
          <a:xfrm>
            <a:off x="395536" y="3363838"/>
            <a:ext cx="8208912" cy="764764"/>
          </a:xfrm>
          <a:prstGeom prst="rect">
            <a:avLst/>
          </a:prstGeom>
        </p:spPr>
        <p:txBody>
          <a:bodyPr vert="horz" lIns="91429" tIns="45714" rIns="91429" bIns="45714">
            <a:normAutofit/>
          </a:bodyPr>
          <a:lstStyle>
            <a:lvl1pPr marL="0" indent="0">
              <a:buFontTx/>
              <a:buNone/>
              <a:defRPr sz="3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Title 30 Points</a:t>
            </a:r>
            <a:endParaRPr lang="en-US" dirty="0"/>
          </a:p>
        </p:txBody>
      </p:sp>
      <p:sp>
        <p:nvSpPr>
          <p:cNvPr id="13" name="Picture Placeholder 9"/>
          <p:cNvSpPr>
            <a:spLocks noGrp="1"/>
          </p:cNvSpPr>
          <p:nvPr>
            <p:ph type="pic" sz="quarter" idx="10" hasCustomPrompt="1"/>
          </p:nvPr>
        </p:nvSpPr>
        <p:spPr>
          <a:xfrm>
            <a:off x="0" y="0"/>
            <a:ext cx="9144000" cy="3257550"/>
          </a:xfrm>
          <a:prstGeom prst="rect">
            <a:avLst/>
          </a:prstGeom>
          <a:blipFill dpi="0" rotWithShape="1">
            <a:blip r:embed="rId2"/>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7" name="Text Placeholder 8"/>
          <p:cNvSpPr>
            <a:spLocks noGrp="1"/>
          </p:cNvSpPr>
          <p:nvPr>
            <p:ph type="body" sz="quarter" idx="39" hasCustomPrompt="1"/>
          </p:nvPr>
        </p:nvSpPr>
        <p:spPr>
          <a:xfrm>
            <a:off x="395536" y="3907798"/>
            <a:ext cx="8208912" cy="464152"/>
          </a:xfrm>
          <a:prstGeom prst="rect">
            <a:avLst/>
          </a:prstGeom>
        </p:spPr>
        <p:txBody>
          <a:bodyPr vert="horz" lIns="91429" tIns="45714" rIns="91429" bIns="45714">
            <a:normAutofit/>
          </a:bodyPr>
          <a:lstStyle>
            <a:lvl1pPr marL="0" indent="0">
              <a:buFontTx/>
              <a:buNone/>
              <a:defRPr sz="2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Subhead 20 Points</a:t>
            </a:r>
            <a:endParaRPr lang="en-US" dirty="0"/>
          </a:p>
        </p:txBody>
      </p:sp>
    </p:spTree>
    <p:extLst>
      <p:ext uri="{BB962C8B-B14F-4D97-AF65-F5344CB8AC3E}">
        <p14:creationId xmlns:p14="http://schemas.microsoft.com/office/powerpoint/2010/main" val="149780776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Horizontal Image w/ Bars">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0" y="0"/>
            <a:ext cx="9144000" cy="3257550"/>
          </a:xfrm>
          <a:prstGeom prst="rect">
            <a:avLst/>
          </a:prstGeom>
          <a:blipFill dpi="0" rotWithShape="1">
            <a:blip r:embed="rId2"/>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6" name="Text Placeholder 5"/>
          <p:cNvSpPr>
            <a:spLocks noGrp="1"/>
          </p:cNvSpPr>
          <p:nvPr>
            <p:ph type="body" sz="quarter" idx="12" hasCustomPrompt="1"/>
          </p:nvPr>
        </p:nvSpPr>
        <p:spPr>
          <a:xfrm>
            <a:off x="395536" y="4266404"/>
            <a:ext cx="1872208" cy="753618"/>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21" name="Text Placeholder 8"/>
          <p:cNvSpPr>
            <a:spLocks noGrp="1"/>
          </p:cNvSpPr>
          <p:nvPr>
            <p:ph type="body" sz="quarter" idx="38" hasCustomPrompt="1"/>
          </p:nvPr>
        </p:nvSpPr>
        <p:spPr>
          <a:xfrm>
            <a:off x="395536" y="3363838"/>
            <a:ext cx="8352928" cy="692756"/>
          </a:xfrm>
          <a:prstGeom prst="rect">
            <a:avLst/>
          </a:prstGeom>
        </p:spPr>
        <p:txBody>
          <a:bodyPr vert="horz" lIns="91429" tIns="45714" rIns="91429" bIns="45714">
            <a:noAutofit/>
          </a:bodyPr>
          <a:lstStyle>
            <a:lvl1pPr marL="0" indent="0">
              <a:buFontTx/>
              <a:buNone/>
              <a:defRPr sz="3000" b="1" i="0">
                <a:solidFill>
                  <a:srgbClr val="000000"/>
                </a:solidFill>
                <a:latin typeface="Arial"/>
                <a:cs typeface="Arial"/>
              </a:defRPr>
            </a:lvl1pPr>
            <a:lvl2pPr marL="457146" indent="0">
              <a:buFontTx/>
              <a:buNone/>
              <a:defRPr sz="2400">
                <a:solidFill>
                  <a:schemeClr val="bg1"/>
                </a:solidFill>
                <a:latin typeface="Akkurat"/>
                <a:cs typeface="Akkurat"/>
              </a:defRPr>
            </a:lvl2pPr>
            <a:lvl3pPr marL="914293" indent="0">
              <a:buFontTx/>
              <a:buNone/>
              <a:defRPr sz="2400">
                <a:solidFill>
                  <a:schemeClr val="bg1"/>
                </a:solidFill>
                <a:latin typeface="Akkurat"/>
                <a:cs typeface="Akkurat"/>
              </a:defRPr>
            </a:lvl3pPr>
            <a:lvl4pPr marL="1371440" indent="0">
              <a:buFontTx/>
              <a:buNone/>
              <a:defRPr sz="2400">
                <a:solidFill>
                  <a:schemeClr val="bg1"/>
                </a:solidFill>
                <a:latin typeface="Akkurat"/>
                <a:cs typeface="Akkurat"/>
              </a:defRPr>
            </a:lvl4pPr>
            <a:lvl5pPr marL="1828586" indent="0">
              <a:buFontTx/>
              <a:buNone/>
              <a:defRPr sz="2400">
                <a:solidFill>
                  <a:schemeClr val="bg1"/>
                </a:solidFill>
                <a:latin typeface="Akkurat"/>
                <a:cs typeface="Akkurat"/>
              </a:defRPr>
            </a:lvl5pPr>
          </a:lstStyle>
          <a:p>
            <a:pPr lvl="0"/>
            <a:r>
              <a:rPr lang="en-US" dirty="0" smtClean="0"/>
              <a:t>Arial Bold Title 30 Points</a:t>
            </a:r>
            <a:endParaRPr lang="en-US" dirty="0"/>
          </a:p>
        </p:txBody>
      </p:sp>
      <p:sp>
        <p:nvSpPr>
          <p:cNvPr id="22" name="Text Placeholder 5"/>
          <p:cNvSpPr>
            <a:spLocks noGrp="1"/>
          </p:cNvSpPr>
          <p:nvPr>
            <p:ph type="body" sz="quarter" idx="39" hasCustomPrompt="1"/>
          </p:nvPr>
        </p:nvSpPr>
        <p:spPr>
          <a:xfrm>
            <a:off x="2557100" y="4266404"/>
            <a:ext cx="1870884" cy="753618"/>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25" name="Text Placeholder 5"/>
          <p:cNvSpPr>
            <a:spLocks noGrp="1"/>
          </p:cNvSpPr>
          <p:nvPr>
            <p:ph type="body" sz="quarter" idx="41" hasCustomPrompt="1"/>
          </p:nvPr>
        </p:nvSpPr>
        <p:spPr>
          <a:xfrm>
            <a:off x="4631214" y="4266404"/>
            <a:ext cx="1957011" cy="753618"/>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28" name="Text Placeholder 5"/>
          <p:cNvSpPr>
            <a:spLocks noGrp="1"/>
          </p:cNvSpPr>
          <p:nvPr>
            <p:ph type="body" sz="quarter" idx="43" hasCustomPrompt="1"/>
          </p:nvPr>
        </p:nvSpPr>
        <p:spPr>
          <a:xfrm>
            <a:off x="6804249" y="4266404"/>
            <a:ext cx="1905229" cy="753618"/>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cxnSp>
        <p:nvCxnSpPr>
          <p:cNvPr id="33" name="Straight Connector 32"/>
          <p:cNvCxnSpPr/>
          <p:nvPr userDrawn="1"/>
        </p:nvCxnSpPr>
        <p:spPr>
          <a:xfrm>
            <a:off x="2483768" y="3975906"/>
            <a:ext cx="0" cy="648072"/>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cxnSp>
        <p:nvCxnSpPr>
          <p:cNvPr id="34" name="Straight Connector 33"/>
          <p:cNvCxnSpPr/>
          <p:nvPr userDrawn="1"/>
        </p:nvCxnSpPr>
        <p:spPr>
          <a:xfrm>
            <a:off x="4572000" y="3975906"/>
            <a:ext cx="0" cy="648072"/>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cxnSp>
        <p:nvCxnSpPr>
          <p:cNvPr id="36" name="Straight Connector 35"/>
          <p:cNvCxnSpPr/>
          <p:nvPr userDrawn="1"/>
        </p:nvCxnSpPr>
        <p:spPr>
          <a:xfrm>
            <a:off x="6732240" y="3975906"/>
            <a:ext cx="0" cy="648072"/>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cxnSp>
        <p:nvCxnSpPr>
          <p:cNvPr id="38" name="Straight Connector 37"/>
          <p:cNvCxnSpPr/>
          <p:nvPr userDrawn="1"/>
        </p:nvCxnSpPr>
        <p:spPr>
          <a:xfrm>
            <a:off x="539552" y="3867894"/>
            <a:ext cx="8064896"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16" name="Text Placeholder 4"/>
          <p:cNvSpPr>
            <a:spLocks noGrp="1"/>
          </p:cNvSpPr>
          <p:nvPr>
            <p:ph type="body" sz="quarter" idx="44" hasCustomPrompt="1"/>
          </p:nvPr>
        </p:nvSpPr>
        <p:spPr>
          <a:xfrm>
            <a:off x="395536" y="3921900"/>
            <a:ext cx="1872209"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7" name="Text Placeholder 4"/>
          <p:cNvSpPr>
            <a:spLocks noGrp="1"/>
          </p:cNvSpPr>
          <p:nvPr>
            <p:ph type="body" sz="quarter" idx="45" hasCustomPrompt="1"/>
          </p:nvPr>
        </p:nvSpPr>
        <p:spPr>
          <a:xfrm>
            <a:off x="2555777" y="3921900"/>
            <a:ext cx="1872209"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8" name="Text Placeholder 4"/>
          <p:cNvSpPr>
            <a:spLocks noGrp="1"/>
          </p:cNvSpPr>
          <p:nvPr>
            <p:ph type="body" sz="quarter" idx="46" hasCustomPrompt="1"/>
          </p:nvPr>
        </p:nvSpPr>
        <p:spPr>
          <a:xfrm>
            <a:off x="6804249" y="3921900"/>
            <a:ext cx="1872209"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9" name="Text Placeholder 4"/>
          <p:cNvSpPr>
            <a:spLocks noGrp="1"/>
          </p:cNvSpPr>
          <p:nvPr>
            <p:ph type="body" sz="quarter" idx="47" hasCustomPrompt="1"/>
          </p:nvPr>
        </p:nvSpPr>
        <p:spPr>
          <a:xfrm>
            <a:off x="4601114" y="3921900"/>
            <a:ext cx="1987110"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Tree>
    <p:extLst>
      <p:ext uri="{BB962C8B-B14F-4D97-AF65-F5344CB8AC3E}">
        <p14:creationId xmlns:p14="http://schemas.microsoft.com/office/powerpoint/2010/main" val="2902965341"/>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Vertical Image RULE">
    <p:spTree>
      <p:nvGrpSpPr>
        <p:cNvPr id="1" name=""/>
        <p:cNvGrpSpPr/>
        <p:nvPr/>
      </p:nvGrpSpPr>
      <p:grpSpPr>
        <a:xfrm>
          <a:off x="0" y="0"/>
          <a:ext cx="0" cy="0"/>
          <a:chOff x="0" y="0"/>
          <a:chExt cx="0" cy="0"/>
        </a:xfrm>
      </p:grpSpPr>
      <p:sp>
        <p:nvSpPr>
          <p:cNvPr id="4" name="Text Placeholder 2"/>
          <p:cNvSpPr>
            <a:spLocks noGrp="1"/>
          </p:cNvSpPr>
          <p:nvPr>
            <p:ph type="body" sz="quarter" idx="12" hasCustomPrompt="1"/>
          </p:nvPr>
        </p:nvSpPr>
        <p:spPr>
          <a:xfrm>
            <a:off x="395536" y="1905676"/>
            <a:ext cx="2448272" cy="2826314"/>
          </a:xfrm>
        </p:spPr>
        <p:txBody>
          <a:bodyPr>
            <a:normAutofit/>
          </a:bodyPr>
          <a:lstStyle>
            <a:lvl1pPr marL="0" indent="0">
              <a:buFontTx/>
              <a:buNone/>
              <a:defRPr sz="2000" b="0">
                <a:solidFill>
                  <a:schemeClr val="bg1">
                    <a:lumMod val="50000"/>
                  </a:schemeClr>
                </a:solidFill>
                <a:latin typeface="Calibri Light" panose="020F0302020204030204" pitchFamily="34" charset="0"/>
              </a:defRPr>
            </a:lvl1pPr>
          </a:lstStyle>
          <a:p>
            <a:r>
              <a:rPr lang="en-US" dirty="0" smtClean="0"/>
              <a:t>Calibri Light in gray at 20 points. </a:t>
            </a:r>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a:t>
            </a:r>
            <a:r>
              <a:rPr lang="en-US" dirty="0" err="1"/>
              <a:t>dolore</a:t>
            </a:r>
            <a:r>
              <a:rPr lang="en-US" dirty="0"/>
              <a:t> magna </a:t>
            </a:r>
            <a:r>
              <a:rPr lang="en-US" dirty="0" err="1"/>
              <a:t>aliqua</a:t>
            </a:r>
            <a:r>
              <a:rPr lang="en-US" dirty="0" smtClean="0"/>
              <a:t>.</a:t>
            </a:r>
            <a:endParaRPr lang="en-US" dirty="0"/>
          </a:p>
        </p:txBody>
      </p:sp>
      <p:sp>
        <p:nvSpPr>
          <p:cNvPr id="6" name="Text Placeholder 4"/>
          <p:cNvSpPr>
            <a:spLocks noGrp="1"/>
          </p:cNvSpPr>
          <p:nvPr>
            <p:ph type="body" sz="quarter" idx="38" hasCustomPrompt="1"/>
          </p:nvPr>
        </p:nvSpPr>
        <p:spPr>
          <a:xfrm>
            <a:off x="395536" y="195486"/>
            <a:ext cx="2448271" cy="1080120"/>
          </a:xfrm>
        </p:spPr>
        <p:txBody>
          <a:bodyPr anchor="b">
            <a:noAutofit/>
          </a:bodyPr>
          <a:lstStyle>
            <a:lvl1pPr marL="0" indent="0">
              <a:buFontTx/>
              <a:buNone/>
              <a:defRPr sz="3000" b="1">
                <a:latin typeface="Arial" panose="020B0604020202020204" pitchFamily="34" charset="0"/>
                <a:cs typeface="Arial" panose="020B0604020202020204" pitchFamily="34" charset="0"/>
              </a:defRPr>
            </a:lvl1pPr>
          </a:lstStyle>
          <a:p>
            <a:r>
              <a:rPr lang="en-US" dirty="0" smtClean="0"/>
              <a:t>Arial Bold Title 30 Pts</a:t>
            </a:r>
            <a:endParaRPr lang="en-US" dirty="0"/>
          </a:p>
        </p:txBody>
      </p:sp>
      <p:cxnSp>
        <p:nvCxnSpPr>
          <p:cNvPr id="9" name="Straight Connector 8"/>
          <p:cNvCxnSpPr/>
          <p:nvPr userDrawn="1"/>
        </p:nvCxnSpPr>
        <p:spPr>
          <a:xfrm>
            <a:off x="395536" y="1275606"/>
            <a:ext cx="2376264"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8" name="Picture Placeholder 9"/>
          <p:cNvSpPr>
            <a:spLocks noGrp="1"/>
          </p:cNvSpPr>
          <p:nvPr>
            <p:ph type="pic" sz="quarter" idx="10" hasCustomPrompt="1"/>
          </p:nvPr>
        </p:nvSpPr>
        <p:spPr>
          <a:xfrm>
            <a:off x="3203848" y="0"/>
            <a:ext cx="5940152" cy="5143500"/>
          </a:xfrm>
          <a:prstGeom prst="rect">
            <a:avLst/>
          </a:prstGeom>
          <a:blipFill dpi="0" rotWithShape="1">
            <a:blip r:embed="rId2">
              <a:extLst>
                <a:ext uri="{BEBA8EAE-BF5A-486C-A8C5-ECC9F3942E4B}">
                  <a14:imgProps xmlns:a14="http://schemas.microsoft.com/office/drawing/2010/main">
                    <a14:imgLayer r:embed="rId3">
                      <a14:imgEffect>
                        <a14:sharpenSoften amount="23000"/>
                      </a14:imgEffect>
                    </a14:imgLayer>
                  </a14:imgProps>
                </a:ext>
              </a:extLst>
            </a:blip>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7" name="Text Placeholder 4"/>
          <p:cNvSpPr>
            <a:spLocks noGrp="1"/>
          </p:cNvSpPr>
          <p:nvPr>
            <p:ph type="body" sz="quarter" idx="39" hasCustomPrompt="1"/>
          </p:nvPr>
        </p:nvSpPr>
        <p:spPr>
          <a:xfrm>
            <a:off x="395536" y="1347614"/>
            <a:ext cx="2448271" cy="64807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pPr lvl="0"/>
            <a:r>
              <a:rPr lang="en-US" dirty="0" smtClean="0"/>
              <a:t>Arial Bold Subhead 20 Pts</a:t>
            </a:r>
            <a:endParaRPr lang="en-US" dirty="0"/>
          </a:p>
        </p:txBody>
      </p:sp>
    </p:spTree>
    <p:extLst>
      <p:ext uri="{BB962C8B-B14F-4D97-AF65-F5344CB8AC3E}">
        <p14:creationId xmlns:p14="http://schemas.microsoft.com/office/powerpoint/2010/main" val="1752472964"/>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Vertical Image">
    <p:spTree>
      <p:nvGrpSpPr>
        <p:cNvPr id="1" name=""/>
        <p:cNvGrpSpPr/>
        <p:nvPr/>
      </p:nvGrpSpPr>
      <p:grpSpPr>
        <a:xfrm>
          <a:off x="0" y="0"/>
          <a:ext cx="0" cy="0"/>
          <a:chOff x="0" y="0"/>
          <a:chExt cx="0" cy="0"/>
        </a:xfrm>
      </p:grpSpPr>
      <p:sp>
        <p:nvSpPr>
          <p:cNvPr id="4" name="Text Placeholder 2"/>
          <p:cNvSpPr>
            <a:spLocks noGrp="1"/>
          </p:cNvSpPr>
          <p:nvPr>
            <p:ph type="body" sz="quarter" idx="12" hasCustomPrompt="1"/>
          </p:nvPr>
        </p:nvSpPr>
        <p:spPr>
          <a:xfrm>
            <a:off x="395536" y="1905676"/>
            <a:ext cx="2448272" cy="2826314"/>
          </a:xfrm>
        </p:spPr>
        <p:txBody>
          <a:bodyPr>
            <a:normAutofit/>
          </a:bodyPr>
          <a:lstStyle>
            <a:lvl1pPr marL="0" indent="0">
              <a:buFontTx/>
              <a:buNone/>
              <a:defRPr sz="2000" b="0">
                <a:solidFill>
                  <a:schemeClr val="bg1">
                    <a:lumMod val="50000"/>
                  </a:schemeClr>
                </a:solidFill>
                <a:latin typeface="Calibri Light" panose="020F0302020204030204" pitchFamily="34" charset="0"/>
              </a:defRPr>
            </a:lvl1pPr>
          </a:lstStyle>
          <a:p>
            <a:r>
              <a:rPr lang="en-US" dirty="0" smtClean="0"/>
              <a:t>Calibri Light in gray at 20 points. </a:t>
            </a:r>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a:t>
            </a:r>
            <a:r>
              <a:rPr lang="en-US" dirty="0" err="1"/>
              <a:t>dolore</a:t>
            </a:r>
            <a:r>
              <a:rPr lang="en-US" dirty="0"/>
              <a:t> magna </a:t>
            </a:r>
            <a:r>
              <a:rPr lang="en-US" dirty="0" err="1"/>
              <a:t>aliqua</a:t>
            </a:r>
            <a:r>
              <a:rPr lang="en-US" dirty="0" smtClean="0"/>
              <a:t>.</a:t>
            </a:r>
            <a:endParaRPr lang="en-US" dirty="0"/>
          </a:p>
        </p:txBody>
      </p:sp>
      <p:sp>
        <p:nvSpPr>
          <p:cNvPr id="6" name="Text Placeholder 4"/>
          <p:cNvSpPr>
            <a:spLocks noGrp="1"/>
          </p:cNvSpPr>
          <p:nvPr>
            <p:ph type="body" sz="quarter" idx="38" hasCustomPrompt="1"/>
          </p:nvPr>
        </p:nvSpPr>
        <p:spPr>
          <a:xfrm>
            <a:off x="395536" y="123478"/>
            <a:ext cx="2448271" cy="1152128"/>
          </a:xfrm>
        </p:spPr>
        <p:txBody>
          <a:bodyPr anchor="b">
            <a:noAutofit/>
          </a:bodyPr>
          <a:lstStyle>
            <a:lvl1pPr marL="0" indent="0">
              <a:buFontTx/>
              <a:buNone/>
              <a:defRPr sz="3000" b="1">
                <a:latin typeface="Arial" panose="020B0604020202020204" pitchFamily="34" charset="0"/>
                <a:cs typeface="Arial" panose="020B0604020202020204" pitchFamily="34" charset="0"/>
              </a:defRPr>
            </a:lvl1pPr>
          </a:lstStyle>
          <a:p>
            <a:r>
              <a:rPr lang="en-US" dirty="0" smtClean="0"/>
              <a:t>Arial Bold Title 30 Pts</a:t>
            </a:r>
            <a:endParaRPr lang="en-US" dirty="0"/>
          </a:p>
        </p:txBody>
      </p:sp>
      <p:sp>
        <p:nvSpPr>
          <p:cNvPr id="8" name="Picture Placeholder 9"/>
          <p:cNvSpPr>
            <a:spLocks noGrp="1"/>
          </p:cNvSpPr>
          <p:nvPr>
            <p:ph type="pic" sz="quarter" idx="10" hasCustomPrompt="1"/>
          </p:nvPr>
        </p:nvSpPr>
        <p:spPr>
          <a:xfrm>
            <a:off x="3203848" y="0"/>
            <a:ext cx="5940152" cy="5143500"/>
          </a:xfrm>
          <a:prstGeom prst="rect">
            <a:avLst/>
          </a:prstGeom>
          <a:blipFill dpi="0" rotWithShape="1">
            <a:blip r:embed="rId2">
              <a:extLst>
                <a:ext uri="{BEBA8EAE-BF5A-486C-A8C5-ECC9F3942E4B}">
                  <a14:imgProps xmlns:a14="http://schemas.microsoft.com/office/drawing/2010/main">
                    <a14:imgLayer r:embed="rId3">
                      <a14:imgEffect>
                        <a14:sharpenSoften amount="23000"/>
                      </a14:imgEffect>
                    </a14:imgLayer>
                  </a14:imgProps>
                </a:ext>
              </a:extLst>
            </a:blip>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7" name="Text Placeholder 4"/>
          <p:cNvSpPr>
            <a:spLocks noGrp="1"/>
          </p:cNvSpPr>
          <p:nvPr>
            <p:ph type="body" sz="quarter" idx="39" hasCustomPrompt="1"/>
          </p:nvPr>
        </p:nvSpPr>
        <p:spPr>
          <a:xfrm>
            <a:off x="395536" y="1347614"/>
            <a:ext cx="2448271" cy="64807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pPr lvl="0"/>
            <a:r>
              <a:rPr lang="en-US" dirty="0" smtClean="0"/>
              <a:t>Arial Bold Subhead 20 Pts</a:t>
            </a:r>
            <a:endParaRPr lang="en-US" dirty="0"/>
          </a:p>
        </p:txBody>
      </p:sp>
    </p:spTree>
    <p:extLst>
      <p:ext uri="{BB962C8B-B14F-4D97-AF65-F5344CB8AC3E}">
        <p14:creationId xmlns:p14="http://schemas.microsoft.com/office/powerpoint/2010/main" val="1710479178"/>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Vertical Image w/ Bars">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3203848" y="0"/>
            <a:ext cx="5940152" cy="5143500"/>
          </a:xfrm>
          <a:prstGeom prst="rect">
            <a:avLst/>
          </a:prstGeom>
          <a:blipFill dpi="0" rotWithShape="1">
            <a:blip r:embed="rId2">
              <a:extLst>
                <a:ext uri="{BEBA8EAE-BF5A-486C-A8C5-ECC9F3942E4B}">
                  <a14:imgProps xmlns:a14="http://schemas.microsoft.com/office/drawing/2010/main">
                    <a14:imgLayer r:embed="rId3">
                      <a14:imgEffect>
                        <a14:sharpenSoften amount="23000"/>
                      </a14:imgEffect>
                    </a14:imgLayer>
                  </a14:imgProps>
                </a:ext>
              </a:extLst>
            </a:blip>
            <a:srcRect/>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6" name="Text Placeholder 5"/>
          <p:cNvSpPr>
            <a:spLocks noGrp="1"/>
          </p:cNvSpPr>
          <p:nvPr>
            <p:ph type="body" sz="quarter" idx="12" hasCustomPrompt="1"/>
          </p:nvPr>
        </p:nvSpPr>
        <p:spPr>
          <a:xfrm>
            <a:off x="395536" y="1671650"/>
            <a:ext cx="2448272" cy="756084"/>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20" name="Text Placeholder 4"/>
          <p:cNvSpPr>
            <a:spLocks noGrp="1"/>
          </p:cNvSpPr>
          <p:nvPr>
            <p:ph type="body" sz="quarter" idx="38" hasCustomPrompt="1"/>
          </p:nvPr>
        </p:nvSpPr>
        <p:spPr>
          <a:xfrm>
            <a:off x="395536" y="141480"/>
            <a:ext cx="2448271" cy="1044116"/>
          </a:xfrm>
        </p:spPr>
        <p:txBody>
          <a:bodyPr anchor="b">
            <a:noAutofit/>
          </a:bodyPr>
          <a:lstStyle>
            <a:lvl1pPr marL="0" indent="0">
              <a:buFontTx/>
              <a:buNone/>
              <a:defRPr sz="3000" b="1" baseline="0">
                <a:latin typeface="Arial" panose="020B0604020202020204" pitchFamily="34" charset="0"/>
                <a:cs typeface="Arial" panose="020B0604020202020204" pitchFamily="34" charset="0"/>
              </a:defRPr>
            </a:lvl1pPr>
          </a:lstStyle>
          <a:p>
            <a:r>
              <a:rPr lang="en-US" dirty="0" smtClean="0"/>
              <a:t>Arial Bold Title 30 Pts</a:t>
            </a:r>
            <a:endParaRPr lang="en-US" dirty="0"/>
          </a:p>
        </p:txBody>
      </p:sp>
      <p:cxnSp>
        <p:nvCxnSpPr>
          <p:cNvPr id="24" name="Straight Connector 23"/>
          <p:cNvCxnSpPr/>
          <p:nvPr userDrawn="1"/>
        </p:nvCxnSpPr>
        <p:spPr>
          <a:xfrm>
            <a:off x="467544" y="1275606"/>
            <a:ext cx="2376264"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28" name="Text Placeholder 5"/>
          <p:cNvSpPr>
            <a:spLocks noGrp="1"/>
          </p:cNvSpPr>
          <p:nvPr>
            <p:ph type="body" sz="quarter" idx="46" hasCustomPrompt="1"/>
          </p:nvPr>
        </p:nvSpPr>
        <p:spPr>
          <a:xfrm>
            <a:off x="395536" y="2967794"/>
            <a:ext cx="2448272" cy="756084"/>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sp>
        <p:nvSpPr>
          <p:cNvPr id="30" name="Text Placeholder 5"/>
          <p:cNvSpPr>
            <a:spLocks noGrp="1"/>
          </p:cNvSpPr>
          <p:nvPr>
            <p:ph type="body" sz="quarter" idx="48" hasCustomPrompt="1"/>
          </p:nvPr>
        </p:nvSpPr>
        <p:spPr>
          <a:xfrm>
            <a:off x="395536" y="4263938"/>
            <a:ext cx="2448272" cy="756084"/>
          </a:xfrm>
          <a:prstGeom prst="rect">
            <a:avLst/>
          </a:prstGeom>
        </p:spPr>
        <p:txBody>
          <a:bodyPr vert="horz" lIns="91429" tIns="45714" rIns="91429" bIns="45714">
            <a:normAutofit/>
          </a:bodyPr>
          <a:lstStyle>
            <a:lvl1pPr marL="0" indent="0">
              <a:buFontTx/>
              <a:buNone/>
              <a:defRPr sz="2000" b="0" i="0">
                <a:solidFill>
                  <a:schemeClr val="tx1">
                    <a:lumMod val="50000"/>
                    <a:lumOff val="50000"/>
                  </a:schemeClr>
                </a:solidFill>
                <a:latin typeface="Calibri Light"/>
                <a:cs typeface="Calibri Light"/>
              </a:defRPr>
            </a:lvl1pPr>
            <a:lvl2pPr marL="457146" indent="0">
              <a:buFontTx/>
              <a:buNone/>
              <a:defRPr sz="1400">
                <a:solidFill>
                  <a:srgbClr val="FF0000"/>
                </a:solidFill>
                <a:latin typeface="Akkurat"/>
                <a:cs typeface="Akkurat"/>
              </a:defRPr>
            </a:lvl2pPr>
            <a:lvl3pPr marL="914293" indent="0">
              <a:buFontTx/>
              <a:buNone/>
              <a:defRPr sz="1400">
                <a:solidFill>
                  <a:srgbClr val="FF0000"/>
                </a:solidFill>
                <a:latin typeface="Akkurat"/>
                <a:cs typeface="Akkurat"/>
              </a:defRPr>
            </a:lvl3pPr>
            <a:lvl4pPr marL="1371440" indent="0">
              <a:buFontTx/>
              <a:buNone/>
              <a:defRPr sz="1400">
                <a:solidFill>
                  <a:srgbClr val="FF0000"/>
                </a:solidFill>
                <a:latin typeface="Akkurat"/>
                <a:cs typeface="Akkurat"/>
              </a:defRPr>
            </a:lvl4pPr>
            <a:lvl5pPr marL="1828586" indent="0">
              <a:buFontTx/>
              <a:buNone/>
              <a:defRPr sz="1400">
                <a:solidFill>
                  <a:srgbClr val="FF0000"/>
                </a:solidFill>
                <a:latin typeface="Akkurat"/>
                <a:cs typeface="Akkurat"/>
              </a:defRPr>
            </a:lvl5pPr>
          </a:lstStyle>
          <a:p>
            <a:pPr lvl="0"/>
            <a:r>
              <a:rPr lang="en-US" dirty="0" smtClean="0"/>
              <a:t>Body copy</a:t>
            </a:r>
            <a:endParaRPr lang="en-US" dirty="0"/>
          </a:p>
        </p:txBody>
      </p:sp>
      <p:cxnSp>
        <p:nvCxnSpPr>
          <p:cNvPr id="41" name="Straight Connector 40"/>
          <p:cNvCxnSpPr/>
          <p:nvPr userDrawn="1"/>
        </p:nvCxnSpPr>
        <p:spPr>
          <a:xfrm>
            <a:off x="539552" y="2571750"/>
            <a:ext cx="1440160"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cxnSp>
        <p:nvCxnSpPr>
          <p:cNvPr id="42" name="Straight Connector 41"/>
          <p:cNvCxnSpPr/>
          <p:nvPr userDrawn="1"/>
        </p:nvCxnSpPr>
        <p:spPr>
          <a:xfrm>
            <a:off x="539552" y="3867894"/>
            <a:ext cx="1440160" cy="0"/>
          </a:xfrm>
          <a:prstGeom prst="line">
            <a:avLst/>
          </a:prstGeom>
          <a:ln cap="rnd" cmpd="sng">
            <a:solidFill>
              <a:schemeClr val="bg1">
                <a:lumMod val="75000"/>
              </a:schemeClr>
            </a:solidFill>
            <a:prstDash val="sysDot"/>
          </a:ln>
          <a:effectLst/>
        </p:spPr>
        <p:style>
          <a:lnRef idx="2">
            <a:schemeClr val="accent1"/>
          </a:lnRef>
          <a:fillRef idx="0">
            <a:schemeClr val="accent1"/>
          </a:fillRef>
          <a:effectRef idx="1">
            <a:schemeClr val="accent1"/>
          </a:effectRef>
          <a:fontRef idx="minor">
            <a:schemeClr val="tx1"/>
          </a:fontRef>
        </p:style>
      </p:cxnSp>
      <p:sp>
        <p:nvSpPr>
          <p:cNvPr id="13" name="Text Placeholder 4"/>
          <p:cNvSpPr>
            <a:spLocks noGrp="1"/>
          </p:cNvSpPr>
          <p:nvPr>
            <p:ph type="body" sz="quarter" idx="39" hasCustomPrompt="1"/>
          </p:nvPr>
        </p:nvSpPr>
        <p:spPr>
          <a:xfrm>
            <a:off x="395536" y="1293608"/>
            <a:ext cx="2448271"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4" name="Text Placeholder 4"/>
          <p:cNvSpPr>
            <a:spLocks noGrp="1"/>
          </p:cNvSpPr>
          <p:nvPr>
            <p:ph type="body" sz="quarter" idx="50" hasCustomPrompt="1"/>
          </p:nvPr>
        </p:nvSpPr>
        <p:spPr>
          <a:xfrm>
            <a:off x="395536" y="2589752"/>
            <a:ext cx="2448271"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
        <p:nvSpPr>
          <p:cNvPr id="15" name="Text Placeholder 4"/>
          <p:cNvSpPr>
            <a:spLocks noGrp="1"/>
          </p:cNvSpPr>
          <p:nvPr>
            <p:ph type="body" sz="quarter" idx="51" hasCustomPrompt="1"/>
          </p:nvPr>
        </p:nvSpPr>
        <p:spPr>
          <a:xfrm>
            <a:off x="395536" y="3885896"/>
            <a:ext cx="2448271" cy="378042"/>
          </a:xfrm>
        </p:spPr>
        <p:txBody>
          <a:bodyPr anchor="b">
            <a:noAutofit/>
          </a:bodyPr>
          <a:lstStyle>
            <a:lvl1pPr marL="0" indent="0">
              <a:buFontTx/>
              <a:buNone/>
              <a:defRPr sz="2000" b="1">
                <a:latin typeface="Arial" panose="020B0604020202020204" pitchFamily="34" charset="0"/>
                <a:cs typeface="Arial" panose="020B0604020202020204" pitchFamily="34" charset="0"/>
              </a:defRPr>
            </a:lvl1pPr>
          </a:lstStyle>
          <a:p>
            <a:r>
              <a:rPr lang="en-US" dirty="0" smtClean="0"/>
              <a:t>Title</a:t>
            </a:r>
            <a:endParaRPr lang="en-US" dirty="0"/>
          </a:p>
        </p:txBody>
      </p:sp>
    </p:spTree>
    <p:extLst>
      <p:ext uri="{BB962C8B-B14F-4D97-AF65-F5344CB8AC3E}">
        <p14:creationId xmlns:p14="http://schemas.microsoft.com/office/powerpoint/2010/main" val="2218130132"/>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losing Slide SSC">
    <p:spTree>
      <p:nvGrpSpPr>
        <p:cNvPr id="1" name=""/>
        <p:cNvGrpSpPr/>
        <p:nvPr/>
      </p:nvGrpSpPr>
      <p:grpSpPr>
        <a:xfrm>
          <a:off x="0" y="0"/>
          <a:ext cx="0" cy="0"/>
          <a:chOff x="0" y="0"/>
          <a:chExt cx="0" cy="0"/>
        </a:xfrm>
      </p:grpSpPr>
      <p:sp>
        <p:nvSpPr>
          <p:cNvPr id="10" name="Picture Placeholder 9"/>
          <p:cNvSpPr>
            <a:spLocks noGrp="1"/>
          </p:cNvSpPr>
          <p:nvPr>
            <p:ph type="pic" sz="quarter" idx="10" hasCustomPrompt="1"/>
          </p:nvPr>
        </p:nvSpPr>
        <p:spPr>
          <a:xfrm>
            <a:off x="0" y="0"/>
            <a:ext cx="9144000" cy="3597864"/>
          </a:xfrm>
          <a:prstGeom prst="rect">
            <a:avLst/>
          </a:prstGeom>
          <a:blipFill>
            <a:blip r:embed="rId2"/>
            <a:tile tx="0" ty="0" sx="100000" sy="100000" flip="none" algn="tl"/>
          </a:blipFill>
        </p:spPr>
        <p:txBody>
          <a:bodyPr lIns="91429" tIns="45714" rIns="91429" bIns="45714"/>
          <a:lstStyle>
            <a:lvl1pPr>
              <a:defRPr sz="2000"/>
            </a:lvl1pPr>
          </a:lstStyle>
          <a:p>
            <a:r>
              <a:rPr lang="en-US" smtClean="0"/>
              <a:t>Large Image</a:t>
            </a:r>
            <a:endParaRPr lang="en-US"/>
          </a:p>
        </p:txBody>
      </p:sp>
      <p:sp>
        <p:nvSpPr>
          <p:cNvPr id="11" name="Text Placeholder 5"/>
          <p:cNvSpPr>
            <a:spLocks noGrp="1"/>
          </p:cNvSpPr>
          <p:nvPr>
            <p:ph type="body" sz="quarter" idx="4294967295" hasCustomPrompt="1"/>
          </p:nvPr>
        </p:nvSpPr>
        <p:spPr>
          <a:xfrm>
            <a:off x="323528" y="3867894"/>
            <a:ext cx="4752527" cy="941915"/>
          </a:xfrm>
        </p:spPr>
        <p:txBody>
          <a:bodyPr anchor="b" anchorCtr="0">
            <a:noAutofit/>
          </a:bodyPr>
          <a:lstStyle>
            <a:lvl1pPr>
              <a:defRPr/>
            </a:lvl1pPr>
          </a:lstStyle>
          <a:p>
            <a:r>
              <a:rPr lang="en-US" dirty="0" smtClean="0"/>
              <a:t>Speaker </a:t>
            </a:r>
            <a:r>
              <a:rPr lang="en-US" b="0" dirty="0" smtClean="0">
                <a:solidFill>
                  <a:schemeClr val="tx1">
                    <a:lumMod val="65000"/>
                    <a:lumOff val="35000"/>
                  </a:schemeClr>
                </a:solidFill>
                <a:latin typeface="Calibri Light"/>
                <a:cs typeface="Calibri Light"/>
              </a:rPr>
              <a:t>| Contact Info </a:t>
            </a:r>
          </a:p>
        </p:txBody>
      </p:sp>
      <p:pic>
        <p:nvPicPr>
          <p:cNvPr id="2" name="Picture 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817046" y="3888753"/>
            <a:ext cx="3003426" cy="915245"/>
          </a:xfrm>
          <a:prstGeom prst="rect">
            <a:avLst/>
          </a:prstGeom>
        </p:spPr>
      </p:pic>
    </p:spTree>
    <p:extLst>
      <p:ext uri="{BB962C8B-B14F-4D97-AF65-F5344CB8AC3E}">
        <p14:creationId xmlns:p14="http://schemas.microsoft.com/office/powerpoint/2010/main" val="3147011892"/>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28650" y="1369219"/>
            <a:ext cx="3886200" cy="326350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29150" y="1369219"/>
            <a:ext cx="3886200" cy="326350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Slide Number Placeholder 5"/>
          <p:cNvSpPr>
            <a:spLocks noGrp="1"/>
          </p:cNvSpPr>
          <p:nvPr>
            <p:ph type="sldNum" sz="quarter" idx="12"/>
          </p:nvPr>
        </p:nvSpPr>
        <p:spPr>
          <a:xfrm>
            <a:off x="6457950" y="4587384"/>
            <a:ext cx="2057400" cy="273844"/>
          </a:xfrm>
          <a:prstGeom prst="rect">
            <a:avLst/>
          </a:prstGeom>
        </p:spPr>
        <p:txBody>
          <a:bodyPr lIns="68576" tIns="34289" rIns="68576" bIns="34289"/>
          <a:lstStyle>
            <a:lvl1pPr algn="r">
              <a:defRPr sz="1200" b="0" i="0">
                <a:latin typeface="Arial" charset="0"/>
                <a:ea typeface="Arial" charset="0"/>
                <a:cs typeface="Arial" charset="0"/>
              </a:defRPr>
            </a:lvl1pPr>
          </a:lstStyle>
          <a:p>
            <a:fld id="{D77F02ED-946A-4B76-9782-7AF5DDBC792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4772264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320278"/>
            <a:ext cx="8153400" cy="651272"/>
          </a:xfrm>
        </p:spPr>
        <p:txBody>
          <a:bodyPr/>
          <a:lstStyle>
            <a:lvl1pPr>
              <a:defRPr>
                <a:solidFill>
                  <a:srgbClr val="0089CF"/>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381000" y="971550"/>
            <a:ext cx="8153400" cy="3486150"/>
          </a:xfrm>
        </p:spPr>
        <p:txBody>
          <a:bodyPr/>
          <a:lstStyle>
            <a:lvl1pPr>
              <a:defRPr sz="2400"/>
            </a:lvl1pPr>
            <a:lvl2pPr>
              <a:buClr>
                <a:schemeClr val="accent1"/>
              </a:buClr>
              <a:defRPr sz="2400"/>
            </a:lvl2pPr>
            <a:lvl3pPr>
              <a:buClr>
                <a:schemeClr val="accent5"/>
              </a:buClr>
              <a:defRPr/>
            </a:lvl3pPr>
            <a:lvl4pPr>
              <a:defRPr sz="2400"/>
            </a:lvl4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Tree>
    <p:extLst>
      <p:ext uri="{BB962C8B-B14F-4D97-AF65-F5344CB8AC3E}">
        <p14:creationId xmlns:p14="http://schemas.microsoft.com/office/powerpoint/2010/main" val="3244275695"/>
      </p:ext>
    </p:extLst>
  </p:cSld>
  <p:clrMapOvr>
    <a:masterClrMapping/>
  </p:clrMapOvr>
  <p:transition spd="med">
    <p:fade/>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image" Target="../media/image5.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4.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theme" Target="../theme/theme5.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A4022900-6042-614C-B879-FCAC9AB848D4}" type="datetimeFigureOut">
              <a:rPr lang="en-US" smtClean="0"/>
              <a:t>12/11/2019</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3ECEB389-514E-3A4F-9189-069402B7FC3B}" type="slidenum">
              <a:rPr lang="en-US" smtClean="0"/>
              <a:t>‹#›</a:t>
            </a:fld>
            <a:endParaRPr lang="en-US"/>
          </a:p>
        </p:txBody>
      </p:sp>
    </p:spTree>
    <p:extLst>
      <p:ext uri="{BB962C8B-B14F-4D97-AF65-F5344CB8AC3E}">
        <p14:creationId xmlns:p14="http://schemas.microsoft.com/office/powerpoint/2010/main" val="2322386140"/>
      </p:ext>
    </p:extLst>
  </p:cSld>
  <p:clrMap bg1="lt1" tx1="dk1" bg2="lt2" tx2="dk2" accent1="accent1" accent2="accent2" accent3="accent3" accent4="accent4" accent5="accent5" accent6="accent6" hlink="hlink" folHlink="folHlink"/>
  <p:sldLayoutIdLst>
    <p:sldLayoutId id="2147483962" r:id="rId1"/>
    <p:sldLayoutId id="2147483959" r:id="rId2"/>
    <p:sldLayoutId id="2147483954" r:id="rId3"/>
    <p:sldLayoutId id="2147483941" r:id="rId4"/>
    <p:sldLayoutId id="2147483967" r:id="rId5"/>
    <p:sldLayoutId id="2147483963" r:id="rId6"/>
    <p:sldLayoutId id="2147483966" r:id="rId7"/>
    <p:sldLayoutId id="2147483942" r:id="rId8"/>
    <p:sldLayoutId id="2147483965" r:id="rId9"/>
    <p:sldLayoutId id="2147483979" r:id="rId10"/>
    <p:sldLayoutId id="2147483980" r:id="rId11"/>
  </p:sldLayoutIdLst>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txStyles>
    <p:titleStyle>
      <a:lvl1pPr algn="ctr" defTabSz="457200" rtl="0" eaLnBrk="1" latinLnBrk="0" hangingPunct="1">
        <a:spcBef>
          <a:spcPct val="0"/>
        </a:spcBef>
        <a:buNone/>
        <a:defRPr sz="32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A4022900-6042-614C-B879-FCAC9AB848D4}" type="datetimeFigureOut">
              <a:rPr lang="en-US" smtClean="0">
                <a:solidFill>
                  <a:prstClr val="black">
                    <a:tint val="75000"/>
                  </a:prstClr>
                </a:solidFill>
              </a:rPr>
              <a:pPr/>
              <a:t>12/11/2019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3ECEB389-514E-3A4F-9189-069402B7FC3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12614470"/>
      </p:ext>
    </p:extLst>
  </p:cSld>
  <p:clrMap bg1="lt1" tx1="dk1" bg2="lt2" tx2="dk2" accent1="accent1" accent2="accent2" accent3="accent3" accent4="accent4" accent5="accent5" accent6="accent6" hlink="hlink" folHlink="folHlink"/>
  <p:sldLayoutIdLst>
    <p:sldLayoutId id="2147483969" r:id="rId1"/>
    <p:sldLayoutId id="2147483970" r:id="rId2"/>
    <p:sldLayoutId id="2147483971" r:id="rId3"/>
    <p:sldLayoutId id="2147483972" r:id="rId4"/>
    <p:sldLayoutId id="2147483973" r:id="rId5"/>
    <p:sldLayoutId id="2147483974" r:id="rId6"/>
    <p:sldLayoutId id="2147483975" r:id="rId7"/>
    <p:sldLayoutId id="2147483976" r:id="rId8"/>
    <p:sldLayoutId id="2147483977" r:id="rId9"/>
    <p:sldLayoutId id="2147483978" r:id="rId10"/>
  </p:sldLayoutIdLst>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txStyles>
    <p:titleStyle>
      <a:lvl1pPr algn="ctr" defTabSz="457200" rtl="0" eaLnBrk="1" latinLnBrk="0" hangingPunct="1">
        <a:spcBef>
          <a:spcPct val="0"/>
        </a:spcBef>
        <a:buNone/>
        <a:defRPr sz="32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Placeholder 1"/>
          <p:cNvSpPr>
            <a:spLocks noGrp="1"/>
          </p:cNvSpPr>
          <p:nvPr>
            <p:ph type="title"/>
          </p:nvPr>
        </p:nvSpPr>
        <p:spPr>
          <a:xfrm>
            <a:off x="381000" y="320278"/>
            <a:ext cx="8153400" cy="651272"/>
          </a:xfrm>
          <a:prstGeom prst="rect">
            <a:avLst/>
          </a:prstGeom>
        </p:spPr>
        <p:txBody>
          <a:bodyPr vert="horz" lIns="91434" tIns="45717" rIns="91434" bIns="45717"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381000" y="971559"/>
            <a:ext cx="8153400" cy="3809999"/>
          </a:xfrm>
          <a:prstGeom prst="rect">
            <a:avLst/>
          </a:prstGeom>
        </p:spPr>
        <p:txBody>
          <a:bodyPr vert="horz" lIns="91434" tIns="45717" rIns="91434" bIns="45717"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552980354"/>
      </p:ext>
    </p:extLst>
  </p:cSld>
  <p:clrMap bg1="lt1" tx1="dk1" bg2="lt2" tx2="dk2" accent1="accent1" accent2="accent2" accent3="accent3" accent4="accent4" accent5="accent5" accent6="accent6" hlink="hlink" folHlink="folHlink"/>
  <p:sldLayoutIdLst>
    <p:sldLayoutId id="2147483982" r:id="rId1"/>
    <p:sldLayoutId id="2147483983" r:id="rId2"/>
    <p:sldLayoutId id="2147483984" r:id="rId3"/>
    <p:sldLayoutId id="2147483985" r:id="rId4"/>
    <p:sldLayoutId id="2147483986" r:id="rId5"/>
    <p:sldLayoutId id="2147483987" r:id="rId6"/>
    <p:sldLayoutId id="2147483988" r:id="rId7"/>
  </p:sldLayoutIdLst>
  <p:transition spd="med">
    <p:fade/>
  </p:transition>
  <p:txStyles>
    <p:titleStyle>
      <a:lvl1pPr algn="l" defTabSz="914333" rtl="0" eaLnBrk="1" latinLnBrk="0" hangingPunct="1">
        <a:spcBef>
          <a:spcPct val="0"/>
        </a:spcBef>
        <a:buNone/>
        <a:defRPr sz="2800" kern="1200">
          <a:solidFill>
            <a:schemeClr val="accent2"/>
          </a:solidFill>
          <a:latin typeface="Arial" panose="020B0604020202020204" pitchFamily="34" charset="0"/>
          <a:ea typeface="+mj-ea"/>
          <a:cs typeface="Arial" pitchFamily="34" charset="0"/>
        </a:defRPr>
      </a:lvl1pPr>
    </p:titleStyle>
    <p:bodyStyle>
      <a:lvl1pPr marL="0" indent="0" algn="l" defTabSz="914333" rtl="0" eaLnBrk="1" latinLnBrk="0" hangingPunct="1">
        <a:spcBef>
          <a:spcPct val="20000"/>
        </a:spcBef>
        <a:buFont typeface="Arial" pitchFamily="34" charset="0"/>
        <a:buNone/>
        <a:defRPr sz="2800" kern="1200">
          <a:solidFill>
            <a:schemeClr val="tx1"/>
          </a:solidFill>
          <a:latin typeface="Arial" panose="020B0604020202020204" pitchFamily="34" charset="0"/>
          <a:ea typeface="+mn-ea"/>
          <a:cs typeface="Arial" pitchFamily="34" charset="0"/>
        </a:defRPr>
      </a:lvl1pPr>
      <a:lvl2pPr marL="742895" indent="-285729" algn="l" defTabSz="914333" rtl="0" eaLnBrk="1" latinLnBrk="0" hangingPunct="1">
        <a:spcBef>
          <a:spcPct val="20000"/>
        </a:spcBef>
        <a:buClr>
          <a:schemeClr val="accent1"/>
        </a:buClr>
        <a:buFont typeface="Arial" pitchFamily="34" charset="0"/>
        <a:buChar char="•"/>
        <a:defRPr sz="2400" kern="1200">
          <a:solidFill>
            <a:schemeClr val="tx1"/>
          </a:solidFill>
          <a:latin typeface="Arial" panose="020B0604020202020204" pitchFamily="34" charset="0"/>
          <a:ea typeface="+mn-ea"/>
          <a:cs typeface="Arial" pitchFamily="34" charset="0"/>
        </a:defRPr>
      </a:lvl2pPr>
      <a:lvl3pPr marL="1142915" indent="-228582" algn="l" defTabSz="914333" rtl="0" eaLnBrk="1" latinLnBrk="0" hangingPunct="1">
        <a:spcBef>
          <a:spcPct val="20000"/>
        </a:spcBef>
        <a:buClr>
          <a:schemeClr val="accent5"/>
        </a:buClr>
        <a:buFont typeface="Arial" pitchFamily="34" charset="0"/>
        <a:buChar char="•"/>
        <a:defRPr sz="2400" kern="1200">
          <a:solidFill>
            <a:schemeClr val="tx1"/>
          </a:solidFill>
          <a:latin typeface="Arial" panose="020B0604020202020204" pitchFamily="34" charset="0"/>
          <a:ea typeface="+mn-ea"/>
          <a:cs typeface="Arial" pitchFamily="34" charset="0"/>
        </a:defRPr>
      </a:lvl3pPr>
      <a:lvl4pPr marL="1600080" indent="-228582" algn="l" defTabSz="914333" rtl="0" eaLnBrk="1" latinLnBrk="0" hangingPunct="1">
        <a:spcBef>
          <a:spcPct val="20000"/>
        </a:spcBef>
        <a:buFont typeface="Arial" pitchFamily="34" charset="0"/>
        <a:buChar char="–"/>
        <a:defRPr sz="2000" kern="1200">
          <a:solidFill>
            <a:schemeClr val="tx1"/>
          </a:solidFill>
          <a:latin typeface="Arial" panose="020B0604020202020204" pitchFamily="34" charset="0"/>
          <a:ea typeface="+mn-ea"/>
          <a:cs typeface="Arial" pitchFamily="34" charset="0"/>
        </a:defRPr>
      </a:lvl4pPr>
      <a:lvl5pPr marL="2057246" indent="-228582" algn="l" defTabSz="914333" rtl="0" eaLnBrk="1" latinLnBrk="0" hangingPunct="1">
        <a:spcBef>
          <a:spcPct val="20000"/>
        </a:spcBef>
        <a:buFont typeface="Arial" pitchFamily="34" charset="0"/>
        <a:buChar char="»"/>
        <a:defRPr sz="2000" kern="1200">
          <a:solidFill>
            <a:schemeClr val="tx1"/>
          </a:solidFill>
          <a:latin typeface="Arial" panose="020B0604020202020204" pitchFamily="34" charset="0"/>
          <a:ea typeface="+mn-ea"/>
          <a:cs typeface="Arial" pitchFamily="34" charset="0"/>
        </a:defRPr>
      </a:lvl5pPr>
      <a:lvl6pPr marL="2514411" indent="-228582" algn="l" defTabSz="91433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578" indent="-228582" algn="l" defTabSz="91433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744" indent="-228582" algn="l" defTabSz="91433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909" indent="-228582" algn="l" defTabSz="91433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33" rtl="0" eaLnBrk="1" latinLnBrk="0" hangingPunct="1">
        <a:defRPr sz="1800" kern="1200">
          <a:solidFill>
            <a:schemeClr val="tx1"/>
          </a:solidFill>
          <a:latin typeface="+mn-lt"/>
          <a:ea typeface="+mn-ea"/>
          <a:cs typeface="+mn-cs"/>
        </a:defRPr>
      </a:lvl1pPr>
      <a:lvl2pPr marL="457166" algn="l" defTabSz="914333" rtl="0" eaLnBrk="1" latinLnBrk="0" hangingPunct="1">
        <a:defRPr sz="1800" kern="1200">
          <a:solidFill>
            <a:schemeClr val="tx1"/>
          </a:solidFill>
          <a:latin typeface="+mn-lt"/>
          <a:ea typeface="+mn-ea"/>
          <a:cs typeface="+mn-cs"/>
        </a:defRPr>
      </a:lvl2pPr>
      <a:lvl3pPr marL="914333" algn="l" defTabSz="914333" rtl="0" eaLnBrk="1" latinLnBrk="0" hangingPunct="1">
        <a:defRPr sz="1800" kern="1200">
          <a:solidFill>
            <a:schemeClr val="tx1"/>
          </a:solidFill>
          <a:latin typeface="+mn-lt"/>
          <a:ea typeface="+mn-ea"/>
          <a:cs typeface="+mn-cs"/>
        </a:defRPr>
      </a:lvl3pPr>
      <a:lvl4pPr marL="1371498" algn="l" defTabSz="914333" rtl="0" eaLnBrk="1" latinLnBrk="0" hangingPunct="1">
        <a:defRPr sz="1800" kern="1200">
          <a:solidFill>
            <a:schemeClr val="tx1"/>
          </a:solidFill>
          <a:latin typeface="+mn-lt"/>
          <a:ea typeface="+mn-ea"/>
          <a:cs typeface="+mn-cs"/>
        </a:defRPr>
      </a:lvl4pPr>
      <a:lvl5pPr marL="1828664" algn="l" defTabSz="914333" rtl="0" eaLnBrk="1" latinLnBrk="0" hangingPunct="1">
        <a:defRPr sz="1800" kern="1200">
          <a:solidFill>
            <a:schemeClr val="tx1"/>
          </a:solidFill>
          <a:latin typeface="+mn-lt"/>
          <a:ea typeface="+mn-ea"/>
          <a:cs typeface="+mn-cs"/>
        </a:defRPr>
      </a:lvl5pPr>
      <a:lvl6pPr marL="2285829" algn="l" defTabSz="914333" rtl="0" eaLnBrk="1" latinLnBrk="0" hangingPunct="1">
        <a:defRPr sz="1800" kern="1200">
          <a:solidFill>
            <a:schemeClr val="tx1"/>
          </a:solidFill>
          <a:latin typeface="+mn-lt"/>
          <a:ea typeface="+mn-ea"/>
          <a:cs typeface="+mn-cs"/>
        </a:defRPr>
      </a:lvl6pPr>
      <a:lvl7pPr marL="2742995" algn="l" defTabSz="914333" rtl="0" eaLnBrk="1" latinLnBrk="0" hangingPunct="1">
        <a:defRPr sz="1800" kern="1200">
          <a:solidFill>
            <a:schemeClr val="tx1"/>
          </a:solidFill>
          <a:latin typeface="+mn-lt"/>
          <a:ea typeface="+mn-ea"/>
          <a:cs typeface="+mn-cs"/>
        </a:defRPr>
      </a:lvl7pPr>
      <a:lvl8pPr marL="3200160" algn="l" defTabSz="914333" rtl="0" eaLnBrk="1" latinLnBrk="0" hangingPunct="1">
        <a:defRPr sz="1800" kern="1200">
          <a:solidFill>
            <a:schemeClr val="tx1"/>
          </a:solidFill>
          <a:latin typeface="+mn-lt"/>
          <a:ea typeface="+mn-ea"/>
          <a:cs typeface="+mn-cs"/>
        </a:defRPr>
      </a:lvl8pPr>
      <a:lvl9pPr marL="3657326" algn="l" defTabSz="914333"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34" tIns="45717" rIns="91434" bIns="45717"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457200" y="1200151"/>
            <a:ext cx="8229600" cy="3394472"/>
          </a:xfrm>
          <a:prstGeom prst="rect">
            <a:avLst/>
          </a:prstGeom>
        </p:spPr>
        <p:txBody>
          <a:bodyPr vert="horz" lIns="91434" tIns="45717" rIns="91434" bIns="45717"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457200" y="4767264"/>
            <a:ext cx="2133600" cy="273844"/>
          </a:xfrm>
          <a:prstGeom prst="rect">
            <a:avLst/>
          </a:prstGeom>
        </p:spPr>
        <p:txBody>
          <a:bodyPr vert="horz" lIns="91434" tIns="45717" rIns="91434" bIns="45717" rtlCol="0" anchor="ctr"/>
          <a:lstStyle>
            <a:lvl1pPr algn="l">
              <a:defRPr sz="1200">
                <a:solidFill>
                  <a:schemeClr val="tx1">
                    <a:tint val="75000"/>
                  </a:schemeClr>
                </a:solidFill>
              </a:defRPr>
            </a:lvl1pPr>
          </a:lstStyle>
          <a:p>
            <a:pPr defTabSz="914333"/>
            <a:fld id="{A4022900-6042-614C-B879-FCAC9AB848D4}" type="datetimeFigureOut">
              <a:rPr lang="en-US" smtClean="0">
                <a:solidFill>
                  <a:prstClr val="black">
                    <a:tint val="75000"/>
                  </a:prstClr>
                </a:solidFill>
              </a:rPr>
              <a:pPr defTabSz="914333"/>
              <a:t>12/11/2019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4767264"/>
            <a:ext cx="2895600" cy="273844"/>
          </a:xfrm>
          <a:prstGeom prst="rect">
            <a:avLst/>
          </a:prstGeom>
        </p:spPr>
        <p:txBody>
          <a:bodyPr vert="horz" lIns="91434" tIns="45717" rIns="91434" bIns="45717" rtlCol="0" anchor="ctr"/>
          <a:lstStyle>
            <a:lvl1pPr algn="ctr">
              <a:defRPr sz="1200">
                <a:solidFill>
                  <a:schemeClr val="tx1">
                    <a:tint val="75000"/>
                  </a:schemeClr>
                </a:solidFill>
              </a:defRPr>
            </a:lvl1pPr>
          </a:lstStyle>
          <a:p>
            <a:pPr defTabSz="914333"/>
            <a:endParaRPr lang="en-US">
              <a:solidFill>
                <a:prstClr val="black">
                  <a:tint val="75000"/>
                </a:prstClr>
              </a:solidFill>
            </a:endParaRPr>
          </a:p>
        </p:txBody>
      </p:sp>
      <p:sp>
        <p:nvSpPr>
          <p:cNvPr id="6" name="Slide Number Placeholder 5"/>
          <p:cNvSpPr>
            <a:spLocks noGrp="1"/>
          </p:cNvSpPr>
          <p:nvPr>
            <p:ph type="sldNum" sz="quarter" idx="4"/>
          </p:nvPr>
        </p:nvSpPr>
        <p:spPr>
          <a:xfrm>
            <a:off x="6553200" y="4767264"/>
            <a:ext cx="2133600" cy="273844"/>
          </a:xfrm>
          <a:prstGeom prst="rect">
            <a:avLst/>
          </a:prstGeom>
        </p:spPr>
        <p:txBody>
          <a:bodyPr vert="horz" lIns="91434" tIns="45717" rIns="91434" bIns="45717" rtlCol="0" anchor="ctr"/>
          <a:lstStyle>
            <a:lvl1pPr algn="r">
              <a:defRPr sz="1200">
                <a:solidFill>
                  <a:schemeClr val="tx1">
                    <a:tint val="75000"/>
                  </a:schemeClr>
                </a:solidFill>
              </a:defRPr>
            </a:lvl1pPr>
          </a:lstStyle>
          <a:p>
            <a:pPr defTabSz="914333"/>
            <a:fld id="{3ECEB389-514E-3A4F-9189-069402B7FC3B}" type="slidenum">
              <a:rPr lang="en-US" smtClean="0">
                <a:solidFill>
                  <a:prstClr val="black">
                    <a:tint val="75000"/>
                  </a:prstClr>
                </a:solidFill>
              </a:rPr>
              <a:pPr defTabSz="914333"/>
              <a:t>‹#›</a:t>
            </a:fld>
            <a:endParaRPr lang="en-US">
              <a:solidFill>
                <a:prstClr val="black">
                  <a:tint val="75000"/>
                </a:prstClr>
              </a:solidFill>
            </a:endParaRPr>
          </a:p>
        </p:txBody>
      </p:sp>
    </p:spTree>
    <p:extLst>
      <p:ext uri="{BB962C8B-B14F-4D97-AF65-F5344CB8AC3E}">
        <p14:creationId xmlns:p14="http://schemas.microsoft.com/office/powerpoint/2010/main" val="2396713213"/>
      </p:ext>
    </p:extLst>
  </p:cSld>
  <p:clrMap bg1="lt1" tx1="dk1" bg2="lt2" tx2="dk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Lst>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txStyles>
    <p:titleStyle>
      <a:lvl1pPr algn="ctr" defTabSz="457166" rtl="0" eaLnBrk="1" latinLnBrk="0" hangingPunct="1">
        <a:spcBef>
          <a:spcPct val="0"/>
        </a:spcBef>
        <a:buNone/>
        <a:defRPr sz="32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457166"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895" indent="-285729" algn="l" defTabSz="457166"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2915" indent="-228582" algn="l" defTabSz="457166"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080" indent="-228582" algn="l" defTabSz="457166"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246" indent="-228582" algn="l" defTabSz="457166"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411" indent="-228582" algn="l" defTabSz="457166" rtl="0" eaLnBrk="1" latinLnBrk="0" hangingPunct="1">
        <a:spcBef>
          <a:spcPct val="20000"/>
        </a:spcBef>
        <a:buFont typeface="Arial"/>
        <a:buChar char="•"/>
        <a:defRPr sz="2000" kern="1200">
          <a:solidFill>
            <a:schemeClr val="tx1"/>
          </a:solidFill>
          <a:latin typeface="+mn-lt"/>
          <a:ea typeface="+mn-ea"/>
          <a:cs typeface="+mn-cs"/>
        </a:defRPr>
      </a:lvl6pPr>
      <a:lvl7pPr marL="2971578" indent="-228582" algn="l" defTabSz="457166" rtl="0" eaLnBrk="1" latinLnBrk="0" hangingPunct="1">
        <a:spcBef>
          <a:spcPct val="20000"/>
        </a:spcBef>
        <a:buFont typeface="Arial"/>
        <a:buChar char="•"/>
        <a:defRPr sz="2000" kern="1200">
          <a:solidFill>
            <a:schemeClr val="tx1"/>
          </a:solidFill>
          <a:latin typeface="+mn-lt"/>
          <a:ea typeface="+mn-ea"/>
          <a:cs typeface="+mn-cs"/>
        </a:defRPr>
      </a:lvl7pPr>
      <a:lvl8pPr marL="3428744" indent="-228582" algn="l" defTabSz="457166" rtl="0" eaLnBrk="1" latinLnBrk="0" hangingPunct="1">
        <a:spcBef>
          <a:spcPct val="20000"/>
        </a:spcBef>
        <a:buFont typeface="Arial"/>
        <a:buChar char="•"/>
        <a:defRPr sz="2000" kern="1200">
          <a:solidFill>
            <a:schemeClr val="tx1"/>
          </a:solidFill>
          <a:latin typeface="+mn-lt"/>
          <a:ea typeface="+mn-ea"/>
          <a:cs typeface="+mn-cs"/>
        </a:defRPr>
      </a:lvl8pPr>
      <a:lvl9pPr marL="3885909" indent="-228582" algn="l" defTabSz="457166"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166" rtl="0" eaLnBrk="1" latinLnBrk="0" hangingPunct="1">
        <a:defRPr sz="1800" kern="1200">
          <a:solidFill>
            <a:schemeClr val="tx1"/>
          </a:solidFill>
          <a:latin typeface="+mn-lt"/>
          <a:ea typeface="+mn-ea"/>
          <a:cs typeface="+mn-cs"/>
        </a:defRPr>
      </a:lvl1pPr>
      <a:lvl2pPr marL="457166" algn="l" defTabSz="457166" rtl="0" eaLnBrk="1" latinLnBrk="0" hangingPunct="1">
        <a:defRPr sz="1800" kern="1200">
          <a:solidFill>
            <a:schemeClr val="tx1"/>
          </a:solidFill>
          <a:latin typeface="+mn-lt"/>
          <a:ea typeface="+mn-ea"/>
          <a:cs typeface="+mn-cs"/>
        </a:defRPr>
      </a:lvl2pPr>
      <a:lvl3pPr marL="914333" algn="l" defTabSz="457166" rtl="0" eaLnBrk="1" latinLnBrk="0" hangingPunct="1">
        <a:defRPr sz="1800" kern="1200">
          <a:solidFill>
            <a:schemeClr val="tx1"/>
          </a:solidFill>
          <a:latin typeface="+mn-lt"/>
          <a:ea typeface="+mn-ea"/>
          <a:cs typeface="+mn-cs"/>
        </a:defRPr>
      </a:lvl3pPr>
      <a:lvl4pPr marL="1371498" algn="l" defTabSz="457166" rtl="0" eaLnBrk="1" latinLnBrk="0" hangingPunct="1">
        <a:defRPr sz="1800" kern="1200">
          <a:solidFill>
            <a:schemeClr val="tx1"/>
          </a:solidFill>
          <a:latin typeface="+mn-lt"/>
          <a:ea typeface="+mn-ea"/>
          <a:cs typeface="+mn-cs"/>
        </a:defRPr>
      </a:lvl4pPr>
      <a:lvl5pPr marL="1828664" algn="l" defTabSz="457166" rtl="0" eaLnBrk="1" latinLnBrk="0" hangingPunct="1">
        <a:defRPr sz="1800" kern="1200">
          <a:solidFill>
            <a:schemeClr val="tx1"/>
          </a:solidFill>
          <a:latin typeface="+mn-lt"/>
          <a:ea typeface="+mn-ea"/>
          <a:cs typeface="+mn-cs"/>
        </a:defRPr>
      </a:lvl5pPr>
      <a:lvl6pPr marL="2285829" algn="l" defTabSz="457166" rtl="0" eaLnBrk="1" latinLnBrk="0" hangingPunct="1">
        <a:defRPr sz="1800" kern="1200">
          <a:solidFill>
            <a:schemeClr val="tx1"/>
          </a:solidFill>
          <a:latin typeface="+mn-lt"/>
          <a:ea typeface="+mn-ea"/>
          <a:cs typeface="+mn-cs"/>
        </a:defRPr>
      </a:lvl6pPr>
      <a:lvl7pPr marL="2742995" algn="l" defTabSz="457166" rtl="0" eaLnBrk="1" latinLnBrk="0" hangingPunct="1">
        <a:defRPr sz="1800" kern="1200">
          <a:solidFill>
            <a:schemeClr val="tx1"/>
          </a:solidFill>
          <a:latin typeface="+mn-lt"/>
          <a:ea typeface="+mn-ea"/>
          <a:cs typeface="+mn-cs"/>
        </a:defRPr>
      </a:lvl7pPr>
      <a:lvl8pPr marL="3200160" algn="l" defTabSz="457166" rtl="0" eaLnBrk="1" latinLnBrk="0" hangingPunct="1">
        <a:defRPr sz="1800" kern="1200">
          <a:solidFill>
            <a:schemeClr val="tx1"/>
          </a:solidFill>
          <a:latin typeface="+mn-lt"/>
          <a:ea typeface="+mn-ea"/>
          <a:cs typeface="+mn-cs"/>
        </a:defRPr>
      </a:lvl8pPr>
      <a:lvl9pPr marL="3657326" algn="l" defTabSz="457166"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A4022900-6042-614C-B879-FCAC9AB848D4}" type="datetimeFigureOut">
              <a:rPr lang="en-US" smtClean="0">
                <a:solidFill>
                  <a:prstClr val="black">
                    <a:tint val="75000"/>
                  </a:prstClr>
                </a:solidFill>
              </a:rPr>
              <a:pPr/>
              <a:t>12/11/2019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3ECEB389-514E-3A4F-9189-069402B7FC3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96933124"/>
      </p:ext>
    </p:extLst>
  </p:cSld>
  <p:clrMap bg1="lt1" tx1="dk1" bg2="lt2" tx2="dk2" accent1="accent1" accent2="accent2" accent3="accent3" accent4="accent4" accent5="accent5" accent6="accent6" hlink="hlink" folHlink="folHlink"/>
  <p:sldLayoutIdLst>
    <p:sldLayoutId id="2147484002" r:id="rId1"/>
    <p:sldLayoutId id="2147484003" r:id="rId2"/>
    <p:sldLayoutId id="2147484004" r:id="rId3"/>
    <p:sldLayoutId id="2147484005" r:id="rId4"/>
    <p:sldLayoutId id="2147484006" r:id="rId5"/>
    <p:sldLayoutId id="2147484007" r:id="rId6"/>
    <p:sldLayoutId id="2147484008" r:id="rId7"/>
    <p:sldLayoutId id="2147484009" r:id="rId8"/>
    <p:sldLayoutId id="2147484010" r:id="rId9"/>
    <p:sldLayoutId id="2147484011" r:id="rId10"/>
    <p:sldLayoutId id="2147484012" r:id="rId11"/>
    <p:sldLayoutId id="2147484013" r:id="rId12"/>
  </p:sldLayoutIdLst>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txStyles>
    <p:titleStyle>
      <a:lvl1pPr algn="ctr" defTabSz="457200" rtl="0" eaLnBrk="1" latinLnBrk="0" hangingPunct="1">
        <a:spcBef>
          <a:spcPct val="0"/>
        </a:spcBef>
        <a:buNone/>
        <a:defRPr sz="32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tiff"/><Relationship Id="rId7"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microsoft.com/office/2007/relationships/hdphoto" Target="../media/hdphoto3.wdp"/></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35.xml"/><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7" Type="http://schemas.microsoft.com/office/2007/relationships/hdphoto" Target="../media/hdphoto5.wdp"/><Relationship Id="rId2" Type="http://schemas.openxmlformats.org/officeDocument/2006/relationships/notesSlide" Target="../notesSlides/notesSlide12.xml"/><Relationship Id="rId1" Type="http://schemas.openxmlformats.org/officeDocument/2006/relationships/slideLayout" Target="../slideLayouts/slideLayout10.xml"/><Relationship Id="rId6" Type="http://schemas.openxmlformats.org/officeDocument/2006/relationships/image" Target="../media/image25.png"/><Relationship Id="rId5" Type="http://schemas.microsoft.com/office/2007/relationships/hdphoto" Target="../media/hdphoto4.wdp"/><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microsoft.com/office/2007/relationships/hdphoto" Target="../media/hdphoto6.wdp"/></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3.xml"/><Relationship Id="rId1" Type="http://schemas.openxmlformats.org/officeDocument/2006/relationships/slideLayout" Target="../slideLayouts/slideLayout10.xml"/><Relationship Id="rId4" Type="http://schemas.microsoft.com/office/2007/relationships/hdphoto" Target="../media/hdphoto7.wdp"/></Relationships>
</file>

<file path=ppt/slides/_rels/slide3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4.xml"/><Relationship Id="rId1" Type="http://schemas.openxmlformats.org/officeDocument/2006/relationships/slideLayout" Target="../slideLayouts/slideLayout6.xml"/><Relationship Id="rId4" Type="http://schemas.microsoft.com/office/2007/relationships/hdphoto" Target="../media/hdphoto8.wdp"/></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3.tiff"/><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5.xml"/><Relationship Id="rId1" Type="http://schemas.openxmlformats.org/officeDocument/2006/relationships/slideLayout" Target="../slideLayouts/slideLayout10.xml"/><Relationship Id="rId5" Type="http://schemas.openxmlformats.org/officeDocument/2006/relationships/image" Target="../media/image51.jpeg"/><Relationship Id="rId4" Type="http://schemas.microsoft.com/office/2007/relationships/hdphoto" Target="../media/hdphoto9.wdp"/></Relationships>
</file>

<file path=ppt/slides/_rels/slide4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6.xml"/><Relationship Id="rId1" Type="http://schemas.openxmlformats.org/officeDocument/2006/relationships/slideLayout" Target="../slideLayouts/slideLayout6.xml"/><Relationship Id="rId4" Type="http://schemas.openxmlformats.org/officeDocument/2006/relationships/image" Target="../media/image52.jpeg"/></Relationships>
</file>

<file path=ppt/slides/_rels/slide4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47.xml"/><Relationship Id="rId1" Type="http://schemas.openxmlformats.org/officeDocument/2006/relationships/slideLayout" Target="../slideLayouts/slideLayout6.xml"/><Relationship Id="rId4" Type="http://schemas.openxmlformats.org/officeDocument/2006/relationships/image" Target="../media/image53.jpe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1.xml"/><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53.xml"/><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54.xml"/><Relationship Id="rId1" Type="http://schemas.openxmlformats.org/officeDocument/2006/relationships/slideLayout" Target="../slideLayouts/slideLayout10.xml"/><Relationship Id="rId4" Type="http://schemas.openxmlformats.org/officeDocument/2006/relationships/image" Target="../media/image57.png"/></Relationships>
</file>

<file path=ppt/slides/_rels/slide5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55.xml"/><Relationship Id="rId1" Type="http://schemas.openxmlformats.org/officeDocument/2006/relationships/slideLayout" Target="../slideLayouts/slideLayout10.xml"/><Relationship Id="rId4" Type="http://schemas.microsoft.com/office/2007/relationships/hdphoto" Target="../media/hdphoto10.wdp"/></Relationships>
</file>

<file path=ppt/slides/_rels/slide5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56.xml"/><Relationship Id="rId1" Type="http://schemas.openxmlformats.org/officeDocument/2006/relationships/slideLayout" Target="../slideLayouts/slideLayout23.xml"/></Relationships>
</file>

<file path=ppt/slides/_rels/slide5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57.xml"/><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8.xml"/><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59.xml"/><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61.xml"/><Relationship Id="rId1" Type="http://schemas.openxmlformats.org/officeDocument/2006/relationships/slideLayout" Target="../slideLayouts/slideLayout6.xml"/><Relationship Id="rId4" Type="http://schemas.openxmlformats.org/officeDocument/2006/relationships/image" Target="../media/image63.png"/></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63.xml"/><Relationship Id="rId1" Type="http://schemas.openxmlformats.org/officeDocument/2006/relationships/slideLayout" Target="../slideLayouts/slideLayout10.xml"/></Relationships>
</file>

<file path=ppt/slides/_rels/slide6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64.xml"/><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66.xml"/><Relationship Id="rId1" Type="http://schemas.openxmlformats.org/officeDocument/2006/relationships/slideLayout" Target="../slideLayouts/slideLayout10.xml"/><Relationship Id="rId4" Type="http://schemas.openxmlformats.org/officeDocument/2006/relationships/image" Target="../media/image67.jpeg"/></Relationships>
</file>

<file path=ppt/slides/_rels/slide67.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67.xml"/><Relationship Id="rId1" Type="http://schemas.openxmlformats.org/officeDocument/2006/relationships/slideLayout" Target="../slideLayouts/slideLayout10.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69.xml"/><Relationship Id="rId1" Type="http://schemas.openxmlformats.org/officeDocument/2006/relationships/slideLayout" Target="../slideLayouts/slideLayout11.xml"/></Relationships>
</file>

<file path=ppt/slides/_rels/slide70.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70.xml"/><Relationship Id="rId1" Type="http://schemas.openxmlformats.org/officeDocument/2006/relationships/slideLayout" Target="../slideLayouts/slideLayout10.xml"/></Relationships>
</file>

<file path=ppt/slides/_rels/slide71.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71.xml"/><Relationship Id="rId1" Type="http://schemas.openxmlformats.org/officeDocument/2006/relationships/slideLayout" Target="../slideLayouts/slideLayout10.xml"/><Relationship Id="rId4" Type="http://schemas.openxmlformats.org/officeDocument/2006/relationships/image" Target="../media/image72.jpeg"/></Relationships>
</file>

<file path=ppt/slides/_rels/slide7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72.xml"/><Relationship Id="rId1" Type="http://schemas.openxmlformats.org/officeDocument/2006/relationships/slideLayout" Target="../slideLayouts/slideLayout10.xml"/><Relationship Id="rId6" Type="http://schemas.microsoft.com/office/2007/relationships/hdphoto" Target="../media/hdphoto11.wdp"/><Relationship Id="rId5" Type="http://schemas.openxmlformats.org/officeDocument/2006/relationships/image" Target="../media/image75.png"/><Relationship Id="rId4" Type="http://schemas.openxmlformats.org/officeDocument/2006/relationships/image" Target="../media/image74.jpeg"/></Relationships>
</file>

<file path=ppt/slides/_rels/slide73.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73.xml"/><Relationship Id="rId1" Type="http://schemas.openxmlformats.org/officeDocument/2006/relationships/slideLayout" Target="../slideLayouts/slideLayout10.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75.xml"/><Relationship Id="rId1" Type="http://schemas.openxmlformats.org/officeDocument/2006/relationships/slideLayout" Target="../slideLayouts/slideLayout10.xml"/><Relationship Id="rId4" Type="http://schemas.openxmlformats.org/officeDocument/2006/relationships/image" Target="../media/image78.jpeg"/></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77.xml"/><Relationship Id="rId1" Type="http://schemas.openxmlformats.org/officeDocument/2006/relationships/slideLayout" Target="../slideLayouts/slideLayout10.xml"/></Relationships>
</file>

<file path=ppt/slides/_rels/slide78.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78.xml"/><Relationship Id="rId1" Type="http://schemas.openxmlformats.org/officeDocument/2006/relationships/slideLayout" Target="../slideLayouts/slideLayout10.xml"/></Relationships>
</file>

<file path=ppt/slides/_rels/slide7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79.xml"/><Relationship Id="rId1" Type="http://schemas.openxmlformats.org/officeDocument/2006/relationships/slideLayout" Target="../slideLayouts/slideLayout10.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82.xml"/><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83.xml"/><Relationship Id="rId1" Type="http://schemas.openxmlformats.org/officeDocument/2006/relationships/slideLayout" Target="../slideLayouts/slideLayout10.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87.xml"/><Relationship Id="rId1" Type="http://schemas.openxmlformats.org/officeDocument/2006/relationships/slideLayout" Target="../slideLayouts/slideLayout10.xml"/></Relationships>
</file>

<file path=ppt/slides/_rels/slide88.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88.xml"/><Relationship Id="rId1" Type="http://schemas.openxmlformats.org/officeDocument/2006/relationships/slideLayout" Target="../slideLayouts/slideLayout10.xml"/></Relationships>
</file>

<file path=ppt/slides/_rels/slide8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89.xml"/><Relationship Id="rId1" Type="http://schemas.openxmlformats.org/officeDocument/2006/relationships/slideLayout" Target="../slideLayouts/slideLayout6.xml"/><Relationship Id="rId4" Type="http://schemas.microsoft.com/office/2007/relationships/hdphoto" Target="../media/hdphoto12.wdp"/></Relationships>
</file>

<file path=ppt/slides/_rels/slide90.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90.xml"/><Relationship Id="rId1" Type="http://schemas.openxmlformats.org/officeDocument/2006/relationships/slideLayout" Target="../slideLayouts/slideLayout10.xml"/></Relationships>
</file>

<file path=ppt/slides/_rels/slide9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91.xml"/><Relationship Id="rId1" Type="http://schemas.openxmlformats.org/officeDocument/2006/relationships/slideLayout" Target="../slideLayouts/slideLayout6.xml"/></Relationships>
</file>

<file path=ppt/slides/_rels/slide92.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92.xml"/><Relationship Id="rId1" Type="http://schemas.openxmlformats.org/officeDocument/2006/relationships/slideLayout" Target="../slideLayouts/slideLayout10.xml"/></Relationships>
</file>

<file path=ppt/slides/_rels/slide93.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93.xml"/><Relationship Id="rId1" Type="http://schemas.openxmlformats.org/officeDocument/2006/relationships/slideLayout" Target="../slideLayouts/slideLayout10.xml"/></Relationships>
</file>

<file path=ppt/slides/_rels/slide94.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94.xml"/><Relationship Id="rId1" Type="http://schemas.openxmlformats.org/officeDocument/2006/relationships/slideLayout" Target="../slideLayouts/slideLayout10.xml"/></Relationships>
</file>

<file path=ppt/slides/_rels/slide95.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92.jpeg"/><Relationship Id="rId1" Type="http://schemas.openxmlformats.org/officeDocument/2006/relationships/slideLayout" Target="../slideLayouts/slideLayout3.xml"/><Relationship Id="rId4" Type="http://schemas.openxmlformats.org/officeDocument/2006/relationships/image" Target="../media/image9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1"/>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t="10651" b="10651"/>
          <a:stretch>
            <a:fillRect/>
          </a:stretch>
        </p:blipFill>
        <p:spPr>
          <a:xfrm>
            <a:off x="0" y="0"/>
            <a:ext cx="9144000" cy="3597864"/>
          </a:xfrm>
        </p:spPr>
      </p:pic>
      <p:sp>
        <p:nvSpPr>
          <p:cNvPr id="6" name="Text Placeholder 5"/>
          <p:cNvSpPr>
            <a:spLocks noGrp="1"/>
          </p:cNvSpPr>
          <p:nvPr>
            <p:ph type="body" sz="quarter" idx="4294967295"/>
          </p:nvPr>
        </p:nvSpPr>
        <p:spPr>
          <a:xfrm>
            <a:off x="107504" y="3903898"/>
            <a:ext cx="7200800" cy="972108"/>
          </a:xfrm>
        </p:spPr>
        <p:txBody>
          <a:bodyPr anchor="b" anchorCtr="0">
            <a:noAutofit/>
          </a:bodyPr>
          <a:lstStyle/>
          <a:p>
            <a:r>
              <a:rPr lang="en-US" sz="2800" dirty="0" smtClean="0"/>
              <a:t>Choosing the Right Architecturally Exposed Steel Category  </a:t>
            </a:r>
          </a:p>
        </p:txBody>
      </p:sp>
      <p:sp>
        <p:nvSpPr>
          <p:cNvPr id="2" name="Rectangle 1"/>
          <p:cNvSpPr/>
          <p:nvPr/>
        </p:nvSpPr>
        <p:spPr>
          <a:xfrm>
            <a:off x="0" y="3507854"/>
            <a:ext cx="9144000" cy="91440"/>
          </a:xfrm>
          <a:prstGeom prst="rect">
            <a:avLst/>
          </a:prstGeom>
          <a:solidFill>
            <a:schemeClr val="bg1">
              <a:alpha val="42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6888587"/>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2"/>
          </p:nvPr>
        </p:nvSpPr>
        <p:spPr>
          <a:xfrm>
            <a:off x="395536" y="915566"/>
            <a:ext cx="8352928" cy="3744416"/>
          </a:xfrm>
        </p:spPr>
        <p:txBody>
          <a:bodyPr/>
          <a:lstStyle/>
          <a:p>
            <a:r>
              <a:rPr lang="en-US" sz="1800" b="1" dirty="0">
                <a:solidFill>
                  <a:schemeClr val="tx1"/>
                </a:solidFill>
                <a:latin typeface="Arial" panose="020B0604020202020204" pitchFamily="34" charset="0"/>
                <a:cs typeface="Arial" panose="020B0604020202020204" pitchFamily="34" charset="0"/>
              </a:rPr>
              <a:t>Learning Objective 1: </a:t>
            </a:r>
          </a:p>
          <a:p>
            <a:r>
              <a:rPr lang="en-US" sz="1800" dirty="0"/>
              <a:t>Discuss the </a:t>
            </a:r>
            <a:r>
              <a:rPr lang="en-US" sz="1800" b="1" dirty="0">
                <a:solidFill>
                  <a:schemeClr val="tx2"/>
                </a:solidFill>
              </a:rPr>
              <a:t>expectations of fabrication and erection of exposed structural steel</a:t>
            </a:r>
            <a:r>
              <a:rPr lang="en-US" sz="1800" dirty="0"/>
              <a:t>, standard &amp; architectural, under the American Institute of Steel Construction’s 2016 Code of Standard Practice.</a:t>
            </a:r>
          </a:p>
          <a:p>
            <a:r>
              <a:rPr lang="en-US" sz="1800" b="1" dirty="0">
                <a:solidFill>
                  <a:schemeClr val="tx1"/>
                </a:solidFill>
                <a:latin typeface="Arial" panose="020B0604020202020204" pitchFamily="34" charset="0"/>
                <a:cs typeface="Arial" panose="020B0604020202020204" pitchFamily="34" charset="0"/>
              </a:rPr>
              <a:t>Learning Objective 2: </a:t>
            </a:r>
          </a:p>
          <a:p>
            <a:r>
              <a:rPr lang="en-US" sz="1800" dirty="0"/>
              <a:t>Understand how the </a:t>
            </a:r>
            <a:r>
              <a:rPr lang="en-US" sz="1800" b="1" dirty="0">
                <a:solidFill>
                  <a:schemeClr val="tx2"/>
                </a:solidFill>
              </a:rPr>
              <a:t>increase in labor and craftsmanship</a:t>
            </a:r>
            <a:r>
              <a:rPr lang="en-US" sz="1800" b="1" dirty="0">
                <a:solidFill>
                  <a:schemeClr val="tx1"/>
                </a:solidFill>
              </a:rPr>
              <a:t> </a:t>
            </a:r>
            <a:r>
              <a:rPr lang="en-US" sz="1800" dirty="0"/>
              <a:t>required for higher categories of architecturally exposed structural steel </a:t>
            </a:r>
            <a:r>
              <a:rPr lang="en-US" sz="1800" b="1" dirty="0">
                <a:solidFill>
                  <a:schemeClr val="tx2"/>
                </a:solidFill>
              </a:rPr>
              <a:t>affects project budgets</a:t>
            </a:r>
            <a:r>
              <a:rPr lang="en-US" sz="1800" dirty="0"/>
              <a:t>.</a:t>
            </a:r>
          </a:p>
          <a:p>
            <a:r>
              <a:rPr lang="en-US" sz="1800" b="1" dirty="0">
                <a:solidFill>
                  <a:schemeClr val="tx1"/>
                </a:solidFill>
                <a:latin typeface="Arial" panose="020B0604020202020204" pitchFamily="34" charset="0"/>
                <a:cs typeface="Arial" panose="020B0604020202020204" pitchFamily="34" charset="0"/>
              </a:rPr>
              <a:t>Learning Objective 3: </a:t>
            </a:r>
          </a:p>
          <a:p>
            <a:r>
              <a:rPr lang="en-US" sz="1800" dirty="0"/>
              <a:t>Understand what steel fabrication </a:t>
            </a:r>
            <a:r>
              <a:rPr lang="en-US" sz="1800" b="1" dirty="0">
                <a:solidFill>
                  <a:schemeClr val="tx2"/>
                </a:solidFill>
              </a:rPr>
              <a:t>options</a:t>
            </a:r>
            <a:r>
              <a:rPr lang="en-US" sz="1800" dirty="0"/>
              <a:t> are available that can </a:t>
            </a:r>
            <a:r>
              <a:rPr lang="en-US" sz="1800" b="1" dirty="0">
                <a:solidFill>
                  <a:schemeClr val="tx2"/>
                </a:solidFill>
              </a:rPr>
              <a:t>control project budgets </a:t>
            </a:r>
            <a:r>
              <a:rPr lang="en-US" sz="1800" dirty="0"/>
              <a:t>while still providing a higher aesthetic product</a:t>
            </a:r>
            <a:r>
              <a:rPr lang="en-US" sz="1800" dirty="0" smtClean="0"/>
              <a:t>.</a:t>
            </a:r>
            <a:endParaRPr lang="en-US" sz="1800" dirty="0"/>
          </a:p>
          <a:p>
            <a:r>
              <a:rPr lang="en-US" sz="1800" b="1" dirty="0" smtClean="0">
                <a:solidFill>
                  <a:schemeClr val="tx1"/>
                </a:solidFill>
                <a:latin typeface="Arial" panose="020B0604020202020204" pitchFamily="34" charset="0"/>
                <a:cs typeface="Arial" panose="020B0604020202020204" pitchFamily="34" charset="0"/>
              </a:rPr>
              <a:t>Learning </a:t>
            </a:r>
            <a:r>
              <a:rPr lang="en-US" sz="1800" b="1" dirty="0">
                <a:solidFill>
                  <a:schemeClr val="tx1"/>
                </a:solidFill>
                <a:latin typeface="Arial" panose="020B0604020202020204" pitchFamily="34" charset="0"/>
                <a:cs typeface="Arial" panose="020B0604020202020204" pitchFamily="34" charset="0"/>
              </a:rPr>
              <a:t>Objective 4: </a:t>
            </a:r>
          </a:p>
          <a:p>
            <a:r>
              <a:rPr lang="en-US" sz="1800" dirty="0"/>
              <a:t>Identify </a:t>
            </a:r>
            <a:r>
              <a:rPr lang="en-US" sz="1800" dirty="0">
                <a:solidFill>
                  <a:schemeClr val="accent6"/>
                </a:solidFill>
              </a:rPr>
              <a:t>available</a:t>
            </a:r>
            <a:r>
              <a:rPr lang="en-US" sz="1800" b="1" dirty="0">
                <a:solidFill>
                  <a:schemeClr val="accent6"/>
                </a:solidFill>
              </a:rPr>
              <a:t> </a:t>
            </a:r>
            <a:r>
              <a:rPr lang="en-US" sz="1800" b="1" dirty="0">
                <a:solidFill>
                  <a:schemeClr val="tx2"/>
                </a:solidFill>
              </a:rPr>
              <a:t>resources</a:t>
            </a:r>
            <a:r>
              <a:rPr lang="en-US" sz="1800" b="1" dirty="0">
                <a:solidFill>
                  <a:schemeClr val="tx1"/>
                </a:solidFill>
              </a:rPr>
              <a:t> </a:t>
            </a:r>
            <a:r>
              <a:rPr lang="en-US" sz="1800" dirty="0"/>
              <a:t>for information and specification language when utilizing exposed steel on existing and planned </a:t>
            </a:r>
            <a:r>
              <a:rPr lang="en-US" sz="1800" dirty="0" smtClean="0"/>
              <a:t>projects.</a:t>
            </a:r>
            <a:endParaRPr lang="en-US" sz="1800" dirty="0"/>
          </a:p>
        </p:txBody>
      </p:sp>
      <p:sp>
        <p:nvSpPr>
          <p:cNvPr id="3" name="Text Placeholder 2"/>
          <p:cNvSpPr>
            <a:spLocks noGrp="1"/>
          </p:cNvSpPr>
          <p:nvPr>
            <p:ph type="body" sz="quarter" idx="38"/>
          </p:nvPr>
        </p:nvSpPr>
        <p:spPr/>
        <p:txBody>
          <a:bodyPr/>
          <a:lstStyle/>
          <a:p>
            <a:r>
              <a:rPr lang="en-US" dirty="0" smtClean="0"/>
              <a:t>Learning Objectives </a:t>
            </a:r>
            <a:endParaRPr lang="en-US" dirty="0"/>
          </a:p>
        </p:txBody>
      </p:sp>
    </p:spTree>
    <p:extLst>
      <p:ext uri="{BB962C8B-B14F-4D97-AF65-F5344CB8AC3E}">
        <p14:creationId xmlns:p14="http://schemas.microsoft.com/office/powerpoint/2010/main" val="4026072025"/>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2"/>
          </p:nvPr>
        </p:nvSpPr>
        <p:spPr>
          <a:xfrm>
            <a:off x="251520" y="663538"/>
            <a:ext cx="3384376" cy="3816424"/>
          </a:xfrm>
        </p:spPr>
        <p:txBody>
          <a:bodyPr>
            <a:noAutofit/>
          </a:bodyPr>
          <a:lstStyle/>
          <a:p>
            <a:r>
              <a:rPr lang="en-US" sz="2800" dirty="0" smtClean="0">
                <a:latin typeface="Arial" panose="020B0604020202020204" pitchFamily="34" charset="0"/>
              </a:rPr>
              <a:t>History of Exposed Steel</a:t>
            </a:r>
          </a:p>
          <a:p>
            <a:r>
              <a:rPr lang="en-US" sz="2800" dirty="0" smtClean="0">
                <a:solidFill>
                  <a:schemeClr val="tx1"/>
                </a:solidFill>
                <a:latin typeface="Arial" panose="020B0604020202020204" pitchFamily="34" charset="0"/>
              </a:rPr>
              <a:t>Buyer Be-Aware</a:t>
            </a:r>
          </a:p>
          <a:p>
            <a:r>
              <a:rPr lang="en-US" sz="2800" dirty="0" smtClean="0">
                <a:latin typeface="Arial" panose="020B0604020202020204" pitchFamily="34" charset="0"/>
              </a:rPr>
              <a:t>Steps to AESS Category Selection</a:t>
            </a:r>
          </a:p>
          <a:p>
            <a:r>
              <a:rPr lang="en-US" sz="2800" dirty="0" smtClean="0">
                <a:solidFill>
                  <a:schemeClr val="tx1"/>
                </a:solidFill>
                <a:latin typeface="Arial" panose="020B0604020202020204" pitchFamily="34" charset="0"/>
              </a:rPr>
              <a:t>Questions </a:t>
            </a:r>
          </a:p>
          <a:p>
            <a:r>
              <a:rPr lang="en-US" sz="2800" dirty="0" smtClean="0">
                <a:latin typeface="Arial" panose="020B0604020202020204" pitchFamily="34" charset="0"/>
              </a:rPr>
              <a:t>Resources</a:t>
            </a:r>
          </a:p>
          <a:p>
            <a:endParaRPr lang="en-US" sz="1800" dirty="0">
              <a:latin typeface="Arial" panose="020B0604020202020204" pitchFamily="34" charset="0"/>
            </a:endParaRPr>
          </a:p>
        </p:txBody>
      </p:sp>
      <p:pic>
        <p:nvPicPr>
          <p:cNvPr id="5" name="Picture Placeholder 9"/>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t="9102" b="9102"/>
          <a:stretch>
            <a:fillRect/>
          </a:stretch>
        </p:blipFill>
        <p:spPr>
          <a:xfrm>
            <a:off x="4114800" y="0"/>
            <a:ext cx="5029200" cy="5143500"/>
          </a:xfrm>
        </p:spPr>
      </p:pic>
    </p:spTree>
    <p:extLst>
      <p:ext uri="{BB962C8B-B14F-4D97-AF65-F5344CB8AC3E}">
        <p14:creationId xmlns:p14="http://schemas.microsoft.com/office/powerpoint/2010/main" val="3073763497"/>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a:xfrm>
            <a:off x="323528" y="4299942"/>
            <a:ext cx="8208912" cy="764764"/>
          </a:xfrm>
        </p:spPr>
        <p:txBody>
          <a:bodyPr anchor="ctr">
            <a:normAutofit/>
          </a:bodyPr>
          <a:lstStyle/>
          <a:p>
            <a:r>
              <a:rPr lang="en-US" sz="3200" b="0" dirty="0" smtClean="0"/>
              <a:t>History of Exposed Structural Steel</a:t>
            </a:r>
            <a:endParaRPr lang="en-US" sz="3200" b="0" dirty="0"/>
          </a:p>
        </p:txBody>
      </p:sp>
      <p:pic>
        <p:nvPicPr>
          <p:cNvPr id="6" name="Picture 2" descr="https://static.pexels.com/photos/149638/pexels-photo-149638.jpeg"/>
          <p:cNvPicPr>
            <a:picLocks noGrp="1" noChangeAspect="1" noChangeArrowheads="1"/>
          </p:cNvPicPr>
          <p:nvPr>
            <p:ph type="pic" sz="quarter" idx="10"/>
          </p:nvPr>
        </p:nvPicPr>
        <p:blipFill rotWithShape="1">
          <a:blip r:embed="rId3" cstate="print">
            <a:extLst>
              <a:ext uri="{BEBA8EAE-BF5A-486C-A8C5-ECC9F3942E4B}">
                <a14:imgProps xmlns:a14="http://schemas.microsoft.com/office/drawing/2010/main">
                  <a14:imgLayer r:embed="rId4">
                    <a14:imgEffect>
                      <a14:saturation sat="66000"/>
                    </a14:imgEffect>
                    <a14:imgEffect>
                      <a14:brightnessContrast bright="20000"/>
                    </a14:imgEffect>
                  </a14:imgLayer>
                </a14:imgProps>
              </a:ext>
              <a:ext uri="{28A0092B-C50C-407E-A947-70E740481C1C}">
                <a14:useLocalDpi xmlns:a14="http://schemas.microsoft.com/office/drawing/2010/main" val="0"/>
              </a:ext>
            </a:extLst>
          </a:blip>
          <a:srcRect t="3909" b="11471"/>
          <a:stretch/>
        </p:blipFill>
        <p:spPr bwMode="auto">
          <a:xfrm>
            <a:off x="0" y="0"/>
            <a:ext cx="9144000" cy="43434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0" y="4256484"/>
            <a:ext cx="9144000" cy="115466"/>
          </a:xfrm>
          <a:prstGeom prst="rect">
            <a:avLst/>
          </a:prstGeom>
          <a:solidFill>
            <a:schemeClr val="bg1">
              <a:alpha val="4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590006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C:\Users\collins\Pictures\CTA Cermark Station\5830-06-ExposedSteel_Interior.LeoNeves.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3125" t="468" b="15270"/>
          <a:stretch/>
        </p:blipFill>
        <p:spPr bwMode="auto">
          <a:xfrm>
            <a:off x="3028954" y="0"/>
            <a:ext cx="6115049"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 y="-4572"/>
            <a:ext cx="2895791"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40218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810" r="17854"/>
          <a:stretch/>
        </p:blipFill>
        <p:spPr bwMode="auto">
          <a:xfrm>
            <a:off x="3159858" y="0"/>
            <a:ext cx="3003246" cy="5148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8"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8158" t="89" r="11959" b="-89"/>
          <a:stretch/>
        </p:blipFill>
        <p:spPr bwMode="auto">
          <a:xfrm>
            <a:off x="3190875" y="-2286"/>
            <a:ext cx="3171826"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descr="C:\Users\collins\Desktop\Pictures\IDEAS Awards\Brookfield Place Entry Pavilion.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1834" t="6827" r="56807" b="9612"/>
          <a:stretch/>
        </p:blipFill>
        <p:spPr bwMode="auto">
          <a:xfrm>
            <a:off x="6248215" y="0"/>
            <a:ext cx="2895791"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0" name="Picture 4"/>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b="9080"/>
          <a:stretch/>
        </p:blipFill>
        <p:spPr bwMode="auto">
          <a:xfrm>
            <a:off x="1" y="-4572"/>
            <a:ext cx="3184982"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9440" r="25770"/>
          <a:stretch/>
        </p:blipFill>
        <p:spPr bwMode="auto">
          <a:xfrm>
            <a:off x="6248210" y="0"/>
            <a:ext cx="2895790"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818377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4.16667E-6 0 L -0.36407 0 " pathEditMode="relative" rAng="0" ptsTypes="AA">
                                      <p:cBhvr>
                                        <p:cTn id="6" dur="2000" fill="hold"/>
                                        <p:tgtEl>
                                          <p:spTgt spid="9218"/>
                                        </p:tgtEl>
                                        <p:attrNameLst>
                                          <p:attrName>ppt_x</p:attrName>
                                          <p:attrName>ppt_y</p:attrName>
                                        </p:attrNameLst>
                                      </p:cBhvr>
                                      <p:rCtr x="-18212" y="0"/>
                                    </p:animMotion>
                                  </p:childTnLst>
                                </p:cTn>
                              </p:par>
                              <p:par>
                                <p:cTn id="7" presetID="10" presetClass="exit" presetSubtype="0" fill="hold" nodeType="withEffect">
                                  <p:stCondLst>
                                    <p:cond delay="0"/>
                                  </p:stCondLst>
                                  <p:childTnLst>
                                    <p:animEffect transition="out" filter="fade">
                                      <p:cBhvr>
                                        <p:cTn id="8" dur="500"/>
                                        <p:tgtEl>
                                          <p:spTgt spid="9220"/>
                                        </p:tgtEl>
                                      </p:cBhvr>
                                    </p:animEffect>
                                    <p:set>
                                      <p:cBhvr>
                                        <p:cTn id="9" dur="1" fill="hold">
                                          <p:stCondLst>
                                            <p:cond delay="499"/>
                                          </p:stCondLst>
                                        </p:cTn>
                                        <p:tgtEl>
                                          <p:spTgt spid="9220"/>
                                        </p:tgtEl>
                                        <p:attrNameLst>
                                          <p:attrName>style.visibility</p:attrName>
                                        </p:attrNameLst>
                                      </p:cBhvr>
                                      <p:to>
                                        <p:strVal val="hidden"/>
                                      </p:to>
                                    </p:set>
                                  </p:childTnLst>
                                </p:cTn>
                              </p:par>
                              <p:par>
                                <p:cTn id="10" presetID="10" presetClass="exit" presetSubtype="0" fill="hold" nodeType="withEffect">
                                  <p:stCondLst>
                                    <p:cond delay="0"/>
                                  </p:stCondLst>
                                  <p:childTnLst>
                                    <p:animEffect transition="out" filter="fade">
                                      <p:cBhvr>
                                        <p:cTn id="11" dur="500"/>
                                        <p:tgtEl>
                                          <p:spTgt spid="9221"/>
                                        </p:tgtEl>
                                      </p:cBhvr>
                                    </p:animEffect>
                                    <p:set>
                                      <p:cBhvr>
                                        <p:cTn id="12" dur="1" fill="hold">
                                          <p:stCondLst>
                                            <p:cond delay="499"/>
                                          </p:stCondLst>
                                        </p:cTn>
                                        <p:tgtEl>
                                          <p:spTgt spid="922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50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solidFill>
                  <a:srgbClr val="C00000"/>
                </a:solidFill>
              </a:rPr>
              <a:t>BUYER BEWARE!</a:t>
            </a:r>
            <a:endParaRPr lang="en-US" dirty="0">
              <a:solidFill>
                <a:srgbClr val="C00000"/>
              </a:solidFill>
            </a:endParaRPr>
          </a:p>
        </p:txBody>
      </p:sp>
      <p:sp>
        <p:nvSpPr>
          <p:cNvPr id="7" name="Text Placeholder 1"/>
          <p:cNvSpPr>
            <a:spLocks noGrp="1"/>
          </p:cNvSpPr>
          <p:nvPr>
            <p:ph type="body" sz="quarter" idx="12"/>
          </p:nvPr>
        </p:nvSpPr>
        <p:spPr>
          <a:xfrm>
            <a:off x="395536" y="1347614"/>
            <a:ext cx="3744416" cy="2826314"/>
          </a:xfrm>
        </p:spPr>
        <p:txBody>
          <a:bodyPr>
            <a:noAutofit/>
          </a:bodyPr>
          <a:lstStyle/>
          <a:p>
            <a:pPr>
              <a:spcBef>
                <a:spcPts val="1200"/>
              </a:spcBef>
            </a:pPr>
            <a:r>
              <a:rPr lang="en-US" sz="2800" dirty="0">
                <a:latin typeface="Arial" panose="020B0604020202020204" pitchFamily="34" charset="0"/>
              </a:rPr>
              <a:t>Unexpected Cost</a:t>
            </a:r>
          </a:p>
          <a:p>
            <a:pPr>
              <a:spcBef>
                <a:spcPts val="1200"/>
              </a:spcBef>
            </a:pPr>
            <a:r>
              <a:rPr lang="en-US" sz="2800" dirty="0">
                <a:solidFill>
                  <a:schemeClr val="tx1"/>
                </a:solidFill>
                <a:latin typeface="Arial" panose="020B0604020202020204" pitchFamily="34" charset="0"/>
              </a:rPr>
              <a:t>Unexpected Look</a:t>
            </a:r>
          </a:p>
          <a:p>
            <a:pPr>
              <a:spcBef>
                <a:spcPts val="1200"/>
              </a:spcBef>
            </a:pPr>
            <a:r>
              <a:rPr lang="en-US" sz="2800" dirty="0">
                <a:latin typeface="Arial" panose="020B0604020202020204" pitchFamily="34" charset="0"/>
              </a:rPr>
              <a:t>Unclear Contract Language </a:t>
            </a:r>
          </a:p>
          <a:p>
            <a:pPr>
              <a:spcBef>
                <a:spcPts val="1200"/>
              </a:spcBef>
            </a:pPr>
            <a:r>
              <a:rPr lang="en-US" sz="2800" dirty="0">
                <a:solidFill>
                  <a:schemeClr val="tx1"/>
                </a:solidFill>
                <a:latin typeface="Arial" panose="020B0604020202020204" pitchFamily="34" charset="0"/>
              </a:rPr>
              <a:t>Confusing Expectations</a:t>
            </a:r>
          </a:p>
          <a:p>
            <a:pPr>
              <a:spcBef>
                <a:spcPts val="1200"/>
              </a:spcBef>
            </a:pPr>
            <a:r>
              <a:rPr lang="en-US" sz="2800" dirty="0">
                <a:solidFill>
                  <a:srgbClr val="C00000"/>
                </a:solidFill>
                <a:latin typeface="Arial" panose="020B0604020202020204" pitchFamily="34" charset="0"/>
              </a:rPr>
              <a:t>Good Luck</a:t>
            </a:r>
            <a:r>
              <a:rPr lang="en-US" sz="2800" dirty="0" smtClean="0">
                <a:solidFill>
                  <a:srgbClr val="C00000"/>
                </a:solidFill>
                <a:latin typeface="Arial" panose="020B0604020202020204" pitchFamily="34" charset="0"/>
              </a:rPr>
              <a:t>!</a:t>
            </a:r>
            <a:endParaRPr lang="en-US" sz="2800" dirty="0">
              <a:solidFill>
                <a:srgbClr val="C00000"/>
              </a:solidFill>
              <a:latin typeface="Arial" panose="020B0604020202020204" pitchFamily="34" charset="0"/>
            </a:endParaRPr>
          </a:p>
        </p:txBody>
      </p:sp>
      <p:pic>
        <p:nvPicPr>
          <p:cNvPr id="8" name="Picture 2" descr="E:\Pictures\AISC\Toronto\IMG_1926.JPG"/>
          <p:cNvPicPr>
            <a:picLocks noGrp="1" noChangeAspect="1" noChangeArrowheads="1"/>
          </p:cNvPicPr>
          <p:nvPr>
            <p:ph type="pic" sz="quarter" idx="10"/>
          </p:nvPr>
        </p:nvPicPr>
        <p:blipFill rotWithShape="1">
          <a:blip r:embed="rId3" cstate="print">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t="20987" b="10859"/>
          <a:stretch/>
        </p:blipFill>
        <p:spPr bwMode="auto">
          <a:xfrm>
            <a:off x="4114800" y="0"/>
            <a:ext cx="5029200"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2996893"/>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Image result for denver aia"/>
          <p:cNvPicPr>
            <a:picLocks noChangeAspect="1" noChangeArrowheads="1"/>
          </p:cNvPicPr>
          <p:nvPr/>
        </p:nvPicPr>
        <p:blipFill rotWithShape="1">
          <a:blip r:embed="rId3">
            <a:extLst>
              <a:ext uri="{28A0092B-C50C-407E-A947-70E740481C1C}">
                <a14:useLocalDpi xmlns:a14="http://schemas.microsoft.com/office/drawing/2010/main" val="0"/>
              </a:ext>
            </a:extLst>
          </a:blip>
          <a:srcRect t="20841"/>
          <a:stretch/>
        </p:blipFill>
        <p:spPr bwMode="auto">
          <a:xfrm>
            <a:off x="5496744" y="0"/>
            <a:ext cx="3647256" cy="2539624"/>
          </a:xfrm>
          <a:prstGeom prst="rect">
            <a:avLst/>
          </a:prstGeom>
          <a:noFill/>
          <a:extLst>
            <a:ext uri="{909E8E84-426E-40DD-AFC4-6F175D3DCCD1}">
              <a14:hiddenFill xmlns:a14="http://schemas.microsoft.com/office/drawing/2010/main">
                <a:solidFill>
                  <a:srgbClr val="FFFFFF"/>
                </a:solidFill>
              </a14:hiddenFill>
            </a:ext>
          </a:extLst>
        </p:spPr>
      </p:pic>
      <p:sp>
        <p:nvSpPr>
          <p:cNvPr id="2" name="Text Placeholder 1"/>
          <p:cNvSpPr>
            <a:spLocks noGrp="1"/>
          </p:cNvSpPr>
          <p:nvPr>
            <p:ph type="body" sz="quarter" idx="12"/>
          </p:nvPr>
        </p:nvSpPr>
        <p:spPr>
          <a:xfrm>
            <a:off x="395536" y="1419622"/>
            <a:ext cx="4640834" cy="3312368"/>
          </a:xfrm>
        </p:spPr>
        <p:txBody>
          <a:bodyPr>
            <a:noAutofit/>
          </a:bodyPr>
          <a:lstStyle/>
          <a:p>
            <a:pPr defTabSz="914333">
              <a:spcBef>
                <a:spcPts val="600"/>
              </a:spcBef>
              <a:spcAft>
                <a:spcPts val="600"/>
              </a:spcAft>
              <a:buClr>
                <a:srgbClr val="000000"/>
              </a:buClr>
              <a:defRPr/>
            </a:pPr>
            <a:r>
              <a:rPr lang="en-US" altLang="en-US" sz="2800" dirty="0">
                <a:solidFill>
                  <a:srgbClr val="000000"/>
                </a:solidFill>
                <a:latin typeface="Arial" panose="020B0604020202020204" pitchFamily="34" charset="0"/>
              </a:rPr>
              <a:t>SEA of Colorado Steel Liaison Committee</a:t>
            </a:r>
          </a:p>
          <a:p>
            <a:pPr defTabSz="914333">
              <a:spcBef>
                <a:spcPts val="600"/>
              </a:spcBef>
              <a:spcAft>
                <a:spcPts val="600"/>
              </a:spcAft>
              <a:buClr>
                <a:srgbClr val="000000"/>
              </a:buClr>
              <a:defRPr/>
            </a:pPr>
            <a:r>
              <a:rPr lang="en-US" altLang="en-US" sz="2800" dirty="0">
                <a:solidFill>
                  <a:srgbClr val="000000">
                    <a:lumMod val="50000"/>
                    <a:lumOff val="50000"/>
                  </a:srgbClr>
                </a:solidFill>
                <a:latin typeface="Arial" panose="020B0604020202020204" pitchFamily="34" charset="0"/>
              </a:rPr>
              <a:t>Rocky Mountain Steel Construction Association</a:t>
            </a:r>
          </a:p>
          <a:p>
            <a:pPr defTabSz="914333">
              <a:spcBef>
                <a:spcPts val="600"/>
              </a:spcBef>
              <a:spcAft>
                <a:spcPts val="600"/>
              </a:spcAft>
              <a:buClr>
                <a:srgbClr val="000000"/>
              </a:buClr>
              <a:defRPr/>
            </a:pPr>
            <a:r>
              <a:rPr lang="en-US" altLang="en-US" sz="2800" dirty="0">
                <a:solidFill>
                  <a:srgbClr val="000000"/>
                </a:solidFill>
                <a:latin typeface="Arial" panose="020B0604020202020204" pitchFamily="34" charset="0"/>
              </a:rPr>
              <a:t>Denver Architects</a:t>
            </a:r>
          </a:p>
          <a:p>
            <a:pPr defTabSz="914333">
              <a:spcBef>
                <a:spcPts val="600"/>
              </a:spcBef>
              <a:spcAft>
                <a:spcPts val="600"/>
              </a:spcAft>
              <a:buClr>
                <a:srgbClr val="000000"/>
              </a:buClr>
              <a:defRPr/>
            </a:pPr>
            <a:r>
              <a:rPr lang="en-US" altLang="en-US" sz="2800" dirty="0">
                <a:solidFill>
                  <a:srgbClr val="000000">
                    <a:lumMod val="50000"/>
                    <a:lumOff val="50000"/>
                  </a:srgbClr>
                </a:solidFill>
                <a:latin typeface="Arial" panose="020B0604020202020204" pitchFamily="34" charset="0"/>
              </a:rPr>
              <a:t>Denver Steel Suppliers</a:t>
            </a:r>
            <a:endParaRPr lang="en-US" sz="2800" dirty="0">
              <a:solidFill>
                <a:srgbClr val="000000">
                  <a:lumMod val="50000"/>
                  <a:lumOff val="50000"/>
                </a:srgbClr>
              </a:solidFill>
              <a:latin typeface="Arial" panose="020B0604020202020204" pitchFamily="34" charset="0"/>
            </a:endParaRPr>
          </a:p>
          <a:p>
            <a:endParaRPr lang="en-US" sz="2800" dirty="0"/>
          </a:p>
        </p:txBody>
      </p:sp>
      <p:sp>
        <p:nvSpPr>
          <p:cNvPr id="3" name="Text Placeholder 2"/>
          <p:cNvSpPr>
            <a:spLocks noGrp="1"/>
          </p:cNvSpPr>
          <p:nvPr>
            <p:ph type="body" sz="quarter" idx="38"/>
          </p:nvPr>
        </p:nvSpPr>
        <p:spPr>
          <a:xfrm>
            <a:off x="395538" y="195486"/>
            <a:ext cx="4464496" cy="1080120"/>
          </a:xfrm>
        </p:spPr>
        <p:txBody>
          <a:bodyPr/>
          <a:lstStyle/>
          <a:p>
            <a:r>
              <a:rPr lang="en-US" dirty="0" smtClean="0"/>
              <a:t>2002 AESS Collaboration</a:t>
            </a:r>
            <a:endParaRPr lang="en-US" dirty="0"/>
          </a:p>
        </p:txBody>
      </p:sp>
      <p:pic>
        <p:nvPicPr>
          <p:cNvPr id="7" name="Picture 6">
            <a:extLst>
              <a:ext uri="{FF2B5EF4-FFF2-40B4-BE49-F238E27FC236}">
                <a16:creationId xmlns="" xmlns:a16="http://schemas.microsoft.com/office/drawing/2014/main" id="{DBBC03D8-680C-4585-A9A9-FEC488F42B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43362" y="1923678"/>
            <a:ext cx="2916324" cy="1944216"/>
          </a:xfrm>
          <a:prstGeom prst="rect">
            <a:avLst/>
          </a:prstGeom>
        </p:spPr>
      </p:pic>
      <p:pic>
        <p:nvPicPr>
          <p:cNvPr id="2050" name="Picture 2" descr="Structural Engineers Association of Colorado (SEAC)"/>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6216" y="3219822"/>
            <a:ext cx="2972638" cy="1656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7626498"/>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solidFill>
                  <a:srgbClr val="C00000"/>
                </a:solidFill>
              </a:rPr>
              <a:t>BEWARE </a:t>
            </a:r>
            <a:r>
              <a:rPr lang="en-US" dirty="0" smtClean="0"/>
              <a:t>- </a:t>
            </a:r>
          </a:p>
          <a:p>
            <a:r>
              <a:rPr lang="en-US" dirty="0" smtClean="0">
                <a:solidFill>
                  <a:schemeClr val="tx2"/>
                </a:solidFill>
              </a:rPr>
              <a:t>Be Aware</a:t>
            </a:r>
            <a:endParaRPr lang="en-US" dirty="0">
              <a:solidFill>
                <a:schemeClr val="tx2"/>
              </a:solidFill>
            </a:endParaRPr>
          </a:p>
        </p:txBody>
      </p:sp>
      <p:pic>
        <p:nvPicPr>
          <p:cNvPr id="6" name="Picture 3" descr="AESS"/>
          <p:cNvPicPr>
            <a:picLocks noGrp="1" noChangeAspect="1" noChangeArrowheads="1"/>
          </p:cNvPicPr>
          <p:nvPr>
            <p:ph type="pic" sz="quarter" idx="10"/>
          </p:nvPr>
        </p:nvPicPr>
        <p:blipFill rotWithShape="1">
          <a:blip r:embed="rId3">
            <a:extLst>
              <a:ext uri="{28A0092B-C50C-407E-A947-70E740481C1C}">
                <a14:useLocalDpi xmlns:a14="http://schemas.microsoft.com/office/drawing/2010/main" val="0"/>
              </a:ext>
            </a:extLst>
          </a:blip>
          <a:srcRect b="17716"/>
          <a:stretch/>
        </p:blipFill>
        <p:spPr bwMode="auto">
          <a:xfrm>
            <a:off x="4114800" y="0"/>
            <a:ext cx="50292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1"/>
          <p:cNvSpPr>
            <a:spLocks noGrp="1"/>
          </p:cNvSpPr>
          <p:nvPr>
            <p:ph type="body" sz="quarter" idx="12"/>
          </p:nvPr>
        </p:nvSpPr>
        <p:spPr>
          <a:xfrm>
            <a:off x="395536" y="1347614"/>
            <a:ext cx="4248472" cy="2826314"/>
          </a:xfrm>
        </p:spPr>
        <p:txBody>
          <a:bodyPr>
            <a:noAutofit/>
          </a:bodyPr>
          <a:lstStyle/>
          <a:p>
            <a:pPr>
              <a:spcBef>
                <a:spcPts val="1200"/>
              </a:spcBef>
            </a:pPr>
            <a:r>
              <a:rPr lang="en-US" sz="2600" dirty="0" err="1" smtClean="0">
                <a:latin typeface="Arial" panose="020B0604020202020204" pitchFamily="34" charset="0"/>
              </a:rPr>
              <a:t>COSP</a:t>
            </a:r>
            <a:r>
              <a:rPr lang="en-US" sz="2600" dirty="0" smtClean="0">
                <a:latin typeface="Arial" panose="020B0604020202020204" pitchFamily="34" charset="0"/>
              </a:rPr>
              <a:t> Requirements</a:t>
            </a:r>
            <a:endParaRPr lang="en-US" sz="2600" dirty="0">
              <a:latin typeface="Arial" panose="020B0604020202020204" pitchFamily="34" charset="0"/>
            </a:endParaRPr>
          </a:p>
          <a:p>
            <a:pPr>
              <a:spcBef>
                <a:spcPts val="1200"/>
              </a:spcBef>
            </a:pPr>
            <a:r>
              <a:rPr lang="en-US" sz="2600" dirty="0" smtClean="0">
                <a:solidFill>
                  <a:schemeClr val="tx1"/>
                </a:solidFill>
                <a:latin typeface="Arial" panose="020B0604020202020204" pitchFamily="34" charset="0"/>
              </a:rPr>
              <a:t>Detailing Considerations</a:t>
            </a:r>
            <a:endParaRPr lang="en-US" sz="2600" dirty="0">
              <a:solidFill>
                <a:schemeClr val="tx1"/>
              </a:solidFill>
              <a:latin typeface="Arial" panose="020B0604020202020204" pitchFamily="34" charset="0"/>
            </a:endParaRPr>
          </a:p>
          <a:p>
            <a:pPr>
              <a:spcBef>
                <a:spcPts val="1200"/>
              </a:spcBef>
            </a:pPr>
            <a:r>
              <a:rPr lang="en-US" sz="2600" dirty="0">
                <a:latin typeface="Arial" panose="020B0604020202020204" pitchFamily="34" charset="0"/>
              </a:rPr>
              <a:t>Fabrication Items</a:t>
            </a:r>
          </a:p>
          <a:p>
            <a:pPr>
              <a:spcBef>
                <a:spcPts val="1200"/>
              </a:spcBef>
            </a:pPr>
            <a:r>
              <a:rPr lang="en-US" sz="2600" dirty="0">
                <a:solidFill>
                  <a:schemeClr val="tx1"/>
                </a:solidFill>
                <a:latin typeface="Arial" panose="020B0604020202020204" pitchFamily="34" charset="0"/>
              </a:rPr>
              <a:t>Erection Items</a:t>
            </a:r>
          </a:p>
          <a:p>
            <a:pPr>
              <a:spcBef>
                <a:spcPts val="1200"/>
              </a:spcBef>
            </a:pPr>
            <a:r>
              <a:rPr lang="en-US" sz="2600" dirty="0">
                <a:latin typeface="Arial" panose="020B0604020202020204" pitchFamily="34" charset="0"/>
              </a:rPr>
              <a:t>Communication </a:t>
            </a:r>
          </a:p>
          <a:p>
            <a:pPr>
              <a:spcBef>
                <a:spcPts val="1200"/>
              </a:spcBef>
            </a:pPr>
            <a:r>
              <a:rPr lang="en-US" sz="2600" dirty="0">
                <a:solidFill>
                  <a:schemeClr val="tx1"/>
                </a:solidFill>
                <a:latin typeface="Arial" panose="020B0604020202020204" pitchFamily="34" charset="0"/>
              </a:rPr>
              <a:t>Cost of Craftsmanship </a:t>
            </a:r>
          </a:p>
          <a:p>
            <a:pPr>
              <a:spcBef>
                <a:spcPts val="1200"/>
              </a:spcBef>
            </a:pPr>
            <a:endParaRPr lang="en-US" sz="2600" dirty="0">
              <a:latin typeface="Arial" panose="020B0604020202020204" pitchFamily="34" charset="0"/>
            </a:endParaRPr>
          </a:p>
        </p:txBody>
      </p:sp>
    </p:spTree>
    <p:extLst>
      <p:ext uri="{BB962C8B-B14F-4D97-AF65-F5344CB8AC3E}">
        <p14:creationId xmlns:p14="http://schemas.microsoft.com/office/powerpoint/2010/main" val="1912996893"/>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err="1" smtClean="0"/>
              <a:t>AISC</a:t>
            </a:r>
            <a:r>
              <a:rPr lang="en-US" dirty="0" smtClean="0"/>
              <a:t> </a:t>
            </a:r>
            <a:r>
              <a:rPr lang="en-US" dirty="0" err="1" smtClean="0"/>
              <a:t>COSP</a:t>
            </a:r>
            <a:r>
              <a:rPr lang="en-US" dirty="0" smtClean="0"/>
              <a:t> </a:t>
            </a:r>
            <a:endParaRPr lang="en-US" dirty="0"/>
          </a:p>
        </p:txBody>
      </p:sp>
      <p:pic>
        <p:nvPicPr>
          <p:cNvPr id="7" name="Picture 2"/>
          <p:cNvPicPr>
            <a:picLocks noGrp="1" noChangeAspect="1" noChangeArrowheads="1"/>
          </p:cNvPicPr>
          <p:nvPr>
            <p:ph type="pic" sz="quarter" idx="10"/>
          </p:nvPr>
        </p:nvPicPr>
        <p:blipFill rotWithShape="1">
          <a:blip r:embed="rId3" cstate="print">
            <a:extLst>
              <a:ext uri="{28A0092B-C50C-407E-A947-70E740481C1C}">
                <a14:useLocalDpi xmlns:a14="http://schemas.microsoft.com/office/drawing/2010/main" val="0"/>
              </a:ext>
            </a:extLst>
          </a:blip>
          <a:srcRect t="18361" b="13841"/>
          <a:stretch/>
        </p:blipFill>
        <p:spPr bwMode="auto">
          <a:xfrm>
            <a:off x="4114800" y="0"/>
            <a:ext cx="5029200" cy="51435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8" name="Text Placeholder 1"/>
          <p:cNvSpPr>
            <a:spLocks noGrp="1"/>
          </p:cNvSpPr>
          <p:nvPr>
            <p:ph type="body" sz="quarter" idx="12"/>
          </p:nvPr>
        </p:nvSpPr>
        <p:spPr>
          <a:xfrm>
            <a:off x="395536" y="1347614"/>
            <a:ext cx="4248472" cy="3600400"/>
          </a:xfrm>
        </p:spPr>
        <p:txBody>
          <a:bodyPr>
            <a:noAutofit/>
          </a:bodyPr>
          <a:lstStyle/>
          <a:p>
            <a:pPr>
              <a:spcBef>
                <a:spcPts val="1200"/>
              </a:spcBef>
            </a:pPr>
            <a:r>
              <a:rPr lang="en-US" sz="2600" dirty="0" smtClean="0">
                <a:solidFill>
                  <a:schemeClr val="tx2"/>
                </a:solidFill>
                <a:latin typeface="Arial" panose="020B0604020202020204" pitchFamily="34" charset="0"/>
              </a:rPr>
              <a:t>Section 10 - AESS</a:t>
            </a:r>
            <a:endParaRPr lang="en-US" sz="2600" dirty="0">
              <a:solidFill>
                <a:schemeClr val="tx2"/>
              </a:solidFill>
              <a:latin typeface="Arial" panose="020B0604020202020204" pitchFamily="34" charset="0"/>
            </a:endParaRPr>
          </a:p>
          <a:p>
            <a:pPr>
              <a:spcBef>
                <a:spcPts val="1200"/>
              </a:spcBef>
            </a:pPr>
            <a:r>
              <a:rPr lang="en-US" sz="2600" dirty="0" smtClean="0">
                <a:solidFill>
                  <a:schemeClr val="tx1"/>
                </a:solidFill>
                <a:latin typeface="Arial" panose="020B0604020202020204" pitchFamily="34" charset="0"/>
              </a:rPr>
              <a:t>AESS 1</a:t>
            </a:r>
          </a:p>
          <a:p>
            <a:pPr>
              <a:spcBef>
                <a:spcPts val="1200"/>
              </a:spcBef>
            </a:pPr>
            <a:r>
              <a:rPr lang="en-US" sz="2600" dirty="0" smtClean="0">
                <a:solidFill>
                  <a:schemeClr val="tx1"/>
                </a:solidFill>
                <a:latin typeface="Arial" panose="020B0604020202020204" pitchFamily="34" charset="0"/>
              </a:rPr>
              <a:t>AESS 2</a:t>
            </a:r>
          </a:p>
          <a:p>
            <a:pPr>
              <a:spcBef>
                <a:spcPts val="1200"/>
              </a:spcBef>
            </a:pPr>
            <a:r>
              <a:rPr lang="en-US" sz="2600" dirty="0" smtClean="0">
                <a:solidFill>
                  <a:schemeClr val="tx1"/>
                </a:solidFill>
                <a:latin typeface="Arial" panose="020B0604020202020204" pitchFamily="34" charset="0"/>
              </a:rPr>
              <a:t>AESS 3</a:t>
            </a:r>
          </a:p>
          <a:p>
            <a:pPr>
              <a:spcBef>
                <a:spcPts val="1200"/>
              </a:spcBef>
            </a:pPr>
            <a:r>
              <a:rPr lang="en-US" sz="2600" dirty="0" smtClean="0">
                <a:solidFill>
                  <a:schemeClr val="tx1"/>
                </a:solidFill>
                <a:latin typeface="Arial" panose="020B0604020202020204" pitchFamily="34" charset="0"/>
              </a:rPr>
              <a:t>AESS 4</a:t>
            </a:r>
          </a:p>
          <a:p>
            <a:pPr>
              <a:spcBef>
                <a:spcPts val="1200"/>
              </a:spcBef>
            </a:pPr>
            <a:r>
              <a:rPr lang="en-US" sz="2600" dirty="0" smtClean="0">
                <a:solidFill>
                  <a:schemeClr val="tx1"/>
                </a:solidFill>
                <a:latin typeface="Arial" panose="020B0604020202020204" pitchFamily="34" charset="0"/>
              </a:rPr>
              <a:t>AESS C – Custom </a:t>
            </a:r>
            <a:endParaRPr lang="en-US" sz="2600" dirty="0">
              <a:solidFill>
                <a:schemeClr val="tx1"/>
              </a:solidFill>
              <a:latin typeface="Arial" panose="020B0604020202020204" pitchFamily="34" charset="0"/>
            </a:endParaRPr>
          </a:p>
          <a:p>
            <a:pPr>
              <a:spcBef>
                <a:spcPts val="1200"/>
              </a:spcBef>
            </a:pPr>
            <a:endParaRPr lang="en-US" sz="2600" dirty="0">
              <a:latin typeface="Arial" panose="020B0604020202020204" pitchFamily="34" charset="0"/>
            </a:endParaRPr>
          </a:p>
        </p:txBody>
      </p:sp>
    </p:spTree>
    <p:extLst>
      <p:ext uri="{BB962C8B-B14F-4D97-AF65-F5344CB8AC3E}">
        <p14:creationId xmlns:p14="http://schemas.microsoft.com/office/powerpoint/2010/main" val="1848306561"/>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New </a:t>
            </a:r>
          </a:p>
          <a:p>
            <a:r>
              <a:rPr lang="en-US" dirty="0" smtClean="0"/>
              <a:t>2016-2018</a:t>
            </a:r>
            <a:endParaRPr lang="en-US" dirty="0"/>
          </a:p>
        </p:txBody>
      </p:sp>
      <p:sp>
        <p:nvSpPr>
          <p:cNvPr id="6" name="Text Placeholder 1"/>
          <p:cNvSpPr>
            <a:spLocks noGrp="1"/>
          </p:cNvSpPr>
          <p:nvPr>
            <p:ph type="body" sz="quarter" idx="12"/>
          </p:nvPr>
        </p:nvSpPr>
        <p:spPr>
          <a:xfrm>
            <a:off x="395536" y="1347614"/>
            <a:ext cx="3672408" cy="3600400"/>
          </a:xfrm>
        </p:spPr>
        <p:txBody>
          <a:bodyPr>
            <a:noAutofit/>
          </a:bodyPr>
          <a:lstStyle/>
          <a:p>
            <a:pPr>
              <a:spcBef>
                <a:spcPts val="1200"/>
              </a:spcBef>
            </a:pPr>
            <a:r>
              <a:rPr lang="en-US" sz="2600" dirty="0" smtClean="0">
                <a:solidFill>
                  <a:schemeClr val="tx1"/>
                </a:solidFill>
                <a:latin typeface="Arial" panose="020B0604020202020204" pitchFamily="34" charset="0"/>
              </a:rPr>
              <a:t>Sample Specification</a:t>
            </a:r>
          </a:p>
          <a:p>
            <a:pPr>
              <a:spcBef>
                <a:spcPts val="1200"/>
              </a:spcBef>
            </a:pPr>
            <a:r>
              <a:rPr lang="en-US" sz="2600" dirty="0" smtClean="0">
                <a:solidFill>
                  <a:schemeClr val="accent6"/>
                </a:solidFill>
                <a:latin typeface="Arial" panose="020B0604020202020204" pitchFamily="34" charset="0"/>
              </a:rPr>
              <a:t>Cost Matrix</a:t>
            </a:r>
          </a:p>
          <a:p>
            <a:pPr>
              <a:spcBef>
                <a:spcPts val="1200"/>
              </a:spcBef>
            </a:pPr>
            <a:r>
              <a:rPr lang="en-US" sz="2600" dirty="0" smtClean="0">
                <a:solidFill>
                  <a:schemeClr val="tx1"/>
                </a:solidFill>
                <a:latin typeface="Arial" panose="020B0604020202020204" pitchFamily="34" charset="0"/>
              </a:rPr>
              <a:t>Shop Drawings</a:t>
            </a:r>
          </a:p>
          <a:p>
            <a:pPr>
              <a:spcBef>
                <a:spcPts val="1200"/>
              </a:spcBef>
            </a:pPr>
            <a:r>
              <a:rPr lang="en-US" sz="2600" dirty="0" smtClean="0">
                <a:solidFill>
                  <a:schemeClr val="accent6"/>
                </a:solidFill>
                <a:latin typeface="Arial" panose="020B0604020202020204" pitchFamily="34" charset="0"/>
              </a:rPr>
              <a:t>Architectural Record</a:t>
            </a:r>
          </a:p>
          <a:p>
            <a:pPr>
              <a:spcBef>
                <a:spcPts val="1200"/>
              </a:spcBef>
            </a:pPr>
            <a:r>
              <a:rPr lang="en-US" sz="2600" dirty="0" smtClean="0">
                <a:solidFill>
                  <a:schemeClr val="tx1"/>
                </a:solidFill>
                <a:latin typeface="Arial" panose="020B0604020202020204" pitchFamily="34" charset="0"/>
              </a:rPr>
              <a:t>Modern Steel Construction </a:t>
            </a:r>
          </a:p>
          <a:p>
            <a:pPr>
              <a:spcBef>
                <a:spcPts val="1200"/>
              </a:spcBef>
            </a:pPr>
            <a:endParaRPr lang="en-US" sz="2600" dirty="0">
              <a:latin typeface="Arial" panose="020B0604020202020204" pitchFamily="34" charset="0"/>
            </a:endParaRPr>
          </a:p>
        </p:txBody>
      </p:sp>
      <p:pic>
        <p:nvPicPr>
          <p:cNvPr id="8" name="Picture Placeholder 7"/>
          <p:cNvPicPr>
            <a:picLocks noGrp="1" noChangeAspect="1" noChangeArrowheads="1"/>
          </p:cNvPicPr>
          <p:nvPr>
            <p:ph type="pic" sz="quarter" idx="10"/>
          </p:nvPr>
        </p:nvPicPr>
        <p:blipFill>
          <a:blip r:embed="rId3" cstate="print">
            <a:extLst>
              <a:ext uri="{28A0092B-C50C-407E-A947-70E740481C1C}">
                <a14:useLocalDpi xmlns:a14="http://schemas.microsoft.com/office/drawing/2010/main" val="0"/>
              </a:ext>
            </a:extLst>
          </a:blip>
          <a:srcRect t="10524" b="10524"/>
          <a:stretch>
            <a:fillRect/>
          </a:stretch>
        </p:blipFill>
        <p:spPr bwMode="auto">
          <a:xfrm>
            <a:off x="4114800" y="0"/>
            <a:ext cx="50292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2410288"/>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9441" r="24331"/>
          <a:stretch/>
        </p:blipFill>
        <p:spPr bwMode="auto">
          <a:xfrm>
            <a:off x="6172200" y="0"/>
            <a:ext cx="2971800"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l="5810" r="18654"/>
          <a:stretch/>
        </p:blipFill>
        <p:spPr bwMode="auto">
          <a:xfrm>
            <a:off x="0" y="0"/>
            <a:ext cx="2971800" cy="5148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descr="C:\Users\collins\Desktop\Pictures\IDEAS Awards\Brookfield Place Entry Pavilion.jpg"/>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rcRect l="11970" t="11145" r="55877" b="5294"/>
          <a:stretch/>
        </p:blipFill>
        <p:spPr bwMode="auto">
          <a:xfrm>
            <a:off x="3086100" y="-2286"/>
            <a:ext cx="2971800" cy="51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Oval 8"/>
          <p:cNvSpPr/>
          <p:nvPr/>
        </p:nvSpPr>
        <p:spPr>
          <a:xfrm>
            <a:off x="1979712" y="3961606"/>
            <a:ext cx="914400" cy="914400"/>
          </a:xfrm>
          <a:prstGeom prst="ellipse">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prstClr val="black"/>
                </a:solidFill>
                <a:latin typeface="Arial" panose="020B0604020202020204" pitchFamily="34" charset="0"/>
                <a:cs typeface="Arial" panose="020B0604020202020204" pitchFamily="34" charset="0"/>
              </a:rPr>
              <a:t>1</a:t>
            </a:r>
            <a:endParaRPr lang="en-US" sz="4000" dirty="0">
              <a:solidFill>
                <a:prstClr val="black"/>
              </a:solidFill>
              <a:latin typeface="Arial" panose="020B0604020202020204" pitchFamily="34" charset="0"/>
              <a:cs typeface="Arial" panose="020B0604020202020204" pitchFamily="34" charset="0"/>
            </a:endParaRPr>
          </a:p>
        </p:txBody>
      </p:sp>
      <p:sp>
        <p:nvSpPr>
          <p:cNvPr id="10" name="Oval 9"/>
          <p:cNvSpPr/>
          <p:nvPr/>
        </p:nvSpPr>
        <p:spPr>
          <a:xfrm>
            <a:off x="5025752" y="3961606"/>
            <a:ext cx="914400" cy="914400"/>
          </a:xfrm>
          <a:prstGeom prst="ellipse">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prstClr val="black"/>
                </a:solidFill>
                <a:latin typeface="Arial" panose="020B0604020202020204" pitchFamily="34" charset="0"/>
                <a:cs typeface="Arial" panose="020B0604020202020204" pitchFamily="34" charset="0"/>
              </a:rPr>
              <a:t>4</a:t>
            </a:r>
            <a:endParaRPr lang="en-US" sz="4000" dirty="0">
              <a:solidFill>
                <a:prstClr val="black"/>
              </a:solidFill>
              <a:latin typeface="Arial" panose="020B0604020202020204" pitchFamily="34" charset="0"/>
              <a:cs typeface="Arial" panose="020B0604020202020204" pitchFamily="34" charset="0"/>
            </a:endParaRPr>
          </a:p>
        </p:txBody>
      </p:sp>
      <p:sp>
        <p:nvSpPr>
          <p:cNvPr id="11" name="Oval 10"/>
          <p:cNvSpPr/>
          <p:nvPr/>
        </p:nvSpPr>
        <p:spPr>
          <a:xfrm>
            <a:off x="8122096" y="3961359"/>
            <a:ext cx="914400" cy="914400"/>
          </a:xfrm>
          <a:prstGeom prst="ellipse">
            <a:avLst/>
          </a:prstGeom>
          <a:solidFill>
            <a:schemeClr val="bg1"/>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prstClr val="black"/>
                </a:solidFill>
                <a:latin typeface="Arial" panose="020B0604020202020204" pitchFamily="34" charset="0"/>
                <a:cs typeface="Arial" panose="020B0604020202020204" pitchFamily="34" charset="0"/>
              </a:rPr>
              <a:t>C</a:t>
            </a:r>
          </a:p>
        </p:txBody>
      </p:sp>
    </p:spTree>
    <p:extLst>
      <p:ext uri="{BB962C8B-B14F-4D97-AF65-F5344CB8AC3E}">
        <p14:creationId xmlns:p14="http://schemas.microsoft.com/office/powerpoint/2010/main" val="40165951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a:xfrm>
            <a:off x="216024" y="4367695"/>
            <a:ext cx="8100392" cy="764764"/>
          </a:xfrm>
        </p:spPr>
        <p:txBody>
          <a:bodyPr anchor="ctr">
            <a:normAutofit/>
          </a:bodyPr>
          <a:lstStyle/>
          <a:p>
            <a:r>
              <a:rPr lang="en-US" sz="3200" b="0" dirty="0" smtClean="0"/>
              <a:t>10 Step Category Selection System</a:t>
            </a:r>
            <a:endParaRPr lang="en-US" sz="3200" b="0" dirty="0"/>
          </a:p>
        </p:txBody>
      </p:sp>
      <p:pic>
        <p:nvPicPr>
          <p:cNvPr id="1026" name="Picture 2" descr="C:\Users\collins\Desktop\Achitects Program\AESS NASCC\20160821_143108.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5556"/>
          <a:stretch/>
        </p:blipFill>
        <p:spPr bwMode="auto">
          <a:xfrm>
            <a:off x="0" y="0"/>
            <a:ext cx="9144000" cy="43434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0" y="4256484"/>
            <a:ext cx="9144000" cy="115466"/>
          </a:xfrm>
          <a:prstGeom prst="rect">
            <a:avLst/>
          </a:prstGeom>
          <a:solidFill>
            <a:schemeClr val="bg1">
              <a:alpha val="4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273158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a:xfrm>
            <a:off x="395536" y="195486"/>
            <a:ext cx="2952328" cy="1080120"/>
          </a:xfrm>
        </p:spPr>
        <p:txBody>
          <a:bodyPr/>
          <a:lstStyle/>
          <a:p>
            <a:r>
              <a:rPr lang="en-US" dirty="0" smtClean="0"/>
              <a:t>Steps to AESS Awareness</a:t>
            </a:r>
            <a:endParaRPr lang="en-US" dirty="0"/>
          </a:p>
        </p:txBody>
      </p:sp>
      <p:sp>
        <p:nvSpPr>
          <p:cNvPr id="6" name="Text Placeholder 1"/>
          <p:cNvSpPr>
            <a:spLocks noGrp="1"/>
          </p:cNvSpPr>
          <p:nvPr>
            <p:ph type="body" sz="quarter" idx="12"/>
          </p:nvPr>
        </p:nvSpPr>
        <p:spPr>
          <a:xfrm>
            <a:off x="395536" y="1347614"/>
            <a:ext cx="3672408" cy="3600400"/>
          </a:xfrm>
        </p:spPr>
        <p:txBody>
          <a:bodyPr>
            <a:noAutofit/>
          </a:bodyPr>
          <a:lstStyle/>
          <a:p>
            <a:pPr>
              <a:spcBef>
                <a:spcPts val="1200"/>
              </a:spcBef>
            </a:pPr>
            <a:r>
              <a:rPr lang="en-US" sz="2600" dirty="0" smtClean="0">
                <a:solidFill>
                  <a:schemeClr val="tx1"/>
                </a:solidFill>
                <a:latin typeface="Arial" panose="020B0604020202020204" pitchFamily="34" charset="0"/>
              </a:rPr>
              <a:t>2016 </a:t>
            </a:r>
            <a:r>
              <a:rPr lang="en-US" sz="2600" dirty="0" err="1" smtClean="0">
                <a:solidFill>
                  <a:schemeClr val="tx1"/>
                </a:solidFill>
                <a:latin typeface="Arial" panose="020B0604020202020204" pitchFamily="34" charset="0"/>
              </a:rPr>
              <a:t>AISC</a:t>
            </a:r>
            <a:r>
              <a:rPr lang="en-US" sz="2600" dirty="0" smtClean="0">
                <a:solidFill>
                  <a:schemeClr val="tx1"/>
                </a:solidFill>
                <a:latin typeface="Arial" panose="020B0604020202020204" pitchFamily="34" charset="0"/>
              </a:rPr>
              <a:t> Code of Standard Practice </a:t>
            </a:r>
          </a:p>
          <a:p>
            <a:pPr>
              <a:spcBef>
                <a:spcPts val="1200"/>
              </a:spcBef>
            </a:pPr>
            <a:r>
              <a:rPr lang="en-US" sz="2600" dirty="0" smtClean="0">
                <a:solidFill>
                  <a:schemeClr val="accent6"/>
                </a:solidFill>
                <a:latin typeface="Arial" panose="020B0604020202020204" pitchFamily="34" charset="0"/>
              </a:rPr>
              <a:t>Industry Publications</a:t>
            </a:r>
          </a:p>
          <a:p>
            <a:pPr>
              <a:spcBef>
                <a:spcPts val="1200"/>
              </a:spcBef>
            </a:pPr>
            <a:r>
              <a:rPr lang="en-US" sz="2600" dirty="0" smtClean="0">
                <a:solidFill>
                  <a:schemeClr val="tx1"/>
                </a:solidFill>
                <a:latin typeface="Arial" panose="020B0604020202020204" pitchFamily="34" charset="0"/>
              </a:rPr>
              <a:t>AESS Fabricator Tips</a:t>
            </a:r>
            <a:endParaRPr lang="en-US" sz="2600" dirty="0">
              <a:solidFill>
                <a:schemeClr val="tx1"/>
              </a:solidFill>
              <a:latin typeface="Arial" panose="020B0604020202020204" pitchFamily="34" charset="0"/>
            </a:endParaRPr>
          </a:p>
          <a:p>
            <a:pPr>
              <a:spcBef>
                <a:spcPts val="1200"/>
              </a:spcBef>
            </a:pPr>
            <a:endParaRPr lang="en-US" sz="2600" dirty="0">
              <a:solidFill>
                <a:schemeClr val="tx1"/>
              </a:solidFill>
              <a:latin typeface="Arial" panose="020B0604020202020204" pitchFamily="34" charset="0"/>
            </a:endParaRPr>
          </a:p>
        </p:txBody>
      </p:sp>
      <p:pic>
        <p:nvPicPr>
          <p:cNvPr id="5" name="Picture 3" descr="E:\Pictures\IDEAS Awards\Sacramento International Airport Terminal B\338_223_34749_9d8bc5aa-1f9c-4f25-9b80-6ae867d418f4_4006_8_1.jpg"/>
          <p:cNvPicPr>
            <a:picLocks noGrp="1" noChangeAspect="1" noChangeArrowheads="1"/>
          </p:cNvPicPr>
          <p:nvPr>
            <p:ph type="pic" sz="quarter" idx="10"/>
          </p:nvPr>
        </p:nvPicPr>
        <p:blipFill rotWithShape="1">
          <a:blip r:embed="rId3" cstate="print">
            <a:extLst>
              <a:ext uri="{28A0092B-C50C-407E-A947-70E740481C1C}">
                <a14:useLocalDpi xmlns:a14="http://schemas.microsoft.com/office/drawing/2010/main" val="0"/>
              </a:ext>
            </a:extLst>
          </a:blip>
          <a:srcRect l="17841" r="17841"/>
          <a:stretch/>
        </p:blipFill>
        <p:spPr bwMode="auto">
          <a:xfrm>
            <a:off x="4114800" y="0"/>
            <a:ext cx="5029200"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8887486"/>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dirty="0"/>
          </a:p>
        </p:txBody>
      </p:sp>
      <p:pic>
        <p:nvPicPr>
          <p:cNvPr id="6" name="Picture 2" descr="C:\Users\collins\Desktop\Pictures\IDEAS Awards\Ponoma College Studio Arts\3554-9.jpg"/>
          <p:cNvPicPr>
            <a:picLocks noChangeAspect="1" noChangeArrowheads="1"/>
          </p:cNvPicPr>
          <p:nvPr/>
        </p:nvPicPr>
        <p:blipFill rotWithShape="1">
          <a:blip r:embed="rId3">
            <a:extLst>
              <a:ext uri="{28A0092B-C50C-407E-A947-70E740481C1C}">
                <a14:useLocalDpi xmlns:a14="http://schemas.microsoft.com/office/drawing/2010/main" val="0"/>
              </a:ext>
            </a:extLst>
          </a:blip>
          <a:srcRect b="15599"/>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3"/>
          <p:cNvSpPr txBox="1">
            <a:spLocks/>
          </p:cNvSpPr>
          <p:nvPr/>
        </p:nvSpPr>
        <p:spPr>
          <a:xfrm rot="5400000">
            <a:off x="5905000" y="2248400"/>
            <a:ext cx="5148072" cy="651272"/>
          </a:xfrm>
          <a:prstGeom prst="rect">
            <a:avLst/>
          </a:prstGeom>
          <a:solidFill>
            <a:schemeClr val="tx2">
              <a:alpha val="75000"/>
            </a:schemeClr>
          </a:solidFill>
        </p:spPr>
        <p:txBody>
          <a:bodyPr vert="horz" lIns="91440" tIns="45720" rIns="91440" bIns="45720" rtlCol="0" anchor="ctr">
            <a:normAutofit/>
          </a:bodyPr>
          <a:lstStyle>
            <a:lvl1pPr>
              <a:spcBef>
                <a:spcPct val="0"/>
              </a:spcBef>
              <a:buNone/>
              <a:defRPr sz="3200">
                <a:solidFill>
                  <a:srgbClr val="0089CF"/>
                </a:solidFill>
                <a:latin typeface="Arial" panose="020B0604020202020204" pitchFamily="34" charset="0"/>
                <a:ea typeface="+mj-ea"/>
                <a:cs typeface="Arial" pitchFamily="34" charset="0"/>
              </a:defRPr>
            </a:lvl1pPr>
          </a:lstStyle>
          <a:p>
            <a:r>
              <a:rPr lang="en-US" dirty="0" smtClean="0">
                <a:solidFill>
                  <a:prstClr val="white"/>
                </a:solidFill>
              </a:rPr>
              <a:t>        AESS Categories</a:t>
            </a:r>
            <a:endParaRPr lang="en-US" dirty="0">
              <a:solidFill>
                <a:prstClr val="white"/>
              </a:solidFill>
            </a:endParaRPr>
          </a:p>
        </p:txBody>
      </p:sp>
      <p:sp>
        <p:nvSpPr>
          <p:cNvPr id="9" name="Rectangle 8"/>
          <p:cNvSpPr/>
          <p:nvPr/>
        </p:nvSpPr>
        <p:spPr>
          <a:xfrm>
            <a:off x="8153400" y="209550"/>
            <a:ext cx="651272" cy="651272"/>
          </a:xfrm>
          <a:prstGeom prst="rect">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solidFill>
                  <a:prstClr val="white"/>
                </a:solidFill>
                <a:latin typeface="Arial" panose="020B0604020202020204" pitchFamily="34" charset="0"/>
                <a:cs typeface="Arial" panose="020B0604020202020204" pitchFamily="34" charset="0"/>
              </a:rPr>
              <a:t>1</a:t>
            </a:r>
            <a:endParaRPr lang="en-US" sz="3200" dirty="0">
              <a:solidFill>
                <a:prstClr val="whit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69401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Fabricator Friendly Tip </a:t>
            </a:r>
            <a:endParaRPr lang="en-US" dirty="0"/>
          </a:p>
        </p:txBody>
      </p:sp>
      <p:sp>
        <p:nvSpPr>
          <p:cNvPr id="5" name="Content Placeholder 2"/>
          <p:cNvSpPr txBox="1">
            <a:spLocks/>
          </p:cNvSpPr>
          <p:nvPr/>
        </p:nvSpPr>
        <p:spPr>
          <a:xfrm>
            <a:off x="381000" y="828675"/>
            <a:ext cx="8153400" cy="3486150"/>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3600" b="0" i="1" dirty="0" smtClean="0">
                <a:solidFill>
                  <a:prstClr val="black"/>
                </a:solidFill>
              </a:rPr>
              <a:t>“Take the time to understand the different AESS levels and do not specify a higher level than necessary.”</a:t>
            </a:r>
            <a:endParaRPr lang="en-US" sz="3600" b="0" i="1" dirty="0">
              <a:solidFill>
                <a:prstClr val="black"/>
              </a:solidFill>
            </a:endParaRPr>
          </a:p>
        </p:txBody>
      </p:sp>
    </p:spTree>
    <p:extLst>
      <p:ext uri="{BB962C8B-B14F-4D97-AF65-F5344CB8AC3E}">
        <p14:creationId xmlns:p14="http://schemas.microsoft.com/office/powerpoint/2010/main" val="535155176"/>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a:t>Code of Standard Practice: Section 10 </a:t>
            </a:r>
          </a:p>
          <a:p>
            <a:endParaRPr lang="en-US" dirty="0"/>
          </a:p>
        </p:txBody>
      </p:sp>
      <p:sp>
        <p:nvSpPr>
          <p:cNvPr id="7" name="Content Placeholder 2"/>
          <p:cNvSpPr txBox="1">
            <a:spLocks/>
          </p:cNvSpPr>
          <p:nvPr/>
        </p:nvSpPr>
        <p:spPr>
          <a:xfrm>
            <a:off x="395537" y="1059582"/>
            <a:ext cx="8712968" cy="3880908"/>
          </a:xfrm>
          <a:prstGeom prst="rect">
            <a:avLst/>
          </a:prstGeom>
        </p:spPr>
        <p:txBody>
          <a:bodyPr vert="horz" lIns="91434" tIns="45718" rIns="91434" bIns="45718" rtlCol="0">
            <a:normAutofit lnSpcReduction="10000"/>
          </a:bodyPr>
          <a:lstStyle>
            <a:lvl1pPr marL="228584" indent="-228584" algn="l" defTabSz="914332"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750" indent="-228584" algn="l" defTabSz="914332"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2914" indent="-228584" algn="l" defTabSz="914332"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080" indent="-228584" algn="l" defTabSz="914332" rtl="0" eaLnBrk="1" latinLnBrk="0" hangingPunct="1">
              <a:lnSpc>
                <a:spcPct val="90000"/>
              </a:lnSpc>
              <a:spcBef>
                <a:spcPts val="500"/>
              </a:spcBef>
              <a:buFont typeface="Arial" panose="020B0604020202020204" pitchFamily="34" charset="0"/>
              <a:buChar char="•"/>
              <a:defRPr sz="1900" kern="1200">
                <a:solidFill>
                  <a:schemeClr val="tx1"/>
                </a:solidFill>
                <a:latin typeface="Arial" panose="020B0604020202020204" pitchFamily="34" charset="0"/>
                <a:ea typeface="+mn-ea"/>
                <a:cs typeface="Arial" panose="020B0604020202020204" pitchFamily="34" charset="0"/>
              </a:defRPr>
            </a:lvl4pPr>
            <a:lvl5pPr marL="2057247" indent="-228584" algn="l" defTabSz="914332" rtl="0" eaLnBrk="1" latinLnBrk="0" hangingPunct="1">
              <a:lnSpc>
                <a:spcPct val="90000"/>
              </a:lnSpc>
              <a:spcBef>
                <a:spcPts val="500"/>
              </a:spcBef>
              <a:buFont typeface="Arial" panose="020B0604020202020204" pitchFamily="34" charset="0"/>
              <a:buChar char="•"/>
              <a:defRPr sz="1900" kern="1200">
                <a:solidFill>
                  <a:schemeClr val="tx1"/>
                </a:solidFill>
                <a:latin typeface="Arial" panose="020B0604020202020204" pitchFamily="34" charset="0"/>
                <a:ea typeface="+mn-ea"/>
                <a:cs typeface="Arial" panose="020B0604020202020204" pitchFamily="34" charset="0"/>
              </a:defRPr>
            </a:lvl5pPr>
            <a:lvl6pPr marL="2514412" indent="-228584" algn="l" defTabSz="914332" rtl="0" eaLnBrk="1" latinLnBrk="0" hangingPunct="1">
              <a:lnSpc>
                <a:spcPct val="90000"/>
              </a:lnSpc>
              <a:spcBef>
                <a:spcPts val="500"/>
              </a:spcBef>
              <a:buFont typeface="Arial" panose="020B0604020202020204" pitchFamily="34" charset="0"/>
              <a:buChar char="•"/>
              <a:defRPr sz="1900" kern="1200">
                <a:solidFill>
                  <a:schemeClr val="tx1"/>
                </a:solidFill>
                <a:latin typeface="+mn-lt"/>
                <a:ea typeface="+mn-ea"/>
                <a:cs typeface="+mn-cs"/>
              </a:defRPr>
            </a:lvl6pPr>
            <a:lvl7pPr marL="2971578" indent="-228584" algn="l" defTabSz="914332" rtl="0" eaLnBrk="1" latinLnBrk="0" hangingPunct="1">
              <a:lnSpc>
                <a:spcPct val="90000"/>
              </a:lnSpc>
              <a:spcBef>
                <a:spcPts val="500"/>
              </a:spcBef>
              <a:buFont typeface="Arial" panose="020B0604020202020204" pitchFamily="34" charset="0"/>
              <a:buChar char="•"/>
              <a:defRPr sz="1900" kern="1200">
                <a:solidFill>
                  <a:schemeClr val="tx1"/>
                </a:solidFill>
                <a:latin typeface="+mn-lt"/>
                <a:ea typeface="+mn-ea"/>
                <a:cs typeface="+mn-cs"/>
              </a:defRPr>
            </a:lvl7pPr>
            <a:lvl8pPr marL="3428744" indent="-228584" algn="l" defTabSz="914332" rtl="0" eaLnBrk="1" latinLnBrk="0" hangingPunct="1">
              <a:lnSpc>
                <a:spcPct val="90000"/>
              </a:lnSpc>
              <a:spcBef>
                <a:spcPts val="500"/>
              </a:spcBef>
              <a:buFont typeface="Arial" panose="020B0604020202020204" pitchFamily="34" charset="0"/>
              <a:buChar char="•"/>
              <a:defRPr sz="1900" kern="1200">
                <a:solidFill>
                  <a:schemeClr val="tx1"/>
                </a:solidFill>
                <a:latin typeface="+mn-lt"/>
                <a:ea typeface="+mn-ea"/>
                <a:cs typeface="+mn-cs"/>
              </a:defRPr>
            </a:lvl8pPr>
            <a:lvl9pPr marL="3885910" indent="-228584" algn="l" defTabSz="914332" rtl="0" eaLnBrk="1" latinLnBrk="0" hangingPunct="1">
              <a:lnSpc>
                <a:spcPct val="90000"/>
              </a:lnSpc>
              <a:spcBef>
                <a:spcPts val="500"/>
              </a:spcBef>
              <a:buFont typeface="Arial" panose="020B0604020202020204" pitchFamily="34" charset="0"/>
              <a:buChar char="•"/>
              <a:defRPr sz="1900" kern="1200">
                <a:solidFill>
                  <a:schemeClr val="tx1"/>
                </a:solidFill>
                <a:latin typeface="+mn-lt"/>
                <a:ea typeface="+mn-ea"/>
                <a:cs typeface="+mn-cs"/>
              </a:defRPr>
            </a:lvl9pPr>
          </a:lstStyle>
          <a:p>
            <a:pPr marL="0" marR="0" lvl="0" indent="0" algn="l" defTabSz="914332"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smtClean="0">
                <a:ln>
                  <a:noFill/>
                </a:ln>
                <a:solidFill>
                  <a:sysClr val="windowText" lastClr="000000"/>
                </a:solidFill>
                <a:effectLst/>
                <a:uLnTx/>
                <a:uFillTx/>
                <a:latin typeface="Arial" panose="020B0604020202020204" pitchFamily="34" charset="0"/>
                <a:ea typeface="+mn-ea"/>
                <a:cs typeface="Arial" panose="020B0604020202020204" pitchFamily="34" charset="0"/>
              </a:rPr>
              <a:t>AESS 1: 	</a:t>
            </a:r>
            <a:r>
              <a:rPr kumimoji="0" lang="en-US" sz="2800" b="0" i="0" u="none" strike="noStrike" kern="1200" cap="none" spc="0" normalizeH="0" baseline="0" noProof="0" dirty="0" smtClean="0">
                <a:ln>
                  <a:noFill/>
                </a:ln>
                <a:solidFill>
                  <a:schemeClr val="tx2"/>
                </a:solidFill>
                <a:effectLst/>
                <a:uLnTx/>
                <a:uFillTx/>
                <a:latin typeface="Arial" panose="020B0604020202020204" pitchFamily="34" charset="0"/>
                <a:ea typeface="+mn-ea"/>
                <a:cs typeface="Arial" panose="020B0604020202020204" pitchFamily="34" charset="0"/>
              </a:rPr>
              <a:t>Basic</a:t>
            </a:r>
            <a:r>
              <a:rPr kumimoji="0" lang="en-US" sz="2800" b="0" i="0" u="none" strike="noStrike" kern="1200" cap="none" spc="0" normalizeH="0" baseline="0" noProof="0" dirty="0" smtClean="0">
                <a:ln>
                  <a:noFill/>
                </a:ln>
                <a:solidFill>
                  <a:sysClr val="windowText" lastClr="000000"/>
                </a:solidFill>
                <a:effectLst/>
                <a:uLnTx/>
                <a:uFillTx/>
                <a:latin typeface="Arial" panose="020B0604020202020204" pitchFamily="34" charset="0"/>
                <a:ea typeface="+mn-ea"/>
                <a:cs typeface="Arial" panose="020B0604020202020204" pitchFamily="34" charset="0"/>
              </a:rPr>
              <a:t> elements</a:t>
            </a:r>
          </a:p>
          <a:p>
            <a:pPr marL="0" marR="0" lvl="0" indent="0" algn="l" defTabSz="914332"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smtClean="0">
                <a:ln>
                  <a:noFill/>
                </a:ln>
                <a:solidFill>
                  <a:sysClr val="windowText" lastClr="000000"/>
                </a:solidFill>
                <a:effectLst/>
                <a:uLnTx/>
                <a:uFillTx/>
                <a:latin typeface="Arial" panose="020B0604020202020204" pitchFamily="34" charset="0"/>
                <a:ea typeface="+mn-ea"/>
                <a:cs typeface="Arial" panose="020B0604020202020204" pitchFamily="34" charset="0"/>
              </a:rPr>
              <a:t>AESS 2: 	Feature elements viewed at a distance 			</a:t>
            </a:r>
            <a:r>
              <a:rPr kumimoji="0" lang="en-US" sz="2800" b="0" i="0" u="none" strike="noStrike" kern="1200" cap="none" spc="0" normalizeH="0" baseline="0" noProof="0" dirty="0" smtClean="0">
                <a:ln>
                  <a:noFill/>
                </a:ln>
                <a:solidFill>
                  <a:schemeClr val="tx2"/>
                </a:solidFill>
                <a:effectLst/>
                <a:uLnTx/>
                <a:uFillTx/>
                <a:latin typeface="Arial" panose="020B0604020202020204" pitchFamily="34" charset="0"/>
                <a:ea typeface="+mn-ea"/>
                <a:cs typeface="Arial" panose="020B0604020202020204" pitchFamily="34" charset="0"/>
              </a:rPr>
              <a:t>greater than 20 feet</a:t>
            </a:r>
          </a:p>
          <a:p>
            <a:pPr marL="0" marR="0" lvl="0" indent="0" algn="l" defTabSz="914332"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smtClean="0">
                <a:ln>
                  <a:noFill/>
                </a:ln>
                <a:solidFill>
                  <a:sysClr val="windowText" lastClr="000000"/>
                </a:solidFill>
                <a:effectLst/>
                <a:uLnTx/>
                <a:uFillTx/>
                <a:latin typeface="Arial" panose="020B0604020202020204" pitchFamily="34" charset="0"/>
                <a:ea typeface="+mn-ea"/>
                <a:cs typeface="Arial" panose="020B0604020202020204" pitchFamily="34" charset="0"/>
              </a:rPr>
              <a:t>AESS 3: 	Feature elements viewed at a distance 			</a:t>
            </a:r>
            <a:r>
              <a:rPr kumimoji="0" lang="en-US" sz="2800" b="0" i="0" u="none" strike="noStrike" kern="1200" cap="none" spc="0" normalizeH="0" baseline="0" noProof="0" dirty="0" smtClean="0">
                <a:ln>
                  <a:noFill/>
                </a:ln>
                <a:solidFill>
                  <a:schemeClr val="tx2"/>
                </a:solidFill>
                <a:effectLst/>
                <a:uLnTx/>
                <a:uFillTx/>
                <a:latin typeface="Arial" panose="020B0604020202020204" pitchFamily="34" charset="0"/>
                <a:ea typeface="+mn-ea"/>
                <a:cs typeface="Arial" panose="020B0604020202020204" pitchFamily="34" charset="0"/>
              </a:rPr>
              <a:t>less than 20 feet </a:t>
            </a:r>
          </a:p>
          <a:p>
            <a:pPr marL="0" marR="0" lvl="0" indent="0" algn="l" defTabSz="914332"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smtClean="0">
                <a:ln>
                  <a:noFill/>
                </a:ln>
                <a:solidFill>
                  <a:sysClr val="windowText" lastClr="000000"/>
                </a:solidFill>
                <a:effectLst/>
                <a:uLnTx/>
                <a:uFillTx/>
                <a:latin typeface="Arial" panose="020B0604020202020204" pitchFamily="34" charset="0"/>
                <a:ea typeface="+mn-ea"/>
                <a:cs typeface="Arial" panose="020B0604020202020204" pitchFamily="34" charset="0"/>
              </a:rPr>
              <a:t>AESS 4: 	</a:t>
            </a:r>
            <a:r>
              <a:rPr kumimoji="0" lang="en-US" sz="2800" b="0" i="0" u="none" strike="noStrike" kern="1200" cap="none" spc="0" normalizeH="0" baseline="0" noProof="0" dirty="0" smtClean="0">
                <a:ln>
                  <a:noFill/>
                </a:ln>
                <a:solidFill>
                  <a:schemeClr val="tx2"/>
                </a:solidFill>
                <a:effectLst/>
                <a:uLnTx/>
                <a:uFillTx/>
                <a:latin typeface="Arial" panose="020B0604020202020204" pitchFamily="34" charset="0"/>
                <a:ea typeface="+mn-ea"/>
                <a:cs typeface="Arial" panose="020B0604020202020204" pitchFamily="34" charset="0"/>
              </a:rPr>
              <a:t>Showcase</a:t>
            </a:r>
            <a:r>
              <a:rPr kumimoji="0" lang="en-US" sz="2800" b="0" i="0" u="none" strike="noStrike" kern="1200" cap="none" spc="0" normalizeH="0" baseline="0" noProof="0" dirty="0" smtClean="0">
                <a:ln>
                  <a:noFill/>
                </a:ln>
                <a:solidFill>
                  <a:sysClr val="windowText" lastClr="000000"/>
                </a:solidFill>
                <a:effectLst/>
                <a:uLnTx/>
                <a:uFillTx/>
                <a:latin typeface="Arial" panose="020B0604020202020204" pitchFamily="34" charset="0"/>
                <a:ea typeface="+mn-ea"/>
                <a:cs typeface="Arial" panose="020B0604020202020204" pitchFamily="34" charset="0"/>
              </a:rPr>
              <a:t> elements with special surface 		and edge treatment beyond fabrication</a:t>
            </a:r>
          </a:p>
          <a:p>
            <a:pPr marL="0" marR="0" lvl="0" indent="0" algn="l" defTabSz="914332"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smtClean="0">
                <a:ln>
                  <a:noFill/>
                </a:ln>
                <a:solidFill>
                  <a:sysClr val="windowText" lastClr="000000"/>
                </a:solidFill>
                <a:effectLst/>
                <a:uLnTx/>
                <a:uFillTx/>
                <a:latin typeface="Arial" panose="020B0604020202020204" pitchFamily="34" charset="0"/>
                <a:ea typeface="+mn-ea"/>
                <a:cs typeface="Arial" panose="020B0604020202020204" pitchFamily="34" charset="0"/>
              </a:rPr>
              <a:t>AESS C: 	</a:t>
            </a:r>
            <a:r>
              <a:rPr kumimoji="0" lang="en-US" sz="2800" b="0" i="0" u="none" strike="noStrike" kern="1200" cap="none" spc="0" normalizeH="0" baseline="0" noProof="0" dirty="0" smtClean="0">
                <a:ln>
                  <a:noFill/>
                </a:ln>
                <a:solidFill>
                  <a:schemeClr val="tx2"/>
                </a:solidFill>
                <a:effectLst/>
                <a:uLnTx/>
                <a:uFillTx/>
                <a:latin typeface="Arial" panose="020B0604020202020204" pitchFamily="34" charset="0"/>
                <a:ea typeface="+mn-ea"/>
                <a:cs typeface="Arial" panose="020B0604020202020204" pitchFamily="34" charset="0"/>
              </a:rPr>
              <a:t>Custom</a:t>
            </a:r>
            <a:r>
              <a:rPr kumimoji="0" lang="en-US" sz="2800" b="0" i="0" u="none" strike="noStrike" kern="1200" cap="none" spc="0" normalizeH="0" baseline="0" noProof="0" dirty="0" smtClean="0">
                <a:ln>
                  <a:noFill/>
                </a:ln>
                <a:solidFill>
                  <a:sysClr val="windowText" lastClr="000000"/>
                </a:solidFill>
                <a:effectLst/>
                <a:uLnTx/>
                <a:uFillTx/>
                <a:latin typeface="Arial" panose="020B0604020202020204" pitchFamily="34" charset="0"/>
                <a:ea typeface="+mn-ea"/>
                <a:cs typeface="Arial" panose="020B0604020202020204" pitchFamily="34" charset="0"/>
              </a:rPr>
              <a:t> elements with characteristics 			described in the contract documents</a:t>
            </a:r>
          </a:p>
          <a:p>
            <a:pPr marL="0" marR="0" lvl="0" indent="0" algn="l" defTabSz="914332"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smtClean="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algn="l" defTabSz="914332"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88758867"/>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endParaRPr lang="en-US"/>
          </a:p>
        </p:txBody>
      </p:sp>
      <p:sp>
        <p:nvSpPr>
          <p:cNvPr id="4" name="Picture Placeholder 3"/>
          <p:cNvSpPr>
            <a:spLocks noGrp="1"/>
          </p:cNvSpPr>
          <p:nvPr>
            <p:ph type="pic" sz="quarter" idx="10"/>
          </p:nvPr>
        </p:nvSpPr>
        <p:spPr>
          <a:xfrm>
            <a:off x="4114800" y="0"/>
            <a:ext cx="5029200" cy="5143500"/>
          </a:xfrm>
        </p:spPr>
      </p:sp>
      <p:sp>
        <p:nvSpPr>
          <p:cNvPr id="6" name="Text Placeholder 1"/>
          <p:cNvSpPr>
            <a:spLocks noGrp="1"/>
          </p:cNvSpPr>
          <p:nvPr>
            <p:ph type="body" sz="quarter" idx="12"/>
          </p:nvPr>
        </p:nvSpPr>
        <p:spPr>
          <a:xfrm>
            <a:off x="395536" y="1347614"/>
            <a:ext cx="4248472" cy="3600400"/>
          </a:xfrm>
        </p:spPr>
        <p:txBody>
          <a:bodyPr>
            <a:noAutofit/>
          </a:bodyPr>
          <a:lstStyle/>
          <a:p>
            <a:pPr>
              <a:spcBef>
                <a:spcPts val="1200"/>
              </a:spcBef>
            </a:pPr>
            <a:r>
              <a:rPr lang="en-US" sz="2600" dirty="0" smtClean="0">
                <a:solidFill>
                  <a:schemeClr val="tx2"/>
                </a:solidFill>
                <a:latin typeface="Arial" panose="020B0604020202020204" pitchFamily="34" charset="0"/>
              </a:rPr>
              <a:t>Section 10 - AESS</a:t>
            </a:r>
            <a:endParaRPr lang="en-US" sz="2600" dirty="0">
              <a:solidFill>
                <a:schemeClr val="tx2"/>
              </a:solidFill>
              <a:latin typeface="Arial" panose="020B0604020202020204" pitchFamily="34" charset="0"/>
            </a:endParaRPr>
          </a:p>
          <a:p>
            <a:pPr>
              <a:spcBef>
                <a:spcPts val="1200"/>
              </a:spcBef>
            </a:pPr>
            <a:r>
              <a:rPr lang="en-US" sz="2600" dirty="0" smtClean="0">
                <a:solidFill>
                  <a:schemeClr val="tx1"/>
                </a:solidFill>
                <a:latin typeface="Arial" panose="020B0604020202020204" pitchFamily="34" charset="0"/>
              </a:rPr>
              <a:t>AESS 1</a:t>
            </a:r>
          </a:p>
          <a:p>
            <a:pPr>
              <a:spcBef>
                <a:spcPts val="1200"/>
              </a:spcBef>
            </a:pPr>
            <a:r>
              <a:rPr lang="en-US" sz="2600" dirty="0" smtClean="0">
                <a:solidFill>
                  <a:schemeClr val="tx1"/>
                </a:solidFill>
                <a:latin typeface="Arial" panose="020B0604020202020204" pitchFamily="34" charset="0"/>
              </a:rPr>
              <a:t>AESS 2</a:t>
            </a:r>
          </a:p>
          <a:p>
            <a:pPr>
              <a:spcBef>
                <a:spcPts val="1200"/>
              </a:spcBef>
            </a:pPr>
            <a:r>
              <a:rPr lang="en-US" sz="2600" dirty="0" smtClean="0">
                <a:solidFill>
                  <a:schemeClr val="tx1"/>
                </a:solidFill>
                <a:latin typeface="Arial" panose="020B0604020202020204" pitchFamily="34" charset="0"/>
              </a:rPr>
              <a:t>AESS 3</a:t>
            </a:r>
          </a:p>
          <a:p>
            <a:pPr>
              <a:spcBef>
                <a:spcPts val="1200"/>
              </a:spcBef>
            </a:pPr>
            <a:r>
              <a:rPr lang="en-US" sz="2600" dirty="0" smtClean="0">
                <a:solidFill>
                  <a:schemeClr val="tx1"/>
                </a:solidFill>
                <a:latin typeface="Arial" panose="020B0604020202020204" pitchFamily="34" charset="0"/>
              </a:rPr>
              <a:t>AESS 4</a:t>
            </a:r>
          </a:p>
          <a:p>
            <a:pPr>
              <a:spcBef>
                <a:spcPts val="1200"/>
              </a:spcBef>
            </a:pPr>
            <a:r>
              <a:rPr lang="en-US" sz="2600" dirty="0" smtClean="0">
                <a:solidFill>
                  <a:schemeClr val="tx1"/>
                </a:solidFill>
                <a:latin typeface="Arial" panose="020B0604020202020204" pitchFamily="34" charset="0"/>
              </a:rPr>
              <a:t>AESS C – Custom </a:t>
            </a:r>
            <a:endParaRPr lang="en-US" sz="2600" dirty="0">
              <a:solidFill>
                <a:schemeClr val="tx1"/>
              </a:solidFill>
              <a:latin typeface="Arial" panose="020B0604020202020204" pitchFamily="34" charset="0"/>
            </a:endParaRPr>
          </a:p>
          <a:p>
            <a:pPr>
              <a:spcBef>
                <a:spcPts val="1200"/>
              </a:spcBef>
            </a:pPr>
            <a:endParaRPr lang="en-US" sz="2600" dirty="0">
              <a:latin typeface="Arial" panose="020B0604020202020204" pitchFamily="34" charset="0"/>
            </a:endParaRPr>
          </a:p>
        </p:txBody>
      </p:sp>
      <p:pic>
        <p:nvPicPr>
          <p:cNvPr id="5" name="Picture 3" descr="C:\Users\collins\Pictures\2nd Ave Subway\20170501_112849.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tretch/>
        </p:blipFill>
        <p:spPr bwMode="auto">
          <a:xfrm>
            <a:off x="-37407" y="825"/>
            <a:ext cx="9181407" cy="5162204"/>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1682893" y="2355726"/>
            <a:ext cx="2217030" cy="646331"/>
          </a:xfrm>
          <a:prstGeom prst="rect">
            <a:avLst/>
          </a:prstGeom>
          <a:noFill/>
        </p:spPr>
        <p:txBody>
          <a:bodyPr wrap="square" lIns="91434" tIns="45717" rIns="91434" bIns="45717" rtlCol="0">
            <a:spAutoFit/>
          </a:bodyPr>
          <a:lstStyle/>
          <a:p>
            <a:pPr algn="ctr"/>
            <a:r>
              <a:rPr lang="en-US" sz="3600" dirty="0">
                <a:solidFill>
                  <a:schemeClr val="bg1"/>
                </a:solidFill>
                <a:latin typeface="Arial" panose="020B0604020202020204" pitchFamily="34" charset="0"/>
                <a:cs typeface="Arial" panose="020B0604020202020204" pitchFamily="34" charset="0"/>
              </a:rPr>
              <a:t>AESS 1</a:t>
            </a:r>
          </a:p>
        </p:txBody>
      </p:sp>
      <p:cxnSp>
        <p:nvCxnSpPr>
          <p:cNvPr id="8" name="Straight Connector 7"/>
          <p:cNvCxnSpPr/>
          <p:nvPr/>
        </p:nvCxnSpPr>
        <p:spPr>
          <a:xfrm flipH="1">
            <a:off x="1907704" y="2918387"/>
            <a:ext cx="8172400" cy="1518"/>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2657813"/>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a:xfrm>
            <a:off x="395536" y="195486"/>
            <a:ext cx="3528392" cy="1080120"/>
          </a:xfrm>
        </p:spPr>
        <p:txBody>
          <a:bodyPr/>
          <a:lstStyle/>
          <a:p>
            <a:r>
              <a:rPr lang="en-US" sz="3200" dirty="0"/>
              <a:t>AESS </a:t>
            </a:r>
            <a:r>
              <a:rPr lang="en-US" sz="3200" dirty="0" smtClean="0"/>
              <a:t>1</a:t>
            </a:r>
            <a:endParaRPr lang="en-US" sz="3200" dirty="0"/>
          </a:p>
        </p:txBody>
      </p:sp>
      <p:sp>
        <p:nvSpPr>
          <p:cNvPr id="5" name="Text Placeholder 1"/>
          <p:cNvSpPr>
            <a:spLocks noGrp="1"/>
          </p:cNvSpPr>
          <p:nvPr>
            <p:ph type="body" sz="quarter" idx="12"/>
          </p:nvPr>
        </p:nvSpPr>
        <p:spPr>
          <a:xfrm>
            <a:off x="395538" y="1347616"/>
            <a:ext cx="3600400" cy="3312368"/>
          </a:xfrm>
        </p:spPr>
        <p:txBody>
          <a:bodyPr>
            <a:normAutofit/>
          </a:bodyPr>
          <a:lstStyle/>
          <a:p>
            <a:r>
              <a:rPr lang="en-US" sz="2800" dirty="0">
                <a:solidFill>
                  <a:schemeClr val="tx1"/>
                </a:solidFill>
                <a:latin typeface="Arial" panose="020B0604020202020204" pitchFamily="34" charset="0"/>
                <a:cs typeface="Arial" panose="020B0604020202020204" pitchFamily="34" charset="0"/>
              </a:rPr>
              <a:t>Basic elements in AESS 1 are those that have workmanship requirements that </a:t>
            </a:r>
            <a:r>
              <a:rPr lang="en-US" sz="2800" dirty="0">
                <a:solidFill>
                  <a:schemeClr val="accent2"/>
                </a:solidFill>
                <a:latin typeface="Arial" panose="020B0604020202020204" pitchFamily="34" charset="0"/>
                <a:cs typeface="Arial" panose="020B0604020202020204" pitchFamily="34" charset="0"/>
              </a:rPr>
              <a:t>exceed SSS</a:t>
            </a:r>
          </a:p>
          <a:p>
            <a:endParaRPr lang="en-US" sz="2800" dirty="0">
              <a:latin typeface="Arial" panose="020B0604020202020204" pitchFamily="34" charset="0"/>
              <a:cs typeface="Arial" panose="020B0604020202020204" pitchFamily="34" charset="0"/>
            </a:endParaRPr>
          </a:p>
        </p:txBody>
      </p:sp>
      <p:pic>
        <p:nvPicPr>
          <p:cNvPr id="7" name="Picture 2" descr="C:\Users\collins\Pictures\2nd Ave Subway\20170501_112843.jpg"/>
          <p:cNvPicPr>
            <a:picLocks noGrp="1" noChangeAspect="1" noChangeArrowheads="1"/>
          </p:cNvPicPr>
          <p:nvPr>
            <p:ph type="pic" sz="quarter" idx="10"/>
          </p:nvPr>
        </p:nvPicPr>
        <p:blipFill rotWithShape="1">
          <a:blip r:embed="rId3" cstate="print">
            <a:extLst>
              <a:ext uri="{28A0092B-C50C-407E-A947-70E740481C1C}">
                <a14:useLocalDpi xmlns:a14="http://schemas.microsoft.com/office/drawing/2010/main" val="0"/>
              </a:ext>
            </a:extLst>
          </a:blip>
          <a:srcRect l="22580" r="22580" b="4480"/>
          <a:stretch/>
        </p:blipFill>
        <p:spPr bwMode="auto">
          <a:xfrm rot="5400000">
            <a:off x="4055364" y="59436"/>
            <a:ext cx="5148072" cy="502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195105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AESS 1 – Basic Elements</a:t>
            </a:r>
            <a:endParaRPr lang="en-US" dirty="0"/>
          </a:p>
        </p:txBody>
      </p:sp>
      <p:sp>
        <p:nvSpPr>
          <p:cNvPr id="5" name="Content Placeholder 1"/>
          <p:cNvSpPr txBox="1">
            <a:spLocks/>
          </p:cNvSpPr>
          <p:nvPr/>
        </p:nvSpPr>
        <p:spPr>
          <a:xfrm>
            <a:off x="381000" y="971550"/>
            <a:ext cx="8001000" cy="3886200"/>
          </a:xfrm>
          <a:prstGeom prst="rect">
            <a:avLst/>
          </a:prstGeom>
        </p:spPr>
        <p:txBody>
          <a:bodyPr vert="horz" lIns="91434" tIns="45717" rIns="91434" bIns="45717" rtlCol="0">
            <a:normAutofit/>
          </a:bodyPr>
          <a:lstStyle>
            <a:lvl1pPr marL="0" indent="0" algn="l" defTabSz="914400" rtl="0" eaLnBrk="1" latinLnBrk="0" hangingPunct="1">
              <a:spcBef>
                <a:spcPct val="20000"/>
              </a:spcBef>
              <a:buFont typeface="Arial" pitchFamily="34" charset="0"/>
              <a:buNone/>
              <a:defRPr sz="2800" kern="1200">
                <a:solidFill>
                  <a:schemeClr val="tx1"/>
                </a:solidFill>
                <a:latin typeface="Arial" panose="020B0604020202020204" pitchFamily="34" charset="0"/>
                <a:ea typeface="+mn-ea"/>
                <a:cs typeface="Arial" pitchFamily="34" charset="0"/>
              </a:defRPr>
            </a:lvl1pPr>
            <a:lvl2pPr marL="742950" indent="-285750" algn="l" defTabSz="914400" rtl="0" eaLnBrk="1" latinLnBrk="0" hangingPunct="1">
              <a:spcBef>
                <a:spcPct val="20000"/>
              </a:spcBef>
              <a:buClr>
                <a:schemeClr val="accent1"/>
              </a:buClr>
              <a:buFont typeface="Arial" pitchFamily="34" charset="0"/>
              <a:buChar char="•"/>
              <a:defRPr sz="2400" kern="1200">
                <a:solidFill>
                  <a:schemeClr val="tx1"/>
                </a:solidFill>
                <a:latin typeface="Arial" panose="020B0604020202020204" pitchFamily="34" charset="0"/>
                <a:ea typeface="+mn-ea"/>
                <a:cs typeface="Arial" pitchFamily="34" charset="0"/>
              </a:defRPr>
            </a:lvl2pPr>
            <a:lvl3pPr marL="1143000" indent="-228600" algn="l" defTabSz="914400" rtl="0" eaLnBrk="1" latinLnBrk="0" hangingPunct="1">
              <a:spcBef>
                <a:spcPct val="20000"/>
              </a:spcBef>
              <a:buClr>
                <a:schemeClr val="accent5"/>
              </a:buClr>
              <a:buFont typeface="Arial" pitchFamily="34" charset="0"/>
              <a:buChar char="•"/>
              <a:defRPr sz="2000" kern="1200">
                <a:solidFill>
                  <a:schemeClr val="tx1"/>
                </a:solidFill>
                <a:latin typeface="Arial" panose="020B0604020202020204"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Arial" panose="020B0604020202020204"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Arial" panose="020B0604020202020204"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defTabSz="914333">
              <a:spcBef>
                <a:spcPts val="1200"/>
              </a:spcBef>
              <a:defRPr/>
            </a:pPr>
            <a:r>
              <a:rPr lang="en-US" dirty="0" smtClean="0">
                <a:solidFill>
                  <a:sysClr val="windowText" lastClr="000000"/>
                </a:solidFill>
              </a:rPr>
              <a:t>Sharp edges ground smooth </a:t>
            </a:r>
            <a:endParaRPr lang="en-US" dirty="0">
              <a:solidFill>
                <a:sysClr val="windowText" lastClr="000000"/>
              </a:solidFill>
            </a:endParaRPr>
          </a:p>
          <a:p>
            <a:pPr defTabSz="914333">
              <a:spcBef>
                <a:spcPts val="1200"/>
              </a:spcBef>
              <a:defRPr/>
            </a:pPr>
            <a:r>
              <a:rPr lang="en-US" dirty="0" smtClean="0">
                <a:solidFill>
                  <a:schemeClr val="accent6"/>
                </a:solidFill>
              </a:rPr>
              <a:t>Weld splatter shall be removed</a:t>
            </a:r>
            <a:endParaRPr lang="en-US" dirty="0">
              <a:solidFill>
                <a:schemeClr val="accent6"/>
              </a:solidFill>
            </a:endParaRPr>
          </a:p>
          <a:p>
            <a:pPr defTabSz="914333">
              <a:spcBef>
                <a:spcPts val="1200"/>
              </a:spcBef>
              <a:defRPr/>
            </a:pPr>
            <a:r>
              <a:rPr lang="en-US" dirty="0" smtClean="0">
                <a:solidFill>
                  <a:sysClr val="windowText" lastClr="000000"/>
                </a:solidFill>
              </a:rPr>
              <a:t>Continuous weld appearance</a:t>
            </a:r>
            <a:endParaRPr lang="en-US" dirty="0">
              <a:solidFill>
                <a:sysClr val="windowText" lastClr="000000"/>
              </a:solidFill>
            </a:endParaRPr>
          </a:p>
          <a:p>
            <a:pPr>
              <a:spcBef>
                <a:spcPts val="1200"/>
              </a:spcBef>
            </a:pPr>
            <a:r>
              <a:rPr lang="en-US" dirty="0">
                <a:solidFill>
                  <a:schemeClr val="accent6"/>
                </a:solidFill>
              </a:rPr>
              <a:t>Commercial Blast Cleaning (</a:t>
            </a:r>
            <a:r>
              <a:rPr lang="en-US" dirty="0" err="1">
                <a:solidFill>
                  <a:srgbClr val="C00000"/>
                </a:solidFill>
              </a:rPr>
              <a:t>SSPC</a:t>
            </a:r>
            <a:r>
              <a:rPr lang="en-US" dirty="0">
                <a:solidFill>
                  <a:srgbClr val="C00000"/>
                </a:solidFill>
              </a:rPr>
              <a:t> SP6</a:t>
            </a:r>
            <a:r>
              <a:rPr lang="en-US" dirty="0">
                <a:solidFill>
                  <a:schemeClr val="accent6"/>
                </a:solidFill>
              </a:rPr>
              <a:t>)</a:t>
            </a:r>
          </a:p>
        </p:txBody>
      </p:sp>
    </p:spTree>
    <p:extLst>
      <p:ext uri="{BB962C8B-B14F-4D97-AF65-F5344CB8AC3E}">
        <p14:creationId xmlns:p14="http://schemas.microsoft.com/office/powerpoint/2010/main" val="553930037"/>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endParaRPr lang="en-US"/>
          </a:p>
        </p:txBody>
      </p:sp>
      <p:sp>
        <p:nvSpPr>
          <p:cNvPr id="3" name="Content Placeholder 2"/>
          <p:cNvSpPr>
            <a:spLocks noGrp="1"/>
          </p:cNvSpPr>
          <p:nvPr>
            <p:ph sz="half" idx="2"/>
          </p:nvPr>
        </p:nvSpPr>
        <p:spPr/>
        <p:txBody>
          <a:bodyPr/>
          <a:lstStyle/>
          <a:p>
            <a:endParaRPr lang="en-US"/>
          </a:p>
        </p:txBody>
      </p:sp>
      <p:sp>
        <p:nvSpPr>
          <p:cNvPr id="4" name="Title 3"/>
          <p:cNvSpPr>
            <a:spLocks noGrp="1"/>
          </p:cNvSpPr>
          <p:nvPr>
            <p:ph type="title"/>
          </p:nvPr>
        </p:nvSpPr>
        <p:spPr/>
        <p:txBody>
          <a:bodyPr/>
          <a:lstStyle/>
          <a:p>
            <a:endParaRPr lang="en-US"/>
          </a:p>
        </p:txBody>
      </p:sp>
      <p:pic>
        <p:nvPicPr>
          <p:cNvPr id="2560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5625"/>
          <a:stretch/>
        </p:blipFill>
        <p:spPr bwMode="auto">
          <a:xfrm>
            <a:off x="0" y="0"/>
            <a:ext cx="91440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itle 3"/>
          <p:cNvSpPr txBox="1">
            <a:spLocks/>
          </p:cNvSpPr>
          <p:nvPr/>
        </p:nvSpPr>
        <p:spPr>
          <a:xfrm>
            <a:off x="7187948" y="1491630"/>
            <a:ext cx="1848556" cy="651272"/>
          </a:xfrm>
          <a:prstGeom prst="rect">
            <a:avLst/>
          </a:prstGeom>
        </p:spPr>
        <p:txBody>
          <a:bodyPr vert="horz" lIns="91434" tIns="45717" rIns="91434" bIns="45717" rtlCol="0" anchor="ctr">
            <a:normAutofit/>
          </a:bodyPr>
          <a:lstStyle>
            <a:lvl1pPr algn="l" defTabSz="914400" rtl="0" eaLnBrk="1" latinLnBrk="0" hangingPunct="1">
              <a:spcBef>
                <a:spcPct val="0"/>
              </a:spcBef>
              <a:buNone/>
              <a:defRPr sz="2800" kern="1200">
                <a:solidFill>
                  <a:schemeClr val="accent2"/>
                </a:solidFill>
                <a:latin typeface="Arial" panose="020B0604020202020204" pitchFamily="34" charset="0"/>
                <a:ea typeface="+mj-ea"/>
                <a:cs typeface="Arial" pitchFamily="34" charset="0"/>
              </a:defRPr>
            </a:lvl1pPr>
          </a:lstStyle>
          <a:p>
            <a:r>
              <a:rPr lang="en-US" sz="3200" dirty="0">
                <a:solidFill>
                  <a:prstClr val="white"/>
                </a:solidFill>
              </a:rPr>
              <a:t>AESS 1</a:t>
            </a:r>
          </a:p>
        </p:txBody>
      </p:sp>
      <p:cxnSp>
        <p:nvCxnSpPr>
          <p:cNvPr id="7" name="Straight Connector 6"/>
          <p:cNvCxnSpPr/>
          <p:nvPr/>
        </p:nvCxnSpPr>
        <p:spPr>
          <a:xfrm flipH="1">
            <a:off x="7268616" y="2054373"/>
            <a:ext cx="2055912" cy="1"/>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19235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endParaRPr lang="en-US"/>
          </a:p>
        </p:txBody>
      </p:sp>
      <p:pic>
        <p:nvPicPr>
          <p:cNvPr id="3075"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0727" b="4823"/>
          <a:stretch/>
        </p:blipFill>
        <p:spPr bwMode="auto">
          <a:xfrm>
            <a:off x="0" y="0"/>
            <a:ext cx="9144000"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itle 3"/>
          <p:cNvSpPr txBox="1">
            <a:spLocks/>
          </p:cNvSpPr>
          <p:nvPr/>
        </p:nvSpPr>
        <p:spPr>
          <a:xfrm>
            <a:off x="2219388" y="4227934"/>
            <a:ext cx="1848556" cy="651272"/>
          </a:xfrm>
          <a:prstGeom prst="rect">
            <a:avLst/>
          </a:prstGeom>
        </p:spPr>
        <p:txBody>
          <a:bodyPr vert="horz" lIns="91434" tIns="45717" rIns="91434" bIns="45717" rtlCol="0" anchor="ctr">
            <a:normAutofit/>
          </a:bodyPr>
          <a:lstStyle>
            <a:lvl1pPr algn="l" defTabSz="914400" rtl="0" eaLnBrk="1" latinLnBrk="0" hangingPunct="1">
              <a:spcBef>
                <a:spcPct val="0"/>
              </a:spcBef>
              <a:buNone/>
              <a:defRPr sz="2800" kern="1200">
                <a:solidFill>
                  <a:schemeClr val="accent2"/>
                </a:solidFill>
                <a:latin typeface="Arial" panose="020B0604020202020204" pitchFamily="34" charset="0"/>
                <a:ea typeface="+mj-ea"/>
                <a:cs typeface="Arial" pitchFamily="34" charset="0"/>
              </a:defRPr>
            </a:lvl1pPr>
          </a:lstStyle>
          <a:p>
            <a:r>
              <a:rPr lang="en-US" sz="3200" dirty="0">
                <a:solidFill>
                  <a:prstClr val="white"/>
                </a:solidFill>
              </a:rPr>
              <a:t>AESS 1</a:t>
            </a:r>
          </a:p>
        </p:txBody>
      </p:sp>
      <p:cxnSp>
        <p:nvCxnSpPr>
          <p:cNvPr id="7" name="Straight Connector 6"/>
          <p:cNvCxnSpPr/>
          <p:nvPr/>
        </p:nvCxnSpPr>
        <p:spPr>
          <a:xfrm flipH="1">
            <a:off x="-108520" y="4790677"/>
            <a:ext cx="3784096" cy="0"/>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8433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llins\Downloads\20180320_11135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tretch/>
        </p:blipFill>
        <p:spPr bwMode="auto">
          <a:xfrm>
            <a:off x="91" y="-4572"/>
            <a:ext cx="9148156" cy="5145578"/>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9512" y="2643758"/>
            <a:ext cx="2217030" cy="646331"/>
          </a:xfrm>
          <a:prstGeom prst="rect">
            <a:avLst/>
          </a:prstGeom>
          <a:noFill/>
        </p:spPr>
        <p:txBody>
          <a:bodyPr wrap="square" lIns="91434" tIns="45717" rIns="91434" bIns="45717" rtlCol="0">
            <a:spAutoFit/>
          </a:bodyPr>
          <a:lstStyle/>
          <a:p>
            <a:pPr algn="ctr"/>
            <a:r>
              <a:rPr lang="en-US" sz="3600" dirty="0">
                <a:solidFill>
                  <a:schemeClr val="bg1"/>
                </a:solidFill>
                <a:latin typeface="Arial" panose="020B0604020202020204" pitchFamily="34" charset="0"/>
                <a:cs typeface="Arial" panose="020B0604020202020204" pitchFamily="34" charset="0"/>
              </a:rPr>
              <a:t>AESS 2</a:t>
            </a:r>
          </a:p>
        </p:txBody>
      </p:sp>
      <p:cxnSp>
        <p:nvCxnSpPr>
          <p:cNvPr id="4" name="Straight Connector 3"/>
          <p:cNvCxnSpPr/>
          <p:nvPr/>
        </p:nvCxnSpPr>
        <p:spPr>
          <a:xfrm flipH="1">
            <a:off x="450776" y="3279251"/>
            <a:ext cx="8964488" cy="1518"/>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75446907"/>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a:xfrm>
            <a:off x="395538" y="195486"/>
            <a:ext cx="3384376" cy="1080120"/>
          </a:xfrm>
        </p:spPr>
        <p:txBody>
          <a:bodyPr/>
          <a:lstStyle/>
          <a:p>
            <a:r>
              <a:rPr lang="en-US" dirty="0" smtClean="0"/>
              <a:t>AESS 2</a:t>
            </a:r>
            <a:endParaRPr lang="en-US" dirty="0"/>
          </a:p>
        </p:txBody>
      </p:sp>
      <p:sp>
        <p:nvSpPr>
          <p:cNvPr id="7" name="Text Placeholder 1"/>
          <p:cNvSpPr>
            <a:spLocks noGrp="1"/>
          </p:cNvSpPr>
          <p:nvPr>
            <p:ph type="body" sz="quarter" idx="12"/>
          </p:nvPr>
        </p:nvSpPr>
        <p:spPr>
          <a:xfrm>
            <a:off x="395538" y="1347616"/>
            <a:ext cx="3600400" cy="3312368"/>
          </a:xfrm>
        </p:spPr>
        <p:txBody>
          <a:bodyPr>
            <a:normAutofit/>
          </a:bodyPr>
          <a:lstStyle/>
          <a:p>
            <a:pPr>
              <a:spcBef>
                <a:spcPts val="1200"/>
              </a:spcBef>
              <a:defRPr/>
            </a:pPr>
            <a:r>
              <a:rPr lang="en-US" sz="2800" dirty="0">
                <a:solidFill>
                  <a:sysClr val="windowText" lastClr="000000"/>
                </a:solidFill>
                <a:latin typeface="Arial" panose="020B0604020202020204" pitchFamily="34" charset="0"/>
                <a:cs typeface="Arial" pitchFamily="34" charset="0"/>
              </a:rPr>
              <a:t>Achieved primarily through </a:t>
            </a:r>
            <a:r>
              <a:rPr lang="en-US" sz="2800" dirty="0">
                <a:solidFill>
                  <a:schemeClr val="tx2"/>
                </a:solidFill>
                <a:latin typeface="Arial" panose="020B0604020202020204" pitchFamily="34" charset="0"/>
                <a:cs typeface="Arial" pitchFamily="34" charset="0"/>
              </a:rPr>
              <a:t>geometry</a:t>
            </a:r>
            <a:r>
              <a:rPr lang="en-US" sz="2800" dirty="0">
                <a:solidFill>
                  <a:schemeClr val="accent1"/>
                </a:solidFill>
                <a:latin typeface="Arial" panose="020B0604020202020204" pitchFamily="34" charset="0"/>
                <a:cs typeface="Arial" pitchFamily="34" charset="0"/>
              </a:rPr>
              <a:t> </a:t>
            </a:r>
            <a:r>
              <a:rPr lang="en-US" sz="2800" dirty="0">
                <a:solidFill>
                  <a:sysClr val="windowText" lastClr="000000"/>
                </a:solidFill>
                <a:latin typeface="Arial" panose="020B0604020202020204" pitchFamily="34" charset="0"/>
                <a:cs typeface="Arial" pitchFamily="34" charset="0"/>
              </a:rPr>
              <a:t>without finish work</a:t>
            </a:r>
          </a:p>
        </p:txBody>
      </p:sp>
      <p:pic>
        <p:nvPicPr>
          <p:cNvPr id="8" name="Picture Placeholder 7"/>
          <p:cNvPicPr>
            <a:picLocks noGrp="1" noChangeAspect="1" noChangeArrowheads="1"/>
          </p:cNvPicPr>
          <p:nvPr>
            <p:ph type="pic" sz="quarter" idx="10"/>
          </p:nvPr>
        </p:nvPicPr>
        <p:blipFill rotWithShape="1">
          <a:blip r:embed="rId3" cstate="print">
            <a:extLst>
              <a:ext uri="{28A0092B-C50C-407E-A947-70E740481C1C}">
                <a14:useLocalDpi xmlns:a14="http://schemas.microsoft.com/office/drawing/2010/main" val="0"/>
              </a:ext>
            </a:extLst>
          </a:blip>
          <a:srcRect l="7850" t="21150" r="7561" b="30159"/>
          <a:stretch/>
        </p:blipFill>
        <p:spPr bwMode="auto">
          <a:xfrm>
            <a:off x="4114800" y="0"/>
            <a:ext cx="5029200"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9559548"/>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sz="3200" dirty="0">
                <a:latin typeface="Arial" panose="020B0604020202020204" pitchFamily="34" charset="0"/>
              </a:rPr>
              <a:t>AESS 2 – Feature Elements (&gt; 20 feet)</a:t>
            </a:r>
            <a:endParaRPr lang="en-US" dirty="0"/>
          </a:p>
        </p:txBody>
      </p:sp>
      <p:sp>
        <p:nvSpPr>
          <p:cNvPr id="5" name="Content Placeholder 1"/>
          <p:cNvSpPr txBox="1">
            <a:spLocks/>
          </p:cNvSpPr>
          <p:nvPr/>
        </p:nvSpPr>
        <p:spPr>
          <a:xfrm>
            <a:off x="381000" y="971550"/>
            <a:ext cx="8001000" cy="3886200"/>
          </a:xfrm>
          <a:prstGeom prst="rect">
            <a:avLst/>
          </a:prstGeom>
        </p:spPr>
        <p:txBody>
          <a:bodyPr vert="horz" lIns="91434" tIns="45717" rIns="91434" bIns="45717" rtlCol="0">
            <a:normAutofit/>
          </a:bodyPr>
          <a:lstStyle>
            <a:lvl1pPr marL="0" indent="0" algn="l" defTabSz="914400" rtl="0" eaLnBrk="1" latinLnBrk="0" hangingPunct="1">
              <a:spcBef>
                <a:spcPct val="20000"/>
              </a:spcBef>
              <a:buFont typeface="Arial" pitchFamily="34" charset="0"/>
              <a:buNone/>
              <a:defRPr sz="2800" kern="1200">
                <a:solidFill>
                  <a:schemeClr val="tx1"/>
                </a:solidFill>
                <a:latin typeface="Arial" panose="020B0604020202020204" pitchFamily="34" charset="0"/>
                <a:ea typeface="+mn-ea"/>
                <a:cs typeface="Arial" pitchFamily="34" charset="0"/>
              </a:defRPr>
            </a:lvl1pPr>
            <a:lvl2pPr marL="742950" indent="-285750" algn="l" defTabSz="914400" rtl="0" eaLnBrk="1" latinLnBrk="0" hangingPunct="1">
              <a:spcBef>
                <a:spcPct val="20000"/>
              </a:spcBef>
              <a:buClr>
                <a:schemeClr val="accent1"/>
              </a:buClr>
              <a:buFont typeface="Arial" pitchFamily="34" charset="0"/>
              <a:buChar char="•"/>
              <a:defRPr sz="2400" kern="1200">
                <a:solidFill>
                  <a:schemeClr val="tx1"/>
                </a:solidFill>
                <a:latin typeface="Arial" panose="020B0604020202020204" pitchFamily="34" charset="0"/>
                <a:ea typeface="+mn-ea"/>
                <a:cs typeface="Arial" pitchFamily="34" charset="0"/>
              </a:defRPr>
            </a:lvl2pPr>
            <a:lvl3pPr marL="1143000" indent="-228600" algn="l" defTabSz="914400" rtl="0" eaLnBrk="1" latinLnBrk="0" hangingPunct="1">
              <a:spcBef>
                <a:spcPct val="20000"/>
              </a:spcBef>
              <a:buClr>
                <a:schemeClr val="accent5"/>
              </a:buClr>
              <a:buFont typeface="Arial" pitchFamily="34" charset="0"/>
              <a:buChar char="•"/>
              <a:defRPr sz="2000" kern="1200">
                <a:solidFill>
                  <a:schemeClr val="tx1"/>
                </a:solidFill>
                <a:latin typeface="Arial" panose="020B0604020202020204"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Arial" panose="020B0604020202020204"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Arial" panose="020B0604020202020204"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a:spcBef>
                <a:spcPts val="1200"/>
              </a:spcBef>
            </a:pPr>
            <a:r>
              <a:rPr lang="en-US" dirty="0"/>
              <a:t>One-half the standard fabrication tolerances</a:t>
            </a:r>
          </a:p>
          <a:p>
            <a:pPr>
              <a:spcBef>
                <a:spcPts val="1200"/>
              </a:spcBef>
            </a:pPr>
            <a:r>
              <a:rPr lang="en-US" dirty="0">
                <a:solidFill>
                  <a:schemeClr val="accent6"/>
                </a:solidFill>
              </a:rPr>
              <a:t>Fabrication and erection marks not apparent</a:t>
            </a:r>
          </a:p>
          <a:p>
            <a:pPr>
              <a:spcBef>
                <a:spcPts val="1200"/>
              </a:spcBef>
            </a:pPr>
            <a:r>
              <a:rPr lang="en-US" dirty="0"/>
              <a:t>Welds uniform and smooth (</a:t>
            </a:r>
            <a:r>
              <a:rPr lang="en-US" dirty="0">
                <a:solidFill>
                  <a:srgbClr val="C00000"/>
                </a:solidFill>
              </a:rPr>
              <a:t>not ground smooth or contoured</a:t>
            </a:r>
            <a:r>
              <a:rPr lang="en-US" dirty="0"/>
              <a:t>) </a:t>
            </a:r>
          </a:p>
        </p:txBody>
      </p:sp>
    </p:spTree>
    <p:extLst>
      <p:ext uri="{BB962C8B-B14F-4D97-AF65-F5344CB8AC3E}">
        <p14:creationId xmlns:p14="http://schemas.microsoft.com/office/powerpoint/2010/main" val="3913164762"/>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5962"/>
          <a:stretch/>
        </p:blipFill>
        <p:spPr bwMode="auto">
          <a:xfrm>
            <a:off x="0" y="0"/>
            <a:ext cx="91440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138946" y="1779662"/>
            <a:ext cx="2217030" cy="646331"/>
          </a:xfrm>
          <a:prstGeom prst="rect">
            <a:avLst/>
          </a:prstGeom>
          <a:noFill/>
        </p:spPr>
        <p:txBody>
          <a:bodyPr wrap="square" lIns="91434" tIns="45717" rIns="91434" bIns="45717" rtlCol="0">
            <a:spAutoFit/>
          </a:bodyPr>
          <a:lstStyle/>
          <a:p>
            <a:pPr algn="ctr"/>
            <a:r>
              <a:rPr lang="en-US" sz="3600" dirty="0">
                <a:solidFill>
                  <a:prstClr val="white"/>
                </a:solidFill>
                <a:latin typeface="Arial" panose="020B0604020202020204" pitchFamily="34" charset="0"/>
                <a:cs typeface="Arial" panose="020B0604020202020204" pitchFamily="34" charset="0"/>
              </a:rPr>
              <a:t>AESS 2</a:t>
            </a:r>
          </a:p>
        </p:txBody>
      </p:sp>
      <p:cxnSp>
        <p:nvCxnSpPr>
          <p:cNvPr id="4" name="Straight Connector 3"/>
          <p:cNvCxnSpPr/>
          <p:nvPr/>
        </p:nvCxnSpPr>
        <p:spPr>
          <a:xfrm flipH="1" flipV="1">
            <a:off x="-180528" y="2345800"/>
            <a:ext cx="4282419" cy="2"/>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044198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endParaRPr lang="en-US"/>
          </a:p>
        </p:txBody>
      </p:sp>
      <p:pic>
        <p:nvPicPr>
          <p:cNvPr id="5124" name="Picture 4" descr="Ave Maria University, Ave Maria Oratory Exposed Structural Steel"/>
          <p:cNvPicPr>
            <a:picLocks noChangeAspect="1" noChangeArrowheads="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t="18948"/>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35769" y="2573491"/>
            <a:ext cx="2217030" cy="646331"/>
          </a:xfrm>
          <a:prstGeom prst="rect">
            <a:avLst/>
          </a:prstGeom>
          <a:noFill/>
        </p:spPr>
        <p:txBody>
          <a:bodyPr wrap="square" lIns="91434" tIns="45717" rIns="91434" bIns="45717" rtlCol="0">
            <a:spAutoFit/>
          </a:bodyPr>
          <a:lstStyle/>
          <a:p>
            <a:pPr algn="ctr"/>
            <a:r>
              <a:rPr lang="en-US" sz="3600" dirty="0">
                <a:solidFill>
                  <a:prstClr val="white"/>
                </a:solidFill>
                <a:latin typeface="Arial" panose="020B0604020202020204" pitchFamily="34" charset="0"/>
                <a:cs typeface="Arial" panose="020B0604020202020204" pitchFamily="34" charset="0"/>
              </a:rPr>
              <a:t>AESS 2</a:t>
            </a:r>
          </a:p>
        </p:txBody>
      </p:sp>
      <p:cxnSp>
        <p:nvCxnSpPr>
          <p:cNvPr id="7" name="Straight Connector 6"/>
          <p:cNvCxnSpPr/>
          <p:nvPr/>
        </p:nvCxnSpPr>
        <p:spPr>
          <a:xfrm flipH="1" flipV="1">
            <a:off x="-540568" y="3139629"/>
            <a:ext cx="2267744" cy="2"/>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6623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3" descr="C:\Users\collins\Pictures\2nd Ave Subway\20170228_204018.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tretch/>
        </p:blipFill>
        <p:spPr bwMode="auto">
          <a:xfrm>
            <a:off x="-37407" y="-18704"/>
            <a:ext cx="9181407" cy="5162204"/>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003373" y="4095803"/>
            <a:ext cx="2217030" cy="646331"/>
          </a:xfrm>
          <a:prstGeom prst="rect">
            <a:avLst/>
          </a:prstGeom>
          <a:noFill/>
        </p:spPr>
        <p:txBody>
          <a:bodyPr wrap="square" lIns="91434" tIns="45717" rIns="91434" bIns="45717" rtlCol="0">
            <a:spAutoFit/>
          </a:bodyPr>
          <a:lstStyle/>
          <a:p>
            <a:pPr algn="ctr"/>
            <a:r>
              <a:rPr lang="en-US" sz="3600" dirty="0">
                <a:solidFill>
                  <a:schemeClr val="bg1"/>
                </a:solidFill>
                <a:latin typeface="Arial" panose="020B0604020202020204" pitchFamily="34" charset="0"/>
                <a:cs typeface="Arial" panose="020B0604020202020204" pitchFamily="34" charset="0"/>
              </a:rPr>
              <a:t>AESS 3</a:t>
            </a:r>
          </a:p>
        </p:txBody>
      </p:sp>
      <p:cxnSp>
        <p:nvCxnSpPr>
          <p:cNvPr id="4" name="Straight Connector 3"/>
          <p:cNvCxnSpPr/>
          <p:nvPr/>
        </p:nvCxnSpPr>
        <p:spPr>
          <a:xfrm flipH="1">
            <a:off x="-180528" y="4658464"/>
            <a:ext cx="8172400" cy="0"/>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053777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a:xfrm>
            <a:off x="395536" y="195486"/>
            <a:ext cx="3528392" cy="1080120"/>
          </a:xfrm>
        </p:spPr>
        <p:txBody>
          <a:bodyPr/>
          <a:lstStyle/>
          <a:p>
            <a:r>
              <a:rPr lang="en-US" dirty="0" smtClean="0"/>
              <a:t>AESS 3</a:t>
            </a:r>
            <a:endParaRPr lang="en-US" dirty="0"/>
          </a:p>
        </p:txBody>
      </p:sp>
      <p:sp>
        <p:nvSpPr>
          <p:cNvPr id="8" name="Text Placeholder 1"/>
          <p:cNvSpPr>
            <a:spLocks noGrp="1"/>
          </p:cNvSpPr>
          <p:nvPr>
            <p:ph type="body" sz="quarter" idx="12"/>
          </p:nvPr>
        </p:nvSpPr>
        <p:spPr>
          <a:xfrm>
            <a:off x="395538" y="1347616"/>
            <a:ext cx="3600400" cy="3312368"/>
          </a:xfrm>
        </p:spPr>
        <p:txBody>
          <a:bodyPr>
            <a:normAutofit/>
          </a:bodyPr>
          <a:lstStyle/>
          <a:p>
            <a:pPr>
              <a:spcBef>
                <a:spcPts val="1200"/>
              </a:spcBef>
              <a:defRPr/>
            </a:pPr>
            <a:r>
              <a:rPr lang="en-US" sz="2800" dirty="0">
                <a:solidFill>
                  <a:sysClr val="windowText" lastClr="000000"/>
                </a:solidFill>
                <a:latin typeface="Arial" panose="020B0604020202020204" pitchFamily="34" charset="0"/>
                <a:cs typeface="Arial" pitchFamily="34" charset="0"/>
              </a:rPr>
              <a:t>Achieved through </a:t>
            </a:r>
            <a:r>
              <a:rPr lang="en-US" sz="2800" dirty="0">
                <a:solidFill>
                  <a:schemeClr val="accent1"/>
                </a:solidFill>
                <a:latin typeface="Arial" panose="020B0604020202020204" pitchFamily="34" charset="0"/>
                <a:cs typeface="Arial" pitchFamily="34" charset="0"/>
              </a:rPr>
              <a:t>geometry</a:t>
            </a:r>
            <a:r>
              <a:rPr lang="en-US" sz="2800" dirty="0">
                <a:solidFill>
                  <a:sysClr val="windowText" lastClr="000000"/>
                </a:solidFill>
                <a:latin typeface="Arial" panose="020B0604020202020204" pitchFamily="34" charset="0"/>
                <a:cs typeface="Arial" pitchFamily="34" charset="0"/>
              </a:rPr>
              <a:t> and </a:t>
            </a:r>
            <a:r>
              <a:rPr lang="en-US" sz="2800" dirty="0">
                <a:solidFill>
                  <a:schemeClr val="accent1"/>
                </a:solidFill>
                <a:latin typeface="Arial" panose="020B0604020202020204" pitchFamily="34" charset="0"/>
                <a:cs typeface="Arial" pitchFamily="34" charset="0"/>
              </a:rPr>
              <a:t>basic finish work</a:t>
            </a:r>
            <a:r>
              <a:rPr lang="en-US" sz="2800" dirty="0">
                <a:solidFill>
                  <a:sysClr val="windowText" lastClr="000000"/>
                </a:solidFill>
                <a:latin typeface="Arial" panose="020B0604020202020204" pitchFamily="34" charset="0"/>
                <a:cs typeface="Arial" pitchFamily="34" charset="0"/>
              </a:rPr>
              <a:t> </a:t>
            </a:r>
          </a:p>
        </p:txBody>
      </p:sp>
      <p:pic>
        <p:nvPicPr>
          <p:cNvPr id="9" name="Picture 2" descr="C:\Users\collins\Pictures\2nd Ave Subway\20170228_204007.jpg"/>
          <p:cNvPicPr>
            <a:picLocks noGrp="1" noChangeAspect="1" noChangeArrowheads="1"/>
          </p:cNvPicPr>
          <p:nvPr>
            <p:ph type="pic" sz="quarter" idx="10"/>
          </p:nvPr>
        </p:nvPicPr>
        <p:blipFill rotWithShape="1">
          <a:blip r:embed="rId3" cstate="print">
            <a:extLst>
              <a:ext uri="{28A0092B-C50C-407E-A947-70E740481C1C}">
                <a14:useLocalDpi xmlns:a14="http://schemas.microsoft.com/office/drawing/2010/main" val="0"/>
              </a:ext>
            </a:extLst>
          </a:blip>
          <a:srcRect l="22496" r="22496" b="4480"/>
          <a:stretch/>
        </p:blipFill>
        <p:spPr bwMode="auto">
          <a:xfrm rot="5400000">
            <a:off x="4055364" y="59436"/>
            <a:ext cx="5148072" cy="502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5195379"/>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sz="3200" dirty="0">
                <a:latin typeface="Arial" panose="020B0604020202020204" pitchFamily="34" charset="0"/>
              </a:rPr>
              <a:t>AESS 3 – Feature Elements (&lt; 20 feet) </a:t>
            </a:r>
            <a:endParaRPr lang="en-US" dirty="0"/>
          </a:p>
        </p:txBody>
      </p:sp>
      <p:sp>
        <p:nvSpPr>
          <p:cNvPr id="5" name="Content Placeholder 1"/>
          <p:cNvSpPr txBox="1">
            <a:spLocks/>
          </p:cNvSpPr>
          <p:nvPr/>
        </p:nvSpPr>
        <p:spPr>
          <a:xfrm>
            <a:off x="381000" y="971550"/>
            <a:ext cx="8001000" cy="3886200"/>
          </a:xfrm>
          <a:prstGeom prst="rect">
            <a:avLst/>
          </a:prstGeom>
        </p:spPr>
        <p:txBody>
          <a:bodyPr vert="horz" lIns="91434" tIns="45717" rIns="91434" bIns="45717" rtlCol="0">
            <a:normAutofit/>
          </a:bodyPr>
          <a:lstStyle>
            <a:lvl1pPr marL="0" indent="0" algn="l" defTabSz="914400" rtl="0" eaLnBrk="1" latinLnBrk="0" hangingPunct="1">
              <a:spcBef>
                <a:spcPct val="20000"/>
              </a:spcBef>
              <a:buFont typeface="Arial" pitchFamily="34" charset="0"/>
              <a:buNone/>
              <a:defRPr sz="2800" kern="1200">
                <a:solidFill>
                  <a:schemeClr val="tx1"/>
                </a:solidFill>
                <a:latin typeface="Arial" panose="020B0604020202020204" pitchFamily="34" charset="0"/>
                <a:ea typeface="+mn-ea"/>
                <a:cs typeface="Arial" pitchFamily="34" charset="0"/>
              </a:defRPr>
            </a:lvl1pPr>
            <a:lvl2pPr marL="742950" indent="-285750" algn="l" defTabSz="914400" rtl="0" eaLnBrk="1" latinLnBrk="0" hangingPunct="1">
              <a:spcBef>
                <a:spcPct val="20000"/>
              </a:spcBef>
              <a:buClr>
                <a:schemeClr val="accent1"/>
              </a:buClr>
              <a:buFont typeface="Arial" pitchFamily="34" charset="0"/>
              <a:buChar char="•"/>
              <a:defRPr sz="2400" kern="1200">
                <a:solidFill>
                  <a:schemeClr val="tx1"/>
                </a:solidFill>
                <a:latin typeface="Arial" panose="020B0604020202020204" pitchFamily="34" charset="0"/>
                <a:ea typeface="+mn-ea"/>
                <a:cs typeface="Arial" pitchFamily="34" charset="0"/>
              </a:defRPr>
            </a:lvl2pPr>
            <a:lvl3pPr marL="1143000" indent="-228600" algn="l" defTabSz="914400" rtl="0" eaLnBrk="1" latinLnBrk="0" hangingPunct="1">
              <a:spcBef>
                <a:spcPct val="20000"/>
              </a:spcBef>
              <a:buClr>
                <a:schemeClr val="accent5"/>
              </a:buClr>
              <a:buFont typeface="Arial" pitchFamily="34" charset="0"/>
              <a:buChar char="•"/>
              <a:defRPr sz="2000" kern="1200">
                <a:solidFill>
                  <a:schemeClr val="tx1"/>
                </a:solidFill>
                <a:latin typeface="Arial" panose="020B0604020202020204"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Arial" panose="020B0604020202020204"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Arial" panose="020B0604020202020204"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a:spcBef>
                <a:spcPts val="1200"/>
              </a:spcBef>
            </a:pPr>
            <a:r>
              <a:rPr lang="en-US" dirty="0">
                <a:solidFill>
                  <a:srgbClr val="C00000"/>
                </a:solidFill>
              </a:rPr>
              <a:t>Visual samples (mock-up) required </a:t>
            </a:r>
          </a:p>
          <a:p>
            <a:pPr>
              <a:spcBef>
                <a:spcPts val="1200"/>
              </a:spcBef>
            </a:pPr>
            <a:r>
              <a:rPr lang="en-US" dirty="0">
                <a:solidFill>
                  <a:schemeClr val="accent6"/>
                </a:solidFill>
              </a:rPr>
              <a:t>Mill marks removed</a:t>
            </a:r>
          </a:p>
          <a:p>
            <a:pPr>
              <a:spcBef>
                <a:spcPts val="1200"/>
              </a:spcBef>
            </a:pPr>
            <a:r>
              <a:rPr lang="en-US" dirty="0"/>
              <a:t>Butt and plug welds ground smooth and filled</a:t>
            </a:r>
          </a:p>
          <a:p>
            <a:pPr>
              <a:spcBef>
                <a:spcPts val="1200"/>
              </a:spcBef>
            </a:pPr>
            <a:r>
              <a:rPr lang="en-US" dirty="0">
                <a:solidFill>
                  <a:schemeClr val="accent6"/>
                </a:solidFill>
              </a:rPr>
              <a:t>HSS weld seam oriented for reduced visibility </a:t>
            </a:r>
          </a:p>
          <a:p>
            <a:pPr>
              <a:spcBef>
                <a:spcPts val="1200"/>
              </a:spcBef>
            </a:pPr>
            <a:r>
              <a:rPr lang="en-US" dirty="0"/>
              <a:t>Cross sectional abutting surface aligned</a:t>
            </a:r>
          </a:p>
          <a:p>
            <a:pPr>
              <a:spcBef>
                <a:spcPts val="1200"/>
              </a:spcBef>
            </a:pPr>
            <a:r>
              <a:rPr lang="en-US" dirty="0">
                <a:solidFill>
                  <a:schemeClr val="accent6"/>
                </a:solidFill>
              </a:rPr>
              <a:t>Open joint gap tolerances minimized </a:t>
            </a:r>
          </a:p>
        </p:txBody>
      </p:sp>
    </p:spTree>
    <p:extLst>
      <p:ext uri="{BB962C8B-B14F-4D97-AF65-F5344CB8AC3E}">
        <p14:creationId xmlns:p14="http://schemas.microsoft.com/office/powerpoint/2010/main" val="4283927082"/>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E:\Pictures\IDEAS Awards\Fulton Street Station\Copy of 5954-02-19 Fulton Center 8.JamesEwing.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2187" b="3125"/>
          <a:stretch/>
        </p:blipFill>
        <p:spPr bwMode="auto">
          <a:xfrm>
            <a:off x="0" y="0"/>
            <a:ext cx="9144000" cy="5162826"/>
          </a:xfrm>
          <a:prstGeom prst="rect">
            <a:avLst/>
          </a:prstGeom>
          <a:noFill/>
          <a:extLst>
            <a:ext uri="{909E8E84-426E-40DD-AFC4-6F175D3DCCD1}">
              <a14:hiddenFill xmlns:a14="http://schemas.microsoft.com/office/drawing/2010/main">
                <a:solidFill>
                  <a:srgbClr val="FFFFFF"/>
                </a:solidFill>
              </a14:hiddenFill>
            </a:ext>
          </a:extLst>
        </p:spPr>
      </p:pic>
      <p:sp>
        <p:nvSpPr>
          <p:cNvPr id="3" name="Title 3"/>
          <p:cNvSpPr>
            <a:spLocks noGrp="1"/>
          </p:cNvSpPr>
          <p:nvPr>
            <p:ph type="title"/>
          </p:nvPr>
        </p:nvSpPr>
        <p:spPr>
          <a:xfrm>
            <a:off x="7020272" y="4368750"/>
            <a:ext cx="1828800" cy="651272"/>
          </a:xfrm>
        </p:spPr>
        <p:txBody>
          <a:bodyPr>
            <a:normAutofit/>
          </a:bodyPr>
          <a:lstStyle/>
          <a:p>
            <a:r>
              <a:rPr lang="en-US" sz="3200" b="0" dirty="0">
                <a:solidFill>
                  <a:schemeClr val="bg1"/>
                </a:solidFill>
                <a:latin typeface="Arial" panose="020B0604020202020204" pitchFamily="34" charset="0"/>
                <a:cs typeface="Arial" panose="020B0604020202020204" pitchFamily="34" charset="0"/>
              </a:rPr>
              <a:t>AESS 3</a:t>
            </a:r>
          </a:p>
        </p:txBody>
      </p:sp>
      <p:cxnSp>
        <p:nvCxnSpPr>
          <p:cNvPr id="4" name="Straight Connector 3"/>
          <p:cNvCxnSpPr/>
          <p:nvPr/>
        </p:nvCxnSpPr>
        <p:spPr>
          <a:xfrm flipH="1">
            <a:off x="7177982" y="4989432"/>
            <a:ext cx="1999828" cy="0"/>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021680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sers\collins\Pictures\Pterodactyl\5973-05-EOMA_Ptero_04.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6732"/>
          <a:stretch/>
        </p:blipFill>
        <p:spPr bwMode="auto">
          <a:xfrm>
            <a:off x="0" y="-400049"/>
            <a:ext cx="9144000" cy="554355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a:xfrm>
            <a:off x="107504" y="3219822"/>
            <a:ext cx="1828800" cy="651272"/>
          </a:xfrm>
        </p:spPr>
        <p:txBody>
          <a:bodyPr>
            <a:normAutofit/>
          </a:bodyPr>
          <a:lstStyle/>
          <a:p>
            <a:r>
              <a:rPr lang="en-US" sz="3200" b="0" dirty="0">
                <a:solidFill>
                  <a:schemeClr val="bg1"/>
                </a:solidFill>
                <a:latin typeface="Arial" panose="020B0604020202020204" pitchFamily="34" charset="0"/>
                <a:cs typeface="Arial" panose="020B0604020202020204" pitchFamily="34" charset="0"/>
              </a:rPr>
              <a:t>AESS 3</a:t>
            </a:r>
          </a:p>
        </p:txBody>
      </p:sp>
      <p:cxnSp>
        <p:nvCxnSpPr>
          <p:cNvPr id="5" name="Straight Connector 4"/>
          <p:cNvCxnSpPr/>
          <p:nvPr/>
        </p:nvCxnSpPr>
        <p:spPr>
          <a:xfrm flipH="1">
            <a:off x="-236140" y="3840504"/>
            <a:ext cx="1999828" cy="0"/>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98835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Users\collins\Downloads\20180320_111150.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tretch/>
        </p:blipFill>
        <p:spPr bwMode="auto">
          <a:xfrm>
            <a:off x="0" y="0"/>
            <a:ext cx="9144000" cy="5143240"/>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907704" y="771550"/>
            <a:ext cx="2217030" cy="646331"/>
          </a:xfrm>
          <a:prstGeom prst="rect">
            <a:avLst/>
          </a:prstGeom>
          <a:noFill/>
        </p:spPr>
        <p:txBody>
          <a:bodyPr wrap="square" lIns="91434" tIns="45717" rIns="91434" bIns="45717" rtlCol="0">
            <a:spAutoFit/>
          </a:bodyPr>
          <a:lstStyle/>
          <a:p>
            <a:pPr algn="ctr"/>
            <a:r>
              <a:rPr lang="en-US" sz="3600" dirty="0">
                <a:solidFill>
                  <a:schemeClr val="bg1"/>
                </a:solidFill>
                <a:latin typeface="Arial" panose="020B0604020202020204" pitchFamily="34" charset="0"/>
                <a:cs typeface="Arial" panose="020B0604020202020204" pitchFamily="34" charset="0"/>
              </a:rPr>
              <a:t>AESS 4</a:t>
            </a:r>
          </a:p>
        </p:txBody>
      </p:sp>
      <p:cxnSp>
        <p:nvCxnSpPr>
          <p:cNvPr id="4" name="Straight Connector 3"/>
          <p:cNvCxnSpPr/>
          <p:nvPr/>
        </p:nvCxnSpPr>
        <p:spPr>
          <a:xfrm flipH="1">
            <a:off x="2160241" y="1334211"/>
            <a:ext cx="7236296" cy="0"/>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47243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a:xfrm>
            <a:off x="395536" y="195486"/>
            <a:ext cx="4536504" cy="1080120"/>
          </a:xfrm>
        </p:spPr>
        <p:txBody>
          <a:bodyPr/>
          <a:lstStyle/>
          <a:p>
            <a:r>
              <a:rPr lang="en-US" dirty="0" smtClean="0"/>
              <a:t>AESS 4</a:t>
            </a:r>
            <a:endParaRPr lang="en-US" dirty="0"/>
          </a:p>
        </p:txBody>
      </p:sp>
      <p:sp>
        <p:nvSpPr>
          <p:cNvPr id="7" name="Text Placeholder 1"/>
          <p:cNvSpPr>
            <a:spLocks noGrp="1"/>
          </p:cNvSpPr>
          <p:nvPr>
            <p:ph type="body" sz="quarter" idx="12"/>
          </p:nvPr>
        </p:nvSpPr>
        <p:spPr>
          <a:xfrm>
            <a:off x="395538" y="1347616"/>
            <a:ext cx="3600400" cy="3312368"/>
          </a:xfrm>
        </p:spPr>
        <p:txBody>
          <a:bodyPr>
            <a:normAutofit/>
          </a:bodyPr>
          <a:lstStyle/>
          <a:p>
            <a:pPr lvl="0">
              <a:defRPr/>
            </a:pPr>
            <a:r>
              <a:rPr lang="en-US" sz="2800" dirty="0">
                <a:solidFill>
                  <a:sysClr val="windowText" lastClr="000000"/>
                </a:solidFill>
                <a:latin typeface="Arial" panose="020B0604020202020204" pitchFamily="34" charset="0"/>
                <a:cs typeface="Arial" pitchFamily="34" charset="0"/>
              </a:rPr>
              <a:t>The </a:t>
            </a:r>
            <a:r>
              <a:rPr lang="en-US" sz="2800" dirty="0">
                <a:solidFill>
                  <a:schemeClr val="accent1"/>
                </a:solidFill>
                <a:latin typeface="Arial" panose="020B0604020202020204" pitchFamily="34" charset="0"/>
                <a:cs typeface="Arial" pitchFamily="34" charset="0"/>
              </a:rPr>
              <a:t>form</a:t>
            </a:r>
            <a:r>
              <a:rPr lang="en-US" sz="2800" dirty="0">
                <a:solidFill>
                  <a:sysClr val="windowText" lastClr="000000"/>
                </a:solidFill>
                <a:latin typeface="Arial" panose="020B0604020202020204" pitchFamily="34" charset="0"/>
                <a:cs typeface="Arial" pitchFamily="34" charset="0"/>
              </a:rPr>
              <a:t> is the only feature showing in an element  </a:t>
            </a:r>
          </a:p>
        </p:txBody>
      </p:sp>
      <p:pic>
        <p:nvPicPr>
          <p:cNvPr id="9" name="Picture 2" descr="C:\Users\collins\Downloads\20180320_111121.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l="27381" t="5514" r="37867" b="15916"/>
          <a:stretch/>
        </p:blipFill>
        <p:spPr bwMode="auto">
          <a:xfrm>
            <a:off x="5095874" y="0"/>
            <a:ext cx="4048126" cy="5148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9883779"/>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sz="3200" dirty="0">
                <a:latin typeface="Arial" panose="020B0604020202020204" pitchFamily="34" charset="0"/>
              </a:rPr>
              <a:t>AESS 4 – Showcase Elements </a:t>
            </a:r>
            <a:endParaRPr lang="en-US" dirty="0"/>
          </a:p>
        </p:txBody>
      </p:sp>
      <p:sp>
        <p:nvSpPr>
          <p:cNvPr id="5" name="Content Placeholder 1"/>
          <p:cNvSpPr txBox="1">
            <a:spLocks/>
          </p:cNvSpPr>
          <p:nvPr/>
        </p:nvSpPr>
        <p:spPr>
          <a:xfrm>
            <a:off x="381000" y="971550"/>
            <a:ext cx="8001000" cy="3886200"/>
          </a:xfrm>
          <a:prstGeom prst="rect">
            <a:avLst/>
          </a:prstGeom>
        </p:spPr>
        <p:txBody>
          <a:bodyPr vert="horz" lIns="91434" tIns="45717" rIns="91434" bIns="45717" rtlCol="0">
            <a:normAutofit/>
          </a:bodyPr>
          <a:lstStyle>
            <a:lvl1pPr marL="0" indent="0" algn="l" defTabSz="914400" rtl="0" eaLnBrk="1" latinLnBrk="0" hangingPunct="1">
              <a:spcBef>
                <a:spcPct val="20000"/>
              </a:spcBef>
              <a:buFont typeface="Arial" pitchFamily="34" charset="0"/>
              <a:buNone/>
              <a:defRPr sz="2800" kern="1200">
                <a:solidFill>
                  <a:schemeClr val="tx1"/>
                </a:solidFill>
                <a:latin typeface="Arial" panose="020B0604020202020204" pitchFamily="34" charset="0"/>
                <a:ea typeface="+mn-ea"/>
                <a:cs typeface="Arial" pitchFamily="34" charset="0"/>
              </a:defRPr>
            </a:lvl1pPr>
            <a:lvl2pPr marL="742950" indent="-285750" algn="l" defTabSz="914400" rtl="0" eaLnBrk="1" latinLnBrk="0" hangingPunct="1">
              <a:spcBef>
                <a:spcPct val="20000"/>
              </a:spcBef>
              <a:buClr>
                <a:schemeClr val="accent1"/>
              </a:buClr>
              <a:buFont typeface="Arial" pitchFamily="34" charset="0"/>
              <a:buChar char="•"/>
              <a:defRPr sz="2400" kern="1200">
                <a:solidFill>
                  <a:schemeClr val="tx1"/>
                </a:solidFill>
                <a:latin typeface="Arial" panose="020B0604020202020204" pitchFamily="34" charset="0"/>
                <a:ea typeface="+mn-ea"/>
                <a:cs typeface="Arial" pitchFamily="34" charset="0"/>
              </a:defRPr>
            </a:lvl2pPr>
            <a:lvl3pPr marL="1143000" indent="-228600" algn="l" defTabSz="914400" rtl="0" eaLnBrk="1" latinLnBrk="0" hangingPunct="1">
              <a:spcBef>
                <a:spcPct val="20000"/>
              </a:spcBef>
              <a:buClr>
                <a:schemeClr val="accent5"/>
              </a:buClr>
              <a:buFont typeface="Arial" pitchFamily="34" charset="0"/>
              <a:buChar char="•"/>
              <a:defRPr sz="2000" kern="1200">
                <a:solidFill>
                  <a:schemeClr val="tx1"/>
                </a:solidFill>
                <a:latin typeface="Arial" panose="020B0604020202020204"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Arial" panose="020B0604020202020204"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Arial" panose="020B0604020202020204"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a:spcBef>
                <a:spcPts val="1200"/>
              </a:spcBef>
            </a:pPr>
            <a:r>
              <a:rPr lang="en-US" dirty="0"/>
              <a:t>Visual samples required</a:t>
            </a:r>
          </a:p>
          <a:p>
            <a:pPr>
              <a:spcBef>
                <a:spcPts val="1200"/>
              </a:spcBef>
            </a:pPr>
            <a:r>
              <a:rPr lang="en-US" dirty="0">
                <a:solidFill>
                  <a:schemeClr val="accent6"/>
                </a:solidFill>
              </a:rPr>
              <a:t>Weld contoured and blended</a:t>
            </a:r>
          </a:p>
          <a:p>
            <a:pPr>
              <a:spcBef>
                <a:spcPts val="1200"/>
              </a:spcBef>
            </a:pPr>
            <a:r>
              <a:rPr lang="en-US" dirty="0"/>
              <a:t>Surfaced imperfections filled and sanded to meet visual sample criteria </a:t>
            </a:r>
          </a:p>
          <a:p>
            <a:pPr>
              <a:spcBef>
                <a:spcPts val="1200"/>
              </a:spcBef>
            </a:pPr>
            <a:r>
              <a:rPr lang="en-US" dirty="0">
                <a:solidFill>
                  <a:schemeClr val="accent6"/>
                </a:solidFill>
              </a:rPr>
              <a:t>Weld show-through minimized </a:t>
            </a:r>
          </a:p>
          <a:p>
            <a:pPr>
              <a:spcBef>
                <a:spcPts val="1200"/>
              </a:spcBef>
            </a:pPr>
            <a:r>
              <a:rPr lang="en-US" dirty="0"/>
              <a:t>HSS seams treated</a:t>
            </a:r>
          </a:p>
        </p:txBody>
      </p:sp>
    </p:spTree>
    <p:extLst>
      <p:ext uri="{BB962C8B-B14F-4D97-AF65-F5344CB8AC3E}">
        <p14:creationId xmlns:p14="http://schemas.microsoft.com/office/powerpoint/2010/main" val="2258319551"/>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sers\collins\Desktop\Pictures\IDEAS Awards\Fischers Island\{ACC3EA0C-1783-48FB-B954-F620D0F9EFC6}.ti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1332" b="4028"/>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193170" y="123478"/>
            <a:ext cx="2217030" cy="646331"/>
          </a:xfrm>
          <a:prstGeom prst="rect">
            <a:avLst/>
          </a:prstGeom>
          <a:noFill/>
        </p:spPr>
        <p:txBody>
          <a:bodyPr wrap="square" lIns="91434" tIns="45717" rIns="91434" bIns="45717" rtlCol="0">
            <a:spAutoFit/>
          </a:bodyPr>
          <a:lstStyle/>
          <a:p>
            <a:pPr algn="ctr"/>
            <a:r>
              <a:rPr lang="en-US" sz="3600" dirty="0">
                <a:solidFill>
                  <a:prstClr val="white"/>
                </a:solidFill>
                <a:latin typeface="Arial" panose="020B0604020202020204" pitchFamily="34" charset="0"/>
                <a:cs typeface="Arial" panose="020B0604020202020204" pitchFamily="34" charset="0"/>
              </a:rPr>
              <a:t>AESS 4</a:t>
            </a:r>
          </a:p>
        </p:txBody>
      </p:sp>
      <p:cxnSp>
        <p:nvCxnSpPr>
          <p:cNvPr id="5" name="Straight Connector 4"/>
          <p:cNvCxnSpPr/>
          <p:nvPr/>
        </p:nvCxnSpPr>
        <p:spPr>
          <a:xfrm>
            <a:off x="3419872" y="696227"/>
            <a:ext cx="5724128" cy="0"/>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99185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endParaRPr lang="en-US"/>
          </a:p>
        </p:txBody>
      </p:sp>
      <p:pic>
        <p:nvPicPr>
          <p:cNvPr id="6146" name="Picture 2" descr="D:\Pictures\Andriod Photos\20170907_11005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193170" y="4515966"/>
            <a:ext cx="2217030" cy="646331"/>
          </a:xfrm>
          <a:prstGeom prst="rect">
            <a:avLst/>
          </a:prstGeom>
          <a:noFill/>
        </p:spPr>
        <p:txBody>
          <a:bodyPr wrap="square" lIns="91434" tIns="45717" rIns="91434" bIns="45717" rtlCol="0">
            <a:spAutoFit/>
          </a:bodyPr>
          <a:lstStyle/>
          <a:p>
            <a:pPr algn="ctr"/>
            <a:r>
              <a:rPr lang="en-US" sz="3600" dirty="0">
                <a:solidFill>
                  <a:prstClr val="white"/>
                </a:solidFill>
                <a:latin typeface="Arial" panose="020B0604020202020204" pitchFamily="34" charset="0"/>
                <a:cs typeface="Arial" panose="020B0604020202020204" pitchFamily="34" charset="0"/>
              </a:rPr>
              <a:t>AESS 4</a:t>
            </a:r>
          </a:p>
        </p:txBody>
      </p:sp>
      <p:cxnSp>
        <p:nvCxnSpPr>
          <p:cNvPr id="7" name="Straight Connector 6"/>
          <p:cNvCxnSpPr/>
          <p:nvPr/>
        </p:nvCxnSpPr>
        <p:spPr>
          <a:xfrm>
            <a:off x="3419872" y="5088715"/>
            <a:ext cx="5724128" cy="0"/>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560275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endParaRPr lang="en-US"/>
          </a:p>
        </p:txBody>
      </p:sp>
      <p:pic>
        <p:nvPicPr>
          <p:cNvPr id="5" name="Picture 2" descr="C:\Users\collins\Pictures\2nd Ave Subway\20170501_112818.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tretch/>
        </p:blipFill>
        <p:spPr bwMode="auto">
          <a:xfrm>
            <a:off x="-28550" y="-13345"/>
            <a:ext cx="9181407" cy="5162204"/>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955370" y="4443958"/>
            <a:ext cx="2217030" cy="646331"/>
          </a:xfrm>
          <a:prstGeom prst="rect">
            <a:avLst/>
          </a:prstGeom>
          <a:noFill/>
        </p:spPr>
        <p:txBody>
          <a:bodyPr wrap="square" lIns="91434" tIns="45717" rIns="91434" bIns="45717" rtlCol="0">
            <a:spAutoFit/>
          </a:bodyPr>
          <a:lstStyle/>
          <a:p>
            <a:pPr algn="ctr"/>
            <a:r>
              <a:rPr lang="en-US" sz="3600" dirty="0">
                <a:solidFill>
                  <a:prstClr val="white"/>
                </a:solidFill>
                <a:latin typeface="Arial" panose="020B0604020202020204" pitchFamily="34" charset="0"/>
                <a:cs typeface="Arial" panose="020B0604020202020204" pitchFamily="34" charset="0"/>
              </a:rPr>
              <a:t>AESS C</a:t>
            </a:r>
          </a:p>
        </p:txBody>
      </p:sp>
      <p:cxnSp>
        <p:nvCxnSpPr>
          <p:cNvPr id="7" name="Straight Connector 6"/>
          <p:cNvCxnSpPr/>
          <p:nvPr/>
        </p:nvCxnSpPr>
        <p:spPr>
          <a:xfrm flipH="1">
            <a:off x="-252536" y="5066826"/>
            <a:ext cx="8169189" cy="0"/>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59492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a:xfrm>
            <a:off x="395536" y="195486"/>
            <a:ext cx="4536504" cy="1080120"/>
          </a:xfrm>
        </p:spPr>
        <p:txBody>
          <a:bodyPr/>
          <a:lstStyle/>
          <a:p>
            <a:r>
              <a:rPr lang="en-US" dirty="0" smtClean="0"/>
              <a:t>AESS C</a:t>
            </a:r>
            <a:endParaRPr lang="en-US" dirty="0"/>
          </a:p>
        </p:txBody>
      </p:sp>
      <p:sp>
        <p:nvSpPr>
          <p:cNvPr id="7" name="Text Placeholder 1"/>
          <p:cNvSpPr>
            <a:spLocks noGrp="1"/>
          </p:cNvSpPr>
          <p:nvPr>
            <p:ph type="body" sz="quarter" idx="12"/>
          </p:nvPr>
        </p:nvSpPr>
        <p:spPr>
          <a:xfrm>
            <a:off x="395538" y="1347616"/>
            <a:ext cx="3600400" cy="3312368"/>
          </a:xfrm>
        </p:spPr>
        <p:txBody>
          <a:bodyPr>
            <a:normAutofit/>
          </a:bodyPr>
          <a:lstStyle/>
          <a:p>
            <a:pPr lvl="0">
              <a:defRPr/>
            </a:pPr>
            <a:r>
              <a:rPr lang="en-US" sz="2800" dirty="0">
                <a:solidFill>
                  <a:sysClr val="windowText" lastClr="000000"/>
                </a:solidFill>
                <a:latin typeface="Arial" panose="020B0604020202020204" pitchFamily="34" charset="0"/>
              </a:rPr>
              <a:t>Custom elements with characteristics </a:t>
            </a:r>
            <a:r>
              <a:rPr lang="en-US" sz="2800" dirty="0" smtClean="0">
                <a:solidFill>
                  <a:schemeClr val="tx2"/>
                </a:solidFill>
                <a:latin typeface="Arial" panose="020B0604020202020204" pitchFamily="34" charset="0"/>
              </a:rPr>
              <a:t>described </a:t>
            </a:r>
            <a:r>
              <a:rPr lang="en-US" sz="2800" dirty="0">
                <a:solidFill>
                  <a:schemeClr val="tx2"/>
                </a:solidFill>
                <a:latin typeface="Arial" panose="020B0604020202020204" pitchFamily="34" charset="0"/>
              </a:rPr>
              <a:t>in the contract documents</a:t>
            </a:r>
          </a:p>
        </p:txBody>
      </p:sp>
      <p:pic>
        <p:nvPicPr>
          <p:cNvPr id="5" name="Picture 4" descr="C:\Users\collins\Pictures\2nd Ave Subway\20170501_112813.jpg"/>
          <p:cNvPicPr>
            <a:picLocks noChangeAspect="1" noChangeArrowheads="1"/>
          </p:cNvPicPr>
          <p:nvPr/>
        </p:nvPicPr>
        <p:blipFill rotWithShape="1">
          <a:blip r:embed="rId3">
            <a:extLst>
              <a:ext uri="{28A0092B-C50C-407E-A947-70E740481C1C}">
                <a14:useLocalDpi xmlns:a14="http://schemas.microsoft.com/office/drawing/2010/main" val="0"/>
              </a:ext>
            </a:extLst>
          </a:blip>
          <a:srcRect l="33668" t="18317" r="34454" b="12851"/>
          <a:stretch/>
        </p:blipFill>
        <p:spPr bwMode="auto">
          <a:xfrm>
            <a:off x="4905375" y="0"/>
            <a:ext cx="4238625" cy="5148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06851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1226043996"/>
              </p:ext>
            </p:extLst>
          </p:nvPr>
        </p:nvGraphicFramePr>
        <p:xfrm>
          <a:off x="1" y="-4"/>
          <a:ext cx="9144001" cy="5148063"/>
        </p:xfrm>
        <a:graphic>
          <a:graphicData uri="http://schemas.openxmlformats.org/drawingml/2006/table">
            <a:tbl>
              <a:tblPr/>
              <a:tblGrid>
                <a:gridCol w="650963"/>
                <a:gridCol w="3041216"/>
                <a:gridCol w="908637"/>
                <a:gridCol w="908637"/>
                <a:gridCol w="908637"/>
                <a:gridCol w="908637"/>
                <a:gridCol w="908637"/>
                <a:gridCol w="908637"/>
              </a:tblGrid>
              <a:tr h="171035">
                <a:tc>
                  <a:txBody>
                    <a:bodyPr/>
                    <a:lstStyle/>
                    <a:p>
                      <a:pPr algn="ctr" fontAlgn="b"/>
                      <a:endParaRPr lang="en-US" sz="700" b="1" i="0" u="none" strike="noStrike" dirty="0">
                        <a:solidFill>
                          <a:srgbClr val="FFFFFF"/>
                        </a:solidFill>
                        <a:effectLst/>
                        <a:latin typeface="Arial"/>
                      </a:endParaRPr>
                    </a:p>
                  </a:txBody>
                  <a:tcPr marL="6104" marR="6104" marT="6104" marB="0" anchor="b">
                    <a:lnL>
                      <a:noFill/>
                    </a:lnL>
                    <a:lnR>
                      <a:noFill/>
                    </a:lnR>
                    <a:lnT>
                      <a:noFill/>
                    </a:lnT>
                    <a:lnB>
                      <a:noFill/>
                    </a:lnB>
                  </a:tcPr>
                </a:tc>
                <a:tc>
                  <a:txBody>
                    <a:bodyPr/>
                    <a:lstStyle/>
                    <a:p>
                      <a:pPr algn="r" fontAlgn="b"/>
                      <a:endParaRPr lang="en-US" sz="700" b="1" i="0" u="none" strike="noStrike">
                        <a:solidFill>
                          <a:srgbClr val="FFFFFF"/>
                        </a:solidFill>
                        <a:effectLst/>
                        <a:latin typeface="Arial"/>
                      </a:endParaRPr>
                    </a:p>
                  </a:txBody>
                  <a:tcPr marL="6104" marR="6104" marT="6104" marB="0" anchor="b">
                    <a:lnL>
                      <a:noFill/>
                    </a:lnL>
                    <a:lnR>
                      <a:noFill/>
                    </a:lnR>
                    <a:lnT>
                      <a:noFill/>
                    </a:lnT>
                    <a:lnB>
                      <a:noFill/>
                    </a:lnB>
                  </a:tcPr>
                </a:tc>
                <a:tc>
                  <a:txBody>
                    <a:bodyPr/>
                    <a:lstStyle/>
                    <a:p>
                      <a:pPr algn="ctr" fontAlgn="ctr"/>
                      <a:r>
                        <a:rPr lang="en-US" sz="800" b="0" i="0" u="none" strike="noStrike" dirty="0">
                          <a:solidFill>
                            <a:srgbClr val="FFFFFF"/>
                          </a:solidFill>
                          <a:effectLst/>
                          <a:latin typeface="Arial"/>
                        </a:rPr>
                        <a:t>AESS C</a:t>
                      </a:r>
                    </a:p>
                  </a:txBody>
                  <a:tcPr marL="6104" marR="6104" marT="6104" marB="0" anchor="ctr">
                    <a:lnL>
                      <a:noFill/>
                    </a:lnL>
                    <a:lnR>
                      <a:noFill/>
                    </a:lnR>
                    <a:lnT>
                      <a:noFill/>
                    </a:lnT>
                    <a:lnB>
                      <a:noFill/>
                    </a:lnB>
                    <a:solidFill>
                      <a:srgbClr val="000000"/>
                    </a:solidFill>
                  </a:tcPr>
                </a:tc>
                <a:tc>
                  <a:txBody>
                    <a:bodyPr/>
                    <a:lstStyle/>
                    <a:p>
                      <a:pPr algn="ctr" fontAlgn="ctr"/>
                      <a:r>
                        <a:rPr lang="en-US" sz="800" b="0" i="0" u="none" strike="noStrike" dirty="0">
                          <a:solidFill>
                            <a:srgbClr val="FFFFFF"/>
                          </a:solidFill>
                          <a:effectLst/>
                          <a:latin typeface="Arial"/>
                        </a:rPr>
                        <a:t>AESS 4</a:t>
                      </a:r>
                    </a:p>
                  </a:txBody>
                  <a:tcPr marL="6104" marR="6104" marT="6104" marB="0" anchor="ctr">
                    <a:lnL>
                      <a:noFill/>
                    </a:lnL>
                    <a:lnR>
                      <a:noFill/>
                    </a:lnR>
                    <a:lnT>
                      <a:noFill/>
                    </a:lnT>
                    <a:lnB>
                      <a:noFill/>
                    </a:lnB>
                    <a:solidFill>
                      <a:srgbClr val="000000"/>
                    </a:solidFill>
                  </a:tcPr>
                </a:tc>
                <a:tc>
                  <a:txBody>
                    <a:bodyPr/>
                    <a:lstStyle/>
                    <a:p>
                      <a:pPr algn="ctr" fontAlgn="ctr"/>
                      <a:r>
                        <a:rPr lang="en-US" sz="800" b="0" i="0" u="none" strike="noStrike" dirty="0">
                          <a:solidFill>
                            <a:srgbClr val="FFFFFF"/>
                          </a:solidFill>
                          <a:effectLst/>
                          <a:latin typeface="Arial"/>
                        </a:rPr>
                        <a:t>AESS 3</a:t>
                      </a:r>
                    </a:p>
                  </a:txBody>
                  <a:tcPr marL="6104" marR="6104" marT="6104" marB="0" anchor="ctr">
                    <a:lnL>
                      <a:noFill/>
                    </a:lnL>
                    <a:lnR>
                      <a:noFill/>
                    </a:lnR>
                    <a:lnT>
                      <a:noFill/>
                    </a:lnT>
                    <a:lnB>
                      <a:noFill/>
                    </a:lnB>
                    <a:solidFill>
                      <a:srgbClr val="000000"/>
                    </a:solidFill>
                  </a:tcPr>
                </a:tc>
                <a:tc>
                  <a:txBody>
                    <a:bodyPr/>
                    <a:lstStyle/>
                    <a:p>
                      <a:pPr algn="ctr" fontAlgn="ctr"/>
                      <a:r>
                        <a:rPr lang="en-US" sz="800" b="0" i="0" u="none" strike="noStrike" dirty="0">
                          <a:solidFill>
                            <a:srgbClr val="FFFFFF"/>
                          </a:solidFill>
                          <a:effectLst/>
                          <a:latin typeface="Arial"/>
                        </a:rPr>
                        <a:t>AESS 2</a:t>
                      </a:r>
                    </a:p>
                  </a:txBody>
                  <a:tcPr marL="6104" marR="6104" marT="6104" marB="0" anchor="ctr">
                    <a:lnL>
                      <a:noFill/>
                    </a:lnL>
                    <a:lnR>
                      <a:noFill/>
                    </a:lnR>
                    <a:lnT>
                      <a:noFill/>
                    </a:lnT>
                    <a:lnB>
                      <a:noFill/>
                    </a:lnB>
                    <a:solidFill>
                      <a:srgbClr val="000000"/>
                    </a:solidFill>
                  </a:tcPr>
                </a:tc>
                <a:tc>
                  <a:txBody>
                    <a:bodyPr/>
                    <a:lstStyle/>
                    <a:p>
                      <a:pPr algn="ctr" fontAlgn="ctr"/>
                      <a:r>
                        <a:rPr lang="en-US" sz="800" b="0" i="0" u="none" strike="noStrike" dirty="0">
                          <a:solidFill>
                            <a:srgbClr val="FFFFFF"/>
                          </a:solidFill>
                          <a:effectLst/>
                          <a:latin typeface="Arial"/>
                        </a:rPr>
                        <a:t>AESS 1</a:t>
                      </a:r>
                    </a:p>
                  </a:txBody>
                  <a:tcPr marL="6104" marR="6104" marT="6104" marB="0" anchor="ctr">
                    <a:lnL>
                      <a:noFill/>
                    </a:lnL>
                    <a:lnR>
                      <a:noFill/>
                    </a:lnR>
                    <a:lnT>
                      <a:noFill/>
                    </a:lnT>
                    <a:lnB>
                      <a:noFill/>
                    </a:lnB>
                    <a:solidFill>
                      <a:srgbClr val="000000"/>
                    </a:solidFill>
                  </a:tcPr>
                </a:tc>
                <a:tc>
                  <a:txBody>
                    <a:bodyPr/>
                    <a:lstStyle/>
                    <a:p>
                      <a:pPr algn="ctr" fontAlgn="ctr"/>
                      <a:r>
                        <a:rPr lang="en-US" sz="800" b="0" i="0" u="none" strike="noStrike" dirty="0">
                          <a:solidFill>
                            <a:srgbClr val="FFFFFF"/>
                          </a:solidFill>
                          <a:effectLst/>
                          <a:latin typeface="Arial"/>
                        </a:rPr>
                        <a:t>SSS</a:t>
                      </a:r>
                    </a:p>
                  </a:txBody>
                  <a:tcPr marL="6104" marR="6104" marT="6104" marB="0" anchor="ctr">
                    <a:lnL>
                      <a:noFill/>
                    </a:lnL>
                    <a:lnR>
                      <a:noFill/>
                    </a:lnR>
                    <a:lnT>
                      <a:noFill/>
                    </a:lnT>
                    <a:lnB>
                      <a:noFill/>
                    </a:lnB>
                    <a:solidFill>
                      <a:srgbClr val="000000"/>
                    </a:solidFill>
                  </a:tcPr>
                </a:tc>
              </a:tr>
              <a:tr h="162890">
                <a:tc>
                  <a:txBody>
                    <a:bodyPr/>
                    <a:lstStyle/>
                    <a:p>
                      <a:pPr algn="ctr" fontAlgn="b"/>
                      <a:endParaRPr lang="en-US" sz="700" b="0" i="0" u="none" strike="noStrike">
                        <a:solidFill>
                          <a:srgbClr val="000000"/>
                        </a:solidFill>
                        <a:effectLst/>
                        <a:latin typeface="Arial"/>
                      </a:endParaRPr>
                    </a:p>
                  </a:txBody>
                  <a:tcPr marL="6104" marR="6104" marT="6104" marB="0" anchor="b">
                    <a:lnL>
                      <a:noFill/>
                    </a:lnL>
                    <a:lnR>
                      <a:noFill/>
                    </a:lnR>
                    <a:lnT>
                      <a:noFill/>
                    </a:lnT>
                    <a:lnB>
                      <a:noFill/>
                    </a:lnB>
                  </a:tcPr>
                </a:tc>
                <a:tc>
                  <a:txBody>
                    <a:bodyPr/>
                    <a:lstStyle/>
                    <a:p>
                      <a:pPr algn="l" fontAlgn="b"/>
                      <a:endParaRPr lang="en-US" sz="700" b="0" i="0" u="none" strike="noStrike" dirty="0">
                        <a:solidFill>
                          <a:srgbClr val="000000"/>
                        </a:solidFill>
                        <a:effectLst/>
                        <a:latin typeface="Arial"/>
                      </a:endParaRPr>
                    </a:p>
                  </a:txBody>
                  <a:tcPr marL="6104" marR="6104" marT="6104" marB="0" anchor="b">
                    <a:lnL>
                      <a:noFill/>
                    </a:lnL>
                    <a:lnR>
                      <a:noFill/>
                    </a:lnR>
                    <a:lnT>
                      <a:noFill/>
                    </a:lnT>
                    <a:lnB>
                      <a:noFill/>
                    </a:lnB>
                  </a:tcPr>
                </a:tc>
                <a:tc>
                  <a:txBody>
                    <a:bodyPr/>
                    <a:lstStyle/>
                    <a:p>
                      <a:pPr algn="ctr" fontAlgn="ctr"/>
                      <a:r>
                        <a:rPr lang="en-US" sz="700" b="0" i="0" u="none" strike="noStrike" dirty="0">
                          <a:solidFill>
                            <a:srgbClr val="000000"/>
                          </a:solidFill>
                          <a:effectLst/>
                          <a:latin typeface="Arial"/>
                        </a:rPr>
                        <a:t>Custom</a:t>
                      </a:r>
                    </a:p>
                  </a:txBody>
                  <a:tcPr marL="6104" marR="6104" marT="6104" marB="0" anchor="ctr">
                    <a:lnL>
                      <a:noFill/>
                    </a:lnL>
                    <a:lnR w="6350" cap="flat" cmpd="sng" algn="ctr">
                      <a:solidFill>
                        <a:srgbClr val="000000"/>
                      </a:solidFill>
                      <a:prstDash val="solid"/>
                      <a:round/>
                      <a:headEnd type="none" w="med" len="med"/>
                      <a:tailEnd type="none" w="med" len="med"/>
                    </a:lnR>
                    <a:lnT>
                      <a:noFill/>
                    </a:lnT>
                    <a:lnB>
                      <a:noFill/>
                    </a:lnB>
                    <a:solidFill>
                      <a:schemeClr val="accent1">
                        <a:lumMod val="20000"/>
                        <a:lumOff val="80000"/>
                      </a:schemeClr>
                    </a:solidFill>
                  </a:tcPr>
                </a:tc>
                <a:tc>
                  <a:txBody>
                    <a:bodyPr/>
                    <a:lstStyle/>
                    <a:p>
                      <a:pPr algn="ctr" fontAlgn="ctr"/>
                      <a:r>
                        <a:rPr lang="en-US" sz="700" b="0" i="0" u="none" strike="noStrike">
                          <a:solidFill>
                            <a:srgbClr val="000000"/>
                          </a:solidFill>
                          <a:effectLst/>
                          <a:latin typeface="Arial"/>
                        </a:rPr>
                        <a:t>Showcase</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dirty="0">
                          <a:solidFill>
                            <a:srgbClr val="000000"/>
                          </a:solidFill>
                          <a:effectLst/>
                          <a:latin typeface="Arial"/>
                        </a:rPr>
                        <a:t>Feature </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Feature</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Basic </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Standard</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62890">
                <a:tc>
                  <a:txBody>
                    <a:bodyPr/>
                    <a:lstStyle/>
                    <a:p>
                      <a:pPr algn="ctr" fontAlgn="b"/>
                      <a:endParaRPr lang="en-US" sz="700" b="0" i="0" u="none" strike="noStrike">
                        <a:solidFill>
                          <a:srgbClr val="000000"/>
                        </a:solidFill>
                        <a:effectLst/>
                        <a:latin typeface="Arial"/>
                      </a:endParaRPr>
                    </a:p>
                  </a:txBody>
                  <a:tcPr marL="6104" marR="6104" marT="6104" marB="0" anchor="b">
                    <a:lnL>
                      <a:noFill/>
                    </a:lnL>
                    <a:lnR>
                      <a:noFill/>
                    </a:lnR>
                    <a:lnT>
                      <a:noFill/>
                    </a:lnT>
                    <a:lnB>
                      <a:noFill/>
                    </a:lnB>
                  </a:tcPr>
                </a:tc>
                <a:tc>
                  <a:txBody>
                    <a:bodyPr/>
                    <a:lstStyle/>
                    <a:p>
                      <a:pPr algn="l" fontAlgn="b"/>
                      <a:endParaRPr lang="en-US" sz="700" b="0" i="0" u="none" strike="noStrike">
                        <a:solidFill>
                          <a:srgbClr val="000000"/>
                        </a:solidFill>
                        <a:effectLst/>
                        <a:latin typeface="Arial"/>
                      </a:endParaRPr>
                    </a:p>
                  </a:txBody>
                  <a:tcPr marL="6104" marR="6104" marT="6104" marB="0" anchor="b">
                    <a:lnL>
                      <a:noFill/>
                    </a:lnL>
                    <a:lnR>
                      <a:noFill/>
                    </a:lnR>
                    <a:lnT>
                      <a:noFill/>
                    </a:lnT>
                    <a:lnB>
                      <a:noFill/>
                    </a:lnB>
                  </a:tcPr>
                </a:tc>
                <a:tc>
                  <a:txBody>
                    <a:bodyPr/>
                    <a:lstStyle/>
                    <a:p>
                      <a:pPr algn="ctr" fontAlgn="ctr"/>
                      <a:r>
                        <a:rPr lang="en-US" sz="700" b="0" i="0" u="none" strike="noStrike" dirty="0">
                          <a:solidFill>
                            <a:srgbClr val="000000"/>
                          </a:solidFill>
                          <a:effectLst/>
                          <a:latin typeface="Arial"/>
                        </a:rPr>
                        <a:t>Elements</a:t>
                      </a:r>
                    </a:p>
                  </a:txBody>
                  <a:tcPr marL="6104" marR="6104" marT="6104" marB="0" anchor="ctr">
                    <a:lnL>
                      <a:noFill/>
                    </a:lnL>
                    <a:lnR w="6350" cap="flat" cmpd="sng" algn="ctr">
                      <a:solidFill>
                        <a:srgbClr val="000000"/>
                      </a:solidFill>
                      <a:prstDash val="solid"/>
                      <a:round/>
                      <a:headEnd type="none" w="med" len="med"/>
                      <a:tailEnd type="none" w="med" len="med"/>
                    </a:lnR>
                    <a:lnT>
                      <a:noFill/>
                    </a:lnT>
                    <a:lnB>
                      <a:noFill/>
                    </a:lnB>
                    <a:solidFill>
                      <a:schemeClr val="accent1">
                        <a:lumMod val="20000"/>
                        <a:lumOff val="80000"/>
                      </a:schemeClr>
                    </a:solidFill>
                  </a:tcPr>
                </a:tc>
                <a:tc>
                  <a:txBody>
                    <a:bodyPr/>
                    <a:lstStyle/>
                    <a:p>
                      <a:pPr algn="ctr" fontAlgn="ctr"/>
                      <a:r>
                        <a:rPr lang="en-US" sz="700" b="0" i="0" u="none" strike="noStrike">
                          <a:solidFill>
                            <a:srgbClr val="000000"/>
                          </a:solidFill>
                          <a:effectLst/>
                          <a:latin typeface="Arial"/>
                        </a:rPr>
                        <a:t>Elements</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Elements in </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Elements not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Elements</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Structural </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71035">
                <a:tc>
                  <a:txBody>
                    <a:bodyPr/>
                    <a:lstStyle/>
                    <a:p>
                      <a:pPr algn="ctr" fontAlgn="b"/>
                      <a:r>
                        <a:rPr lang="en-US" sz="700" b="0" i="0" u="none" strike="noStrike">
                          <a:solidFill>
                            <a:srgbClr val="000000"/>
                          </a:solidFill>
                          <a:effectLst/>
                          <a:latin typeface="Arial"/>
                        </a:rPr>
                        <a:t>ID</a:t>
                      </a:r>
                    </a:p>
                  </a:txBody>
                  <a:tcPr marL="6104" marR="6104" marT="6104" marB="0" anchor="b">
                    <a:lnL>
                      <a:noFill/>
                    </a:lnL>
                    <a:lnR>
                      <a:noFill/>
                    </a:lnR>
                    <a:lnT>
                      <a:noFill/>
                    </a:lnT>
                    <a:lnB>
                      <a:noFill/>
                    </a:lnB>
                    <a:solidFill>
                      <a:srgbClr val="D9D9D9"/>
                    </a:solidFill>
                  </a:tcPr>
                </a:tc>
                <a:tc>
                  <a:txBody>
                    <a:bodyPr/>
                    <a:lstStyle/>
                    <a:p>
                      <a:pPr algn="l" fontAlgn="b"/>
                      <a:r>
                        <a:rPr lang="en-US" sz="700" b="0" i="0" u="none" strike="noStrike" dirty="0">
                          <a:solidFill>
                            <a:srgbClr val="000000"/>
                          </a:solidFill>
                          <a:effectLst/>
                          <a:latin typeface="Arial"/>
                        </a:rPr>
                        <a:t>Characteristics </a:t>
                      </a:r>
                    </a:p>
                  </a:txBody>
                  <a:tcPr marL="6104" marR="6104" marT="6104" marB="0" anchor="b">
                    <a:lnL>
                      <a:noFill/>
                    </a:lnL>
                    <a:lnR>
                      <a:noFill/>
                    </a:lnR>
                    <a:lnT>
                      <a:noFill/>
                    </a:lnT>
                    <a:lnB>
                      <a:noFill/>
                    </a:lnB>
                    <a:solidFill>
                      <a:srgbClr val="D9D9D9"/>
                    </a:solidFill>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a:noFill/>
                    </a:lnT>
                    <a:lnB>
                      <a:noFill/>
                    </a:lnB>
                    <a:solidFill>
                      <a:schemeClr val="accent1">
                        <a:lumMod val="20000"/>
                        <a:lumOff val="80000"/>
                      </a:schemeClr>
                    </a:solidFill>
                  </a:tcPr>
                </a:tc>
                <a:tc>
                  <a:txBody>
                    <a:bodyPr/>
                    <a:lstStyle/>
                    <a:p>
                      <a:pPr algn="ctr" fontAlgn="ctr"/>
                      <a:r>
                        <a:rPr lang="en-US" sz="700" b="0" i="0" u="none" strike="noStrike">
                          <a:solidFill>
                            <a:srgbClr val="000000"/>
                          </a:solidFill>
                          <a:effectLst/>
                          <a:latin typeface="Arial"/>
                        </a:rPr>
                        <a:t> </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close view</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in close view</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 </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Steel </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r>
              <a:tr h="162890">
                <a:tc>
                  <a:txBody>
                    <a:bodyPr/>
                    <a:lstStyle/>
                    <a:p>
                      <a:pPr algn="ctr" fontAlgn="b"/>
                      <a:endParaRPr lang="en-US" sz="700" b="0" i="0" u="none" strike="noStrike">
                        <a:solidFill>
                          <a:srgbClr val="000000"/>
                        </a:solidFill>
                        <a:effectLst/>
                        <a:latin typeface="Arial"/>
                      </a:endParaRPr>
                    </a:p>
                  </a:txBody>
                  <a:tcPr marL="6104" marR="6104" marT="6104" marB="0" anchor="b">
                    <a:lnL>
                      <a:noFill/>
                    </a:lnL>
                    <a:lnR>
                      <a:noFill/>
                    </a:lnR>
                    <a:lnT>
                      <a:noFill/>
                    </a:lnT>
                    <a:lnB>
                      <a:noFill/>
                    </a:lnB>
                  </a:tcPr>
                </a:tc>
                <a:tc>
                  <a:txBody>
                    <a:bodyPr/>
                    <a:lstStyle/>
                    <a:p>
                      <a:pPr algn="ctr" fontAlgn="b"/>
                      <a:endParaRPr lang="en-US" sz="700" b="0" i="0" u="none" strike="noStrike" dirty="0">
                        <a:solidFill>
                          <a:srgbClr val="000000"/>
                        </a:solidFill>
                        <a:effectLst/>
                        <a:latin typeface="Arial"/>
                      </a:endParaRPr>
                    </a:p>
                  </a:txBody>
                  <a:tcPr marL="6104" marR="6104" marT="6104" marB="0" anchor="b">
                    <a:lnL>
                      <a:noFill/>
                    </a:lnL>
                    <a:lnR>
                      <a:noFill/>
                    </a:lnR>
                    <a:lnT>
                      <a:noFill/>
                    </a:lnT>
                    <a:lnB>
                      <a:noFill/>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a:noFill/>
                    </a:lnT>
                    <a:lnB>
                      <a:noFill/>
                    </a:lnB>
                    <a:solidFill>
                      <a:schemeClr val="accent1">
                        <a:lumMod val="20000"/>
                        <a:lumOff val="80000"/>
                      </a:schemeClr>
                    </a:solidFill>
                  </a:tcPr>
                </a:tc>
                <a:tc>
                  <a:txBody>
                    <a:bodyPr/>
                    <a:lstStyle/>
                    <a:p>
                      <a:pPr algn="ctr" fontAlgn="ctr"/>
                      <a:r>
                        <a:rPr lang="en-US" sz="700" b="0" i="0" u="none" strike="noStrike">
                          <a:solidFill>
                            <a:srgbClr val="000000"/>
                          </a:solidFill>
                          <a:effectLst/>
                          <a:latin typeface="Arial"/>
                        </a:rPr>
                        <a:t> </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 </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 </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700" b="0" i="0" u="none" strike="noStrike">
                          <a:solidFill>
                            <a:srgbClr val="000000"/>
                          </a:solidFill>
                          <a:effectLst/>
                          <a:latin typeface="Arial"/>
                        </a:rPr>
                        <a:t> </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r>
              <a:tr h="162890">
                <a:tc>
                  <a:txBody>
                    <a:bodyPr/>
                    <a:lstStyle/>
                    <a:p>
                      <a:pPr algn="ctr" fontAlgn="b"/>
                      <a:r>
                        <a:rPr lang="en-US" sz="700" b="0" i="0" u="none" strike="noStrike">
                          <a:solidFill>
                            <a:srgbClr val="000000"/>
                          </a:solidFill>
                          <a:effectLst/>
                          <a:latin typeface="Arial"/>
                        </a:rPr>
                        <a:t>1.1</a:t>
                      </a:r>
                    </a:p>
                  </a:txBody>
                  <a:tcPr marL="6104" marR="6104" marT="61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Surface preparation to SSPC-SP 6</a:t>
                      </a:r>
                    </a:p>
                  </a:txBody>
                  <a:tcPr marL="6104" marR="6104" marT="61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Calibri"/>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r>
              <a:tr h="162890">
                <a:tc>
                  <a:txBody>
                    <a:bodyPr/>
                    <a:lstStyle/>
                    <a:p>
                      <a:pPr algn="ctr" fontAlgn="b"/>
                      <a:r>
                        <a:rPr lang="en-US" sz="700" b="0" i="0" u="none" strike="noStrike">
                          <a:solidFill>
                            <a:srgbClr val="000000"/>
                          </a:solidFill>
                          <a:effectLst/>
                          <a:latin typeface="Arial"/>
                        </a:rPr>
                        <a:t>1.2</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Sharp edges ground smooth</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r>
              <a:tr h="162890">
                <a:tc>
                  <a:txBody>
                    <a:bodyPr/>
                    <a:lstStyle/>
                    <a:p>
                      <a:pPr algn="ctr" fontAlgn="b"/>
                      <a:r>
                        <a:rPr lang="en-US" sz="700" b="0" i="0" u="none" strike="noStrike">
                          <a:solidFill>
                            <a:srgbClr val="000000"/>
                          </a:solidFill>
                          <a:effectLst/>
                          <a:latin typeface="Arial"/>
                        </a:rPr>
                        <a:t>1.3</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Continuous weld appearance</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r>
              <a:tr h="162890">
                <a:tc>
                  <a:txBody>
                    <a:bodyPr/>
                    <a:lstStyle/>
                    <a:p>
                      <a:pPr algn="ctr" fontAlgn="b"/>
                      <a:r>
                        <a:rPr lang="en-US" sz="700" b="0" i="0" u="none" strike="noStrike">
                          <a:solidFill>
                            <a:srgbClr val="000000"/>
                          </a:solidFill>
                          <a:effectLst/>
                          <a:latin typeface="Arial"/>
                        </a:rPr>
                        <a:t>1.4</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Standard structural bolts</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r>
              <a:tr h="171035">
                <a:tc>
                  <a:txBody>
                    <a:bodyPr/>
                    <a:lstStyle/>
                    <a:p>
                      <a:pPr algn="ctr" fontAlgn="b"/>
                      <a:r>
                        <a:rPr lang="en-US" sz="700" b="0" i="0" u="none" strike="noStrike">
                          <a:solidFill>
                            <a:srgbClr val="000000"/>
                          </a:solidFill>
                          <a:effectLst/>
                          <a:latin typeface="Arial"/>
                        </a:rPr>
                        <a:t>1.5</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Weld spatters removed</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r>
              <a:tr h="162890">
                <a:tc>
                  <a:txBody>
                    <a:bodyPr/>
                    <a:lstStyle/>
                    <a:p>
                      <a:pPr algn="ctr" fontAlgn="b"/>
                      <a:endParaRPr lang="en-US" sz="700" b="0" i="0" u="none" strike="noStrike">
                        <a:solidFill>
                          <a:srgbClr val="000000"/>
                        </a:solidFill>
                        <a:effectLst/>
                        <a:latin typeface="Arial"/>
                      </a:endParaRPr>
                    </a:p>
                  </a:txBody>
                  <a:tcPr marL="6104" marR="6104" marT="61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US" sz="700" b="0" i="0" u="none" strike="noStrike" dirty="0">
                        <a:solidFill>
                          <a:srgbClr val="000000"/>
                        </a:solidFill>
                        <a:effectLst/>
                        <a:latin typeface="Arial"/>
                      </a:endParaRPr>
                    </a:p>
                  </a:txBody>
                  <a:tcPr marL="6104" marR="6104" marT="61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ctr"/>
                      <a:r>
                        <a:rPr lang="en-US" sz="700" b="0" i="0" u="none" strike="noStrike">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chemeClr val="accent1">
                        <a:lumMod val="20000"/>
                        <a:lumOff val="80000"/>
                      </a:schemeClr>
                    </a:solidFill>
                  </a:tcPr>
                </a:tc>
                <a:tc>
                  <a:txBody>
                    <a:bodyPr/>
                    <a:lstStyle/>
                    <a:p>
                      <a:pPr algn="ctr" fontAlgn="ctr"/>
                      <a:r>
                        <a:rPr lang="en-US" sz="700" b="0" i="0" u="none" strike="noStrike">
                          <a:solidFill>
                            <a:srgbClr val="000000"/>
                          </a:solidFill>
                          <a:effectLst/>
                          <a:latin typeface="Arial"/>
                        </a:rPr>
                        <a:t> </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ctr"/>
                      <a:r>
                        <a:rPr lang="en-US" sz="700" b="0" i="0" u="none" strike="noStrike">
                          <a:solidFill>
                            <a:srgbClr val="000000"/>
                          </a:solidFill>
                          <a:effectLst/>
                          <a:latin typeface="Arial"/>
                        </a:rPr>
                        <a:t> </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ctr"/>
                      <a:r>
                        <a:rPr lang="en-US" sz="700" b="0" i="0" u="none" strike="noStrike">
                          <a:solidFill>
                            <a:srgbClr val="000000"/>
                          </a:solidFill>
                          <a:effectLst/>
                          <a:latin typeface="Arial"/>
                        </a:rPr>
                        <a:t> </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209386">
                <a:tc>
                  <a:txBody>
                    <a:bodyPr/>
                    <a:lstStyle/>
                    <a:p>
                      <a:pPr algn="ctr" fontAlgn="b"/>
                      <a:r>
                        <a:rPr lang="en-US" sz="700" b="0" i="0" u="none" strike="noStrike">
                          <a:solidFill>
                            <a:srgbClr val="000000"/>
                          </a:solidFill>
                          <a:effectLst/>
                          <a:latin typeface="Arial"/>
                        </a:rPr>
                        <a:t>2.1</a:t>
                      </a:r>
                    </a:p>
                  </a:txBody>
                  <a:tcPr marL="6104" marR="6104" marT="61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Visual samples</a:t>
                      </a:r>
                    </a:p>
                  </a:txBody>
                  <a:tcPr marL="6104" marR="6104" marT="61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marL="0" marR="0" indent="0" algn="ctr" defTabSz="914400" rtl="0" eaLnBrk="1" fontAlgn="ctr" latinLnBrk="0" hangingPunct="1">
                        <a:lnSpc>
                          <a:spcPct val="100000"/>
                        </a:lnSpc>
                        <a:spcBef>
                          <a:spcPts val="0"/>
                        </a:spcBef>
                        <a:spcAft>
                          <a:spcPts val="0"/>
                        </a:spcAft>
                        <a:buClrTx/>
                        <a:buSzTx/>
                        <a:buFontTx/>
                        <a:buNone/>
                        <a:tabLst/>
                        <a:defRPr/>
                      </a:pPr>
                      <a:r>
                        <a:rPr lang="en-US" sz="700" b="0" i="0" u="none" strike="noStrike" dirty="0">
                          <a:solidFill>
                            <a:srgbClr val="000000"/>
                          </a:solidFill>
                          <a:effectLst/>
                          <a:latin typeface="Arial"/>
                        </a:rPr>
                        <a:t> </a:t>
                      </a:r>
                      <a:r>
                        <a:rPr lang="en-US" sz="700" b="0" i="0" u="none" strike="noStrike" dirty="0" smtClean="0">
                          <a:solidFill>
                            <a:srgbClr val="000000"/>
                          </a:solidFill>
                          <a:effectLst/>
                          <a:latin typeface="Arial"/>
                        </a:rPr>
                        <a:t>mock-up</a:t>
                      </a:r>
                      <a:r>
                        <a:rPr lang="en-US" sz="700" b="0" i="0" u="none" strike="noStrike" baseline="0" dirty="0" smtClean="0">
                          <a:solidFill>
                            <a:srgbClr val="000000"/>
                          </a:solidFill>
                          <a:effectLst/>
                          <a:latin typeface="Arial"/>
                        </a:rPr>
                        <a:t> required</a:t>
                      </a:r>
                      <a:endParaRPr lang="en-US" sz="700" b="0" i="0" u="none" strike="noStrike" dirty="0" smtClean="0">
                        <a:solidFill>
                          <a:srgbClr val="000000"/>
                        </a:solidFill>
                        <a:effectLst/>
                        <a:latin typeface="Arial"/>
                      </a:endParaRPr>
                    </a:p>
                  </a:txBody>
                  <a:tcPr marL="6104" marR="6104" marT="6104" marB="0" anchor="ctr">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marL="0" marR="0" indent="0" algn="ctr" defTabSz="914400" rtl="0" eaLnBrk="1" fontAlgn="ctr" latinLnBrk="0" hangingPunct="1">
                        <a:lnSpc>
                          <a:spcPct val="100000"/>
                        </a:lnSpc>
                        <a:spcBef>
                          <a:spcPts val="0"/>
                        </a:spcBef>
                        <a:spcAft>
                          <a:spcPts val="0"/>
                        </a:spcAft>
                        <a:buClrTx/>
                        <a:buSzTx/>
                        <a:buFontTx/>
                        <a:buNone/>
                        <a:tabLst/>
                        <a:defRPr/>
                      </a:pPr>
                      <a:r>
                        <a:rPr lang="en-US" sz="700" b="0" i="0" u="none" strike="noStrike" dirty="0" smtClean="0">
                          <a:solidFill>
                            <a:srgbClr val="000000"/>
                          </a:solidFill>
                          <a:effectLst/>
                          <a:latin typeface="Arial"/>
                        </a:rPr>
                        <a:t>mock-up</a:t>
                      </a:r>
                      <a:r>
                        <a:rPr lang="en-US" sz="700" b="0" i="0" u="none" strike="noStrike" baseline="0" dirty="0" smtClean="0">
                          <a:solidFill>
                            <a:srgbClr val="000000"/>
                          </a:solidFill>
                          <a:effectLst/>
                          <a:latin typeface="Arial"/>
                        </a:rPr>
                        <a:t> required</a:t>
                      </a:r>
                      <a:endParaRPr lang="en-US" sz="700" b="0" i="0" u="none" strike="noStrike" dirty="0" smtClean="0">
                        <a:solidFill>
                          <a:srgbClr val="000000"/>
                        </a:solidFill>
                        <a:effectLst/>
                        <a:latin typeface="Arial"/>
                      </a:endParaRP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marL="0" marR="0" indent="0" algn="ctr" defTabSz="914400" rtl="0" eaLnBrk="1" fontAlgn="ctr" latinLnBrk="0" hangingPunct="1">
                        <a:lnSpc>
                          <a:spcPct val="100000"/>
                        </a:lnSpc>
                        <a:spcBef>
                          <a:spcPts val="0"/>
                        </a:spcBef>
                        <a:spcAft>
                          <a:spcPts val="0"/>
                        </a:spcAft>
                        <a:buClrTx/>
                        <a:buSzTx/>
                        <a:buFontTx/>
                        <a:buNone/>
                        <a:tabLst/>
                        <a:defRPr/>
                      </a:pPr>
                      <a:r>
                        <a:rPr lang="en-US" sz="700" b="0" i="0" u="none" strike="noStrike" dirty="0" smtClean="0">
                          <a:solidFill>
                            <a:srgbClr val="000000"/>
                          </a:solidFill>
                          <a:effectLst/>
                          <a:latin typeface="Arial"/>
                        </a:rPr>
                        <a:t>mock-up</a:t>
                      </a:r>
                      <a:r>
                        <a:rPr lang="en-US" sz="700" b="0" i="0" u="none" strike="noStrike" baseline="0" dirty="0" smtClean="0">
                          <a:solidFill>
                            <a:srgbClr val="000000"/>
                          </a:solidFill>
                          <a:effectLst/>
                          <a:latin typeface="Arial"/>
                        </a:rPr>
                        <a:t> required</a:t>
                      </a:r>
                      <a:endParaRPr lang="en-US" sz="700" b="0" i="0" u="none" strike="noStrike" dirty="0" smtClean="0">
                        <a:solidFill>
                          <a:srgbClr val="000000"/>
                        </a:solidFill>
                        <a:effectLst/>
                        <a:latin typeface="Arial"/>
                      </a:endParaRP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a:solidFill>
                            <a:srgbClr val="000000"/>
                          </a:solidFill>
                          <a:effectLst/>
                          <a:latin typeface="Arial"/>
                        </a:rPr>
                        <a:t>optional</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dirty="0">
                        <a:solidFill>
                          <a:srgbClr val="000000"/>
                        </a:solidFill>
                        <a:effectLst/>
                        <a:latin typeface="Arial"/>
                      </a:endParaRPr>
                    </a:p>
                  </a:txBody>
                  <a:tcPr marL="6104" marR="6104" marT="6104" marB="0" anchor="ctr">
                    <a:lnL>
                      <a:noFill/>
                    </a:lnL>
                    <a:lnR>
                      <a:noFill/>
                    </a:lnR>
                    <a:lnT>
                      <a:noFill/>
                    </a:lnT>
                    <a:lnB>
                      <a:noFill/>
                    </a:lnB>
                  </a:tcPr>
                </a:tc>
              </a:tr>
              <a:tr h="162890">
                <a:tc>
                  <a:txBody>
                    <a:bodyPr/>
                    <a:lstStyle/>
                    <a:p>
                      <a:pPr algn="ctr" fontAlgn="b"/>
                      <a:r>
                        <a:rPr lang="en-US" sz="700" b="0" i="0" u="none" strike="noStrike">
                          <a:solidFill>
                            <a:srgbClr val="000000"/>
                          </a:solidFill>
                          <a:effectLst/>
                          <a:latin typeface="Arial"/>
                        </a:rPr>
                        <a:t>2.2</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One-half standard fabrication tolerances</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62890">
                <a:tc>
                  <a:txBody>
                    <a:bodyPr/>
                    <a:lstStyle/>
                    <a:p>
                      <a:pPr algn="ctr" fontAlgn="b"/>
                      <a:r>
                        <a:rPr lang="en-US" sz="700" b="0" i="0" u="none" strike="noStrike">
                          <a:solidFill>
                            <a:srgbClr val="000000"/>
                          </a:solidFill>
                          <a:effectLst/>
                          <a:latin typeface="Arial"/>
                        </a:rPr>
                        <a:t>2.3</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Fabrication marks not apparent</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71035">
                <a:tc>
                  <a:txBody>
                    <a:bodyPr/>
                    <a:lstStyle/>
                    <a:p>
                      <a:pPr algn="ctr" fontAlgn="b"/>
                      <a:r>
                        <a:rPr lang="en-US" sz="700" b="0" i="0" u="none" strike="noStrike">
                          <a:solidFill>
                            <a:srgbClr val="000000"/>
                          </a:solidFill>
                          <a:effectLst/>
                          <a:latin typeface="Arial"/>
                        </a:rPr>
                        <a:t>2.4</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Welds uniform and smooth</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51489">
                <a:tc>
                  <a:txBody>
                    <a:bodyPr/>
                    <a:lstStyle/>
                    <a:p>
                      <a:pPr algn="ctr" fontAlgn="b"/>
                      <a:endParaRPr lang="en-US" sz="700" b="0" i="0" u="none" strike="noStrike">
                        <a:solidFill>
                          <a:srgbClr val="000000"/>
                        </a:solidFill>
                        <a:effectLst/>
                        <a:latin typeface="Arial"/>
                      </a:endParaRPr>
                    </a:p>
                  </a:txBody>
                  <a:tcPr marL="6104" marR="6104" marT="61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US" sz="700" b="0" i="0" u="none" strike="noStrike">
                        <a:solidFill>
                          <a:srgbClr val="000000"/>
                        </a:solidFill>
                        <a:effectLst/>
                        <a:latin typeface="Arial"/>
                      </a:endParaRPr>
                    </a:p>
                  </a:txBody>
                  <a:tcPr marL="6104" marR="6104" marT="61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ctr"/>
                      <a:r>
                        <a:rPr lang="en-US" sz="700" b="0" i="0" u="none" strike="noStrike">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chemeClr val="accent1">
                        <a:lumMod val="20000"/>
                        <a:lumOff val="80000"/>
                      </a:schemeClr>
                    </a:solidFill>
                  </a:tcPr>
                </a:tc>
                <a:tc>
                  <a:txBody>
                    <a:bodyPr/>
                    <a:lstStyle/>
                    <a:p>
                      <a:pPr algn="ctr" fontAlgn="ctr"/>
                      <a:r>
                        <a:rPr lang="en-US" sz="700" b="0" i="0" u="none" strike="noStrike">
                          <a:solidFill>
                            <a:srgbClr val="000000"/>
                          </a:solidFill>
                          <a:effectLst/>
                          <a:latin typeface="Arial"/>
                        </a:rPr>
                        <a:t> </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ctr"/>
                      <a:r>
                        <a:rPr lang="en-US" sz="700" b="0" i="0" u="none" strike="noStrike">
                          <a:solidFill>
                            <a:srgbClr val="000000"/>
                          </a:solidFill>
                          <a:effectLst/>
                          <a:latin typeface="Arial"/>
                        </a:rPr>
                        <a:t> </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69253">
                <a:tc>
                  <a:txBody>
                    <a:bodyPr/>
                    <a:lstStyle/>
                    <a:p>
                      <a:pPr algn="ctr" fontAlgn="b"/>
                      <a:r>
                        <a:rPr lang="en-US" sz="700" b="0" i="0" u="none" strike="noStrike">
                          <a:solidFill>
                            <a:srgbClr val="000000"/>
                          </a:solidFill>
                          <a:effectLst/>
                          <a:latin typeface="Arial"/>
                        </a:rPr>
                        <a:t>3.1</a:t>
                      </a:r>
                    </a:p>
                  </a:txBody>
                  <a:tcPr marL="6104" marR="6104" marT="61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dirty="0">
                          <a:solidFill>
                            <a:srgbClr val="000000"/>
                          </a:solidFill>
                          <a:effectLst/>
                          <a:latin typeface="Arial"/>
                        </a:rPr>
                        <a:t>Mill marks removed</a:t>
                      </a:r>
                    </a:p>
                  </a:txBody>
                  <a:tcPr marL="6104" marR="6104" marT="61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endParaRPr lang="en-US" sz="6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62890">
                <a:tc>
                  <a:txBody>
                    <a:bodyPr/>
                    <a:lstStyle/>
                    <a:p>
                      <a:pPr algn="ctr" fontAlgn="b"/>
                      <a:r>
                        <a:rPr lang="en-US" sz="700" b="0" i="0" u="none" strike="noStrike">
                          <a:solidFill>
                            <a:srgbClr val="000000"/>
                          </a:solidFill>
                          <a:effectLst/>
                          <a:latin typeface="Arial"/>
                        </a:rPr>
                        <a:t>3.2</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Butt and plug welds ground smooth and filled </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US" sz="6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62890">
                <a:tc>
                  <a:txBody>
                    <a:bodyPr/>
                    <a:lstStyle/>
                    <a:p>
                      <a:pPr algn="ctr" fontAlgn="b"/>
                      <a:r>
                        <a:rPr lang="en-US" sz="700" b="0" i="0" u="none" strike="noStrike">
                          <a:solidFill>
                            <a:srgbClr val="000000"/>
                          </a:solidFill>
                          <a:effectLst/>
                          <a:latin typeface="Arial"/>
                        </a:rPr>
                        <a:t>3.3</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HSS weld seam oriented for reduced visibility </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US" sz="6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dirty="0">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62890">
                <a:tc>
                  <a:txBody>
                    <a:bodyPr/>
                    <a:lstStyle/>
                    <a:p>
                      <a:pPr algn="ctr" fontAlgn="b"/>
                      <a:r>
                        <a:rPr lang="en-US" sz="700" b="0" i="0" u="none" strike="noStrike">
                          <a:solidFill>
                            <a:srgbClr val="000000"/>
                          </a:solidFill>
                          <a:effectLst/>
                          <a:latin typeface="Arial"/>
                        </a:rPr>
                        <a:t>3.4</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Cross sectional abutting surface aligned</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62890">
                <a:tc>
                  <a:txBody>
                    <a:bodyPr/>
                    <a:lstStyle/>
                    <a:p>
                      <a:pPr algn="ctr" fontAlgn="b"/>
                      <a:r>
                        <a:rPr lang="en-US" sz="700" b="0" i="0" u="none" strike="noStrike">
                          <a:solidFill>
                            <a:srgbClr val="000000"/>
                          </a:solidFill>
                          <a:effectLst/>
                          <a:latin typeface="Arial"/>
                        </a:rPr>
                        <a:t>3.5</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Joint gap tolerances minimzed </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71035">
                <a:tc>
                  <a:txBody>
                    <a:bodyPr/>
                    <a:lstStyle/>
                    <a:p>
                      <a:pPr algn="ctr" fontAlgn="b"/>
                      <a:r>
                        <a:rPr lang="en-US" sz="700" b="0" i="0" u="none" strike="noStrike">
                          <a:solidFill>
                            <a:srgbClr val="000000"/>
                          </a:solidFill>
                          <a:effectLst/>
                          <a:latin typeface="Arial"/>
                        </a:rPr>
                        <a:t>3.6</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All welded connections</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700" b="0" i="0" u="none" strike="noStrike">
                          <a:solidFill>
                            <a:srgbClr val="000000"/>
                          </a:solidFill>
                          <a:effectLst/>
                          <a:latin typeface="Arial"/>
                        </a:rPr>
                        <a:t>optional </a:t>
                      </a:r>
                    </a:p>
                  </a:txBody>
                  <a:tcPr marL="6104" marR="6104" marT="61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a:solidFill>
                            <a:srgbClr val="000000"/>
                          </a:solidFill>
                          <a:effectLst/>
                          <a:latin typeface="Arial"/>
                        </a:rPr>
                        <a:t>optional</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62890">
                <a:tc>
                  <a:txBody>
                    <a:bodyPr/>
                    <a:lstStyle/>
                    <a:p>
                      <a:pPr algn="ctr" fontAlgn="b"/>
                      <a:endParaRPr lang="en-US" sz="700" b="0" i="0" u="none" strike="noStrike">
                        <a:solidFill>
                          <a:srgbClr val="000000"/>
                        </a:solidFill>
                        <a:effectLst/>
                        <a:latin typeface="Arial"/>
                      </a:endParaRPr>
                    </a:p>
                  </a:txBody>
                  <a:tcPr marL="6104" marR="6104" marT="61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US" sz="700" b="0" i="0" u="none" strike="noStrike">
                        <a:solidFill>
                          <a:srgbClr val="000000"/>
                        </a:solidFill>
                        <a:effectLst/>
                        <a:latin typeface="Arial"/>
                      </a:endParaRPr>
                    </a:p>
                  </a:txBody>
                  <a:tcPr marL="6104" marR="6104" marT="61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ctr"/>
                      <a:r>
                        <a:rPr lang="en-US" sz="700" b="0" i="0" u="none" strike="noStrike">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chemeClr val="accent1">
                        <a:lumMod val="20000"/>
                        <a:lumOff val="80000"/>
                      </a:schemeClr>
                    </a:solidFill>
                  </a:tcPr>
                </a:tc>
                <a:tc>
                  <a:txBody>
                    <a:bodyPr/>
                    <a:lstStyle/>
                    <a:p>
                      <a:pPr algn="ctr" fontAlgn="ctr"/>
                      <a:r>
                        <a:rPr lang="en-US" sz="700" b="0" i="0" u="none" strike="noStrike">
                          <a:solidFill>
                            <a:srgbClr val="000000"/>
                          </a:solidFill>
                          <a:effectLst/>
                          <a:latin typeface="Arial"/>
                        </a:rPr>
                        <a:t> </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algn="ctr" fontAlgn="ctr"/>
                      <a:endParaRPr lang="en-US" sz="700" b="0" i="0" u="none" strike="noStrike" dirty="0">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62890">
                <a:tc>
                  <a:txBody>
                    <a:bodyPr/>
                    <a:lstStyle/>
                    <a:p>
                      <a:pPr algn="ctr" fontAlgn="b"/>
                      <a:r>
                        <a:rPr lang="en-US" sz="700" b="0" i="0" u="none" strike="noStrike">
                          <a:solidFill>
                            <a:srgbClr val="000000"/>
                          </a:solidFill>
                          <a:effectLst/>
                          <a:latin typeface="Arial"/>
                        </a:rPr>
                        <a:t>4.1</a:t>
                      </a:r>
                    </a:p>
                  </a:txBody>
                  <a:tcPr marL="6104" marR="6104" marT="61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HSS seam not apparent</a:t>
                      </a:r>
                    </a:p>
                  </a:txBody>
                  <a:tcPr marL="6104" marR="6104" marT="61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62890">
                <a:tc>
                  <a:txBody>
                    <a:bodyPr/>
                    <a:lstStyle/>
                    <a:p>
                      <a:pPr algn="ctr" fontAlgn="b"/>
                      <a:r>
                        <a:rPr lang="en-US" sz="700" b="0" i="0" u="none" strike="noStrike">
                          <a:solidFill>
                            <a:srgbClr val="000000"/>
                          </a:solidFill>
                          <a:effectLst/>
                          <a:latin typeface="Arial"/>
                        </a:rPr>
                        <a:t>4.2</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Welds contoured and blended</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62890">
                <a:tc>
                  <a:txBody>
                    <a:bodyPr/>
                    <a:lstStyle/>
                    <a:p>
                      <a:pPr algn="ctr" fontAlgn="b"/>
                      <a:r>
                        <a:rPr lang="en-US" sz="700" b="0" i="0" u="none" strike="noStrike">
                          <a:solidFill>
                            <a:srgbClr val="000000"/>
                          </a:solidFill>
                          <a:effectLst/>
                          <a:latin typeface="Arial"/>
                        </a:rPr>
                        <a:t>4.3</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Surfaces filled and sanded</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71035">
                <a:tc>
                  <a:txBody>
                    <a:bodyPr/>
                    <a:lstStyle/>
                    <a:p>
                      <a:pPr algn="ctr" fontAlgn="b"/>
                      <a:r>
                        <a:rPr lang="en-US" sz="700" b="0" i="0" u="none" strike="noStrike">
                          <a:solidFill>
                            <a:srgbClr val="000000"/>
                          </a:solidFill>
                          <a:effectLst/>
                          <a:latin typeface="Arial"/>
                        </a:rPr>
                        <a:t>4.4</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Weld show-through minimized</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r>
                        <a:rPr lang="en-US" sz="600" b="0" i="0" u="none" strike="noStrike">
                          <a:solidFill>
                            <a:srgbClr val="000000"/>
                          </a:solidFill>
                          <a:effectLst/>
                          <a:latin typeface="Arial"/>
                        </a:rPr>
                        <a:t>●</a:t>
                      </a:r>
                    </a:p>
                  </a:txBody>
                  <a:tcPr marL="6104" marR="6104" marT="6104" marB="0" anchor="ctr">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62890">
                <a:tc>
                  <a:txBody>
                    <a:bodyPr/>
                    <a:lstStyle/>
                    <a:p>
                      <a:pPr algn="ctr" fontAlgn="b"/>
                      <a:endParaRPr lang="en-US" sz="700" b="0" i="0" u="none" strike="noStrike">
                        <a:solidFill>
                          <a:srgbClr val="000000"/>
                        </a:solidFill>
                        <a:effectLst/>
                        <a:latin typeface="Arial"/>
                      </a:endParaRPr>
                    </a:p>
                  </a:txBody>
                  <a:tcPr marL="6104" marR="6104" marT="61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US" sz="700" b="0" i="0" u="none" strike="noStrike">
                        <a:solidFill>
                          <a:srgbClr val="000000"/>
                        </a:solidFill>
                        <a:effectLst/>
                        <a:latin typeface="Arial"/>
                      </a:endParaRPr>
                    </a:p>
                  </a:txBody>
                  <a:tcPr marL="6104" marR="6104" marT="61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ctr"/>
                      <a:r>
                        <a:rPr lang="en-US" sz="700" b="0" i="0" u="none" strike="noStrike">
                          <a:solidFill>
                            <a:srgbClr val="000000"/>
                          </a:solidFill>
                          <a:effectLst/>
                          <a:latin typeface="Arial"/>
                        </a:rPr>
                        <a:t> </a:t>
                      </a:r>
                    </a:p>
                  </a:txBody>
                  <a:tcPr marL="6104" marR="6104" marT="6104" marB="0" anchor="ctr">
                    <a:lnL>
                      <a:noFill/>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chemeClr val="accent1">
                        <a:lumMod val="20000"/>
                        <a:lumOff val="80000"/>
                      </a:schemeClr>
                    </a:solidFill>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62890">
                <a:tc>
                  <a:txBody>
                    <a:bodyPr/>
                    <a:lstStyle/>
                    <a:p>
                      <a:pPr algn="ctr" fontAlgn="b"/>
                      <a:r>
                        <a:rPr lang="en-US" sz="700" b="0" i="0" u="none" strike="noStrike">
                          <a:solidFill>
                            <a:srgbClr val="000000"/>
                          </a:solidFill>
                          <a:effectLst/>
                          <a:latin typeface="Arial"/>
                        </a:rPr>
                        <a:t>C.1</a:t>
                      </a:r>
                    </a:p>
                  </a:txBody>
                  <a:tcPr marL="6104" marR="6104" marT="61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 </a:t>
                      </a:r>
                    </a:p>
                  </a:txBody>
                  <a:tcPr marL="6104" marR="6104" marT="61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190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62890">
                <a:tc>
                  <a:txBody>
                    <a:bodyPr/>
                    <a:lstStyle/>
                    <a:p>
                      <a:pPr algn="ctr" fontAlgn="b"/>
                      <a:r>
                        <a:rPr lang="en-US" sz="700" b="0" i="0" u="none" strike="noStrike">
                          <a:solidFill>
                            <a:srgbClr val="000000"/>
                          </a:solidFill>
                          <a:effectLst/>
                          <a:latin typeface="Arial"/>
                        </a:rPr>
                        <a:t>C.2</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 </a:t>
                      </a:r>
                    </a:p>
                  </a:txBody>
                  <a:tcPr marL="6104" marR="6104" marT="61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r>
              <a:tr h="171035">
                <a:tc>
                  <a:txBody>
                    <a:bodyPr/>
                    <a:lstStyle/>
                    <a:p>
                      <a:pPr algn="ctr" fontAlgn="b"/>
                      <a:r>
                        <a:rPr lang="en-US" sz="700" b="0" i="0" u="none" strike="noStrike">
                          <a:solidFill>
                            <a:srgbClr val="000000"/>
                          </a:solidFill>
                          <a:effectLst/>
                          <a:latin typeface="Arial"/>
                        </a:rPr>
                        <a:t>C.3</a:t>
                      </a:r>
                    </a:p>
                  </a:txBody>
                  <a:tcPr marL="6104" marR="6104" marT="6104" marB="0" anchor="b">
                    <a:lnL>
                      <a:noFill/>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US" sz="700" b="0" i="0" u="none" strike="noStrike">
                          <a:solidFill>
                            <a:srgbClr val="000000"/>
                          </a:solidFill>
                          <a:effectLst/>
                          <a:latin typeface="Arial"/>
                        </a:rPr>
                        <a:t> </a:t>
                      </a:r>
                    </a:p>
                  </a:txBody>
                  <a:tcPr marL="6104" marR="6104" marT="6104" marB="0" anchor="b">
                    <a:lnL>
                      <a:noFill/>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700" b="0" i="0" u="none" strike="noStrike" dirty="0">
                          <a:solidFill>
                            <a:srgbClr val="000000"/>
                          </a:solidFill>
                          <a:effectLst/>
                          <a:latin typeface="Arial"/>
                        </a:rPr>
                        <a:t> </a:t>
                      </a:r>
                    </a:p>
                  </a:txBody>
                  <a:tcPr marL="6104" marR="6104" marT="6104" marB="0" anchor="ctr">
                    <a:lnL>
                      <a:noFill/>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ctr" fontAlgn="ctr"/>
                      <a:endParaRPr lang="en-US" sz="700" b="0" i="0" u="none" strike="noStrike">
                        <a:solidFill>
                          <a:srgbClr val="000000"/>
                        </a:solidFill>
                        <a:effectLst/>
                        <a:latin typeface="Arial"/>
                      </a:endParaRPr>
                    </a:p>
                  </a:txBody>
                  <a:tcPr marL="6104" marR="6104" marT="6104" marB="0" anchor="ctr">
                    <a:lnL w="19050" cap="flat" cmpd="sng" algn="ctr">
                      <a:solidFill>
                        <a:srgbClr val="000000"/>
                      </a:solidFill>
                      <a:prstDash val="solid"/>
                      <a:round/>
                      <a:headEnd type="none" w="med" len="med"/>
                      <a:tailEnd type="none" w="med" len="med"/>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a:solidFill>
                          <a:srgbClr val="000000"/>
                        </a:solidFill>
                        <a:effectLst/>
                        <a:latin typeface="Arial"/>
                      </a:endParaRPr>
                    </a:p>
                  </a:txBody>
                  <a:tcPr marL="6104" marR="6104" marT="6104" marB="0" anchor="ctr">
                    <a:lnL>
                      <a:noFill/>
                    </a:lnL>
                    <a:lnR>
                      <a:noFill/>
                    </a:lnR>
                    <a:lnT>
                      <a:noFill/>
                    </a:lnT>
                    <a:lnB>
                      <a:noFill/>
                    </a:lnB>
                  </a:tcPr>
                </a:tc>
                <a:tc>
                  <a:txBody>
                    <a:bodyPr/>
                    <a:lstStyle/>
                    <a:p>
                      <a:pPr algn="ctr" fontAlgn="ctr"/>
                      <a:endParaRPr lang="en-US" sz="700" b="0" i="0" u="none" strike="noStrike" dirty="0">
                        <a:solidFill>
                          <a:srgbClr val="000000"/>
                        </a:solidFill>
                        <a:effectLst/>
                        <a:latin typeface="Arial"/>
                      </a:endParaRPr>
                    </a:p>
                  </a:txBody>
                  <a:tcPr marL="6104" marR="6104" marT="6104" marB="0" anchor="ctr">
                    <a:lnL>
                      <a:noFill/>
                    </a:lnL>
                    <a:lnR>
                      <a:noFill/>
                    </a:lnR>
                    <a:lnT>
                      <a:noFill/>
                    </a:lnT>
                    <a:lnB>
                      <a:noFill/>
                    </a:lnB>
                  </a:tcPr>
                </a:tc>
              </a:tr>
            </a:tbl>
          </a:graphicData>
        </a:graphic>
      </p:graphicFrame>
    </p:spTree>
    <p:extLst>
      <p:ext uri="{BB962C8B-B14F-4D97-AF65-F5344CB8AC3E}">
        <p14:creationId xmlns:p14="http://schemas.microsoft.com/office/powerpoint/2010/main" val="5694248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p:cNvPicPr>
            <a:picLocks noChangeAspect="1" noChangeArrowheads="1"/>
          </p:cNvPicPr>
          <p:nvPr/>
        </p:nvPicPr>
        <p:blipFill rotWithShape="1">
          <a:blip r:embed="rId3">
            <a:extLst>
              <a:ext uri="{28A0092B-C50C-407E-A947-70E740481C1C}">
                <a14:useLocalDpi xmlns:a14="http://schemas.microsoft.com/office/drawing/2010/main" val="0"/>
              </a:ext>
            </a:extLst>
          </a:blip>
          <a:srcRect l="758" t="11023" b="5218"/>
          <a:stretch/>
        </p:blipFill>
        <p:spPr bwMode="auto">
          <a:xfrm>
            <a:off x="0" y="1"/>
            <a:ext cx="9144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chemeClr val="bg1"/>
                </a:solidFill>
                <a:miter lim="800000"/>
                <a:headEnd/>
                <a:tailEnd/>
              </a14:hiddenLine>
            </a:ext>
          </a:extLst>
        </p:spPr>
      </p:pic>
      <p:sp>
        <p:nvSpPr>
          <p:cNvPr id="3" name="TextBox 2"/>
          <p:cNvSpPr txBox="1"/>
          <p:nvPr/>
        </p:nvSpPr>
        <p:spPr>
          <a:xfrm>
            <a:off x="5486402" y="1707657"/>
            <a:ext cx="3344985" cy="646331"/>
          </a:xfrm>
          <a:prstGeom prst="rect">
            <a:avLst/>
          </a:prstGeom>
          <a:noFill/>
        </p:spPr>
        <p:txBody>
          <a:bodyPr wrap="square" lIns="91434" tIns="45717" rIns="91434" bIns="45717" rtlCol="0">
            <a:spAutoFit/>
          </a:bodyPr>
          <a:lstStyle/>
          <a:p>
            <a:pPr algn="ctr"/>
            <a:r>
              <a:rPr lang="en-US" sz="3600" dirty="0">
                <a:solidFill>
                  <a:prstClr val="white"/>
                </a:solidFill>
                <a:latin typeface="Arial" panose="020B0604020202020204" pitchFamily="34" charset="0"/>
                <a:cs typeface="Arial" panose="020B0604020202020204" pitchFamily="34" charset="0"/>
              </a:rPr>
              <a:t>AESS C</a:t>
            </a:r>
          </a:p>
        </p:txBody>
      </p:sp>
      <p:cxnSp>
        <p:nvCxnSpPr>
          <p:cNvPr id="4" name="Straight Connector 3"/>
          <p:cNvCxnSpPr/>
          <p:nvPr/>
        </p:nvCxnSpPr>
        <p:spPr>
          <a:xfrm flipH="1">
            <a:off x="6253782" y="2283718"/>
            <a:ext cx="3214762" cy="0"/>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05375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endParaRPr lang="en-US"/>
          </a:p>
        </p:txBody>
      </p:sp>
      <p:sp>
        <p:nvSpPr>
          <p:cNvPr id="3" name="Content Placeholder 2"/>
          <p:cNvSpPr>
            <a:spLocks noGrp="1"/>
          </p:cNvSpPr>
          <p:nvPr>
            <p:ph sz="half" idx="2"/>
          </p:nvPr>
        </p:nvSpPr>
        <p:spPr/>
        <p:txBody>
          <a:bodyPr/>
          <a:lstStyle/>
          <a:p>
            <a:endParaRPr lang="en-US"/>
          </a:p>
        </p:txBody>
      </p:sp>
      <p:sp>
        <p:nvSpPr>
          <p:cNvPr id="4" name="Title 3"/>
          <p:cNvSpPr>
            <a:spLocks noGrp="1"/>
          </p:cNvSpPr>
          <p:nvPr>
            <p:ph type="title"/>
          </p:nvPr>
        </p:nvSpPr>
        <p:spPr/>
        <p:txBody>
          <a:bodyPr/>
          <a:lstStyle/>
          <a:p>
            <a:endParaRPr lang="en-US"/>
          </a:p>
        </p:txBody>
      </p:sp>
      <p:pic>
        <p:nvPicPr>
          <p:cNvPr id="7170" name="Picture 2" descr="C:\Users\collins\Pictures\Lamar Station\5889-15-NW.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663" b="14646"/>
          <a:stretch/>
        </p:blipFill>
        <p:spPr bwMode="auto">
          <a:xfrm>
            <a:off x="0" y="0"/>
            <a:ext cx="9144000" cy="51625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486402" y="1491630"/>
            <a:ext cx="3344985" cy="646331"/>
          </a:xfrm>
          <a:prstGeom prst="rect">
            <a:avLst/>
          </a:prstGeom>
          <a:noFill/>
        </p:spPr>
        <p:txBody>
          <a:bodyPr wrap="square" lIns="91434" tIns="45717" rIns="91434" bIns="45717" rtlCol="0">
            <a:spAutoFit/>
          </a:bodyPr>
          <a:lstStyle/>
          <a:p>
            <a:pPr algn="ctr"/>
            <a:r>
              <a:rPr lang="en-US" sz="3600" dirty="0">
                <a:solidFill>
                  <a:prstClr val="white"/>
                </a:solidFill>
                <a:latin typeface="Arial" panose="020B0604020202020204" pitchFamily="34" charset="0"/>
                <a:cs typeface="Arial" panose="020B0604020202020204" pitchFamily="34" charset="0"/>
              </a:rPr>
              <a:t>AESS C</a:t>
            </a:r>
          </a:p>
        </p:txBody>
      </p:sp>
      <p:cxnSp>
        <p:nvCxnSpPr>
          <p:cNvPr id="7" name="Straight Connector 6"/>
          <p:cNvCxnSpPr/>
          <p:nvPr/>
        </p:nvCxnSpPr>
        <p:spPr>
          <a:xfrm flipH="1">
            <a:off x="6253782" y="2067691"/>
            <a:ext cx="3214762" cy="0"/>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34968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itle 3"/>
          <p:cNvSpPr txBox="1">
            <a:spLocks/>
          </p:cNvSpPr>
          <p:nvPr/>
        </p:nvSpPr>
        <p:spPr>
          <a:xfrm rot="5400000">
            <a:off x="5905000" y="2248400"/>
            <a:ext cx="5148072" cy="651272"/>
          </a:xfrm>
          <a:prstGeom prst="rect">
            <a:avLst/>
          </a:prstGeom>
          <a:solidFill>
            <a:schemeClr val="tx2">
              <a:alpha val="75000"/>
            </a:schemeClr>
          </a:solidFill>
        </p:spPr>
        <p:txBody>
          <a:bodyPr vert="horz" lIns="91440" tIns="45720" rIns="91440" bIns="45720" rtlCol="0" anchor="ctr">
            <a:normAutofit/>
          </a:bodyPr>
          <a:lstStyle>
            <a:lvl1pPr>
              <a:spcBef>
                <a:spcPct val="0"/>
              </a:spcBef>
              <a:buNone/>
              <a:defRPr sz="3200">
                <a:solidFill>
                  <a:srgbClr val="0089CF"/>
                </a:solidFill>
                <a:latin typeface="Arial" panose="020B0604020202020204" pitchFamily="34" charset="0"/>
                <a:ea typeface="+mj-ea"/>
                <a:cs typeface="Arial" pitchFamily="34" charset="0"/>
              </a:defRPr>
            </a:lvl1pPr>
          </a:lstStyle>
          <a:p>
            <a:r>
              <a:rPr lang="en-US" dirty="0" smtClean="0">
                <a:solidFill>
                  <a:schemeClr val="bg1"/>
                </a:solidFill>
              </a:rPr>
              <a:t>       Cost of Craftsmanship</a:t>
            </a:r>
            <a:endParaRPr lang="en-US" dirty="0">
              <a:solidFill>
                <a:schemeClr val="bg1"/>
              </a:solidFill>
            </a:endParaRPr>
          </a:p>
        </p:txBody>
      </p:sp>
      <p:sp>
        <p:nvSpPr>
          <p:cNvPr id="9" name="Rectangle 8"/>
          <p:cNvSpPr/>
          <p:nvPr/>
        </p:nvSpPr>
        <p:spPr>
          <a:xfrm>
            <a:off x="8153400" y="209551"/>
            <a:ext cx="651272" cy="651272"/>
          </a:xfrm>
          <a:prstGeom prst="rect">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latin typeface="Arial" panose="020B0604020202020204" pitchFamily="34" charset="0"/>
                <a:cs typeface="Arial" panose="020B0604020202020204" pitchFamily="34" charset="0"/>
              </a:rPr>
              <a:t>2</a:t>
            </a:r>
          </a:p>
        </p:txBody>
      </p:sp>
    </p:spTree>
    <p:extLst>
      <p:ext uri="{BB962C8B-B14F-4D97-AF65-F5344CB8AC3E}">
        <p14:creationId xmlns:p14="http://schemas.microsoft.com/office/powerpoint/2010/main" val="37040676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Fabricator Friendly Tip </a:t>
            </a:r>
            <a:endParaRPr lang="en-US" dirty="0"/>
          </a:p>
        </p:txBody>
      </p:sp>
      <p:sp>
        <p:nvSpPr>
          <p:cNvPr id="5" name="Content Placeholder 2"/>
          <p:cNvSpPr txBox="1">
            <a:spLocks/>
          </p:cNvSpPr>
          <p:nvPr/>
        </p:nvSpPr>
        <p:spPr>
          <a:xfrm>
            <a:off x="381000" y="828675"/>
            <a:ext cx="8153400" cy="3486150"/>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3600" b="0" i="1" dirty="0"/>
              <a:t>“Do not assume that an AESS project will have the same cost as a Walmart store.”</a:t>
            </a:r>
            <a:endParaRPr lang="en-US" sz="3600" b="0" dirty="0"/>
          </a:p>
        </p:txBody>
      </p:sp>
    </p:spTree>
    <p:extLst>
      <p:ext uri="{BB962C8B-B14F-4D97-AF65-F5344CB8AC3E}">
        <p14:creationId xmlns:p14="http://schemas.microsoft.com/office/powerpoint/2010/main" val="3113971424"/>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b="32500"/>
          <a:stretch/>
        </p:blipFill>
        <p:spPr bwMode="auto">
          <a:xfrm>
            <a:off x="0" y="0"/>
            <a:ext cx="4290060"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3"/>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1720" r="17850"/>
          <a:stretch/>
        </p:blipFill>
        <p:spPr bwMode="auto">
          <a:xfrm>
            <a:off x="4853940" y="0"/>
            <a:ext cx="4290060"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148345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a:xfrm>
            <a:off x="323531" y="195486"/>
            <a:ext cx="2880313" cy="1080120"/>
          </a:xfrm>
        </p:spPr>
        <p:txBody>
          <a:bodyPr/>
          <a:lstStyle/>
          <a:p>
            <a:r>
              <a:rPr lang="en-US" dirty="0" smtClean="0"/>
              <a:t>Standard Steel Labor</a:t>
            </a:r>
            <a:endParaRPr lang="en-US" dirty="0"/>
          </a:p>
        </p:txBody>
      </p:sp>
      <p:graphicFrame>
        <p:nvGraphicFramePr>
          <p:cNvPr id="7" name="Chart 6"/>
          <p:cNvGraphicFramePr>
            <a:graphicFrameLocks/>
          </p:cNvGraphicFramePr>
          <p:nvPr>
            <p:extLst>
              <p:ext uri="{D42A27DB-BD31-4B8C-83A1-F6EECF244321}">
                <p14:modId xmlns:p14="http://schemas.microsoft.com/office/powerpoint/2010/main" val="249120093"/>
              </p:ext>
            </p:extLst>
          </p:nvPr>
        </p:nvGraphicFramePr>
        <p:xfrm>
          <a:off x="251520" y="1635646"/>
          <a:ext cx="274320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Box 1"/>
          <p:cNvSpPr txBox="1"/>
          <p:nvPr/>
        </p:nvSpPr>
        <p:spPr>
          <a:xfrm>
            <a:off x="683568" y="2499744"/>
            <a:ext cx="1872208" cy="871642"/>
          </a:xfrm>
          <a:prstGeom prst="rect">
            <a:avLst/>
          </a:prstGeom>
        </p:spPr>
        <p:txBody>
          <a:bodyPr wrap="square" lIns="91434" tIns="45717" rIns="91434" bIns="45717"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6000" dirty="0"/>
              <a:t>+60%</a:t>
            </a:r>
          </a:p>
        </p:txBody>
      </p:sp>
      <p:pic>
        <p:nvPicPr>
          <p:cNvPr id="9" name="Picture 4" descr="C:\Users\collins\Desktop\Pictures\AISC\MGM National Harbor\New folder\CasinoFloor1.JPG"/>
          <p:cNvPicPr>
            <a:picLocks noGrp="1" noChangeAspect="1" noChangeArrowheads="1"/>
          </p:cNvPicPr>
          <p:nvPr>
            <p:ph type="pic" sz="quarter" idx="10"/>
          </p:nvPr>
        </p:nvPicPr>
        <p:blipFill rotWithShape="1">
          <a:blip r:embed="rId4" cstate="print">
            <a:extLst>
              <a:ext uri="{28A0092B-C50C-407E-A947-70E740481C1C}">
                <a14:useLocalDpi xmlns:a14="http://schemas.microsoft.com/office/drawing/2010/main" val="0"/>
              </a:ext>
            </a:extLst>
          </a:blip>
          <a:srcRect l="11520" r="11520"/>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7111267"/>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a:xfrm>
            <a:off x="323531" y="195486"/>
            <a:ext cx="2664289" cy="1080120"/>
          </a:xfrm>
        </p:spPr>
        <p:txBody>
          <a:bodyPr/>
          <a:lstStyle/>
          <a:p>
            <a:r>
              <a:rPr lang="en-US" dirty="0" smtClean="0"/>
              <a:t>AESS Labor</a:t>
            </a:r>
            <a:endParaRPr lang="en-US" dirty="0"/>
          </a:p>
        </p:txBody>
      </p:sp>
      <p:graphicFrame>
        <p:nvGraphicFramePr>
          <p:cNvPr id="7" name="Chart 6"/>
          <p:cNvGraphicFramePr>
            <a:graphicFrameLocks/>
          </p:cNvGraphicFramePr>
          <p:nvPr>
            <p:extLst>
              <p:ext uri="{D42A27DB-BD31-4B8C-83A1-F6EECF244321}">
                <p14:modId xmlns:p14="http://schemas.microsoft.com/office/powerpoint/2010/main" val="2797714810"/>
              </p:ext>
            </p:extLst>
          </p:nvPr>
        </p:nvGraphicFramePr>
        <p:xfrm>
          <a:off x="251520" y="1635646"/>
          <a:ext cx="274320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Box 1"/>
          <p:cNvSpPr txBox="1"/>
          <p:nvPr/>
        </p:nvSpPr>
        <p:spPr>
          <a:xfrm>
            <a:off x="683568" y="2499744"/>
            <a:ext cx="1872208" cy="871642"/>
          </a:xfrm>
          <a:prstGeom prst="rect">
            <a:avLst/>
          </a:prstGeom>
        </p:spPr>
        <p:txBody>
          <a:bodyPr wrap="square" lIns="91434" tIns="45717" rIns="91434" bIns="45717"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6000" dirty="0"/>
              <a:t>+90%</a:t>
            </a:r>
          </a:p>
        </p:txBody>
      </p:sp>
      <p:pic>
        <p:nvPicPr>
          <p:cNvPr id="9" name="Picture 2" descr="C:\Users\collins\Desktop\Pictures\AISC\PATH\PATH Station 2014\Whole\IMG_2092.JPG"/>
          <p:cNvPicPr>
            <a:picLocks noGrp="1" noChangeAspect="1" noChangeArrowheads="1"/>
          </p:cNvPicPr>
          <p:nvPr>
            <p:ph type="pic" sz="quarter" idx="10"/>
          </p:nvPr>
        </p:nvPicPr>
        <p:blipFill rotWithShape="1">
          <a:blip r:embed="rId4" cstate="print">
            <a:extLst>
              <a:ext uri="{28A0092B-C50C-407E-A947-70E740481C1C}">
                <a14:useLocalDpi xmlns:a14="http://schemas.microsoft.com/office/drawing/2010/main" val="0"/>
              </a:ext>
            </a:extLst>
          </a:blip>
          <a:srcRect l="11511" r="11511"/>
          <a:stretch/>
        </p:blipFill>
        <p:spPr bwMode="auto">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5732101"/>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Fabricator Friendly Tip </a:t>
            </a:r>
            <a:endParaRPr lang="en-US" dirty="0"/>
          </a:p>
        </p:txBody>
      </p:sp>
      <p:sp>
        <p:nvSpPr>
          <p:cNvPr id="5" name="Content Placeholder 2"/>
          <p:cNvSpPr txBox="1">
            <a:spLocks/>
          </p:cNvSpPr>
          <p:nvPr/>
        </p:nvSpPr>
        <p:spPr>
          <a:xfrm>
            <a:off x="381000" y="828675"/>
            <a:ext cx="8153400" cy="3486150"/>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3600" b="0" i="1" dirty="0"/>
              <a:t>“The design team needs to recognize that they will pay more for AESS and complex structures.”</a:t>
            </a:r>
          </a:p>
        </p:txBody>
      </p:sp>
    </p:spTree>
    <p:extLst>
      <p:ext uri="{BB962C8B-B14F-4D97-AF65-F5344CB8AC3E}">
        <p14:creationId xmlns:p14="http://schemas.microsoft.com/office/powerpoint/2010/main" val="534049684"/>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Range in Cost Increase Above SSS</a:t>
            </a:r>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3654540676"/>
              </p:ext>
            </p:extLst>
          </p:nvPr>
        </p:nvGraphicFramePr>
        <p:xfrm>
          <a:off x="457200" y="1059582"/>
          <a:ext cx="8229600" cy="3889250"/>
        </p:xfrm>
        <a:graphic>
          <a:graphicData uri="http://schemas.openxmlformats.org/drawingml/2006/table">
            <a:tbl>
              <a:tblPr/>
              <a:tblGrid>
                <a:gridCol w="2322025"/>
                <a:gridCol w="2946635"/>
                <a:gridCol w="2960940"/>
              </a:tblGrid>
              <a:tr h="777850">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AESS 1</a:t>
                      </a:r>
                    </a:p>
                  </a:txBody>
                  <a:tcPr marL="4763" marR="4763" marT="4763" marB="0" anchor="ctr">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10% - 20%</a:t>
                      </a:r>
                    </a:p>
                  </a:txBody>
                  <a:tcPr marL="4763" marR="4763" marT="4763" marB="0" anchor="ctr">
                    <a:lnL w="6350" cap="flat" cmpd="sng" algn="ctr">
                      <a:solidFill>
                        <a:srgbClr val="000000"/>
                      </a:solid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rgbClr val="FFC000"/>
                    </a:solid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low</a:t>
                      </a:r>
                    </a:p>
                  </a:txBody>
                  <a:tcPr marL="4763" marR="4763" marT="4763" marB="0" anchor="ctr">
                    <a:lnL>
                      <a:noFill/>
                    </a:lnL>
                    <a:lnR>
                      <a:noFill/>
                    </a:lnR>
                    <a:lnT>
                      <a:noFill/>
                    </a:lnT>
                    <a:lnB>
                      <a:noFill/>
                    </a:lnB>
                    <a:lnTlToBr w="12700" cmpd="sng">
                      <a:noFill/>
                      <a:prstDash val="solid"/>
                    </a:lnTlToBr>
                    <a:lnBlToTr w="12700" cmpd="sng">
                      <a:noFill/>
                      <a:prstDash val="solid"/>
                    </a:lnBlToTr>
                    <a:solidFill>
                      <a:srgbClr val="A5A5A5">
                        <a:lumMod val="40000"/>
                        <a:lumOff val="60000"/>
                      </a:srgbClr>
                    </a:solidFill>
                  </a:tcPr>
                </a:tc>
              </a:tr>
              <a:tr h="777850">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AESS 2</a:t>
                      </a:r>
                    </a:p>
                  </a:txBody>
                  <a:tcPr marL="4763" marR="4763" marT="4763"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25% - 35%</a:t>
                      </a:r>
                    </a:p>
                  </a:txBody>
                  <a:tcPr marL="4763" marR="4763" marT="4763" marB="0" anchor="ctr">
                    <a:lnL w="6350" cap="flat" cmpd="sng" algn="ctr">
                      <a:solidFill>
                        <a:srgbClr val="000000"/>
                      </a:solid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rgbClr val="FFC000"/>
                    </a:solid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low to moderate</a:t>
                      </a:r>
                    </a:p>
                  </a:txBody>
                  <a:tcPr marL="4763" marR="4763" marT="4763" marB="0" anchor="ctr">
                    <a:lnL>
                      <a:noFill/>
                    </a:lnL>
                    <a:lnR>
                      <a:noFill/>
                    </a:lnR>
                    <a:lnT>
                      <a:noFill/>
                    </a:lnT>
                    <a:lnB>
                      <a:noFill/>
                    </a:lnB>
                    <a:lnTlToBr w="12700" cmpd="sng">
                      <a:noFill/>
                      <a:prstDash val="solid"/>
                    </a:lnTlToBr>
                    <a:lnBlToTr w="12700" cmpd="sng">
                      <a:noFill/>
                      <a:prstDash val="solid"/>
                    </a:lnBlToTr>
                    <a:solidFill>
                      <a:srgbClr val="A5A5A5">
                        <a:lumMod val="60000"/>
                        <a:lumOff val="40000"/>
                      </a:srgbClr>
                    </a:solidFill>
                  </a:tcPr>
                </a:tc>
              </a:tr>
              <a:tr h="777850">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a:solidFill>
                            <a:srgbClr val="000000"/>
                          </a:solidFill>
                          <a:effectLst/>
                          <a:latin typeface="Arial" panose="020B0604020202020204" pitchFamily="34" charset="0"/>
                          <a:cs typeface="Arial" panose="020B0604020202020204" pitchFamily="34" charset="0"/>
                        </a:rPr>
                        <a:t>AESS 3</a:t>
                      </a:r>
                    </a:p>
                  </a:txBody>
                  <a:tcPr marL="4763" marR="4763" marT="4763"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40% - 75%</a:t>
                      </a:r>
                    </a:p>
                  </a:txBody>
                  <a:tcPr marL="4763" marR="4763" marT="4763" marB="0" anchor="ctr">
                    <a:lnL w="6350" cap="flat" cmpd="sng" algn="ctr">
                      <a:solidFill>
                        <a:srgbClr val="000000"/>
                      </a:solid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rgbClr val="FFC000"/>
                    </a:solid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moderate</a:t>
                      </a:r>
                    </a:p>
                  </a:txBody>
                  <a:tcPr marL="4763" marR="4763" marT="4763" marB="0" anchor="ctr">
                    <a:lnL>
                      <a:noFill/>
                    </a:lnL>
                    <a:lnR>
                      <a:noFill/>
                    </a:lnR>
                    <a:lnT>
                      <a:noFill/>
                    </a:lnT>
                    <a:lnB>
                      <a:noFill/>
                    </a:lnB>
                    <a:lnTlToBr w="12700" cmpd="sng">
                      <a:noFill/>
                      <a:prstDash val="solid"/>
                    </a:lnTlToBr>
                    <a:lnBlToTr w="12700" cmpd="sng">
                      <a:noFill/>
                      <a:prstDash val="solid"/>
                    </a:lnBlToTr>
                    <a:solidFill>
                      <a:srgbClr val="A5A5A5">
                        <a:lumMod val="60000"/>
                        <a:lumOff val="40000"/>
                      </a:srgbClr>
                    </a:solidFill>
                  </a:tcPr>
                </a:tc>
              </a:tr>
              <a:tr h="777850">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AESS 4</a:t>
                      </a:r>
                    </a:p>
                  </a:txBody>
                  <a:tcPr marL="4763" marR="4763" marT="4763"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100% - 150%</a:t>
                      </a:r>
                    </a:p>
                  </a:txBody>
                  <a:tcPr marL="4763" marR="4763" marT="4763" marB="0" anchor="ctr">
                    <a:lnL w="6350" cap="flat" cmpd="sng" algn="ctr">
                      <a:solidFill>
                        <a:srgbClr val="000000"/>
                      </a:solid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rgbClr val="FFC000"/>
                    </a:solid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chemeClr val="bg1"/>
                          </a:solidFill>
                          <a:effectLst/>
                          <a:latin typeface="Arial" panose="020B0604020202020204" pitchFamily="34" charset="0"/>
                          <a:cs typeface="Arial" panose="020B0604020202020204" pitchFamily="34" charset="0"/>
                        </a:rPr>
                        <a:t>high </a:t>
                      </a:r>
                    </a:p>
                  </a:txBody>
                  <a:tcPr marL="4763" marR="4763" marT="4763" marB="0" anchor="ctr">
                    <a:lnL>
                      <a:noFill/>
                    </a:lnL>
                    <a:lnR>
                      <a:noFill/>
                    </a:lnR>
                    <a:lnT>
                      <a:noFill/>
                    </a:lnT>
                    <a:lnB>
                      <a:noFill/>
                    </a:lnB>
                    <a:lnTlToBr w="12700" cmpd="sng">
                      <a:noFill/>
                      <a:prstDash val="solid"/>
                    </a:lnTlToBr>
                    <a:lnBlToTr w="12700" cmpd="sng">
                      <a:noFill/>
                      <a:prstDash val="solid"/>
                    </a:lnBlToTr>
                    <a:solidFill>
                      <a:srgbClr val="A5A5A5">
                        <a:lumMod val="75000"/>
                      </a:srgbClr>
                    </a:solidFill>
                  </a:tcPr>
                </a:tc>
              </a:tr>
              <a:tr h="777850">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AESS C</a:t>
                      </a:r>
                    </a:p>
                  </a:txBody>
                  <a:tcPr marL="4763" marR="4763" marT="4763"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rgbClr val="FF0000"/>
                          </a:solidFill>
                          <a:effectLst/>
                          <a:latin typeface="Arial" panose="020B0604020202020204" pitchFamily="34" charset="0"/>
                          <a:cs typeface="Arial" panose="020B0604020202020204" pitchFamily="34" charset="0"/>
                        </a:rPr>
                        <a:t>XX% to XX%</a:t>
                      </a:r>
                    </a:p>
                  </a:txBody>
                  <a:tcPr marL="4763" marR="4763" marT="4763" marB="0" anchor="ctr">
                    <a:lnL w="6350" cap="flat" cmpd="sng" algn="ctr">
                      <a:solidFill>
                        <a:srgbClr val="000000"/>
                      </a:solidFill>
                      <a:prstDash val="solid"/>
                      <a:round/>
                      <a:headEnd type="none" w="med" len="med"/>
                      <a:tailEnd type="none" w="med" len="med"/>
                    </a:lnL>
                    <a:lnR>
                      <a:noFill/>
                    </a:lnR>
                    <a:lnT>
                      <a:noFill/>
                    </a:lnT>
                    <a:lnB>
                      <a:noFill/>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low to high </a:t>
                      </a:r>
                    </a:p>
                  </a:txBody>
                  <a:tcPr marL="4763" marR="4763" marT="4763" marB="0" anchor="ctr">
                    <a:lnL>
                      <a:noFill/>
                    </a:lnL>
                    <a:lnR>
                      <a:noFill/>
                    </a:lnR>
                    <a:lnT>
                      <a:noFill/>
                    </a:lnT>
                    <a:lnB>
                      <a:noFill/>
                    </a:lnB>
                    <a:lnTlToBr w="12700" cmpd="sng">
                      <a:noFill/>
                      <a:prstDash val="solid"/>
                    </a:lnTlToBr>
                    <a:lnBlToTr w="12700" cmpd="sng">
                      <a:noFill/>
                      <a:prstDash val="solid"/>
                    </a:lnBlToTr>
                    <a:solidFill>
                      <a:srgbClr val="A5A5A5">
                        <a:lumMod val="40000"/>
                        <a:lumOff val="60000"/>
                      </a:srgbClr>
                    </a:solidFill>
                  </a:tcPr>
                </a:tc>
              </a:tr>
            </a:tbl>
          </a:graphicData>
        </a:graphic>
      </p:graphicFrame>
    </p:spTree>
    <p:extLst>
      <p:ext uri="{BB962C8B-B14F-4D97-AF65-F5344CB8AC3E}">
        <p14:creationId xmlns:p14="http://schemas.microsoft.com/office/powerpoint/2010/main" val="2263927228"/>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a:t>Primer &amp; Finish Coatings</a:t>
            </a:r>
          </a:p>
        </p:txBody>
      </p:sp>
      <p:graphicFrame>
        <p:nvGraphicFramePr>
          <p:cNvPr id="5" name="Table 4"/>
          <p:cNvGraphicFramePr>
            <a:graphicFrameLocks noGrp="1"/>
          </p:cNvGraphicFramePr>
          <p:nvPr>
            <p:extLst>
              <p:ext uri="{D42A27DB-BD31-4B8C-83A1-F6EECF244321}">
                <p14:modId xmlns:p14="http://schemas.microsoft.com/office/powerpoint/2010/main" val="2797969432"/>
              </p:ext>
            </p:extLst>
          </p:nvPr>
        </p:nvGraphicFramePr>
        <p:xfrm>
          <a:off x="228600" y="1058767"/>
          <a:ext cx="8686800" cy="3889247"/>
        </p:xfrm>
        <a:graphic>
          <a:graphicData uri="http://schemas.openxmlformats.org/drawingml/2006/table">
            <a:tbl>
              <a:tblPr/>
              <a:tblGrid>
                <a:gridCol w="6556075"/>
                <a:gridCol w="2130725"/>
              </a:tblGrid>
              <a:tr h="607163">
                <a:tc>
                  <a:txBody>
                    <a:bodyPr/>
                    <a:lstStyle/>
                    <a:p>
                      <a:pPr algn="l" fontAlgn="b"/>
                      <a:r>
                        <a:rPr lang="en-US" sz="2400" b="0" i="0" u="none" strike="noStrike" dirty="0" smtClean="0">
                          <a:solidFill>
                            <a:srgbClr val="000000"/>
                          </a:solidFill>
                          <a:effectLst/>
                          <a:latin typeface="Arial" panose="020B0604020202020204" pitchFamily="34" charset="0"/>
                          <a:cs typeface="Arial" panose="020B0604020202020204" pitchFamily="34" charset="0"/>
                        </a:rPr>
                        <a:t>Finish A:  Interior Environment - low end finish</a:t>
                      </a:r>
                      <a:endParaRPr lang="en-US" sz="2400" b="0" i="0" u="none" strike="noStrike" dirty="0">
                        <a:solidFill>
                          <a:srgbClr val="000000"/>
                        </a:solidFill>
                        <a:effectLst/>
                        <a:latin typeface="Arial" panose="020B0604020202020204" pitchFamily="34" charset="0"/>
                        <a:cs typeface="Arial" panose="020B0604020202020204" pitchFamily="34" charset="0"/>
                      </a:endParaRPr>
                    </a:p>
                  </a:txBody>
                  <a:tcPr marL="4763" marR="4763" marT="4763" marB="0"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tcPr>
                </a:tc>
                <a:tc>
                  <a:txBody>
                    <a:body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5% - 15%</a:t>
                      </a:r>
                    </a:p>
                  </a:txBody>
                  <a:tcPr marL="4763" marR="4763" marT="4763" marB="0" anchor="ctr">
                    <a:lnL w="12700" cap="flat" cmpd="sng" algn="ctr">
                      <a:solidFill>
                        <a:schemeClr val="tx1"/>
                      </a:solidFill>
                      <a:prstDash val="solid"/>
                      <a:round/>
                      <a:headEnd type="none" w="med" len="med"/>
                      <a:tailEnd type="none" w="med" len="med"/>
                    </a:lnL>
                    <a:lnR>
                      <a:noFill/>
                    </a:lnR>
                    <a:lnT>
                      <a:noFill/>
                    </a:lnT>
                    <a:lnB>
                      <a:noFill/>
                    </a:lnB>
                    <a:solidFill>
                      <a:srgbClr val="FFC000"/>
                    </a:solidFill>
                  </a:tcPr>
                </a:tc>
              </a:tr>
              <a:tr h="820521">
                <a:tc>
                  <a:txBody>
                    <a:bodyPr/>
                    <a:lstStyle/>
                    <a:p>
                      <a:pPr algn="l" fontAlgn="b"/>
                      <a:r>
                        <a:rPr lang="en-US" sz="2400" b="0" i="0" u="none" strike="noStrike" dirty="0" smtClean="0">
                          <a:solidFill>
                            <a:srgbClr val="000000"/>
                          </a:solidFill>
                          <a:effectLst/>
                          <a:latin typeface="Arial" panose="020B0604020202020204" pitchFamily="34" charset="0"/>
                          <a:cs typeface="Arial" panose="020B0604020202020204" pitchFamily="34" charset="0"/>
                        </a:rPr>
                        <a:t>Finish B:  Interior environment - high end finish</a:t>
                      </a:r>
                      <a:endParaRPr lang="en-US" sz="2400" b="0" i="0" u="none" strike="noStrike" dirty="0">
                        <a:solidFill>
                          <a:srgbClr val="000000"/>
                        </a:solidFill>
                        <a:effectLst/>
                        <a:latin typeface="Arial" panose="020B0604020202020204" pitchFamily="34" charset="0"/>
                        <a:cs typeface="Arial" panose="020B0604020202020204" pitchFamily="34" charset="0"/>
                      </a:endParaRPr>
                    </a:p>
                  </a:txBody>
                  <a:tcPr marL="4763" marR="4763" marT="4763"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15% - 30%</a:t>
                      </a:r>
                    </a:p>
                  </a:txBody>
                  <a:tcPr marL="4763" marR="4763" marT="4763" marB="0" anchor="ctr">
                    <a:lnL w="12700" cap="flat" cmpd="sng" algn="ctr">
                      <a:solidFill>
                        <a:schemeClr val="tx1"/>
                      </a:solidFill>
                      <a:prstDash val="solid"/>
                      <a:round/>
                      <a:headEnd type="none" w="med" len="med"/>
                      <a:tailEnd type="none" w="med" len="med"/>
                    </a:lnL>
                    <a:lnR>
                      <a:noFill/>
                    </a:lnR>
                    <a:lnT>
                      <a:noFill/>
                    </a:lnT>
                    <a:lnB>
                      <a:noFill/>
                    </a:lnB>
                    <a:solidFill>
                      <a:srgbClr val="FFC000"/>
                    </a:solidFill>
                  </a:tcPr>
                </a:tc>
              </a:tr>
              <a:tr h="820521">
                <a:tc>
                  <a:txBody>
                    <a:bodyPr/>
                    <a:lstStyle/>
                    <a:p>
                      <a:pPr algn="l" fontAlgn="b"/>
                      <a:r>
                        <a:rPr lang="en-US" sz="2400" b="0" i="0" u="none" strike="noStrike" dirty="0">
                          <a:solidFill>
                            <a:srgbClr val="000000"/>
                          </a:solidFill>
                          <a:effectLst/>
                          <a:latin typeface="Arial" panose="020B0604020202020204" pitchFamily="34" charset="0"/>
                          <a:cs typeface="Arial" panose="020B0604020202020204" pitchFamily="34" charset="0"/>
                        </a:rPr>
                        <a:t>Finish C:  Exterior environment - low end finish</a:t>
                      </a:r>
                    </a:p>
                  </a:txBody>
                  <a:tcPr marL="4763" marR="4763" marT="4763"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20% - 40%</a:t>
                      </a:r>
                    </a:p>
                  </a:txBody>
                  <a:tcPr marL="4763" marR="4763" marT="4763" marB="0" anchor="ctr">
                    <a:lnL w="12700" cap="flat" cmpd="sng" algn="ctr">
                      <a:solidFill>
                        <a:schemeClr val="tx1"/>
                      </a:solidFill>
                      <a:prstDash val="solid"/>
                      <a:round/>
                      <a:headEnd type="none" w="med" len="med"/>
                      <a:tailEnd type="none" w="med" len="med"/>
                    </a:lnL>
                    <a:lnR>
                      <a:noFill/>
                    </a:lnR>
                    <a:lnT>
                      <a:noFill/>
                    </a:lnT>
                    <a:lnB>
                      <a:noFill/>
                    </a:lnB>
                    <a:solidFill>
                      <a:srgbClr val="FFC000"/>
                    </a:solidFill>
                  </a:tcPr>
                </a:tc>
              </a:tr>
              <a:tr h="820521">
                <a:tc>
                  <a:txBody>
                    <a:bodyPr/>
                    <a:lstStyle/>
                    <a:p>
                      <a:pPr algn="l" fontAlgn="b"/>
                      <a:r>
                        <a:rPr lang="en-US" sz="2400" b="0" i="0" u="none" strike="noStrike" dirty="0">
                          <a:solidFill>
                            <a:srgbClr val="000000"/>
                          </a:solidFill>
                          <a:effectLst/>
                          <a:latin typeface="Arial" panose="020B0604020202020204" pitchFamily="34" charset="0"/>
                          <a:cs typeface="Arial" panose="020B0604020202020204" pitchFamily="34" charset="0"/>
                        </a:rPr>
                        <a:t>Finish D:  Exterior environment - high end finish</a:t>
                      </a:r>
                    </a:p>
                  </a:txBody>
                  <a:tcPr marL="4763" marR="4763" marT="4763"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30% - 50%</a:t>
                      </a:r>
                    </a:p>
                  </a:txBody>
                  <a:tcPr marL="4763" marR="4763" marT="4763" marB="0" anchor="ctr">
                    <a:lnL w="12700" cap="flat" cmpd="sng" algn="ctr">
                      <a:solidFill>
                        <a:schemeClr val="tx1"/>
                      </a:solidFill>
                      <a:prstDash val="solid"/>
                      <a:round/>
                      <a:headEnd type="none" w="med" len="med"/>
                      <a:tailEnd type="none" w="med" len="med"/>
                    </a:lnL>
                    <a:lnR>
                      <a:noFill/>
                    </a:lnR>
                    <a:lnT>
                      <a:noFill/>
                    </a:lnT>
                    <a:lnB>
                      <a:noFill/>
                    </a:lnB>
                    <a:solidFill>
                      <a:srgbClr val="FFC000"/>
                    </a:solidFill>
                  </a:tcPr>
                </a:tc>
              </a:tr>
              <a:tr h="820521">
                <a:tc>
                  <a:txBody>
                    <a:bodyPr/>
                    <a:lstStyle/>
                    <a:p>
                      <a:pPr algn="l" fontAlgn="b"/>
                      <a:r>
                        <a:rPr lang="en-US" sz="2400" b="0" i="0" u="none" strike="noStrike" dirty="0" smtClean="0">
                          <a:solidFill>
                            <a:srgbClr val="000000"/>
                          </a:solidFill>
                          <a:effectLst/>
                          <a:latin typeface="Arial" panose="020B0604020202020204" pitchFamily="34" charset="0"/>
                          <a:cs typeface="Arial" panose="020B0604020202020204" pitchFamily="34" charset="0"/>
                        </a:rPr>
                        <a:t>Finish E:  Galvanizing</a:t>
                      </a:r>
                      <a:endParaRPr lang="en-US" sz="2400" b="0" i="0" u="none" strike="noStrike" dirty="0">
                        <a:solidFill>
                          <a:srgbClr val="000000"/>
                        </a:solidFill>
                        <a:effectLst/>
                        <a:latin typeface="Arial" panose="020B0604020202020204" pitchFamily="34" charset="0"/>
                        <a:cs typeface="Arial" panose="020B0604020202020204" pitchFamily="34" charset="0"/>
                      </a:endParaRPr>
                    </a:p>
                  </a:txBody>
                  <a:tcPr marL="4763" marR="4763" marT="4763"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800" b="0" i="0" u="none" strike="noStrike" dirty="0">
                          <a:solidFill>
                            <a:srgbClr val="000000"/>
                          </a:solidFill>
                          <a:effectLst/>
                          <a:latin typeface="Arial" panose="020B0604020202020204" pitchFamily="34" charset="0"/>
                          <a:cs typeface="Arial" panose="020B0604020202020204" pitchFamily="34" charset="0"/>
                        </a:rPr>
                        <a:t>20% - 40%</a:t>
                      </a:r>
                    </a:p>
                  </a:txBody>
                  <a:tcPr marL="4763" marR="4763" marT="4763" marB="0" anchor="ctr">
                    <a:lnL w="12700" cap="flat" cmpd="sng" algn="ctr">
                      <a:solidFill>
                        <a:schemeClr val="tx1"/>
                      </a:solidFill>
                      <a:prstDash val="solid"/>
                      <a:round/>
                      <a:headEnd type="none" w="med" len="med"/>
                      <a:tailEnd type="none" w="med" len="med"/>
                    </a:lnL>
                    <a:lnR>
                      <a:noFill/>
                    </a:lnR>
                    <a:lnT>
                      <a:noFill/>
                    </a:lnT>
                    <a:lnB>
                      <a:noFill/>
                    </a:lnB>
                    <a:solidFill>
                      <a:srgbClr val="FFC000"/>
                    </a:solidFill>
                  </a:tcPr>
                </a:tc>
              </a:tr>
            </a:tbl>
          </a:graphicData>
        </a:graphic>
      </p:graphicFrame>
    </p:spTree>
    <p:extLst>
      <p:ext uri="{BB962C8B-B14F-4D97-AF65-F5344CB8AC3E}">
        <p14:creationId xmlns:p14="http://schemas.microsoft.com/office/powerpoint/2010/main" val="2821084245"/>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itle 3"/>
          <p:cNvSpPr txBox="1">
            <a:spLocks/>
          </p:cNvSpPr>
          <p:nvPr/>
        </p:nvSpPr>
        <p:spPr>
          <a:xfrm rot="5400000">
            <a:off x="5905000" y="2248400"/>
            <a:ext cx="5148072" cy="651272"/>
          </a:xfrm>
          <a:prstGeom prst="rect">
            <a:avLst/>
          </a:prstGeom>
          <a:solidFill>
            <a:schemeClr val="tx2">
              <a:alpha val="75000"/>
            </a:schemeClr>
          </a:solidFill>
        </p:spPr>
        <p:txBody>
          <a:bodyPr vert="horz" lIns="91440" tIns="45720" rIns="91440" bIns="45720" rtlCol="0" anchor="ctr">
            <a:normAutofit/>
          </a:bodyPr>
          <a:lstStyle>
            <a:lvl1pPr>
              <a:spcBef>
                <a:spcPct val="0"/>
              </a:spcBef>
              <a:buNone/>
              <a:defRPr sz="3200">
                <a:solidFill>
                  <a:srgbClr val="0089CF"/>
                </a:solidFill>
                <a:latin typeface="Arial" panose="020B0604020202020204" pitchFamily="34" charset="0"/>
                <a:ea typeface="+mj-ea"/>
                <a:cs typeface="Arial" pitchFamily="34" charset="0"/>
              </a:defRPr>
            </a:lvl1pPr>
          </a:lstStyle>
          <a:p>
            <a:r>
              <a:rPr lang="en-US" dirty="0" smtClean="0">
                <a:solidFill>
                  <a:schemeClr val="bg1"/>
                </a:solidFill>
              </a:rPr>
              <a:t>         Standard Steel</a:t>
            </a:r>
            <a:endParaRPr lang="en-US" dirty="0">
              <a:solidFill>
                <a:schemeClr val="bg1"/>
              </a:solidFill>
            </a:endParaRPr>
          </a:p>
        </p:txBody>
      </p:sp>
      <p:sp>
        <p:nvSpPr>
          <p:cNvPr id="9" name="Rectangle 8"/>
          <p:cNvSpPr/>
          <p:nvPr/>
        </p:nvSpPr>
        <p:spPr>
          <a:xfrm>
            <a:off x="8153400" y="209551"/>
            <a:ext cx="651272" cy="651272"/>
          </a:xfrm>
          <a:prstGeom prst="rect">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latin typeface="Arial" panose="020B0604020202020204" pitchFamily="34" charset="0"/>
                <a:cs typeface="Arial" panose="020B0604020202020204" pitchFamily="34" charset="0"/>
              </a:rPr>
              <a:t>3</a:t>
            </a: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10829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Fabricator Friendly Tip </a:t>
            </a:r>
            <a:endParaRPr lang="en-US" dirty="0"/>
          </a:p>
        </p:txBody>
      </p:sp>
      <p:sp>
        <p:nvSpPr>
          <p:cNvPr id="5" name="Content Placeholder 2"/>
          <p:cNvSpPr txBox="1">
            <a:spLocks/>
          </p:cNvSpPr>
          <p:nvPr/>
        </p:nvSpPr>
        <p:spPr>
          <a:xfrm>
            <a:off x="381000" y="828675"/>
            <a:ext cx="8153400" cy="3486150"/>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3600" b="0" i="1" dirty="0"/>
              <a:t>“Many people consider all exposed steel to be AESS. This is not true or necessary.”</a:t>
            </a:r>
          </a:p>
        </p:txBody>
      </p:sp>
    </p:spTree>
    <p:extLst>
      <p:ext uri="{BB962C8B-B14F-4D97-AF65-F5344CB8AC3E}">
        <p14:creationId xmlns:p14="http://schemas.microsoft.com/office/powerpoint/2010/main" val="2205308418"/>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endParaRPr lang="en-US"/>
          </a:p>
        </p:txBody>
      </p:sp>
      <p:sp>
        <p:nvSpPr>
          <p:cNvPr id="3" name="Content Placeholder 2"/>
          <p:cNvSpPr>
            <a:spLocks noGrp="1"/>
          </p:cNvSpPr>
          <p:nvPr>
            <p:ph sz="half" idx="2"/>
          </p:nvPr>
        </p:nvSpPr>
        <p:spPr/>
        <p:txBody>
          <a:bodyPr/>
          <a:lstStyle/>
          <a:p>
            <a:endParaRPr lang="en-US"/>
          </a:p>
        </p:txBody>
      </p:sp>
      <p:sp>
        <p:nvSpPr>
          <p:cNvPr id="4" name="Title 3"/>
          <p:cNvSpPr>
            <a:spLocks noGrp="1"/>
          </p:cNvSpPr>
          <p:nvPr>
            <p:ph type="title"/>
          </p:nvPr>
        </p:nvSpPr>
        <p:spPr/>
        <p:txBody>
          <a:bodyPr/>
          <a:lstStyle/>
          <a:p>
            <a:endParaRPr lang="en-US" dirty="0"/>
          </a:p>
        </p:txBody>
      </p:sp>
      <p:pic>
        <p:nvPicPr>
          <p:cNvPr id="18434" name="Picture 2" descr="C:\Users\collins\Pictures\San Bernardino Transit Center\5914-04-3_Exterior.jpg"/>
          <p:cNvPicPr>
            <a:picLocks noChangeAspect="1" noChangeArrowheads="1"/>
          </p:cNvPicPr>
          <p:nvPr/>
        </p:nvPicPr>
        <p:blipFill rotWithShape="1">
          <a:blip r:embed="rId3">
            <a:extLst>
              <a:ext uri="{28A0092B-C50C-407E-A947-70E740481C1C}">
                <a14:useLocalDpi xmlns:a14="http://schemas.microsoft.com/office/drawing/2010/main" val="0"/>
              </a:ext>
            </a:extLst>
          </a:blip>
          <a:srcRect t="16467"/>
          <a:stretch/>
        </p:blipFill>
        <p:spPr bwMode="auto">
          <a:xfrm>
            <a:off x="0" y="-736"/>
            <a:ext cx="9144000" cy="514423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962400" y="172819"/>
            <a:ext cx="1905000" cy="646331"/>
          </a:xfrm>
          <a:prstGeom prst="rect">
            <a:avLst/>
          </a:prstGeom>
          <a:noFill/>
        </p:spPr>
        <p:txBody>
          <a:bodyPr wrap="square" rtlCol="0">
            <a:spAutoFit/>
          </a:bodyPr>
          <a:lstStyle/>
          <a:p>
            <a:pPr algn="ctr"/>
            <a:r>
              <a:rPr lang="en-US" sz="3600" dirty="0" smtClean="0">
                <a:solidFill>
                  <a:schemeClr val="bg1"/>
                </a:solidFill>
                <a:latin typeface="Arial" panose="020B0604020202020204" pitchFamily="34" charset="0"/>
                <a:cs typeface="Arial" panose="020B0604020202020204" pitchFamily="34" charset="0"/>
              </a:rPr>
              <a:t>Visibility </a:t>
            </a:r>
            <a:endParaRPr lang="en-US" sz="3600" dirty="0">
              <a:solidFill>
                <a:schemeClr val="bg1"/>
              </a:solidFill>
              <a:latin typeface="Arial" panose="020B0604020202020204" pitchFamily="34" charset="0"/>
              <a:cs typeface="Arial" panose="020B0604020202020204" pitchFamily="34" charset="0"/>
            </a:endParaRPr>
          </a:p>
        </p:txBody>
      </p:sp>
      <p:cxnSp>
        <p:nvCxnSpPr>
          <p:cNvPr id="8" name="Straight Connector 7"/>
          <p:cNvCxnSpPr/>
          <p:nvPr/>
        </p:nvCxnSpPr>
        <p:spPr>
          <a:xfrm flipH="1">
            <a:off x="5867400" y="497452"/>
            <a:ext cx="3352800" cy="0"/>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08642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llins\Pictures\YMCA\5951-10-08 - Interior - Climbing Wall.Condray.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6249"/>
          <a:stretch/>
        </p:blipFill>
        <p:spPr bwMode="auto">
          <a:xfrm>
            <a:off x="0" y="0"/>
            <a:ext cx="36576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1852" r="8642"/>
          <a:stretch/>
        </p:blipFill>
        <p:spPr bwMode="auto">
          <a:xfrm>
            <a:off x="3781429" y="0"/>
            <a:ext cx="5362575"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495800" y="4400550"/>
            <a:ext cx="1905000" cy="646331"/>
          </a:xfrm>
          <a:prstGeom prst="rect">
            <a:avLst/>
          </a:prstGeom>
          <a:noFill/>
        </p:spPr>
        <p:txBody>
          <a:bodyPr wrap="square" rtlCol="0">
            <a:spAutoFit/>
          </a:bodyPr>
          <a:lstStyle/>
          <a:p>
            <a:pPr algn="ctr"/>
            <a:r>
              <a:rPr lang="en-US" sz="3600" dirty="0" smtClean="0">
                <a:solidFill>
                  <a:prstClr val="white"/>
                </a:solidFill>
                <a:latin typeface="Arial" panose="020B0604020202020204" pitchFamily="34" charset="0"/>
                <a:cs typeface="Arial" panose="020B0604020202020204" pitchFamily="34" charset="0"/>
              </a:rPr>
              <a:t>Setting</a:t>
            </a:r>
            <a:endParaRPr lang="en-US" sz="3600" dirty="0">
              <a:solidFill>
                <a:prstClr val="white"/>
              </a:solidFill>
              <a:latin typeface="Arial" panose="020B0604020202020204" pitchFamily="34" charset="0"/>
              <a:cs typeface="Arial" panose="020B0604020202020204" pitchFamily="34" charset="0"/>
            </a:endParaRPr>
          </a:p>
        </p:txBody>
      </p:sp>
      <p:cxnSp>
        <p:nvCxnSpPr>
          <p:cNvPr id="5" name="Straight Connector 4"/>
          <p:cNvCxnSpPr/>
          <p:nvPr/>
        </p:nvCxnSpPr>
        <p:spPr>
          <a:xfrm flipH="1" flipV="1">
            <a:off x="6324600" y="4723666"/>
            <a:ext cx="2971800" cy="49"/>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90609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endParaRPr lang="en-US"/>
          </a:p>
        </p:txBody>
      </p:sp>
      <p:sp>
        <p:nvSpPr>
          <p:cNvPr id="3" name="Content Placeholder 2"/>
          <p:cNvSpPr>
            <a:spLocks noGrp="1"/>
          </p:cNvSpPr>
          <p:nvPr>
            <p:ph sz="half" idx="2"/>
          </p:nvPr>
        </p:nvSpPr>
        <p:spPr/>
        <p:txBody>
          <a:bodyPr/>
          <a:lstStyle/>
          <a:p>
            <a:endParaRPr lang="en-US"/>
          </a:p>
        </p:txBody>
      </p:sp>
      <p:sp>
        <p:nvSpPr>
          <p:cNvPr id="4" name="Title 3"/>
          <p:cNvSpPr>
            <a:spLocks noGrp="1"/>
          </p:cNvSpPr>
          <p:nvPr>
            <p:ph type="title"/>
          </p:nvPr>
        </p:nvSpPr>
        <p:spPr/>
        <p:txBody>
          <a:bodyPr/>
          <a:lstStyle/>
          <a:p>
            <a:endParaRPr lang="en-US"/>
          </a:p>
        </p:txBody>
      </p:sp>
      <p:pic>
        <p:nvPicPr>
          <p:cNvPr id="1026" name="Picture 2" descr="C:\Users\collins\Downloads\IMG_0396.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t="15488" b="133"/>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438150"/>
            <a:ext cx="5486401" cy="646331"/>
          </a:xfrm>
          <a:prstGeom prst="rect">
            <a:avLst/>
          </a:prstGeom>
          <a:noFill/>
        </p:spPr>
        <p:txBody>
          <a:bodyPr wrap="square" rtlCol="0">
            <a:spAutoFit/>
          </a:bodyPr>
          <a:lstStyle/>
          <a:p>
            <a:pPr algn="ctr"/>
            <a:r>
              <a:rPr lang="en-US" sz="3600" dirty="0" smtClean="0">
                <a:solidFill>
                  <a:prstClr val="white"/>
                </a:solidFill>
                <a:latin typeface="Arial" panose="020B0604020202020204" pitchFamily="34" charset="0"/>
                <a:cs typeface="Arial" panose="020B0604020202020204" pitchFamily="34" charset="0"/>
              </a:rPr>
              <a:t>Audience</a:t>
            </a:r>
            <a:endParaRPr lang="en-US" sz="3600" dirty="0">
              <a:solidFill>
                <a:prstClr val="white"/>
              </a:solidFill>
              <a:latin typeface="Arial" panose="020B0604020202020204" pitchFamily="34" charset="0"/>
              <a:cs typeface="Arial" panose="020B0604020202020204" pitchFamily="34" charset="0"/>
            </a:endParaRPr>
          </a:p>
        </p:txBody>
      </p:sp>
      <p:cxnSp>
        <p:nvCxnSpPr>
          <p:cNvPr id="7" name="Straight Connector 6"/>
          <p:cNvCxnSpPr/>
          <p:nvPr/>
        </p:nvCxnSpPr>
        <p:spPr>
          <a:xfrm flipH="1">
            <a:off x="3810000" y="761315"/>
            <a:ext cx="5334001" cy="0"/>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56024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ttps://archinect.imgix.net/uploads/ee/eexiekp29amzcyio.jpg?auto=compress%2Cformat"/>
          <p:cNvPicPr>
            <a:picLocks noChangeAspect="1" noChangeArrowheads="1"/>
          </p:cNvPicPr>
          <p:nvPr/>
        </p:nvPicPr>
        <p:blipFill rotWithShape="1">
          <a:blip r:embed="rId3">
            <a:extLst>
              <a:ext uri="{28A0092B-C50C-407E-A947-70E740481C1C}">
                <a14:useLocalDpi xmlns:a14="http://schemas.microsoft.com/office/drawing/2010/main" val="0"/>
              </a:ext>
            </a:extLst>
          </a:blip>
          <a:srcRect t="46542" b="13202"/>
          <a:stretch/>
        </p:blipFill>
        <p:spPr bwMode="auto">
          <a:xfrm>
            <a:off x="0" y="0"/>
            <a:ext cx="9144000" cy="514807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642792" y="1925419"/>
            <a:ext cx="1905000" cy="646331"/>
          </a:xfrm>
          <a:prstGeom prst="rect">
            <a:avLst/>
          </a:prstGeom>
          <a:noFill/>
        </p:spPr>
        <p:txBody>
          <a:bodyPr wrap="square" rtlCol="0">
            <a:spAutoFit/>
          </a:bodyPr>
          <a:lstStyle/>
          <a:p>
            <a:pPr algn="ctr"/>
            <a:r>
              <a:rPr lang="en-US" sz="3600" dirty="0" smtClean="0">
                <a:solidFill>
                  <a:schemeClr val="bg1"/>
                </a:solidFill>
                <a:latin typeface="Arial" panose="020B0604020202020204" pitchFamily="34" charset="0"/>
                <a:cs typeface="Arial" panose="020B0604020202020204" pitchFamily="34" charset="0"/>
              </a:rPr>
              <a:t>Style</a:t>
            </a:r>
            <a:endParaRPr lang="en-US" sz="3600" dirty="0">
              <a:solidFill>
                <a:schemeClr val="bg1"/>
              </a:solidFill>
              <a:latin typeface="Arial" panose="020B0604020202020204" pitchFamily="34" charset="0"/>
              <a:cs typeface="Arial" panose="020B0604020202020204" pitchFamily="34" charset="0"/>
            </a:endParaRPr>
          </a:p>
        </p:txBody>
      </p:sp>
      <p:cxnSp>
        <p:nvCxnSpPr>
          <p:cNvPr id="6" name="Straight Connector 5"/>
          <p:cNvCxnSpPr/>
          <p:nvPr/>
        </p:nvCxnSpPr>
        <p:spPr>
          <a:xfrm flipH="1">
            <a:off x="-36512" y="2250052"/>
            <a:ext cx="5040560" cy="33666"/>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2666897"/>
      </p:ext>
    </p:extLst>
  </p:cSld>
  <p:clrMapOvr>
    <a:masterClrMapping/>
  </p:clrMapOvr>
  <p:transition spd="med">
    <p:fade/>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Users\collins\Pictures\USAF Center\USAFA Center for Character and Leadership Development-07.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5629"/>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3"/>
          <p:cNvSpPr txBox="1">
            <a:spLocks/>
          </p:cNvSpPr>
          <p:nvPr/>
        </p:nvSpPr>
        <p:spPr>
          <a:xfrm rot="5400000">
            <a:off x="5905000" y="2248400"/>
            <a:ext cx="5148072" cy="651272"/>
          </a:xfrm>
          <a:prstGeom prst="rect">
            <a:avLst/>
          </a:prstGeom>
          <a:solidFill>
            <a:schemeClr val="tx2">
              <a:alpha val="75000"/>
            </a:schemeClr>
          </a:solidFill>
        </p:spPr>
        <p:txBody>
          <a:bodyPr vert="horz" lIns="91440" tIns="45720" rIns="91440" bIns="45720" rtlCol="0" anchor="ctr">
            <a:normAutofit/>
          </a:bodyPr>
          <a:lstStyle>
            <a:lvl1pPr>
              <a:spcBef>
                <a:spcPct val="0"/>
              </a:spcBef>
              <a:buNone/>
              <a:defRPr sz="3200">
                <a:solidFill>
                  <a:srgbClr val="0089CF"/>
                </a:solidFill>
                <a:latin typeface="Arial" panose="020B0604020202020204" pitchFamily="34" charset="0"/>
                <a:ea typeface="+mj-ea"/>
                <a:cs typeface="Arial" pitchFamily="34" charset="0"/>
              </a:defRPr>
            </a:lvl1pPr>
          </a:lstStyle>
          <a:p>
            <a:r>
              <a:rPr lang="en-US" dirty="0" smtClean="0">
                <a:solidFill>
                  <a:schemeClr val="bg1"/>
                </a:solidFill>
              </a:rPr>
              <a:t>        Visual AESS Mapping</a:t>
            </a:r>
            <a:endParaRPr lang="en-US" dirty="0">
              <a:solidFill>
                <a:schemeClr val="bg1"/>
              </a:solidFill>
            </a:endParaRPr>
          </a:p>
        </p:txBody>
      </p:sp>
      <p:sp>
        <p:nvSpPr>
          <p:cNvPr id="9" name="Rectangle 8"/>
          <p:cNvSpPr/>
          <p:nvPr/>
        </p:nvSpPr>
        <p:spPr>
          <a:xfrm>
            <a:off x="8153400" y="209551"/>
            <a:ext cx="651272" cy="651272"/>
          </a:xfrm>
          <a:prstGeom prst="rect">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latin typeface="Arial" panose="020B0604020202020204" pitchFamily="34" charset="0"/>
                <a:cs typeface="Arial" panose="020B0604020202020204" pitchFamily="34" charset="0"/>
              </a:rPr>
              <a:t>4</a:t>
            </a: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25487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endParaRPr lang="en-US"/>
          </a:p>
        </p:txBody>
      </p:sp>
      <p:sp>
        <p:nvSpPr>
          <p:cNvPr id="3" name="Content Placeholder 2"/>
          <p:cNvSpPr>
            <a:spLocks noGrp="1"/>
          </p:cNvSpPr>
          <p:nvPr>
            <p:ph sz="half" idx="2"/>
          </p:nvPr>
        </p:nvSpPr>
        <p:spPr/>
        <p:txBody>
          <a:bodyPr/>
          <a:lstStyle/>
          <a:p>
            <a:endParaRPr lang="en-US"/>
          </a:p>
        </p:txBody>
      </p:sp>
      <p:sp>
        <p:nvSpPr>
          <p:cNvPr id="4" name="Title 3"/>
          <p:cNvSpPr>
            <a:spLocks noGrp="1"/>
          </p:cNvSpPr>
          <p:nvPr>
            <p:ph type="title"/>
          </p:nvPr>
        </p:nvSpPr>
        <p:spPr/>
        <p:txBody>
          <a:bodyPr/>
          <a:lstStyle/>
          <a:p>
            <a:endParaRPr lang="en-US"/>
          </a:p>
        </p:txBody>
      </p:sp>
      <p:pic>
        <p:nvPicPr>
          <p:cNvPr id="1229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091" b="14590"/>
          <a:stretch/>
        </p:blipFill>
        <p:spPr bwMode="auto">
          <a:xfrm>
            <a:off x="0" y="1"/>
            <a:ext cx="9144000" cy="51434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Freeform 7"/>
          <p:cNvSpPr/>
          <p:nvPr/>
        </p:nvSpPr>
        <p:spPr>
          <a:xfrm>
            <a:off x="-32464" y="-27053"/>
            <a:ext cx="9187285" cy="2624165"/>
          </a:xfrm>
          <a:custGeom>
            <a:avLst/>
            <a:gdLst>
              <a:gd name="connsiteX0" fmla="*/ 0 w 9187285"/>
              <a:gd name="connsiteY0" fmla="*/ 0 h 2624165"/>
              <a:gd name="connsiteX1" fmla="*/ 27053 w 9187285"/>
              <a:gd name="connsiteY1" fmla="*/ 1341841 h 2624165"/>
              <a:gd name="connsiteX2" fmla="*/ 725027 w 9187285"/>
              <a:gd name="connsiteY2" fmla="*/ 1964066 h 2624165"/>
              <a:gd name="connsiteX3" fmla="*/ 6395389 w 9187285"/>
              <a:gd name="connsiteY3" fmla="*/ 2624165 h 2624165"/>
              <a:gd name="connsiteX4" fmla="*/ 9187285 w 9187285"/>
              <a:gd name="connsiteY4" fmla="*/ 2240009 h 2624165"/>
              <a:gd name="connsiteX5" fmla="*/ 9160232 w 9187285"/>
              <a:gd name="connsiteY5" fmla="*/ 5410 h 2624165"/>
              <a:gd name="connsiteX6" fmla="*/ 0 w 9187285"/>
              <a:gd name="connsiteY6" fmla="*/ 0 h 2624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87285" h="2624165">
                <a:moveTo>
                  <a:pt x="0" y="0"/>
                </a:moveTo>
                <a:lnTo>
                  <a:pt x="27053" y="1341841"/>
                </a:lnTo>
                <a:lnTo>
                  <a:pt x="725027" y="1964066"/>
                </a:lnTo>
                <a:lnTo>
                  <a:pt x="6395389" y="2624165"/>
                </a:lnTo>
                <a:lnTo>
                  <a:pt x="9187285" y="2240009"/>
                </a:lnTo>
                <a:lnTo>
                  <a:pt x="9160232" y="5410"/>
                </a:lnTo>
                <a:lnTo>
                  <a:pt x="0" y="0"/>
                </a:lnTo>
                <a:close/>
              </a:path>
            </a:pathLst>
          </a:custGeom>
          <a:solidFill>
            <a:schemeClr val="accent1">
              <a:alpha val="2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lowchart: Manual Operation 9"/>
          <p:cNvSpPr/>
          <p:nvPr/>
        </p:nvSpPr>
        <p:spPr>
          <a:xfrm>
            <a:off x="2804375" y="3562350"/>
            <a:ext cx="152400" cy="304800"/>
          </a:xfrm>
          <a:prstGeom prst="flowChartManualOperation">
            <a:avLst/>
          </a:prstGeom>
          <a:solidFill>
            <a:srgbClr val="92D050">
              <a:alpha val="3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lowchart: Manual Operation 11"/>
          <p:cNvSpPr/>
          <p:nvPr/>
        </p:nvSpPr>
        <p:spPr>
          <a:xfrm rot="10800000">
            <a:off x="2806521" y="1047750"/>
            <a:ext cx="152400" cy="304800"/>
          </a:xfrm>
          <a:prstGeom prst="flowChartManualOperation">
            <a:avLst/>
          </a:prstGeom>
          <a:solidFill>
            <a:srgbClr val="92D050">
              <a:alpha val="3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2804375" y="1352550"/>
            <a:ext cx="152400" cy="2209800"/>
          </a:xfrm>
          <a:prstGeom prst="rect">
            <a:avLst/>
          </a:prstGeom>
          <a:solidFill>
            <a:srgbClr val="92D050">
              <a:alpha val="3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04340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P spid="11"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static.pexels.com/photos/53621/calculator-calculation-insurance-finance-53621.jpe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4513"/>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3"/>
          <p:cNvSpPr txBox="1">
            <a:spLocks/>
          </p:cNvSpPr>
          <p:nvPr/>
        </p:nvSpPr>
        <p:spPr>
          <a:xfrm rot="5400000">
            <a:off x="5905000" y="2248400"/>
            <a:ext cx="5148072" cy="651272"/>
          </a:xfrm>
          <a:prstGeom prst="rect">
            <a:avLst/>
          </a:prstGeom>
          <a:solidFill>
            <a:schemeClr val="tx2">
              <a:alpha val="75000"/>
            </a:schemeClr>
          </a:solidFill>
        </p:spPr>
        <p:txBody>
          <a:bodyPr vert="horz" lIns="91440" tIns="45720" rIns="91440" bIns="45720" rtlCol="0" anchor="ctr">
            <a:normAutofit fontScale="92500"/>
          </a:bodyPr>
          <a:lstStyle>
            <a:lvl1pPr>
              <a:spcBef>
                <a:spcPct val="0"/>
              </a:spcBef>
              <a:buNone/>
              <a:defRPr sz="3200">
                <a:solidFill>
                  <a:srgbClr val="0089CF"/>
                </a:solidFill>
                <a:latin typeface="Arial" panose="020B0604020202020204" pitchFamily="34" charset="0"/>
                <a:ea typeface="+mj-ea"/>
                <a:cs typeface="Arial" pitchFamily="34" charset="0"/>
              </a:defRPr>
            </a:lvl1pPr>
          </a:lstStyle>
          <a:p>
            <a:r>
              <a:rPr lang="en-US" dirty="0" smtClean="0">
                <a:solidFill>
                  <a:schemeClr val="bg1"/>
                </a:solidFill>
              </a:rPr>
              <a:t>        AESS Budget Mapping</a:t>
            </a:r>
            <a:endParaRPr lang="en-US" dirty="0">
              <a:solidFill>
                <a:schemeClr val="bg1"/>
              </a:solidFill>
            </a:endParaRPr>
          </a:p>
        </p:txBody>
      </p:sp>
      <p:sp>
        <p:nvSpPr>
          <p:cNvPr id="9" name="Rectangle 8"/>
          <p:cNvSpPr/>
          <p:nvPr/>
        </p:nvSpPr>
        <p:spPr>
          <a:xfrm>
            <a:off x="8153400" y="209551"/>
            <a:ext cx="651272" cy="651272"/>
          </a:xfrm>
          <a:prstGeom prst="rect">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latin typeface="Arial" panose="020B0604020202020204" pitchFamily="34" charset="0"/>
                <a:cs typeface="Arial" panose="020B0604020202020204" pitchFamily="34" charset="0"/>
              </a:rPr>
              <a:t>5</a:t>
            </a:r>
          </a:p>
        </p:txBody>
      </p:sp>
    </p:spTree>
    <p:extLst>
      <p:ext uri="{BB962C8B-B14F-4D97-AF65-F5344CB8AC3E}">
        <p14:creationId xmlns:p14="http://schemas.microsoft.com/office/powerpoint/2010/main" val="13713213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Fabricator Friendly Tip </a:t>
            </a:r>
            <a:endParaRPr lang="en-US" dirty="0"/>
          </a:p>
        </p:txBody>
      </p:sp>
      <p:sp>
        <p:nvSpPr>
          <p:cNvPr id="5" name="Content Placeholder 2"/>
          <p:cNvSpPr txBox="1">
            <a:spLocks/>
          </p:cNvSpPr>
          <p:nvPr/>
        </p:nvSpPr>
        <p:spPr>
          <a:xfrm>
            <a:off x="381000" y="828675"/>
            <a:ext cx="8153400" cy="3486150"/>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3600" b="0" i="1" dirty="0"/>
              <a:t>“Least Weight ≠ Least Cost” </a:t>
            </a:r>
          </a:p>
        </p:txBody>
      </p:sp>
    </p:spTree>
    <p:extLst>
      <p:ext uri="{BB962C8B-B14F-4D97-AF65-F5344CB8AC3E}">
        <p14:creationId xmlns:p14="http://schemas.microsoft.com/office/powerpoint/2010/main" val="3574932862"/>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a:xfrm>
            <a:off x="323531" y="195486"/>
            <a:ext cx="2664289" cy="1080120"/>
          </a:xfrm>
        </p:spPr>
        <p:txBody>
          <a:bodyPr/>
          <a:lstStyle/>
          <a:p>
            <a:r>
              <a:rPr lang="en-US" dirty="0" smtClean="0"/>
              <a:t>AESS Labor</a:t>
            </a:r>
            <a:endParaRPr lang="en-US" dirty="0"/>
          </a:p>
        </p:txBody>
      </p:sp>
      <p:graphicFrame>
        <p:nvGraphicFramePr>
          <p:cNvPr id="7" name="Chart 6"/>
          <p:cNvGraphicFramePr>
            <a:graphicFrameLocks/>
          </p:cNvGraphicFramePr>
          <p:nvPr>
            <p:extLst>
              <p:ext uri="{D42A27DB-BD31-4B8C-83A1-F6EECF244321}">
                <p14:modId xmlns:p14="http://schemas.microsoft.com/office/powerpoint/2010/main" val="3889966765"/>
              </p:ext>
            </p:extLst>
          </p:nvPr>
        </p:nvGraphicFramePr>
        <p:xfrm>
          <a:off x="251520" y="1635646"/>
          <a:ext cx="274320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Box 1"/>
          <p:cNvSpPr txBox="1"/>
          <p:nvPr/>
        </p:nvSpPr>
        <p:spPr>
          <a:xfrm>
            <a:off x="683568" y="2499744"/>
            <a:ext cx="1872208" cy="871642"/>
          </a:xfrm>
          <a:prstGeom prst="rect">
            <a:avLst/>
          </a:prstGeom>
        </p:spPr>
        <p:txBody>
          <a:bodyPr wrap="square" lIns="91434" tIns="45717" rIns="91434" bIns="45717"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6000" dirty="0"/>
              <a:t>+90%</a:t>
            </a:r>
          </a:p>
        </p:txBody>
      </p:sp>
      <p:pic>
        <p:nvPicPr>
          <p:cNvPr id="10" name="Picture 2"/>
          <p:cNvPicPr>
            <a:picLocks noGrp="1" noChangeAspect="1" noChangeArrowheads="1"/>
          </p:cNvPicPr>
          <p:nvPr>
            <p:ph type="pic" sz="quarter" idx="10"/>
          </p:nvPr>
        </p:nvPicPr>
        <p:blipFill rotWithShape="1">
          <a:blip r:embed="rId4" cstate="print">
            <a:extLst>
              <a:ext uri="{28A0092B-C50C-407E-A947-70E740481C1C}">
                <a14:useLocalDpi xmlns:a14="http://schemas.microsoft.com/office/drawing/2010/main" val="0"/>
              </a:ext>
            </a:extLst>
          </a:blip>
          <a:srcRect l="6685" r="6685"/>
          <a:stretch/>
        </p:blipFill>
        <p:spPr bwMode="auto">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7184150"/>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Fabricator Friendly Tip </a:t>
            </a:r>
            <a:endParaRPr lang="en-US" dirty="0"/>
          </a:p>
        </p:txBody>
      </p:sp>
      <p:sp>
        <p:nvSpPr>
          <p:cNvPr id="5" name="Content Placeholder 2"/>
          <p:cNvSpPr txBox="1">
            <a:spLocks/>
          </p:cNvSpPr>
          <p:nvPr/>
        </p:nvSpPr>
        <p:spPr>
          <a:xfrm>
            <a:off x="381000" y="828675"/>
            <a:ext cx="8153400" cy="3486150"/>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3600" b="0" i="1" dirty="0"/>
              <a:t>“Put your money only where it counts. The lowest possible AESS category should be specified to meet the project requirements.”</a:t>
            </a:r>
          </a:p>
        </p:txBody>
      </p:sp>
    </p:spTree>
    <p:extLst>
      <p:ext uri="{BB962C8B-B14F-4D97-AF65-F5344CB8AC3E}">
        <p14:creationId xmlns:p14="http://schemas.microsoft.com/office/powerpoint/2010/main" val="1882785186"/>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endParaRPr lang="en-US"/>
          </a:p>
        </p:txBody>
      </p:sp>
      <p:sp>
        <p:nvSpPr>
          <p:cNvPr id="3" name="Content Placeholder 2"/>
          <p:cNvSpPr>
            <a:spLocks noGrp="1"/>
          </p:cNvSpPr>
          <p:nvPr>
            <p:ph sz="half" idx="2"/>
          </p:nvPr>
        </p:nvSpPr>
        <p:spPr/>
        <p:txBody>
          <a:bodyPr/>
          <a:lstStyle/>
          <a:p>
            <a:endParaRPr lang="en-US"/>
          </a:p>
        </p:txBody>
      </p:sp>
      <p:sp>
        <p:nvSpPr>
          <p:cNvPr id="4" name="Title 3"/>
          <p:cNvSpPr>
            <a:spLocks noGrp="1"/>
          </p:cNvSpPr>
          <p:nvPr>
            <p:ph type="title"/>
          </p:nvPr>
        </p:nvSpPr>
        <p:spPr/>
        <p:txBody>
          <a:bodyPr/>
          <a:lstStyle/>
          <a:p>
            <a:endParaRPr lang="en-US" dirty="0"/>
          </a:p>
        </p:txBody>
      </p:sp>
      <p:pic>
        <p:nvPicPr>
          <p:cNvPr id="5" name="Picture 2" descr="C:\Users\collins\Desktop\Pictures\AISC\NYC Police Academy\IMG_0448.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3117" b="21883"/>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12" name="Freeform 11"/>
          <p:cNvSpPr/>
          <p:nvPr/>
        </p:nvSpPr>
        <p:spPr>
          <a:xfrm>
            <a:off x="-209006" y="-94053"/>
            <a:ext cx="9441833" cy="3375443"/>
          </a:xfrm>
          <a:custGeom>
            <a:avLst/>
            <a:gdLst>
              <a:gd name="connsiteX0" fmla="*/ 0 w 9441833"/>
              <a:gd name="connsiteY0" fmla="*/ 2147534 h 3375443"/>
              <a:gd name="connsiteX1" fmla="*/ 1912403 w 9441833"/>
              <a:gd name="connsiteY1" fmla="*/ 3375443 h 3375443"/>
              <a:gd name="connsiteX2" fmla="*/ 9441833 w 9441833"/>
              <a:gd name="connsiteY2" fmla="*/ 2837253 h 3375443"/>
              <a:gd name="connsiteX3" fmla="*/ 9405257 w 9441833"/>
              <a:gd name="connsiteY3" fmla="*/ 0 h 3375443"/>
              <a:gd name="connsiteX4" fmla="*/ 57477 w 9441833"/>
              <a:gd name="connsiteY4" fmla="*/ 15676 h 3375443"/>
              <a:gd name="connsiteX5" fmla="*/ 0 w 9441833"/>
              <a:gd name="connsiteY5" fmla="*/ 2147534 h 33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41833" h="3375443">
                <a:moveTo>
                  <a:pt x="0" y="2147534"/>
                </a:moveTo>
                <a:lnTo>
                  <a:pt x="1912403" y="3375443"/>
                </a:lnTo>
                <a:lnTo>
                  <a:pt x="9441833" y="2837253"/>
                </a:lnTo>
                <a:lnTo>
                  <a:pt x="9405257" y="0"/>
                </a:lnTo>
                <a:lnTo>
                  <a:pt x="57477" y="15676"/>
                </a:lnTo>
                <a:lnTo>
                  <a:pt x="0" y="2147534"/>
                </a:lnTo>
                <a:close/>
              </a:path>
            </a:pathLst>
          </a:custGeom>
          <a:solidFill>
            <a:srgbClr val="00969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2685723" y="-41801"/>
            <a:ext cx="3150762" cy="5303520"/>
          </a:xfrm>
          <a:custGeom>
            <a:avLst/>
            <a:gdLst>
              <a:gd name="connsiteX0" fmla="*/ 1311511 w 3150762"/>
              <a:gd name="connsiteY0" fmla="*/ 36576 h 5303520"/>
              <a:gd name="connsiteX1" fmla="*/ 1285386 w 3150762"/>
              <a:gd name="connsiteY1" fmla="*/ 2884279 h 5303520"/>
              <a:gd name="connsiteX2" fmla="*/ 386661 w 3150762"/>
              <a:gd name="connsiteY2" fmla="*/ 2361764 h 5303520"/>
              <a:gd name="connsiteX3" fmla="*/ 161980 w 3150762"/>
              <a:gd name="connsiteY3" fmla="*/ 2670048 h 5303520"/>
              <a:gd name="connsiteX4" fmla="*/ 898725 w 3150762"/>
              <a:gd name="connsiteY4" fmla="*/ 3119410 h 5303520"/>
              <a:gd name="connsiteX5" fmla="*/ 0 w 3150762"/>
              <a:gd name="connsiteY5" fmla="*/ 3161211 h 5303520"/>
              <a:gd name="connsiteX6" fmla="*/ 47027 w 3150762"/>
              <a:gd name="connsiteY6" fmla="*/ 3573998 h 5303520"/>
              <a:gd name="connsiteX7" fmla="*/ 903950 w 3150762"/>
              <a:gd name="connsiteY7" fmla="*/ 3490395 h 5303520"/>
              <a:gd name="connsiteX8" fmla="*/ 114954 w 3150762"/>
              <a:gd name="connsiteY8" fmla="*/ 4049486 h 5303520"/>
              <a:gd name="connsiteX9" fmla="*/ 360535 w 3150762"/>
              <a:gd name="connsiteY9" fmla="*/ 4357769 h 5303520"/>
              <a:gd name="connsiteX10" fmla="*/ 1259260 w 3150762"/>
              <a:gd name="connsiteY10" fmla="*/ 3662825 h 5303520"/>
              <a:gd name="connsiteX11" fmla="*/ 1259260 w 3150762"/>
              <a:gd name="connsiteY11" fmla="*/ 5298295 h 5303520"/>
              <a:gd name="connsiteX12" fmla="*/ 1823575 w 3150762"/>
              <a:gd name="connsiteY12" fmla="*/ 5303520 h 5303520"/>
              <a:gd name="connsiteX13" fmla="*/ 1818350 w 3150762"/>
              <a:gd name="connsiteY13" fmla="*/ 3626249 h 5303520"/>
              <a:gd name="connsiteX14" fmla="*/ 2837253 w 3150762"/>
              <a:gd name="connsiteY14" fmla="*/ 4216690 h 5303520"/>
              <a:gd name="connsiteX15" fmla="*/ 3020133 w 3150762"/>
              <a:gd name="connsiteY15" fmla="*/ 3877056 h 5303520"/>
              <a:gd name="connsiteX16" fmla="*/ 2236362 w 3150762"/>
              <a:gd name="connsiteY16" fmla="*/ 3406793 h 5303520"/>
              <a:gd name="connsiteX17" fmla="*/ 3150762 w 3150762"/>
              <a:gd name="connsiteY17" fmla="*/ 3370217 h 5303520"/>
              <a:gd name="connsiteX18" fmla="*/ 3145536 w 3150762"/>
              <a:gd name="connsiteY18" fmla="*/ 2926080 h 5303520"/>
              <a:gd name="connsiteX19" fmla="*/ 2225911 w 3150762"/>
              <a:gd name="connsiteY19" fmla="*/ 2994007 h 5303520"/>
              <a:gd name="connsiteX20" fmla="*/ 3030583 w 3150762"/>
              <a:gd name="connsiteY20" fmla="*/ 2466267 h 5303520"/>
              <a:gd name="connsiteX21" fmla="*/ 2769326 w 3150762"/>
              <a:gd name="connsiteY21" fmla="*/ 2163209 h 5303520"/>
              <a:gd name="connsiteX22" fmla="*/ 1813125 w 3150762"/>
              <a:gd name="connsiteY22" fmla="*/ 2847703 h 5303520"/>
              <a:gd name="connsiteX23" fmla="*/ 1886277 w 3150762"/>
              <a:gd name="connsiteY23" fmla="*/ 0 h 5303520"/>
              <a:gd name="connsiteX24" fmla="*/ 1311511 w 3150762"/>
              <a:gd name="connsiteY24" fmla="*/ 36576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50762" h="5303520">
                <a:moveTo>
                  <a:pt x="1311511" y="36576"/>
                </a:moveTo>
                <a:lnTo>
                  <a:pt x="1285386" y="2884279"/>
                </a:lnTo>
                <a:lnTo>
                  <a:pt x="386661" y="2361764"/>
                </a:lnTo>
                <a:lnTo>
                  <a:pt x="161980" y="2670048"/>
                </a:lnTo>
                <a:lnTo>
                  <a:pt x="898725" y="3119410"/>
                </a:lnTo>
                <a:lnTo>
                  <a:pt x="0" y="3161211"/>
                </a:lnTo>
                <a:lnTo>
                  <a:pt x="47027" y="3573998"/>
                </a:lnTo>
                <a:lnTo>
                  <a:pt x="903950" y="3490395"/>
                </a:lnTo>
                <a:lnTo>
                  <a:pt x="114954" y="4049486"/>
                </a:lnTo>
                <a:lnTo>
                  <a:pt x="360535" y="4357769"/>
                </a:lnTo>
                <a:lnTo>
                  <a:pt x="1259260" y="3662825"/>
                </a:lnTo>
                <a:lnTo>
                  <a:pt x="1259260" y="5298295"/>
                </a:lnTo>
                <a:lnTo>
                  <a:pt x="1823575" y="5303520"/>
                </a:lnTo>
                <a:cubicBezTo>
                  <a:pt x="1821833" y="4744430"/>
                  <a:pt x="1820092" y="4185339"/>
                  <a:pt x="1818350" y="3626249"/>
                </a:cubicBezTo>
                <a:lnTo>
                  <a:pt x="2837253" y="4216690"/>
                </a:lnTo>
                <a:lnTo>
                  <a:pt x="3020133" y="3877056"/>
                </a:lnTo>
                <a:lnTo>
                  <a:pt x="2236362" y="3406793"/>
                </a:lnTo>
                <a:lnTo>
                  <a:pt x="3150762" y="3370217"/>
                </a:lnTo>
                <a:lnTo>
                  <a:pt x="3145536" y="2926080"/>
                </a:lnTo>
                <a:lnTo>
                  <a:pt x="2225911" y="2994007"/>
                </a:lnTo>
                <a:lnTo>
                  <a:pt x="3030583" y="2466267"/>
                </a:lnTo>
                <a:lnTo>
                  <a:pt x="2769326" y="2163209"/>
                </a:lnTo>
                <a:lnTo>
                  <a:pt x="1813125" y="2847703"/>
                </a:lnTo>
                <a:lnTo>
                  <a:pt x="1886277" y="0"/>
                </a:lnTo>
                <a:lnTo>
                  <a:pt x="1311511" y="36576"/>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63305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Users\collins\Desktop\AESS NASCC\UC Davis Jan Shrem and Maria Manetti Shrem Museum of Art-07.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5717"/>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3"/>
          <p:cNvSpPr txBox="1">
            <a:spLocks/>
          </p:cNvSpPr>
          <p:nvPr/>
        </p:nvSpPr>
        <p:spPr>
          <a:xfrm rot="5400000">
            <a:off x="5905000" y="2248400"/>
            <a:ext cx="5148072" cy="651272"/>
          </a:xfrm>
          <a:prstGeom prst="rect">
            <a:avLst/>
          </a:prstGeom>
          <a:solidFill>
            <a:schemeClr val="tx2">
              <a:alpha val="75000"/>
            </a:schemeClr>
          </a:solidFill>
        </p:spPr>
        <p:txBody>
          <a:bodyPr vert="horz" lIns="91440" tIns="45720" rIns="91440" bIns="45720" rtlCol="0" anchor="ctr">
            <a:normAutofit fontScale="85000" lnSpcReduction="10000"/>
          </a:bodyPr>
          <a:lstStyle>
            <a:lvl1pPr>
              <a:spcBef>
                <a:spcPct val="0"/>
              </a:spcBef>
              <a:buNone/>
              <a:defRPr sz="3200">
                <a:solidFill>
                  <a:srgbClr val="0089CF"/>
                </a:solidFill>
                <a:latin typeface="Arial" panose="020B0604020202020204" pitchFamily="34" charset="0"/>
                <a:ea typeface="+mj-ea"/>
                <a:cs typeface="Arial" pitchFamily="34" charset="0"/>
              </a:defRPr>
            </a:lvl1pPr>
          </a:lstStyle>
          <a:p>
            <a:r>
              <a:rPr lang="en-US" dirty="0" smtClean="0">
                <a:solidFill>
                  <a:schemeClr val="bg1"/>
                </a:solidFill>
              </a:rPr>
              <a:t>           Think Like an Ironworker</a:t>
            </a:r>
            <a:endParaRPr lang="en-US" dirty="0">
              <a:solidFill>
                <a:schemeClr val="bg1"/>
              </a:solidFill>
            </a:endParaRPr>
          </a:p>
        </p:txBody>
      </p:sp>
      <p:sp>
        <p:nvSpPr>
          <p:cNvPr id="9" name="Rectangle 8"/>
          <p:cNvSpPr/>
          <p:nvPr/>
        </p:nvSpPr>
        <p:spPr>
          <a:xfrm>
            <a:off x="8153400" y="209551"/>
            <a:ext cx="651272" cy="651272"/>
          </a:xfrm>
          <a:prstGeom prst="rect">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latin typeface="Arial" panose="020B0604020202020204" pitchFamily="34" charset="0"/>
                <a:cs typeface="Arial" panose="020B0604020202020204" pitchFamily="34" charset="0"/>
              </a:rPr>
              <a:t>6</a:t>
            </a:r>
          </a:p>
        </p:txBody>
      </p:sp>
    </p:spTree>
    <p:extLst>
      <p:ext uri="{BB962C8B-B14F-4D97-AF65-F5344CB8AC3E}">
        <p14:creationId xmlns:p14="http://schemas.microsoft.com/office/powerpoint/2010/main" val="7330980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Fabricator Friendly Tip </a:t>
            </a:r>
            <a:endParaRPr lang="en-US" dirty="0"/>
          </a:p>
        </p:txBody>
      </p:sp>
      <p:sp>
        <p:nvSpPr>
          <p:cNvPr id="5" name="Content Placeholder 2"/>
          <p:cNvSpPr txBox="1">
            <a:spLocks/>
          </p:cNvSpPr>
          <p:nvPr/>
        </p:nvSpPr>
        <p:spPr>
          <a:xfrm>
            <a:off x="381000" y="828675"/>
            <a:ext cx="8153400" cy="3486150"/>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3600" b="0" i="1" dirty="0"/>
              <a:t>“AESS fieldwork is harder to achieve than shop work, so specify that as much work as practical is performed in the shop</a:t>
            </a:r>
            <a:r>
              <a:rPr lang="en-US" sz="3600" b="0" i="1" dirty="0" smtClean="0"/>
              <a:t>.”</a:t>
            </a:r>
            <a:endParaRPr lang="en-US" sz="3600" b="0" i="1" dirty="0"/>
          </a:p>
        </p:txBody>
      </p:sp>
    </p:spTree>
    <p:extLst>
      <p:ext uri="{BB962C8B-B14F-4D97-AF65-F5344CB8AC3E}">
        <p14:creationId xmlns:p14="http://schemas.microsoft.com/office/powerpoint/2010/main" val="2190221561"/>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endParaRPr lang="en-US"/>
          </a:p>
        </p:txBody>
      </p:sp>
      <p:sp>
        <p:nvSpPr>
          <p:cNvPr id="3" name="Content Placeholder 2"/>
          <p:cNvSpPr>
            <a:spLocks noGrp="1"/>
          </p:cNvSpPr>
          <p:nvPr>
            <p:ph sz="half" idx="2"/>
          </p:nvPr>
        </p:nvSpPr>
        <p:spPr/>
        <p:txBody>
          <a:bodyPr/>
          <a:lstStyle/>
          <a:p>
            <a:endParaRPr lang="en-US"/>
          </a:p>
        </p:txBody>
      </p:sp>
      <p:sp>
        <p:nvSpPr>
          <p:cNvPr id="4" name="Title 3"/>
          <p:cNvSpPr>
            <a:spLocks noGrp="1"/>
          </p:cNvSpPr>
          <p:nvPr>
            <p:ph type="title"/>
          </p:nvPr>
        </p:nvSpPr>
        <p:spPr/>
        <p:txBody>
          <a:bodyPr/>
          <a:lstStyle/>
          <a:p>
            <a:endParaRPr lang="en-US" dirty="0"/>
          </a:p>
        </p:txBody>
      </p:sp>
      <p:pic>
        <p:nvPicPr>
          <p:cNvPr id="1741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4660" r="10943"/>
          <a:stretch/>
        </p:blipFill>
        <p:spPr bwMode="auto">
          <a:xfrm>
            <a:off x="0" y="0"/>
            <a:ext cx="4200526"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1" name="Picture 3" descr="C:\Users\collins\Pictures\UC Davis Shrem\5881-08-UCD Shrem welding canopy stubs.BretLizundia.JPG"/>
          <p:cNvPicPr>
            <a:picLocks noChangeAspect="1" noChangeArrowheads="1"/>
          </p:cNvPicPr>
          <p:nvPr/>
        </p:nvPicPr>
        <p:blipFill rotWithShape="1">
          <a:blip r:embed="rId4">
            <a:extLst>
              <a:ext uri="{28A0092B-C50C-407E-A947-70E740481C1C}">
                <a14:useLocalDpi xmlns:a14="http://schemas.microsoft.com/office/drawing/2010/main" val="0"/>
              </a:ext>
            </a:extLst>
          </a:blip>
          <a:srcRect l="8881" r="20487"/>
          <a:stretch/>
        </p:blipFill>
        <p:spPr bwMode="auto">
          <a:xfrm>
            <a:off x="4295779" y="0"/>
            <a:ext cx="4848225" cy="5148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49926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endParaRPr lang="en-US"/>
          </a:p>
        </p:txBody>
      </p:sp>
      <p:sp>
        <p:nvSpPr>
          <p:cNvPr id="3" name="Content Placeholder 2"/>
          <p:cNvSpPr>
            <a:spLocks noGrp="1"/>
          </p:cNvSpPr>
          <p:nvPr>
            <p:ph sz="half" idx="2"/>
          </p:nvPr>
        </p:nvSpPr>
        <p:spPr/>
        <p:txBody>
          <a:bodyPr/>
          <a:lstStyle/>
          <a:p>
            <a:endParaRPr lang="en-US"/>
          </a:p>
        </p:txBody>
      </p:sp>
      <p:sp>
        <p:nvSpPr>
          <p:cNvPr id="4" name="Title 3"/>
          <p:cNvSpPr>
            <a:spLocks noGrp="1"/>
          </p:cNvSpPr>
          <p:nvPr>
            <p:ph type="title"/>
          </p:nvPr>
        </p:nvSpPr>
        <p:spPr/>
        <p:txBody>
          <a:bodyPr/>
          <a:lstStyle/>
          <a:p>
            <a:endParaRPr lang="en-US" dirty="0"/>
          </a:p>
        </p:txBody>
      </p:sp>
      <p:pic>
        <p:nvPicPr>
          <p:cNvPr id="18434" name="Picture 2" descr="E:\Pictures\IDEAS Awards\Fireman Memorial\458-1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 y="-171450"/>
            <a:ext cx="9144000" cy="6073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29726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Fabricator Friendly Tip </a:t>
            </a:r>
            <a:endParaRPr lang="en-US" dirty="0"/>
          </a:p>
        </p:txBody>
      </p:sp>
      <p:sp>
        <p:nvSpPr>
          <p:cNvPr id="5" name="Content Placeholder 2"/>
          <p:cNvSpPr txBox="1">
            <a:spLocks/>
          </p:cNvSpPr>
          <p:nvPr/>
        </p:nvSpPr>
        <p:spPr>
          <a:xfrm>
            <a:off x="381000" y="828675"/>
            <a:ext cx="8153400" cy="3486150"/>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3600" b="0" i="1" dirty="0"/>
              <a:t>“Bolt (instead of weld) in the field where at all possible.”</a:t>
            </a:r>
          </a:p>
        </p:txBody>
      </p:sp>
    </p:spTree>
    <p:extLst>
      <p:ext uri="{BB962C8B-B14F-4D97-AF65-F5344CB8AC3E}">
        <p14:creationId xmlns:p14="http://schemas.microsoft.com/office/powerpoint/2010/main" val="3003581658"/>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098"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5625"/>
          <a:stretch/>
        </p:blipFill>
        <p:spPr bwMode="auto">
          <a:xfrm>
            <a:off x="0" y="0"/>
            <a:ext cx="91440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7163597"/>
      </p:ext>
    </p:extLst>
  </p:cSld>
  <p:clrMapOvr>
    <a:masterClrMapping/>
  </p:clrMapOvr>
  <p:transition spd="med">
    <p:fade/>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E:\Pictures\AESS NASCC\IMG_20140109_110125_32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3"/>
          <p:cNvSpPr txBox="1">
            <a:spLocks/>
          </p:cNvSpPr>
          <p:nvPr/>
        </p:nvSpPr>
        <p:spPr>
          <a:xfrm rot="5400000">
            <a:off x="5905000" y="2248400"/>
            <a:ext cx="5148072" cy="651272"/>
          </a:xfrm>
          <a:prstGeom prst="rect">
            <a:avLst/>
          </a:prstGeom>
          <a:solidFill>
            <a:schemeClr val="tx2">
              <a:alpha val="75000"/>
            </a:schemeClr>
          </a:solidFill>
        </p:spPr>
        <p:txBody>
          <a:bodyPr vert="horz" lIns="91440" tIns="45720" rIns="91440" bIns="45720" rtlCol="0" anchor="ctr">
            <a:normAutofit/>
          </a:bodyPr>
          <a:lstStyle>
            <a:lvl1pPr>
              <a:spcBef>
                <a:spcPct val="0"/>
              </a:spcBef>
              <a:buNone/>
              <a:defRPr sz="3200">
                <a:solidFill>
                  <a:srgbClr val="0089CF"/>
                </a:solidFill>
                <a:latin typeface="Arial" panose="020B0604020202020204" pitchFamily="34" charset="0"/>
                <a:ea typeface="+mj-ea"/>
                <a:cs typeface="Arial" pitchFamily="34" charset="0"/>
              </a:defRPr>
            </a:lvl1pPr>
          </a:lstStyle>
          <a:p>
            <a:r>
              <a:rPr lang="en-US" dirty="0" smtClean="0">
                <a:solidFill>
                  <a:schemeClr val="bg1"/>
                </a:solidFill>
              </a:rPr>
              <a:t>        Connections</a:t>
            </a:r>
            <a:endParaRPr lang="en-US" dirty="0">
              <a:solidFill>
                <a:schemeClr val="bg1"/>
              </a:solidFill>
            </a:endParaRPr>
          </a:p>
        </p:txBody>
      </p:sp>
      <p:sp>
        <p:nvSpPr>
          <p:cNvPr id="9" name="Rectangle 8"/>
          <p:cNvSpPr/>
          <p:nvPr/>
        </p:nvSpPr>
        <p:spPr>
          <a:xfrm>
            <a:off x="8153400" y="209551"/>
            <a:ext cx="651272" cy="651272"/>
          </a:xfrm>
          <a:prstGeom prst="rect">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latin typeface="Arial" panose="020B0604020202020204" pitchFamily="34" charset="0"/>
                <a:cs typeface="Arial" panose="020B0604020202020204" pitchFamily="34" charset="0"/>
              </a:rPr>
              <a:t>7</a:t>
            </a: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60455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20797" t="171" r="20797" b="-171"/>
          <a:stretch/>
        </p:blipFill>
        <p:spPr>
          <a:xfrm>
            <a:off x="4640242" y="0"/>
            <a:ext cx="4503761" cy="5148072"/>
          </a:xfrm>
          <a:prstGeom prst="rect">
            <a:avLst/>
          </a:prstGeom>
        </p:spPr>
      </p:pic>
      <p:pic>
        <p:nvPicPr>
          <p:cNvPr id="6" name="Picture 5"/>
          <p:cNvPicPr>
            <a:picLocks noChangeAspect="1"/>
          </p:cNvPicPr>
          <p:nvPr/>
        </p:nvPicPr>
        <p:blipFill rotWithShape="1">
          <a:blip r:embed="rId4" cstate="print">
            <a:extLst>
              <a:ext uri="{28A0092B-C50C-407E-A947-70E740481C1C}">
                <a14:useLocalDpi xmlns:a14="http://schemas.microsoft.com/office/drawing/2010/main" val="0"/>
              </a:ext>
            </a:extLst>
          </a:blip>
          <a:srcRect l="20579" r="20579"/>
          <a:stretch/>
        </p:blipFill>
        <p:spPr>
          <a:xfrm>
            <a:off x="98" y="-4572"/>
            <a:ext cx="4537881" cy="5148072"/>
          </a:xfrm>
          <a:prstGeom prst="rect">
            <a:avLst/>
          </a:prstGeom>
        </p:spPr>
      </p:pic>
    </p:spTree>
    <p:extLst>
      <p:ext uri="{BB962C8B-B14F-4D97-AF65-F5344CB8AC3E}">
        <p14:creationId xmlns:p14="http://schemas.microsoft.com/office/powerpoint/2010/main" val="15986760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endParaRPr lang="en-US"/>
          </a:p>
        </p:txBody>
      </p:sp>
      <p:sp>
        <p:nvSpPr>
          <p:cNvPr id="3" name="Content Placeholder 2"/>
          <p:cNvSpPr>
            <a:spLocks noGrp="1"/>
          </p:cNvSpPr>
          <p:nvPr>
            <p:ph sz="half" idx="2"/>
          </p:nvPr>
        </p:nvSpPr>
        <p:spPr/>
        <p:txBody>
          <a:bodyPr/>
          <a:lstStyle/>
          <a:p>
            <a:endParaRPr lang="en-US"/>
          </a:p>
        </p:txBody>
      </p:sp>
      <p:sp>
        <p:nvSpPr>
          <p:cNvPr id="4" name="Title 3"/>
          <p:cNvSpPr>
            <a:spLocks noGrp="1"/>
          </p:cNvSpPr>
          <p:nvPr>
            <p:ph type="title"/>
          </p:nvPr>
        </p:nvSpPr>
        <p:spPr/>
        <p:txBody>
          <a:bodyPr/>
          <a:lstStyle/>
          <a:p>
            <a:endParaRPr lang="en-US" dirty="0"/>
          </a:p>
        </p:txBody>
      </p:sp>
      <p:pic>
        <p:nvPicPr>
          <p:cNvPr id="1638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 y="0"/>
            <a:ext cx="3432048"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52804" y="0"/>
            <a:ext cx="2895791"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l="23438" r="34271"/>
          <a:stretch/>
        </p:blipFill>
        <p:spPr bwMode="auto">
          <a:xfrm>
            <a:off x="6400800" y="0"/>
            <a:ext cx="386715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19998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C:\Users\collins\Desktop\AESS NASCC\469-12.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5663"/>
          <a:stretch/>
        </p:blipFill>
        <p:spPr bwMode="auto">
          <a:xfrm>
            <a:off x="0" y="0"/>
            <a:ext cx="9144000" cy="5148072"/>
          </a:xfrm>
          <a:prstGeom prst="rect">
            <a:avLst/>
          </a:prstGeom>
          <a:noFill/>
          <a:extLst>
            <a:ext uri="{909E8E84-426E-40DD-AFC4-6F175D3DCCD1}">
              <a14:hiddenFill xmlns:a14="http://schemas.microsoft.com/office/drawing/2010/main">
                <a:solidFill>
                  <a:srgbClr val="FFFFFF"/>
                </a:solidFill>
              </a14:hiddenFill>
            </a:ext>
          </a:extLst>
        </p:spPr>
      </p:pic>
      <p:sp>
        <p:nvSpPr>
          <p:cNvPr id="8" name="Title 3"/>
          <p:cNvSpPr txBox="1">
            <a:spLocks/>
          </p:cNvSpPr>
          <p:nvPr/>
        </p:nvSpPr>
        <p:spPr>
          <a:xfrm rot="5400000">
            <a:off x="5905000" y="2248400"/>
            <a:ext cx="5148072" cy="651272"/>
          </a:xfrm>
          <a:prstGeom prst="rect">
            <a:avLst/>
          </a:prstGeom>
          <a:solidFill>
            <a:schemeClr val="tx2">
              <a:alpha val="75000"/>
            </a:schemeClr>
          </a:solidFill>
        </p:spPr>
        <p:txBody>
          <a:bodyPr vert="horz" lIns="91440" tIns="45720" rIns="91440" bIns="45720" rtlCol="0" anchor="ctr">
            <a:normAutofit/>
          </a:bodyPr>
          <a:lstStyle>
            <a:lvl1pPr>
              <a:spcBef>
                <a:spcPct val="0"/>
              </a:spcBef>
              <a:buNone/>
              <a:defRPr sz="3200">
                <a:solidFill>
                  <a:srgbClr val="0089CF"/>
                </a:solidFill>
                <a:latin typeface="Arial" panose="020B0604020202020204" pitchFamily="34" charset="0"/>
                <a:ea typeface="+mj-ea"/>
                <a:cs typeface="Arial" pitchFamily="34" charset="0"/>
              </a:defRPr>
            </a:lvl1pPr>
          </a:lstStyle>
          <a:p>
            <a:r>
              <a:rPr lang="en-US" dirty="0" smtClean="0">
                <a:solidFill>
                  <a:schemeClr val="bg1"/>
                </a:solidFill>
              </a:rPr>
              <a:t>        Finalizing Finishes</a:t>
            </a:r>
            <a:endParaRPr lang="en-US" dirty="0">
              <a:solidFill>
                <a:schemeClr val="bg1"/>
              </a:solidFill>
            </a:endParaRPr>
          </a:p>
        </p:txBody>
      </p:sp>
      <p:sp>
        <p:nvSpPr>
          <p:cNvPr id="9" name="Rectangle 8"/>
          <p:cNvSpPr/>
          <p:nvPr/>
        </p:nvSpPr>
        <p:spPr>
          <a:xfrm>
            <a:off x="8153400" y="209551"/>
            <a:ext cx="651272" cy="651272"/>
          </a:xfrm>
          <a:prstGeom prst="rect">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latin typeface="Arial" panose="020B0604020202020204" pitchFamily="34" charset="0"/>
                <a:cs typeface="Arial" panose="020B0604020202020204" pitchFamily="34" charset="0"/>
              </a:rPr>
              <a:t>8</a:t>
            </a:r>
          </a:p>
        </p:txBody>
      </p:sp>
    </p:spTree>
    <p:extLst>
      <p:ext uri="{BB962C8B-B14F-4D97-AF65-F5344CB8AC3E}">
        <p14:creationId xmlns:p14="http://schemas.microsoft.com/office/powerpoint/2010/main" val="5522541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Fabricator Friendly Tip </a:t>
            </a:r>
            <a:endParaRPr lang="en-US" dirty="0"/>
          </a:p>
        </p:txBody>
      </p:sp>
      <p:sp>
        <p:nvSpPr>
          <p:cNvPr id="5" name="Content Placeholder 2"/>
          <p:cNvSpPr txBox="1">
            <a:spLocks/>
          </p:cNvSpPr>
          <p:nvPr/>
        </p:nvSpPr>
        <p:spPr>
          <a:xfrm>
            <a:off x="381000" y="828675"/>
            <a:ext cx="8153400" cy="3486150"/>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3600" b="0" dirty="0"/>
              <a:t>“</a:t>
            </a:r>
            <a:r>
              <a:rPr lang="en-US" sz="3600" b="0" i="1" dirty="0"/>
              <a:t>Glossy coats tend to show every imperfection and surface variation</a:t>
            </a:r>
            <a:r>
              <a:rPr lang="en-US" sz="3600" b="0" dirty="0"/>
              <a:t>” </a:t>
            </a:r>
          </a:p>
        </p:txBody>
      </p:sp>
    </p:spTree>
    <p:extLst>
      <p:ext uri="{BB962C8B-B14F-4D97-AF65-F5344CB8AC3E}">
        <p14:creationId xmlns:p14="http://schemas.microsoft.com/office/powerpoint/2010/main" val="2732814889"/>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endParaRPr lang="en-US"/>
          </a:p>
        </p:txBody>
      </p:sp>
      <p:sp>
        <p:nvSpPr>
          <p:cNvPr id="3" name="Content Placeholder 2"/>
          <p:cNvSpPr>
            <a:spLocks noGrp="1"/>
          </p:cNvSpPr>
          <p:nvPr>
            <p:ph sz="half" idx="2"/>
          </p:nvPr>
        </p:nvSpPr>
        <p:spPr/>
        <p:txBody>
          <a:bodyPr/>
          <a:lstStyle/>
          <a:p>
            <a:endParaRPr lang="en-US"/>
          </a:p>
        </p:txBody>
      </p:sp>
      <p:sp>
        <p:nvSpPr>
          <p:cNvPr id="4" name="Title 3"/>
          <p:cNvSpPr>
            <a:spLocks noGrp="1"/>
          </p:cNvSpPr>
          <p:nvPr>
            <p:ph type="title"/>
          </p:nvPr>
        </p:nvSpPr>
        <p:spPr/>
        <p:txBody>
          <a:bodyPr/>
          <a:lstStyle/>
          <a:p>
            <a:endParaRPr lang="en-US"/>
          </a:p>
        </p:txBody>
      </p:sp>
      <p:pic>
        <p:nvPicPr>
          <p:cNvPr id="20483"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135" r="19709"/>
          <a:stretch/>
        </p:blipFill>
        <p:spPr bwMode="auto">
          <a:xfrm>
            <a:off x="0" y="0"/>
            <a:ext cx="4638674" cy="51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4" name="Picture 4" descr="C:\Users\collins\Downloads\AISC_steel_sample-12.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6924" r="25877"/>
          <a:stretch/>
        </p:blipFill>
        <p:spPr bwMode="auto">
          <a:xfrm>
            <a:off x="4733928" y="-4572"/>
            <a:ext cx="4410075" cy="5148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92647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Fabricator Friendly Tip </a:t>
            </a:r>
            <a:endParaRPr lang="en-US" dirty="0"/>
          </a:p>
        </p:txBody>
      </p:sp>
      <p:sp>
        <p:nvSpPr>
          <p:cNvPr id="5" name="Content Placeholder 2"/>
          <p:cNvSpPr txBox="1">
            <a:spLocks/>
          </p:cNvSpPr>
          <p:nvPr/>
        </p:nvSpPr>
        <p:spPr>
          <a:xfrm>
            <a:off x="381000" y="828675"/>
            <a:ext cx="8153400" cy="3486150"/>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3600" b="0" i="1" dirty="0"/>
              <a:t>“Consider applying the final coat of paint in the field because field touchup can leave blotches.”</a:t>
            </a:r>
          </a:p>
        </p:txBody>
      </p:sp>
    </p:spTree>
    <p:extLst>
      <p:ext uri="{BB962C8B-B14F-4D97-AF65-F5344CB8AC3E}">
        <p14:creationId xmlns:p14="http://schemas.microsoft.com/office/powerpoint/2010/main" val="2732814889"/>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endParaRPr lang="en-US"/>
          </a:p>
        </p:txBody>
      </p:sp>
      <p:sp>
        <p:nvSpPr>
          <p:cNvPr id="3" name="Content Placeholder 2"/>
          <p:cNvSpPr>
            <a:spLocks noGrp="1"/>
          </p:cNvSpPr>
          <p:nvPr>
            <p:ph sz="half" idx="2"/>
          </p:nvPr>
        </p:nvSpPr>
        <p:spPr/>
        <p:txBody>
          <a:bodyPr/>
          <a:lstStyle/>
          <a:p>
            <a:endParaRPr lang="en-US"/>
          </a:p>
        </p:txBody>
      </p:sp>
      <p:sp>
        <p:nvSpPr>
          <p:cNvPr id="4" name="Title 3"/>
          <p:cNvSpPr>
            <a:spLocks noGrp="1"/>
          </p:cNvSpPr>
          <p:nvPr>
            <p:ph type="title"/>
          </p:nvPr>
        </p:nvSpPr>
        <p:spPr/>
        <p:txBody>
          <a:bodyPr/>
          <a:lstStyle/>
          <a:p>
            <a:endParaRPr lang="en-US"/>
          </a:p>
        </p:txBody>
      </p:sp>
      <p:pic>
        <p:nvPicPr>
          <p:cNvPr id="2355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5313" b="10313"/>
          <a:stretch/>
        </p:blipFill>
        <p:spPr bwMode="auto">
          <a:xfrm>
            <a:off x="0" y="0"/>
            <a:ext cx="91440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3048000" y="1657350"/>
            <a:ext cx="4876800" cy="646331"/>
          </a:xfrm>
          <a:prstGeom prst="rect">
            <a:avLst/>
          </a:prstGeom>
          <a:noFill/>
        </p:spPr>
        <p:txBody>
          <a:bodyPr wrap="square" rtlCol="0">
            <a:spAutoFit/>
          </a:bodyPr>
          <a:lstStyle/>
          <a:p>
            <a:pPr algn="ctr"/>
            <a:r>
              <a:rPr lang="en-US" sz="3600" dirty="0" smtClean="0">
                <a:solidFill>
                  <a:schemeClr val="bg1"/>
                </a:solidFill>
                <a:latin typeface="Arial" panose="020B0604020202020204" pitchFamily="34" charset="0"/>
                <a:cs typeface="Arial" panose="020B0604020202020204" pitchFamily="34" charset="0"/>
              </a:rPr>
              <a:t>Weathering Steel</a:t>
            </a:r>
            <a:endParaRPr lang="en-US" sz="3600" dirty="0">
              <a:solidFill>
                <a:schemeClr val="bg1"/>
              </a:solidFill>
              <a:latin typeface="Arial" panose="020B0604020202020204" pitchFamily="34" charset="0"/>
              <a:cs typeface="Arial" panose="020B0604020202020204" pitchFamily="34" charset="0"/>
            </a:endParaRPr>
          </a:p>
        </p:txBody>
      </p:sp>
      <p:cxnSp>
        <p:nvCxnSpPr>
          <p:cNvPr id="7" name="Straight Connector 6"/>
          <p:cNvCxnSpPr/>
          <p:nvPr/>
        </p:nvCxnSpPr>
        <p:spPr>
          <a:xfrm flipH="1">
            <a:off x="-1143000" y="1984408"/>
            <a:ext cx="4784942" cy="1518"/>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73453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7813" r="12" b="7813"/>
          <a:stretch/>
        </p:blipFill>
        <p:spPr bwMode="auto">
          <a:xfrm>
            <a:off x="0" y="0"/>
            <a:ext cx="9144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chemeClr val="bg1"/>
                </a:solidFill>
                <a:miter lim="800000"/>
                <a:headEnd/>
                <a:tailEnd/>
              </a14:hiddenLine>
            </a:ext>
          </a:extLst>
        </p:spPr>
      </p:pic>
      <p:sp>
        <p:nvSpPr>
          <p:cNvPr id="6" name="TextBox 5"/>
          <p:cNvSpPr txBox="1"/>
          <p:nvPr/>
        </p:nvSpPr>
        <p:spPr>
          <a:xfrm>
            <a:off x="3505200" y="284231"/>
            <a:ext cx="4876800" cy="646331"/>
          </a:xfrm>
          <a:prstGeom prst="rect">
            <a:avLst/>
          </a:prstGeom>
          <a:noFill/>
        </p:spPr>
        <p:txBody>
          <a:bodyPr wrap="square" rtlCol="0">
            <a:spAutoFit/>
          </a:bodyPr>
          <a:lstStyle/>
          <a:p>
            <a:pPr algn="ctr"/>
            <a:r>
              <a:rPr lang="en-US" sz="3600" dirty="0" smtClean="0">
                <a:solidFill>
                  <a:schemeClr val="bg1"/>
                </a:solidFill>
                <a:latin typeface="Arial" panose="020B0604020202020204" pitchFamily="34" charset="0"/>
                <a:cs typeface="Arial" panose="020B0604020202020204" pitchFamily="34" charset="0"/>
              </a:rPr>
              <a:t>Galvanizing</a:t>
            </a:r>
            <a:endParaRPr lang="en-US" sz="3600" dirty="0">
              <a:solidFill>
                <a:schemeClr val="bg1"/>
              </a:solidFill>
              <a:latin typeface="Arial" panose="020B0604020202020204" pitchFamily="34" charset="0"/>
              <a:cs typeface="Arial" panose="020B0604020202020204" pitchFamily="34" charset="0"/>
            </a:endParaRPr>
          </a:p>
        </p:txBody>
      </p:sp>
      <p:cxnSp>
        <p:nvCxnSpPr>
          <p:cNvPr id="4" name="Straight Connector 3"/>
          <p:cNvCxnSpPr/>
          <p:nvPr/>
        </p:nvCxnSpPr>
        <p:spPr>
          <a:xfrm flipH="1">
            <a:off x="7193280" y="605878"/>
            <a:ext cx="1950720" cy="1518"/>
          </a:xfrm>
          <a:prstGeom prst="line">
            <a:avLst/>
          </a:prstGeom>
          <a:ln w="38100" cap="rnd" cmpd="sng">
            <a:solidFill>
              <a:schemeClr val="bg1"/>
            </a:solidFill>
            <a:prstDash val="sysDot"/>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13040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4853"/>
          <a:stretch/>
        </p:blipFill>
        <p:spPr bwMode="auto">
          <a:xfrm>
            <a:off x="0" y="-47026"/>
            <a:ext cx="9144000" cy="51905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itle 3"/>
          <p:cNvSpPr txBox="1">
            <a:spLocks/>
          </p:cNvSpPr>
          <p:nvPr/>
        </p:nvSpPr>
        <p:spPr>
          <a:xfrm rot="5400000">
            <a:off x="5905000" y="2248400"/>
            <a:ext cx="5148072" cy="651272"/>
          </a:xfrm>
          <a:prstGeom prst="rect">
            <a:avLst/>
          </a:prstGeom>
          <a:solidFill>
            <a:schemeClr val="tx2">
              <a:alpha val="75000"/>
            </a:schemeClr>
          </a:solidFill>
        </p:spPr>
        <p:txBody>
          <a:bodyPr vert="horz" lIns="91440" tIns="45720" rIns="91440" bIns="45720" rtlCol="0" anchor="ctr">
            <a:normAutofit/>
          </a:bodyPr>
          <a:lstStyle>
            <a:lvl1pPr>
              <a:spcBef>
                <a:spcPct val="0"/>
              </a:spcBef>
              <a:buNone/>
              <a:defRPr sz="3200">
                <a:solidFill>
                  <a:srgbClr val="0089CF"/>
                </a:solidFill>
                <a:latin typeface="Arial" panose="020B0604020202020204" pitchFamily="34" charset="0"/>
                <a:ea typeface="+mj-ea"/>
                <a:cs typeface="Arial" pitchFamily="34" charset="0"/>
              </a:defRPr>
            </a:lvl1pPr>
          </a:lstStyle>
          <a:p>
            <a:r>
              <a:rPr lang="en-US" dirty="0" smtClean="0">
                <a:solidFill>
                  <a:schemeClr val="bg1"/>
                </a:solidFill>
              </a:rPr>
              <a:t>        Contract Documents</a:t>
            </a:r>
            <a:endParaRPr lang="en-US" dirty="0">
              <a:solidFill>
                <a:schemeClr val="bg1"/>
              </a:solidFill>
            </a:endParaRPr>
          </a:p>
        </p:txBody>
      </p:sp>
      <p:sp>
        <p:nvSpPr>
          <p:cNvPr id="9" name="Rectangle 8"/>
          <p:cNvSpPr/>
          <p:nvPr/>
        </p:nvSpPr>
        <p:spPr>
          <a:xfrm>
            <a:off x="8153400" y="209551"/>
            <a:ext cx="651272" cy="651272"/>
          </a:xfrm>
          <a:prstGeom prst="rect">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latin typeface="Arial" panose="020B0604020202020204" pitchFamily="34" charset="0"/>
                <a:cs typeface="Arial" panose="020B0604020202020204" pitchFamily="34" charset="0"/>
              </a:rPr>
              <a:t>9</a:t>
            </a:r>
          </a:p>
        </p:txBody>
      </p:sp>
    </p:spTree>
    <p:extLst>
      <p:ext uri="{BB962C8B-B14F-4D97-AF65-F5344CB8AC3E}">
        <p14:creationId xmlns:p14="http://schemas.microsoft.com/office/powerpoint/2010/main" val="8707034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Fabricator Friendly Tip </a:t>
            </a:r>
            <a:endParaRPr lang="en-US" dirty="0"/>
          </a:p>
        </p:txBody>
      </p:sp>
      <p:sp>
        <p:nvSpPr>
          <p:cNvPr id="5" name="Content Placeholder 2"/>
          <p:cNvSpPr txBox="1">
            <a:spLocks/>
          </p:cNvSpPr>
          <p:nvPr/>
        </p:nvSpPr>
        <p:spPr>
          <a:xfrm>
            <a:off x="381000" y="828675"/>
            <a:ext cx="8153400" cy="3486150"/>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3600" b="0" i="1" dirty="0"/>
              <a:t>“The </a:t>
            </a:r>
            <a:r>
              <a:rPr lang="en-US" sz="3600" b="0" i="1" dirty="0" err="1"/>
              <a:t>AISC</a:t>
            </a:r>
            <a:r>
              <a:rPr lang="en-US" sz="3600" b="0" i="1" dirty="0"/>
              <a:t> Steel Solutions Center sees a lot of situations where the parties assume that some condition is addressed in the Code of Standard Practice when it is not.”</a:t>
            </a:r>
          </a:p>
        </p:txBody>
      </p:sp>
    </p:spTree>
    <p:extLst>
      <p:ext uri="{BB962C8B-B14F-4D97-AF65-F5344CB8AC3E}">
        <p14:creationId xmlns:p14="http://schemas.microsoft.com/office/powerpoint/2010/main" val="4221202632"/>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sz="3200" dirty="0" smtClean="0">
                <a:latin typeface="Arial" panose="020B0604020202020204" pitchFamily="34" charset="0"/>
              </a:rPr>
              <a:t>Contract &amp; Approval Documents</a:t>
            </a:r>
            <a:endParaRPr lang="en-US" dirty="0"/>
          </a:p>
        </p:txBody>
      </p:sp>
      <p:sp>
        <p:nvSpPr>
          <p:cNvPr id="5" name="Content Placeholder 1"/>
          <p:cNvSpPr txBox="1">
            <a:spLocks/>
          </p:cNvSpPr>
          <p:nvPr/>
        </p:nvSpPr>
        <p:spPr>
          <a:xfrm>
            <a:off x="381000" y="971550"/>
            <a:ext cx="8001000" cy="3886200"/>
          </a:xfrm>
          <a:prstGeom prst="rect">
            <a:avLst/>
          </a:prstGeom>
        </p:spPr>
        <p:txBody>
          <a:bodyPr vert="horz" lIns="91434" tIns="45717" rIns="91434" bIns="45717" rtlCol="0">
            <a:normAutofit/>
          </a:bodyPr>
          <a:lstStyle>
            <a:lvl1pPr marL="0" indent="0" algn="l" defTabSz="914400" rtl="0" eaLnBrk="1" latinLnBrk="0" hangingPunct="1">
              <a:spcBef>
                <a:spcPct val="20000"/>
              </a:spcBef>
              <a:buFont typeface="Arial" pitchFamily="34" charset="0"/>
              <a:buNone/>
              <a:defRPr sz="2800" kern="1200">
                <a:solidFill>
                  <a:schemeClr val="tx1"/>
                </a:solidFill>
                <a:latin typeface="Arial" panose="020B0604020202020204" pitchFamily="34" charset="0"/>
                <a:ea typeface="+mn-ea"/>
                <a:cs typeface="Arial" pitchFamily="34" charset="0"/>
              </a:defRPr>
            </a:lvl1pPr>
            <a:lvl2pPr marL="742950" indent="-285750" algn="l" defTabSz="914400" rtl="0" eaLnBrk="1" latinLnBrk="0" hangingPunct="1">
              <a:spcBef>
                <a:spcPct val="20000"/>
              </a:spcBef>
              <a:buClr>
                <a:schemeClr val="accent1"/>
              </a:buClr>
              <a:buFont typeface="Arial" pitchFamily="34" charset="0"/>
              <a:buChar char="•"/>
              <a:defRPr sz="2400" kern="1200">
                <a:solidFill>
                  <a:schemeClr val="tx1"/>
                </a:solidFill>
                <a:latin typeface="Arial" panose="020B0604020202020204" pitchFamily="34" charset="0"/>
                <a:ea typeface="+mn-ea"/>
                <a:cs typeface="Arial" pitchFamily="34" charset="0"/>
              </a:defRPr>
            </a:lvl2pPr>
            <a:lvl3pPr marL="1143000" indent="-228600" algn="l" defTabSz="914400" rtl="0" eaLnBrk="1" latinLnBrk="0" hangingPunct="1">
              <a:spcBef>
                <a:spcPct val="20000"/>
              </a:spcBef>
              <a:buClr>
                <a:schemeClr val="accent5"/>
              </a:buClr>
              <a:buFont typeface="Arial" pitchFamily="34" charset="0"/>
              <a:buChar char="•"/>
              <a:defRPr sz="2000" kern="1200">
                <a:solidFill>
                  <a:schemeClr val="tx1"/>
                </a:solidFill>
                <a:latin typeface="Arial" panose="020B0604020202020204"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Arial" panose="020B0604020202020204"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Arial" panose="020B0604020202020204"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a:spcBef>
                <a:spcPts val="1200"/>
              </a:spcBef>
            </a:pPr>
            <a:r>
              <a:rPr lang="en-US" dirty="0"/>
              <a:t>Clear identification of AESS steel using the 5 categories</a:t>
            </a:r>
          </a:p>
          <a:p>
            <a:pPr>
              <a:spcBef>
                <a:spcPts val="1200"/>
              </a:spcBef>
            </a:pPr>
            <a:r>
              <a:rPr lang="en-US" dirty="0">
                <a:solidFill>
                  <a:schemeClr val="accent6"/>
                </a:solidFill>
              </a:rPr>
              <a:t>Indicate more restrictive tolerances </a:t>
            </a:r>
          </a:p>
          <a:p>
            <a:pPr>
              <a:spcBef>
                <a:spcPts val="1200"/>
              </a:spcBef>
            </a:pPr>
            <a:r>
              <a:rPr lang="en-US" dirty="0">
                <a:solidFill>
                  <a:srgbClr val="C00000"/>
                </a:solidFill>
              </a:rPr>
              <a:t>AESS C </a:t>
            </a:r>
            <a:r>
              <a:rPr lang="en-US" dirty="0"/>
              <a:t>requires use of the AESS matrix</a:t>
            </a:r>
          </a:p>
          <a:p>
            <a:pPr>
              <a:spcBef>
                <a:spcPts val="1200"/>
              </a:spcBef>
            </a:pPr>
            <a:r>
              <a:rPr lang="en-US" dirty="0">
                <a:solidFill>
                  <a:schemeClr val="accent6"/>
                </a:solidFill>
              </a:rPr>
              <a:t>Identify variations from the </a:t>
            </a:r>
            <a:r>
              <a:rPr lang="en-US" dirty="0" err="1">
                <a:solidFill>
                  <a:schemeClr val="accent6"/>
                </a:solidFill>
              </a:rPr>
              <a:t>COSP</a:t>
            </a:r>
            <a:endParaRPr lang="en-US" dirty="0">
              <a:solidFill>
                <a:schemeClr val="accent6"/>
              </a:solidFill>
            </a:endParaRPr>
          </a:p>
          <a:p>
            <a:pPr>
              <a:spcBef>
                <a:spcPts val="1200"/>
              </a:spcBef>
            </a:pPr>
            <a:r>
              <a:rPr lang="en-US" dirty="0"/>
              <a:t>Orientation of HSS weld seams </a:t>
            </a:r>
          </a:p>
          <a:p>
            <a:pPr>
              <a:spcBef>
                <a:spcPts val="1200"/>
              </a:spcBef>
            </a:pPr>
            <a:r>
              <a:rPr lang="en-US" dirty="0">
                <a:solidFill>
                  <a:schemeClr val="accent6"/>
                </a:solidFill>
              </a:rPr>
              <a:t>Direction of bolt heads</a:t>
            </a:r>
          </a:p>
        </p:txBody>
      </p:sp>
    </p:spTree>
    <p:extLst>
      <p:ext uri="{BB962C8B-B14F-4D97-AF65-F5344CB8AC3E}">
        <p14:creationId xmlns:p14="http://schemas.microsoft.com/office/powerpoint/2010/main" val="2033374472"/>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a:xfrm>
            <a:off x="395536" y="195486"/>
            <a:ext cx="3168352" cy="1080120"/>
          </a:xfrm>
        </p:spPr>
        <p:txBody>
          <a:bodyPr/>
          <a:lstStyle/>
          <a:p>
            <a:r>
              <a:rPr lang="en-US" dirty="0" smtClean="0"/>
              <a:t>Sample AESS Specification </a:t>
            </a:r>
            <a:endParaRPr lang="en-US" dirty="0"/>
          </a:p>
        </p:txBody>
      </p:sp>
      <p:sp>
        <p:nvSpPr>
          <p:cNvPr id="6" name="Text Placeholder 1"/>
          <p:cNvSpPr>
            <a:spLocks noGrp="1"/>
          </p:cNvSpPr>
          <p:nvPr>
            <p:ph type="body" sz="quarter" idx="12"/>
          </p:nvPr>
        </p:nvSpPr>
        <p:spPr>
          <a:xfrm>
            <a:off x="395536" y="1347614"/>
            <a:ext cx="3816424" cy="3600400"/>
          </a:xfrm>
        </p:spPr>
        <p:txBody>
          <a:bodyPr>
            <a:noAutofit/>
          </a:bodyPr>
          <a:lstStyle/>
          <a:p>
            <a:pPr>
              <a:spcBef>
                <a:spcPts val="1200"/>
              </a:spcBef>
            </a:pPr>
            <a:r>
              <a:rPr lang="en-US" sz="2600" dirty="0" smtClean="0">
                <a:solidFill>
                  <a:schemeClr val="tx2"/>
                </a:solidFill>
                <a:latin typeface="Arial" panose="020B0604020202020204" pitchFamily="34" charset="0"/>
              </a:rPr>
              <a:t>Section 05 12 13</a:t>
            </a:r>
          </a:p>
          <a:p>
            <a:pPr>
              <a:spcBef>
                <a:spcPts val="1200"/>
              </a:spcBef>
            </a:pPr>
            <a:r>
              <a:rPr lang="en-US" sz="2600" dirty="0" smtClean="0">
                <a:solidFill>
                  <a:schemeClr val="tx1"/>
                </a:solidFill>
                <a:latin typeface="Arial" panose="020B0604020202020204" pitchFamily="34" charset="0"/>
              </a:rPr>
              <a:t>Architecturally Exposed Structural Steel </a:t>
            </a:r>
            <a:endParaRPr lang="en-US" sz="2600" dirty="0">
              <a:solidFill>
                <a:schemeClr val="tx1"/>
              </a:solidFill>
              <a:latin typeface="Arial" panose="020B0604020202020204" pitchFamily="34" charset="0"/>
            </a:endParaRPr>
          </a:p>
          <a:p>
            <a:pPr>
              <a:spcBef>
                <a:spcPts val="1200"/>
              </a:spcBef>
            </a:pPr>
            <a:endParaRPr lang="en-US" sz="2600" dirty="0">
              <a:latin typeface="Arial" panose="020B0604020202020204" pitchFamily="34" charset="0"/>
            </a:endParaRPr>
          </a:p>
        </p:txBody>
      </p:sp>
      <p:pic>
        <p:nvPicPr>
          <p:cNvPr id="7" name="Picture 3"/>
          <p:cNvPicPr>
            <a:picLocks noGrp="1" noChangeAspect="1" noChangeArrowheads="1"/>
          </p:cNvPicPr>
          <p:nvPr>
            <p:ph type="pic" sz="quarter" idx="10"/>
          </p:nvPr>
        </p:nvPicPr>
        <p:blipFill>
          <a:blip r:embed="rId3" cstate="print">
            <a:extLst>
              <a:ext uri="{28A0092B-C50C-407E-A947-70E740481C1C}">
                <a14:useLocalDpi xmlns:a14="http://schemas.microsoft.com/office/drawing/2010/main" val="0"/>
              </a:ext>
            </a:extLst>
          </a:blip>
          <a:srcRect t="10521" b="10521"/>
          <a:stretch>
            <a:fillRect/>
          </a:stretch>
        </p:blipFill>
        <p:spPr bwMode="auto">
          <a:xfrm>
            <a:off x="4114800" y="0"/>
            <a:ext cx="50292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3427174"/>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itle 3"/>
          <p:cNvSpPr txBox="1">
            <a:spLocks/>
          </p:cNvSpPr>
          <p:nvPr/>
        </p:nvSpPr>
        <p:spPr>
          <a:xfrm rot="5400000">
            <a:off x="5905000" y="2248400"/>
            <a:ext cx="5148072" cy="651272"/>
          </a:xfrm>
          <a:prstGeom prst="rect">
            <a:avLst/>
          </a:prstGeom>
          <a:solidFill>
            <a:schemeClr val="tx2">
              <a:alpha val="75000"/>
            </a:schemeClr>
          </a:solidFill>
        </p:spPr>
        <p:txBody>
          <a:bodyPr vert="horz" lIns="91440" tIns="45720" rIns="91440" bIns="45720" rtlCol="0" anchor="ctr">
            <a:normAutofit/>
          </a:bodyPr>
          <a:lstStyle>
            <a:lvl1pPr>
              <a:spcBef>
                <a:spcPct val="0"/>
              </a:spcBef>
              <a:buNone/>
              <a:defRPr sz="3200">
                <a:solidFill>
                  <a:srgbClr val="0089CF"/>
                </a:solidFill>
                <a:latin typeface="Arial" panose="020B0604020202020204" pitchFamily="34" charset="0"/>
                <a:ea typeface="+mj-ea"/>
                <a:cs typeface="Arial" pitchFamily="34" charset="0"/>
              </a:defRPr>
            </a:lvl1pPr>
          </a:lstStyle>
          <a:p>
            <a:r>
              <a:rPr lang="en-US" dirty="0" smtClean="0">
                <a:solidFill>
                  <a:schemeClr val="bg1"/>
                </a:solidFill>
              </a:rPr>
              <a:t>        Ask the Steel Industry</a:t>
            </a:r>
            <a:endParaRPr lang="en-US" dirty="0">
              <a:solidFill>
                <a:schemeClr val="bg1"/>
              </a:solidFill>
            </a:endParaRPr>
          </a:p>
        </p:txBody>
      </p:sp>
      <p:sp>
        <p:nvSpPr>
          <p:cNvPr id="9" name="Rectangle 8"/>
          <p:cNvSpPr/>
          <p:nvPr/>
        </p:nvSpPr>
        <p:spPr>
          <a:xfrm>
            <a:off x="8153400" y="209551"/>
            <a:ext cx="651272" cy="651272"/>
          </a:xfrm>
          <a:prstGeom prst="rect">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latin typeface="Arial" panose="020B0604020202020204" pitchFamily="34" charset="0"/>
                <a:cs typeface="Arial" panose="020B0604020202020204" pitchFamily="34" charset="0"/>
              </a:rPr>
              <a:t>10</a:t>
            </a: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31521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Fabricator Friendly Tip </a:t>
            </a:r>
            <a:endParaRPr lang="en-US" dirty="0"/>
          </a:p>
        </p:txBody>
      </p:sp>
      <p:sp>
        <p:nvSpPr>
          <p:cNvPr id="5" name="Content Placeholder 2"/>
          <p:cNvSpPr txBox="1">
            <a:spLocks/>
          </p:cNvSpPr>
          <p:nvPr/>
        </p:nvSpPr>
        <p:spPr>
          <a:xfrm>
            <a:off x="381000" y="828675"/>
            <a:ext cx="8153400" cy="3486150"/>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3600" b="0" i="1" dirty="0"/>
              <a:t>“If you get low prices on difficult or complex work, ask questions. It may be that the requirements have not adequately been conveyed or interpreted</a:t>
            </a:r>
            <a:r>
              <a:rPr lang="en-US" sz="3600" b="0" i="1" dirty="0" smtClean="0"/>
              <a:t>.”</a:t>
            </a:r>
            <a:endParaRPr lang="en-US" sz="3600" b="0" i="1" dirty="0"/>
          </a:p>
        </p:txBody>
      </p:sp>
    </p:spTree>
    <p:extLst>
      <p:ext uri="{BB962C8B-B14F-4D97-AF65-F5344CB8AC3E}">
        <p14:creationId xmlns:p14="http://schemas.microsoft.com/office/powerpoint/2010/main" val="1065941439"/>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Fabricator Friendly Tip </a:t>
            </a:r>
            <a:endParaRPr lang="en-US" dirty="0"/>
          </a:p>
        </p:txBody>
      </p:sp>
      <p:sp>
        <p:nvSpPr>
          <p:cNvPr id="5" name="Content Placeholder 2"/>
          <p:cNvSpPr txBox="1">
            <a:spLocks/>
          </p:cNvSpPr>
          <p:nvPr/>
        </p:nvSpPr>
        <p:spPr>
          <a:xfrm>
            <a:off x="381000" y="957808"/>
            <a:ext cx="8153400" cy="3486150"/>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3600" b="0" i="1" dirty="0"/>
              <a:t>“The biggest thing they can do is to bring the fabricator into the process early and communicate with the fabricator. They will know better than anyone else what the cost impacts of various options will be</a:t>
            </a:r>
            <a:r>
              <a:rPr lang="en-US" sz="3600" b="0" i="1" dirty="0" smtClean="0"/>
              <a:t>.”</a:t>
            </a:r>
            <a:endParaRPr lang="en-US" sz="3600" b="0" dirty="0"/>
          </a:p>
        </p:txBody>
      </p:sp>
    </p:spTree>
    <p:extLst>
      <p:ext uri="{BB962C8B-B14F-4D97-AF65-F5344CB8AC3E}">
        <p14:creationId xmlns:p14="http://schemas.microsoft.com/office/powerpoint/2010/main" val="1065941439"/>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a:xfrm>
            <a:off x="395536" y="4083918"/>
            <a:ext cx="8208912" cy="792088"/>
          </a:xfrm>
        </p:spPr>
        <p:txBody>
          <a:bodyPr>
            <a:normAutofit/>
          </a:bodyPr>
          <a:lstStyle/>
          <a:p>
            <a:r>
              <a:rPr lang="en-US" dirty="0" smtClean="0"/>
              <a:t>10 Steps to Category Selection </a:t>
            </a:r>
            <a:endParaRPr lang="en-US" dirty="0"/>
          </a:p>
        </p:txBody>
      </p:sp>
      <p:sp>
        <p:nvSpPr>
          <p:cNvPr id="6" name="TextBox 5"/>
          <p:cNvSpPr txBox="1"/>
          <p:nvPr/>
        </p:nvSpPr>
        <p:spPr>
          <a:xfrm>
            <a:off x="467544" y="627534"/>
            <a:ext cx="8856984" cy="4616648"/>
          </a:xfrm>
          <a:prstGeom prst="rect">
            <a:avLst/>
          </a:prstGeom>
          <a:noFill/>
        </p:spPr>
        <p:txBody>
          <a:bodyPr wrap="square" numCol="2" rtlCol="0">
            <a:spAutoFit/>
          </a:bodyPr>
          <a:lstStyle/>
          <a:p>
            <a:pPr marL="342900" indent="-342900">
              <a:spcBef>
                <a:spcPts val="1200"/>
              </a:spcBef>
              <a:buAutoNum type="arabicPeriod"/>
            </a:pPr>
            <a:r>
              <a:rPr lang="en-US" sz="2800" dirty="0" smtClean="0">
                <a:latin typeface="+mj-lt"/>
              </a:rPr>
              <a:t>New AESS Categories</a:t>
            </a:r>
          </a:p>
          <a:p>
            <a:pPr marL="342900" indent="-342900">
              <a:spcBef>
                <a:spcPts val="1200"/>
              </a:spcBef>
              <a:buAutoNum type="arabicPeriod"/>
            </a:pPr>
            <a:r>
              <a:rPr lang="en-US" sz="2800" dirty="0" smtClean="0">
                <a:solidFill>
                  <a:schemeClr val="tx2"/>
                </a:solidFill>
                <a:latin typeface="+mj-lt"/>
              </a:rPr>
              <a:t>Cost of Craftsmanship</a:t>
            </a:r>
          </a:p>
          <a:p>
            <a:pPr marL="342900" indent="-342900">
              <a:spcBef>
                <a:spcPts val="1200"/>
              </a:spcBef>
              <a:buAutoNum type="arabicPeriod"/>
            </a:pPr>
            <a:r>
              <a:rPr lang="en-US" sz="2800" dirty="0" smtClean="0">
                <a:latin typeface="+mj-lt"/>
              </a:rPr>
              <a:t>Standard Steel </a:t>
            </a:r>
          </a:p>
          <a:p>
            <a:pPr marL="342900" indent="-342900">
              <a:spcBef>
                <a:spcPts val="1200"/>
              </a:spcBef>
              <a:buAutoNum type="arabicPeriod"/>
            </a:pPr>
            <a:r>
              <a:rPr lang="en-US" sz="2800" dirty="0" smtClean="0">
                <a:solidFill>
                  <a:schemeClr val="tx2"/>
                </a:solidFill>
                <a:latin typeface="+mj-lt"/>
              </a:rPr>
              <a:t>Visual Mapping </a:t>
            </a:r>
          </a:p>
          <a:p>
            <a:pPr marL="342900" indent="-342900">
              <a:spcBef>
                <a:spcPts val="1200"/>
              </a:spcBef>
              <a:buAutoNum type="arabicPeriod"/>
            </a:pPr>
            <a:r>
              <a:rPr lang="en-US" sz="2800" dirty="0" smtClean="0">
                <a:latin typeface="+mj-lt"/>
              </a:rPr>
              <a:t>Budget Mapping </a:t>
            </a:r>
          </a:p>
          <a:p>
            <a:pPr marL="342900" indent="-342900">
              <a:spcBef>
                <a:spcPts val="1200"/>
              </a:spcBef>
              <a:buAutoNum type="arabicPeriod"/>
            </a:pPr>
            <a:endParaRPr lang="en-US" sz="2800" dirty="0">
              <a:latin typeface="+mj-lt"/>
            </a:endParaRPr>
          </a:p>
          <a:p>
            <a:pPr marL="342900" indent="-342900">
              <a:spcBef>
                <a:spcPts val="1200"/>
              </a:spcBef>
              <a:buAutoNum type="arabicPeriod"/>
            </a:pPr>
            <a:endParaRPr lang="en-US" sz="2800" dirty="0" smtClean="0">
              <a:latin typeface="+mj-lt"/>
            </a:endParaRPr>
          </a:p>
          <a:p>
            <a:pPr marL="342900" indent="-342900">
              <a:spcBef>
                <a:spcPts val="1200"/>
              </a:spcBef>
              <a:buAutoNum type="arabicPeriod"/>
            </a:pPr>
            <a:endParaRPr lang="en-US" sz="2800" dirty="0" smtClean="0">
              <a:latin typeface="+mj-lt"/>
            </a:endParaRPr>
          </a:p>
          <a:p>
            <a:pPr marL="342900" indent="-342900">
              <a:spcBef>
                <a:spcPts val="1200"/>
              </a:spcBef>
              <a:buAutoNum type="arabicPeriod"/>
            </a:pPr>
            <a:r>
              <a:rPr lang="en-US" sz="2800" dirty="0" smtClean="0">
                <a:solidFill>
                  <a:schemeClr val="tx2"/>
                </a:solidFill>
                <a:latin typeface="+mj-lt"/>
              </a:rPr>
              <a:t>Ironworker Friendly</a:t>
            </a:r>
          </a:p>
          <a:p>
            <a:pPr marL="342900" indent="-342900">
              <a:spcBef>
                <a:spcPts val="1200"/>
              </a:spcBef>
              <a:buAutoNum type="arabicPeriod"/>
            </a:pPr>
            <a:r>
              <a:rPr lang="en-US" sz="2800" dirty="0" smtClean="0">
                <a:latin typeface="+mj-lt"/>
              </a:rPr>
              <a:t>Connections</a:t>
            </a:r>
          </a:p>
          <a:p>
            <a:pPr marL="342900" indent="-342900">
              <a:spcBef>
                <a:spcPts val="1200"/>
              </a:spcBef>
              <a:buAutoNum type="arabicPeriod"/>
            </a:pPr>
            <a:r>
              <a:rPr lang="en-US" sz="2800" dirty="0" smtClean="0">
                <a:solidFill>
                  <a:schemeClr val="tx2"/>
                </a:solidFill>
                <a:latin typeface="+mj-lt"/>
              </a:rPr>
              <a:t>Finishes</a:t>
            </a:r>
          </a:p>
          <a:p>
            <a:pPr marL="342900" indent="-342900">
              <a:spcBef>
                <a:spcPts val="1200"/>
              </a:spcBef>
              <a:buAutoNum type="arabicPeriod"/>
            </a:pPr>
            <a:r>
              <a:rPr lang="en-US" sz="2800" dirty="0" smtClean="0">
                <a:latin typeface="+mj-lt"/>
              </a:rPr>
              <a:t>Contracts</a:t>
            </a:r>
          </a:p>
          <a:p>
            <a:pPr marL="342900" indent="-342900">
              <a:spcBef>
                <a:spcPts val="1200"/>
              </a:spcBef>
              <a:buAutoNum type="arabicPeriod"/>
            </a:pPr>
            <a:r>
              <a:rPr lang="en-US" sz="2800" dirty="0" smtClean="0">
                <a:solidFill>
                  <a:schemeClr val="tx2"/>
                </a:solidFill>
                <a:latin typeface="+mj-lt"/>
              </a:rPr>
              <a:t> Ask a fabricator </a:t>
            </a:r>
            <a:endParaRPr lang="en-US" sz="2800" dirty="0">
              <a:solidFill>
                <a:schemeClr val="tx2"/>
              </a:solidFill>
              <a:latin typeface="+mj-lt"/>
            </a:endParaRPr>
          </a:p>
        </p:txBody>
      </p:sp>
    </p:spTree>
    <p:extLst>
      <p:ext uri="{BB962C8B-B14F-4D97-AF65-F5344CB8AC3E}">
        <p14:creationId xmlns:p14="http://schemas.microsoft.com/office/powerpoint/2010/main" val="750696176"/>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 b="36667"/>
          <a:stretch/>
        </p:blipFill>
        <p:spPr bwMode="auto">
          <a:xfrm>
            <a:off x="0" y="0"/>
            <a:ext cx="9144000" cy="4343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 Placeholder 2"/>
          <p:cNvSpPr txBox="1">
            <a:spLocks/>
          </p:cNvSpPr>
          <p:nvPr/>
        </p:nvSpPr>
        <p:spPr>
          <a:xfrm>
            <a:off x="216024" y="4367695"/>
            <a:ext cx="8100392" cy="764764"/>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3200" b="0" dirty="0" smtClean="0"/>
              <a:t>Questions</a:t>
            </a:r>
            <a:endParaRPr lang="en-US" sz="3200" b="0" dirty="0"/>
          </a:p>
        </p:txBody>
      </p:sp>
      <p:sp>
        <p:nvSpPr>
          <p:cNvPr id="2" name="Rectangle 1"/>
          <p:cNvSpPr/>
          <p:nvPr/>
        </p:nvSpPr>
        <p:spPr>
          <a:xfrm>
            <a:off x="0" y="4256484"/>
            <a:ext cx="9144000" cy="115466"/>
          </a:xfrm>
          <a:prstGeom prst="rect">
            <a:avLst/>
          </a:prstGeom>
          <a:solidFill>
            <a:schemeClr val="bg1">
              <a:alpha val="4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50319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endParaRPr lang="en-US"/>
          </a:p>
        </p:txBody>
      </p:sp>
      <p:pic>
        <p:nvPicPr>
          <p:cNvPr id="5" name="Picture 3" descr="D:\Pictures\IDEAS Awards\ArtsQuest Center at Steel Stacks\338_223_35545_b4bf751d-0d8a-4547-859c-f42d61ed17ba_4006_14_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422" r="1051" b="3305"/>
          <a:stretch/>
        </p:blipFill>
        <p:spPr bwMode="auto">
          <a:xfrm>
            <a:off x="0" y="-1"/>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2760568"/>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Other Items</a:t>
            </a:r>
            <a:endParaRPr lang="en-US" dirty="0"/>
          </a:p>
        </p:txBody>
      </p:sp>
      <p:sp>
        <p:nvSpPr>
          <p:cNvPr id="6" name="Text Placeholder 1"/>
          <p:cNvSpPr>
            <a:spLocks noGrp="1"/>
          </p:cNvSpPr>
          <p:nvPr>
            <p:ph type="body" sz="quarter" idx="12"/>
          </p:nvPr>
        </p:nvSpPr>
        <p:spPr>
          <a:xfrm>
            <a:off x="395536" y="1347614"/>
            <a:ext cx="4248472" cy="3600400"/>
          </a:xfrm>
        </p:spPr>
        <p:txBody>
          <a:bodyPr>
            <a:noAutofit/>
          </a:bodyPr>
          <a:lstStyle/>
          <a:p>
            <a:pPr>
              <a:spcBef>
                <a:spcPts val="1200"/>
              </a:spcBef>
            </a:pPr>
            <a:r>
              <a:rPr lang="en-US" sz="2600" dirty="0" smtClean="0">
                <a:solidFill>
                  <a:schemeClr val="tx1"/>
                </a:solidFill>
                <a:latin typeface="Arial" panose="020B0604020202020204" pitchFamily="34" charset="0"/>
              </a:rPr>
              <a:t>Cables</a:t>
            </a:r>
            <a:endParaRPr lang="en-US" sz="2600" dirty="0">
              <a:solidFill>
                <a:schemeClr val="tx1"/>
              </a:solidFill>
              <a:latin typeface="Arial" panose="020B0604020202020204" pitchFamily="34" charset="0"/>
            </a:endParaRPr>
          </a:p>
          <a:p>
            <a:pPr>
              <a:spcBef>
                <a:spcPts val="1200"/>
              </a:spcBef>
            </a:pPr>
            <a:r>
              <a:rPr lang="en-US" sz="2600" dirty="0" smtClean="0">
                <a:solidFill>
                  <a:schemeClr val="tx1"/>
                </a:solidFill>
                <a:latin typeface="Arial" panose="020B0604020202020204" pitchFamily="34" charset="0"/>
              </a:rPr>
              <a:t>Castings</a:t>
            </a:r>
          </a:p>
          <a:p>
            <a:pPr>
              <a:spcBef>
                <a:spcPts val="1200"/>
              </a:spcBef>
            </a:pPr>
            <a:r>
              <a:rPr lang="en-US" sz="2600" dirty="0" smtClean="0">
                <a:solidFill>
                  <a:schemeClr val="tx1"/>
                </a:solidFill>
                <a:latin typeface="Arial" panose="020B0604020202020204" pitchFamily="34" charset="0"/>
              </a:rPr>
              <a:t>Handrails</a:t>
            </a:r>
          </a:p>
          <a:p>
            <a:pPr>
              <a:spcBef>
                <a:spcPts val="1200"/>
              </a:spcBef>
            </a:pPr>
            <a:r>
              <a:rPr lang="en-US" sz="2600" dirty="0" smtClean="0">
                <a:solidFill>
                  <a:schemeClr val="tx1"/>
                </a:solidFill>
                <a:latin typeface="Arial" panose="020B0604020202020204" pitchFamily="34" charset="0"/>
              </a:rPr>
              <a:t>Ornamental framing</a:t>
            </a:r>
          </a:p>
          <a:p>
            <a:pPr>
              <a:spcBef>
                <a:spcPts val="1200"/>
              </a:spcBef>
            </a:pPr>
            <a:r>
              <a:rPr lang="en-US" sz="2600" dirty="0" smtClean="0">
                <a:solidFill>
                  <a:srgbClr val="C00000"/>
                </a:solidFill>
                <a:latin typeface="Arial" panose="020B0604020202020204" pitchFamily="34" charset="0"/>
              </a:rPr>
              <a:t>Stairs</a:t>
            </a:r>
          </a:p>
          <a:p>
            <a:pPr>
              <a:spcBef>
                <a:spcPts val="1200"/>
              </a:spcBef>
            </a:pPr>
            <a:endParaRPr lang="en-US" sz="2600" dirty="0">
              <a:latin typeface="Arial" panose="020B0604020202020204" pitchFamily="34" charset="0"/>
            </a:endParaRPr>
          </a:p>
        </p:txBody>
      </p:sp>
      <p:pic>
        <p:nvPicPr>
          <p:cNvPr id="10243" name="Picture 3"/>
          <p:cNvPicPr>
            <a:picLocks noGrp="1" noChangeAspect="1" noChangeArrowheads="1"/>
          </p:cNvPicPr>
          <p:nvPr>
            <p:ph type="pic" sz="quarter" idx="10"/>
          </p:nvPr>
        </p:nvPicPr>
        <p:blipFill rotWithShape="1">
          <a:blip r:embed="rId3" cstate="print">
            <a:extLst>
              <a:ext uri="{BEBA8EAE-BF5A-486C-A8C5-ECC9F3942E4B}">
                <a14:imgProps xmlns:a14="http://schemas.microsoft.com/office/drawing/2010/main">
                  <a14:imgLayer r:embed="rId4">
                    <a14:imgEffect>
                      <a14:colorTemperature colorTemp="7200"/>
                    </a14:imgEffect>
                  </a14:imgLayer>
                </a14:imgProps>
              </a:ext>
              <a:ext uri="{28A0092B-C50C-407E-A947-70E740481C1C}">
                <a14:useLocalDpi xmlns:a14="http://schemas.microsoft.com/office/drawing/2010/main" val="0"/>
              </a:ext>
            </a:extLst>
          </a:blip>
          <a:srcRect l="8210" t="6652" r="7126" b="44644"/>
          <a:stretch/>
        </p:blipFill>
        <p:spPr bwMode="auto">
          <a:xfrm>
            <a:off x="4114800" y="0"/>
            <a:ext cx="50292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893254"/>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endParaRPr lang="en-US"/>
          </a:p>
        </p:txBody>
      </p:sp>
      <p:pic>
        <p:nvPicPr>
          <p:cNvPr id="5" name="Picture 2" descr="D:\Pictures\IDEAS Awards\Fulton Street Station\5954-19-18 Fulton Center 2.JamesEwing.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5608"/>
          <a:stretch/>
        </p:blipFill>
        <p:spPr bwMode="auto">
          <a:xfrm>
            <a:off x="0" y="0"/>
            <a:ext cx="9144000" cy="5144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2609145"/>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38"/>
          </p:nvPr>
        </p:nvSpPr>
        <p:spPr/>
        <p:txBody>
          <a:bodyPr/>
          <a:lstStyle/>
          <a:p>
            <a:r>
              <a:rPr lang="en-US" dirty="0" smtClean="0"/>
              <a:t>Design Guide 27</a:t>
            </a:r>
            <a:endParaRPr lang="en-US" dirty="0"/>
          </a:p>
        </p:txBody>
      </p:sp>
      <p:sp>
        <p:nvSpPr>
          <p:cNvPr id="6" name="Text Placeholder 1"/>
          <p:cNvSpPr>
            <a:spLocks noGrp="1"/>
          </p:cNvSpPr>
          <p:nvPr>
            <p:ph type="body" sz="quarter" idx="12"/>
          </p:nvPr>
        </p:nvSpPr>
        <p:spPr>
          <a:xfrm>
            <a:off x="395536" y="1347614"/>
            <a:ext cx="4248472" cy="3600400"/>
          </a:xfrm>
        </p:spPr>
        <p:txBody>
          <a:bodyPr>
            <a:noAutofit/>
          </a:bodyPr>
          <a:lstStyle/>
          <a:p>
            <a:pPr>
              <a:spcBef>
                <a:spcPts val="1200"/>
              </a:spcBef>
            </a:pPr>
            <a:r>
              <a:rPr lang="en-US" sz="2600" dirty="0" smtClean="0">
                <a:solidFill>
                  <a:schemeClr val="tx2"/>
                </a:solidFill>
                <a:latin typeface="Arial" panose="020B0604020202020204" pitchFamily="34" charset="0"/>
              </a:rPr>
              <a:t>Design</a:t>
            </a:r>
            <a:endParaRPr lang="en-US" sz="2600" dirty="0">
              <a:solidFill>
                <a:schemeClr val="tx2"/>
              </a:solidFill>
              <a:latin typeface="Arial" panose="020B0604020202020204" pitchFamily="34" charset="0"/>
            </a:endParaRPr>
          </a:p>
          <a:p>
            <a:pPr>
              <a:spcBef>
                <a:spcPts val="1200"/>
              </a:spcBef>
            </a:pPr>
            <a:r>
              <a:rPr lang="en-US" sz="2600" dirty="0" smtClean="0">
                <a:solidFill>
                  <a:schemeClr val="tx1"/>
                </a:solidFill>
                <a:latin typeface="Arial" panose="020B0604020202020204" pitchFamily="34" charset="0"/>
              </a:rPr>
              <a:t>Practical Fabrication</a:t>
            </a:r>
          </a:p>
          <a:p>
            <a:pPr>
              <a:spcBef>
                <a:spcPts val="1200"/>
              </a:spcBef>
            </a:pPr>
            <a:r>
              <a:rPr lang="en-US" sz="2600" dirty="0" smtClean="0">
                <a:solidFill>
                  <a:schemeClr val="tx1"/>
                </a:solidFill>
                <a:latin typeface="Arial" panose="020B0604020202020204" pitchFamily="34" charset="0"/>
              </a:rPr>
              <a:t>Installation </a:t>
            </a:r>
          </a:p>
          <a:p>
            <a:pPr>
              <a:spcBef>
                <a:spcPts val="1200"/>
              </a:spcBef>
            </a:pPr>
            <a:endParaRPr lang="en-US" sz="2600" dirty="0">
              <a:latin typeface="Arial" panose="020B0604020202020204" pitchFamily="34" charset="0"/>
            </a:endParaRPr>
          </a:p>
        </p:txBody>
      </p:sp>
      <p:pic>
        <p:nvPicPr>
          <p:cNvPr id="8" name="Picture 3"/>
          <p:cNvPicPr>
            <a:picLocks noGrp="1" noChangeAspect="1" noChangeArrowheads="1"/>
          </p:cNvPicPr>
          <p:nvPr>
            <p:ph type="pic" sz="quarter" idx="10"/>
          </p:nvPr>
        </p:nvPicPr>
        <p:blipFill rotWithShape="1">
          <a:blip r:embed="rId3" cstate="print">
            <a:extLst>
              <a:ext uri="{28A0092B-C50C-407E-A947-70E740481C1C}">
                <a14:useLocalDpi xmlns:a14="http://schemas.microsoft.com/office/drawing/2010/main" val="0"/>
              </a:ext>
            </a:extLst>
          </a:blip>
          <a:srcRect t="4526" b="16446"/>
          <a:stretch/>
        </p:blipFill>
        <p:spPr bwMode="auto">
          <a:xfrm>
            <a:off x="4114800" y="0"/>
            <a:ext cx="5029200" cy="51435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455240776"/>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Picture 2" descr="E:\Pictures\AISC\Hudson Yards\20180309_121145.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45" b="15589"/>
          <a:stretch/>
        </p:blipFill>
        <p:spPr bwMode="auto">
          <a:xfrm>
            <a:off x="0" y="-2727"/>
            <a:ext cx="9144000" cy="4343400"/>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6" name="Text Placeholder 2"/>
          <p:cNvSpPr txBox="1">
            <a:spLocks/>
          </p:cNvSpPr>
          <p:nvPr/>
        </p:nvSpPr>
        <p:spPr>
          <a:xfrm>
            <a:off x="216024" y="4367695"/>
            <a:ext cx="8100392" cy="764764"/>
          </a:xfrm>
          <a:prstGeom prst="rect">
            <a:avLst/>
          </a:prstGeom>
        </p:spPr>
        <p:txBody>
          <a:bodyPr anchor="ctr">
            <a:normAutofit/>
          </a:bodyPr>
          <a:lstStyle>
            <a:lvl1pPr marL="0" indent="0" algn="l" defTabSz="457200" rtl="0" eaLnBrk="1" latinLnBrk="0" hangingPunct="1">
              <a:spcBef>
                <a:spcPct val="20000"/>
              </a:spcBef>
              <a:buFontTx/>
              <a:buNone/>
              <a:defRPr sz="24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2pPr>
            <a:lvl3pPr marL="11430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3pPr>
            <a:lvl4pPr marL="16002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4pPr>
            <a:lvl5pPr marL="2057400" indent="-228600" algn="l" defTabSz="457200" rtl="0" eaLnBrk="1" latinLnBrk="0" hangingPunct="1">
              <a:spcBef>
                <a:spcPct val="20000"/>
              </a:spcBef>
              <a:buFont typeface="Arial"/>
              <a:buChar char="»"/>
              <a:defRPr sz="2000" kern="1200">
                <a:solidFill>
                  <a:schemeClr val="bg1">
                    <a:lumMod val="50000"/>
                  </a:schemeClr>
                </a:solidFill>
                <a:latin typeface="Calibri Light" panose="020F0302020204030204" pitchFamily="34" charset="0"/>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3200" b="0" dirty="0" smtClean="0"/>
              <a:t>Resources</a:t>
            </a:r>
            <a:endParaRPr lang="en-US" sz="3200" b="0" dirty="0"/>
          </a:p>
        </p:txBody>
      </p:sp>
      <p:sp>
        <p:nvSpPr>
          <p:cNvPr id="7" name="Rectangle 6"/>
          <p:cNvSpPr/>
          <p:nvPr/>
        </p:nvSpPr>
        <p:spPr>
          <a:xfrm>
            <a:off x="0" y="4256484"/>
            <a:ext cx="9144000" cy="115466"/>
          </a:xfrm>
          <a:prstGeom prst="rect">
            <a:avLst/>
          </a:prstGeom>
          <a:solidFill>
            <a:schemeClr val="bg1">
              <a:alpha val="4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835025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81000" y="57151"/>
            <a:ext cx="7924800" cy="651272"/>
          </a:xfrm>
        </p:spPr>
        <p:txBody>
          <a:bodyPr>
            <a:normAutofit/>
          </a:bodyPr>
          <a:lstStyle/>
          <a:p>
            <a:pPr algn="l"/>
            <a:r>
              <a:rPr lang="en-US" sz="3600" b="0" dirty="0" smtClean="0">
                <a:latin typeface="Arial" panose="020B0604020202020204" pitchFamily="34" charset="0"/>
              </a:rPr>
              <a:t>aisc.org/</a:t>
            </a:r>
            <a:r>
              <a:rPr lang="en-US" sz="3600" b="0" dirty="0" err="1" smtClean="0">
                <a:latin typeface="Arial" panose="020B0604020202020204" pitchFamily="34" charset="0"/>
              </a:rPr>
              <a:t>aess</a:t>
            </a:r>
            <a:endParaRPr lang="en-US" sz="3600" b="0" dirty="0">
              <a:latin typeface="Arial" panose="020B0604020202020204" pitchFamily="34" charset="0"/>
            </a:endParaRPr>
          </a:p>
        </p:txBody>
      </p:sp>
      <p:pic>
        <p:nvPicPr>
          <p:cNvPr id="3076"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4036" t="16167" r="15391" b="13552"/>
          <a:stretch/>
        </p:blipFill>
        <p:spPr bwMode="auto">
          <a:xfrm>
            <a:off x="152404" y="666750"/>
            <a:ext cx="8334375" cy="4495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295198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C:\Users\collins\Downloads\AISC_steel_sample-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7801" b="7955"/>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normAutofit/>
          </a:bodyPr>
          <a:lstStyle/>
          <a:p>
            <a:pPr algn="l"/>
            <a:r>
              <a:rPr lang="en-US" dirty="0" smtClean="0">
                <a:latin typeface="Arial" panose="020B0604020202020204" pitchFamily="34" charset="0"/>
              </a:rPr>
              <a:t>AESS Samples</a:t>
            </a:r>
            <a:endParaRPr lang="en-US" dirty="0">
              <a:latin typeface="Arial" panose="020B0604020202020204" pitchFamily="34" charset="0"/>
            </a:endParaRPr>
          </a:p>
        </p:txBody>
      </p:sp>
    </p:spTree>
    <p:extLst>
      <p:ext uri="{BB962C8B-B14F-4D97-AF65-F5344CB8AC3E}">
        <p14:creationId xmlns:p14="http://schemas.microsoft.com/office/powerpoint/2010/main" val="10342414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cstate="print">
            <a:duotone>
              <a:prstClr val="black"/>
              <a:srgbClr val="0070C0">
                <a:tint val="45000"/>
                <a:satMod val="400000"/>
              </a:srgbClr>
            </a:duotone>
            <a:extLst>
              <a:ext uri="{BEBA8EAE-BF5A-486C-A8C5-ECC9F3942E4B}">
                <a14:imgProps xmlns:a14="http://schemas.microsoft.com/office/drawing/2010/main">
                  <a14:imgLayer r:embed="rId3">
                    <a14:imgEffect>
                      <a14:colorTemperature colorTemp="11200"/>
                    </a14:imgEffect>
                    <a14:imgEffect>
                      <a14:saturation sat="0"/>
                    </a14:imgEffect>
                    <a14:imgEffect>
                      <a14:brightnessContrast bright="-20000"/>
                    </a14:imgEffect>
                  </a14:imgLayer>
                </a14:imgProps>
              </a:ex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5" name="Title 1"/>
          <p:cNvSpPr txBox="1">
            <a:spLocks/>
          </p:cNvSpPr>
          <p:nvPr/>
        </p:nvSpPr>
        <p:spPr>
          <a:xfrm flipH="1">
            <a:off x="1995984" y="1383618"/>
            <a:ext cx="5715001" cy="312363"/>
          </a:xfrm>
          <a:prstGeom prst="rect">
            <a:avLst/>
          </a:prstGeom>
        </p:spPr>
        <p:txBody>
          <a:bodyPr>
            <a:normAutofit fontScale="25000" lnSpcReduction="2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fr-CA" sz="4800" b="1" noProof="1" smtClean="0">
                <a:solidFill>
                  <a:srgbClr val="000000">
                    <a:lumMod val="50000"/>
                  </a:srgbClr>
                </a:solidFill>
                <a:latin typeface="Arial" pitchFamily="34" charset="0"/>
                <a:cs typeface="Arial" pitchFamily="34" charset="0"/>
              </a:rPr>
              <a:t/>
            </a:r>
            <a:br>
              <a:rPr lang="fr-CA" sz="4800" b="1" noProof="1" smtClean="0">
                <a:solidFill>
                  <a:srgbClr val="000000">
                    <a:lumMod val="50000"/>
                  </a:srgbClr>
                </a:solidFill>
                <a:latin typeface="Arial" pitchFamily="34" charset="0"/>
                <a:cs typeface="Arial" pitchFamily="34" charset="0"/>
              </a:rPr>
            </a:br>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411246" y="1621297"/>
            <a:ext cx="4678810" cy="1900906"/>
          </a:xfrm>
          <a:prstGeom prst="rect">
            <a:avLst/>
          </a:prstGeom>
        </p:spPr>
      </p:pic>
    </p:spTree>
    <p:extLst>
      <p:ext uri="{BB962C8B-B14F-4D97-AF65-F5344CB8AC3E}">
        <p14:creationId xmlns:p14="http://schemas.microsoft.com/office/powerpoint/2010/main" val="1956114474"/>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par>
    </p:tnLst>
  </p:timing>
</p:sld>
</file>

<file path=ppt/theme/theme1.xml><?xml version="1.0" encoding="utf-8"?>
<a:theme xmlns:a="http://schemas.openxmlformats.org/drawingml/2006/main" name="Custom Design">
  <a:themeElements>
    <a:clrScheme name="AISC">
      <a:dk1>
        <a:sysClr val="windowText" lastClr="000000"/>
      </a:dk1>
      <a:lt1>
        <a:sysClr val="window" lastClr="FFFFFF"/>
      </a:lt1>
      <a:dk2>
        <a:srgbClr val="1F497D"/>
      </a:dk2>
      <a:lt2>
        <a:srgbClr val="EEECE1"/>
      </a:lt2>
      <a:accent1>
        <a:srgbClr val="1F497D"/>
      </a:accent1>
      <a:accent2>
        <a:srgbClr val="366092"/>
      </a:accent2>
      <a:accent3>
        <a:srgbClr val="4F81BD"/>
      </a:accent3>
      <a:accent4>
        <a:srgbClr val="BFBFBF"/>
      </a:accent4>
      <a:accent5>
        <a:srgbClr val="A5A5A5"/>
      </a:accent5>
      <a:accent6>
        <a:srgbClr val="7F7F7F"/>
      </a:accent6>
      <a:hlink>
        <a:srgbClr val="548DD4"/>
      </a:hlink>
      <a:folHlink>
        <a:srgbClr val="0F243E"/>
      </a:folHlink>
    </a:clrScheme>
    <a:fontScheme name="AISC">
      <a:majorFont>
        <a:latin typeface="Arial"/>
        <a:ea typeface=""/>
        <a:cs typeface=""/>
      </a:majorFont>
      <a:minorFont>
        <a:latin typeface="Calibri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Custom Design">
  <a:themeElements>
    <a:clrScheme name="AISC">
      <a:dk1>
        <a:sysClr val="windowText" lastClr="000000"/>
      </a:dk1>
      <a:lt1>
        <a:sysClr val="window" lastClr="FFFFFF"/>
      </a:lt1>
      <a:dk2>
        <a:srgbClr val="1F497D"/>
      </a:dk2>
      <a:lt2>
        <a:srgbClr val="EEECE1"/>
      </a:lt2>
      <a:accent1>
        <a:srgbClr val="1F497D"/>
      </a:accent1>
      <a:accent2>
        <a:srgbClr val="366092"/>
      </a:accent2>
      <a:accent3>
        <a:srgbClr val="4F81BD"/>
      </a:accent3>
      <a:accent4>
        <a:srgbClr val="BFBFBF"/>
      </a:accent4>
      <a:accent5>
        <a:srgbClr val="A5A5A5"/>
      </a:accent5>
      <a:accent6>
        <a:srgbClr val="7F7F7F"/>
      </a:accent6>
      <a:hlink>
        <a:srgbClr val="548DD4"/>
      </a:hlink>
      <a:folHlink>
        <a:srgbClr val="0F243E"/>
      </a:folHlink>
    </a:clrScheme>
    <a:fontScheme name="AISC">
      <a:majorFont>
        <a:latin typeface="Arial"/>
        <a:ea typeface=""/>
        <a:cs typeface=""/>
      </a:majorFont>
      <a:minorFont>
        <a:latin typeface="Calibri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3_Office Theme">
  <a:themeElements>
    <a:clrScheme name="NASCC 2017">
      <a:dk1>
        <a:sysClr val="windowText" lastClr="000000"/>
      </a:dk1>
      <a:lt1>
        <a:sysClr val="window" lastClr="FFFFFF"/>
      </a:lt1>
      <a:dk2>
        <a:srgbClr val="000000"/>
      </a:dk2>
      <a:lt2>
        <a:srgbClr val="FFFFFF"/>
      </a:lt2>
      <a:accent1>
        <a:srgbClr val="00A88E"/>
      </a:accent1>
      <a:accent2>
        <a:srgbClr val="5A6CB3"/>
      </a:accent2>
      <a:accent3>
        <a:srgbClr val="DA1D52"/>
      </a:accent3>
      <a:accent4>
        <a:srgbClr val="E86E3C"/>
      </a:accent4>
      <a:accent5>
        <a:srgbClr val="EDA44C"/>
      </a:accent5>
      <a:accent6>
        <a:srgbClr val="FFFFFF"/>
      </a:accent6>
      <a:hlink>
        <a:srgbClr val="00A88E"/>
      </a:hlink>
      <a:folHlink>
        <a:srgbClr val="5A6CB3"/>
      </a:folHlink>
    </a:clrScheme>
    <a:fontScheme name="Futura">
      <a:majorFont>
        <a:latin typeface="Futura Bk"/>
        <a:ea typeface=""/>
        <a:cs typeface=""/>
      </a:majorFont>
      <a:minorFont>
        <a:latin typeface="Futura B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Custom Design">
  <a:themeElements>
    <a:clrScheme name="AISC">
      <a:dk1>
        <a:sysClr val="windowText" lastClr="000000"/>
      </a:dk1>
      <a:lt1>
        <a:sysClr val="window" lastClr="FFFFFF"/>
      </a:lt1>
      <a:dk2>
        <a:srgbClr val="1F497D"/>
      </a:dk2>
      <a:lt2>
        <a:srgbClr val="EEECE1"/>
      </a:lt2>
      <a:accent1>
        <a:srgbClr val="1F497D"/>
      </a:accent1>
      <a:accent2>
        <a:srgbClr val="366092"/>
      </a:accent2>
      <a:accent3>
        <a:srgbClr val="4F81BD"/>
      </a:accent3>
      <a:accent4>
        <a:srgbClr val="BFBFBF"/>
      </a:accent4>
      <a:accent5>
        <a:srgbClr val="A5A5A5"/>
      </a:accent5>
      <a:accent6>
        <a:srgbClr val="7F7F7F"/>
      </a:accent6>
      <a:hlink>
        <a:srgbClr val="548DD4"/>
      </a:hlink>
      <a:folHlink>
        <a:srgbClr val="0F243E"/>
      </a:folHlink>
    </a:clrScheme>
    <a:fontScheme name="AISC">
      <a:majorFont>
        <a:latin typeface="Arial"/>
        <a:ea typeface=""/>
        <a:cs typeface=""/>
      </a:majorFont>
      <a:minorFont>
        <a:latin typeface="Calibri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3_Custom Design">
  <a:themeElements>
    <a:clrScheme name="AISC">
      <a:dk1>
        <a:sysClr val="windowText" lastClr="000000"/>
      </a:dk1>
      <a:lt1>
        <a:sysClr val="window" lastClr="FFFFFF"/>
      </a:lt1>
      <a:dk2>
        <a:srgbClr val="1F497D"/>
      </a:dk2>
      <a:lt2>
        <a:srgbClr val="EEECE1"/>
      </a:lt2>
      <a:accent1>
        <a:srgbClr val="1F497D"/>
      </a:accent1>
      <a:accent2>
        <a:srgbClr val="366092"/>
      </a:accent2>
      <a:accent3>
        <a:srgbClr val="4F81BD"/>
      </a:accent3>
      <a:accent4>
        <a:srgbClr val="BFBFBF"/>
      </a:accent4>
      <a:accent5>
        <a:srgbClr val="A5A5A5"/>
      </a:accent5>
      <a:accent6>
        <a:srgbClr val="7F7F7F"/>
      </a:accent6>
      <a:hlink>
        <a:srgbClr val="548DD4"/>
      </a:hlink>
      <a:folHlink>
        <a:srgbClr val="0F243E"/>
      </a:folHlink>
    </a:clrScheme>
    <a:fontScheme name="AISC">
      <a:majorFont>
        <a:latin typeface="Arial"/>
        <a:ea typeface=""/>
        <a:cs typeface=""/>
      </a:majorFont>
      <a:minorFont>
        <a:latin typeface="Calibri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6.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41400</TotalTime>
  <Words>8254</Words>
  <Application>Microsoft Office PowerPoint</Application>
  <PresentationFormat>On-screen Show (16:9)</PresentationFormat>
  <Paragraphs>1123</Paragraphs>
  <Slides>95</Slides>
  <Notes>94</Notes>
  <HiddenSlides>0</HiddenSlides>
  <MMClips>0</MMClips>
  <ScaleCrop>false</ScaleCrop>
  <HeadingPairs>
    <vt:vector size="4" baseType="variant">
      <vt:variant>
        <vt:lpstr>Theme</vt:lpstr>
      </vt:variant>
      <vt:variant>
        <vt:i4>5</vt:i4>
      </vt:variant>
      <vt:variant>
        <vt:lpstr>Slide Titles</vt:lpstr>
      </vt:variant>
      <vt:variant>
        <vt:i4>95</vt:i4>
      </vt:variant>
    </vt:vector>
  </HeadingPairs>
  <TitlesOfParts>
    <vt:vector size="100" baseType="lpstr">
      <vt:lpstr>Custom Design</vt:lpstr>
      <vt:lpstr>1_Custom Design</vt:lpstr>
      <vt:lpstr>3_Office Theme</vt:lpstr>
      <vt:lpstr>2_Custom Design</vt:lpstr>
      <vt:lpstr>3_Custom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AESS 3</vt:lpstr>
      <vt:lpstr>AESS 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aisc.org/aess</vt:lpstr>
      <vt:lpstr>AESS Samples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AISC Presentation Template 16:9</dc:title>
  <dc:creator>AISC</dc:creator>
  <cp:lastModifiedBy>Sattler, Kristi</cp:lastModifiedBy>
  <cp:revision>927</cp:revision>
  <cp:lastPrinted>2012-06-12T15:24:24Z</cp:lastPrinted>
  <dcterms:created xsi:type="dcterms:W3CDTF">2013-04-09T21:22:02Z</dcterms:created>
  <dcterms:modified xsi:type="dcterms:W3CDTF">2019-12-11T21:39:57Z</dcterms:modified>
</cp:coreProperties>
</file>