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4"/>
  </p:sldMasterIdLst>
  <p:notesMasterIdLst>
    <p:notesMasterId r:id="rId128"/>
  </p:notesMasterIdLst>
  <p:sldIdLst>
    <p:sldId id="1131" r:id="rId5"/>
    <p:sldId id="1136" r:id="rId6"/>
    <p:sldId id="1137" r:id="rId7"/>
    <p:sldId id="1138" r:id="rId8"/>
    <p:sldId id="1175" r:id="rId9"/>
    <p:sldId id="1176" r:id="rId10"/>
    <p:sldId id="1182" r:id="rId11"/>
    <p:sldId id="1177" r:id="rId12"/>
    <p:sldId id="1178" r:id="rId13"/>
    <p:sldId id="1179" r:id="rId14"/>
    <p:sldId id="1180" r:id="rId15"/>
    <p:sldId id="1183" r:id="rId16"/>
    <p:sldId id="1181" r:id="rId17"/>
    <p:sldId id="1184" r:id="rId18"/>
    <p:sldId id="1185" r:id="rId19"/>
    <p:sldId id="1186" r:id="rId20"/>
    <p:sldId id="1187" r:id="rId21"/>
    <p:sldId id="1188" r:id="rId22"/>
    <p:sldId id="1189" r:id="rId23"/>
    <p:sldId id="1190" r:id="rId24"/>
    <p:sldId id="1191" r:id="rId25"/>
    <p:sldId id="1192" r:id="rId26"/>
    <p:sldId id="1193" r:id="rId27"/>
    <p:sldId id="1195" r:id="rId28"/>
    <p:sldId id="1196" r:id="rId29"/>
    <p:sldId id="1197" r:id="rId30"/>
    <p:sldId id="1198" r:id="rId31"/>
    <p:sldId id="1199" r:id="rId32"/>
    <p:sldId id="1200" r:id="rId33"/>
    <p:sldId id="1201" r:id="rId34"/>
    <p:sldId id="1202" r:id="rId35"/>
    <p:sldId id="1203" r:id="rId36"/>
    <p:sldId id="1204" r:id="rId37"/>
    <p:sldId id="1205" r:id="rId38"/>
    <p:sldId id="1206" r:id="rId39"/>
    <p:sldId id="1207" r:id="rId40"/>
    <p:sldId id="1208" r:id="rId41"/>
    <p:sldId id="1209" r:id="rId42"/>
    <p:sldId id="1210" r:id="rId43"/>
    <p:sldId id="1211" r:id="rId44"/>
    <p:sldId id="1212" r:id="rId45"/>
    <p:sldId id="1213" r:id="rId46"/>
    <p:sldId id="1214" r:id="rId47"/>
    <p:sldId id="1215" r:id="rId48"/>
    <p:sldId id="1216" r:id="rId49"/>
    <p:sldId id="1217" r:id="rId50"/>
    <p:sldId id="1218" r:id="rId51"/>
    <p:sldId id="1220" r:id="rId52"/>
    <p:sldId id="1221" r:id="rId53"/>
    <p:sldId id="1222" r:id="rId54"/>
    <p:sldId id="1223" r:id="rId55"/>
    <p:sldId id="1224" r:id="rId56"/>
    <p:sldId id="1219" r:id="rId57"/>
    <p:sldId id="1225" r:id="rId58"/>
    <p:sldId id="1238" r:id="rId59"/>
    <p:sldId id="1236" r:id="rId60"/>
    <p:sldId id="1237" r:id="rId61"/>
    <p:sldId id="1239" r:id="rId62"/>
    <p:sldId id="1241" r:id="rId63"/>
    <p:sldId id="1242" r:id="rId64"/>
    <p:sldId id="1243" r:id="rId65"/>
    <p:sldId id="1240" r:id="rId66"/>
    <p:sldId id="1244" r:id="rId67"/>
    <p:sldId id="1245" r:id="rId68"/>
    <p:sldId id="1246" r:id="rId69"/>
    <p:sldId id="1247" r:id="rId70"/>
    <p:sldId id="1248" r:id="rId71"/>
    <p:sldId id="1250" r:id="rId72"/>
    <p:sldId id="1249" r:id="rId73"/>
    <p:sldId id="1251" r:id="rId74"/>
    <p:sldId id="1252" r:id="rId75"/>
    <p:sldId id="1253" r:id="rId76"/>
    <p:sldId id="1254" r:id="rId77"/>
    <p:sldId id="1255" r:id="rId78"/>
    <p:sldId id="1256" r:id="rId79"/>
    <p:sldId id="1257" r:id="rId80"/>
    <p:sldId id="1258" r:id="rId81"/>
    <p:sldId id="1259" r:id="rId82"/>
    <p:sldId id="1260" r:id="rId83"/>
    <p:sldId id="1261" r:id="rId84"/>
    <p:sldId id="1262" r:id="rId85"/>
    <p:sldId id="1263" r:id="rId86"/>
    <p:sldId id="1264" r:id="rId87"/>
    <p:sldId id="1265" r:id="rId88"/>
    <p:sldId id="1266" r:id="rId89"/>
    <p:sldId id="1267" r:id="rId90"/>
    <p:sldId id="1268" r:id="rId91"/>
    <p:sldId id="1269" r:id="rId92"/>
    <p:sldId id="1270" r:id="rId93"/>
    <p:sldId id="1271" r:id="rId94"/>
    <p:sldId id="1272" r:id="rId95"/>
    <p:sldId id="1273" r:id="rId96"/>
    <p:sldId id="1274" r:id="rId97"/>
    <p:sldId id="1275" r:id="rId98"/>
    <p:sldId id="1277" r:id="rId99"/>
    <p:sldId id="1278" r:id="rId100"/>
    <p:sldId id="1279" r:id="rId101"/>
    <p:sldId id="1280" r:id="rId102"/>
    <p:sldId id="1281" r:id="rId103"/>
    <p:sldId id="1276" r:id="rId104"/>
    <p:sldId id="1282" r:id="rId105"/>
    <p:sldId id="1283" r:id="rId106"/>
    <p:sldId id="1284" r:id="rId107"/>
    <p:sldId id="1285" r:id="rId108"/>
    <p:sldId id="1286" r:id="rId109"/>
    <p:sldId id="1287" r:id="rId110"/>
    <p:sldId id="1288" r:id="rId111"/>
    <p:sldId id="1289" r:id="rId112"/>
    <p:sldId id="1290" r:id="rId113"/>
    <p:sldId id="1291" r:id="rId114"/>
    <p:sldId id="1292" r:id="rId115"/>
    <p:sldId id="1293" r:id="rId116"/>
    <p:sldId id="1294" r:id="rId117"/>
    <p:sldId id="1295" r:id="rId118"/>
    <p:sldId id="1296" r:id="rId119"/>
    <p:sldId id="1297" r:id="rId120"/>
    <p:sldId id="1298" r:id="rId121"/>
    <p:sldId id="1299" r:id="rId122"/>
    <p:sldId id="1300" r:id="rId123"/>
    <p:sldId id="1301" r:id="rId124"/>
    <p:sldId id="1302" r:id="rId125"/>
    <p:sldId id="1303" r:id="rId126"/>
    <p:sldId id="1304" r:id="rId1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136"/>
            <p14:sldId id="1137"/>
            <p14:sldId id="1138"/>
            <p14:sldId id="1175"/>
            <p14:sldId id="1176"/>
            <p14:sldId id="1182"/>
            <p14:sldId id="1177"/>
            <p14:sldId id="1178"/>
            <p14:sldId id="1179"/>
            <p14:sldId id="1180"/>
            <p14:sldId id="1183"/>
            <p14:sldId id="1181"/>
            <p14:sldId id="1184"/>
            <p14:sldId id="1185"/>
            <p14:sldId id="1186"/>
            <p14:sldId id="1187"/>
            <p14:sldId id="1188"/>
            <p14:sldId id="1189"/>
            <p14:sldId id="1190"/>
            <p14:sldId id="1191"/>
            <p14:sldId id="1192"/>
            <p14:sldId id="1193"/>
            <p14:sldId id="1195"/>
            <p14:sldId id="1196"/>
            <p14:sldId id="1197"/>
            <p14:sldId id="1198"/>
            <p14:sldId id="1199"/>
            <p14:sldId id="1200"/>
            <p14:sldId id="1201"/>
            <p14:sldId id="1202"/>
            <p14:sldId id="1203"/>
            <p14:sldId id="1204"/>
            <p14:sldId id="1205"/>
            <p14:sldId id="1206"/>
            <p14:sldId id="1207"/>
            <p14:sldId id="1208"/>
            <p14:sldId id="1209"/>
            <p14:sldId id="1210"/>
            <p14:sldId id="1211"/>
            <p14:sldId id="1212"/>
            <p14:sldId id="1213"/>
            <p14:sldId id="1214"/>
            <p14:sldId id="1215"/>
            <p14:sldId id="1216"/>
            <p14:sldId id="1217"/>
            <p14:sldId id="1218"/>
            <p14:sldId id="1220"/>
            <p14:sldId id="1221"/>
            <p14:sldId id="1222"/>
            <p14:sldId id="1223"/>
            <p14:sldId id="1224"/>
            <p14:sldId id="1219"/>
            <p14:sldId id="1225"/>
            <p14:sldId id="1238"/>
            <p14:sldId id="1236"/>
            <p14:sldId id="1237"/>
            <p14:sldId id="1239"/>
            <p14:sldId id="1241"/>
            <p14:sldId id="1242"/>
            <p14:sldId id="1243"/>
            <p14:sldId id="1240"/>
            <p14:sldId id="1244"/>
            <p14:sldId id="1245"/>
            <p14:sldId id="1246"/>
            <p14:sldId id="1247"/>
            <p14:sldId id="1248"/>
            <p14:sldId id="1250"/>
            <p14:sldId id="1249"/>
            <p14:sldId id="1251"/>
            <p14:sldId id="1252"/>
            <p14:sldId id="1253"/>
            <p14:sldId id="1254"/>
            <p14:sldId id="1255"/>
            <p14:sldId id="1256"/>
            <p14:sldId id="1257"/>
            <p14:sldId id="1258"/>
            <p14:sldId id="1259"/>
            <p14:sldId id="1260"/>
            <p14:sldId id="1261"/>
            <p14:sldId id="1262"/>
            <p14:sldId id="1263"/>
            <p14:sldId id="1264"/>
            <p14:sldId id="1265"/>
            <p14:sldId id="1266"/>
            <p14:sldId id="1267"/>
            <p14:sldId id="1268"/>
            <p14:sldId id="1269"/>
            <p14:sldId id="1270"/>
            <p14:sldId id="1271"/>
            <p14:sldId id="1272"/>
            <p14:sldId id="1273"/>
            <p14:sldId id="1274"/>
            <p14:sldId id="1275"/>
            <p14:sldId id="1277"/>
            <p14:sldId id="1278"/>
            <p14:sldId id="1279"/>
            <p14:sldId id="1280"/>
            <p14:sldId id="1281"/>
            <p14:sldId id="1276"/>
            <p14:sldId id="1282"/>
            <p14:sldId id="1283"/>
            <p14:sldId id="1284"/>
            <p14:sldId id="1285"/>
            <p14:sldId id="1286"/>
            <p14:sldId id="1287"/>
            <p14:sldId id="1288"/>
            <p14:sldId id="1289"/>
            <p14:sldId id="1290"/>
            <p14:sldId id="1291"/>
            <p14:sldId id="1292"/>
            <p14:sldId id="1293"/>
            <p14:sldId id="1294"/>
            <p14:sldId id="1295"/>
            <p14:sldId id="1296"/>
            <p14:sldId id="1297"/>
            <p14:sldId id="1298"/>
            <p14:sldId id="1299"/>
            <p14:sldId id="1300"/>
            <p14:sldId id="1301"/>
            <p14:sldId id="1302"/>
            <p14:sldId id="1303"/>
            <p14:sldId id="1304"/>
          </p14:sldIdLst>
        </p14:section>
      </p14:sectionLst>
    </p:ext>
    <p:ext uri="{EFAFB233-063F-42B5-8137-9DF3F51BA10A}">
      <p15:sldGuideLst xmlns:p15="http://schemas.microsoft.com/office/powerpoint/2012/main">
        <p15:guide id="3" orient="horz" pos="2750" userDrawn="1">
          <p15:clr>
            <a:srgbClr val="A4A3A4"/>
          </p15:clr>
        </p15:guide>
        <p15:guide id="4" pos="26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0977D-D74C-B967-D8FF-3A8B743BB367}" name="Hau, Kay" initials="HK" userId="S-1-5-21-1301968545-752882652-1190612905-12192" providerId="AD"/>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00"/>
    <a:srgbClr val="182D48"/>
    <a:srgbClr val="0000FF"/>
    <a:srgbClr val="0A577A"/>
    <a:srgbClr val="16ABEE"/>
    <a:srgbClr val="7CBD32"/>
    <a:srgbClr val="AED87C"/>
    <a:srgbClr val="FC9F2E"/>
    <a:srgbClr val="FAC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73810" autoAdjust="0"/>
  </p:normalViewPr>
  <p:slideViewPr>
    <p:cSldViewPr>
      <p:cViewPr varScale="1">
        <p:scale>
          <a:sx n="79" d="100"/>
          <a:sy n="79" d="100"/>
        </p:scale>
        <p:origin x="1656" y="78"/>
      </p:cViewPr>
      <p:guideLst>
        <p:guide orient="horz" pos="2750"/>
        <p:guide pos="2691"/>
      </p:guideLst>
    </p:cSldViewPr>
  </p:slideViewPr>
  <p:outlineViewPr>
    <p:cViewPr>
      <p:scale>
        <a:sx n="33" d="100"/>
        <a:sy n="33" d="100"/>
      </p:scale>
      <p:origin x="0" y="0"/>
    </p:cViewPr>
  </p:outlineViewPr>
  <p:notesTextViewPr>
    <p:cViewPr>
      <p:scale>
        <a:sx n="100" d="100"/>
        <a:sy n="100" d="100"/>
      </p:scale>
      <p:origin x="0" y="-144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commentAuthors" Target="commen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02/01/2025</a:t>
            </a:fld>
            <a:endParaRPr lang="fr-CA"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altLang="en-US" sz="120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1200" dirty="0"/>
          </a:p>
          <a:p>
            <a:r>
              <a:rPr lang="en-US" altLang="en-US" sz="1200" dirty="0"/>
              <a:t>The presentations are closely tied to the 2022 AISC </a:t>
            </a:r>
            <a:r>
              <a:rPr lang="en-US" altLang="en-US" sz="1200" i="1" dirty="0"/>
              <a:t>Seismic Provisions for Structural Steel Buildings </a:t>
            </a:r>
            <a:r>
              <a:rPr lang="en-US" altLang="en-US" sz="1200" dirty="0"/>
              <a:t>(referred to herein as the AISC </a:t>
            </a:r>
            <a:r>
              <a:rPr lang="en-US" altLang="en-US" sz="1200" i="1" dirty="0"/>
              <a:t>Seismic Provisions</a:t>
            </a:r>
            <a:r>
              <a:rPr lang="en-US" altLang="en-US" sz="1200" dirty="0"/>
              <a:t>). The presentations discuss basic principles of the behavior of seismic response of steel structures, and show how these principles are treated in the AISC </a:t>
            </a:r>
            <a:r>
              <a:rPr lang="en-US" altLang="en-US" sz="1200" i="1" dirty="0"/>
              <a:t>Seismic Provisions</a:t>
            </a:r>
            <a:r>
              <a:rPr lang="en-US" altLang="en-US" sz="1200" dirty="0"/>
              <a:t>. The presentations are most effective if the students have a copy of the AISC </a:t>
            </a:r>
            <a:r>
              <a:rPr lang="en-US" altLang="en-US" sz="1200" i="1" dirty="0"/>
              <a:t>Seismic Provisions</a:t>
            </a:r>
            <a:r>
              <a:rPr lang="en-US" altLang="en-US" sz="1200" dirty="0"/>
              <a:t>. A free copy can be downloaded from the AISC website, at: www.aisc.org.</a:t>
            </a:r>
          </a:p>
          <a:p>
            <a:endParaRPr lang="en-US" altLang="en-US" sz="1200" dirty="0"/>
          </a:p>
          <a:p>
            <a:r>
              <a:rPr lang="en-US" altLang="en-US" sz="1200" dirty="0"/>
              <a:t>For basic steel design topics, the presentation refers to the 2022 AISC </a:t>
            </a:r>
            <a:r>
              <a:rPr lang="en-US" altLang="en-US" sz="1200" i="1" dirty="0"/>
              <a:t>Specification for Structural Steel Buildings</a:t>
            </a:r>
            <a:r>
              <a:rPr lang="en-US" altLang="en-US" sz="1200" dirty="0"/>
              <a:t> (herein referred to as the AISC </a:t>
            </a:r>
            <a:r>
              <a:rPr lang="en-US" altLang="en-US" sz="1200" i="1" dirty="0"/>
              <a:t>Specification</a:t>
            </a:r>
            <a:r>
              <a:rPr lang="en-US" altLang="en-US" sz="1200" dirty="0"/>
              <a:t>). Both the 2022 AISC </a:t>
            </a:r>
            <a:r>
              <a:rPr lang="en-US" altLang="en-US" sz="1200" i="1" dirty="0"/>
              <a:t>Seismic Provisions</a:t>
            </a:r>
            <a:r>
              <a:rPr lang="en-US" altLang="en-US" sz="1200" dirty="0"/>
              <a:t> and AISC </a:t>
            </a:r>
            <a:r>
              <a:rPr lang="en-US" altLang="en-US" sz="1200" i="1" dirty="0"/>
              <a:t>Specification </a:t>
            </a:r>
            <a:r>
              <a:rPr lang="en-US" altLang="en-US" sz="1200" dirty="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1200" dirty="0"/>
          </a:p>
          <a:p>
            <a:r>
              <a:rPr lang="en-US" altLang="en-US" sz="1200" dirty="0"/>
              <a:t>For code related seismic-design topics not covered in the AISC </a:t>
            </a:r>
            <a:r>
              <a:rPr lang="en-US" altLang="en-US" sz="1200" i="1" dirty="0"/>
              <a:t>Seismic Provisions </a:t>
            </a:r>
            <a:r>
              <a:rPr lang="en-US" altLang="en-US" sz="1200" dirty="0"/>
              <a:t>(seismic design categories, R-factors, seismic overstrength factors, etc.), the presentations refer to ASCE 7-22 - </a:t>
            </a:r>
            <a:r>
              <a:rPr lang="en-US" altLang="en-US" sz="1200" i="1" dirty="0"/>
              <a:t>Minimum Design Loads for Buildings and Other Structures</a:t>
            </a:r>
            <a:r>
              <a:rPr lang="en-US" altLang="en-US" sz="1200" dirty="0"/>
              <a:t>.</a:t>
            </a:r>
          </a:p>
          <a:p>
            <a:endParaRPr lang="en-US" altLang="en-US" sz="1200" dirty="0"/>
          </a:p>
          <a:p>
            <a:r>
              <a:rPr lang="en-US" altLang="en-US" sz="1200" dirty="0"/>
              <a:t>For questions, comments, corrections, or suggestions on these presentations, please contact:</a:t>
            </a:r>
          </a:p>
          <a:p>
            <a:endParaRPr lang="en-US" altLang="en-US" sz="1200" dirty="0"/>
          </a:p>
          <a:p>
            <a:r>
              <a:rPr lang="en-US" altLang="en-US" sz="1200" dirty="0"/>
              <a:t>AISC University Programs</a:t>
            </a:r>
          </a:p>
          <a:p>
            <a:r>
              <a:rPr lang="en-US" altLang="en-US" sz="1200" dirty="0"/>
              <a:t>Email: universityprograms@aisc.org</a:t>
            </a:r>
          </a:p>
          <a:p>
            <a:endParaRPr lang="en-US" altLang="en-US" sz="1200" dirty="0"/>
          </a:p>
          <a:p>
            <a:endParaRPr lang="en-US" altLang="en-US" sz="1200" dirty="0"/>
          </a:p>
          <a:p>
            <a:r>
              <a:rPr lang="en-US" altLang="en-US" sz="1200" dirty="0"/>
              <a:t>Acknowledgments:</a:t>
            </a:r>
          </a:p>
          <a:p>
            <a:r>
              <a:rPr lang="en-US" altLang="en-US" sz="1200" dirty="0"/>
              <a:t>These presentations were originally prepared by Michael D. </a:t>
            </a:r>
            <a:r>
              <a:rPr lang="en-US" altLang="en-US" sz="1200" dirty="0" err="1"/>
              <a:t>Engelhardt</a:t>
            </a:r>
            <a:r>
              <a:rPr lang="en-US" altLang="en-US" sz="1200" dirty="0"/>
              <a:t> (University of Texas at Austin) with support from the AISC </a:t>
            </a:r>
            <a:r>
              <a:rPr lang="en-US" altLang="en-US" sz="1200" i="1" dirty="0"/>
              <a:t>Educator Career Enhancement Award</a:t>
            </a:r>
            <a:r>
              <a:rPr lang="en-US" altLang="en-US" sz="1200" dirty="0"/>
              <a:t>.  The author also gratefully acknowledges contributions and review provided by the AISC Task Group for this project:</a:t>
            </a:r>
          </a:p>
          <a:p>
            <a:r>
              <a:rPr lang="en-US" altLang="en-US" sz="1200" dirty="0"/>
              <a:t>Mark Bowman - Purdue University</a:t>
            </a:r>
          </a:p>
          <a:p>
            <a:r>
              <a:rPr lang="en-US" altLang="en-US" sz="1200" dirty="0"/>
              <a:t>Steve </a:t>
            </a:r>
            <a:r>
              <a:rPr lang="en-US" altLang="en-US" sz="1200" dirty="0" err="1"/>
              <a:t>Mahin</a:t>
            </a:r>
            <a:r>
              <a:rPr lang="en-US" altLang="en-US" sz="1200" dirty="0"/>
              <a:t> - University of California at Berkeley</a:t>
            </a:r>
          </a:p>
          <a:p>
            <a:r>
              <a:rPr lang="en-US" altLang="en-US" sz="1200" dirty="0"/>
              <a:t>Brett Manning - PMB 200</a:t>
            </a:r>
          </a:p>
          <a:p>
            <a:r>
              <a:rPr lang="en-US" altLang="en-US" sz="1200" dirty="0"/>
              <a:t>Carol </a:t>
            </a:r>
            <a:r>
              <a:rPr lang="en-US" altLang="en-US" sz="1200" dirty="0" err="1"/>
              <a:t>Pivonka</a:t>
            </a:r>
            <a:r>
              <a:rPr lang="en-US" altLang="en-US" sz="1200" dirty="0"/>
              <a:t> - AISC</a:t>
            </a:r>
          </a:p>
          <a:p>
            <a:r>
              <a:rPr lang="en-US" altLang="en-US" sz="1200" dirty="0"/>
              <a:t>Larry </a:t>
            </a:r>
            <a:r>
              <a:rPr lang="en-US" altLang="en-US" sz="1200" dirty="0" err="1"/>
              <a:t>Reaveley</a:t>
            </a:r>
            <a:r>
              <a:rPr lang="en-US" altLang="en-US" sz="1200" dirty="0"/>
              <a:t> - University of Utah</a:t>
            </a:r>
          </a:p>
          <a:p>
            <a:pPr>
              <a:lnSpc>
                <a:spcPct val="80000"/>
              </a:lnSpc>
            </a:pPr>
            <a:r>
              <a:rPr lang="en-US" altLang="en-US" sz="1200" dirty="0"/>
              <a:t>Rafael </a:t>
            </a:r>
            <a:r>
              <a:rPr lang="en-US" altLang="en-US" sz="1200" dirty="0" err="1"/>
              <a:t>Sabelli</a:t>
            </a:r>
            <a:r>
              <a:rPr lang="en-US" altLang="en-US" sz="1200" dirty="0"/>
              <a:t> - </a:t>
            </a:r>
            <a:r>
              <a:rPr lang="en-US" altLang="en-US" sz="1200" dirty="0" err="1"/>
              <a:t>Dasse</a:t>
            </a:r>
            <a:r>
              <a:rPr lang="en-US" altLang="en-US" sz="1200" dirty="0"/>
              <a:t> Design, San Francisco</a:t>
            </a:r>
          </a:p>
          <a:p>
            <a:r>
              <a:rPr lang="en-US" altLang="en-US" sz="1200" dirty="0"/>
              <a:t>Tom Sabol - </a:t>
            </a:r>
            <a:r>
              <a:rPr lang="en-US" altLang="en-US" sz="1200" dirty="0" err="1"/>
              <a:t>Englekirk</a:t>
            </a:r>
            <a:r>
              <a:rPr lang="en-US" altLang="en-US" sz="1200" dirty="0"/>
              <a:t> &amp; Sabol Consulting Engineers, Los Angeles</a:t>
            </a:r>
          </a:p>
          <a:p>
            <a:r>
              <a:rPr lang="en-US" altLang="en-US" sz="1200" dirty="0"/>
              <a:t>Chia-Ming </a:t>
            </a:r>
            <a:r>
              <a:rPr lang="en-US" altLang="en-US" sz="1200" dirty="0" err="1"/>
              <a:t>Uang</a:t>
            </a:r>
            <a:r>
              <a:rPr lang="en-US" altLang="en-US" sz="1200" dirty="0"/>
              <a:t> - University of California at San Diego</a:t>
            </a:r>
          </a:p>
          <a:p>
            <a:endParaRPr lang="en-US" altLang="en-US" sz="1200" dirty="0"/>
          </a:p>
          <a:p>
            <a:r>
              <a:rPr lang="en-US" altLang="en-US" sz="1200" dirty="0"/>
              <a:t>The module on Special Plate Shear Walls was prepared by Rafael </a:t>
            </a:r>
            <a:r>
              <a:rPr lang="en-US" altLang="en-US" sz="1200" dirty="0" err="1"/>
              <a:t>Sabelli</a:t>
            </a:r>
            <a:r>
              <a:rPr lang="en-US" altLang="en-US" sz="1200" dirty="0"/>
              <a:t> - </a:t>
            </a:r>
            <a:r>
              <a:rPr lang="en-US" altLang="en-US" sz="1200" dirty="0" err="1"/>
              <a:t>Dasse</a:t>
            </a:r>
            <a:r>
              <a:rPr lang="en-US" altLang="en-US" sz="1200" dirty="0"/>
              <a:t> Design, San Francisco. The contributions of Prof. Sharon Wood of the University of Texas at Austin to Module 1 are also gratefully acknowledged.</a:t>
            </a:r>
          </a:p>
          <a:p>
            <a:endParaRPr lang="en-US" altLang="en-US" sz="1200" dirty="0"/>
          </a:p>
          <a:p>
            <a:r>
              <a:rPr lang="en-US" altLang="en-US" sz="1200" dirty="0"/>
              <a:t>Version 2 (Updates to 2016 AISC </a:t>
            </a:r>
            <a:r>
              <a:rPr lang="en-US" altLang="en-US" sz="1200" i="1" dirty="0"/>
              <a:t>Seismic Design Provisions</a:t>
            </a:r>
            <a:r>
              <a:rPr lang="en-US" altLang="en-US" sz="1200" dirty="0"/>
              <a:t>):</a:t>
            </a:r>
          </a:p>
          <a:p>
            <a:r>
              <a:rPr lang="en-US" altLang="en-US" sz="1200" dirty="0"/>
              <a:t>Patricia Clayton – University of Texas at Austin</a:t>
            </a:r>
          </a:p>
          <a:p>
            <a:r>
              <a:rPr lang="en-US" altLang="en-US" sz="1200" dirty="0"/>
              <a:t>Larry </a:t>
            </a:r>
            <a:r>
              <a:rPr lang="en-US" altLang="en-US" sz="1200" dirty="0" err="1"/>
              <a:t>Fahnestock</a:t>
            </a:r>
            <a:r>
              <a:rPr lang="en-US" altLang="en-US" sz="1200" dirty="0"/>
              <a:t> – University of Illinois at Urbana-Champaign</a:t>
            </a:r>
          </a:p>
          <a:p>
            <a:r>
              <a:rPr lang="en-US" altLang="en-US" sz="1200" dirty="0"/>
              <a:t>Matthew </a:t>
            </a:r>
            <a:r>
              <a:rPr lang="en-US" altLang="en-US" sz="1200" dirty="0" err="1"/>
              <a:t>Eatherton</a:t>
            </a:r>
            <a:r>
              <a:rPr lang="en-US" altLang="en-US" sz="1200" dirty="0"/>
              <a:t> – Virginia Tech</a:t>
            </a:r>
          </a:p>
          <a:p>
            <a:r>
              <a:rPr lang="en-US" altLang="en-US" sz="1200" dirty="0"/>
              <a:t>Paul Richards – </a:t>
            </a:r>
            <a:r>
              <a:rPr lang="en-US" altLang="en-US" sz="1200" dirty="0" err="1"/>
              <a:t>DuraFuse</a:t>
            </a:r>
            <a:r>
              <a:rPr lang="en-US" altLang="en-US" sz="1200" dirty="0"/>
              <a:t> Frames</a:t>
            </a:r>
          </a:p>
          <a:p>
            <a:endParaRPr lang="en-US" dirty="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very heavy two-story X-bracing.</a:t>
            </a:r>
          </a:p>
          <a:p>
            <a:r>
              <a:rPr lang="en-US" altLang="en-US" dirty="0"/>
              <a:t>This photograph is of the 70-story Landmark Tower in Yokohama, Japan.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a:t>
            </a:fld>
            <a:endParaRPr lang="fr-CA" dirty="0"/>
          </a:p>
        </p:txBody>
      </p:sp>
    </p:spTree>
    <p:extLst>
      <p:ext uri="{BB962C8B-B14F-4D97-AF65-F5344CB8AC3E}">
        <p14:creationId xmlns:p14="http://schemas.microsoft.com/office/powerpoint/2010/main" val="3027611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F2.6c.2 defines the required axial compressive strength of the brace connection as the lesser of </a:t>
            </a:r>
            <a:r>
              <a:rPr lang="en-US" altLang="en-US" dirty="0">
                <a:latin typeface="Arial Narrow" pitchFamily="34" charset="0"/>
              </a:rPr>
              <a:t>(</a:t>
            </a:r>
            <a:r>
              <a:rPr lang="en-US" altLang="en-US" i="1" dirty="0" err="1">
                <a:latin typeface="Arial Narrow" pitchFamily="34" charset="0"/>
              </a:rPr>
              <a:t>F</a:t>
            </a:r>
            <a:r>
              <a:rPr lang="en-US" altLang="en-US" i="1" baseline="-25000" dirty="0" err="1">
                <a:latin typeface="Arial Narrow" pitchFamily="34" charset="0"/>
              </a:rPr>
              <a:t>cre</a:t>
            </a:r>
            <a:r>
              <a:rPr lang="en-US" altLang="en-US" i="1" dirty="0">
                <a:latin typeface="Arial Narrow" pitchFamily="34" charset="0"/>
              </a:rPr>
              <a:t> </a:t>
            </a:r>
            <a:r>
              <a:rPr lang="en-US" altLang="en-US" dirty="0">
                <a:latin typeface="Arial Narrow" pitchFamily="34" charset="0"/>
              </a:rPr>
              <a:t>/ 0.877) </a:t>
            </a:r>
            <a:r>
              <a:rPr lang="en-US" altLang="en-US" i="1" dirty="0">
                <a:latin typeface="Arial Narrow" pitchFamily="34" charset="0"/>
              </a:rPr>
              <a:t>A</a:t>
            </a:r>
            <a:r>
              <a:rPr lang="en-US" altLang="en-US" i="1" baseline="-25000" dirty="0">
                <a:latin typeface="Arial Narrow" pitchFamily="34" charset="0"/>
              </a:rPr>
              <a:t>g</a:t>
            </a:r>
            <a:r>
              <a:rPr lang="en-US" altLang="en-US" dirty="0"/>
              <a:t> and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in accordance with </a:t>
            </a:r>
            <a:r>
              <a:rPr lang="en-US" altLang="en-US" i="1" dirty="0"/>
              <a:t>Seismic Provisions</a:t>
            </a:r>
            <a:r>
              <a:rPr lang="en-US" altLang="en-US" dirty="0"/>
              <a:t> Section F2.3. In this equation, </a:t>
            </a:r>
            <a:r>
              <a:rPr lang="en-US" altLang="en-US" i="1" dirty="0" err="1"/>
              <a:t>F</a:t>
            </a:r>
            <a:r>
              <a:rPr lang="en-US" altLang="en-US" i="1" baseline="-25000" dirty="0" err="1"/>
              <a:t>ne</a:t>
            </a:r>
            <a:r>
              <a:rPr lang="en-US" altLang="en-US" i="1" dirty="0"/>
              <a:t> </a:t>
            </a:r>
            <a:r>
              <a:rPr lang="en-US" altLang="en-US" dirty="0"/>
              <a:t>is equal to the nominal stress of the member, </a:t>
            </a:r>
            <a:r>
              <a:rPr lang="en-US" altLang="en-US" i="1" dirty="0" err="1"/>
              <a:t>F</a:t>
            </a:r>
            <a:r>
              <a:rPr lang="en-US" altLang="en-US" i="1" baseline="-25000" dirty="0" err="1"/>
              <a:t>n</a:t>
            </a:r>
            <a:r>
              <a:rPr lang="en-US" altLang="en-US" i="1" baseline="-25000" dirty="0"/>
              <a:t> </a:t>
            </a:r>
            <a:r>
              <a:rPr lang="en-US" altLang="en-US" dirty="0"/>
              <a:t>, computed per Chapter E of the AISC </a:t>
            </a:r>
            <a:r>
              <a:rPr lang="en-US" altLang="en-US" i="1" dirty="0"/>
              <a:t>Specification</a:t>
            </a:r>
            <a:r>
              <a:rPr lang="en-US" altLang="en-US" dirty="0"/>
              <a:t>, but using </a:t>
            </a:r>
            <a:r>
              <a:rPr lang="en-US" altLang="en-US" dirty="0" err="1"/>
              <a:t>RyFy</a:t>
            </a:r>
            <a:r>
              <a:rPr lang="en-US" altLang="en-US" dirty="0"/>
              <a:t> in place of </a:t>
            </a:r>
            <a:r>
              <a:rPr lang="en-US" altLang="en-US" dirty="0" err="1"/>
              <a:t>Fy</a:t>
            </a:r>
            <a:r>
              <a:rPr lang="en-US" altLang="en-US" dirty="0"/>
              <a:t>.</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36646978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illustrates the Required axial compressive strength of the brace connection.</a:t>
            </a:r>
          </a:p>
          <a:p>
            <a:r>
              <a:rPr lang="en-US" altLang="en-US" dirty="0"/>
              <a:t>As with the required axial tension strength and required flexural strength of the connection, the AISC </a:t>
            </a:r>
            <a:r>
              <a:rPr lang="en-US" altLang="en-US" i="1" dirty="0"/>
              <a:t>Seismic Provisions</a:t>
            </a:r>
            <a:r>
              <a:rPr lang="en-US" altLang="en-US" dirty="0"/>
              <a:t> simply defines the required strength of the connection. That is, the </a:t>
            </a:r>
            <a:r>
              <a:rPr lang="en-US" altLang="en-US" i="1" dirty="0"/>
              <a:t>Seismic Provisions</a:t>
            </a:r>
            <a:r>
              <a:rPr lang="en-US" altLang="en-US" dirty="0"/>
              <a:t> define what forces the brace connection must be designed for. Once the required strength the  brace connection is defined, the actual design of the brace connection (sizing gussets, bolts, welds, </a:t>
            </a:r>
            <a:r>
              <a:rPr lang="en-US" altLang="en-US" dirty="0" err="1"/>
              <a:t>etc</a:t>
            </a:r>
            <a:r>
              <a:rPr lang="en-US" altLang="en-US" dirty="0"/>
              <a:t>) is accomplished following the main AISC </a:t>
            </a:r>
            <a:r>
              <a:rPr lang="en-US" altLang="en-US" i="1" dirty="0"/>
              <a:t>Specification</a:t>
            </a:r>
            <a:r>
              <a:rPr lang="en-US" altLang="en-US" dirty="0"/>
              <a:t>.</a:t>
            </a:r>
          </a:p>
          <a:p>
            <a:r>
              <a:rPr lang="en-US" altLang="en-US" dirty="0"/>
              <a:t>The required axial compression strength is intended to assure that the brace connection is stronger then the brace in compression. The required axial compression strength is used to check limit states such as buckling of the gusset plate, and web crippling of the beam and column.</a:t>
            </a:r>
          </a:p>
          <a:p>
            <a:r>
              <a:rPr lang="en-US" altLang="en-US" dirty="0"/>
              <a:t>Providing a 2</a:t>
            </a:r>
            <a:r>
              <a:rPr lang="en-US" altLang="en-US" i="1" dirty="0"/>
              <a:t>t</a:t>
            </a:r>
            <a:r>
              <a:rPr lang="en-US" altLang="en-US" dirty="0"/>
              <a:t> fold line in the gusset will often result in a large unsupported length of gusset that may be prone to buckling when the brace is in compression. Gusset buckling is often checked by assuming the unsupported segment of gusset behaves as a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15196740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photos of steel braced frame buildings following the 1995 </a:t>
            </a:r>
            <a:r>
              <a:rPr lang="en-US" altLang="en-US" dirty="0" err="1"/>
              <a:t>Hyogoken-Nanbu</a:t>
            </a:r>
            <a:r>
              <a:rPr lang="en-US" altLang="en-US" dirty="0"/>
              <a:t> Earthquake in Kobe Japan. In these cases, brace connection elements have buckled.</a:t>
            </a:r>
          </a:p>
          <a:p>
            <a:endParaRPr lang="en-US" altLang="en-US" dirty="0"/>
          </a:p>
          <a:p>
            <a:r>
              <a:rPr lang="en-US" altLang="en-US" dirty="0"/>
              <a:t>Photos are from:</a:t>
            </a:r>
          </a:p>
          <a:p>
            <a:r>
              <a:rPr lang="en-US" altLang="en-US" dirty="0"/>
              <a:t>"Reconnaissance Report on Damage to Steel Building Structures Observed from the 1995 </a:t>
            </a:r>
            <a:r>
              <a:rPr lang="en-US" altLang="en-US" dirty="0" err="1"/>
              <a:t>Hyogoken-Nanbu</a:t>
            </a:r>
            <a:r>
              <a:rPr lang="en-US" altLang="en-US" dirty="0"/>
              <a:t> (Hanshin/Awaji) Earthquake," by the Steel Committee of the Kinki Branch, Architectural Institute of Japan (AIJ), May 1995.</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12048874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connection at the end of the brace can either be designed so that (a) the connection is </a:t>
            </a:r>
            <a:r>
              <a:rPr lang="en-US" altLang="en-US" dirty="0" err="1"/>
              <a:t>flexurally</a:t>
            </a:r>
            <a:r>
              <a:rPr lang="en-US" altLang="en-US" dirty="0"/>
              <a:t> stronger than the brace so that a plastic hinge forms in the brace, or (b) the connection (such as the gusset plate) is capable of rotating.</a:t>
            </a:r>
          </a:p>
          <a:p>
            <a:endParaRPr lang="en-US" altLang="en-US" dirty="0"/>
          </a:p>
          <a:p>
            <a:r>
              <a:rPr lang="en-US" altLang="en-US" dirty="0"/>
              <a:t>Section F2.6c.3 describes the first option wherein the required flexural strength of the brace connection is 1.1 </a:t>
            </a:r>
            <a:r>
              <a:rPr lang="en-US" altLang="en-US" i="1" dirty="0" err="1"/>
              <a:t>R</a:t>
            </a:r>
            <a:r>
              <a:rPr lang="en-US" altLang="en-US" i="1" baseline="-25000" dirty="0" err="1"/>
              <a:t>y</a:t>
            </a:r>
            <a:r>
              <a:rPr lang="en-US" altLang="en-US" i="1" dirty="0" err="1"/>
              <a:t>M</a:t>
            </a:r>
            <a:r>
              <a:rPr lang="en-US" altLang="en-US" i="1" baseline="-25000" dirty="0" err="1"/>
              <a:t>p</a:t>
            </a:r>
            <a:r>
              <a:rPr lang="en-US" altLang="en-US" dirty="0"/>
              <a:t> of the brace.  As the brace buckles, this requirement will force the plastic hinge to occur in the brace, not in the connection.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3914499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the brace ends are fixed against rotation, then the brace will form flexural plastic hinges mid-span and at its ends. For this case, the brace connection must be designed to resist the large moments that will be generated at the brace ends in the post-buckled configuration of the brace.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104</a:t>
            </a:fld>
            <a:endParaRPr lang="fr-CA" dirty="0"/>
          </a:p>
        </p:txBody>
      </p:sp>
    </p:spTree>
    <p:extLst>
      <p:ext uri="{BB962C8B-B14F-4D97-AF65-F5344CB8AC3E}">
        <p14:creationId xmlns:p14="http://schemas.microsoft.com/office/powerpoint/2010/main" val="39040457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photo of a buckled brace following the 1995 </a:t>
            </a:r>
            <a:r>
              <a:rPr lang="en-US" altLang="en-US" dirty="0" err="1"/>
              <a:t>Hyogoken-Nanbu</a:t>
            </a:r>
            <a:r>
              <a:rPr lang="en-US" altLang="en-US" dirty="0"/>
              <a:t> Earthquake in Kobe Japan. The deformed shape of the buckled brace indicates the large bending moments that were likely generated at the brace end.</a:t>
            </a:r>
          </a:p>
          <a:p>
            <a:endParaRPr lang="en-US" altLang="en-US" dirty="0"/>
          </a:p>
          <a:p>
            <a:endParaRPr lang="en-US" altLang="en-US" dirty="0"/>
          </a:p>
          <a:p>
            <a:r>
              <a:rPr lang="en-US" altLang="en-US" dirty="0"/>
              <a:t>Photo is from:</a:t>
            </a:r>
          </a:p>
          <a:p>
            <a:r>
              <a:rPr lang="en-US" altLang="en-US" dirty="0"/>
              <a:t>"Preliminary Reconnaissance Report of the 1995 </a:t>
            </a:r>
            <a:r>
              <a:rPr lang="en-US" altLang="en-US" dirty="0" err="1"/>
              <a:t>Hyogoken-Nanbu</a:t>
            </a:r>
            <a:r>
              <a:rPr lang="en-US" altLang="en-US" dirty="0"/>
              <a:t> Earthquake - English Edition," Architectural Institute of Japan, April 1995.</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105</a:t>
            </a:fld>
            <a:endParaRPr lang="fr-CA" dirty="0"/>
          </a:p>
        </p:txBody>
      </p:sp>
    </p:spTree>
    <p:extLst>
      <p:ext uri="{BB962C8B-B14F-4D97-AF65-F5344CB8AC3E}">
        <p14:creationId xmlns:p14="http://schemas.microsoft.com/office/powerpoint/2010/main" val="38158335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example of braced frame with heavy wide-flange braces. The brace end connections appear to provide a high degree of rotational restraint.</a:t>
            </a:r>
          </a:p>
          <a:p>
            <a:r>
              <a:rPr lang="en-US" altLang="en-US" dirty="0"/>
              <a:t>If these braces buckle during an earthquake, they are likely to buckle out-of-plane, based on the orientation of the brace members. Consequently, the brace connections, and adjoining members, must be capable of resisting the weak-axis plastic moment capacity ( 1.1 </a:t>
            </a:r>
            <a:r>
              <a:rPr lang="en-US" altLang="en-US" i="1" dirty="0"/>
              <a:t>R</a:t>
            </a:r>
            <a:r>
              <a:rPr lang="en-US" altLang="en-US" i="1" baseline="-25000" dirty="0"/>
              <a:t>y</a:t>
            </a:r>
            <a:r>
              <a:rPr lang="en-US" altLang="en-US" i="1" dirty="0"/>
              <a:t> </a:t>
            </a:r>
            <a:r>
              <a:rPr lang="en-US" altLang="en-US" i="1" dirty="0" err="1"/>
              <a:t>F</a:t>
            </a:r>
            <a:r>
              <a:rPr lang="en-US" altLang="en-US" i="1" baseline="-25000" dirty="0" err="1"/>
              <a:t>y</a:t>
            </a:r>
            <a:r>
              <a:rPr lang="en-US" altLang="en-US" i="1" dirty="0"/>
              <a:t> </a:t>
            </a:r>
            <a:r>
              <a:rPr lang="en-US" altLang="en-US" i="1" dirty="0" err="1"/>
              <a:t>Z</a:t>
            </a:r>
            <a:r>
              <a:rPr lang="en-US" altLang="en-US" i="1" baseline="-25000" dirty="0" err="1"/>
              <a:t>y</a:t>
            </a:r>
            <a:r>
              <a:rPr lang="en-US" altLang="en-US" dirty="0"/>
              <a:t>) of the brace. Resisting this large out-of-pane moment may be problematic for the frame shown in the photo. The brace connection details do not appear adequate for this purpose. Further, the out-of-plane moment at the connection will generate torsional moments in the beams and columns, which may be difficult to design for.</a:t>
            </a:r>
          </a:p>
          <a:p>
            <a:r>
              <a:rPr lang="en-US" altLang="en-US" dirty="0"/>
              <a:t>In general, if a "fixed" brace connection is to be used in the critical buckling direction, it may be preferable to orient the brace and to detail the brace connection to force in-plane buckling (as was done in the previous slide of the building in Kobe, Japan). In this manner, the large brace end moments can be resisted by in-plane bending of the adjoining beams and columns.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106</a:t>
            </a:fld>
            <a:endParaRPr lang="fr-CA" dirty="0"/>
          </a:p>
        </p:txBody>
      </p:sp>
    </p:spTree>
    <p:extLst>
      <p:ext uri="{BB962C8B-B14F-4D97-AF65-F5344CB8AC3E}">
        <p14:creationId xmlns:p14="http://schemas.microsoft.com/office/powerpoint/2010/main" val="27226208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F2.6c.3 describes the second option wherein the brace connection is detailed to accommodate rotations of the brace ends, when the brace buckles.</a:t>
            </a:r>
          </a:p>
          <a:p>
            <a:r>
              <a:rPr lang="en-US" altLang="en-US" dirty="0"/>
              <a:t>That is, it is not necessary to design the brace connection for bending moment, if the brace connection is designed to behave as a "pin" when the brace buckles.</a:t>
            </a:r>
          </a:p>
          <a:p>
            <a:r>
              <a:rPr lang="en-US" altLang="en-US" dirty="0"/>
              <a:t>Brace connections are commonly detailed to accommodate brace rotation.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107</a:t>
            </a:fld>
            <a:endParaRPr lang="fr-CA" dirty="0"/>
          </a:p>
        </p:txBody>
      </p:sp>
    </p:spTree>
    <p:extLst>
      <p:ext uri="{BB962C8B-B14F-4D97-AF65-F5344CB8AC3E}">
        <p14:creationId xmlns:p14="http://schemas.microsoft.com/office/powerpoint/2010/main" val="17277745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the concept of a "pinned" brace end connection. If the brace connection truly behaves as a pin and can accommodate very large rotations at the brace end, then little or no moment will be generated at the brace end.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108</a:t>
            </a:fld>
            <a:endParaRPr lang="fr-CA" dirty="0"/>
          </a:p>
        </p:txBody>
      </p:sp>
    </p:spTree>
    <p:extLst>
      <p:ext uri="{BB962C8B-B14F-4D97-AF65-F5344CB8AC3E}">
        <p14:creationId xmlns:p14="http://schemas.microsoft.com/office/powerpoint/2010/main" val="28928624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most common strategy to provide rotational flexibility at the brace connection is the "fold line" concept. With this approach, rotation of the brace end is permitted by allowing a line of rotation (the fold line) in the gusset plate. </a:t>
            </a:r>
          </a:p>
          <a:p>
            <a:endParaRPr lang="en-US" altLang="en-US" dirty="0"/>
          </a:p>
          <a:p>
            <a:r>
              <a:rPr lang="en-US" altLang="en-US" dirty="0"/>
              <a:t>Slide courtesy of Tom Sabol - </a:t>
            </a:r>
            <a:r>
              <a:rPr lang="en-US" altLang="en-US" dirty="0" err="1"/>
              <a:t>Englekirk</a:t>
            </a:r>
            <a:r>
              <a:rPr lang="en-US" altLang="en-US" dirty="0"/>
              <a:t> and Sabol, Los Angeles.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109</a:t>
            </a:fld>
            <a:endParaRPr lang="fr-CA" dirty="0"/>
          </a:p>
        </p:txBody>
      </p:sp>
    </p:spTree>
    <p:extLst>
      <p:ext uri="{BB962C8B-B14F-4D97-AF65-F5344CB8AC3E}">
        <p14:creationId xmlns:p14="http://schemas.microsoft.com/office/powerpoint/2010/main" val="33945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 story X-bracing.</a:t>
            </a:r>
          </a:p>
          <a:p>
            <a:endParaRPr lang="en-US" altLang="en-US" dirty="0"/>
          </a:p>
          <a:p>
            <a:r>
              <a:rPr lang="en-US" altLang="en-US" dirty="0"/>
              <a:t>Slide courtesy of C.M. Uang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a:t>
            </a:fld>
            <a:endParaRPr lang="fr-CA" dirty="0"/>
          </a:p>
        </p:txBody>
      </p:sp>
    </p:spTree>
    <p:extLst>
      <p:ext uri="{BB962C8B-B14F-4D97-AF65-F5344CB8AC3E}">
        <p14:creationId xmlns:p14="http://schemas.microsoft.com/office/powerpoint/2010/main" val="4629533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taken from the Commentary of the AISC </a:t>
            </a:r>
            <a:r>
              <a:rPr lang="en-US" altLang="en-US" i="1" dirty="0"/>
              <a:t>Seismic Provisions</a:t>
            </a:r>
            <a:r>
              <a:rPr lang="en-US" altLang="en-US" dirty="0"/>
              <a:t>, illustrates the fold line approach.</a:t>
            </a:r>
          </a:p>
          <a:p>
            <a:r>
              <a:rPr lang="en-US" altLang="en-US" dirty="0"/>
              <a:t>To create a fold line (a line about which the gusset will bend out-of-plane), the brace is located on the gusset to permit a clear distance of at least 2</a:t>
            </a:r>
            <a:r>
              <a:rPr lang="en-US" altLang="en-US" i="1" dirty="0"/>
              <a:t>t</a:t>
            </a:r>
            <a:r>
              <a:rPr lang="en-US" altLang="en-US" dirty="0"/>
              <a:t> ( </a:t>
            </a:r>
            <a:r>
              <a:rPr lang="en-US" altLang="en-US" i="1" dirty="0"/>
              <a:t>t</a:t>
            </a:r>
            <a:r>
              <a:rPr lang="en-US" altLang="en-US" dirty="0"/>
              <a:t> = gusset thickness), as shown in the sketch. The 2</a:t>
            </a:r>
            <a:r>
              <a:rPr lang="en-US" altLang="en-US" i="1" dirty="0"/>
              <a:t>t</a:t>
            </a:r>
            <a:r>
              <a:rPr lang="en-US" altLang="en-US" dirty="0"/>
              <a:t> distance is measured from a line that is perpendicular to the brace centerline, and passes through the closest intersection of the gusset, with either the beam or the column.</a:t>
            </a:r>
          </a:p>
          <a:p>
            <a:r>
              <a:rPr lang="en-US" altLang="en-US" dirty="0"/>
              <a:t>When the brace in this sketch buckles out-of-plane, the gusset plate can fold along the 2</a:t>
            </a:r>
            <a:r>
              <a:rPr lang="en-US" altLang="en-US" i="1" dirty="0"/>
              <a:t>t</a:t>
            </a:r>
            <a:r>
              <a:rPr lang="en-US" altLang="en-US" dirty="0"/>
              <a:t> fold line, thereby acting as a "pin."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110</a:t>
            </a:fld>
            <a:endParaRPr lang="fr-CA" dirty="0"/>
          </a:p>
        </p:txBody>
      </p:sp>
    </p:spTree>
    <p:extLst>
      <p:ext uri="{BB962C8B-B14F-4D97-AF65-F5344CB8AC3E}">
        <p14:creationId xmlns:p14="http://schemas.microsoft.com/office/powerpoint/2010/main" val="9771259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2</a:t>
            </a:r>
            <a:r>
              <a:rPr lang="en-US" altLang="en-US" i="1" dirty="0"/>
              <a:t>t</a:t>
            </a:r>
            <a:r>
              <a:rPr lang="en-US" altLang="en-US" dirty="0"/>
              <a:t> fold line if the case of a brace with a shallow angle with the beam.</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111</a:t>
            </a:fld>
            <a:endParaRPr lang="fr-CA" dirty="0"/>
          </a:p>
        </p:txBody>
      </p:sp>
    </p:spTree>
    <p:extLst>
      <p:ext uri="{BB962C8B-B14F-4D97-AF65-F5344CB8AC3E}">
        <p14:creationId xmlns:p14="http://schemas.microsoft.com/office/powerpoint/2010/main" val="282255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2</a:t>
            </a:r>
            <a:r>
              <a:rPr lang="en-US" altLang="en-US" i="1" dirty="0"/>
              <a:t>t</a:t>
            </a:r>
            <a:r>
              <a:rPr lang="en-US" altLang="en-US" dirty="0"/>
              <a:t> fold line if the case of a brace with a steep angle with the beam.</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112</a:t>
            </a:fld>
            <a:endParaRPr lang="fr-CA" dirty="0"/>
          </a:p>
        </p:txBody>
      </p:sp>
    </p:spTree>
    <p:extLst>
      <p:ext uri="{BB962C8B-B14F-4D97-AF65-F5344CB8AC3E}">
        <p14:creationId xmlns:p14="http://schemas.microsoft.com/office/powerpoint/2010/main" val="10726431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a concrete floor slab is present, then the fold line must be located so that the slab does not interfere with the out-of-plane bending of the gusset along the fold line.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113</a:t>
            </a:fld>
            <a:endParaRPr lang="fr-CA" dirty="0"/>
          </a:p>
        </p:txBody>
      </p:sp>
    </p:spTree>
    <p:extLst>
      <p:ext uri="{BB962C8B-B14F-4D97-AF65-F5344CB8AC3E}">
        <p14:creationId xmlns:p14="http://schemas.microsoft.com/office/powerpoint/2010/main" val="19591914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Alternatively, when a concrete floor slab is present, a cut-out in the floor slab can be provided to preclude interference the fold line.</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114</a:t>
            </a:fld>
            <a:endParaRPr lang="fr-CA" dirty="0"/>
          </a:p>
        </p:txBody>
      </p:sp>
    </p:spTree>
    <p:extLst>
      <p:ext uri="{BB962C8B-B14F-4D97-AF65-F5344CB8AC3E}">
        <p14:creationId xmlns:p14="http://schemas.microsoft.com/office/powerpoint/2010/main" val="5702646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These are examples of brace connections which are </a:t>
            </a:r>
            <a:r>
              <a:rPr lang="en-US" altLang="en-US" b="1" dirty="0"/>
              <a:t>not</a:t>
            </a:r>
            <a:r>
              <a:rPr lang="en-US" altLang="en-US" dirty="0"/>
              <a:t> provided with a fold line. If these braces buckle out-of-plane (which they are likely to do), the brace end rotations will likely tear apart the connections.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115</a:t>
            </a:fld>
            <a:endParaRPr lang="fr-CA" dirty="0"/>
          </a:p>
        </p:txBody>
      </p:sp>
    </p:spTree>
    <p:extLst>
      <p:ext uri="{BB962C8B-B14F-4D97-AF65-F5344CB8AC3E}">
        <p14:creationId xmlns:p14="http://schemas.microsoft.com/office/powerpoint/2010/main" val="15563115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is from a braced frame building following the 1994 Northridge Earthquake. The brace is an HSS member, with a slotted end connection to a gusset plate. The connection was not detailed with a fold line. When this brace buckled out-of-plane, the absence of rotational flexibility in the connection caused the brace end to fracture.</a:t>
            </a:r>
          </a:p>
          <a:p>
            <a:endParaRPr lang="en-US" altLang="en-US" dirty="0"/>
          </a:p>
          <a:p>
            <a:r>
              <a:rPr lang="en-US" altLang="en-US" dirty="0"/>
              <a:t>Section F2.6b of the AISC </a:t>
            </a:r>
            <a:r>
              <a:rPr lang="en-US" altLang="en-US" i="1" dirty="0"/>
              <a:t>Seismic Provisions</a:t>
            </a:r>
            <a:r>
              <a:rPr lang="en-US" altLang="en-US" dirty="0"/>
              <a:t> state that the designer has two choices in brace connection design:</a:t>
            </a:r>
          </a:p>
          <a:p>
            <a:r>
              <a:rPr lang="en-US" altLang="en-US" dirty="0"/>
              <a:t>1. Design the connection to resist moment, or</a:t>
            </a:r>
          </a:p>
          <a:p>
            <a:r>
              <a:rPr lang="en-US" altLang="en-US" dirty="0"/>
              <a:t>2. Design the connection to permit free rotation (i.e. behave as a pin).</a:t>
            </a:r>
          </a:p>
          <a:p>
            <a:r>
              <a:rPr lang="en-US" altLang="en-US" dirty="0"/>
              <a:t>In the connection shown in this figure, neither of these two options was done. The connection was not designed for the out-of-plane bending capacity of the brace, and the connection was not detailed to permit rotation. The result was failure of the brace connection.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116</a:t>
            </a:fld>
            <a:endParaRPr lang="fr-CA" dirty="0"/>
          </a:p>
        </p:txBody>
      </p:sp>
    </p:spTree>
    <p:extLst>
      <p:ext uri="{BB962C8B-B14F-4D97-AF65-F5344CB8AC3E}">
        <p14:creationId xmlns:p14="http://schemas.microsoft.com/office/powerpoint/2010/main" val="18808582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close-up of the connection failure shown in the previous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117</a:t>
            </a:fld>
            <a:endParaRPr lang="fr-CA" dirty="0"/>
          </a:p>
        </p:txBody>
      </p:sp>
    </p:spTree>
    <p:extLst>
      <p:ext uri="{BB962C8B-B14F-4D97-AF65-F5344CB8AC3E}">
        <p14:creationId xmlns:p14="http://schemas.microsoft.com/office/powerpoint/2010/main" val="9325668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photos from a laboratory cyclic loading test on a braced frame constructed with HSS braces. The HSS brace has buckled out-of-plane. The brace connection was detailed with a fold line. Consequently, the gusset plate behaved as a "pin" for out-of-plane buckling, and permitted the buckling to occur without damage to the connection.</a:t>
            </a:r>
          </a:p>
          <a:p>
            <a:endParaRPr lang="en-US" altLang="en-US" dirty="0"/>
          </a:p>
          <a:p>
            <a:endParaRPr lang="en-US" altLang="en-US" dirty="0"/>
          </a:p>
          <a:p>
            <a:r>
              <a:rPr lang="en-US" altLang="en-US" dirty="0"/>
              <a:t>Photo courtesy of Prof. Steven </a:t>
            </a:r>
            <a:r>
              <a:rPr lang="en-US" altLang="en-US" dirty="0" err="1"/>
              <a:t>Mahin</a:t>
            </a:r>
            <a:r>
              <a:rPr lang="en-US" altLang="en-US" dirty="0"/>
              <a:t> - Univ of California at Berkeley</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118</a:t>
            </a:fld>
            <a:endParaRPr lang="fr-CA" dirty="0"/>
          </a:p>
        </p:txBody>
      </p:sp>
    </p:spTree>
    <p:extLst>
      <p:ext uri="{BB962C8B-B14F-4D97-AF65-F5344CB8AC3E}">
        <p14:creationId xmlns:p14="http://schemas.microsoft.com/office/powerpoint/2010/main" val="33411316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Examples of brace connections detailed with fold lines.</a:t>
            </a:r>
          </a:p>
          <a:p>
            <a:endParaRPr lang="en-US" altLang="en-US" dirty="0"/>
          </a:p>
          <a:p>
            <a:r>
              <a:rPr lang="en-US" altLang="en-US" dirty="0"/>
              <a:t>Top photo courtesy of James Malley, </a:t>
            </a:r>
            <a:r>
              <a:rPr lang="en-US" altLang="en-US" dirty="0" err="1"/>
              <a:t>Degenkolb</a:t>
            </a:r>
            <a:r>
              <a:rPr lang="en-US" altLang="en-US" dirty="0"/>
              <a:t> Associates, San Francisco.</a:t>
            </a:r>
          </a:p>
          <a:p>
            <a:r>
              <a:rPr lang="en-US" altLang="en-US" dirty="0"/>
              <a:t>Bottom photo courtesy of Prof. Chia-Ming Uang- University of California at San Diego</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119</a:t>
            </a:fld>
            <a:endParaRPr lang="fr-CA" dirty="0"/>
          </a:p>
        </p:txBody>
      </p:sp>
    </p:spTree>
    <p:extLst>
      <p:ext uri="{BB962C8B-B14F-4D97-AF65-F5344CB8AC3E}">
        <p14:creationId xmlns:p14="http://schemas.microsoft.com/office/powerpoint/2010/main" val="183428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 story X-bracing. </a:t>
            </a:r>
          </a:p>
          <a:p>
            <a:r>
              <a:rPr lang="en-US" altLang="en-US" dirty="0"/>
              <a:t>This building is located in Taipei, Taiwan. The columns are steel boxes.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41007811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brace connection detailed with fold lines.</a:t>
            </a:r>
          </a:p>
          <a:p>
            <a:endParaRPr lang="en-US" altLang="en-US" dirty="0"/>
          </a:p>
          <a:p>
            <a:r>
              <a:rPr lang="en-US" altLang="en-US" dirty="0"/>
              <a:t>Photo courtesy of Prof. Chia-Ming Uang- University of California at San Diego.</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120</a:t>
            </a:fld>
            <a:endParaRPr lang="fr-CA" dirty="0"/>
          </a:p>
        </p:txBody>
      </p:sp>
    </p:spTree>
    <p:extLst>
      <p:ext uri="{BB962C8B-B14F-4D97-AF65-F5344CB8AC3E}">
        <p14:creationId xmlns:p14="http://schemas.microsoft.com/office/powerpoint/2010/main" val="14575820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brace connection detailed with fold lines.</a:t>
            </a:r>
          </a:p>
          <a:p>
            <a:endParaRPr lang="en-US" altLang="en-US" dirty="0"/>
          </a:p>
          <a:p>
            <a:r>
              <a:rPr lang="en-US" altLang="en-US" dirty="0"/>
              <a:t>Photo courtesy of Russel </a:t>
            </a:r>
            <a:r>
              <a:rPr lang="en-US" altLang="en-US" dirty="0" err="1"/>
              <a:t>Kehl</a:t>
            </a:r>
            <a:r>
              <a:rPr lang="en-US" altLang="en-US" dirty="0"/>
              <a:t> and Wayne Chang, Structural Focus, Gardena, CA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121</a:t>
            </a:fld>
            <a:endParaRPr lang="fr-CA" dirty="0"/>
          </a:p>
        </p:txBody>
      </p:sp>
    </p:spTree>
    <p:extLst>
      <p:ext uri="{BB962C8B-B14F-4D97-AF65-F5344CB8AC3E}">
        <p14:creationId xmlns:p14="http://schemas.microsoft.com/office/powerpoint/2010/main" val="12263894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Besides the 2t fold line detail, two other options have been studied and shown capable of accommodating brace buckling.  The elliptical fold line allows for more compact gusset plates and connections because the brace can extend closer to the beam-column joint.  The knife plate detail creates an in-plate buckling mode.  Design examples for all three details (2t fold line, elliptical fold line, and knife plate) are contained in the AISC Seismic Design Manual.</a:t>
            </a:r>
          </a:p>
        </p:txBody>
      </p:sp>
      <p:sp>
        <p:nvSpPr>
          <p:cNvPr id="4" name="Slide Number Placeholder 3"/>
          <p:cNvSpPr>
            <a:spLocks noGrp="1"/>
          </p:cNvSpPr>
          <p:nvPr>
            <p:ph type="sldNum" sz="quarter" idx="5"/>
          </p:nvPr>
        </p:nvSpPr>
        <p:spPr/>
        <p:txBody>
          <a:bodyPr/>
          <a:lstStyle/>
          <a:p>
            <a:fld id="{FDAD251D-F4B4-477B-AC6C-B1160455DDA7}" type="slidenum">
              <a:rPr lang="fr-CA" smtClean="0"/>
              <a:pPr/>
              <a:t>122</a:t>
            </a:fld>
            <a:endParaRPr lang="fr-CA" dirty="0"/>
          </a:p>
        </p:txBody>
      </p:sp>
    </p:spTree>
    <p:extLst>
      <p:ext uri="{BB962C8B-B14F-4D97-AF65-F5344CB8AC3E}">
        <p14:creationId xmlns:p14="http://schemas.microsoft.com/office/powerpoint/2010/main" val="14700368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completes our overview of the requirements for SCBF in the AISC </a:t>
            </a:r>
            <a:r>
              <a:rPr lang="en-US" altLang="en-US" i="1" dirty="0"/>
              <a:t>Seismic Provisions.</a:t>
            </a: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123</a:t>
            </a:fld>
            <a:endParaRPr lang="fr-CA" dirty="0"/>
          </a:p>
        </p:txBody>
      </p:sp>
    </p:spTree>
    <p:extLst>
      <p:ext uri="{BB962C8B-B14F-4D97-AF65-F5344CB8AC3E}">
        <p14:creationId xmlns:p14="http://schemas.microsoft.com/office/powerpoint/2010/main" val="388630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 story X-braced frame for bottom stories, with a inverted V-braced frame at the top story.</a:t>
            </a:r>
          </a:p>
          <a:p>
            <a:endParaRPr lang="en-US" altLang="en-US" dirty="0"/>
          </a:p>
          <a:p>
            <a:r>
              <a:rPr lang="en-US" altLang="en-US" dirty="0"/>
              <a:t>Photo courtesy of Russel </a:t>
            </a:r>
            <a:r>
              <a:rPr lang="en-US" altLang="en-US" dirty="0" err="1"/>
              <a:t>Kehl</a:t>
            </a:r>
            <a:r>
              <a:rPr lang="en-US" altLang="en-US" dirty="0"/>
              <a:t> and Wayne Chang, Structural Focus, Gardena, CA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2006734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next part of this module, we will discuss the basic inelastic behavior of CBFs under seismic loading.</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93244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several slides illustrate the basic inelastic response of a CBF under lateral load. Recall that inelastic action is intended to occur in the bracing members.</a:t>
            </a:r>
          </a:p>
          <a:p>
            <a:r>
              <a:rPr lang="en-US" altLang="en-US" dirty="0"/>
              <a:t>In this frame, when the load is acting towards the right, the left brace will be in tension and the right brace will be in compression.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161289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expected behavior of a CBF as the frame goes inelastic is that the compression brace will buckle and the tension brace will yield.  The beams and columns are intended to remain essentially elastic, as the braces yield and buckle.  When the compression braced buckles, it will generally rapidly lose compressive strength.  Consequently brace buckling is a relatively non-ductile phenomena.  On the other hand, yielding of a brace in tension can be a highly ductile phenomena.  Consequently, the primary source of ductility in CBFs under lateral load is yielding of tension braces.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3117954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the lateral load reverses direction, the brace that had previously buckled in compression will now go into tension and will supply ductility through tension yielding. The brace that was previously yielded in tension will now buckle in compression.</a:t>
            </a:r>
          </a:p>
          <a:p>
            <a:r>
              <a:rPr lang="en-US" altLang="en-US" dirty="0"/>
              <a:t>Thus, in a CBF subject to an earthquake, the braces will undergo alternate tension yielding and compression buckling. As the cyclic yielding and buckling takes place in the braces, the beams and columns are intended to remain essentially elastic.</a:t>
            </a:r>
          </a:p>
          <a:p>
            <a:r>
              <a:rPr lang="en-US" altLang="en-US" dirty="0"/>
              <a:t>A primary goal in ductile detailing of CBFs is to permit the cyclic yielding and buckling to occur in the braces for many loading cycles, without failure of a brace end connection, and without fracture of the bracing member. </a:t>
            </a:r>
          </a:p>
          <a:p>
            <a:r>
              <a:rPr lang="en-US" altLang="en-US" dirty="0"/>
              <a:t>After an earthquake, one would expect to see buckled braces in a properly designed CBF. The following slides show examples of braced frames after an earthquake.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255395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photograph, as well as the following photos, are of steel braced frames after the January 17, 1995 </a:t>
            </a:r>
            <a:r>
              <a:rPr lang="en-US" altLang="en-US" dirty="0" err="1"/>
              <a:t>Hyogoken-Nanbu</a:t>
            </a:r>
            <a:r>
              <a:rPr lang="en-US" altLang="en-US" dirty="0"/>
              <a:t> Earthquake in Kobe Japan.</a:t>
            </a:r>
          </a:p>
          <a:p>
            <a:endParaRPr lang="en-US" altLang="en-US" dirty="0"/>
          </a:p>
          <a:p>
            <a:r>
              <a:rPr lang="en-US" altLang="en-US" dirty="0"/>
              <a:t>This photo illustrates the intended behavior of a CBF. The braces have yielded and buckled, and the building remains standing.</a:t>
            </a:r>
          </a:p>
          <a:p>
            <a:endParaRPr lang="en-US" altLang="en-US" dirty="0"/>
          </a:p>
          <a:p>
            <a:endParaRPr lang="en-US" altLang="en-US" dirty="0"/>
          </a:p>
          <a:p>
            <a:r>
              <a:rPr lang="en-US" altLang="en-US" dirty="0"/>
              <a:t>Photos are from the following two reports:</a:t>
            </a:r>
          </a:p>
          <a:p>
            <a:r>
              <a:rPr lang="en-US" altLang="en-US" dirty="0"/>
              <a:t>"Reconnaissance Report on Damage to Steel Building Structures Observed from the 1995 </a:t>
            </a:r>
            <a:r>
              <a:rPr lang="en-US" altLang="en-US" dirty="0" err="1"/>
              <a:t>Hyogoken-Nanbu</a:t>
            </a:r>
            <a:r>
              <a:rPr lang="en-US" altLang="en-US" dirty="0"/>
              <a:t> (Hanshin/Awaji) Earthquake," by the Steel Committee of the Kinki Branch, Architectural Institute of Japan (AIJ), May 1995.</a:t>
            </a:r>
          </a:p>
          <a:p>
            <a:r>
              <a:rPr lang="en-US" altLang="en-US" dirty="0"/>
              <a:t>"Preliminary Reconnaissance Report of the 1995 </a:t>
            </a:r>
            <a:r>
              <a:rPr lang="en-US" altLang="en-US" dirty="0" err="1"/>
              <a:t>Hyogoken-Nanbu</a:t>
            </a:r>
            <a:r>
              <a:rPr lang="en-US" altLang="en-US" dirty="0"/>
              <a:t> Earthquake - English Edition," Architectural Institute of Japan, April 1995.</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2862195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good behavior of a CBF with heavy wide-flange braces. This brace has buckled, as intended, but remains connected to the rest of the frame.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302332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PowerPoint series is dividing into 6 modules. This is Module Number 3 on: "Concentrically Braced Frames."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a:t>
            </a:fld>
            <a:endParaRPr lang="fr-CA" dirty="0"/>
          </a:p>
        </p:txBody>
      </p:sp>
    </p:spTree>
    <p:extLst>
      <p:ext uri="{BB962C8B-B14F-4D97-AF65-F5344CB8AC3E}">
        <p14:creationId xmlns:p14="http://schemas.microsoft.com/office/powerpoint/2010/main" val="3594387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light bracing members that have buckled.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4125560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 CBF that has performed as intended.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1647390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X-braced CBF with wide flange braces that have buckled in-plane.</a:t>
            </a:r>
          </a:p>
          <a:p>
            <a:r>
              <a:rPr lang="en-US" altLang="en-US" dirty="0"/>
              <a:t>Note that depending on the orientation of the bracing member and the end connection details, braces may buckle either in-plane or out-of-plane.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2483673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Bracing members are the critical elements of a CBF. The bracing members are the "fuses" in a CBF. That is, inelastic action is intended to occur in the bracing members. Consequently, it is important to understand the fundamental behavior of bracing members subjected to large cyclic axial loads.</a:t>
            </a:r>
          </a:p>
          <a:p>
            <a:endParaRPr lang="en-US" altLang="en-US" dirty="0"/>
          </a:p>
          <a:p>
            <a:r>
              <a:rPr lang="en-US" altLang="en-US" dirty="0"/>
              <a:t>The next several slides qualitatively illustrate the behavior of a bracing member, idealized as a pin-ended strut, under cyclic axial loading. The behavior of the strut will be illustrated in terms of the relationship between axial force and axial deformation. In the slides that follow, axial force is considered positive when it is in tension. Axial deformation is considered positive when it produces elongation with respect to the initial length of the strut.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2484135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Assume the brace is first loaded in axial compression. As compression is applied to the brace, the brace will bow out-of-plane due to the P-</a:t>
            </a:r>
            <a:r>
              <a:rPr lang="el-GR" altLang="en-US" dirty="0">
                <a:cs typeface="Times New Roman" pitchFamily="18" charset="0"/>
              </a:rPr>
              <a:t>Δ</a:t>
            </a:r>
            <a:r>
              <a:rPr lang="en-US" altLang="en-US" dirty="0">
                <a:cs typeface="Times New Roman" pitchFamily="18" charset="0"/>
              </a:rPr>
              <a:t> moments produced by the axial force.</a:t>
            </a:r>
          </a:p>
          <a:p>
            <a:endParaRPr lang="en-US" altLang="en-US" dirty="0">
              <a:cs typeface="Times New Roman" pitchFamily="18" charset="0"/>
            </a:endParaRPr>
          </a:p>
          <a:p>
            <a:r>
              <a:rPr lang="en-US" altLang="en-US" dirty="0">
                <a:cs typeface="Times New Roman" pitchFamily="18" charset="0"/>
              </a:rPr>
              <a:t>Compression loading will continue until the brace reaches its buckling load, </a:t>
            </a:r>
            <a:r>
              <a:rPr lang="en-US" altLang="en-US" i="1" dirty="0" err="1">
                <a:cs typeface="Times New Roman" pitchFamily="18" charset="0"/>
              </a:rPr>
              <a:t>P</a:t>
            </a:r>
            <a:r>
              <a:rPr lang="en-US" altLang="en-US" i="1" baseline="-25000" dirty="0" err="1">
                <a:cs typeface="Times New Roman" pitchFamily="18" charset="0"/>
              </a:rPr>
              <a:t>cr</a:t>
            </a:r>
            <a:r>
              <a:rPr lang="en-US" altLang="en-US" dirty="0">
                <a:cs typeface="Times New Roman" pitchFamily="18" charset="0"/>
              </a:rPr>
              <a:t>. The value of </a:t>
            </a:r>
            <a:r>
              <a:rPr lang="en-US" altLang="en-US" i="1" dirty="0" err="1">
                <a:cs typeface="Times New Roman" pitchFamily="18" charset="0"/>
              </a:rPr>
              <a:t>P</a:t>
            </a:r>
            <a:r>
              <a:rPr lang="en-US" altLang="en-US" i="1" baseline="-25000" dirty="0" err="1">
                <a:cs typeface="Times New Roman" pitchFamily="18" charset="0"/>
              </a:rPr>
              <a:t>cr</a:t>
            </a:r>
            <a:r>
              <a:rPr lang="en-US" altLang="en-US" i="1" dirty="0">
                <a:cs typeface="Times New Roman" pitchFamily="18" charset="0"/>
              </a:rPr>
              <a:t> </a:t>
            </a:r>
            <a:r>
              <a:rPr lang="en-US" altLang="en-US" dirty="0">
                <a:cs typeface="Times New Roman" pitchFamily="18" charset="0"/>
              </a:rPr>
              <a:t>will depend on the effective slenderness of the brace, </a:t>
            </a:r>
            <a:r>
              <a:rPr lang="en-US" altLang="en-US" i="1" dirty="0">
                <a:cs typeface="Times New Roman" pitchFamily="18" charset="0"/>
              </a:rPr>
              <a:t>L</a:t>
            </a:r>
            <a:r>
              <a:rPr lang="en-US" altLang="en-US" i="1" baseline="-25000" dirty="0">
                <a:cs typeface="Times New Roman" pitchFamily="18" charset="0"/>
              </a:rPr>
              <a:t>c </a:t>
            </a:r>
            <a:r>
              <a:rPr lang="en-US" altLang="en-US" i="1" dirty="0">
                <a:cs typeface="Times New Roman" pitchFamily="18" charset="0"/>
              </a:rPr>
              <a:t>/ r</a:t>
            </a:r>
            <a:r>
              <a:rPr lang="en-US" altLang="en-US" dirty="0">
                <a:cs typeface="Times New Roman" pitchFamily="18" charset="0"/>
              </a:rPr>
              <a:t> and on the grade of steel used. For design purposes, the value of </a:t>
            </a:r>
            <a:r>
              <a:rPr lang="en-US" altLang="en-US" i="1" dirty="0" err="1">
                <a:cs typeface="Times New Roman" pitchFamily="18" charset="0"/>
              </a:rPr>
              <a:t>P</a:t>
            </a:r>
            <a:r>
              <a:rPr lang="en-US" altLang="en-US" i="1" baseline="-25000" dirty="0" err="1">
                <a:cs typeface="Times New Roman" pitchFamily="18" charset="0"/>
              </a:rPr>
              <a:t>cr</a:t>
            </a:r>
            <a:r>
              <a:rPr lang="en-US" altLang="en-US" dirty="0">
                <a:cs typeface="Times New Roman" pitchFamily="18" charset="0"/>
              </a:rPr>
              <a:t> can be computed from the column strength equations provided in Chapter E of the AISC </a:t>
            </a:r>
            <a:r>
              <a:rPr lang="en-US" altLang="en-US" i="1" dirty="0">
                <a:cs typeface="Times New Roman" pitchFamily="18" charset="0"/>
              </a:rPr>
              <a:t>Specification</a:t>
            </a:r>
            <a:r>
              <a:rPr lang="en-US" altLang="en-US" dirty="0">
                <a:cs typeface="Times New Roman" pitchFamily="18" charset="0"/>
              </a:rPr>
              <a:t>.</a:t>
            </a:r>
            <a:endParaRPr lang="el-GR" altLang="en-US"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3172084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compressive loading continues, the compressive resistance of the brace drops sharply after reaching the initial buckling capacity </a:t>
            </a:r>
            <a:r>
              <a:rPr lang="en-US" altLang="en-US" i="1" dirty="0" err="1"/>
              <a:t>P</a:t>
            </a:r>
            <a:r>
              <a:rPr lang="en-US" altLang="en-US" i="1" baseline="-25000" dirty="0" err="1"/>
              <a:t>cr</a:t>
            </a:r>
            <a:r>
              <a:rPr lang="en-US" altLang="en-US" dirty="0"/>
              <a:t>. This rapid loss of capacity is typical for steel struts loaded in compression.</a:t>
            </a:r>
          </a:p>
          <a:p>
            <a:endParaRPr lang="en-US" altLang="en-US" dirty="0"/>
          </a:p>
          <a:p>
            <a:r>
              <a:rPr lang="en-US" altLang="en-US" dirty="0"/>
              <a:t>In its post-buckled configuration, the brace continues to bow outwards, with increasing lateral deflection </a:t>
            </a:r>
            <a:r>
              <a:rPr lang="el-GR" altLang="en-US" dirty="0">
                <a:cs typeface="Times New Roman" pitchFamily="18" charset="0"/>
              </a:rPr>
              <a:t>Δ</a:t>
            </a:r>
            <a:r>
              <a:rPr lang="en-US" altLang="en-US" dirty="0">
                <a:cs typeface="Times New Roman" pitchFamily="18" charset="0"/>
              </a:rPr>
              <a:t>. At some point, the P-</a:t>
            </a:r>
            <a:r>
              <a:rPr lang="el-GR" altLang="en-US" dirty="0">
                <a:cs typeface="Times New Roman" pitchFamily="18" charset="0"/>
              </a:rPr>
              <a:t>Δ</a:t>
            </a:r>
            <a:r>
              <a:rPr lang="en-US" altLang="en-US" dirty="0">
                <a:cs typeface="Times New Roman" pitchFamily="18" charset="0"/>
              </a:rPr>
              <a:t> moment generated at mid-span of the member will be large enough to form a flexural plastic hinge. That is, the P-</a:t>
            </a:r>
            <a:r>
              <a:rPr lang="el-GR" altLang="en-US" dirty="0">
                <a:cs typeface="Times New Roman" pitchFamily="18" charset="0"/>
              </a:rPr>
              <a:t>Δ</a:t>
            </a:r>
            <a:r>
              <a:rPr lang="en-US" altLang="en-US" dirty="0">
                <a:cs typeface="Times New Roman" pitchFamily="18" charset="0"/>
              </a:rPr>
              <a:t> moment will be reach </a:t>
            </a:r>
            <a:r>
              <a:rPr lang="en-US" altLang="en-US" i="1" dirty="0" err="1">
                <a:cs typeface="Times New Roman" pitchFamily="18" charset="0"/>
              </a:rPr>
              <a:t>M</a:t>
            </a:r>
            <a:r>
              <a:rPr lang="en-US" altLang="en-US" i="1" baseline="-25000" dirty="0" err="1">
                <a:cs typeface="Times New Roman" pitchFamily="18" charset="0"/>
              </a:rPr>
              <a:t>p</a:t>
            </a:r>
            <a:r>
              <a:rPr lang="en-US" altLang="en-US" dirty="0">
                <a:cs typeface="Times New Roman" pitchFamily="18" charset="0"/>
              </a:rPr>
              <a:t> of the bracing member.</a:t>
            </a:r>
          </a:p>
          <a:p>
            <a:endParaRPr lang="en-US" altLang="en-US" dirty="0">
              <a:cs typeface="Times New Roman" pitchFamily="18" charset="0"/>
            </a:endParaRPr>
          </a:p>
          <a:p>
            <a:r>
              <a:rPr lang="en-US" altLang="en-US" dirty="0">
                <a:cs typeface="Times New Roman" pitchFamily="18" charset="0"/>
              </a:rPr>
              <a:t>Observe that buckling of a brace is a fundamentally non-ductile phenomenon. That is, once the compressive capacity of the member is reached at </a:t>
            </a:r>
            <a:r>
              <a:rPr lang="en-US" altLang="en-US" i="1" dirty="0" err="1">
                <a:cs typeface="Times New Roman" pitchFamily="18" charset="0"/>
              </a:rPr>
              <a:t>P</a:t>
            </a:r>
            <a:r>
              <a:rPr lang="en-US" altLang="en-US" i="1" baseline="-25000" dirty="0" err="1">
                <a:cs typeface="Times New Roman" pitchFamily="18" charset="0"/>
              </a:rPr>
              <a:t>cr</a:t>
            </a:r>
            <a:r>
              <a:rPr lang="en-US" altLang="en-US" dirty="0">
                <a:cs typeface="Times New Roman" pitchFamily="18" charset="0"/>
              </a:rPr>
              <a:t>, this capacity is not maintained through large inelastic deformations. Rather, the capacity drops off rapidly in a non-ductile manner.</a:t>
            </a:r>
          </a:p>
          <a:p>
            <a:endParaRPr lang="en-US" altLang="en-US" dirty="0">
              <a:cs typeface="Times New Roman" pitchFamily="18" charset="0"/>
            </a:endParaRPr>
          </a:p>
          <a:p>
            <a:r>
              <a:rPr lang="en-US" altLang="en-US" dirty="0">
                <a:cs typeface="Times New Roman" pitchFamily="18" charset="0"/>
              </a:rPr>
              <a:t>Observe also that after the brace has buckled, its behavior is dominated by flexure rather than by axial force.</a:t>
            </a:r>
            <a:endParaRPr lang="el-GR" altLang="en-US"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3556321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Assume that at Point 2, the brace is unloaded. In the unloaded state (point 3), the brace has a permanent axial deformation (axial shortening) and a permanent out-of-plane deformation.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2907294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brace is next loaded in tension. The applied tension force will cause the bowed member to straighten. If tension loading is continued, the member will yield in tension at an axial force of </a:t>
            </a:r>
            <a:r>
              <a:rPr lang="en-US" altLang="en-US" i="1" dirty="0" err="1"/>
              <a:t>P</a:t>
            </a:r>
            <a:r>
              <a:rPr lang="en-US" altLang="en-US" i="1" baseline="-25000" dirty="0" err="1"/>
              <a:t>y</a:t>
            </a:r>
            <a:r>
              <a:rPr lang="en-US" altLang="en-US" i="1" dirty="0"/>
              <a:t> = </a:t>
            </a:r>
            <a:r>
              <a:rPr lang="en-US" altLang="en-US" i="1" dirty="0" err="1"/>
              <a:t>AF</a:t>
            </a:r>
            <a:r>
              <a:rPr lang="en-US" altLang="en-US" i="1" baseline="-25000" dirty="0" err="1"/>
              <a:t>y</a:t>
            </a:r>
            <a:r>
              <a:rPr lang="en-US" altLang="en-US" dirty="0"/>
              <a:t>. Note that tension yielding is a ductile phenomenon. That is, the brace will maintain its tension yield capacity </a:t>
            </a:r>
            <a:r>
              <a:rPr lang="en-US" altLang="en-US" i="1" dirty="0" err="1"/>
              <a:t>P</a:t>
            </a:r>
            <a:r>
              <a:rPr lang="en-US" altLang="en-US" i="1" baseline="-25000" dirty="0" err="1"/>
              <a:t>y</a:t>
            </a:r>
            <a:r>
              <a:rPr lang="en-US" altLang="en-US" dirty="0"/>
              <a:t> through large deformations (assuming no connection failure).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2981664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After Point 4, the load is removed. In its unloaded configuration (Point 5), the brace now has a permanent axial deformation (elongation). The brace will also still have a permanent out-of-plane deformation. The out-of-plane deformation created by buckling of the brace can never be completed removed by subsequent tension loading. The brace will always have a permanent out-of-plane "kink" at mid-span.</a:t>
            </a:r>
          </a:p>
        </p:txBody>
      </p:sp>
      <p:sp>
        <p:nvSpPr>
          <p:cNvPr id="4" name="Slide Number Placeholder 3"/>
          <p:cNvSpPr>
            <a:spLocks noGrp="1"/>
          </p:cNvSpPr>
          <p:nvPr>
            <p:ph type="sldNum" sz="quarter" idx="5"/>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3192327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brace is now loaded a second time in compression. This time, the brace buckles (at Point 6) at a much smaller load. This reduced buckling capacity is due to two reasons. One is the permanent out-of-plane displacement that was present at the start of this compressive loading cycle. This serves as a very large initial crookedness and significantly reduces the buckling capacity.</a:t>
            </a:r>
          </a:p>
          <a:p>
            <a:r>
              <a:rPr lang="en-US" altLang="en-US" dirty="0"/>
              <a:t>The second reason for the reduced buckling capacity in the second cycle is the Bauschinger Effect. The Bauschinger Effect describes changes that occur to the stress-strain relationship of steel under cyclic loading. The stiffness of the material is reduced under cyclic loading. That is, the effective modulus of the material is reduced, thereby reducing the buckling strength.</a:t>
            </a:r>
          </a:p>
        </p:txBody>
      </p:sp>
      <p:sp>
        <p:nvSpPr>
          <p:cNvPr id="4" name="Slide Number Placeholder 3"/>
          <p:cNvSpPr>
            <a:spLocks noGrp="1"/>
          </p:cNvSpPr>
          <p:nvPr>
            <p:ph type="sldNum" sz="quarter" idx="5"/>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60568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module is divided into three areas.</a:t>
            </a:r>
          </a:p>
          <a:p>
            <a:r>
              <a:rPr lang="en-US" altLang="en-US" dirty="0"/>
              <a:t>First, different types of concentrically braced frames are described and illustrated with photographs.</a:t>
            </a:r>
          </a:p>
          <a:p>
            <a:r>
              <a:rPr lang="en-US" altLang="en-US" dirty="0"/>
              <a:t>Next, key issues related to the behavior of concentrically braced frames under cyclic loading are discussed.</a:t>
            </a:r>
          </a:p>
          <a:p>
            <a:r>
              <a:rPr lang="en-US" altLang="en-US" dirty="0"/>
              <a:t>Finally, the module will go through the requirements for detailing of Special Concentrically Braced Frames as presented in the AISC </a:t>
            </a:r>
            <a:r>
              <a:rPr lang="en-US" altLang="en-US" i="1" dirty="0"/>
              <a:t>Seismic Provisions.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3564800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compressive loading is continued, the compressive capacity of the member will drop. As was the case for the first compressive loading cycle, a flexural plastic hinge will form at mid-span due to large P-</a:t>
            </a:r>
            <a:r>
              <a:rPr lang="el-GR" altLang="en-US" dirty="0">
                <a:cs typeface="Times New Roman" pitchFamily="18" charset="0"/>
              </a:rPr>
              <a:t>Δ</a:t>
            </a:r>
            <a:r>
              <a:rPr lang="en-US" altLang="en-US" dirty="0">
                <a:cs typeface="Times New Roman" pitchFamily="18" charset="0"/>
              </a:rPr>
              <a:t> moments.</a:t>
            </a:r>
          </a:p>
          <a:p>
            <a:r>
              <a:rPr lang="en-US" altLang="en-US" dirty="0">
                <a:cs typeface="Times New Roman" pitchFamily="18" charset="0"/>
              </a:rPr>
              <a:t>The residual post buckling capacity (Point 7) will be similar to post-buckling capacity from the first cycle.</a:t>
            </a:r>
          </a:p>
          <a:p>
            <a:endParaRPr lang="en-US" altLang="en-US" dirty="0">
              <a:cs typeface="Times New Roman" pitchFamily="18" charset="0"/>
            </a:endParaRPr>
          </a:p>
          <a:p>
            <a:r>
              <a:rPr lang="en-US" altLang="en-US" dirty="0">
                <a:cs typeface="Times New Roman" pitchFamily="18" charset="0"/>
              </a:rPr>
              <a:t>For member cross-sections with large width-thickness (b/t) ratios, local buckling can occur at location of the mid-span flexural hinge. After several cycles of loading, fracture can occur at the location of local buckling.</a:t>
            </a:r>
          </a:p>
          <a:p>
            <a:endParaRPr lang="en-US" altLang="en-US" dirty="0">
              <a:cs typeface="Times New Roman" pitchFamily="18" charset="0"/>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3252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plot of axial force vs axial elongation from a cyclic loading experiment on a pin-ended steel bracing member. This member was an A36 W6x20, with </a:t>
            </a:r>
            <a:r>
              <a:rPr lang="en-US" altLang="en-US" dirty="0" err="1"/>
              <a:t>kL</a:t>
            </a:r>
            <a:r>
              <a:rPr lang="en-US" altLang="en-US" dirty="0"/>
              <a:t>/r=80.</a:t>
            </a:r>
          </a:p>
          <a:p>
            <a:r>
              <a:rPr lang="en-US" altLang="en-US" dirty="0"/>
              <a:t>Observe that the initial buckling capacity, </a:t>
            </a:r>
            <a:r>
              <a:rPr lang="en-US" altLang="en-US" i="1" dirty="0" err="1"/>
              <a:t>P</a:t>
            </a:r>
            <a:r>
              <a:rPr lang="en-US" altLang="en-US" i="1" baseline="-25000" dirty="0" err="1"/>
              <a:t>cr</a:t>
            </a:r>
            <a:r>
              <a:rPr lang="en-US" altLang="en-US" dirty="0"/>
              <a:t>, in the first compression loading cycle is about 200 kips. Note the sharp drop in compressive capacity after buckling, clearly showing the non-ductile nature of buckling.</a:t>
            </a:r>
          </a:p>
          <a:p>
            <a:r>
              <a:rPr lang="en-US" altLang="en-US" dirty="0"/>
              <a:t>In subsequent cycles, the compressive capacity of the member is significantly reduced.</a:t>
            </a:r>
          </a:p>
          <a:p>
            <a:r>
              <a:rPr lang="en-US" altLang="en-US" dirty="0"/>
              <a:t>Observe also that when loaded to large displacements in tension, the brace exhibits ductile behavior.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2403752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experimental result for an A36 W6x16 strut with </a:t>
            </a:r>
            <a:r>
              <a:rPr lang="en-US" altLang="en-US" dirty="0" err="1"/>
              <a:t>kL</a:t>
            </a:r>
            <a:r>
              <a:rPr lang="en-US" altLang="en-US" dirty="0"/>
              <a:t>/r=120. This strut is more slender than the W6x20 shown in the previous slide.</a:t>
            </a:r>
          </a:p>
          <a:p>
            <a:r>
              <a:rPr lang="en-US" altLang="en-US" dirty="0"/>
              <a:t>Note that with increasing slenderness:</a:t>
            </a:r>
          </a:p>
          <a:p>
            <a:r>
              <a:rPr lang="en-US" altLang="en-US" dirty="0"/>
              <a:t>1. Energy dissipation is reduced (loops are more "pinched"); and</a:t>
            </a:r>
          </a:p>
          <a:p>
            <a:r>
              <a:rPr lang="en-US" altLang="en-US" dirty="0"/>
              <a:t>2. There is a larger difference between tension capacity and compression capacity of the brace.</a:t>
            </a:r>
          </a:p>
        </p:txBody>
      </p:sp>
      <p:sp>
        <p:nvSpPr>
          <p:cNvPr id="4" name="Slide Number Placeholder 3"/>
          <p:cNvSpPr>
            <a:spLocks noGrp="1"/>
          </p:cNvSpPr>
          <p:nvPr>
            <p:ph type="sldNum" sz="quarter" idx="5"/>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811060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illustrated in the previous slides, braces have poor strength and ductility when loaded in compression, but exhibit higher strength and good ductility when loaded in tension. Thus, the tension braces are the primary contributors to frame lateral strength and ductility. Consequently, a brace frame should be configured so that about half of the braces will always be in tension, regardless of the direction of lateral load on the frame.</a:t>
            </a:r>
          </a:p>
          <a:p>
            <a:r>
              <a:rPr lang="en-US" altLang="en-US" dirty="0"/>
              <a:t>This slide shows an experimental result for a braced frame. The figure shows a plot of lateral load versus lateral deflection at the roof level. Since braces are deployed in both directions, the frame lateral strength and overall behavior is about the same in both directions of loading. Thus, even though brace behavior, by itself, is highly unsymmetrical (drastically different behavior in tension and compression), overall frame behavior of a CBF can be quite symmetrical, and exhibit overall good ductility.</a:t>
            </a:r>
          </a:p>
          <a:p>
            <a:endParaRPr lang="en-US" altLang="en-US" dirty="0"/>
          </a:p>
          <a:p>
            <a:r>
              <a:rPr lang="en-US" altLang="en-US" dirty="0"/>
              <a:t>Reference:</a:t>
            </a:r>
          </a:p>
          <a:p>
            <a:r>
              <a:rPr lang="en-US" altLang="en-US" dirty="0"/>
              <a:t>Wakabayashi, M, et al, "Inelastic Behavior of Full-Scale Steel Frames With and Without Bracings." Bulletin of the Disaster Prevention Research Institute, No. 24, Part 1, Kyoto University, Kyoto, Japan, 1974.</a:t>
            </a:r>
          </a:p>
        </p:txBody>
      </p:sp>
      <p:sp>
        <p:nvSpPr>
          <p:cNvPr id="4" name="Slide Number Placeholder 3"/>
          <p:cNvSpPr>
            <a:spLocks noGrp="1"/>
          </p:cNvSpPr>
          <p:nvPr>
            <p:ph type="sldNum" sz="quarter" idx="5"/>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244862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several slides outline the basic approach for developing ductile behavior of CBFs.</a:t>
            </a:r>
          </a:p>
          <a:p>
            <a:r>
              <a:rPr lang="en-US" altLang="en-US" dirty="0"/>
              <a:t>The key idea is that the braces are designed to be the fuse elements in the frame. Consequently, the braces must be the weakest element in the frame.</a:t>
            </a:r>
          </a:p>
          <a:p>
            <a:r>
              <a:rPr lang="en-US" altLang="en-US" dirty="0"/>
              <a:t>Also, the braces must be designed and detailed to provide good energy dissipation capacity under cyclic loading.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2182748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Brace connections must be designed to withstand the maximum forces and deformations that will be imposed upon them by the braces, as the braces do through cycles of tension yielding and compression buckling. A key goal in ductile detailing of CBFs is that the brace connections should not fail.</a:t>
            </a:r>
          </a:p>
        </p:txBody>
      </p:sp>
      <p:sp>
        <p:nvSpPr>
          <p:cNvPr id="4" name="Slide Number Placeholder 3"/>
          <p:cNvSpPr>
            <a:spLocks noGrp="1"/>
          </p:cNvSpPr>
          <p:nvPr>
            <p:ph type="sldNum" sz="quarter" idx="5"/>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617750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Beams and columns in CBFs must be stronger than the braces, to assure that inelastic action is restricted to the braces.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3393428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basic design approach for CBFs:</a:t>
            </a:r>
          </a:p>
          <a:p>
            <a:r>
              <a:rPr lang="en-US" altLang="en-US" dirty="0"/>
              <a:t>1. Design the braces for code specified earthquake forces. The size of brace members will be controlled by their compression capacity.</a:t>
            </a:r>
          </a:p>
          <a:p>
            <a:r>
              <a:rPr lang="en-US" altLang="en-US" dirty="0"/>
              <a:t>2. Design all other frame elements (brace connections, beams, columns, column splices, column bases, </a:t>
            </a:r>
            <a:r>
              <a:rPr lang="en-US" altLang="en-US" dirty="0" err="1"/>
              <a:t>etc</a:t>
            </a:r>
            <a:r>
              <a:rPr lang="en-US" altLang="en-US" dirty="0"/>
              <a:t>) for the maximum forces that can be generated by the braces. This requires an estimate of the maximum forces that can be generated by a brace as it undergoes cyclic tension yielding and compression buckling. These maximum forces are considered in the following slides.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977377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 design, the maximum force generated by a brace in tension can be computed as tension yield force of the member: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where </a:t>
            </a:r>
            <a:r>
              <a:rPr lang="en-US" altLang="en-US" i="1" dirty="0" err="1"/>
              <a:t>R</a:t>
            </a:r>
            <a:r>
              <a:rPr lang="en-US" altLang="en-US" i="1" baseline="-25000" dirty="0" err="1"/>
              <a:t>y</a:t>
            </a:r>
            <a:r>
              <a:rPr lang="en-US" altLang="en-US" i="1" dirty="0" err="1"/>
              <a:t>F</a:t>
            </a:r>
            <a:r>
              <a:rPr lang="en-US" altLang="en-US" i="1" baseline="-25000" dirty="0" err="1"/>
              <a:t>y</a:t>
            </a:r>
            <a:r>
              <a:rPr lang="en-US" altLang="en-US" dirty="0"/>
              <a:t> is the expected yield stress of the brace material, and </a:t>
            </a:r>
            <a:r>
              <a:rPr lang="en-US" altLang="en-US" i="1" dirty="0"/>
              <a:t>A</a:t>
            </a:r>
            <a:r>
              <a:rPr lang="en-US" altLang="en-US" i="1" baseline="-25000" dirty="0"/>
              <a:t>g</a:t>
            </a:r>
            <a:r>
              <a:rPr lang="en-US" altLang="en-US" dirty="0"/>
              <a:t> is the gross cross-sectional area of the brace.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2248040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a brace under axial compression, the maximum force generated by the brace can be considered at two levels: the maximum compression strength, </a:t>
            </a:r>
            <a:r>
              <a:rPr lang="en-US" altLang="en-US" i="1" dirty="0"/>
              <a:t>P</a:t>
            </a:r>
            <a:r>
              <a:rPr lang="en-US" altLang="en-US" i="1" baseline="-25000" dirty="0"/>
              <a:t>max</a:t>
            </a:r>
            <a:r>
              <a:rPr lang="en-US" altLang="en-US" dirty="0"/>
              <a:t>, and the residual post-buckling strength </a:t>
            </a:r>
            <a:r>
              <a:rPr lang="en-US" altLang="en-US" i="1" dirty="0" err="1"/>
              <a:t>P</a:t>
            </a:r>
            <a:r>
              <a:rPr lang="en-US" altLang="en-US" i="1" baseline="-25000" dirty="0" err="1"/>
              <a:t>residual</a:t>
            </a:r>
            <a:r>
              <a:rPr lang="en-US" altLang="en-US" dirty="0"/>
              <a:t>.</a:t>
            </a:r>
          </a:p>
          <a:p>
            <a:r>
              <a:rPr lang="en-US" altLang="en-US" dirty="0"/>
              <a:t>The maximum compression strength is taken as the lesser of </a:t>
            </a:r>
            <a:r>
              <a:rPr lang="en-US" altLang="en-US" dirty="0">
                <a:latin typeface="Arial Narrow" pitchFamily="34" charset="0"/>
              </a:rPr>
              <a:t>(</a:t>
            </a:r>
            <a:r>
              <a:rPr lang="en-US" altLang="en-US" i="1" dirty="0" err="1">
                <a:latin typeface="Arial Narrow" pitchFamily="34" charset="0"/>
              </a:rPr>
              <a:t>F</a:t>
            </a:r>
            <a:r>
              <a:rPr lang="en-US" altLang="en-US" i="1" baseline="-25000" dirty="0" err="1">
                <a:latin typeface="Arial Narrow" pitchFamily="34" charset="0"/>
              </a:rPr>
              <a:t>ne</a:t>
            </a:r>
            <a:r>
              <a:rPr lang="en-US" altLang="en-US" i="1" dirty="0">
                <a:latin typeface="Arial Narrow" pitchFamily="34" charset="0"/>
              </a:rPr>
              <a:t> </a:t>
            </a:r>
            <a:r>
              <a:rPr lang="en-US" altLang="en-US" dirty="0">
                <a:latin typeface="Arial Narrow" pitchFamily="34" charset="0"/>
              </a:rPr>
              <a:t>/ 0.877) </a:t>
            </a:r>
            <a:r>
              <a:rPr lang="en-US" altLang="en-US" i="1" dirty="0">
                <a:latin typeface="Arial Narrow" pitchFamily="34" charset="0"/>
              </a:rPr>
              <a:t>A</a:t>
            </a:r>
            <a:r>
              <a:rPr lang="en-US" altLang="en-US" i="1" baseline="-25000" dirty="0">
                <a:latin typeface="Arial Narrow" pitchFamily="34" charset="0"/>
              </a:rPr>
              <a:t>g</a:t>
            </a:r>
            <a:r>
              <a:rPr lang="en-US" altLang="en-US" dirty="0"/>
              <a:t> and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according the AISC </a:t>
            </a:r>
            <a:r>
              <a:rPr lang="en-US" altLang="en-US" i="1" dirty="0"/>
              <a:t>Seismic Provisions</a:t>
            </a:r>
            <a:r>
              <a:rPr lang="en-US" altLang="en-US" dirty="0"/>
              <a:t>. In this equation, </a:t>
            </a:r>
            <a:r>
              <a:rPr lang="en-US" altLang="en-US" i="1" dirty="0" err="1"/>
              <a:t>F</a:t>
            </a:r>
            <a:r>
              <a:rPr lang="en-US" altLang="en-US" i="1" baseline="-25000" dirty="0" err="1"/>
              <a:t>ne</a:t>
            </a:r>
            <a:r>
              <a:rPr lang="en-US" altLang="en-US" i="1" dirty="0"/>
              <a:t> </a:t>
            </a:r>
            <a:r>
              <a:rPr lang="en-US" altLang="en-US" dirty="0"/>
              <a:t>is equal to the nominal stress of the member, </a:t>
            </a:r>
            <a:r>
              <a:rPr lang="en-US" altLang="en-US" i="1" dirty="0" err="1"/>
              <a:t>F</a:t>
            </a:r>
            <a:r>
              <a:rPr lang="en-US" altLang="en-US" i="1" baseline="-25000" dirty="0" err="1"/>
              <a:t>n</a:t>
            </a:r>
            <a:r>
              <a:rPr lang="en-US" altLang="en-US" i="1" baseline="-25000" dirty="0"/>
              <a:t> </a:t>
            </a:r>
            <a:r>
              <a:rPr lang="en-US" altLang="en-US" dirty="0"/>
              <a:t>, computed per Chapter E of the AISC </a:t>
            </a:r>
            <a:r>
              <a:rPr lang="en-US" altLang="en-US" i="1" dirty="0"/>
              <a:t>Specification</a:t>
            </a:r>
            <a:r>
              <a:rPr lang="en-US" altLang="en-US" dirty="0"/>
              <a:t>, but using </a:t>
            </a:r>
            <a:r>
              <a:rPr lang="en-US" altLang="en-US" dirty="0" err="1"/>
              <a:t>RyFy</a:t>
            </a:r>
            <a:r>
              <a:rPr lang="en-US" altLang="en-US" dirty="0"/>
              <a:t> in place of </a:t>
            </a:r>
            <a:r>
              <a:rPr lang="en-US" altLang="en-US" dirty="0" err="1"/>
              <a:t>Fy</a:t>
            </a:r>
            <a:r>
              <a:rPr lang="en-US" altLang="en-US" dirty="0"/>
              <a:t>.</a:t>
            </a:r>
          </a:p>
          <a:p>
            <a:endParaRPr lang="en-US" altLang="en-US" dirty="0"/>
          </a:p>
          <a:p>
            <a:r>
              <a:rPr lang="en-US" altLang="en-US" dirty="0"/>
              <a:t>For computing the residual compressive capacity, the AISC </a:t>
            </a:r>
            <a:r>
              <a:rPr lang="en-US" altLang="en-US" i="1" dirty="0"/>
              <a:t>Seismic Provisions</a:t>
            </a:r>
            <a:r>
              <a:rPr lang="en-US" altLang="en-US" dirty="0"/>
              <a:t> takes 30% of the expected brace strength in compression, i.e., 0.3</a:t>
            </a:r>
            <a:r>
              <a:rPr lang="en-US" altLang="en-US" i="1" dirty="0"/>
              <a:t>P</a:t>
            </a:r>
            <a:r>
              <a:rPr lang="en-US" altLang="en-US" i="1" baseline="-25000" dirty="0"/>
              <a:t>max</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2533541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module is divided into three areas.</a:t>
            </a:r>
          </a:p>
          <a:p>
            <a:r>
              <a:rPr lang="en-US" altLang="en-US" dirty="0"/>
              <a:t>First, different types of concentrically braced frames are described and illustrated with photographs.</a:t>
            </a:r>
          </a:p>
          <a:p>
            <a:r>
              <a:rPr lang="en-US" altLang="en-US" dirty="0"/>
              <a:t>Next, key issues related to the behavior of concentrically braced frames under cyclic loading are discussed.</a:t>
            </a:r>
          </a:p>
          <a:p>
            <a:r>
              <a:rPr lang="en-US" altLang="en-US" dirty="0"/>
              <a:t>Finally, the module will go through the requirements for detailing of Special Concentrically Braced Frames as presented in the AISC </a:t>
            </a:r>
            <a:r>
              <a:rPr lang="en-US" altLang="en-US" i="1" dirty="0"/>
              <a:t>Seismic Provisions.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1258476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the brace ends are "fixed" against rotation, large end moments will develop at the brace ends in the post-buckling condition. This, in turn, can impose large moments on brace connections and on the adjoining beam and column.</a:t>
            </a:r>
          </a:p>
          <a:p>
            <a:r>
              <a:rPr lang="en-US" altLang="en-US" dirty="0"/>
              <a:t>To compute the maximum moment that a fixed end brace can impose on the connection and adjoining members, the AISC </a:t>
            </a:r>
            <a:r>
              <a:rPr lang="en-US" altLang="en-US" i="1" dirty="0"/>
              <a:t>Seismic Provisions </a:t>
            </a:r>
            <a:r>
              <a:rPr lang="en-US" altLang="en-US" dirty="0"/>
              <a:t>specify that this moment should be taken as 1.1 </a:t>
            </a:r>
            <a:r>
              <a:rPr lang="en-US" altLang="en-US" i="1" dirty="0" err="1"/>
              <a:t>R</a:t>
            </a:r>
            <a:r>
              <a:rPr lang="en-US" altLang="en-US" i="1" baseline="-25000" dirty="0" err="1"/>
              <a:t>y</a:t>
            </a:r>
            <a:r>
              <a:rPr lang="en-US" altLang="en-US" i="1" dirty="0" err="1"/>
              <a:t>M</a:t>
            </a:r>
            <a:r>
              <a:rPr lang="en-US" altLang="en-US" i="1" baseline="-25000" dirty="0" err="1"/>
              <a:t>p</a:t>
            </a:r>
            <a:r>
              <a:rPr lang="en-US" altLang="en-US" dirty="0"/>
              <a:t> of the brace member.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95588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"pinned" brace ends, no bending moments will be developed at the brace ends. For this case, no bending moment need be considered coming from the brace when designing the brace connection or adjoining members.</a:t>
            </a:r>
          </a:p>
          <a:p>
            <a:r>
              <a:rPr lang="en-US" altLang="en-US" dirty="0"/>
              <a:t>For this to be the case, the brace connection must be designed and detailed so that it will, in fact, behave like a "pin." Approaches for accomplishing this will be illustrated later.</a:t>
            </a:r>
          </a:p>
        </p:txBody>
      </p:sp>
      <p:sp>
        <p:nvSpPr>
          <p:cNvPr id="4" name="Slide Number Placeholder 3"/>
          <p:cNvSpPr>
            <a:spLocks noGrp="1"/>
          </p:cNvSpPr>
          <p:nvPr>
            <p:ph type="sldNum" sz="quarter" idx="5"/>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2962176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Columns and beams should be designed for the maximum forces that can be generated by the yielded and buckled braces.</a:t>
            </a:r>
          </a:p>
          <a:p>
            <a:r>
              <a:rPr lang="en-US" altLang="en-US" dirty="0"/>
              <a:t>For this purpose, the axial force in tension braces can be taken as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i="1" dirty="0"/>
              <a:t>. </a:t>
            </a:r>
          </a:p>
          <a:p>
            <a:r>
              <a:rPr lang="en-US" altLang="en-US" dirty="0"/>
              <a:t>The axial force in compression braces can be taken as </a:t>
            </a:r>
            <a:r>
              <a:rPr lang="en-US" altLang="en-US" i="1" dirty="0"/>
              <a:t>P</a:t>
            </a:r>
            <a:r>
              <a:rPr lang="en-US" altLang="en-US" i="1" baseline="-25000" dirty="0"/>
              <a:t>c</a:t>
            </a:r>
            <a:r>
              <a:rPr lang="en-US" altLang="en-US" dirty="0"/>
              <a:t> =min{ </a:t>
            </a:r>
            <a:r>
              <a:rPr lang="en-US" altLang="en-US" dirty="0">
                <a:latin typeface="Arial Narrow" pitchFamily="34" charset="0"/>
              </a:rPr>
              <a:t>(</a:t>
            </a:r>
            <a:r>
              <a:rPr lang="en-US" altLang="en-US" i="1" dirty="0" err="1">
                <a:latin typeface="Arial Narrow" pitchFamily="34" charset="0"/>
              </a:rPr>
              <a:t>F</a:t>
            </a:r>
            <a:r>
              <a:rPr lang="en-US" altLang="en-US" i="1" baseline="-25000" dirty="0" err="1">
                <a:latin typeface="Arial Narrow" pitchFamily="34" charset="0"/>
              </a:rPr>
              <a:t>ne</a:t>
            </a:r>
            <a:r>
              <a:rPr lang="en-US" altLang="en-US" i="1" dirty="0">
                <a:latin typeface="Arial Narrow" pitchFamily="34" charset="0"/>
              </a:rPr>
              <a:t> </a:t>
            </a:r>
            <a:r>
              <a:rPr lang="en-US" altLang="en-US" dirty="0">
                <a:latin typeface="Arial Narrow" pitchFamily="34" charset="0"/>
              </a:rPr>
              <a:t>/ 0.877) </a:t>
            </a:r>
            <a:r>
              <a:rPr lang="en-US" altLang="en-US" i="1" dirty="0">
                <a:latin typeface="Arial Narrow" pitchFamily="34" charset="0"/>
              </a:rPr>
              <a:t>A</a:t>
            </a:r>
            <a:r>
              <a:rPr lang="en-US" altLang="en-US" i="1" baseline="-25000" dirty="0">
                <a:latin typeface="Arial Narrow" pitchFamily="34" charset="0"/>
              </a:rPr>
              <a:t>g</a:t>
            </a:r>
            <a:r>
              <a:rPr lang="en-US" altLang="en-US" dirty="0"/>
              <a:t> and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 or as 0.3</a:t>
            </a:r>
            <a:r>
              <a:rPr lang="en-US" altLang="en-US" i="1" dirty="0"/>
              <a:t>P</a:t>
            </a:r>
            <a:r>
              <a:rPr lang="en-US" altLang="en-US" i="1" baseline="-25000" dirty="0"/>
              <a:t>ne</a:t>
            </a:r>
            <a:r>
              <a:rPr lang="en-US" altLang="en-US" dirty="0"/>
              <a:t>, whichever gives a critical case in the beam or column. In general, if a beam or column is receiving forces from both tension braces as well as from compression braces, the tension braces can be assumed to be at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i="1" dirty="0"/>
              <a:t> </a:t>
            </a:r>
            <a:r>
              <a:rPr lang="en-US" altLang="en-US" dirty="0"/>
              <a:t>and the compression braces at 0.3</a:t>
            </a:r>
            <a:r>
              <a:rPr lang="en-US" altLang="en-US" i="1" dirty="0"/>
              <a:t>P</a:t>
            </a:r>
            <a:r>
              <a:rPr lang="en-US" altLang="en-US" i="1" baseline="-25000" dirty="0"/>
              <a:t>c</a:t>
            </a:r>
            <a:r>
              <a:rPr lang="en-US" altLang="en-US" dirty="0"/>
              <a:t>. This is because braces in compression will buckle at lower levels of frame drift, than when braces yield in tension. Consequently, by the time the braces have yielded in tension, the compression braces have already likely buckled and are only carrying their residual compressive capacity.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177776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 estimate the maximum compression force that can be developed in the first story column, assume all the tension braces are at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i="1" dirty="0"/>
              <a:t> </a:t>
            </a:r>
            <a:r>
              <a:rPr lang="en-US" altLang="en-US" dirty="0"/>
              <a:t>and all the compression braces are at </a:t>
            </a:r>
            <a:r>
              <a:rPr lang="en-US" altLang="en-US" i="1" dirty="0"/>
              <a:t>P</a:t>
            </a:r>
            <a:r>
              <a:rPr lang="en-US" altLang="en-US" i="1" baseline="-25000" dirty="0"/>
              <a:t>c</a:t>
            </a:r>
            <a:r>
              <a:rPr lang="en-US" altLang="en-US" dirty="0"/>
              <a:t>.</a:t>
            </a:r>
          </a:p>
          <a:p>
            <a:r>
              <a:rPr lang="en-US" altLang="en-US" dirty="0"/>
              <a:t>The calculation is shown on the next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166219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procedure provides a reasonable bound on the maximum compression force that will be seen by the first story column, after all of the tension braces have yielded and all of the compression braces are at their buckling strength.</a:t>
            </a:r>
          </a:p>
          <a:p>
            <a:endParaRPr lang="en-US" altLang="en-US" dirty="0"/>
          </a:p>
          <a:p>
            <a:r>
              <a:rPr lang="en-US" altLang="en-US" dirty="0"/>
              <a:t>Note that this approach is likely to be very conservative for frames with many stories, since it is unlikely that all braces will simultaneously yield and buckle over the entire height of the frame.</a:t>
            </a:r>
          </a:p>
        </p:txBody>
      </p:sp>
      <p:sp>
        <p:nvSpPr>
          <p:cNvPr id="4" name="Slide Number Placeholder 3"/>
          <p:cNvSpPr>
            <a:spLocks noGrp="1"/>
          </p:cNvSpPr>
          <p:nvPr>
            <p:ph type="sldNum" sz="quarter" idx="5"/>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440130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similar example. In this case, the maximum tension in the first story column will be estimated.</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1828070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procedure provides a reasonable bound on the maximum tension force that will be seen by the first story column, after all of the tension braces have yielded and all of the compression braces have buckled.</a:t>
            </a:r>
          </a:p>
          <a:p>
            <a:r>
              <a:rPr lang="en-US" altLang="en-US" dirty="0"/>
              <a:t>This tension force will not likely control the column size. The column size will likely be controlled by the maximum compression force, as computed in the earlier slides. However, the maximum tension force in the column will be important for the design of column splices and the column base connections.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1825979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the approach for estimating the maximum axial compression in the center column.</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4109178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elastic frame analysis would show that the center column carries only tributary gravity load, and sees no force as a result of lateral load on the frame. This is because, in the elastic range, the axial forces in the two braces are equal in magnitude (and opposite in sign). Consequently, the vertical components of the brace forces cancel each other out, and no force is transferred to the center column.</a:t>
            </a:r>
          </a:p>
          <a:p>
            <a:r>
              <a:rPr lang="en-US" altLang="en-US" dirty="0"/>
              <a:t>However, in the inelastic range, the axial forces in the two braces will be significantly different. The tension brace will be carrying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whereas the compression brace will only be carrying its residual post-buckling capacity, 0.3</a:t>
            </a:r>
            <a:r>
              <a:rPr lang="en-US" altLang="en-US" i="1" dirty="0"/>
              <a:t>P</a:t>
            </a:r>
            <a:r>
              <a:rPr lang="en-US" altLang="en-US" i="1" baseline="-25000" dirty="0"/>
              <a:t>c</a:t>
            </a:r>
            <a:r>
              <a:rPr lang="en-US" altLang="en-US" dirty="0"/>
              <a:t>. For this condition, there will be a large unbalanced vertical force where the two braces meet, which will generate a large axial compression force in the center column.</a:t>
            </a:r>
          </a:p>
          <a:p>
            <a:r>
              <a:rPr lang="en-US" altLang="en-US" dirty="0"/>
              <a:t>This slide illustrates an important point. The forces developed in the beams and columns of a CBF after braces have yielded and buckled is generally drastically different than the forces in these members when the frame is elastic. Consequently, an elastic frame analysis can be very misleading for a CBF. It is preferable to design beams and columns using the capacity design approach illustrated here.</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2579121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inverted V-braced frame is similar to the previous frame, but with no center column. This slide shows the basis for estimating the maximum moment in the beam of this frame.</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428171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concentrically braced frame (CBF) can be viewed as a vertical truss. In the elastic range of behavior, a concentrically braced frame resists lateral earthquake forces by truss action. That is, in the elastic range, axial forces are the dominant type of force in the members.</a:t>
            </a:r>
          </a:p>
          <a:p>
            <a:r>
              <a:rPr lang="en-US" altLang="en-US" dirty="0"/>
              <a:t>A CBF develops ductility through inelastic action in the braces: yielding in tension and buckling in compression. Thus, the braces are the "fuses" in a CBF. The beams and columns are intended to remain essentially elastic.</a:t>
            </a:r>
          </a:p>
          <a:p>
            <a:r>
              <a:rPr lang="en-US" altLang="en-US" dirty="0"/>
              <a:t>CBFs offer the advantage of high elastic stiffness, thereby permitting code specified drift limits to be satisfied with relatively light members, especially compared to moment frames.</a:t>
            </a:r>
          </a:p>
          <a:p>
            <a:r>
              <a:rPr lang="en-US" altLang="en-US" dirty="0"/>
              <a:t>A disadvantage of CBFs is that this system is viewed as being less ductile than most other steel seismic load resisting systems, and is therefore assigned lower R factors.</a:t>
            </a:r>
          </a:p>
          <a:p>
            <a:r>
              <a:rPr lang="en-US" altLang="en-US" dirty="0"/>
              <a:t>An additional disadvantage of a CBF is that the bracing may block openings in the frame, resulting reduced architectural versatility.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4165877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elastic analysis of this inverted V-braced frame would show essentially no bending moment in the beam, as a result of lateral load. This is because, in the elastic range, the axial forces in the two braces are equal in magnitude (and opposite in sign). Consequently, the vertical components of the brace forces cancel each other out, and no vertical force is transferred to the beam.</a:t>
            </a:r>
          </a:p>
          <a:p>
            <a:endParaRPr lang="en-US" altLang="en-US" dirty="0"/>
          </a:p>
          <a:p>
            <a:r>
              <a:rPr lang="en-US" altLang="en-US" dirty="0"/>
              <a:t>However, in the inelastic range, the axial forces in the two braces will be significantly different. The tension brace will be carrying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whereas the compression brace will only be carrying its residual post-buckling capacity, 0.3</a:t>
            </a:r>
            <a:r>
              <a:rPr lang="en-US" altLang="en-US" i="1" dirty="0"/>
              <a:t>P</a:t>
            </a:r>
            <a:r>
              <a:rPr lang="en-US" altLang="en-US" i="1" baseline="-25000" dirty="0"/>
              <a:t>c</a:t>
            </a:r>
            <a:r>
              <a:rPr lang="en-US" altLang="en-US" dirty="0"/>
              <a:t>. For this condition, there will be a large unbalanced vertical force where the two braces meet, which will generate a large vertical force at the center of the beam, which in turn will generate a large bending moment in the beam.</a:t>
            </a:r>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3702158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the unbalanced vertical load that the braces will transfer to the beam. Designing the beam to resist this large unbalanced load will often result in very heavy beams in V and inverted V-braced frames.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358312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this example, we will look at the maximum axial forces that the braces can impose on the brace connections.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2888096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maximum axial tension that the brace imposes on the connection can be taken as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This force will be used to check limits states such as gusset yield, gusset net section fracture, gusset block shear fracture, fracture of brace to gusset welds, etc.</a:t>
            </a:r>
          </a:p>
          <a:p>
            <a:r>
              <a:rPr lang="en-US" altLang="en-US" dirty="0"/>
              <a:t>The maximum axial compression that the brace imposes on the connection can be taken as the lesser of </a:t>
            </a:r>
            <a:r>
              <a:rPr lang="en-US" altLang="en-US" dirty="0">
                <a:latin typeface="Arial Narrow" pitchFamily="34" charset="0"/>
              </a:rPr>
              <a:t>(</a:t>
            </a:r>
            <a:r>
              <a:rPr lang="en-US" altLang="en-US" i="1" dirty="0" err="1">
                <a:latin typeface="Arial Narrow" pitchFamily="34" charset="0"/>
              </a:rPr>
              <a:t>F</a:t>
            </a:r>
            <a:r>
              <a:rPr lang="en-US" altLang="en-US" i="1" baseline="-25000" dirty="0" err="1">
                <a:latin typeface="Arial Narrow" pitchFamily="34" charset="0"/>
              </a:rPr>
              <a:t>ne</a:t>
            </a:r>
            <a:r>
              <a:rPr lang="en-US" altLang="en-US" i="1" dirty="0">
                <a:latin typeface="Arial Narrow" pitchFamily="34" charset="0"/>
              </a:rPr>
              <a:t> </a:t>
            </a:r>
            <a:r>
              <a:rPr lang="en-US" altLang="en-US" dirty="0">
                <a:latin typeface="Arial Narrow" pitchFamily="34" charset="0"/>
              </a:rPr>
              <a:t>/ 0.877) </a:t>
            </a:r>
            <a:r>
              <a:rPr lang="en-US" altLang="en-US" i="1" dirty="0">
                <a:latin typeface="Arial Narrow" pitchFamily="34" charset="0"/>
              </a:rPr>
              <a:t>A</a:t>
            </a:r>
            <a:r>
              <a:rPr lang="en-US" altLang="en-US" i="1" baseline="-25000" dirty="0">
                <a:latin typeface="Arial Narrow" pitchFamily="34" charset="0"/>
              </a:rPr>
              <a:t>g</a:t>
            </a:r>
            <a:r>
              <a:rPr lang="en-US" altLang="en-US" dirty="0"/>
              <a:t> and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This force will be used to check limit states such as gusset plate buckling and beam web crippling.</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1304259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previous slides looked at some basic concepts and approaches for developing ductile behavior in CBFs. The remainder of this module will look at how these concepts are implemented in the AISC </a:t>
            </a:r>
            <a:r>
              <a:rPr lang="en-US" altLang="en-US" i="1" dirty="0"/>
              <a:t>Seismic Provisions</a:t>
            </a:r>
            <a:r>
              <a:rPr lang="en-US" altLang="en-US" dirty="0"/>
              <a:t> for Special Concentrically Braced Frames.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1084700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dirty="0"/>
              <a:t>The AISC </a:t>
            </a:r>
            <a:r>
              <a:rPr lang="en-US" altLang="en-US" i="1" dirty="0"/>
              <a:t>Seismic Provisions </a:t>
            </a:r>
            <a:r>
              <a:rPr lang="en-US" altLang="en-US" dirty="0"/>
              <a:t>define two types of concentrically braced frames:</a:t>
            </a:r>
          </a:p>
          <a:p>
            <a:pPr>
              <a:lnSpc>
                <a:spcPct val="80000"/>
              </a:lnSpc>
            </a:pPr>
            <a:r>
              <a:rPr lang="en-US" altLang="en-US" dirty="0"/>
              <a:t>Special Concentrically Braced Frames (SCBF) and</a:t>
            </a:r>
          </a:p>
          <a:p>
            <a:pPr>
              <a:lnSpc>
                <a:spcPct val="80000"/>
              </a:lnSpc>
            </a:pPr>
            <a:r>
              <a:rPr lang="en-US" altLang="en-US" dirty="0"/>
              <a:t>Ordinary Concentrically Braced Frames (OCBF).</a:t>
            </a:r>
          </a:p>
          <a:p>
            <a:pPr>
              <a:lnSpc>
                <a:spcPct val="80000"/>
              </a:lnSpc>
            </a:pPr>
            <a:endParaRPr lang="en-US" altLang="en-US" dirty="0"/>
          </a:p>
          <a:p>
            <a:pPr>
              <a:lnSpc>
                <a:spcPct val="80000"/>
              </a:lnSpc>
            </a:pPr>
            <a:r>
              <a:rPr lang="en-US" altLang="en-US" dirty="0"/>
              <a:t>SCBF systems are detailed to provide higher levels of ductility that OCBF. SCBF systems consequently are assigned a higher R-factor than for OCBF.</a:t>
            </a:r>
          </a:p>
          <a:p>
            <a:pPr>
              <a:lnSpc>
                <a:spcPct val="80000"/>
              </a:lnSpc>
            </a:pPr>
            <a:endParaRPr lang="en-US" altLang="en-US" dirty="0"/>
          </a:p>
          <a:p>
            <a:pPr>
              <a:lnSpc>
                <a:spcPct val="80000"/>
              </a:lnSpc>
            </a:pPr>
            <a:r>
              <a:rPr lang="en-US" altLang="en-US" dirty="0"/>
              <a:t>This module will only cover SCBF detailing provisions.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1955276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SCBF detailing requirements are in Section F2 of the AISC </a:t>
            </a:r>
            <a:r>
              <a:rPr lang="en-US" altLang="en-US" i="1" dirty="0"/>
              <a:t>Seismic Provisions</a:t>
            </a:r>
            <a:r>
              <a:rPr lang="en-US" altLang="en-US" dirty="0"/>
              <a:t>. Section F2 is divided into 6 sections, as shown on the slide.</a:t>
            </a:r>
          </a:p>
        </p:txBody>
      </p:sp>
      <p:sp>
        <p:nvSpPr>
          <p:cNvPr id="4" name="Slide Number Placeholder 3"/>
          <p:cNvSpPr>
            <a:spLocks noGrp="1"/>
          </p:cNvSpPr>
          <p:nvPr>
            <p:ph type="sldNum" sz="quarter" idx="5"/>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462543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F2.2 is a scope statement for SCBF. This section states that SCBF are expected to withstand </a:t>
            </a:r>
            <a:r>
              <a:rPr lang="en-US" altLang="en-US" i="1" dirty="0"/>
              <a:t>significant inelastic deformations</a:t>
            </a:r>
            <a:r>
              <a:rPr lang="en-US" altLang="en-US" dirty="0"/>
              <a:t>, which means the detailing provisions for SCBF are intended to result in a ductile system.</a:t>
            </a:r>
          </a:p>
        </p:txBody>
      </p:sp>
      <p:sp>
        <p:nvSpPr>
          <p:cNvPr id="4" name="Slide Number Placeholder 3"/>
          <p:cNvSpPr>
            <a:spLocks noGrp="1"/>
          </p:cNvSpPr>
          <p:nvPr>
            <p:ph type="sldNum" sz="quarter" idx="5"/>
          </p:nvPr>
        </p:nvSpPr>
        <p:spPr/>
        <p:txBody>
          <a:bodyPr/>
          <a:lstStyle/>
          <a:p>
            <a:fld id="{FDAD251D-F4B4-477B-AC6C-B1160455DDA7}" type="slidenum">
              <a:rPr lang="fr-CA" smtClean="0"/>
              <a:pPr/>
              <a:t>57</a:t>
            </a:fld>
            <a:endParaRPr lang="fr-CA" dirty="0"/>
          </a:p>
        </p:txBody>
      </p:sp>
    </p:spTree>
    <p:extLst>
      <p:ext uri="{BB962C8B-B14F-4D97-AF65-F5344CB8AC3E}">
        <p14:creationId xmlns:p14="http://schemas.microsoft.com/office/powerpoint/2010/main" val="37888630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F2.3 describes the method for obtaining the required strength of columns, beams, and connections in SCBF.  For typical SCBF, two scenarios must be considered: a) when the tension braces are yielding and the compression braces reach their expected compression buckling strength, and b) when the tension braces are yielding, and the compression braces are resisting their post-buckling force.  The required strength for columns, beams, and connections are the worst case produced by the two scenarios. </a:t>
            </a:r>
          </a:p>
          <a:p>
            <a:endParaRPr lang="en-US" altLang="en-US" dirty="0"/>
          </a:p>
          <a:p>
            <a:r>
              <a:rPr lang="en-US" altLang="en-US" dirty="0"/>
              <a:t>For multi-tiered braced frames, the progression of yielding and buckling must be considered as described in the special requirements in c).</a:t>
            </a:r>
          </a:p>
        </p:txBody>
      </p:sp>
      <p:sp>
        <p:nvSpPr>
          <p:cNvPr id="4" name="Slide Number Placeholder 3"/>
          <p:cNvSpPr>
            <a:spLocks noGrp="1"/>
          </p:cNvSpPr>
          <p:nvPr>
            <p:ph type="sldNum" sz="quarter" idx="5"/>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1654744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shows the forces for which the beam must be designed. This includes the gravity load on the beam, as well as the unbalanced brace forces.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338946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variety of different bracing arrangements are possible for CBFs.  This slide illustrates several common types of CBFs.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2511145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shows the forces for which the beam must be designed. This includes the gravity load on the beam, as well as the unbalanced brace forces.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4118037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shows the forces applied to the beam.</a:t>
            </a:r>
          </a:p>
          <a:p>
            <a:r>
              <a:rPr lang="en-US" altLang="en-US" dirty="0"/>
              <a:t>Note that there is both an unbalanced vertical force on the beam (which produces bending and shear in the beam) as well as an unbalanced horizontal force on the beam (which produces axial force in the beam). Consequently, the beam must be designed as a member under combined axial force and bending (i.e., a beam-column).</a:t>
            </a:r>
          </a:p>
          <a:p>
            <a:r>
              <a:rPr lang="en-US" altLang="en-US" dirty="0"/>
              <a:t>Accommodating these large unbalanced brace forces will often result in very heavy beams in V-Type and Inverted V-Type braced frames.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14834094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lateral earthquake load is applied to an SCBF, the compression braces will buckle and tension braces will yield. As described earlier, the buckled compression braces lose strength rapidly after buckling. Consequently, it is the tension braces that provide the predominant lateral strength and stiffness for the braced frame.</a:t>
            </a:r>
          </a:p>
          <a:p>
            <a:r>
              <a:rPr lang="en-US" altLang="en-US" dirty="0"/>
              <a:t>Ideally, the braces should be arranged so that about half of the applied lateral load is resisted by tension braces, for either direction of loading on the frame. Section F2.4a states that the portion of the lateral load resisted of tension braces should be in the range of 30-percent to 70-percent.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23800601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applying the requirements of Section F2.4a.</a:t>
            </a:r>
          </a:p>
          <a:p>
            <a:r>
              <a:rPr lang="en-US" altLang="en-US" dirty="0"/>
              <a:t>Note that the top frame in this slide is a highly undesirable arrangement of bracing (and prohibited by Section F2.4a). For this arrangement, when the lateral load points towards the left, all the braces will be in compression and will buckle. The frame will be very weak in this condition. Further, the frame at the top will have a highly nonsymmetrical response, because the strength, stiffness and ductility of the frame will be drastically different for the two different directions of loading on the frame.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58429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Section F2.4b addresses special requirements for V-Type and Inverted-V Type bracing configurations.</a:t>
            </a:r>
          </a:p>
          <a:p>
            <a:pPr>
              <a:lnSpc>
                <a:spcPct val="90000"/>
              </a:lnSpc>
            </a:pPr>
            <a:endParaRPr lang="en-US" altLang="en-US" dirty="0"/>
          </a:p>
          <a:p>
            <a:pPr>
              <a:lnSpc>
                <a:spcPct val="90000"/>
              </a:lnSpc>
            </a:pPr>
            <a:r>
              <a:rPr lang="en-US" altLang="en-US" dirty="0"/>
              <a:t>As discussed earlier, an elastic analysis of this type of braced frame would show essentially no bending moment in the beam, as a result of lateral load. This is because, in the elastic range, the axial forces in the two braces are equal in magnitude (and opposite in sign). Consequently, the vertical components of the brace forces cancel each other out, and no vertical force is transferred to the beam.</a:t>
            </a:r>
          </a:p>
          <a:p>
            <a:pPr>
              <a:lnSpc>
                <a:spcPct val="90000"/>
              </a:lnSpc>
            </a:pPr>
            <a:endParaRPr lang="en-US" altLang="en-US" dirty="0"/>
          </a:p>
          <a:p>
            <a:pPr>
              <a:lnSpc>
                <a:spcPct val="90000"/>
              </a:lnSpc>
            </a:pPr>
            <a:r>
              <a:rPr lang="en-US" altLang="en-US" dirty="0"/>
              <a:t>However, in the inelastic range, the axial forces in the two braces will be significantly different. The tension brace will be carrying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dirty="0"/>
              <a:t>, whereas the compression brace will only be carrying its residual post-buckling capacity, 0.3</a:t>
            </a:r>
            <a:r>
              <a:rPr lang="en-US" altLang="en-US" i="1" dirty="0"/>
              <a:t>P</a:t>
            </a:r>
            <a:r>
              <a:rPr lang="en-US" altLang="en-US" i="1" baseline="-25000" dirty="0"/>
              <a:t>c</a:t>
            </a:r>
            <a:r>
              <a:rPr lang="en-US" altLang="en-US" dirty="0"/>
              <a:t>. For this condition, there will be a large unbalanced vertical force where the two braces meet, which will generate a large vertical force at the center of the beam, which in turn will generate a large bending moment in the beam.</a:t>
            </a:r>
          </a:p>
          <a:p>
            <a:pPr>
              <a:lnSpc>
                <a:spcPct val="90000"/>
              </a:lnSpc>
            </a:pPr>
            <a:endParaRPr lang="en-US" altLang="en-US" dirty="0"/>
          </a:p>
          <a:p>
            <a:pPr>
              <a:lnSpc>
                <a:spcPct val="90000"/>
              </a:lnSpc>
            </a:pPr>
            <a:r>
              <a:rPr lang="en-US" altLang="en-US" dirty="0"/>
              <a:t>The unbalanced force in the beam, if not considered in the beam design, can result in the formation of a flexural plastic hinge at mid-span of the beam, which can result in a soft-story mechanism, which in turn may lead to frame collapse.</a:t>
            </a:r>
          </a:p>
          <a:p>
            <a:pPr>
              <a:lnSpc>
                <a:spcPct val="90000"/>
              </a:lnSpc>
            </a:pPr>
            <a:endParaRPr lang="en-US" altLang="en-US" dirty="0"/>
          </a:p>
          <a:p>
            <a:pPr>
              <a:lnSpc>
                <a:spcPct val="90000"/>
              </a:lnSpc>
            </a:pPr>
            <a:endParaRPr lang="en-US" altLang="en-US" dirty="0"/>
          </a:p>
          <a:p>
            <a:pPr>
              <a:lnSpc>
                <a:spcPct val="9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586764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To avoid hinge formation in the beam, and therefore to avoid the potential for a soft story, the beam must be designed to resist the unbalanced forces from the braces as specified in Section F2.3.  Section F2.4b includes additional requirements for these beams.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19231735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Examples of lateral braces in an inverted V-type braced frame.</a:t>
            </a:r>
          </a:p>
          <a:p>
            <a:endParaRPr lang="en-US" altLang="en-US" dirty="0"/>
          </a:p>
          <a:p>
            <a:r>
              <a:rPr lang="en-US" altLang="en-US" dirty="0"/>
              <a:t>Photos courtesy of Prof. Chia-Ming Uang, University of California at San Diego.</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253123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K-type bracing, as shown in the slide, is not permitted in SCBF. The unbalanced forces at the point where the two braces meet the column could destabilize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2781514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F2.5a requires that columns, beams, and braces of SCBF have width-to-thickness ratios (section slenderness) that satisfy the requirements for highly ductile sections. This is to assure that these members can develop their plastic flexural strength, </a:t>
            </a:r>
            <a:r>
              <a:rPr lang="en-US" altLang="en-US" i="1" dirty="0" err="1"/>
              <a:t>M</a:t>
            </a:r>
            <a:r>
              <a:rPr lang="en-US" altLang="en-US" i="1" baseline="-25000" dirty="0" err="1"/>
              <a:t>p</a:t>
            </a:r>
            <a:r>
              <a:rPr lang="en-US" altLang="en-US" dirty="0"/>
              <a:t> and maintain this strength through large inelastic deformations, without excessive strength loss due to local buckling.</a:t>
            </a:r>
          </a:p>
          <a:p>
            <a:r>
              <a:rPr lang="en-US" altLang="en-US" dirty="0"/>
              <a:t>An elastic analysis of a braced frame generally shows that the columns and braces only carry axial force, and so flexural strength and ductility are not an issue in the elastic range.</a:t>
            </a:r>
          </a:p>
          <a:p>
            <a:r>
              <a:rPr lang="en-US" altLang="en-US" dirty="0"/>
              <a:t>However, when a braced frame goes inelastic in an earthquake, the columns and braces may see very large bending moments, so flexural strength and ductility become important.</a:t>
            </a:r>
          </a:p>
        </p:txBody>
      </p:sp>
      <p:sp>
        <p:nvSpPr>
          <p:cNvPr id="4" name="Slide Number Placeholder 3"/>
          <p:cNvSpPr>
            <a:spLocks noGrp="1"/>
          </p:cNvSpPr>
          <p:nvPr>
            <p:ph type="sldNum" sz="quarter" idx="5"/>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5133122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design procedures for SCBF in Section F2 were developed with consideration of compression strength of the braces.  The design procedures are not applicable to tension-only braced frames in which the compression strength is neglected in design.</a:t>
            </a:r>
          </a:p>
          <a:p>
            <a:endParaRPr lang="en-US" altLang="en-US" dirty="0"/>
          </a:p>
          <a:p>
            <a:r>
              <a:rPr lang="en-US" altLang="en-US" dirty="0"/>
              <a:t>Multi-tiered braced frames are defined as braced frames with two or more tiers of bracing between horizontal diaphragm levels or locations of out-of-plane support.  The braces can apply substantial force to the columns at the intermediate panel point locations where there is no lateral bracing against out-of-plane deformations.  Special requirements, particularly for the column, are necessary to prevent failure modes associated with drift concentration in individual tiers or buckling of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215947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Inverted V-bracing.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37032419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schematically illustrates how the beams and columns may see significant bending after braces buckle. These column moments are not usually explicitly considered in the design of an SCBF. However, the requirement for seismically compact columns is intended to help allow columns to carry large moments, should such large moments occur in an earthquake.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27870361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As discussed earlier, braces will form a plastic flexural hinge in the post-buckling condition, due to P-</a:t>
            </a:r>
            <a:r>
              <a:rPr lang="el-GR" altLang="en-US" dirty="0">
                <a:cs typeface="Times New Roman" pitchFamily="18" charset="0"/>
              </a:rPr>
              <a:t>Δ</a:t>
            </a:r>
            <a:r>
              <a:rPr lang="en-US" altLang="en-US" dirty="0">
                <a:cs typeface="Times New Roman" pitchFamily="18" charset="0"/>
              </a:rPr>
              <a:t> moments in the member. Brace members with high b/t ratios will suffer local buckling at these hinge locations. The high localized strains in the local buckle regions, in turn, may result in fracture of the brace member after just a few cycles of loading. The requirement for seismically compact brace members is intended to delay the onset of local buckling, and thereby delay fracture of the brace at the hinge region.</a:t>
            </a:r>
            <a:endParaRPr lang="el-GR" altLang="en-US" dirty="0">
              <a:cs typeface="Times New Roman" pitchFamily="18" charset="0"/>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42478271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photos from a laboratory cyclic loading test on a braced frame constructed with HSS braces. The photo in the lower left shows a buckled HSS brace. Note the plastic flexural hinge that has formed at mid-span of the brace (as evidenced by flaking of whitewash) and the local buckle that has formed.</a:t>
            </a:r>
          </a:p>
          <a:p>
            <a:endParaRPr lang="en-US" altLang="en-US" dirty="0"/>
          </a:p>
          <a:p>
            <a:r>
              <a:rPr lang="en-US" altLang="en-US" dirty="0"/>
              <a:t>Photo courtesy of Prof. Steven </a:t>
            </a:r>
            <a:r>
              <a:rPr lang="en-US" altLang="en-US" dirty="0" err="1"/>
              <a:t>Mahin</a:t>
            </a:r>
            <a:r>
              <a:rPr lang="en-US" altLang="en-US" dirty="0"/>
              <a:t> - Univ of California at Berkeley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35987694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was taken in a braced frame building following the 1994 Northridge Earthquake. The braces were constructed using HSS members.</a:t>
            </a:r>
          </a:p>
          <a:p>
            <a:endParaRPr lang="en-US" altLang="en-US" dirty="0"/>
          </a:p>
          <a:p>
            <a:r>
              <a:rPr lang="en-US" altLang="en-US" dirty="0"/>
              <a:t>The photo shows a local buckle in the brace, that resulted in fracture of the brace. The requirement that brace members be seismically compact is intended to preclude this poor behavior.</a:t>
            </a:r>
          </a:p>
          <a:p>
            <a:endParaRPr lang="en-US" altLang="en-US" dirty="0"/>
          </a:p>
          <a:p>
            <a:r>
              <a:rPr lang="en-US" altLang="en-US" dirty="0"/>
              <a:t>Photo courtesy of James Malley - </a:t>
            </a:r>
            <a:r>
              <a:rPr lang="en-US" altLang="en-US" dirty="0" err="1"/>
              <a:t>Degenkolb</a:t>
            </a:r>
            <a:r>
              <a:rPr lang="en-US" altLang="en-US" dirty="0"/>
              <a:t> Associates, San Francisco</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2259493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view of an HSS brace following the 1994 Northridge Earthquake. The brace has suffered local buckling at the mid-span hinge which then caused fracture. </a:t>
            </a:r>
          </a:p>
          <a:p>
            <a:endParaRPr lang="en-US" altLang="en-US" dirty="0"/>
          </a:p>
          <a:p>
            <a:r>
              <a:rPr lang="en-US" altLang="en-US" dirty="0"/>
              <a:t>Photo courtesy of James Malley - </a:t>
            </a:r>
            <a:r>
              <a:rPr lang="en-US" altLang="en-US" dirty="0" err="1"/>
              <a:t>Degenkolb</a:t>
            </a:r>
            <a:r>
              <a:rPr lang="en-US" altLang="en-US" dirty="0"/>
              <a:t> Associates, San Francisco</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16364688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rectangular HSS members of A500 Gr C steel, the highly ductile width-to-thickness limit for any wall of the member is 13.7.</a:t>
            </a:r>
          </a:p>
          <a:p>
            <a:endParaRPr lang="en-US" altLang="en-US" dirty="0"/>
          </a:p>
          <a:p>
            <a:r>
              <a:rPr lang="en-US" altLang="en-US" dirty="0"/>
              <a:t>For round HSS members of A500 Gr C steel, the highly ductile width-to-thickness limit for any wall of the member is 23.6.</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2216767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Only a small number of square HSS members listed in the AISC Manual satisfy the highly ductile width-to-thickness requirement. The sections that are highly ductile (and therefore can be used in SCBF) are given in Table 1-5b of the Seismic Design Manual.</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4005452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Only a small number of round HSS members listed in the AISC Manual satisfy the highly ductile width-to-thickness requirement. The sections that are highly ductile (and therefore can be used in SCBF) are given in Table 1-6 of the Seismic Design Manual.</a:t>
            </a:r>
          </a:p>
        </p:txBody>
      </p:sp>
      <p:sp>
        <p:nvSpPr>
          <p:cNvPr id="4" name="Slide Number Placeholder 3"/>
          <p:cNvSpPr>
            <a:spLocks noGrp="1"/>
          </p:cNvSpPr>
          <p:nvPr>
            <p:ph type="sldNum" sz="quarter" idx="5"/>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1599233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F2.5b specifies requirements and limitations for bracing members. </a:t>
            </a:r>
          </a:p>
          <a:p>
            <a:endParaRPr lang="en-US" altLang="en-US" dirty="0"/>
          </a:p>
          <a:p>
            <a:r>
              <a:rPr lang="en-US" altLang="en-US" dirty="0"/>
              <a:t>Section F2.5b provides an upper limit for the effective slenderness of brace members in SCBF.</a:t>
            </a:r>
          </a:p>
          <a:p>
            <a:r>
              <a:rPr lang="en-US" altLang="en-US" dirty="0"/>
              <a:t>Stockier braces (low effective slenderness ratios) generally provide better energy dissipation capacity than slender braces.</a:t>
            </a:r>
          </a:p>
          <a:p>
            <a:r>
              <a:rPr lang="en-US" altLang="en-US" dirty="0"/>
              <a:t>Further, the imbalance between the tension and compression capacity for stocky braces is less than for more slender braces.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1657878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basic goal of SCBF detailing is to force tension yielding on the gross section instead of a fracture limit state in the brace connection or within the brace member itself.</a:t>
            </a:r>
          </a:p>
          <a:p>
            <a:endParaRPr lang="en-US" altLang="en-US" dirty="0"/>
          </a:p>
          <a:p>
            <a:r>
              <a:rPr lang="en-US" altLang="en-US" dirty="0"/>
              <a:t>For typical connections, the effective net area of the member is usually less than the gross area. The reduction in effective cross-sectional area can result from holes in the members (bolts holes or holes made to facilitate welding) and can also result from shear lag. Reductions of cross-sectional area can also occur along the length of the member if holes are made in the member for stitches in built-up members or for other attachments to the bracing member.</a:t>
            </a:r>
          </a:p>
          <a:p>
            <a:endParaRPr lang="en-US" altLang="en-US" dirty="0"/>
          </a:p>
          <a:p>
            <a:r>
              <a:rPr lang="en-US" altLang="en-US" dirty="0"/>
              <a:t>Section F2.5b(c) states that the effective net area shall not be less than the brace gross area.  In this way, net section fracture is prevented and the preferred limit state of yielding is expected to occur.</a:t>
            </a:r>
          </a:p>
          <a:p>
            <a:endParaRPr lang="en-US" altLang="en-US" dirty="0"/>
          </a:p>
          <a:p>
            <a:r>
              <a:rPr lang="en-US" altLang="en-US" dirty="0"/>
              <a:t>The next two slides illustrate bracing members that have fractured at net sections.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45136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Inverted V-bracing.</a:t>
            </a:r>
          </a:p>
          <a:p>
            <a:endParaRPr lang="en-US" altLang="en-US" dirty="0"/>
          </a:p>
          <a:p>
            <a:r>
              <a:rPr lang="en-US" altLang="en-US" dirty="0"/>
              <a:t>Slide courtesy of C.M. Uang</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25736206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and the next slide are from steel braced frame buildings following the 1995 </a:t>
            </a:r>
            <a:r>
              <a:rPr lang="en-US" altLang="en-US" dirty="0" err="1"/>
              <a:t>Hyogoken-Nanbu</a:t>
            </a:r>
            <a:r>
              <a:rPr lang="en-US" altLang="en-US" dirty="0"/>
              <a:t> Earthquake in Kobe Japan. In these photos, the bracing members have fractured at bolted connections, where the effective cross-sectional area is reduced by bolt holes and by shear lag.</a:t>
            </a:r>
          </a:p>
          <a:p>
            <a:r>
              <a:rPr lang="en-US" altLang="en-US" dirty="0"/>
              <a:t>Once a brace member fractures, the lateral load resisting ability of the braced frame is compromised, and the building is vulnerable to collapse.</a:t>
            </a:r>
          </a:p>
          <a:p>
            <a:r>
              <a:rPr lang="en-US" altLang="en-US" dirty="0"/>
              <a:t>The requirements of Section 13.2b are intended to preclude brace member fractures at net sections.</a:t>
            </a:r>
          </a:p>
          <a:p>
            <a:endParaRPr lang="en-US" altLang="en-US" dirty="0"/>
          </a:p>
          <a:p>
            <a:r>
              <a:rPr lang="en-US" altLang="en-US" dirty="0"/>
              <a:t>Photos are from the following two reports:</a:t>
            </a:r>
          </a:p>
          <a:p>
            <a:r>
              <a:rPr lang="en-US" altLang="en-US" dirty="0"/>
              <a:t>"Reconnaissance Report on Damage to Steel Building Structures Observed from the 1995 </a:t>
            </a:r>
            <a:r>
              <a:rPr lang="en-US" altLang="en-US" dirty="0" err="1"/>
              <a:t>Hyogoken-Nanbu</a:t>
            </a:r>
            <a:r>
              <a:rPr lang="en-US" altLang="en-US" dirty="0"/>
              <a:t> (Hanshin/Awaji) Earthquake," by the Steel Committee of the Kinki Branch, Architectural Institute of Japan (AIJ), May 1995.</a:t>
            </a:r>
          </a:p>
          <a:p>
            <a:r>
              <a:rPr lang="en-US" altLang="en-US" dirty="0"/>
              <a:t>"Preliminary Reconnaissance Report of the 1995 </a:t>
            </a:r>
            <a:r>
              <a:rPr lang="en-US" altLang="en-US" dirty="0" err="1"/>
              <a:t>Hyogoken-Nanbu</a:t>
            </a:r>
            <a:r>
              <a:rPr lang="en-US" altLang="en-US" dirty="0"/>
              <a:t> Earthquake - English Edition," Architectural Institute of Japan, April 1995.</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523091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net section fracture of a bracing member.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33255764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series of slides will illustrate application of the requirements of F2.5b(c).</a:t>
            </a:r>
          </a:p>
          <a:p>
            <a:r>
              <a:rPr lang="en-US" altLang="en-US" dirty="0"/>
              <a:t>As an example, we will consider a double angle bracing member bolted to a gusset plate.  We will show that the effective net section area is less than the gross area, and propose a reinforcement detail.</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40084048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critical net section of the brace member is the section at the first bolt hole. This cross-section has the minimum effective net area, and is the location where a net-section fracture would occur.</a:t>
            </a:r>
          </a:p>
          <a:p>
            <a:r>
              <a:rPr lang="en-US" altLang="en-US" dirty="0"/>
              <a:t>The effective net area at this critical net section is smaller than the gross-area, due to the presence of bolt holes and due to shear lag. The effective net area of the brace member can be computed according to Section D3 of the AISC </a:t>
            </a:r>
            <a:r>
              <a:rPr lang="en-US" altLang="en-US" i="1" dirty="0"/>
              <a:t>Specification.</a:t>
            </a: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25889859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Satisfying Section F2.5b(c) will generally require reinforcing of the brace member so that its effective net area is at least equal to its gross area.</a:t>
            </a:r>
          </a:p>
          <a:p>
            <a:r>
              <a:rPr lang="en-US" altLang="en-US" dirty="0"/>
              <a:t>This slide shows schematically how the net section of the angles might be increased by welding reinforcing plates to the angles.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25951797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another example of applying the requirements of Section F2.5b(c).</a:t>
            </a:r>
          </a:p>
          <a:p>
            <a:r>
              <a:rPr lang="en-US" altLang="en-US" dirty="0"/>
              <a:t>This is a common type of connection for HSS brace members. The end of the member is slotted, and then welded to a gusset plate along the slot edges.</a:t>
            </a:r>
          </a:p>
          <a:p>
            <a:r>
              <a:rPr lang="en-US" altLang="en-US" dirty="0"/>
              <a:t>Generally, the slot is made longer than needed, to facilitate fit-up in the field.</a:t>
            </a:r>
          </a:p>
          <a:p>
            <a:r>
              <a:rPr lang="en-US" altLang="en-US" dirty="0"/>
              <a:t>Per Section F2.5b(c), the effective net area needs to be greater than the gross area.</a:t>
            </a:r>
          </a:p>
        </p:txBody>
      </p:sp>
      <p:sp>
        <p:nvSpPr>
          <p:cNvPr id="4" name="Slide Number Placeholder 3"/>
          <p:cNvSpPr>
            <a:spLocks noGrp="1"/>
          </p:cNvSpPr>
          <p:nvPr>
            <p:ph type="sldNum" sz="quarter" idx="5"/>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17293034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Some examples of slotted HSS brace connections to gusset plates.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19460314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critical net section of the brace member is the section just beyond the end of the gusset. This cross-section has the minimum effective net area, and is the location where a net-section fracture would occur.</a:t>
            </a:r>
          </a:p>
          <a:p>
            <a:r>
              <a:rPr lang="en-US" altLang="en-US" dirty="0"/>
              <a:t>The effective net area at this critical net section is smaller than the gross-area, due to the presence of slot and due to shear lag. The effective net area of the brace member can be computed according to Section D3 of the AISC </a:t>
            </a:r>
            <a:r>
              <a:rPr lang="en-US" altLang="en-US" i="1" dirty="0"/>
              <a:t>Specification.</a:t>
            </a:r>
          </a:p>
          <a:p>
            <a:r>
              <a:rPr lang="en-US" altLang="en-US" dirty="0"/>
              <a:t>Per Section F2.5b(c), the HSS section must be reinforced.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17706766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Satisfying Section F2.5b(c) will generally require reinforcing of the brace member so that its effective net area is at least equal to its gross area.</a:t>
            </a:r>
          </a:p>
          <a:p>
            <a:r>
              <a:rPr lang="en-US" altLang="en-US" dirty="0"/>
              <a:t>This slide shows schematically how the net section of the HSS member might be increased by welding reinforcing plates to member. </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32995297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locations where inelasticity is expected, there are restrictions against attachments and defects.  Section F2.5c defines the locations of the protected zone for SCBF which includes the gusset plates, the ends of the braces, and the middle of the brace.  The Seismic Provisions Section D1.3 states that the defects and attachments described in Section I2.1 are prohibited.  Things like welds, powder actuated fasteners, and notches are not permitted.</a:t>
            </a:r>
          </a:p>
        </p:txBody>
      </p:sp>
      <p:sp>
        <p:nvSpPr>
          <p:cNvPr id="4" name="Slide Number Placeholder 3"/>
          <p:cNvSpPr>
            <a:spLocks noGrp="1"/>
          </p:cNvSpPr>
          <p:nvPr>
            <p:ph type="sldNum" sz="quarter" idx="5"/>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914445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Two story X-bracing.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35502065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Where a brace frames into a beam-to-column connection, the gusset plate often creates some amount of rotational fixity for the beam end.  It is necessary to either detail the beam-to-column connection to allow some rotation (simple connection), or consider the beam end moment in design and detail the connection for ductility.  </a:t>
            </a:r>
          </a:p>
          <a:p>
            <a:r>
              <a:rPr lang="en-US" altLang="en-US" dirty="0"/>
              <a:t>This slide and the following two slides show the three options for beam-to-column connection.</a:t>
            </a:r>
          </a:p>
          <a:p>
            <a:endParaRPr lang="en-US" altLang="en-US" dirty="0"/>
          </a:p>
          <a:p>
            <a:r>
              <a:rPr lang="en-US" altLang="en-US" dirty="0"/>
              <a:t>This slide shows the first option listed in Section F2.6b which is to detail the beam-to-column connection to have some rotational flexibility and thus consider the connection pinned.  These figures are taken from the Seismic Provisions commentary.</a:t>
            </a:r>
          </a:p>
        </p:txBody>
      </p:sp>
      <p:sp>
        <p:nvSpPr>
          <p:cNvPr id="4" name="Slide Number Placeholder 3"/>
          <p:cNvSpPr>
            <a:spLocks noGrp="1"/>
          </p:cNvSpPr>
          <p:nvPr>
            <p:ph type="sldNum" sz="quarter" idx="5"/>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22081554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second option for beam-to-column connection is to design the connection for a moment equal to 1.1RyMp so that a plastic hinge develops in the beam outside the connection region.  An example of this approach is provided in the 4th Edition Seismic Design Manual, example 5.3.12. </a:t>
            </a:r>
          </a:p>
        </p:txBody>
      </p:sp>
      <p:sp>
        <p:nvSpPr>
          <p:cNvPr id="4" name="Slide Number Placeholder 3"/>
          <p:cNvSpPr>
            <a:spLocks noGrp="1"/>
          </p:cNvSpPr>
          <p:nvPr>
            <p:ph type="sldNum" sz="quarter" idx="5"/>
          </p:nvPr>
        </p:nvSpPr>
        <p:spPr/>
        <p:txBody>
          <a:bodyPr/>
          <a:lstStyle/>
          <a:p>
            <a:fld id="{FDAD251D-F4B4-477B-AC6C-B1160455DDA7}" type="slidenum">
              <a:rPr lang="fr-CA" smtClean="0"/>
              <a:pPr/>
              <a:t>91</a:t>
            </a:fld>
            <a:endParaRPr lang="fr-CA" dirty="0"/>
          </a:p>
        </p:txBody>
      </p:sp>
    </p:spTree>
    <p:extLst>
      <p:ext uri="{BB962C8B-B14F-4D97-AF65-F5344CB8AC3E}">
        <p14:creationId xmlns:p14="http://schemas.microsoft.com/office/powerpoint/2010/main" val="24299143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third option is to detail the beam-to-column connection as a ductile moment connection so that the connection is capable of some ductile rotation.  Section F2.6b(c) states that the connection must satisfy Section E1.6b(c) which are some of the same detailing requirements used in the WUF-W connection in AISC 358.</a:t>
            </a:r>
          </a:p>
        </p:txBody>
      </p:sp>
      <p:sp>
        <p:nvSpPr>
          <p:cNvPr id="4" name="Slide Number Placeholder 3"/>
          <p:cNvSpPr>
            <a:spLocks noGrp="1"/>
          </p:cNvSpPr>
          <p:nvPr>
            <p:ph type="sldNum" sz="quarter" idx="5"/>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25495255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Section F2.6 defines the required strength of bracing connections. A fundamental goal of SCBF design is that the braces should be able to undergo many cycles of yielding and buckling without failure of the brace connection. More simply stated, the brace connection should be stronger than the brace.</a:t>
            </a:r>
          </a:p>
          <a:p>
            <a:r>
              <a:rPr lang="en-US" altLang="en-US" dirty="0"/>
              <a:t>Note that Section F2.6c defines the required strength of the brace connection, i.e. what forces the brace connection must be designed for. The actual design of the brace connection is then accomplished in accordance with the main AISC </a:t>
            </a:r>
            <a:r>
              <a:rPr lang="en-US" altLang="en-US" i="1" dirty="0"/>
              <a:t>Specification</a:t>
            </a:r>
            <a:r>
              <a:rPr lang="en-US" altLang="en-US" dirty="0"/>
              <a:t>.</a:t>
            </a:r>
          </a:p>
          <a:p>
            <a:r>
              <a:rPr lang="en-US" altLang="en-US" dirty="0"/>
              <a:t>Section F2.6c.1 defines the required axial tensile strength of the brace connection. The basic requirement is that the required axial tensile strength of the brace connection is taken as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i="1" dirty="0"/>
              <a:t>. </a:t>
            </a:r>
            <a:endParaRPr lang="en-US" altLang="en-US" dirty="0"/>
          </a:p>
          <a:p>
            <a:r>
              <a:rPr lang="en-US" altLang="en-US" dirty="0"/>
              <a:t>There is an exception that the required axial tensile strength of the brace connection need not exceed "the maximum load effect, indicated by analysis that can be transferred to the system." There are likely few practical applications of this exception. Note that using the amplified seismic load is not an acceptable method to establish the "maximum load effect." In general, the braces in an SCBF can be expected to yield in an earthquake, and so the brace connection must be designed for the expected yield strength of the brace, i.e. for </a:t>
            </a:r>
            <a:r>
              <a:rPr lang="en-US" altLang="en-US" i="1" dirty="0" err="1"/>
              <a:t>R</a:t>
            </a:r>
            <a:r>
              <a:rPr lang="en-US" altLang="en-US" i="1" baseline="-25000" dirty="0" err="1"/>
              <a:t>y</a:t>
            </a:r>
            <a:r>
              <a:rPr lang="en-US" altLang="en-US" i="1" dirty="0" err="1"/>
              <a:t>F</a:t>
            </a:r>
            <a:r>
              <a:rPr lang="en-US" altLang="en-US" i="1" baseline="-25000" dirty="0" err="1"/>
              <a:t>y</a:t>
            </a:r>
            <a:r>
              <a:rPr lang="en-US" altLang="en-US" i="1" dirty="0" err="1"/>
              <a:t>A</a:t>
            </a:r>
            <a:r>
              <a:rPr lang="en-US" altLang="en-US" i="1" baseline="-25000" dirty="0" err="1"/>
              <a:t>g</a:t>
            </a:r>
            <a:r>
              <a:rPr lang="en-US" altLang="en-US" i="1" dirty="0"/>
              <a: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23326577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illustrates the required axial tensile strength of the brace connection.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31339371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designing the brace connection, it is important to consider the load path through the connection. This is important not only for seismic design, but also when designing brace connections for any other type of load (wind, for example).</a:t>
            </a:r>
          </a:p>
          <a:p>
            <a:r>
              <a:rPr lang="en-US" altLang="en-US" dirty="0"/>
              <a:t>For the arrangement shown here, the horizontal component of the brace force must be transferred to the beam, and the vertical component must be transferred to the column.</a:t>
            </a:r>
            <a:endParaRPr lang="en-US" altLang="en-US" i="1"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988165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Brace connection design, be it for seismic loads or wind, can be complex. There are many methods for approaching brace connection design. One of the more common methods is the "Uniform Force Method." which is described in the AISC Manual. </a:t>
            </a:r>
          </a:p>
          <a:p>
            <a:r>
              <a:rPr lang="en-US" altLang="en-US" dirty="0"/>
              <a:t>This slide shows the load path for transferring the vertical component of the brace force to the column, as defined by the Uniform Force Method. A portion of the vertical component (</a:t>
            </a:r>
            <a:r>
              <a:rPr lang="en-US" altLang="en-US" i="1" dirty="0" err="1"/>
              <a:t>V</a:t>
            </a:r>
            <a:r>
              <a:rPr lang="en-US" altLang="en-US" i="1" baseline="-25000" dirty="0" err="1"/>
              <a:t>uc</a:t>
            </a:r>
            <a:r>
              <a:rPr lang="en-US" altLang="en-US" dirty="0"/>
              <a:t>) of the brace force is transferred directly to the column through the gusset plate. The remaining portion of the vertical component (</a:t>
            </a:r>
            <a:r>
              <a:rPr lang="en-US" altLang="en-US" i="1" dirty="0" err="1"/>
              <a:t>V</a:t>
            </a:r>
            <a:r>
              <a:rPr lang="en-US" altLang="en-US" i="1" baseline="-25000" dirty="0" err="1"/>
              <a:t>ub</a:t>
            </a:r>
            <a:r>
              <a:rPr lang="en-US" altLang="en-US" dirty="0"/>
              <a:t>) of the brace force is transferred to the beam, and then from the beam to the column.</a:t>
            </a:r>
          </a:p>
          <a:p>
            <a:r>
              <a:rPr lang="en-US" altLang="en-US" dirty="0"/>
              <a:t>Many other load paths can be assumed and designed for. The key is to provide sufficient strength along the chosen load path. For example, one could assume that the entire vertical component of the brace force is transferred directly to the column through the gusset plate (i.e. take </a:t>
            </a:r>
            <a:r>
              <a:rPr lang="en-US" altLang="en-US" i="1" dirty="0" err="1"/>
              <a:t>V</a:t>
            </a:r>
            <a:r>
              <a:rPr lang="en-US" altLang="en-US" i="1" baseline="-25000" dirty="0" err="1"/>
              <a:t>uc</a:t>
            </a:r>
            <a:r>
              <a:rPr lang="en-US" altLang="en-US" dirty="0"/>
              <a:t> = </a:t>
            </a:r>
            <a:r>
              <a:rPr lang="en-US" altLang="en-US" i="1" dirty="0"/>
              <a:t>P</a:t>
            </a:r>
            <a:r>
              <a:rPr lang="en-US" altLang="en-US" i="1" baseline="-25000" dirty="0"/>
              <a:t>u</a:t>
            </a:r>
            <a:r>
              <a:rPr lang="en-US" altLang="en-US" dirty="0"/>
              <a:t> sin </a:t>
            </a:r>
            <a:r>
              <a:rPr lang="en-US" altLang="en-US" dirty="0">
                <a:sym typeface="Symbol" pitchFamily="18" charset="2"/>
              </a:rPr>
              <a:t>, and </a:t>
            </a:r>
            <a:r>
              <a:rPr lang="en-US" altLang="en-US" i="1" dirty="0" err="1"/>
              <a:t>V</a:t>
            </a:r>
            <a:r>
              <a:rPr lang="en-US" altLang="en-US" i="1" baseline="-25000" dirty="0" err="1"/>
              <a:t>ub</a:t>
            </a:r>
            <a:r>
              <a:rPr lang="en-US" altLang="en-US" dirty="0"/>
              <a:t> =0). For this case, the gusset plate area at the column-gusset interface and the gusset to column welds must be adequate to transmit a force of </a:t>
            </a:r>
            <a:r>
              <a:rPr lang="en-US" altLang="en-US" i="1" dirty="0" err="1"/>
              <a:t>V</a:t>
            </a:r>
            <a:r>
              <a:rPr lang="en-US" altLang="en-US" i="1" baseline="-25000" dirty="0" err="1"/>
              <a:t>uc</a:t>
            </a:r>
            <a:r>
              <a:rPr lang="en-US" altLang="en-US" dirty="0"/>
              <a:t> = </a:t>
            </a:r>
            <a:r>
              <a:rPr lang="en-US" altLang="en-US" i="1" dirty="0"/>
              <a:t>P</a:t>
            </a:r>
            <a:r>
              <a:rPr lang="en-US" altLang="en-US" i="1" baseline="-25000" dirty="0"/>
              <a:t>u</a:t>
            </a:r>
            <a:r>
              <a:rPr lang="en-US" altLang="en-US" dirty="0"/>
              <a:t> sin </a:t>
            </a:r>
            <a:r>
              <a:rPr lang="en-US" altLang="en-US" dirty="0">
                <a:sym typeface="Symbol" pitchFamily="18" charset="2"/>
              </a:rPr>
              <a:t>). </a:t>
            </a:r>
          </a:p>
          <a:p>
            <a:endParaRPr lang="en-US" altLang="en-US" dirty="0">
              <a:sym typeface="Symbol" pitchFamily="18" charset="2"/>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17666216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the load path for transferring the horizontal component of the brace force to the beam, as defined by the Uniform Force Method. A portion of the horizontal component (</a:t>
            </a:r>
            <a:r>
              <a:rPr lang="en-US" altLang="en-US" i="1" dirty="0"/>
              <a:t>H</a:t>
            </a:r>
            <a:r>
              <a:rPr lang="en-US" altLang="en-US" i="1" baseline="-25000" dirty="0"/>
              <a:t>ub</a:t>
            </a:r>
            <a:r>
              <a:rPr lang="en-US" altLang="en-US" dirty="0"/>
              <a:t>) of the brace force is transferred directly to the beam through the gusset plate. The remaining portion of the horizontal component (</a:t>
            </a:r>
            <a:r>
              <a:rPr lang="en-US" altLang="en-US" i="1" dirty="0" err="1"/>
              <a:t>H</a:t>
            </a:r>
            <a:r>
              <a:rPr lang="en-US" altLang="en-US" i="1" baseline="-25000" dirty="0" err="1"/>
              <a:t>uc</a:t>
            </a:r>
            <a:r>
              <a:rPr lang="en-US" altLang="en-US" dirty="0"/>
              <a:t>) of the brace force is transferred to the column, and then from the column to the beam.</a:t>
            </a:r>
          </a:p>
          <a:p>
            <a:r>
              <a:rPr lang="en-US" altLang="en-US" dirty="0"/>
              <a:t>As noted in the previous slide, many other load paths can be assumed and designed for. The key is to provide sufficient strength along the chosen load path. For example, one could assume that the entire horizontal component of the brace force is transferred directly to the beam through the gusset plate (i.e. take </a:t>
            </a:r>
            <a:r>
              <a:rPr lang="en-US" altLang="en-US" i="1" dirty="0"/>
              <a:t>H</a:t>
            </a:r>
            <a:r>
              <a:rPr lang="en-US" altLang="en-US" i="1" baseline="-25000" dirty="0"/>
              <a:t>ub</a:t>
            </a:r>
            <a:r>
              <a:rPr lang="en-US" altLang="en-US" dirty="0"/>
              <a:t> = </a:t>
            </a:r>
            <a:r>
              <a:rPr lang="en-US" altLang="en-US" i="1" dirty="0"/>
              <a:t>P</a:t>
            </a:r>
            <a:r>
              <a:rPr lang="en-US" altLang="en-US" i="1" baseline="-25000" dirty="0"/>
              <a:t>u</a:t>
            </a:r>
            <a:r>
              <a:rPr lang="en-US" altLang="en-US" dirty="0"/>
              <a:t> cos </a:t>
            </a:r>
            <a:r>
              <a:rPr lang="en-US" altLang="en-US" dirty="0">
                <a:sym typeface="Symbol" pitchFamily="18" charset="2"/>
              </a:rPr>
              <a:t>, and </a:t>
            </a:r>
            <a:r>
              <a:rPr lang="en-US" altLang="en-US" i="1" dirty="0" err="1"/>
              <a:t>H</a:t>
            </a:r>
            <a:r>
              <a:rPr lang="en-US" altLang="en-US" i="1" baseline="-25000" dirty="0" err="1"/>
              <a:t>uc</a:t>
            </a:r>
            <a:r>
              <a:rPr lang="en-US" altLang="en-US" dirty="0"/>
              <a:t> =0). For this case, the gusset plate area at the beam-gusset interface and the gusset to beam welds must be adequate to transmit a force of </a:t>
            </a:r>
            <a:r>
              <a:rPr lang="en-US" altLang="en-US" i="1" dirty="0"/>
              <a:t>H</a:t>
            </a:r>
            <a:r>
              <a:rPr lang="en-US" altLang="en-US" i="1" baseline="-25000" dirty="0"/>
              <a:t>ub</a:t>
            </a:r>
            <a:r>
              <a:rPr lang="en-US" altLang="en-US" dirty="0"/>
              <a:t> = </a:t>
            </a:r>
            <a:r>
              <a:rPr lang="en-US" altLang="en-US" i="1" dirty="0"/>
              <a:t>P</a:t>
            </a:r>
            <a:r>
              <a:rPr lang="en-US" altLang="en-US" i="1" baseline="-25000" dirty="0"/>
              <a:t>u</a:t>
            </a:r>
            <a:r>
              <a:rPr lang="en-US" altLang="en-US" dirty="0"/>
              <a:t> cos </a:t>
            </a:r>
            <a:r>
              <a:rPr lang="en-US" altLang="en-US" dirty="0">
                <a:sym typeface="Symbol" pitchFamily="18" charset="2"/>
              </a:rPr>
              <a:t>). </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2600752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When choosing a load path for the brace connection design, it is important to recall the requirement of Section D2.2(b), which states that bolts and welds shall not be designed to share force in a joint or the same force component in a connection. </a:t>
            </a:r>
          </a:p>
          <a:p>
            <a:r>
              <a:rPr lang="en-US" altLang="en-US" dirty="0"/>
              <a:t>An example is described on the next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5875937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this connection, the gusset is welded to both the column and the beam. However, the beam end is bolted to the column.</a:t>
            </a:r>
          </a:p>
          <a:p>
            <a:r>
              <a:rPr lang="en-US" altLang="en-US" dirty="0"/>
              <a:t>If this connection was designed by the Uniform Force Method, the connection would violate Section D2.2(b). This is because, with the Uniform Force Method, a portion of the vertical component of the brace force is transferred to the column by the gusset to column welds, and the remainder is transferred to the column through the bolted beam end connection. Thus, bolts and welds must share the same force component, which is prohibited by Section D2.2(b).</a:t>
            </a:r>
          </a:p>
          <a:p>
            <a:r>
              <a:rPr lang="en-US" altLang="en-US" dirty="0"/>
              <a:t>Similarly, with the Uniform Force Method, a portion of the horizontal component of the brace force is transferred to the beam by the gusset to beam welds, and the remainder is transferred to the beam through the bolted beam end connection. Thus, bolts and welds must again share the same force component, which is prohibited by Section D2.2(b).</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2295768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a:t>Large Image</a:t>
            </a:r>
          </a:p>
        </p:txBody>
      </p:sp>
      <p:sp>
        <p:nvSpPr>
          <p:cNvPr id="11" name="Text Placeholder 5"/>
          <p:cNvSpPr>
            <a:spLocks noGrp="1"/>
          </p:cNvSpPr>
          <p:nvPr>
            <p:ph type="body" sz="quarter" idx="4294967295"/>
          </p:nvPr>
        </p:nvSpPr>
        <p:spPr>
          <a:xfrm>
            <a:off x="623394" y="5229200"/>
            <a:ext cx="8256917" cy="1183878"/>
          </a:xfrm>
        </p:spPr>
        <p:txBody>
          <a:bodyPr anchor="b" anchorCtr="0">
            <a:noAutofit/>
          </a:bodyPr>
          <a:lstStyle/>
          <a:p>
            <a:r>
              <a:rPr lang="en-US" dirty="0"/>
              <a:t>Arial Bold Title </a:t>
            </a:r>
            <a:r>
              <a:rPr lang="en-US" b="0" dirty="0">
                <a:solidFill>
                  <a:schemeClr val="tx1">
                    <a:lumMod val="65000"/>
                    <a:lumOff val="35000"/>
                  </a:schemeClr>
                </a:solidFill>
                <a:latin typeface="Calibri Light"/>
                <a:cs typeface="Calibri Light"/>
              </a:rPr>
              <a:t>| Calibri Light Subtitle </a:t>
            </a:r>
          </a:p>
        </p:txBody>
      </p:sp>
      <p:pic>
        <p:nvPicPr>
          <p:cNvPr id="2" name="Picture 1">
            <a:extLst>
              <a:ext uri="{FF2B5EF4-FFF2-40B4-BE49-F238E27FC236}">
                <a16:creationId xmlns:a16="http://schemas.microsoft.com/office/drawing/2014/main" id="{46BD6E41-01BB-6161-F6E1-64D547D8F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8368" y="5469689"/>
            <a:ext cx="2400300" cy="971550"/>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693105" y="1484784"/>
            <a:ext cx="1094521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693105" y="431870"/>
            <a:ext cx="10945216" cy="980901"/>
          </a:xfrm>
          <a:prstGeom prst="rect">
            <a:avLst/>
          </a:prstGeom>
        </p:spPr>
        <p:txBody>
          <a:bodyPr vert="horz" lIns="91429" tIns="45714" rIns="91429" bIns="45714" anchor="b" anchorCtr="0">
            <a:noAutofit/>
          </a:bodyPr>
          <a:lstStyle>
            <a:lvl1pPr marL="0" indent="0" algn="ctr">
              <a:buFontTx/>
              <a:buNone/>
              <a:defRPr sz="36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36 Points</a:t>
            </a:r>
          </a:p>
        </p:txBody>
      </p:sp>
      <p:sp>
        <p:nvSpPr>
          <p:cNvPr id="11" name="Text Placeholder 8"/>
          <p:cNvSpPr>
            <a:spLocks noGrp="1"/>
          </p:cNvSpPr>
          <p:nvPr>
            <p:ph type="body" sz="quarter" idx="39" hasCustomPrompt="1"/>
          </p:nvPr>
        </p:nvSpPr>
        <p:spPr>
          <a:xfrm>
            <a:off x="693105" y="1700808"/>
            <a:ext cx="10945216" cy="4176463"/>
          </a:xfrm>
          <a:prstGeom prst="rect">
            <a:avLst/>
          </a:prstGeom>
        </p:spPr>
        <p:txBody>
          <a:bodyPr vert="horz" lIns="91429" tIns="45714" rIns="91429" bIns="45714">
            <a:noAutofit/>
          </a:bodyPr>
          <a:lstStyle>
            <a:lvl1pPr marL="0" indent="0">
              <a:buFontTx/>
              <a:buNone/>
              <a:defRPr sz="3200" b="0" i="0">
                <a:solidFill>
                  <a:srgbClr val="000000"/>
                </a:solidFill>
                <a:latin typeface="Calibri Light" panose="020F0302020204030204" pitchFamily="34" charset="0"/>
                <a:cs typeface="Calibri Light" panose="020F0302020204030204" pitchFamily="34" charset="0"/>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Calibri Light Bold Subhead 32 Points</a:t>
            </a:r>
          </a:p>
        </p:txBody>
      </p:sp>
      <p:sp>
        <p:nvSpPr>
          <p:cNvPr id="2" name="Rectangle 4">
            <a:extLst>
              <a:ext uri="{FF2B5EF4-FFF2-40B4-BE49-F238E27FC236}">
                <a16:creationId xmlns:a16="http://schemas.microsoft.com/office/drawing/2014/main" id="{4646BA8D-BBFC-E60D-52B3-15CDEEFAD96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w/ Subheader">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526850"/>
            <a:ext cx="10913851" cy="4633369"/>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11" name="Text Placeholder 8"/>
          <p:cNvSpPr>
            <a:spLocks noGrp="1"/>
          </p:cNvSpPr>
          <p:nvPr>
            <p:ph type="body" sz="quarter" idx="39" hasCustomPrompt="1"/>
          </p:nvPr>
        </p:nvSpPr>
        <p:spPr>
          <a:xfrm>
            <a:off x="693105" y="1105942"/>
            <a:ext cx="10945216"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20 Points</a:t>
            </a:r>
          </a:p>
        </p:txBody>
      </p:sp>
      <p:sp>
        <p:nvSpPr>
          <p:cNvPr id="3" name="Rectangle 4">
            <a:extLst>
              <a:ext uri="{FF2B5EF4-FFF2-40B4-BE49-F238E27FC236}">
                <a16:creationId xmlns:a16="http://schemas.microsoft.com/office/drawing/2014/main" id="{1E69FD71-C16D-5C6C-9937-6B923C8D55B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124744"/>
            <a:ext cx="10945216" cy="5035475"/>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3" name="Rectangle 4">
            <a:extLst>
              <a:ext uri="{FF2B5EF4-FFF2-40B4-BE49-F238E27FC236}">
                <a16:creationId xmlns:a16="http://schemas.microsoft.com/office/drawing/2014/main" id="{C6C75021-A911-C640-2650-3697F2990C5E}"/>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6E117181-2254-4C4E-B84D-C4647DF99217}" type="slidenum">
              <a:rPr lang="en-US" altLang="en-US" smtClean="0"/>
              <a:pPr>
                <a:defRPr/>
              </a:pPr>
              <a:t>‹#›</a:t>
            </a:fld>
            <a:endParaRPr lang="en-US" altLang="en-US" dirty="0"/>
          </a:p>
        </p:txBody>
      </p:sp>
    </p:spTree>
    <p:extLst>
      <p:ext uri="{BB962C8B-B14F-4D97-AF65-F5344CB8AC3E}">
        <p14:creationId xmlns:p14="http://schemas.microsoft.com/office/powerpoint/2010/main" val="346895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409663" y="745902"/>
            <a:ext cx="1123095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269052"/>
            <a:ext cx="1123095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745902"/>
            <a:ext cx="1123095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16 Points</a:t>
            </a:r>
          </a:p>
        </p:txBody>
      </p:sp>
      <p:sp>
        <p:nvSpPr>
          <p:cNvPr id="4" name="Rectangle 4">
            <a:extLst>
              <a:ext uri="{FF2B5EF4-FFF2-40B4-BE49-F238E27FC236}">
                <a16:creationId xmlns:a16="http://schemas.microsoft.com/office/drawing/2014/main" id="{CD4FCEC9-D2E9-311A-6A68-324F2C091A0C}"/>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409663" y="1124744"/>
            <a:ext cx="1159099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647894"/>
            <a:ext cx="10945216"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332656"/>
            <a:ext cx="10945216"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18 Points, Italic</a:t>
            </a:r>
          </a:p>
        </p:txBody>
      </p:sp>
      <p:sp>
        <p:nvSpPr>
          <p:cNvPr id="3" name="Rectangle 4">
            <a:extLst>
              <a:ext uri="{FF2B5EF4-FFF2-40B4-BE49-F238E27FC236}">
                <a16:creationId xmlns:a16="http://schemas.microsoft.com/office/drawing/2014/main" id="{8742AC1C-5FC9-D272-D4AF-3AE4736C79CF}"/>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00A9A5A-AC80-A16D-EF0E-9C449C7B7E5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6B2C05-286A-4A7F-5096-DED2FA4AC0F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88061D9-D676-F10E-8D64-1BFD75B2F809}"/>
              </a:ext>
            </a:extLst>
          </p:cNvPr>
          <p:cNvSpPr>
            <a:spLocks noGrp="1"/>
          </p:cNvSpPr>
          <p:nvPr>
            <p:ph type="sldNum" sz="quarter" idx="4"/>
          </p:nvPr>
        </p:nvSpPr>
        <p:spPr>
          <a:xfrm>
            <a:off x="8832304" y="61653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46957B-3FD5-4A6B-AE7C-C477837F6E02}"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5" r:id="rId4"/>
    <p:sldLayoutId id="2147483968" r:id="rId5"/>
    <p:sldLayoutId id="2147483974" r:id="rId6"/>
    <p:sldLayoutId id="2147483954" r:id="rId7"/>
    <p:sldLayoutId id="2147483967" r:id="rId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5.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6.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EastElevation2"/>
          <p:cNvPicPr>
            <a:picLocks noChangeAspect="1" noChangeArrowheads="1"/>
          </p:cNvPicPr>
          <p:nvPr/>
        </p:nvPicPr>
        <p:blipFill>
          <a:blip r:embed="rId3">
            <a:extLst>
              <a:ext uri="{28A0092B-C50C-407E-A947-70E740481C1C}">
                <a14:useLocalDpi xmlns:a14="http://schemas.microsoft.com/office/drawing/2010/main" val="0"/>
              </a:ext>
            </a:extLst>
          </a:blip>
          <a:srcRect l="16875" r="4219"/>
          <a:stretch>
            <a:fillRect/>
          </a:stretch>
        </p:blipFill>
        <p:spPr bwMode="auto">
          <a:xfrm>
            <a:off x="279015" y="289878"/>
            <a:ext cx="6609073" cy="628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7088449" y="4221088"/>
            <a:ext cx="3273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a:latin typeface="Arial Narrow" pitchFamily="34" charset="0"/>
              </a:rPr>
              <a:t>Version 3 (December 2024)</a:t>
            </a:r>
          </a:p>
        </p:txBody>
      </p:sp>
      <p:sp>
        <p:nvSpPr>
          <p:cNvPr id="14" name="Text Placeholder 5"/>
          <p:cNvSpPr txBox="1">
            <a:spLocks/>
          </p:cNvSpPr>
          <p:nvPr/>
        </p:nvSpPr>
        <p:spPr>
          <a:xfrm>
            <a:off x="7088449" y="1124744"/>
            <a:ext cx="4824536" cy="2119982"/>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t>Design of Seismic-Resistant Steel Building Structures</a:t>
            </a:r>
          </a:p>
          <a:p>
            <a:r>
              <a:rPr lang="en-US" sz="2800" b="0" dirty="0">
                <a:latin typeface="Calibri Light"/>
                <a:cs typeface="Calibri Light"/>
              </a:rPr>
              <a:t>3. Concentrically Braced Frames</a:t>
            </a:r>
          </a:p>
        </p:txBody>
      </p:sp>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2B46B9-7EC7-3214-38CC-F5A4E4FB128C}"/>
              </a:ext>
            </a:extLst>
          </p:cNvPr>
          <p:cNvSpPr>
            <a:spLocks noGrp="1"/>
          </p:cNvSpPr>
          <p:nvPr>
            <p:ph type="sldNum" sz="quarter" idx="40"/>
          </p:nvPr>
        </p:nvSpPr>
        <p:spPr/>
        <p:txBody>
          <a:bodyPr/>
          <a:lstStyle/>
          <a:p>
            <a:pPr>
              <a:defRPr/>
            </a:pPr>
            <a:fld id="{46425072-6E52-45A8-8A7E-A5B11BCA4176}" type="slidenum">
              <a:rPr lang="en-US" altLang="en-US" smtClean="0"/>
              <a:pPr>
                <a:defRPr/>
              </a:pPr>
              <a:t>10</a:t>
            </a:fld>
            <a:endParaRPr lang="en-US" altLang="en-US" dirty="0"/>
          </a:p>
        </p:txBody>
      </p:sp>
      <p:pic>
        <p:nvPicPr>
          <p:cNvPr id="3" name="Picture 2" descr="CBF18">
            <a:extLst>
              <a:ext uri="{FF2B5EF4-FFF2-40B4-BE49-F238E27FC236}">
                <a16:creationId xmlns:a16="http://schemas.microsoft.com/office/drawing/2014/main" id="{5D00A292-F190-FC54-5988-C9826F8825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440" y="76502"/>
            <a:ext cx="10081120" cy="670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708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100</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600" b="0" dirty="0">
                <a:latin typeface="+mn-lt"/>
              </a:rPr>
              <a:t>The </a:t>
            </a:r>
            <a:r>
              <a:rPr lang="en-US" altLang="en-US" sz="2600" i="1" dirty="0">
                <a:solidFill>
                  <a:schemeClr val="tx2"/>
                </a:solidFill>
                <a:latin typeface="+mn-lt"/>
              </a:rPr>
              <a:t>required compressive strength</a:t>
            </a:r>
            <a:r>
              <a:rPr lang="en-US" altLang="en-US" sz="2600" b="0" dirty="0">
                <a:latin typeface="+mn-lt"/>
              </a:rPr>
              <a:t> of bracing connections shall be at least </a:t>
            </a:r>
            <a:r>
              <a:rPr lang="en-US" altLang="en-US" sz="2600" dirty="0">
                <a:solidFill>
                  <a:schemeClr val="tx2"/>
                </a:solidFill>
                <a:latin typeface="+mn-lt"/>
              </a:rPr>
              <a:t>min { (</a:t>
            </a:r>
            <a:r>
              <a:rPr lang="en-US" altLang="en-US" sz="2600" i="1" dirty="0">
                <a:solidFill>
                  <a:schemeClr val="tx2"/>
                </a:solidFill>
                <a:latin typeface="+mn-lt"/>
              </a:rPr>
              <a:t>1</a:t>
            </a:r>
            <a:r>
              <a:rPr lang="en-US" altLang="en-US" sz="2600" dirty="0">
                <a:solidFill>
                  <a:schemeClr val="tx2"/>
                </a:solidFill>
                <a:latin typeface="+mn-lt"/>
              </a:rPr>
              <a:t>/ 0.877)</a:t>
            </a:r>
            <a:r>
              <a:rPr lang="en-US" altLang="en-US" sz="2600" i="1" dirty="0">
                <a:solidFill>
                  <a:schemeClr val="tx2"/>
                </a:solidFill>
                <a:latin typeface="+mn-lt"/>
              </a:rPr>
              <a:t> </a:t>
            </a:r>
            <a:r>
              <a:rPr lang="en-US" altLang="en-US" sz="2600" i="1" dirty="0" err="1">
                <a:solidFill>
                  <a:schemeClr val="tx2"/>
                </a:solidFill>
                <a:latin typeface="+mn-lt"/>
              </a:rPr>
              <a:t>F</a:t>
            </a:r>
            <a:r>
              <a:rPr lang="en-US" altLang="en-US" sz="2600" i="1" baseline="-25000" dirty="0" err="1">
                <a:solidFill>
                  <a:schemeClr val="tx2"/>
                </a:solidFill>
                <a:latin typeface="+mn-lt"/>
              </a:rPr>
              <a:t>ne</a:t>
            </a:r>
            <a:r>
              <a:rPr lang="en-US" altLang="en-US" sz="2600" dirty="0">
                <a:solidFill>
                  <a:schemeClr val="tx2"/>
                </a:solidFill>
                <a:latin typeface="+mn-lt"/>
              </a:rPr>
              <a:t> </a:t>
            </a:r>
            <a:r>
              <a:rPr lang="en-US" altLang="en-US" sz="2600" i="1" dirty="0">
                <a:solidFill>
                  <a:schemeClr val="tx2"/>
                </a:solidFill>
                <a:latin typeface="+mn-lt"/>
              </a:rPr>
              <a:t>A</a:t>
            </a:r>
            <a:r>
              <a:rPr lang="en-US" altLang="en-US" sz="2600" i="1" baseline="-25000" dirty="0">
                <a:solidFill>
                  <a:schemeClr val="tx2"/>
                </a:solidFill>
                <a:latin typeface="+mn-lt"/>
              </a:rPr>
              <a:t>g </a:t>
            </a:r>
            <a:r>
              <a:rPr lang="en-US" altLang="en-US" sz="2600" i="1" dirty="0">
                <a:solidFill>
                  <a:schemeClr val="tx2"/>
                </a:solidFill>
                <a:latin typeface="+mn-lt"/>
              </a:rPr>
              <a:t>,  </a:t>
            </a:r>
            <a:r>
              <a:rPr lang="en-US" altLang="en-US" sz="2600" i="1" dirty="0" err="1">
                <a:solidFill>
                  <a:schemeClr val="tx2"/>
                </a:solidFill>
                <a:latin typeface="+mn-lt"/>
              </a:rPr>
              <a:t>R</a:t>
            </a:r>
            <a:r>
              <a:rPr lang="en-US" altLang="en-US" sz="2600" i="1" baseline="-25000" dirty="0" err="1">
                <a:solidFill>
                  <a:schemeClr val="tx2"/>
                </a:solidFill>
                <a:latin typeface="+mn-lt"/>
              </a:rPr>
              <a:t>y</a:t>
            </a:r>
            <a:r>
              <a:rPr lang="en-US" altLang="en-US" sz="2600" i="1" dirty="0" err="1">
                <a:solidFill>
                  <a:schemeClr val="tx2"/>
                </a:solidFill>
                <a:latin typeface="+mn-lt"/>
              </a:rPr>
              <a:t>F</a:t>
            </a:r>
            <a:r>
              <a:rPr lang="en-US" altLang="en-US" sz="2600" i="1" baseline="-25000" dirty="0" err="1">
                <a:solidFill>
                  <a:schemeClr val="tx2"/>
                </a:solidFill>
                <a:latin typeface="+mn-lt"/>
              </a:rPr>
              <a:t>y</a:t>
            </a:r>
            <a:r>
              <a:rPr lang="en-US" altLang="en-US" sz="2600" i="1" dirty="0" err="1">
                <a:solidFill>
                  <a:schemeClr val="tx2"/>
                </a:solidFill>
                <a:latin typeface="+mn-lt"/>
              </a:rPr>
              <a:t>A</a:t>
            </a:r>
            <a:r>
              <a:rPr lang="en-US" altLang="en-US" sz="2600" i="1" baseline="-25000" dirty="0" err="1">
                <a:solidFill>
                  <a:schemeClr val="tx2"/>
                </a:solidFill>
                <a:latin typeface="+mn-lt"/>
              </a:rPr>
              <a:t>g</a:t>
            </a:r>
            <a:r>
              <a:rPr lang="en-US" altLang="en-US" sz="2600" i="1" baseline="-25000" dirty="0">
                <a:solidFill>
                  <a:schemeClr val="tx2"/>
                </a:solidFill>
                <a:latin typeface="+mn-lt"/>
              </a:rPr>
              <a:t> </a:t>
            </a:r>
            <a:r>
              <a:rPr lang="en-US" altLang="en-US" sz="2600" i="1" dirty="0">
                <a:solidFill>
                  <a:schemeClr val="tx2"/>
                </a:solidFill>
                <a:latin typeface="+mn-lt"/>
              </a:rPr>
              <a:t>}</a:t>
            </a:r>
            <a:endParaRPr lang="en-US" altLang="en-US" sz="2600" i="1" baseline="-25000"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F2.6c.2 Required Compressive Strength </a:t>
            </a:r>
          </a:p>
        </p:txBody>
      </p:sp>
      <p:sp>
        <p:nvSpPr>
          <p:cNvPr id="6" name="Text Box 10">
            <a:extLst>
              <a:ext uri="{FF2B5EF4-FFF2-40B4-BE49-F238E27FC236}">
                <a16:creationId xmlns:a16="http://schemas.microsoft.com/office/drawing/2014/main" id="{16F0635D-38D0-B600-C73C-D65FDCB6179C}"/>
              </a:ext>
            </a:extLst>
          </p:cNvPr>
          <p:cNvSpPr txBox="1">
            <a:spLocks noChangeArrowheads="1"/>
          </p:cNvSpPr>
          <p:nvPr/>
        </p:nvSpPr>
        <p:spPr bwMode="auto">
          <a:xfrm>
            <a:off x="2315580" y="3268141"/>
            <a:ext cx="8892988" cy="892552"/>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600" b="0" i="1" dirty="0" err="1">
                <a:latin typeface="+mn-lt"/>
              </a:rPr>
              <a:t>F</a:t>
            </a:r>
            <a:r>
              <a:rPr lang="en-US" altLang="en-US" sz="2600" b="0" i="1" baseline="-25000" dirty="0" err="1">
                <a:latin typeface="+mn-lt"/>
              </a:rPr>
              <a:t>ne</a:t>
            </a:r>
            <a:r>
              <a:rPr lang="en-US" altLang="en-US" sz="2600" b="0" i="1" dirty="0">
                <a:latin typeface="+mn-lt"/>
              </a:rPr>
              <a:t> </a:t>
            </a:r>
            <a:r>
              <a:rPr lang="en-US" altLang="en-US" sz="2600" b="0" dirty="0">
                <a:latin typeface="+mn-lt"/>
              </a:rPr>
              <a:t>is the critical buckling stress (</a:t>
            </a:r>
            <a:r>
              <a:rPr lang="en-US" altLang="en-US" sz="2600" b="0" i="1" dirty="0" err="1">
                <a:latin typeface="+mn-lt"/>
              </a:rPr>
              <a:t>F</a:t>
            </a:r>
            <a:r>
              <a:rPr lang="en-US" altLang="en-US" sz="2600" b="0" i="1" baseline="-25000" dirty="0" err="1">
                <a:latin typeface="+mn-lt"/>
              </a:rPr>
              <a:t>cr</a:t>
            </a:r>
            <a:r>
              <a:rPr lang="en-US" altLang="en-US" sz="2600" b="0" dirty="0">
                <a:latin typeface="+mn-lt"/>
              </a:rPr>
              <a:t>) from Chapter E of AISC </a:t>
            </a:r>
            <a:r>
              <a:rPr lang="en-US" altLang="en-US" sz="2600" b="0" i="1" dirty="0">
                <a:latin typeface="+mn-lt"/>
              </a:rPr>
              <a:t>Specification</a:t>
            </a:r>
            <a:r>
              <a:rPr lang="en-US" altLang="en-US" sz="2600" b="0" dirty="0">
                <a:latin typeface="+mn-lt"/>
              </a:rPr>
              <a:t> using </a:t>
            </a:r>
            <a:r>
              <a:rPr lang="en-US" altLang="en-US" sz="2600" b="0" i="1" dirty="0" err="1">
                <a:latin typeface="+mn-lt"/>
              </a:rPr>
              <a:t>R</a:t>
            </a:r>
            <a:r>
              <a:rPr lang="en-US" altLang="en-US" sz="2600" b="0" i="1" baseline="-25000" dirty="0" err="1">
                <a:latin typeface="+mn-lt"/>
              </a:rPr>
              <a:t>y</a:t>
            </a:r>
            <a:r>
              <a:rPr lang="en-US" altLang="en-US" sz="2600" b="0" i="1" dirty="0" err="1">
                <a:latin typeface="+mn-lt"/>
              </a:rPr>
              <a:t>F</a:t>
            </a:r>
            <a:r>
              <a:rPr lang="en-US" altLang="en-US" sz="2600" b="0" i="1" baseline="-25000" dirty="0" err="1">
                <a:latin typeface="+mn-lt"/>
              </a:rPr>
              <a:t>y</a:t>
            </a:r>
            <a:r>
              <a:rPr lang="en-US" altLang="en-US" sz="2600" b="0" dirty="0">
                <a:latin typeface="+mn-lt"/>
              </a:rPr>
              <a:t> as the yield stress</a:t>
            </a:r>
            <a:endParaRPr lang="en-US" altLang="en-US" sz="2600" b="0" i="1" dirty="0">
              <a:latin typeface="+mn-lt"/>
            </a:endParaRPr>
          </a:p>
        </p:txBody>
      </p:sp>
    </p:spTree>
    <p:extLst>
      <p:ext uri="{BB962C8B-B14F-4D97-AF65-F5344CB8AC3E}">
        <p14:creationId xmlns:p14="http://schemas.microsoft.com/office/powerpoint/2010/main" val="26782448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101</a:t>
            </a:fld>
            <a:endParaRPr lang="en-US" altLang="en-US" dirty="0"/>
          </a:p>
        </p:txBody>
      </p:sp>
      <p:sp>
        <p:nvSpPr>
          <p:cNvPr id="5" name="Rectangle 6">
            <a:extLst>
              <a:ext uri="{FF2B5EF4-FFF2-40B4-BE49-F238E27FC236}">
                <a16:creationId xmlns:a16="http://schemas.microsoft.com/office/drawing/2014/main" id="{8A56802B-B22F-E916-0C13-8F4C3C09D4F4}"/>
              </a:ext>
            </a:extLst>
          </p:cNvPr>
          <p:cNvSpPr>
            <a:spLocks noChangeArrowheads="1"/>
          </p:cNvSpPr>
          <p:nvPr/>
        </p:nvSpPr>
        <p:spPr bwMode="auto">
          <a:xfrm>
            <a:off x="2152328" y="1569801"/>
            <a:ext cx="163513" cy="4273550"/>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Line 7">
            <a:extLst>
              <a:ext uri="{FF2B5EF4-FFF2-40B4-BE49-F238E27FC236}">
                <a16:creationId xmlns:a16="http://schemas.microsoft.com/office/drawing/2014/main" id="{38C74C79-F81D-4A97-1989-4493E2B62008}"/>
              </a:ext>
            </a:extLst>
          </p:cNvPr>
          <p:cNvSpPr>
            <a:spLocks noChangeShapeType="1"/>
          </p:cNvSpPr>
          <p:nvPr/>
        </p:nvSpPr>
        <p:spPr bwMode="auto">
          <a:xfrm>
            <a:off x="2282503" y="1569801"/>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8">
            <a:extLst>
              <a:ext uri="{FF2B5EF4-FFF2-40B4-BE49-F238E27FC236}">
                <a16:creationId xmlns:a16="http://schemas.microsoft.com/office/drawing/2014/main" id="{2BD485E1-7BDA-603E-61F8-1BD11B413B22}"/>
              </a:ext>
            </a:extLst>
          </p:cNvPr>
          <p:cNvSpPr>
            <a:spLocks noChangeShapeType="1"/>
          </p:cNvSpPr>
          <p:nvPr/>
        </p:nvSpPr>
        <p:spPr bwMode="auto">
          <a:xfrm>
            <a:off x="2185666" y="1569801"/>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 name="Group 9">
            <a:extLst>
              <a:ext uri="{FF2B5EF4-FFF2-40B4-BE49-F238E27FC236}">
                <a16:creationId xmlns:a16="http://schemas.microsoft.com/office/drawing/2014/main" id="{825D20E6-B24B-CE81-E514-1F3F90E76604}"/>
              </a:ext>
            </a:extLst>
          </p:cNvPr>
          <p:cNvGrpSpPr>
            <a:grpSpLocks/>
          </p:cNvGrpSpPr>
          <p:nvPr/>
        </p:nvGrpSpPr>
        <p:grpSpPr bwMode="auto">
          <a:xfrm>
            <a:off x="5116191" y="1569801"/>
            <a:ext cx="163512" cy="4273550"/>
            <a:chOff x="1392" y="1008"/>
            <a:chExt cx="96" cy="2304"/>
          </a:xfrm>
        </p:grpSpPr>
        <p:sp>
          <p:nvSpPr>
            <p:cNvPr id="9" name="Rectangle 10">
              <a:extLst>
                <a:ext uri="{FF2B5EF4-FFF2-40B4-BE49-F238E27FC236}">
                  <a16:creationId xmlns:a16="http://schemas.microsoft.com/office/drawing/2014/main" id="{71BCC7A8-DAD3-837C-98B2-F6691DB909AE}"/>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Line 11">
              <a:extLst>
                <a:ext uri="{FF2B5EF4-FFF2-40B4-BE49-F238E27FC236}">
                  <a16:creationId xmlns:a16="http://schemas.microsoft.com/office/drawing/2014/main" id="{90CE9DD2-8879-6B00-C487-2A99B75173CF}"/>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2">
              <a:extLst>
                <a:ext uri="{FF2B5EF4-FFF2-40B4-BE49-F238E27FC236}">
                  <a16:creationId xmlns:a16="http://schemas.microsoft.com/office/drawing/2014/main" id="{16B75C8D-690B-17B3-A678-CE43ED20FB8A}"/>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2" name="Rectangle 13">
            <a:extLst>
              <a:ext uri="{FF2B5EF4-FFF2-40B4-BE49-F238E27FC236}">
                <a16:creationId xmlns:a16="http://schemas.microsoft.com/office/drawing/2014/main" id="{D2241F4F-5F2B-00F7-6696-5D35B7B1D10F}"/>
              </a:ext>
            </a:extLst>
          </p:cNvPr>
          <p:cNvSpPr>
            <a:spLocks noChangeArrowheads="1"/>
          </p:cNvSpPr>
          <p:nvPr/>
        </p:nvSpPr>
        <p:spPr bwMode="auto">
          <a:xfrm>
            <a:off x="1904678" y="5843351"/>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Rectangle 14">
            <a:extLst>
              <a:ext uri="{FF2B5EF4-FFF2-40B4-BE49-F238E27FC236}">
                <a16:creationId xmlns:a16="http://schemas.microsoft.com/office/drawing/2014/main" id="{453E9EA5-F500-F28B-2FB5-7C5644068E1E}"/>
              </a:ext>
            </a:extLst>
          </p:cNvPr>
          <p:cNvSpPr>
            <a:spLocks noChangeArrowheads="1"/>
          </p:cNvSpPr>
          <p:nvPr/>
        </p:nvSpPr>
        <p:spPr bwMode="auto">
          <a:xfrm>
            <a:off x="4457378" y="5843351"/>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4" name="Group 37">
            <a:extLst>
              <a:ext uri="{FF2B5EF4-FFF2-40B4-BE49-F238E27FC236}">
                <a16:creationId xmlns:a16="http://schemas.microsoft.com/office/drawing/2014/main" id="{3A0ACDE1-ABE9-2BA6-C61D-4396B07B09F5}"/>
              </a:ext>
            </a:extLst>
          </p:cNvPr>
          <p:cNvGrpSpPr>
            <a:grpSpLocks/>
          </p:cNvGrpSpPr>
          <p:nvPr/>
        </p:nvGrpSpPr>
        <p:grpSpPr bwMode="auto">
          <a:xfrm>
            <a:off x="2315841" y="3706576"/>
            <a:ext cx="2800350" cy="266700"/>
            <a:chOff x="547" y="2432"/>
            <a:chExt cx="1764" cy="168"/>
          </a:xfrm>
        </p:grpSpPr>
        <p:sp>
          <p:nvSpPr>
            <p:cNvPr id="15" name="Rectangle 17">
              <a:extLst>
                <a:ext uri="{FF2B5EF4-FFF2-40B4-BE49-F238E27FC236}">
                  <a16:creationId xmlns:a16="http://schemas.microsoft.com/office/drawing/2014/main" id="{253200CB-121F-B4A2-FF06-F88621CBD03E}"/>
                </a:ext>
              </a:extLst>
            </p:cNvPr>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Line 18">
              <a:extLst>
                <a:ext uri="{FF2B5EF4-FFF2-40B4-BE49-F238E27FC236}">
                  <a16:creationId xmlns:a16="http://schemas.microsoft.com/office/drawing/2014/main" id="{DA3AE38C-BC9F-B20C-E98B-33BC98ECD505}"/>
                </a:ext>
              </a:extLst>
            </p:cNvPr>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19">
              <a:extLst>
                <a:ext uri="{FF2B5EF4-FFF2-40B4-BE49-F238E27FC236}">
                  <a16:creationId xmlns:a16="http://schemas.microsoft.com/office/drawing/2014/main" id="{D6C93F4B-9EBF-C4D8-536E-F26AE39B3168}"/>
                </a:ext>
              </a:extLst>
            </p:cNvPr>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8" name="Freeform 20">
            <a:extLst>
              <a:ext uri="{FF2B5EF4-FFF2-40B4-BE49-F238E27FC236}">
                <a16:creationId xmlns:a16="http://schemas.microsoft.com/office/drawing/2014/main" id="{FF3CABF8-EF3C-63ED-A424-54C8292A729B}"/>
              </a:ext>
            </a:extLst>
          </p:cNvPr>
          <p:cNvSpPr>
            <a:spLocks/>
          </p:cNvSpPr>
          <p:nvPr/>
        </p:nvSpPr>
        <p:spPr bwMode="auto">
          <a:xfrm>
            <a:off x="2315841" y="5130564"/>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Freeform 21">
            <a:extLst>
              <a:ext uri="{FF2B5EF4-FFF2-40B4-BE49-F238E27FC236}">
                <a16:creationId xmlns:a16="http://schemas.microsoft.com/office/drawing/2014/main" id="{CD8DD3A1-F309-861B-D97A-615CC6131436}"/>
              </a:ext>
            </a:extLst>
          </p:cNvPr>
          <p:cNvSpPr>
            <a:spLocks/>
          </p:cNvSpPr>
          <p:nvPr/>
        </p:nvSpPr>
        <p:spPr bwMode="auto">
          <a:xfrm flipH="1">
            <a:off x="4622478" y="5130564"/>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Freeform 22">
            <a:extLst>
              <a:ext uri="{FF2B5EF4-FFF2-40B4-BE49-F238E27FC236}">
                <a16:creationId xmlns:a16="http://schemas.microsoft.com/office/drawing/2014/main" id="{42C14386-8ADE-2CD3-DA39-67D769AAA7E6}"/>
              </a:ext>
            </a:extLst>
          </p:cNvPr>
          <p:cNvSpPr>
            <a:spLocks/>
          </p:cNvSpPr>
          <p:nvPr/>
        </p:nvSpPr>
        <p:spPr bwMode="auto">
          <a:xfrm>
            <a:off x="3139753" y="3973276"/>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Rectangle 23">
            <a:extLst>
              <a:ext uri="{FF2B5EF4-FFF2-40B4-BE49-F238E27FC236}">
                <a16:creationId xmlns:a16="http://schemas.microsoft.com/office/drawing/2014/main" id="{09C98F97-9EA5-5464-AE11-F6961CC969EB}"/>
              </a:ext>
            </a:extLst>
          </p:cNvPr>
          <p:cNvSpPr>
            <a:spLocks noChangeArrowheads="1"/>
          </p:cNvSpPr>
          <p:nvPr/>
        </p:nvSpPr>
        <p:spPr bwMode="auto">
          <a:xfrm rot="-3037057">
            <a:off x="2192809" y="4707495"/>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Line 24">
            <a:extLst>
              <a:ext uri="{FF2B5EF4-FFF2-40B4-BE49-F238E27FC236}">
                <a16:creationId xmlns:a16="http://schemas.microsoft.com/office/drawing/2014/main" id="{0D1BA788-D1B2-4511-5E54-2713C2B8F878}"/>
              </a:ext>
            </a:extLst>
          </p:cNvPr>
          <p:cNvSpPr>
            <a:spLocks noChangeShapeType="1"/>
          </p:cNvSpPr>
          <p:nvPr/>
        </p:nvSpPr>
        <p:spPr bwMode="auto">
          <a:xfrm flipV="1">
            <a:off x="3716016" y="3973276"/>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Rectangle 25">
            <a:extLst>
              <a:ext uri="{FF2B5EF4-FFF2-40B4-BE49-F238E27FC236}">
                <a16:creationId xmlns:a16="http://schemas.microsoft.com/office/drawing/2014/main" id="{8B74D4D4-DC26-6BFB-03AE-8038203215C8}"/>
              </a:ext>
            </a:extLst>
          </p:cNvPr>
          <p:cNvSpPr>
            <a:spLocks noChangeArrowheads="1"/>
          </p:cNvSpPr>
          <p:nvPr/>
        </p:nvSpPr>
        <p:spPr bwMode="auto">
          <a:xfrm rot="3108666" flipH="1">
            <a:off x="3665216" y="4717813"/>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4" name="Group 27">
            <a:extLst>
              <a:ext uri="{FF2B5EF4-FFF2-40B4-BE49-F238E27FC236}">
                <a16:creationId xmlns:a16="http://schemas.microsoft.com/office/drawing/2014/main" id="{6AD95F7B-8EA1-7097-6A93-CF6F6A7F9A28}"/>
              </a:ext>
            </a:extLst>
          </p:cNvPr>
          <p:cNvGrpSpPr>
            <a:grpSpLocks/>
          </p:cNvGrpSpPr>
          <p:nvPr/>
        </p:nvGrpSpPr>
        <p:grpSpPr bwMode="auto">
          <a:xfrm>
            <a:off x="2315841" y="1569801"/>
            <a:ext cx="2800350" cy="266700"/>
            <a:chOff x="1200" y="2092"/>
            <a:chExt cx="1632" cy="144"/>
          </a:xfrm>
        </p:grpSpPr>
        <p:sp>
          <p:nvSpPr>
            <p:cNvPr id="25" name="Rectangle 28">
              <a:extLst>
                <a:ext uri="{FF2B5EF4-FFF2-40B4-BE49-F238E27FC236}">
                  <a16:creationId xmlns:a16="http://schemas.microsoft.com/office/drawing/2014/main" id="{2BFCCB6E-98AA-6674-B7C3-28ED0DD2724E}"/>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29">
              <a:extLst>
                <a:ext uri="{FF2B5EF4-FFF2-40B4-BE49-F238E27FC236}">
                  <a16:creationId xmlns:a16="http://schemas.microsoft.com/office/drawing/2014/main" id="{38D8709C-DDE9-1B96-886C-08236CBDB18E}"/>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30">
              <a:extLst>
                <a:ext uri="{FF2B5EF4-FFF2-40B4-BE49-F238E27FC236}">
                  <a16:creationId xmlns:a16="http://schemas.microsoft.com/office/drawing/2014/main" id="{4F9C863F-7874-C47D-4C6A-6DB365994D3A}"/>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8" name="Freeform 31">
            <a:extLst>
              <a:ext uri="{FF2B5EF4-FFF2-40B4-BE49-F238E27FC236}">
                <a16:creationId xmlns:a16="http://schemas.microsoft.com/office/drawing/2014/main" id="{CE98833F-9428-B2F3-997B-53D7668BD3E5}"/>
              </a:ext>
            </a:extLst>
          </p:cNvPr>
          <p:cNvSpPr>
            <a:spLocks/>
          </p:cNvSpPr>
          <p:nvPr/>
        </p:nvSpPr>
        <p:spPr bwMode="auto">
          <a:xfrm>
            <a:off x="2315841" y="2993789"/>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Freeform 32">
            <a:extLst>
              <a:ext uri="{FF2B5EF4-FFF2-40B4-BE49-F238E27FC236}">
                <a16:creationId xmlns:a16="http://schemas.microsoft.com/office/drawing/2014/main" id="{4C1FC172-B345-D191-1B12-E73FAA733E65}"/>
              </a:ext>
            </a:extLst>
          </p:cNvPr>
          <p:cNvSpPr>
            <a:spLocks/>
          </p:cNvSpPr>
          <p:nvPr/>
        </p:nvSpPr>
        <p:spPr bwMode="auto">
          <a:xfrm flipH="1">
            <a:off x="4622478" y="2993789"/>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Freeform 33">
            <a:extLst>
              <a:ext uri="{FF2B5EF4-FFF2-40B4-BE49-F238E27FC236}">
                <a16:creationId xmlns:a16="http://schemas.microsoft.com/office/drawing/2014/main" id="{ACB7B272-D764-E4C8-8A7F-BEF2407A7149}"/>
              </a:ext>
            </a:extLst>
          </p:cNvPr>
          <p:cNvSpPr>
            <a:spLocks/>
          </p:cNvSpPr>
          <p:nvPr/>
        </p:nvSpPr>
        <p:spPr bwMode="auto">
          <a:xfrm>
            <a:off x="3139753" y="1836501"/>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Rectangle 34">
            <a:extLst>
              <a:ext uri="{FF2B5EF4-FFF2-40B4-BE49-F238E27FC236}">
                <a16:creationId xmlns:a16="http://schemas.microsoft.com/office/drawing/2014/main" id="{8B4DF1AF-170B-6DAF-8F27-BC0106204E58}"/>
              </a:ext>
            </a:extLst>
          </p:cNvPr>
          <p:cNvSpPr>
            <a:spLocks noChangeArrowheads="1"/>
          </p:cNvSpPr>
          <p:nvPr/>
        </p:nvSpPr>
        <p:spPr bwMode="auto">
          <a:xfrm rot="-3037057">
            <a:off x="2192809" y="2570720"/>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 name="Line 35">
            <a:extLst>
              <a:ext uri="{FF2B5EF4-FFF2-40B4-BE49-F238E27FC236}">
                <a16:creationId xmlns:a16="http://schemas.microsoft.com/office/drawing/2014/main" id="{8331CE87-0081-CEEC-E61E-33B495C4CD41}"/>
              </a:ext>
            </a:extLst>
          </p:cNvPr>
          <p:cNvSpPr>
            <a:spLocks noChangeShapeType="1"/>
          </p:cNvSpPr>
          <p:nvPr/>
        </p:nvSpPr>
        <p:spPr bwMode="auto">
          <a:xfrm flipV="1">
            <a:off x="3716016" y="1836501"/>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Rectangle 36">
            <a:extLst>
              <a:ext uri="{FF2B5EF4-FFF2-40B4-BE49-F238E27FC236}">
                <a16:creationId xmlns:a16="http://schemas.microsoft.com/office/drawing/2014/main" id="{9219F95A-C241-34D3-15A8-BB25643F73F3}"/>
              </a:ext>
            </a:extLst>
          </p:cNvPr>
          <p:cNvSpPr>
            <a:spLocks noChangeArrowheads="1"/>
          </p:cNvSpPr>
          <p:nvPr/>
        </p:nvSpPr>
        <p:spPr bwMode="auto">
          <a:xfrm rot="3108666" flipH="1">
            <a:off x="3665216" y="2581038"/>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4" name="Group 51">
            <a:extLst>
              <a:ext uri="{FF2B5EF4-FFF2-40B4-BE49-F238E27FC236}">
                <a16:creationId xmlns:a16="http://schemas.microsoft.com/office/drawing/2014/main" id="{89D049D6-9CC5-9E97-BC56-C0A6DE611D7D}"/>
              </a:ext>
            </a:extLst>
          </p:cNvPr>
          <p:cNvGrpSpPr>
            <a:grpSpLocks/>
          </p:cNvGrpSpPr>
          <p:nvPr/>
        </p:nvGrpSpPr>
        <p:grpSpPr bwMode="auto">
          <a:xfrm>
            <a:off x="7133903" y="2019064"/>
            <a:ext cx="1844675" cy="2368550"/>
            <a:chOff x="3582" y="1591"/>
            <a:chExt cx="1162" cy="1492"/>
          </a:xfrm>
        </p:grpSpPr>
        <p:grpSp>
          <p:nvGrpSpPr>
            <p:cNvPr id="35" name="Group 39">
              <a:extLst>
                <a:ext uri="{FF2B5EF4-FFF2-40B4-BE49-F238E27FC236}">
                  <a16:creationId xmlns:a16="http://schemas.microsoft.com/office/drawing/2014/main" id="{AC3EC114-85B7-575D-76C8-049A05E0DFED}"/>
                </a:ext>
              </a:extLst>
            </p:cNvPr>
            <p:cNvGrpSpPr>
              <a:grpSpLocks/>
            </p:cNvGrpSpPr>
            <p:nvPr/>
          </p:nvGrpSpPr>
          <p:grpSpPr bwMode="auto">
            <a:xfrm>
              <a:off x="3769" y="2461"/>
              <a:ext cx="975" cy="222"/>
              <a:chOff x="547" y="2432"/>
              <a:chExt cx="1764" cy="168"/>
            </a:xfrm>
          </p:grpSpPr>
          <p:sp>
            <p:nvSpPr>
              <p:cNvPr id="42" name="Rectangle 40">
                <a:extLst>
                  <a:ext uri="{FF2B5EF4-FFF2-40B4-BE49-F238E27FC236}">
                    <a16:creationId xmlns:a16="http://schemas.microsoft.com/office/drawing/2014/main" id="{5198B67D-7D0E-3F53-D0CD-294E20D5C2C3}"/>
                  </a:ext>
                </a:extLst>
              </p:cNvPr>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3" name="Line 41">
                <a:extLst>
                  <a:ext uri="{FF2B5EF4-FFF2-40B4-BE49-F238E27FC236}">
                    <a16:creationId xmlns:a16="http://schemas.microsoft.com/office/drawing/2014/main" id="{524FC8B4-343E-D93D-DDE3-C2D373C82401}"/>
                  </a:ext>
                </a:extLst>
              </p:cNvPr>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42">
                <a:extLst>
                  <a:ext uri="{FF2B5EF4-FFF2-40B4-BE49-F238E27FC236}">
                    <a16:creationId xmlns:a16="http://schemas.microsoft.com/office/drawing/2014/main" id="{D7A24FF1-142A-A083-A79C-6E0854FF0E7F}"/>
                  </a:ext>
                </a:extLst>
              </p:cNvPr>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6" name="Freeform 43">
              <a:extLst>
                <a:ext uri="{FF2B5EF4-FFF2-40B4-BE49-F238E27FC236}">
                  <a16:creationId xmlns:a16="http://schemas.microsoft.com/office/drawing/2014/main" id="{A1714471-DF66-9CBD-6A58-9421C27D44BE}"/>
                </a:ext>
              </a:extLst>
            </p:cNvPr>
            <p:cNvSpPr>
              <a:spLocks/>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Rectangle 44">
              <a:extLst>
                <a:ext uri="{FF2B5EF4-FFF2-40B4-BE49-F238E27FC236}">
                  <a16:creationId xmlns:a16="http://schemas.microsoft.com/office/drawing/2014/main" id="{0B5FF50B-21E4-CB64-DB93-ADA6CB2EAC5C}"/>
                </a:ext>
              </a:extLst>
            </p:cNvPr>
            <p:cNvSpPr>
              <a:spLocks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8" name="Group 45">
              <a:extLst>
                <a:ext uri="{FF2B5EF4-FFF2-40B4-BE49-F238E27FC236}">
                  <a16:creationId xmlns:a16="http://schemas.microsoft.com/office/drawing/2014/main" id="{5A10A1E4-C38D-B3E9-A290-40FDDD4B2E39}"/>
                </a:ext>
              </a:extLst>
            </p:cNvPr>
            <p:cNvGrpSpPr>
              <a:grpSpLocks/>
            </p:cNvGrpSpPr>
            <p:nvPr/>
          </p:nvGrpSpPr>
          <p:grpSpPr bwMode="auto">
            <a:xfrm>
              <a:off x="3582" y="1591"/>
              <a:ext cx="188" cy="1492"/>
              <a:chOff x="1392" y="1008"/>
              <a:chExt cx="96" cy="2304"/>
            </a:xfrm>
          </p:grpSpPr>
          <p:sp>
            <p:nvSpPr>
              <p:cNvPr id="39" name="Rectangle 46">
                <a:extLst>
                  <a:ext uri="{FF2B5EF4-FFF2-40B4-BE49-F238E27FC236}">
                    <a16:creationId xmlns:a16="http://schemas.microsoft.com/office/drawing/2014/main" id="{7D607715-B341-9191-4BDF-50D19C0CB911}"/>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0" name="Line 47">
                <a:extLst>
                  <a:ext uri="{FF2B5EF4-FFF2-40B4-BE49-F238E27FC236}">
                    <a16:creationId xmlns:a16="http://schemas.microsoft.com/office/drawing/2014/main" id="{B74359BB-DE71-D3CA-FA73-02C197B49BBB}"/>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48">
                <a:extLst>
                  <a:ext uri="{FF2B5EF4-FFF2-40B4-BE49-F238E27FC236}">
                    <a16:creationId xmlns:a16="http://schemas.microsoft.com/office/drawing/2014/main" id="{E0AE520A-D59A-9F99-0BA7-14E2DCAB6DF7}"/>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45" name="AutoShape 50">
            <a:extLst>
              <a:ext uri="{FF2B5EF4-FFF2-40B4-BE49-F238E27FC236}">
                <a16:creationId xmlns:a16="http://schemas.microsoft.com/office/drawing/2014/main" id="{11E54EF9-9C74-AAE8-9E81-C4AC36D40895}"/>
              </a:ext>
            </a:extLst>
          </p:cNvPr>
          <p:cNvSpPr>
            <a:spLocks noChangeArrowheads="1"/>
          </p:cNvSpPr>
          <p:nvPr/>
        </p:nvSpPr>
        <p:spPr bwMode="auto">
          <a:xfrm rot="7921413">
            <a:off x="8307065" y="1766652"/>
            <a:ext cx="785813" cy="195262"/>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6" name="Oval 52">
            <a:extLst>
              <a:ext uri="{FF2B5EF4-FFF2-40B4-BE49-F238E27FC236}">
                <a16:creationId xmlns:a16="http://schemas.microsoft.com/office/drawing/2014/main" id="{5DA9C598-A54E-237C-9FB0-912FFA6F8813}"/>
              </a:ext>
            </a:extLst>
          </p:cNvPr>
          <p:cNvSpPr>
            <a:spLocks noChangeArrowheads="1"/>
          </p:cNvSpPr>
          <p:nvPr/>
        </p:nvSpPr>
        <p:spPr bwMode="auto">
          <a:xfrm>
            <a:off x="1847528" y="2814401"/>
            <a:ext cx="1401763" cy="1401763"/>
          </a:xfrm>
          <a:prstGeom prst="ellipse">
            <a:avLst/>
          </a:prstGeom>
          <a:noFill/>
          <a:ln w="28575"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7" name="Line 53">
            <a:extLst>
              <a:ext uri="{FF2B5EF4-FFF2-40B4-BE49-F238E27FC236}">
                <a16:creationId xmlns:a16="http://schemas.microsoft.com/office/drawing/2014/main" id="{276D70A2-D5C0-98AD-3C1C-F319816C988E}"/>
              </a:ext>
            </a:extLst>
          </p:cNvPr>
          <p:cNvSpPr>
            <a:spLocks noChangeShapeType="1"/>
          </p:cNvSpPr>
          <p:nvPr/>
        </p:nvSpPr>
        <p:spPr bwMode="auto">
          <a:xfrm flipV="1">
            <a:off x="3249291" y="3271601"/>
            <a:ext cx="3633787" cy="173038"/>
          </a:xfrm>
          <a:prstGeom prst="line">
            <a:avLst/>
          </a:prstGeom>
          <a:noFill/>
          <a:ln w="412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Text Box 54">
            <a:extLst>
              <a:ext uri="{FF2B5EF4-FFF2-40B4-BE49-F238E27FC236}">
                <a16:creationId xmlns:a16="http://schemas.microsoft.com/office/drawing/2014/main" id="{D3172F12-37DC-6293-28BF-E9EB50B36208}"/>
              </a:ext>
            </a:extLst>
          </p:cNvPr>
          <p:cNvSpPr txBox="1">
            <a:spLocks noChangeArrowheads="1"/>
          </p:cNvSpPr>
          <p:nvPr/>
        </p:nvSpPr>
        <p:spPr bwMode="auto">
          <a:xfrm>
            <a:off x="6103616" y="908720"/>
            <a:ext cx="46225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800" i="1" dirty="0">
                <a:latin typeface="Arial Narrow" pitchFamily="34" charset="0"/>
              </a:rPr>
              <a:t>min { (</a:t>
            </a:r>
            <a:r>
              <a:rPr lang="en-US" altLang="en-US" sz="2800" i="1" dirty="0" err="1">
                <a:latin typeface="Arial Narrow" pitchFamily="34" charset="0"/>
              </a:rPr>
              <a:t>F</a:t>
            </a:r>
            <a:r>
              <a:rPr lang="en-US" altLang="en-US" i="1" baseline="-25000" dirty="0" err="1">
                <a:latin typeface="Arial Narrow" pitchFamily="34" charset="0"/>
              </a:rPr>
              <a:t>n</a:t>
            </a:r>
            <a:r>
              <a:rPr lang="en-US" altLang="en-US" sz="2800" i="1" baseline="-25000" dirty="0" err="1">
                <a:latin typeface="Arial Narrow" pitchFamily="34" charset="0"/>
              </a:rPr>
              <a:t>e</a:t>
            </a:r>
            <a:r>
              <a:rPr lang="en-US" altLang="en-US" sz="2800" i="1" dirty="0">
                <a:latin typeface="Arial Narrow" pitchFamily="34" charset="0"/>
              </a:rPr>
              <a:t> / 0.877) A</a:t>
            </a:r>
            <a:r>
              <a:rPr lang="en-US" altLang="en-US" sz="2800" i="1" baseline="-25000" dirty="0">
                <a:latin typeface="Arial Narrow" pitchFamily="34" charset="0"/>
              </a:rPr>
              <a:t>g</a:t>
            </a:r>
            <a:r>
              <a:rPr lang="en-US" altLang="en-US" sz="2800" i="1" dirty="0">
                <a:latin typeface="Arial Narrow" pitchFamily="34" charset="0"/>
              </a:rPr>
              <a:t> ,  </a:t>
            </a:r>
            <a:r>
              <a:rPr lang="en-US" altLang="en-US" sz="2800" i="1" dirty="0" err="1">
                <a:latin typeface="Arial Narrow" pitchFamily="34" charset="0"/>
              </a:rPr>
              <a:t>R</a:t>
            </a:r>
            <a:r>
              <a:rPr lang="en-US" altLang="en-US" sz="2800" i="1" baseline="-25000" dirty="0" err="1">
                <a:latin typeface="Arial Narrow" pitchFamily="34" charset="0"/>
              </a:rPr>
              <a:t>y</a:t>
            </a:r>
            <a:r>
              <a:rPr lang="en-US" altLang="en-US" sz="2800" i="1" dirty="0" err="1">
                <a:latin typeface="Arial Narrow" pitchFamily="34" charset="0"/>
              </a:rPr>
              <a:t>F</a:t>
            </a:r>
            <a:r>
              <a:rPr lang="en-US" altLang="en-US" sz="2800" i="1" baseline="-25000" dirty="0" err="1">
                <a:latin typeface="Arial Narrow" pitchFamily="34" charset="0"/>
              </a:rPr>
              <a:t>y</a:t>
            </a:r>
            <a:r>
              <a:rPr lang="en-US" altLang="en-US" sz="2800" i="1" dirty="0" err="1">
                <a:latin typeface="Arial Narrow" pitchFamily="34" charset="0"/>
              </a:rPr>
              <a:t>A</a:t>
            </a:r>
            <a:r>
              <a:rPr lang="en-US" altLang="en-US" sz="2800" i="1" baseline="-25000" dirty="0" err="1">
                <a:latin typeface="Arial Narrow" pitchFamily="34" charset="0"/>
              </a:rPr>
              <a:t>g</a:t>
            </a:r>
            <a:r>
              <a:rPr lang="en-US" altLang="en-US" sz="2800" i="1" baseline="-25000" dirty="0">
                <a:latin typeface="Arial Narrow" pitchFamily="34" charset="0"/>
              </a:rPr>
              <a:t> </a:t>
            </a:r>
            <a:r>
              <a:rPr lang="en-US" altLang="en-US" sz="2800" i="1" dirty="0">
                <a:latin typeface="Arial Narrow" pitchFamily="34" charset="0"/>
              </a:rPr>
              <a:t>}</a:t>
            </a:r>
          </a:p>
        </p:txBody>
      </p:sp>
      <p:sp>
        <p:nvSpPr>
          <p:cNvPr id="49" name="Text Box 46">
            <a:extLst>
              <a:ext uri="{FF2B5EF4-FFF2-40B4-BE49-F238E27FC236}">
                <a16:creationId xmlns:a16="http://schemas.microsoft.com/office/drawing/2014/main" id="{635F69CA-DEFE-F1CF-9498-F06C14CA4F3D}"/>
              </a:ext>
            </a:extLst>
          </p:cNvPr>
          <p:cNvSpPr txBox="1">
            <a:spLocks noChangeArrowheads="1"/>
          </p:cNvSpPr>
          <p:nvPr/>
        </p:nvSpPr>
        <p:spPr bwMode="auto">
          <a:xfrm>
            <a:off x="7081679" y="4478087"/>
            <a:ext cx="3899693" cy="1785104"/>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u="sng" dirty="0">
                <a:latin typeface="+mn-lt"/>
              </a:rPr>
              <a:t>Check: </a:t>
            </a:r>
          </a:p>
          <a:p>
            <a:pPr marL="342900" indent="-342900">
              <a:spcBef>
                <a:spcPct val="50000"/>
              </a:spcBef>
              <a:buClrTx/>
              <a:buSzTx/>
            </a:pPr>
            <a:r>
              <a:rPr lang="en-US" altLang="en-US" sz="2200" b="0" dirty="0">
                <a:latin typeface="+mn-lt"/>
              </a:rPr>
              <a:t>buckling of gusset plate</a:t>
            </a:r>
          </a:p>
          <a:p>
            <a:pPr marL="342900" indent="-342900">
              <a:spcBef>
                <a:spcPct val="50000"/>
              </a:spcBef>
              <a:buClrTx/>
              <a:buSzTx/>
            </a:pPr>
            <a:r>
              <a:rPr lang="en-US" altLang="en-US" sz="2200" b="0" dirty="0">
                <a:latin typeface="+mn-lt"/>
              </a:rPr>
              <a:t>web crippling for beam and column</a:t>
            </a:r>
          </a:p>
        </p:txBody>
      </p:sp>
    </p:spTree>
    <p:extLst>
      <p:ext uri="{BB962C8B-B14F-4D97-AF65-F5344CB8AC3E}">
        <p14:creationId xmlns:p14="http://schemas.microsoft.com/office/powerpoint/2010/main" val="21242010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5CA903-B343-41DD-3DAB-B8341CF50F00}"/>
              </a:ext>
            </a:extLst>
          </p:cNvPr>
          <p:cNvSpPr>
            <a:spLocks noGrp="1"/>
          </p:cNvSpPr>
          <p:nvPr>
            <p:ph type="sldNum" sz="quarter" idx="40"/>
          </p:nvPr>
        </p:nvSpPr>
        <p:spPr/>
        <p:txBody>
          <a:bodyPr/>
          <a:lstStyle/>
          <a:p>
            <a:pPr>
              <a:defRPr/>
            </a:pPr>
            <a:fld id="{46425072-6E52-45A8-8A7E-A5B11BCA4176}" type="slidenum">
              <a:rPr lang="en-US" altLang="en-US" smtClean="0"/>
              <a:pPr>
                <a:defRPr/>
              </a:pPr>
              <a:t>102</a:t>
            </a:fld>
            <a:endParaRPr lang="en-US" altLang="en-US" dirty="0"/>
          </a:p>
        </p:txBody>
      </p:sp>
      <p:pic>
        <p:nvPicPr>
          <p:cNvPr id="3" name="Picture 4" descr="cbf-4">
            <a:extLst>
              <a:ext uri="{FF2B5EF4-FFF2-40B4-BE49-F238E27FC236}">
                <a16:creationId xmlns:a16="http://schemas.microsoft.com/office/drawing/2014/main" id="{B3A50315-C673-A2FF-8299-BCE49F764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08" y="220530"/>
            <a:ext cx="7568684" cy="496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bf-5">
            <a:extLst>
              <a:ext uri="{FF2B5EF4-FFF2-40B4-BE49-F238E27FC236}">
                <a16:creationId xmlns:a16="http://schemas.microsoft.com/office/drawing/2014/main" id="{8BA25517-3AEC-B4DE-8646-8DE9C8302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19" r="4819"/>
          <a:stretch>
            <a:fillRect/>
          </a:stretch>
        </p:blipFill>
        <p:spPr bwMode="auto">
          <a:xfrm>
            <a:off x="8148228" y="200327"/>
            <a:ext cx="3788264" cy="595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0203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103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spcBef>
                <a:spcPct val="50000"/>
              </a:spcBef>
              <a:buClrTx/>
              <a:buSzTx/>
              <a:buFont typeface="+mj-lt"/>
              <a:buAutoNum type="alphaLcParenR"/>
            </a:pPr>
            <a:r>
              <a:rPr lang="en-US" altLang="en-US" sz="2800" b="0" dirty="0">
                <a:latin typeface="+mn-lt"/>
              </a:rPr>
              <a:t>The </a:t>
            </a:r>
            <a:r>
              <a:rPr lang="en-US" altLang="en-US" sz="2800" i="1" dirty="0">
                <a:solidFill>
                  <a:schemeClr val="tx2"/>
                </a:solidFill>
                <a:latin typeface="+mn-lt"/>
              </a:rPr>
              <a:t>required flexural strength</a:t>
            </a:r>
            <a:r>
              <a:rPr lang="en-US" altLang="en-US" sz="2800" dirty="0">
                <a:latin typeface="+mn-lt"/>
              </a:rPr>
              <a:t> </a:t>
            </a:r>
            <a:r>
              <a:rPr lang="en-US" altLang="en-US" sz="2800" b="0" dirty="0">
                <a:latin typeface="+mn-lt"/>
              </a:rPr>
              <a:t>of bracing connections is </a:t>
            </a:r>
            <a:r>
              <a:rPr lang="en-US" altLang="en-US" i="1" dirty="0">
                <a:solidFill>
                  <a:schemeClr val="tx2"/>
                </a:solidFill>
                <a:latin typeface="+mn-lt"/>
              </a:rPr>
              <a:t>1.1R</a:t>
            </a:r>
            <a:r>
              <a:rPr lang="en-US" altLang="en-US" i="1" baseline="-25000" dirty="0">
                <a:solidFill>
                  <a:schemeClr val="tx2"/>
                </a:solidFill>
                <a:latin typeface="+mn-lt"/>
              </a:rPr>
              <a:t>y</a:t>
            </a:r>
            <a:r>
              <a:rPr lang="en-US" altLang="en-US" i="1" dirty="0">
                <a:solidFill>
                  <a:schemeClr val="tx2"/>
                </a:solidFill>
                <a:latin typeface="+mn-lt"/>
              </a:rPr>
              <a:t> </a:t>
            </a:r>
            <a:r>
              <a:rPr lang="en-US" altLang="en-US" i="1" dirty="0" err="1">
                <a:solidFill>
                  <a:schemeClr val="tx2"/>
                </a:solidFill>
                <a:latin typeface="+mn-lt"/>
              </a:rPr>
              <a:t>M</a:t>
            </a:r>
            <a:r>
              <a:rPr lang="en-US" altLang="en-US" i="1" baseline="-25000" dirty="0" err="1">
                <a:solidFill>
                  <a:schemeClr val="tx2"/>
                </a:solidFill>
                <a:latin typeface="+mn-lt"/>
              </a:rPr>
              <a:t>p</a:t>
            </a:r>
            <a:r>
              <a:rPr lang="en-US" altLang="en-US" i="1" dirty="0">
                <a:latin typeface="+mn-lt"/>
              </a:rPr>
              <a:t> </a:t>
            </a:r>
            <a:r>
              <a:rPr lang="en-US" altLang="en-US" sz="2800" b="0" dirty="0">
                <a:latin typeface="+mn-lt"/>
              </a:rPr>
              <a:t>of the bracing member.</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3289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F2.6c.3 Accommodation of Brace Buckling</a:t>
            </a:r>
          </a:p>
        </p:txBody>
      </p:sp>
    </p:spTree>
    <p:extLst>
      <p:ext uri="{BB962C8B-B14F-4D97-AF65-F5344CB8AC3E}">
        <p14:creationId xmlns:p14="http://schemas.microsoft.com/office/powerpoint/2010/main" val="13860658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08645B-D5A0-812D-2F01-B6295E3A307F}"/>
              </a:ext>
            </a:extLst>
          </p:cNvPr>
          <p:cNvSpPr>
            <a:spLocks noGrp="1"/>
          </p:cNvSpPr>
          <p:nvPr>
            <p:ph type="body" sz="quarter" idx="38"/>
          </p:nvPr>
        </p:nvSpPr>
        <p:spPr/>
        <p:txBody>
          <a:bodyPr/>
          <a:lstStyle/>
          <a:p>
            <a:r>
              <a:rPr lang="en-US" dirty="0"/>
              <a:t>F2.6c.3 Accommodation of Brace Buckling</a:t>
            </a:r>
          </a:p>
        </p:txBody>
      </p:sp>
      <p:sp>
        <p:nvSpPr>
          <p:cNvPr id="4" name="Slide Number Placeholder 3">
            <a:extLst>
              <a:ext uri="{FF2B5EF4-FFF2-40B4-BE49-F238E27FC236}">
                <a16:creationId xmlns:a16="http://schemas.microsoft.com/office/drawing/2014/main" id="{33258E49-BE6C-62D7-138F-F5FDAFAF218D}"/>
              </a:ext>
            </a:extLst>
          </p:cNvPr>
          <p:cNvSpPr>
            <a:spLocks noGrp="1"/>
          </p:cNvSpPr>
          <p:nvPr>
            <p:ph type="sldNum" sz="quarter" idx="40"/>
          </p:nvPr>
        </p:nvSpPr>
        <p:spPr/>
        <p:txBody>
          <a:bodyPr/>
          <a:lstStyle/>
          <a:p>
            <a:pPr>
              <a:defRPr/>
            </a:pPr>
            <a:fld id="{6E117181-2254-4C4E-B84D-C4647DF99217}" type="slidenum">
              <a:rPr lang="en-US" altLang="en-US" smtClean="0"/>
              <a:pPr>
                <a:defRPr/>
              </a:pPr>
              <a:t>104</a:t>
            </a:fld>
            <a:endParaRPr lang="en-US" altLang="en-US" dirty="0"/>
          </a:p>
        </p:txBody>
      </p:sp>
      <p:sp>
        <p:nvSpPr>
          <p:cNvPr id="12" name="Text Box 11">
            <a:extLst>
              <a:ext uri="{FF2B5EF4-FFF2-40B4-BE49-F238E27FC236}">
                <a16:creationId xmlns:a16="http://schemas.microsoft.com/office/drawing/2014/main" id="{65B089A5-1481-6CE1-0128-C1925F3DBD24}"/>
              </a:ext>
            </a:extLst>
          </p:cNvPr>
          <p:cNvSpPr txBox="1">
            <a:spLocks noChangeArrowheads="1"/>
          </p:cNvSpPr>
          <p:nvPr/>
        </p:nvSpPr>
        <p:spPr bwMode="auto">
          <a:xfrm>
            <a:off x="1402768" y="3611609"/>
            <a:ext cx="98650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For "fixed" end braces: flexural plastic hinges will form at mid-length and at brace ends. Brace will impose bending moment on connections and adjoining members.</a:t>
            </a:r>
          </a:p>
        </p:txBody>
      </p:sp>
      <p:grpSp>
        <p:nvGrpSpPr>
          <p:cNvPr id="43" name="Group 42">
            <a:extLst>
              <a:ext uri="{FF2B5EF4-FFF2-40B4-BE49-F238E27FC236}">
                <a16:creationId xmlns:a16="http://schemas.microsoft.com/office/drawing/2014/main" id="{08A75666-3557-DF81-B2FF-026B14BAF44F}"/>
              </a:ext>
            </a:extLst>
          </p:cNvPr>
          <p:cNvGrpSpPr/>
          <p:nvPr/>
        </p:nvGrpSpPr>
        <p:grpSpPr>
          <a:xfrm>
            <a:off x="2639616" y="1268760"/>
            <a:ext cx="7905750" cy="2206942"/>
            <a:chOff x="2723728" y="1239698"/>
            <a:chExt cx="7905750" cy="2206942"/>
          </a:xfrm>
        </p:grpSpPr>
        <p:sp>
          <p:nvSpPr>
            <p:cNvPr id="5" name="AutoShape 4">
              <a:extLst>
                <a:ext uri="{FF2B5EF4-FFF2-40B4-BE49-F238E27FC236}">
                  <a16:creationId xmlns:a16="http://schemas.microsoft.com/office/drawing/2014/main" id="{902E0EAA-12DF-EE30-BA94-582579AA7A1E}"/>
                </a:ext>
              </a:extLst>
            </p:cNvPr>
            <p:cNvSpPr>
              <a:spLocks noChangeArrowheads="1"/>
            </p:cNvSpPr>
            <p:nvPr/>
          </p:nvSpPr>
          <p:spPr bwMode="auto">
            <a:xfrm flipH="1">
              <a:off x="9048328" y="2475090"/>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AutoShape 5">
              <a:extLst>
                <a:ext uri="{FF2B5EF4-FFF2-40B4-BE49-F238E27FC236}">
                  <a16:creationId xmlns:a16="http://schemas.microsoft.com/office/drawing/2014/main" id="{C47BB170-85BC-AE7D-722E-C71B996BE530}"/>
                </a:ext>
              </a:extLst>
            </p:cNvPr>
            <p:cNvSpPr>
              <a:spLocks noChangeArrowheads="1"/>
            </p:cNvSpPr>
            <p:nvPr/>
          </p:nvSpPr>
          <p:spPr bwMode="auto">
            <a:xfrm>
              <a:off x="2723728" y="2476678"/>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Text Box 6">
              <a:extLst>
                <a:ext uri="{FF2B5EF4-FFF2-40B4-BE49-F238E27FC236}">
                  <a16:creationId xmlns:a16="http://schemas.microsoft.com/office/drawing/2014/main" id="{EE52782D-08BC-4CC0-1BFD-C98E1CF590D4}"/>
                </a:ext>
              </a:extLst>
            </p:cNvPr>
            <p:cNvSpPr txBox="1">
              <a:spLocks noChangeArrowheads="1"/>
            </p:cNvSpPr>
            <p:nvPr/>
          </p:nvSpPr>
          <p:spPr bwMode="auto">
            <a:xfrm>
              <a:off x="9715078" y="237984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t>P</a:t>
              </a:r>
            </a:p>
          </p:txBody>
        </p:sp>
        <p:sp>
          <p:nvSpPr>
            <p:cNvPr id="8" name="AutoShape 7">
              <a:extLst>
                <a:ext uri="{FF2B5EF4-FFF2-40B4-BE49-F238E27FC236}">
                  <a16:creationId xmlns:a16="http://schemas.microsoft.com/office/drawing/2014/main" id="{47009A70-5CFF-24A6-BF37-9C25D4ACBCA7}"/>
                </a:ext>
              </a:extLst>
            </p:cNvPr>
            <p:cNvSpPr>
              <a:spLocks noChangeArrowheads="1"/>
            </p:cNvSpPr>
            <p:nvPr/>
          </p:nvSpPr>
          <p:spPr bwMode="auto">
            <a:xfrm rot="5400000" flipH="1">
              <a:off x="8281565" y="2436990"/>
              <a:ext cx="566738" cy="4905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anchor="ctr">
              <a:spAutoFit/>
            </a:bodyPr>
            <a:lstStyle/>
            <a:p>
              <a:endParaRPr lang="en-US"/>
            </a:p>
          </p:txBody>
        </p:sp>
        <p:sp>
          <p:nvSpPr>
            <p:cNvPr id="9" name="AutoShape 8">
              <a:extLst>
                <a:ext uri="{FF2B5EF4-FFF2-40B4-BE49-F238E27FC236}">
                  <a16:creationId xmlns:a16="http://schemas.microsoft.com/office/drawing/2014/main" id="{C0CF2223-CCC8-9C2D-072F-D217A8C597A5}"/>
                </a:ext>
              </a:extLst>
            </p:cNvPr>
            <p:cNvSpPr>
              <a:spLocks noChangeArrowheads="1"/>
            </p:cNvSpPr>
            <p:nvPr/>
          </p:nvSpPr>
          <p:spPr bwMode="auto">
            <a:xfrm rot="-5400000">
              <a:off x="3604790" y="2408415"/>
              <a:ext cx="566738" cy="4905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anchor="ctr">
              <a:spAutoFit/>
            </a:bodyPr>
            <a:lstStyle/>
            <a:p>
              <a:endParaRPr lang="en-US"/>
            </a:p>
          </p:txBody>
        </p:sp>
        <p:sp>
          <p:nvSpPr>
            <p:cNvPr id="10" name="Text Box 9">
              <a:extLst>
                <a:ext uri="{FF2B5EF4-FFF2-40B4-BE49-F238E27FC236}">
                  <a16:creationId xmlns:a16="http://schemas.microsoft.com/office/drawing/2014/main" id="{8187000E-B5E5-8D68-71C1-BB2B7CE5B1E3}"/>
                </a:ext>
              </a:extLst>
            </p:cNvPr>
            <p:cNvSpPr txBox="1">
              <a:spLocks noChangeArrowheads="1"/>
            </p:cNvSpPr>
            <p:nvPr/>
          </p:nvSpPr>
          <p:spPr bwMode="auto">
            <a:xfrm>
              <a:off x="8197428" y="298944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11" name="Text Box 10">
              <a:extLst>
                <a:ext uri="{FF2B5EF4-FFF2-40B4-BE49-F238E27FC236}">
                  <a16:creationId xmlns:a16="http://schemas.microsoft.com/office/drawing/2014/main" id="{ED617250-1E26-0A5B-0887-05EC31DCEE8B}"/>
                </a:ext>
              </a:extLst>
            </p:cNvPr>
            <p:cNvSpPr txBox="1">
              <a:spLocks noChangeArrowheads="1"/>
            </p:cNvSpPr>
            <p:nvPr/>
          </p:nvSpPr>
          <p:spPr bwMode="auto">
            <a:xfrm>
              <a:off x="3365078" y="298944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grpSp>
          <p:nvGrpSpPr>
            <p:cNvPr id="13" name="Group 12">
              <a:extLst>
                <a:ext uri="{FF2B5EF4-FFF2-40B4-BE49-F238E27FC236}">
                  <a16:creationId xmlns:a16="http://schemas.microsoft.com/office/drawing/2014/main" id="{D7F97320-A158-0482-FF61-CFADBA3BD315}"/>
                </a:ext>
              </a:extLst>
            </p:cNvPr>
            <p:cNvGrpSpPr>
              <a:grpSpLocks/>
            </p:cNvGrpSpPr>
            <p:nvPr/>
          </p:nvGrpSpPr>
          <p:grpSpPr bwMode="auto">
            <a:xfrm>
              <a:off x="4095328" y="1936928"/>
              <a:ext cx="4267200" cy="1092200"/>
              <a:chOff x="1338" y="1328"/>
              <a:chExt cx="2688" cy="688"/>
            </a:xfrm>
          </p:grpSpPr>
          <p:sp>
            <p:nvSpPr>
              <p:cNvPr id="14" name="Freeform 13">
                <a:extLst>
                  <a:ext uri="{FF2B5EF4-FFF2-40B4-BE49-F238E27FC236}">
                    <a16:creationId xmlns:a16="http://schemas.microsoft.com/office/drawing/2014/main" id="{54929B5A-61E6-AEE6-1459-F8379ADBD98E}"/>
                  </a:ext>
                </a:extLst>
              </p:cNvPr>
              <p:cNvSpPr>
                <a:spLocks/>
              </p:cNvSpPr>
              <p:nvPr/>
            </p:nvSpPr>
            <p:spPr bwMode="auto">
              <a:xfrm>
                <a:off x="1434" y="1328"/>
                <a:ext cx="2488" cy="544"/>
              </a:xfrm>
              <a:custGeom>
                <a:avLst/>
                <a:gdLst>
                  <a:gd name="T0" fmla="*/ 12 w 2488"/>
                  <a:gd name="T1" fmla="*/ 356 h 544"/>
                  <a:gd name="T2" fmla="*/ 128 w 2488"/>
                  <a:gd name="T3" fmla="*/ 348 h 544"/>
                  <a:gd name="T4" fmla="*/ 228 w 2488"/>
                  <a:gd name="T5" fmla="*/ 340 h 544"/>
                  <a:gd name="T6" fmla="*/ 380 w 2488"/>
                  <a:gd name="T7" fmla="*/ 316 h 544"/>
                  <a:gd name="T8" fmla="*/ 452 w 2488"/>
                  <a:gd name="T9" fmla="*/ 308 h 544"/>
                  <a:gd name="T10" fmla="*/ 568 w 2488"/>
                  <a:gd name="T11" fmla="*/ 264 h 544"/>
                  <a:gd name="T12" fmla="*/ 716 w 2488"/>
                  <a:gd name="T13" fmla="*/ 192 h 544"/>
                  <a:gd name="T14" fmla="*/ 812 w 2488"/>
                  <a:gd name="T15" fmla="*/ 148 h 544"/>
                  <a:gd name="T16" fmla="*/ 908 w 2488"/>
                  <a:gd name="T17" fmla="*/ 108 h 544"/>
                  <a:gd name="T18" fmla="*/ 1008 w 2488"/>
                  <a:gd name="T19" fmla="*/ 72 h 544"/>
                  <a:gd name="T20" fmla="*/ 1072 w 2488"/>
                  <a:gd name="T21" fmla="*/ 48 h 544"/>
                  <a:gd name="T22" fmla="*/ 1156 w 2488"/>
                  <a:gd name="T23" fmla="*/ 16 h 544"/>
                  <a:gd name="T24" fmla="*/ 1224 w 2488"/>
                  <a:gd name="T25" fmla="*/ 0 h 544"/>
                  <a:gd name="T26" fmla="*/ 1248 w 2488"/>
                  <a:gd name="T27" fmla="*/ 0 h 544"/>
                  <a:gd name="T28" fmla="*/ 1324 w 2488"/>
                  <a:gd name="T29" fmla="*/ 20 h 544"/>
                  <a:gd name="T30" fmla="*/ 1404 w 2488"/>
                  <a:gd name="T31" fmla="*/ 36 h 544"/>
                  <a:gd name="T32" fmla="*/ 1484 w 2488"/>
                  <a:gd name="T33" fmla="*/ 72 h 544"/>
                  <a:gd name="T34" fmla="*/ 1576 w 2488"/>
                  <a:gd name="T35" fmla="*/ 104 h 544"/>
                  <a:gd name="T36" fmla="*/ 1696 w 2488"/>
                  <a:gd name="T37" fmla="*/ 152 h 544"/>
                  <a:gd name="T38" fmla="*/ 1788 w 2488"/>
                  <a:gd name="T39" fmla="*/ 200 h 544"/>
                  <a:gd name="T40" fmla="*/ 1896 w 2488"/>
                  <a:gd name="T41" fmla="*/ 244 h 544"/>
                  <a:gd name="T42" fmla="*/ 1960 w 2488"/>
                  <a:gd name="T43" fmla="*/ 280 h 544"/>
                  <a:gd name="T44" fmla="*/ 2044 w 2488"/>
                  <a:gd name="T45" fmla="*/ 312 h 544"/>
                  <a:gd name="T46" fmla="*/ 2116 w 2488"/>
                  <a:gd name="T47" fmla="*/ 320 h 544"/>
                  <a:gd name="T48" fmla="*/ 2184 w 2488"/>
                  <a:gd name="T49" fmla="*/ 328 h 544"/>
                  <a:gd name="T50" fmla="*/ 2252 w 2488"/>
                  <a:gd name="T51" fmla="*/ 332 h 544"/>
                  <a:gd name="T52" fmla="*/ 2312 w 2488"/>
                  <a:gd name="T53" fmla="*/ 340 h 544"/>
                  <a:gd name="T54" fmla="*/ 2400 w 2488"/>
                  <a:gd name="T55" fmla="*/ 348 h 544"/>
                  <a:gd name="T56" fmla="*/ 2488 w 2488"/>
                  <a:gd name="T57" fmla="*/ 356 h 544"/>
                  <a:gd name="T58" fmla="*/ 2488 w 2488"/>
                  <a:gd name="T59" fmla="*/ 544 h 544"/>
                  <a:gd name="T60" fmla="*/ 2436 w 2488"/>
                  <a:gd name="T61" fmla="*/ 536 h 544"/>
                  <a:gd name="T62" fmla="*/ 2296 w 2488"/>
                  <a:gd name="T63" fmla="*/ 520 h 544"/>
                  <a:gd name="T64" fmla="*/ 2184 w 2488"/>
                  <a:gd name="T65" fmla="*/ 512 h 544"/>
                  <a:gd name="T66" fmla="*/ 2116 w 2488"/>
                  <a:gd name="T67" fmla="*/ 504 h 544"/>
                  <a:gd name="T68" fmla="*/ 2044 w 2488"/>
                  <a:gd name="T69" fmla="*/ 488 h 544"/>
                  <a:gd name="T70" fmla="*/ 1924 w 2488"/>
                  <a:gd name="T71" fmla="*/ 440 h 544"/>
                  <a:gd name="T72" fmla="*/ 1804 w 2488"/>
                  <a:gd name="T73" fmla="*/ 376 h 544"/>
                  <a:gd name="T74" fmla="*/ 1680 w 2488"/>
                  <a:gd name="T75" fmla="*/ 328 h 544"/>
                  <a:gd name="T76" fmla="*/ 1592 w 2488"/>
                  <a:gd name="T77" fmla="*/ 280 h 544"/>
                  <a:gd name="T78" fmla="*/ 1480 w 2488"/>
                  <a:gd name="T79" fmla="*/ 252 h 544"/>
                  <a:gd name="T80" fmla="*/ 1404 w 2488"/>
                  <a:gd name="T81" fmla="*/ 216 h 544"/>
                  <a:gd name="T82" fmla="*/ 1344 w 2488"/>
                  <a:gd name="T83" fmla="*/ 196 h 544"/>
                  <a:gd name="T84" fmla="*/ 1276 w 2488"/>
                  <a:gd name="T85" fmla="*/ 176 h 544"/>
                  <a:gd name="T86" fmla="*/ 1240 w 2488"/>
                  <a:gd name="T87" fmla="*/ 176 h 544"/>
                  <a:gd name="T88" fmla="*/ 1156 w 2488"/>
                  <a:gd name="T89" fmla="*/ 196 h 544"/>
                  <a:gd name="T90" fmla="*/ 1028 w 2488"/>
                  <a:gd name="T91" fmla="*/ 228 h 544"/>
                  <a:gd name="T92" fmla="*/ 936 w 2488"/>
                  <a:gd name="T93" fmla="*/ 268 h 544"/>
                  <a:gd name="T94" fmla="*/ 832 w 2488"/>
                  <a:gd name="T95" fmla="*/ 320 h 544"/>
                  <a:gd name="T96" fmla="*/ 760 w 2488"/>
                  <a:gd name="T97" fmla="*/ 356 h 544"/>
                  <a:gd name="T98" fmla="*/ 640 w 2488"/>
                  <a:gd name="T99" fmla="*/ 396 h 544"/>
                  <a:gd name="T100" fmla="*/ 556 w 2488"/>
                  <a:gd name="T101" fmla="*/ 448 h 544"/>
                  <a:gd name="T102" fmla="*/ 440 w 2488"/>
                  <a:gd name="T103" fmla="*/ 480 h 544"/>
                  <a:gd name="T104" fmla="*/ 332 w 2488"/>
                  <a:gd name="T105" fmla="*/ 504 h 544"/>
                  <a:gd name="T106" fmla="*/ 216 w 2488"/>
                  <a:gd name="T107" fmla="*/ 524 h 544"/>
                  <a:gd name="T108" fmla="*/ 140 w 2488"/>
                  <a:gd name="T109" fmla="*/ 524 h 544"/>
                  <a:gd name="T110" fmla="*/ 0 w 2488"/>
                  <a:gd name="T111" fmla="*/ 540 h 544"/>
                  <a:gd name="T112" fmla="*/ 12 w 2488"/>
                  <a:gd name="T113" fmla="*/ 356 h 5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88" h="544">
                    <a:moveTo>
                      <a:pt x="12" y="356"/>
                    </a:moveTo>
                    <a:lnTo>
                      <a:pt x="128" y="348"/>
                    </a:lnTo>
                    <a:lnTo>
                      <a:pt x="228" y="340"/>
                    </a:lnTo>
                    <a:lnTo>
                      <a:pt x="380" y="316"/>
                    </a:lnTo>
                    <a:lnTo>
                      <a:pt x="452" y="308"/>
                    </a:lnTo>
                    <a:lnTo>
                      <a:pt x="568" y="264"/>
                    </a:lnTo>
                    <a:lnTo>
                      <a:pt x="716" y="192"/>
                    </a:lnTo>
                    <a:lnTo>
                      <a:pt x="812" y="148"/>
                    </a:lnTo>
                    <a:lnTo>
                      <a:pt x="908" y="108"/>
                    </a:lnTo>
                    <a:lnTo>
                      <a:pt x="1008" y="72"/>
                    </a:lnTo>
                    <a:lnTo>
                      <a:pt x="1072" y="48"/>
                    </a:lnTo>
                    <a:lnTo>
                      <a:pt x="1156" y="16"/>
                    </a:lnTo>
                    <a:lnTo>
                      <a:pt x="1224" y="0"/>
                    </a:lnTo>
                    <a:lnTo>
                      <a:pt x="1248" y="0"/>
                    </a:lnTo>
                    <a:lnTo>
                      <a:pt x="1324" y="20"/>
                    </a:lnTo>
                    <a:lnTo>
                      <a:pt x="1404" y="36"/>
                    </a:lnTo>
                    <a:lnTo>
                      <a:pt x="1484" y="72"/>
                    </a:lnTo>
                    <a:lnTo>
                      <a:pt x="1576" y="104"/>
                    </a:lnTo>
                    <a:lnTo>
                      <a:pt x="1696" y="152"/>
                    </a:lnTo>
                    <a:lnTo>
                      <a:pt x="1788" y="200"/>
                    </a:lnTo>
                    <a:lnTo>
                      <a:pt x="1896" y="244"/>
                    </a:lnTo>
                    <a:lnTo>
                      <a:pt x="1960" y="280"/>
                    </a:lnTo>
                    <a:lnTo>
                      <a:pt x="2044" y="312"/>
                    </a:lnTo>
                    <a:lnTo>
                      <a:pt x="2116" y="320"/>
                    </a:lnTo>
                    <a:lnTo>
                      <a:pt x="2184" y="328"/>
                    </a:lnTo>
                    <a:lnTo>
                      <a:pt x="2252" y="332"/>
                    </a:lnTo>
                    <a:lnTo>
                      <a:pt x="2312" y="340"/>
                    </a:lnTo>
                    <a:lnTo>
                      <a:pt x="2400" y="348"/>
                    </a:lnTo>
                    <a:lnTo>
                      <a:pt x="2488" y="356"/>
                    </a:lnTo>
                    <a:lnTo>
                      <a:pt x="2488" y="544"/>
                    </a:lnTo>
                    <a:lnTo>
                      <a:pt x="2436" y="536"/>
                    </a:lnTo>
                    <a:lnTo>
                      <a:pt x="2296" y="520"/>
                    </a:lnTo>
                    <a:lnTo>
                      <a:pt x="2184" y="512"/>
                    </a:lnTo>
                    <a:lnTo>
                      <a:pt x="2116" y="504"/>
                    </a:lnTo>
                    <a:lnTo>
                      <a:pt x="2044" y="488"/>
                    </a:lnTo>
                    <a:lnTo>
                      <a:pt x="1924" y="440"/>
                    </a:lnTo>
                    <a:lnTo>
                      <a:pt x="1804" y="376"/>
                    </a:lnTo>
                    <a:lnTo>
                      <a:pt x="1680" y="328"/>
                    </a:lnTo>
                    <a:lnTo>
                      <a:pt x="1592" y="280"/>
                    </a:lnTo>
                    <a:lnTo>
                      <a:pt x="1480" y="252"/>
                    </a:lnTo>
                    <a:lnTo>
                      <a:pt x="1404" y="216"/>
                    </a:lnTo>
                    <a:lnTo>
                      <a:pt x="1344" y="196"/>
                    </a:lnTo>
                    <a:lnTo>
                      <a:pt x="1276" y="176"/>
                    </a:lnTo>
                    <a:lnTo>
                      <a:pt x="1240" y="176"/>
                    </a:lnTo>
                    <a:lnTo>
                      <a:pt x="1156" y="196"/>
                    </a:lnTo>
                    <a:lnTo>
                      <a:pt x="1028" y="228"/>
                    </a:lnTo>
                    <a:lnTo>
                      <a:pt x="936" y="268"/>
                    </a:lnTo>
                    <a:lnTo>
                      <a:pt x="832" y="320"/>
                    </a:lnTo>
                    <a:lnTo>
                      <a:pt x="760" y="356"/>
                    </a:lnTo>
                    <a:lnTo>
                      <a:pt x="640" y="396"/>
                    </a:lnTo>
                    <a:lnTo>
                      <a:pt x="556" y="448"/>
                    </a:lnTo>
                    <a:lnTo>
                      <a:pt x="440" y="480"/>
                    </a:lnTo>
                    <a:lnTo>
                      <a:pt x="332" y="504"/>
                    </a:lnTo>
                    <a:lnTo>
                      <a:pt x="216" y="524"/>
                    </a:lnTo>
                    <a:lnTo>
                      <a:pt x="140" y="524"/>
                    </a:lnTo>
                    <a:lnTo>
                      <a:pt x="0" y="540"/>
                    </a:lnTo>
                    <a:lnTo>
                      <a:pt x="12" y="356"/>
                    </a:lnTo>
                    <a:close/>
                  </a:path>
                </a:pathLst>
              </a:custGeom>
              <a:gradFill rotWithShape="1">
                <a:gsLst>
                  <a:gs pos="0">
                    <a:srgbClr val="CECECE"/>
                  </a:gs>
                  <a:gs pos="50000">
                    <a:srgbClr val="5F5F5F"/>
                  </a:gs>
                  <a:gs pos="100000">
                    <a:srgbClr val="CECECE"/>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Rectangle 14">
                <a:extLst>
                  <a:ext uri="{FF2B5EF4-FFF2-40B4-BE49-F238E27FC236}">
                    <a16:creationId xmlns:a16="http://schemas.microsoft.com/office/drawing/2014/main" id="{E53C4CC9-C17E-0751-D892-676602D15CC9}"/>
                  </a:ext>
                </a:extLst>
              </p:cNvPr>
              <p:cNvSpPr>
                <a:spLocks noChangeArrowheads="1"/>
              </p:cNvSpPr>
              <p:nvPr/>
            </p:nvSpPr>
            <p:spPr bwMode="auto">
              <a:xfrm>
                <a:off x="1434" y="1685"/>
                <a:ext cx="2496"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Freeform 15">
                <a:extLst>
                  <a:ext uri="{FF2B5EF4-FFF2-40B4-BE49-F238E27FC236}">
                    <a16:creationId xmlns:a16="http://schemas.microsoft.com/office/drawing/2014/main" id="{46C6D078-DCE3-CB88-F1A3-E33AB16FAC7D}"/>
                  </a:ext>
                </a:extLst>
              </p:cNvPr>
              <p:cNvSpPr>
                <a:spLocks/>
              </p:cNvSpPr>
              <p:nvPr/>
            </p:nvSpPr>
            <p:spPr bwMode="auto">
              <a:xfrm>
                <a:off x="143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7" name="Group 16">
                <a:extLst>
                  <a:ext uri="{FF2B5EF4-FFF2-40B4-BE49-F238E27FC236}">
                    <a16:creationId xmlns:a16="http://schemas.microsoft.com/office/drawing/2014/main" id="{6F2CBDCC-4713-B77F-90DB-C980052485FC}"/>
                  </a:ext>
                </a:extLst>
              </p:cNvPr>
              <p:cNvGrpSpPr>
                <a:grpSpLocks/>
              </p:cNvGrpSpPr>
              <p:nvPr/>
            </p:nvGrpSpPr>
            <p:grpSpPr bwMode="auto">
              <a:xfrm flipH="1">
                <a:off x="1338" y="1541"/>
                <a:ext cx="96" cy="475"/>
                <a:chOff x="3504" y="1152"/>
                <a:chExt cx="96" cy="475"/>
              </a:xfrm>
            </p:grpSpPr>
            <p:sp>
              <p:nvSpPr>
                <p:cNvPr id="32" name="Line 17">
                  <a:extLst>
                    <a:ext uri="{FF2B5EF4-FFF2-40B4-BE49-F238E27FC236}">
                      <a16:creationId xmlns:a16="http://schemas.microsoft.com/office/drawing/2014/main" id="{D7E0B239-57AD-FEE3-4399-64E197A5BA9A}"/>
                    </a:ext>
                  </a:extLst>
                </p:cNvPr>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8">
                  <a:extLst>
                    <a:ext uri="{FF2B5EF4-FFF2-40B4-BE49-F238E27FC236}">
                      <a16:creationId xmlns:a16="http://schemas.microsoft.com/office/drawing/2014/main" id="{16E21A60-5F5A-1877-AA18-61C331F4D9D5}"/>
                    </a:ext>
                  </a:extLst>
                </p:cNvPr>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9">
                  <a:extLst>
                    <a:ext uri="{FF2B5EF4-FFF2-40B4-BE49-F238E27FC236}">
                      <a16:creationId xmlns:a16="http://schemas.microsoft.com/office/drawing/2014/main" id="{C869DEDA-9C12-04B8-A9E8-9BFC1424E873}"/>
                    </a:ext>
                  </a:extLst>
                </p:cNvPr>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0">
                  <a:extLst>
                    <a:ext uri="{FF2B5EF4-FFF2-40B4-BE49-F238E27FC236}">
                      <a16:creationId xmlns:a16="http://schemas.microsoft.com/office/drawing/2014/main" id="{15ECCCC8-2469-CA51-22DA-3A7EAC08CE81}"/>
                    </a:ext>
                  </a:extLst>
                </p:cNvPr>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21">
                  <a:extLst>
                    <a:ext uri="{FF2B5EF4-FFF2-40B4-BE49-F238E27FC236}">
                      <a16:creationId xmlns:a16="http://schemas.microsoft.com/office/drawing/2014/main" id="{462D91FB-320B-CF65-C42D-6269C6904BD7}"/>
                    </a:ext>
                  </a:extLst>
                </p:cNvPr>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8" name="Freeform 22">
                <a:extLst>
                  <a:ext uri="{FF2B5EF4-FFF2-40B4-BE49-F238E27FC236}">
                    <a16:creationId xmlns:a16="http://schemas.microsoft.com/office/drawing/2014/main" id="{02618D67-272F-788E-D8E4-B530EC7CBDEB}"/>
                  </a:ext>
                </a:extLst>
              </p:cNvPr>
              <p:cNvSpPr>
                <a:spLocks/>
              </p:cNvSpPr>
              <p:nvPr/>
            </p:nvSpPr>
            <p:spPr bwMode="auto">
              <a:xfrm flipH="1">
                <a:off x="374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9" name="Group 23">
                <a:extLst>
                  <a:ext uri="{FF2B5EF4-FFF2-40B4-BE49-F238E27FC236}">
                    <a16:creationId xmlns:a16="http://schemas.microsoft.com/office/drawing/2014/main" id="{828D12DC-8A28-35C2-F843-80588645ED31}"/>
                  </a:ext>
                </a:extLst>
              </p:cNvPr>
              <p:cNvGrpSpPr>
                <a:grpSpLocks/>
              </p:cNvGrpSpPr>
              <p:nvPr/>
            </p:nvGrpSpPr>
            <p:grpSpPr bwMode="auto">
              <a:xfrm>
                <a:off x="3930" y="1541"/>
                <a:ext cx="96" cy="475"/>
                <a:chOff x="3504" y="1152"/>
                <a:chExt cx="96" cy="475"/>
              </a:xfrm>
            </p:grpSpPr>
            <p:sp>
              <p:nvSpPr>
                <p:cNvPr id="27" name="Line 24">
                  <a:extLst>
                    <a:ext uri="{FF2B5EF4-FFF2-40B4-BE49-F238E27FC236}">
                      <a16:creationId xmlns:a16="http://schemas.microsoft.com/office/drawing/2014/main" id="{1DAE8C0D-F259-B774-26C7-9E0A1F296AE9}"/>
                    </a:ext>
                  </a:extLst>
                </p:cNvPr>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25">
                  <a:extLst>
                    <a:ext uri="{FF2B5EF4-FFF2-40B4-BE49-F238E27FC236}">
                      <a16:creationId xmlns:a16="http://schemas.microsoft.com/office/drawing/2014/main" id="{D6DF193C-F51D-A707-03B9-ABCBB5A86D8C}"/>
                    </a:ext>
                  </a:extLst>
                </p:cNvPr>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26">
                  <a:extLst>
                    <a:ext uri="{FF2B5EF4-FFF2-40B4-BE49-F238E27FC236}">
                      <a16:creationId xmlns:a16="http://schemas.microsoft.com/office/drawing/2014/main" id="{D6D1A7F3-36F1-195C-E33A-CE0C9CDFECAE}"/>
                    </a:ext>
                  </a:extLst>
                </p:cNvPr>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27">
                  <a:extLst>
                    <a:ext uri="{FF2B5EF4-FFF2-40B4-BE49-F238E27FC236}">
                      <a16:creationId xmlns:a16="http://schemas.microsoft.com/office/drawing/2014/main" id="{DA602393-2D29-85A4-34B3-FE68D4FACB52}"/>
                    </a:ext>
                  </a:extLst>
                </p:cNvPr>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28">
                  <a:extLst>
                    <a:ext uri="{FF2B5EF4-FFF2-40B4-BE49-F238E27FC236}">
                      <a16:creationId xmlns:a16="http://schemas.microsoft.com/office/drawing/2014/main" id="{D1EF6E22-B731-1D79-D9A0-938058322A5B}"/>
                    </a:ext>
                  </a:extLst>
                </p:cNvPr>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 name="Freeform 29">
                <a:extLst>
                  <a:ext uri="{FF2B5EF4-FFF2-40B4-BE49-F238E27FC236}">
                    <a16:creationId xmlns:a16="http://schemas.microsoft.com/office/drawing/2014/main" id="{4AD8B0D5-2950-4FBA-173D-247F70E6A7C6}"/>
                  </a:ext>
                </a:extLst>
              </p:cNvPr>
              <p:cNvSpPr>
                <a:spLocks/>
              </p:cNvSpPr>
              <p:nvPr/>
            </p:nvSpPr>
            <p:spPr bwMode="auto">
              <a:xfrm>
                <a:off x="2538" y="1338"/>
                <a:ext cx="264" cy="204"/>
              </a:xfrm>
              <a:custGeom>
                <a:avLst/>
                <a:gdLst>
                  <a:gd name="T0" fmla="*/ 264 w 264"/>
                  <a:gd name="T1" fmla="*/ 192 h 204"/>
                  <a:gd name="T2" fmla="*/ 183 w 264"/>
                  <a:gd name="T3" fmla="*/ 174 h 204"/>
                  <a:gd name="T4" fmla="*/ 144 w 264"/>
                  <a:gd name="T5" fmla="*/ 171 h 204"/>
                  <a:gd name="T6" fmla="*/ 93 w 264"/>
                  <a:gd name="T7" fmla="*/ 177 h 204"/>
                  <a:gd name="T8" fmla="*/ 51 w 264"/>
                  <a:gd name="T9" fmla="*/ 189 h 204"/>
                  <a:gd name="T10" fmla="*/ 0 w 264"/>
                  <a:gd name="T11" fmla="*/ 204 h 204"/>
                  <a:gd name="T12" fmla="*/ 54 w 264"/>
                  <a:gd name="T13" fmla="*/ 144 h 204"/>
                  <a:gd name="T14" fmla="*/ 123 w 264"/>
                  <a:gd name="T15" fmla="*/ 87 h 204"/>
                  <a:gd name="T16" fmla="*/ 105 w 264"/>
                  <a:gd name="T17" fmla="*/ 69 h 204"/>
                  <a:gd name="T18" fmla="*/ 78 w 264"/>
                  <a:gd name="T19" fmla="*/ 57 h 204"/>
                  <a:gd name="T20" fmla="*/ 39 w 264"/>
                  <a:gd name="T21" fmla="*/ 45 h 204"/>
                  <a:gd name="T22" fmla="*/ 0 w 264"/>
                  <a:gd name="T23" fmla="*/ 24 h 204"/>
                  <a:gd name="T24" fmla="*/ 87 w 264"/>
                  <a:gd name="T25" fmla="*/ 3 h 204"/>
                  <a:gd name="T26" fmla="*/ 153 w 264"/>
                  <a:gd name="T27" fmla="*/ 0 h 204"/>
                  <a:gd name="T28" fmla="*/ 204 w 264"/>
                  <a:gd name="T29" fmla="*/ 6 h 204"/>
                  <a:gd name="T30" fmla="*/ 231 w 264"/>
                  <a:gd name="T31" fmla="*/ 12 h 204"/>
                  <a:gd name="T32" fmla="*/ 252 w 264"/>
                  <a:gd name="T33" fmla="*/ 24 h 204"/>
                  <a:gd name="T34" fmla="*/ 210 w 264"/>
                  <a:gd name="T35" fmla="*/ 30 h 204"/>
                  <a:gd name="T36" fmla="*/ 177 w 264"/>
                  <a:gd name="T37" fmla="*/ 48 h 204"/>
                  <a:gd name="T38" fmla="*/ 150 w 264"/>
                  <a:gd name="T39" fmla="*/ 69 h 204"/>
                  <a:gd name="T40" fmla="*/ 156 w 264"/>
                  <a:gd name="T41" fmla="*/ 87 h 204"/>
                  <a:gd name="T42" fmla="*/ 198 w 264"/>
                  <a:gd name="T43" fmla="*/ 114 h 204"/>
                  <a:gd name="T44" fmla="*/ 228 w 264"/>
                  <a:gd name="T45" fmla="*/ 147 h 204"/>
                  <a:gd name="T46" fmla="*/ 264 w 264"/>
                  <a:gd name="T47" fmla="*/ 192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204">
                    <a:moveTo>
                      <a:pt x="264" y="192"/>
                    </a:moveTo>
                    <a:lnTo>
                      <a:pt x="183" y="174"/>
                    </a:lnTo>
                    <a:lnTo>
                      <a:pt x="144" y="171"/>
                    </a:lnTo>
                    <a:lnTo>
                      <a:pt x="93" y="177"/>
                    </a:lnTo>
                    <a:lnTo>
                      <a:pt x="51" y="189"/>
                    </a:lnTo>
                    <a:lnTo>
                      <a:pt x="0" y="204"/>
                    </a:lnTo>
                    <a:lnTo>
                      <a:pt x="54" y="144"/>
                    </a:lnTo>
                    <a:lnTo>
                      <a:pt x="123" y="87"/>
                    </a:lnTo>
                    <a:lnTo>
                      <a:pt x="105" y="69"/>
                    </a:lnTo>
                    <a:lnTo>
                      <a:pt x="78" y="57"/>
                    </a:lnTo>
                    <a:lnTo>
                      <a:pt x="39" y="45"/>
                    </a:lnTo>
                    <a:lnTo>
                      <a:pt x="0" y="24"/>
                    </a:lnTo>
                    <a:lnTo>
                      <a:pt x="87" y="3"/>
                    </a:lnTo>
                    <a:lnTo>
                      <a:pt x="153" y="0"/>
                    </a:lnTo>
                    <a:lnTo>
                      <a:pt x="204" y="6"/>
                    </a:lnTo>
                    <a:lnTo>
                      <a:pt x="231" y="12"/>
                    </a:lnTo>
                    <a:lnTo>
                      <a:pt x="252" y="24"/>
                    </a:lnTo>
                    <a:lnTo>
                      <a:pt x="210" y="30"/>
                    </a:lnTo>
                    <a:lnTo>
                      <a:pt x="177" y="48"/>
                    </a:lnTo>
                    <a:lnTo>
                      <a:pt x="150" y="69"/>
                    </a:lnTo>
                    <a:lnTo>
                      <a:pt x="156" y="87"/>
                    </a:lnTo>
                    <a:lnTo>
                      <a:pt x="198" y="114"/>
                    </a:lnTo>
                    <a:lnTo>
                      <a:pt x="228" y="147"/>
                    </a:lnTo>
                    <a:lnTo>
                      <a:pt x="264" y="192"/>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1" name="Group 30">
                <a:extLst>
                  <a:ext uri="{FF2B5EF4-FFF2-40B4-BE49-F238E27FC236}">
                    <a16:creationId xmlns:a16="http://schemas.microsoft.com/office/drawing/2014/main" id="{4413B3AC-0995-3F8C-6FC2-B73B90974DC4}"/>
                  </a:ext>
                </a:extLst>
              </p:cNvPr>
              <p:cNvGrpSpPr>
                <a:grpSpLocks/>
              </p:cNvGrpSpPr>
              <p:nvPr/>
            </p:nvGrpSpPr>
            <p:grpSpPr bwMode="auto">
              <a:xfrm>
                <a:off x="1454" y="1509"/>
                <a:ext cx="2452" cy="359"/>
                <a:chOff x="1068" y="1329"/>
                <a:chExt cx="2452" cy="359"/>
              </a:xfrm>
            </p:grpSpPr>
            <p:sp>
              <p:nvSpPr>
                <p:cNvPr id="25" name="Freeform 31">
                  <a:extLst>
                    <a:ext uri="{FF2B5EF4-FFF2-40B4-BE49-F238E27FC236}">
                      <a16:creationId xmlns:a16="http://schemas.microsoft.com/office/drawing/2014/main" id="{6100E0E0-B766-3C5B-6921-7122A71FC865}"/>
                    </a:ext>
                  </a:extLst>
                </p:cNvPr>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Freeform 32">
                  <a:extLst>
                    <a:ext uri="{FF2B5EF4-FFF2-40B4-BE49-F238E27FC236}">
                      <a16:creationId xmlns:a16="http://schemas.microsoft.com/office/drawing/2014/main" id="{742703E8-D63D-4A4A-3940-1F93C71F7C4E}"/>
                    </a:ext>
                  </a:extLst>
                </p:cNvPr>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2" name="Group 33">
                <a:extLst>
                  <a:ext uri="{FF2B5EF4-FFF2-40B4-BE49-F238E27FC236}">
                    <a16:creationId xmlns:a16="http://schemas.microsoft.com/office/drawing/2014/main" id="{57F3FB05-FE24-2D6B-D46C-8258ABBDFF45}"/>
                  </a:ext>
                </a:extLst>
              </p:cNvPr>
              <p:cNvGrpSpPr>
                <a:grpSpLocks/>
              </p:cNvGrpSpPr>
              <p:nvPr/>
            </p:nvGrpSpPr>
            <p:grpSpPr bwMode="auto">
              <a:xfrm>
                <a:off x="1446" y="1329"/>
                <a:ext cx="2452" cy="359"/>
                <a:chOff x="1068" y="1329"/>
                <a:chExt cx="2452" cy="359"/>
              </a:xfrm>
            </p:grpSpPr>
            <p:sp>
              <p:nvSpPr>
                <p:cNvPr id="23" name="Freeform 34">
                  <a:extLst>
                    <a:ext uri="{FF2B5EF4-FFF2-40B4-BE49-F238E27FC236}">
                      <a16:creationId xmlns:a16="http://schemas.microsoft.com/office/drawing/2014/main" id="{11165968-B494-0FCF-9D79-8980699035ED}"/>
                    </a:ext>
                  </a:extLst>
                </p:cNvPr>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35">
                  <a:extLst>
                    <a:ext uri="{FF2B5EF4-FFF2-40B4-BE49-F238E27FC236}">
                      <a16:creationId xmlns:a16="http://schemas.microsoft.com/office/drawing/2014/main" id="{6BF80D2B-E07C-A92C-2DE2-652B10C1D096}"/>
                    </a:ext>
                  </a:extLst>
                </p:cNvPr>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37" name="Text Box 36">
              <a:extLst>
                <a:ext uri="{FF2B5EF4-FFF2-40B4-BE49-F238E27FC236}">
                  <a16:creationId xmlns:a16="http://schemas.microsoft.com/office/drawing/2014/main" id="{8789229D-3AC9-9E6F-E3FD-B5273BAE1D2D}"/>
                </a:ext>
              </a:extLst>
            </p:cNvPr>
            <p:cNvSpPr txBox="1">
              <a:spLocks noChangeArrowheads="1"/>
            </p:cNvSpPr>
            <p:nvPr/>
          </p:nvSpPr>
          <p:spPr bwMode="auto">
            <a:xfrm>
              <a:off x="7334125" y="1239698"/>
              <a:ext cx="238095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j-lt"/>
                </a:rPr>
                <a:t>Plastic Hinges</a:t>
              </a:r>
            </a:p>
          </p:txBody>
        </p:sp>
        <p:sp>
          <p:nvSpPr>
            <p:cNvPr id="38" name="Freeform 37">
              <a:extLst>
                <a:ext uri="{FF2B5EF4-FFF2-40B4-BE49-F238E27FC236}">
                  <a16:creationId xmlns:a16="http://schemas.microsoft.com/office/drawing/2014/main" id="{573F3073-7ECC-AAED-B7E7-3E0CD16EC4BE}"/>
                </a:ext>
              </a:extLst>
            </p:cNvPr>
            <p:cNvSpPr>
              <a:spLocks/>
            </p:cNvSpPr>
            <p:nvPr/>
          </p:nvSpPr>
          <p:spPr bwMode="auto">
            <a:xfrm>
              <a:off x="7032203" y="1424364"/>
              <a:ext cx="1045646" cy="1043508"/>
            </a:xfrm>
            <a:custGeom>
              <a:avLst/>
              <a:gdLst>
                <a:gd name="T0" fmla="*/ 2147483646 w 660"/>
                <a:gd name="T1" fmla="*/ 2147483646 h 756"/>
                <a:gd name="T2" fmla="*/ 0 w 660"/>
                <a:gd name="T3" fmla="*/ 0 h 756"/>
                <a:gd name="T4" fmla="*/ 0 60000 65536"/>
                <a:gd name="T5" fmla="*/ 0 60000 65536"/>
              </a:gdLst>
              <a:ahLst/>
              <a:cxnLst>
                <a:cxn ang="T4">
                  <a:pos x="T0" y="T1"/>
                </a:cxn>
                <a:cxn ang="T5">
                  <a:pos x="T2" y="T3"/>
                </a:cxn>
              </a:cxnLst>
              <a:rect l="0" t="0" r="r" b="b"/>
              <a:pathLst>
                <a:path w="660" h="756">
                  <a:moveTo>
                    <a:pt x="660" y="756"/>
                  </a:moveTo>
                  <a:lnTo>
                    <a:pt x="0"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9" name="Freeform 38">
              <a:extLst>
                <a:ext uri="{FF2B5EF4-FFF2-40B4-BE49-F238E27FC236}">
                  <a16:creationId xmlns:a16="http://schemas.microsoft.com/office/drawing/2014/main" id="{5EB12025-EC3F-056C-B3F6-777F5D5E8C37}"/>
                </a:ext>
              </a:extLst>
            </p:cNvPr>
            <p:cNvSpPr>
              <a:spLocks/>
            </p:cNvSpPr>
            <p:nvPr/>
          </p:nvSpPr>
          <p:spPr bwMode="auto">
            <a:xfrm>
              <a:off x="6268119" y="1416228"/>
              <a:ext cx="764084" cy="502245"/>
            </a:xfrm>
            <a:custGeom>
              <a:avLst/>
              <a:gdLst>
                <a:gd name="T0" fmla="*/ 0 w 492"/>
                <a:gd name="T1" fmla="*/ 2147483646 h 392"/>
                <a:gd name="T2" fmla="*/ 2147483646 w 492"/>
                <a:gd name="T3" fmla="*/ 0 h 392"/>
                <a:gd name="T4" fmla="*/ 0 60000 65536"/>
                <a:gd name="T5" fmla="*/ 0 60000 65536"/>
              </a:gdLst>
              <a:ahLst/>
              <a:cxnLst>
                <a:cxn ang="T4">
                  <a:pos x="T0" y="T1"/>
                </a:cxn>
                <a:cxn ang="T5">
                  <a:pos x="T2" y="T3"/>
                </a:cxn>
              </a:cxnLst>
              <a:rect l="0" t="0" r="r" b="b"/>
              <a:pathLst>
                <a:path w="492" h="392">
                  <a:moveTo>
                    <a:pt x="0" y="392"/>
                  </a:moveTo>
                  <a:lnTo>
                    <a:pt x="492"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0" name="Freeform 39">
              <a:extLst>
                <a:ext uri="{FF2B5EF4-FFF2-40B4-BE49-F238E27FC236}">
                  <a16:creationId xmlns:a16="http://schemas.microsoft.com/office/drawing/2014/main" id="{0E113F03-CC47-1647-E704-CCB54BDEFD81}"/>
                </a:ext>
              </a:extLst>
            </p:cNvPr>
            <p:cNvSpPr>
              <a:spLocks/>
            </p:cNvSpPr>
            <p:nvPr/>
          </p:nvSpPr>
          <p:spPr bwMode="auto">
            <a:xfrm>
              <a:off x="4379489" y="1416228"/>
              <a:ext cx="2652713" cy="1051644"/>
            </a:xfrm>
            <a:custGeom>
              <a:avLst/>
              <a:gdLst>
                <a:gd name="T0" fmla="*/ 0 w 1688"/>
                <a:gd name="T1" fmla="*/ 2147483646 h 748"/>
                <a:gd name="T2" fmla="*/ 2147483646 w 1688"/>
                <a:gd name="T3" fmla="*/ 0 h 748"/>
                <a:gd name="T4" fmla="*/ 0 60000 65536"/>
                <a:gd name="T5" fmla="*/ 0 60000 65536"/>
              </a:gdLst>
              <a:ahLst/>
              <a:cxnLst>
                <a:cxn ang="T4">
                  <a:pos x="T0" y="T1"/>
                </a:cxn>
                <a:cxn ang="T5">
                  <a:pos x="T2" y="T3"/>
                </a:cxn>
              </a:cxnLst>
              <a:rect l="0" t="0" r="r" b="b"/>
              <a:pathLst>
                <a:path w="1688" h="748">
                  <a:moveTo>
                    <a:pt x="0" y="748"/>
                  </a:moveTo>
                  <a:lnTo>
                    <a:pt x="1688"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1" name="Line 40">
              <a:extLst>
                <a:ext uri="{FF2B5EF4-FFF2-40B4-BE49-F238E27FC236}">
                  <a16:creationId xmlns:a16="http://schemas.microsoft.com/office/drawing/2014/main" id="{D0B4901D-9A40-6700-2BF8-B8FF3815FD4A}"/>
                </a:ext>
              </a:extLst>
            </p:cNvPr>
            <p:cNvSpPr>
              <a:spLocks noChangeShapeType="1"/>
            </p:cNvSpPr>
            <p:nvPr/>
          </p:nvSpPr>
          <p:spPr bwMode="auto">
            <a:xfrm>
              <a:off x="7027441" y="1419404"/>
              <a:ext cx="32004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2" name="Text Box 41">
            <a:extLst>
              <a:ext uri="{FF2B5EF4-FFF2-40B4-BE49-F238E27FC236}">
                <a16:creationId xmlns:a16="http://schemas.microsoft.com/office/drawing/2014/main" id="{2A45883A-948C-A057-7550-5EC7C0228F93}"/>
              </a:ext>
            </a:extLst>
          </p:cNvPr>
          <p:cNvSpPr txBox="1">
            <a:spLocks noChangeArrowheads="1"/>
          </p:cNvSpPr>
          <p:nvPr/>
        </p:nvSpPr>
        <p:spPr bwMode="auto">
          <a:xfrm>
            <a:off x="3407165" y="5225738"/>
            <a:ext cx="5449902" cy="1031051"/>
          </a:xfrm>
          <a:prstGeom prst="rect">
            <a:avLst/>
          </a:prstGeom>
          <a:noFill/>
          <a:ln w="2222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a:latin typeface="+mj-lt"/>
              </a:rPr>
              <a:t>M</a:t>
            </a:r>
            <a:r>
              <a:rPr lang="en-US" altLang="en-US" i="1" baseline="-25000" dirty="0">
                <a:latin typeface="+mj-lt"/>
              </a:rPr>
              <a:t>u</a:t>
            </a:r>
            <a:r>
              <a:rPr lang="en-US" altLang="en-US" i="1" dirty="0">
                <a:latin typeface="+mj-lt"/>
              </a:rPr>
              <a:t> = 1.1 R</a:t>
            </a:r>
            <a:r>
              <a:rPr lang="en-US" altLang="en-US" i="1" baseline="-25000" dirty="0">
                <a:latin typeface="+mj-lt"/>
              </a:rPr>
              <a:t>y</a:t>
            </a:r>
            <a:r>
              <a:rPr lang="en-US" altLang="en-US" i="1" dirty="0">
                <a:latin typeface="+mj-lt"/>
              </a:rPr>
              <a:t> </a:t>
            </a:r>
            <a:r>
              <a:rPr lang="en-US" altLang="en-US" i="1" dirty="0" err="1">
                <a:latin typeface="+mj-lt"/>
              </a:rPr>
              <a:t>M</a:t>
            </a:r>
            <a:r>
              <a:rPr lang="en-US" altLang="en-US" i="1" baseline="-25000" dirty="0" err="1">
                <a:latin typeface="+mj-lt"/>
              </a:rPr>
              <a:t>p</a:t>
            </a:r>
            <a:r>
              <a:rPr lang="en-US" altLang="en-US" i="1" dirty="0">
                <a:latin typeface="+mj-lt"/>
              </a:rPr>
              <a:t>  = 1.1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t>
            </a:r>
            <a:r>
              <a:rPr lang="en-US" altLang="en-US" i="1" dirty="0" err="1">
                <a:latin typeface="+mj-lt"/>
              </a:rPr>
              <a:t>Z</a:t>
            </a:r>
            <a:r>
              <a:rPr lang="en-US" altLang="en-US" i="1" baseline="-25000" dirty="0" err="1">
                <a:latin typeface="+mj-lt"/>
              </a:rPr>
              <a:t>brace</a:t>
            </a:r>
            <a:endParaRPr lang="en-US" altLang="en-US" i="1" baseline="-25000" dirty="0">
              <a:latin typeface="+mj-lt"/>
            </a:endParaRPr>
          </a:p>
          <a:p>
            <a:pPr>
              <a:spcBef>
                <a:spcPct val="50000"/>
              </a:spcBef>
              <a:buClrTx/>
              <a:buSzTx/>
              <a:buFontTx/>
              <a:buNone/>
            </a:pPr>
            <a:r>
              <a:rPr lang="en-US" altLang="en-US" sz="900" b="0" baseline="-25000" dirty="0">
                <a:latin typeface="+mj-lt"/>
              </a:rPr>
              <a:t>    </a:t>
            </a:r>
            <a:br>
              <a:rPr lang="en-US" altLang="en-US" b="0" baseline="-25000" dirty="0">
                <a:latin typeface="+mj-lt"/>
              </a:rPr>
            </a:br>
            <a:r>
              <a:rPr lang="en-US" altLang="en-US" sz="2400" b="0" dirty="0">
                <a:latin typeface="+mj-lt"/>
              </a:rPr>
              <a:t>(for critical buckling direction)</a:t>
            </a:r>
            <a:endParaRPr lang="en-US" altLang="en-US" sz="2400" dirty="0">
              <a:latin typeface="+mj-lt"/>
            </a:endParaRPr>
          </a:p>
        </p:txBody>
      </p:sp>
    </p:spTree>
    <p:extLst>
      <p:ext uri="{BB962C8B-B14F-4D97-AF65-F5344CB8AC3E}">
        <p14:creationId xmlns:p14="http://schemas.microsoft.com/office/powerpoint/2010/main" val="807588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F7CED-4B0A-C493-6A03-6859FB3F4A73}"/>
              </a:ext>
            </a:extLst>
          </p:cNvPr>
          <p:cNvSpPr>
            <a:spLocks noGrp="1"/>
          </p:cNvSpPr>
          <p:nvPr>
            <p:ph type="sldNum" sz="quarter" idx="40"/>
          </p:nvPr>
        </p:nvSpPr>
        <p:spPr/>
        <p:txBody>
          <a:bodyPr/>
          <a:lstStyle/>
          <a:p>
            <a:pPr>
              <a:defRPr/>
            </a:pPr>
            <a:fld id="{46425072-6E52-45A8-8A7E-A5B11BCA4176}" type="slidenum">
              <a:rPr lang="en-US" altLang="en-US" smtClean="0"/>
              <a:pPr>
                <a:defRPr/>
              </a:pPr>
              <a:t>105</a:t>
            </a:fld>
            <a:endParaRPr lang="en-US" altLang="en-US" dirty="0"/>
          </a:p>
        </p:txBody>
      </p:sp>
      <p:grpSp>
        <p:nvGrpSpPr>
          <p:cNvPr id="3" name="Group 10">
            <a:extLst>
              <a:ext uri="{FF2B5EF4-FFF2-40B4-BE49-F238E27FC236}">
                <a16:creationId xmlns:a16="http://schemas.microsoft.com/office/drawing/2014/main" id="{1F4FEED7-3576-9180-873B-695EB08A8A26}"/>
              </a:ext>
            </a:extLst>
          </p:cNvPr>
          <p:cNvGrpSpPr>
            <a:grpSpLocks/>
          </p:cNvGrpSpPr>
          <p:nvPr/>
        </p:nvGrpSpPr>
        <p:grpSpPr bwMode="auto">
          <a:xfrm>
            <a:off x="1524000" y="94320"/>
            <a:ext cx="9144000" cy="6669360"/>
            <a:chOff x="84" y="156"/>
            <a:chExt cx="5136" cy="3760"/>
          </a:xfrm>
        </p:grpSpPr>
        <p:grpSp>
          <p:nvGrpSpPr>
            <p:cNvPr id="4" name="Group 8">
              <a:extLst>
                <a:ext uri="{FF2B5EF4-FFF2-40B4-BE49-F238E27FC236}">
                  <a16:creationId xmlns:a16="http://schemas.microsoft.com/office/drawing/2014/main" id="{6B59BAEF-121C-F216-C0F7-0407C5B60EA0}"/>
                </a:ext>
              </a:extLst>
            </p:cNvPr>
            <p:cNvGrpSpPr>
              <a:grpSpLocks/>
            </p:cNvGrpSpPr>
            <p:nvPr/>
          </p:nvGrpSpPr>
          <p:grpSpPr bwMode="auto">
            <a:xfrm>
              <a:off x="84" y="156"/>
              <a:ext cx="5136" cy="3760"/>
              <a:chOff x="84" y="156"/>
              <a:chExt cx="5136" cy="3760"/>
            </a:xfrm>
          </p:grpSpPr>
          <p:pic>
            <p:nvPicPr>
              <p:cNvPr id="6" name="Picture 4" descr="cbf-7">
                <a:extLst>
                  <a:ext uri="{FF2B5EF4-FFF2-40B4-BE49-F238E27FC236}">
                    <a16:creationId xmlns:a16="http://schemas.microsoft.com/office/drawing/2014/main" id="{506A33F0-4E0D-F0A8-C2CB-F861C5A75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 y="156"/>
                <a:ext cx="5136"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c 7">
                <a:extLst>
                  <a:ext uri="{FF2B5EF4-FFF2-40B4-BE49-F238E27FC236}">
                    <a16:creationId xmlns:a16="http://schemas.microsoft.com/office/drawing/2014/main" id="{B64432D4-CCE5-BB05-2999-8F0C72933ADE}"/>
                  </a:ext>
                </a:extLst>
              </p:cNvPr>
              <p:cNvSpPr>
                <a:spLocks/>
              </p:cNvSpPr>
              <p:nvPr/>
            </p:nvSpPr>
            <p:spPr bwMode="auto">
              <a:xfrm rot="9773104" flipH="1">
                <a:off x="1560" y="1095"/>
                <a:ext cx="471" cy="44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FF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sp>
          <p:nvSpPr>
            <p:cNvPr id="5" name="Text Box 9">
              <a:extLst>
                <a:ext uri="{FF2B5EF4-FFF2-40B4-BE49-F238E27FC236}">
                  <a16:creationId xmlns:a16="http://schemas.microsoft.com/office/drawing/2014/main" id="{793BBB6C-2B29-D8E7-C5E1-4FCC3B76D528}"/>
                </a:ext>
              </a:extLst>
            </p:cNvPr>
            <p:cNvSpPr txBox="1">
              <a:spLocks noChangeArrowheads="1"/>
            </p:cNvSpPr>
            <p:nvPr/>
          </p:nvSpPr>
          <p:spPr bwMode="auto">
            <a:xfrm>
              <a:off x="1014" y="1692"/>
              <a:ext cx="1071" cy="266"/>
            </a:xfrm>
            <a:prstGeom prst="rect">
              <a:avLst/>
            </a:prstGeom>
            <a:solidFill>
              <a:srgbClr val="0000FF">
                <a:alpha val="49804"/>
              </a:srgbClr>
            </a:solidFill>
            <a:ln>
              <a:noFill/>
            </a:ln>
            <a:effectLst/>
            <a:extLs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solidFill>
                    <a:srgbClr val="FFFFFF"/>
                  </a:solidFill>
                  <a:latin typeface="Arial Narrow" pitchFamily="34" charset="0"/>
                </a:rPr>
                <a:t>1.1 R</a:t>
              </a:r>
              <a:r>
                <a:rPr lang="en-US" altLang="en-US" sz="2400" baseline="-25000" dirty="0">
                  <a:solidFill>
                    <a:srgbClr val="FFFFFF"/>
                  </a:solidFill>
                  <a:latin typeface="Arial Narrow" pitchFamily="34" charset="0"/>
                </a:rPr>
                <a:t>y</a:t>
              </a:r>
              <a:r>
                <a:rPr lang="en-US" altLang="en-US" sz="2400" dirty="0">
                  <a:solidFill>
                    <a:srgbClr val="FFFFFF"/>
                  </a:solidFill>
                  <a:latin typeface="Arial Narrow" pitchFamily="34" charset="0"/>
                </a:rPr>
                <a:t> </a:t>
              </a:r>
              <a:r>
                <a:rPr lang="en-US" altLang="en-US" sz="2400" dirty="0" err="1">
                  <a:solidFill>
                    <a:srgbClr val="FFFFFF"/>
                  </a:solidFill>
                  <a:latin typeface="Arial Narrow" pitchFamily="34" charset="0"/>
                </a:rPr>
                <a:t>M</a:t>
              </a:r>
              <a:r>
                <a:rPr lang="en-US" altLang="en-US" sz="2400" baseline="-25000" dirty="0" err="1">
                  <a:solidFill>
                    <a:srgbClr val="FFFFFF"/>
                  </a:solidFill>
                  <a:latin typeface="Arial Narrow" pitchFamily="34" charset="0"/>
                </a:rPr>
                <a:t>p</a:t>
              </a:r>
              <a:r>
                <a:rPr lang="en-US" altLang="en-US" sz="2400" baseline="-25000" dirty="0">
                  <a:solidFill>
                    <a:srgbClr val="FFFFFF"/>
                  </a:solidFill>
                  <a:latin typeface="Arial Narrow" pitchFamily="34" charset="0"/>
                </a:rPr>
                <a:t>-brace</a:t>
              </a:r>
              <a:endParaRPr lang="en-US" altLang="en-US" sz="2400" dirty="0">
                <a:solidFill>
                  <a:srgbClr val="FFFFFF"/>
                </a:solidFill>
                <a:latin typeface="Arial Narrow" pitchFamily="34" charset="0"/>
              </a:endParaRPr>
            </a:p>
          </p:txBody>
        </p:sp>
      </p:grpSp>
    </p:spTree>
    <p:extLst>
      <p:ext uri="{BB962C8B-B14F-4D97-AF65-F5344CB8AC3E}">
        <p14:creationId xmlns:p14="http://schemas.microsoft.com/office/powerpoint/2010/main" val="29499234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3DD84-11F9-65EB-4395-96424D01D3DC}"/>
              </a:ext>
            </a:extLst>
          </p:cNvPr>
          <p:cNvSpPr>
            <a:spLocks noGrp="1"/>
          </p:cNvSpPr>
          <p:nvPr>
            <p:ph type="sldNum" sz="quarter" idx="40"/>
          </p:nvPr>
        </p:nvSpPr>
        <p:spPr/>
        <p:txBody>
          <a:bodyPr/>
          <a:lstStyle/>
          <a:p>
            <a:pPr>
              <a:defRPr/>
            </a:pPr>
            <a:fld id="{46425072-6E52-45A8-8A7E-A5B11BCA4176}" type="slidenum">
              <a:rPr lang="en-US" altLang="en-US" smtClean="0"/>
              <a:pPr>
                <a:defRPr/>
              </a:pPr>
              <a:t>106</a:t>
            </a:fld>
            <a:endParaRPr lang="en-US" altLang="en-US" dirty="0"/>
          </a:p>
        </p:txBody>
      </p:sp>
      <p:pic>
        <p:nvPicPr>
          <p:cNvPr id="3" name="Picture 5" descr="DSCN1304">
            <a:extLst>
              <a:ext uri="{FF2B5EF4-FFF2-40B4-BE49-F238E27FC236}">
                <a16:creationId xmlns:a16="http://schemas.microsoft.com/office/drawing/2014/main" id="{CCA8C42E-714A-8D90-88E1-949DDB072E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881"/>
            <a:ext cx="9144000" cy="685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8749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107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spcBef>
                <a:spcPct val="50000"/>
              </a:spcBef>
              <a:buClrTx/>
              <a:buSzTx/>
              <a:buFont typeface="+mj-lt"/>
              <a:buAutoNum type="alphaLcParenR" startAt="2"/>
            </a:pPr>
            <a:r>
              <a:rPr lang="en-US" altLang="en-US" sz="2800" b="0" dirty="0">
                <a:latin typeface="+mn-lt"/>
              </a:rPr>
              <a:t>Rotation Capacity: Brace connections designed to withstand the rotations imposed by brace buckling shall have sufficient rotation capacity to accommodate the required rotation at the design story drift. Inelastic rotation of the connection is permitted. </a:t>
            </a:r>
          </a:p>
          <a:p>
            <a:pPr marL="457200" indent="-457200">
              <a:spcBef>
                <a:spcPct val="50000"/>
              </a:spcBef>
              <a:buClrTx/>
              <a:buSzTx/>
              <a:buFont typeface="+mj-lt"/>
              <a:buAutoNum type="alphaLcParenR" startAt="2"/>
            </a:pPr>
            <a:endParaRPr lang="en-US" altLang="en-US" sz="2800" b="0"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7609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F2.6c.3 Accommodation of Brace Buckling</a:t>
            </a:r>
          </a:p>
        </p:txBody>
      </p:sp>
    </p:spTree>
    <p:extLst>
      <p:ext uri="{BB962C8B-B14F-4D97-AF65-F5344CB8AC3E}">
        <p14:creationId xmlns:p14="http://schemas.microsoft.com/office/powerpoint/2010/main" val="1612491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3A5A9-4A7C-7A9F-13D5-9226065A0360}"/>
              </a:ext>
            </a:extLst>
          </p:cNvPr>
          <p:cNvSpPr>
            <a:spLocks noGrp="1"/>
          </p:cNvSpPr>
          <p:nvPr>
            <p:ph type="body" sz="quarter" idx="38"/>
          </p:nvPr>
        </p:nvSpPr>
        <p:spPr/>
        <p:txBody>
          <a:bodyPr/>
          <a:lstStyle/>
          <a:p>
            <a:r>
              <a:rPr lang="en-US" dirty="0"/>
              <a:t>F2.6c.3 Accommodation of Brace Buckling</a:t>
            </a:r>
          </a:p>
        </p:txBody>
      </p:sp>
      <p:sp>
        <p:nvSpPr>
          <p:cNvPr id="4" name="Slide Number Placeholder 3">
            <a:extLst>
              <a:ext uri="{FF2B5EF4-FFF2-40B4-BE49-F238E27FC236}">
                <a16:creationId xmlns:a16="http://schemas.microsoft.com/office/drawing/2014/main" id="{323C2C21-15B1-A313-D557-AEAD20A93300}"/>
              </a:ext>
            </a:extLst>
          </p:cNvPr>
          <p:cNvSpPr>
            <a:spLocks noGrp="1"/>
          </p:cNvSpPr>
          <p:nvPr>
            <p:ph type="sldNum" sz="quarter" idx="40"/>
          </p:nvPr>
        </p:nvSpPr>
        <p:spPr/>
        <p:txBody>
          <a:bodyPr/>
          <a:lstStyle/>
          <a:p>
            <a:pPr>
              <a:defRPr/>
            </a:pPr>
            <a:fld id="{6E117181-2254-4C4E-B84D-C4647DF99217}" type="slidenum">
              <a:rPr lang="en-US" altLang="en-US" smtClean="0"/>
              <a:pPr>
                <a:defRPr/>
              </a:pPr>
              <a:t>108</a:t>
            </a:fld>
            <a:endParaRPr lang="en-US" altLang="en-US" dirty="0"/>
          </a:p>
        </p:txBody>
      </p:sp>
      <p:sp>
        <p:nvSpPr>
          <p:cNvPr id="5" name="Freeform 4">
            <a:extLst>
              <a:ext uri="{FF2B5EF4-FFF2-40B4-BE49-F238E27FC236}">
                <a16:creationId xmlns:a16="http://schemas.microsoft.com/office/drawing/2014/main" id="{3FC5AB85-A341-F25C-F628-8D27197FAFB1}"/>
              </a:ext>
            </a:extLst>
          </p:cNvPr>
          <p:cNvSpPr>
            <a:spLocks/>
          </p:cNvSpPr>
          <p:nvPr/>
        </p:nvSpPr>
        <p:spPr bwMode="auto">
          <a:xfrm>
            <a:off x="3935760" y="2972800"/>
            <a:ext cx="4048125" cy="652462"/>
          </a:xfrm>
          <a:custGeom>
            <a:avLst/>
            <a:gdLst>
              <a:gd name="T0" fmla="*/ 0 w 2550"/>
              <a:gd name="T1" fmla="*/ 2147483646 h 411"/>
              <a:gd name="T2" fmla="*/ 2147483646 w 2550"/>
              <a:gd name="T3" fmla="*/ 2147483646 h 411"/>
              <a:gd name="T4" fmla="*/ 2147483646 w 2550"/>
              <a:gd name="T5" fmla="*/ 2147483646 h 411"/>
              <a:gd name="T6" fmla="*/ 2147483646 w 2550"/>
              <a:gd name="T7" fmla="*/ 2147483646 h 411"/>
              <a:gd name="T8" fmla="*/ 2147483646 w 2550"/>
              <a:gd name="T9" fmla="*/ 2147483646 h 411"/>
              <a:gd name="T10" fmla="*/ 2147483646 w 2550"/>
              <a:gd name="T11" fmla="*/ 2147483646 h 411"/>
              <a:gd name="T12" fmla="*/ 2147483646 w 2550"/>
              <a:gd name="T13" fmla="*/ 2147483646 h 411"/>
              <a:gd name="T14" fmla="*/ 2147483646 w 2550"/>
              <a:gd name="T15" fmla="*/ 2147483646 h 411"/>
              <a:gd name="T16" fmla="*/ 2147483646 w 2550"/>
              <a:gd name="T17" fmla="*/ 0 h 411"/>
              <a:gd name="T18" fmla="*/ 2147483646 w 2550"/>
              <a:gd name="T19" fmla="*/ 0 h 411"/>
              <a:gd name="T20" fmla="*/ 2147483646 w 2550"/>
              <a:gd name="T21" fmla="*/ 2147483646 h 411"/>
              <a:gd name="T22" fmla="*/ 2147483646 w 2550"/>
              <a:gd name="T23" fmla="*/ 2147483646 h 411"/>
              <a:gd name="T24" fmla="*/ 2147483646 w 2550"/>
              <a:gd name="T25" fmla="*/ 2147483646 h 411"/>
              <a:gd name="T26" fmla="*/ 2147483646 w 2550"/>
              <a:gd name="T27" fmla="*/ 2147483646 h 411"/>
              <a:gd name="T28" fmla="*/ 2147483646 w 2550"/>
              <a:gd name="T29" fmla="*/ 2147483646 h 411"/>
              <a:gd name="T30" fmla="*/ 2147483646 w 2550"/>
              <a:gd name="T31" fmla="*/ 2147483646 h 411"/>
              <a:gd name="T32" fmla="*/ 2147483646 w 2550"/>
              <a:gd name="T33" fmla="*/ 2147483646 h 411"/>
              <a:gd name="T34" fmla="*/ 2147483646 w 2550"/>
              <a:gd name="T35" fmla="*/ 2147483646 h 411"/>
              <a:gd name="T36" fmla="*/ 2147483646 w 2550"/>
              <a:gd name="T37" fmla="*/ 2147483646 h 411"/>
              <a:gd name="T38" fmla="*/ 2147483646 w 2550"/>
              <a:gd name="T39" fmla="*/ 2147483646 h 411"/>
              <a:gd name="T40" fmla="*/ 2147483646 w 2550"/>
              <a:gd name="T41" fmla="*/ 2147483646 h 411"/>
              <a:gd name="T42" fmla="*/ 2147483646 w 2550"/>
              <a:gd name="T43" fmla="*/ 2147483646 h 411"/>
              <a:gd name="T44" fmla="*/ 2147483646 w 2550"/>
              <a:gd name="T45" fmla="*/ 2147483646 h 411"/>
              <a:gd name="T46" fmla="*/ 2147483646 w 2550"/>
              <a:gd name="T47" fmla="*/ 2147483646 h 411"/>
              <a:gd name="T48" fmla="*/ 2147483646 w 2550"/>
              <a:gd name="T49" fmla="*/ 2147483646 h 411"/>
              <a:gd name="T50" fmla="*/ 2147483646 w 2550"/>
              <a:gd name="T51" fmla="*/ 2147483646 h 411"/>
              <a:gd name="T52" fmla="*/ 2147483646 w 2550"/>
              <a:gd name="T53" fmla="*/ 2147483646 h 411"/>
              <a:gd name="T54" fmla="*/ 2147483646 w 2550"/>
              <a:gd name="T55" fmla="*/ 2147483646 h 411"/>
              <a:gd name="T56" fmla="*/ 2147483646 w 2550"/>
              <a:gd name="T57" fmla="*/ 2147483646 h 411"/>
              <a:gd name="T58" fmla="*/ 2147483646 w 2550"/>
              <a:gd name="T59" fmla="*/ 2147483646 h 411"/>
              <a:gd name="T60" fmla="*/ 2147483646 w 2550"/>
              <a:gd name="T61" fmla="*/ 2147483646 h 411"/>
              <a:gd name="T62" fmla="*/ 2147483646 w 2550"/>
              <a:gd name="T63" fmla="*/ 2147483646 h 411"/>
              <a:gd name="T64" fmla="*/ 2147483646 w 2550"/>
              <a:gd name="T65" fmla="*/ 2147483646 h 411"/>
              <a:gd name="T66" fmla="*/ 2147483646 w 2550"/>
              <a:gd name="T67" fmla="*/ 2147483646 h 411"/>
              <a:gd name="T68" fmla="*/ 2147483646 w 2550"/>
              <a:gd name="T69" fmla="*/ 2147483646 h 411"/>
              <a:gd name="T70" fmla="*/ 2147483646 w 2550"/>
              <a:gd name="T71" fmla="*/ 2147483646 h 411"/>
              <a:gd name="T72" fmla="*/ 2147483646 w 2550"/>
              <a:gd name="T73" fmla="*/ 2147483646 h 411"/>
              <a:gd name="T74" fmla="*/ 2147483646 w 2550"/>
              <a:gd name="T75" fmla="*/ 2147483646 h 411"/>
              <a:gd name="T76" fmla="*/ 2147483646 w 2550"/>
              <a:gd name="T77" fmla="*/ 2147483646 h 411"/>
              <a:gd name="T78" fmla="*/ 0 w 2550"/>
              <a:gd name="T79" fmla="*/ 214748364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50" h="411">
                <a:moveTo>
                  <a:pt x="0" y="258"/>
                </a:moveTo>
                <a:lnTo>
                  <a:pt x="159" y="213"/>
                </a:lnTo>
                <a:lnTo>
                  <a:pt x="279" y="168"/>
                </a:lnTo>
                <a:lnTo>
                  <a:pt x="462" y="117"/>
                </a:lnTo>
                <a:lnTo>
                  <a:pt x="609" y="72"/>
                </a:lnTo>
                <a:lnTo>
                  <a:pt x="783" y="36"/>
                </a:lnTo>
                <a:lnTo>
                  <a:pt x="900" y="18"/>
                </a:lnTo>
                <a:lnTo>
                  <a:pt x="1062" y="12"/>
                </a:lnTo>
                <a:lnTo>
                  <a:pt x="1197" y="0"/>
                </a:lnTo>
                <a:lnTo>
                  <a:pt x="1290" y="0"/>
                </a:lnTo>
                <a:lnTo>
                  <a:pt x="1425" y="3"/>
                </a:lnTo>
                <a:lnTo>
                  <a:pt x="1521" y="12"/>
                </a:lnTo>
                <a:lnTo>
                  <a:pt x="1668" y="18"/>
                </a:lnTo>
                <a:lnTo>
                  <a:pt x="1773" y="39"/>
                </a:lnTo>
                <a:lnTo>
                  <a:pt x="1956" y="69"/>
                </a:lnTo>
                <a:lnTo>
                  <a:pt x="2094" y="111"/>
                </a:lnTo>
                <a:lnTo>
                  <a:pt x="2259" y="165"/>
                </a:lnTo>
                <a:lnTo>
                  <a:pt x="2352" y="198"/>
                </a:lnTo>
                <a:lnTo>
                  <a:pt x="2460" y="231"/>
                </a:lnTo>
                <a:lnTo>
                  <a:pt x="2550" y="255"/>
                </a:lnTo>
                <a:lnTo>
                  <a:pt x="2496" y="408"/>
                </a:lnTo>
                <a:lnTo>
                  <a:pt x="2340" y="357"/>
                </a:lnTo>
                <a:lnTo>
                  <a:pt x="2169" y="303"/>
                </a:lnTo>
                <a:lnTo>
                  <a:pt x="1983" y="246"/>
                </a:lnTo>
                <a:lnTo>
                  <a:pt x="1818" y="207"/>
                </a:lnTo>
                <a:lnTo>
                  <a:pt x="1623" y="183"/>
                </a:lnTo>
                <a:lnTo>
                  <a:pt x="1443" y="171"/>
                </a:lnTo>
                <a:lnTo>
                  <a:pt x="1329" y="171"/>
                </a:lnTo>
                <a:lnTo>
                  <a:pt x="1266" y="168"/>
                </a:lnTo>
                <a:lnTo>
                  <a:pt x="1113" y="177"/>
                </a:lnTo>
                <a:lnTo>
                  <a:pt x="1002" y="180"/>
                </a:lnTo>
                <a:lnTo>
                  <a:pt x="903" y="189"/>
                </a:lnTo>
                <a:lnTo>
                  <a:pt x="810" y="195"/>
                </a:lnTo>
                <a:lnTo>
                  <a:pt x="705" y="216"/>
                </a:lnTo>
                <a:lnTo>
                  <a:pt x="498" y="267"/>
                </a:lnTo>
                <a:lnTo>
                  <a:pt x="390" y="303"/>
                </a:lnTo>
                <a:lnTo>
                  <a:pt x="264" y="339"/>
                </a:lnTo>
                <a:lnTo>
                  <a:pt x="162" y="369"/>
                </a:lnTo>
                <a:lnTo>
                  <a:pt x="51" y="411"/>
                </a:lnTo>
                <a:lnTo>
                  <a:pt x="0" y="258"/>
                </a:lnTo>
                <a:close/>
              </a:path>
            </a:pathLst>
          </a:custGeom>
          <a:gradFill rotWithShape="1">
            <a:gsLst>
              <a:gs pos="0">
                <a:srgbClr val="DDDDDD"/>
              </a:gs>
              <a:gs pos="50000">
                <a:srgbClr val="ABABAB"/>
              </a:gs>
              <a:gs pos="100000">
                <a:srgbClr val="DDDDDD"/>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Text Box 5">
            <a:extLst>
              <a:ext uri="{FF2B5EF4-FFF2-40B4-BE49-F238E27FC236}">
                <a16:creationId xmlns:a16="http://schemas.microsoft.com/office/drawing/2014/main" id="{17A4CBFB-B41C-79B1-B658-AAC49DCCE4F8}"/>
              </a:ext>
            </a:extLst>
          </p:cNvPr>
          <p:cNvSpPr txBox="1">
            <a:spLocks noChangeArrowheads="1"/>
          </p:cNvSpPr>
          <p:nvPr/>
        </p:nvSpPr>
        <p:spPr bwMode="auto">
          <a:xfrm>
            <a:off x="1990495" y="4338970"/>
            <a:ext cx="810851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For "pinned" end braces: flexural plastic hinge will form at mid-length only. Brace will impose no bending moment on connections and adjoining members.</a:t>
            </a:r>
          </a:p>
          <a:p>
            <a:pPr>
              <a:spcBef>
                <a:spcPct val="50000"/>
              </a:spcBef>
              <a:buClrTx/>
              <a:buSzTx/>
              <a:buFontTx/>
              <a:buNone/>
            </a:pPr>
            <a:r>
              <a:rPr lang="en-US" altLang="en-US" sz="2400" dirty="0">
                <a:latin typeface="+mn-lt"/>
              </a:rPr>
              <a:t>Must design brace connection to behave like a "pin"</a:t>
            </a:r>
          </a:p>
        </p:txBody>
      </p:sp>
      <p:grpSp>
        <p:nvGrpSpPr>
          <p:cNvPr id="7" name="Group 6">
            <a:extLst>
              <a:ext uri="{FF2B5EF4-FFF2-40B4-BE49-F238E27FC236}">
                <a16:creationId xmlns:a16="http://schemas.microsoft.com/office/drawing/2014/main" id="{C16879A1-E1AC-76F9-775B-7BEDBC55E5B6}"/>
              </a:ext>
            </a:extLst>
          </p:cNvPr>
          <p:cNvGrpSpPr>
            <a:grpSpLocks/>
          </p:cNvGrpSpPr>
          <p:nvPr/>
        </p:nvGrpSpPr>
        <p:grpSpPr bwMode="auto">
          <a:xfrm>
            <a:off x="3616672" y="1672637"/>
            <a:ext cx="4724400" cy="762000"/>
            <a:chOff x="720" y="1680"/>
            <a:chExt cx="2976" cy="480"/>
          </a:xfrm>
        </p:grpSpPr>
        <p:sp>
          <p:nvSpPr>
            <p:cNvPr id="8" name="Freeform 7">
              <a:extLst>
                <a:ext uri="{FF2B5EF4-FFF2-40B4-BE49-F238E27FC236}">
                  <a16:creationId xmlns:a16="http://schemas.microsoft.com/office/drawing/2014/main" id="{61E9D843-755F-5D93-A847-E86AC929A64A}"/>
                </a:ext>
              </a:extLst>
            </p:cNvPr>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Freeform 8">
              <a:extLst>
                <a:ext uri="{FF2B5EF4-FFF2-40B4-BE49-F238E27FC236}">
                  <a16:creationId xmlns:a16="http://schemas.microsoft.com/office/drawing/2014/main" id="{AF714A90-4BAB-19B7-2DDA-1DA481043173}"/>
                </a:ext>
              </a:extLst>
            </p:cNvPr>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Rectangle 9">
              <a:extLst>
                <a:ext uri="{FF2B5EF4-FFF2-40B4-BE49-F238E27FC236}">
                  <a16:creationId xmlns:a16="http://schemas.microsoft.com/office/drawing/2014/main" id="{1A2F32C4-CD85-B3EA-D5D0-506E5B1D9D28}"/>
                </a:ext>
              </a:extLst>
            </p:cNvPr>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1" name="AutoShape 10">
            <a:extLst>
              <a:ext uri="{FF2B5EF4-FFF2-40B4-BE49-F238E27FC236}">
                <a16:creationId xmlns:a16="http://schemas.microsoft.com/office/drawing/2014/main" id="{AD7B0926-E5CC-3AE9-DE25-37734A164E6B}"/>
              </a:ext>
            </a:extLst>
          </p:cNvPr>
          <p:cNvSpPr>
            <a:spLocks noChangeArrowheads="1"/>
          </p:cNvSpPr>
          <p:nvPr/>
        </p:nvSpPr>
        <p:spPr bwMode="auto">
          <a:xfrm flipH="1">
            <a:off x="8569672" y="1872662"/>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 name="AutoShape 11">
            <a:extLst>
              <a:ext uri="{FF2B5EF4-FFF2-40B4-BE49-F238E27FC236}">
                <a16:creationId xmlns:a16="http://schemas.microsoft.com/office/drawing/2014/main" id="{EDD34D4C-BDEC-2D0E-DF98-487D023D59BE}"/>
              </a:ext>
            </a:extLst>
          </p:cNvPr>
          <p:cNvSpPr>
            <a:spLocks noChangeArrowheads="1"/>
          </p:cNvSpPr>
          <p:nvPr/>
        </p:nvSpPr>
        <p:spPr bwMode="auto">
          <a:xfrm>
            <a:off x="2626072" y="1874250"/>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Text Box 12">
            <a:extLst>
              <a:ext uri="{FF2B5EF4-FFF2-40B4-BE49-F238E27FC236}">
                <a16:creationId xmlns:a16="http://schemas.microsoft.com/office/drawing/2014/main" id="{77F21E07-188D-36CE-B204-6862CD53A707}"/>
              </a:ext>
            </a:extLst>
          </p:cNvPr>
          <p:cNvSpPr txBox="1">
            <a:spLocks noChangeArrowheads="1"/>
          </p:cNvSpPr>
          <p:nvPr/>
        </p:nvSpPr>
        <p:spPr bwMode="auto">
          <a:xfrm>
            <a:off x="9255472" y="17853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14" name="Text Box 13">
            <a:extLst>
              <a:ext uri="{FF2B5EF4-FFF2-40B4-BE49-F238E27FC236}">
                <a16:creationId xmlns:a16="http://schemas.microsoft.com/office/drawing/2014/main" id="{3327E563-D23C-E2C8-FE8A-FCA9A185E35C}"/>
              </a:ext>
            </a:extLst>
          </p:cNvPr>
          <p:cNvSpPr txBox="1">
            <a:spLocks noChangeArrowheads="1"/>
          </p:cNvSpPr>
          <p:nvPr/>
        </p:nvSpPr>
        <p:spPr bwMode="auto">
          <a:xfrm>
            <a:off x="1921222" y="17853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15" name="AutoShape 14">
            <a:extLst>
              <a:ext uri="{FF2B5EF4-FFF2-40B4-BE49-F238E27FC236}">
                <a16:creationId xmlns:a16="http://schemas.microsoft.com/office/drawing/2014/main" id="{A392DEB7-71B2-3837-A795-EC6DEF963920}"/>
              </a:ext>
            </a:extLst>
          </p:cNvPr>
          <p:cNvSpPr>
            <a:spLocks noChangeArrowheads="1"/>
          </p:cNvSpPr>
          <p:nvPr/>
        </p:nvSpPr>
        <p:spPr bwMode="auto">
          <a:xfrm flipH="1">
            <a:off x="8569672" y="3406187"/>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AutoShape 15">
            <a:extLst>
              <a:ext uri="{FF2B5EF4-FFF2-40B4-BE49-F238E27FC236}">
                <a16:creationId xmlns:a16="http://schemas.microsoft.com/office/drawing/2014/main" id="{1BB1A687-A21D-EC7F-26C5-D1F8BC54EBE3}"/>
              </a:ext>
            </a:extLst>
          </p:cNvPr>
          <p:cNvSpPr>
            <a:spLocks noChangeArrowheads="1"/>
          </p:cNvSpPr>
          <p:nvPr/>
        </p:nvSpPr>
        <p:spPr bwMode="auto">
          <a:xfrm>
            <a:off x="2626072" y="3407775"/>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Text Box 16">
            <a:extLst>
              <a:ext uri="{FF2B5EF4-FFF2-40B4-BE49-F238E27FC236}">
                <a16:creationId xmlns:a16="http://schemas.microsoft.com/office/drawing/2014/main" id="{A4A94AF9-DDA5-4E32-DF7B-F72E926DE3B7}"/>
              </a:ext>
            </a:extLst>
          </p:cNvPr>
          <p:cNvSpPr txBox="1">
            <a:spLocks noChangeArrowheads="1"/>
          </p:cNvSpPr>
          <p:nvPr/>
        </p:nvSpPr>
        <p:spPr bwMode="auto">
          <a:xfrm>
            <a:off x="9255472" y="33188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18" name="Text Box 17">
            <a:extLst>
              <a:ext uri="{FF2B5EF4-FFF2-40B4-BE49-F238E27FC236}">
                <a16:creationId xmlns:a16="http://schemas.microsoft.com/office/drawing/2014/main" id="{6B13C084-D08C-153B-1DE9-3C8E3AF20360}"/>
              </a:ext>
            </a:extLst>
          </p:cNvPr>
          <p:cNvSpPr txBox="1">
            <a:spLocks noChangeArrowheads="1"/>
          </p:cNvSpPr>
          <p:nvPr/>
        </p:nvSpPr>
        <p:spPr bwMode="auto">
          <a:xfrm>
            <a:off x="1921222" y="33188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grpSp>
        <p:nvGrpSpPr>
          <p:cNvPr id="19" name="Group 18">
            <a:extLst>
              <a:ext uri="{FF2B5EF4-FFF2-40B4-BE49-F238E27FC236}">
                <a16:creationId xmlns:a16="http://schemas.microsoft.com/office/drawing/2014/main" id="{D784F716-2BC1-4108-08CA-5ECA2F183CF3}"/>
              </a:ext>
            </a:extLst>
          </p:cNvPr>
          <p:cNvGrpSpPr>
            <a:grpSpLocks/>
          </p:cNvGrpSpPr>
          <p:nvPr/>
        </p:nvGrpSpPr>
        <p:grpSpPr bwMode="auto">
          <a:xfrm>
            <a:off x="3597622" y="3396662"/>
            <a:ext cx="4743450" cy="303213"/>
            <a:chOff x="1176" y="2160"/>
            <a:chExt cx="2988" cy="191"/>
          </a:xfrm>
        </p:grpSpPr>
        <p:sp>
          <p:nvSpPr>
            <p:cNvPr id="20" name="Rectangle 19">
              <a:extLst>
                <a:ext uri="{FF2B5EF4-FFF2-40B4-BE49-F238E27FC236}">
                  <a16:creationId xmlns:a16="http://schemas.microsoft.com/office/drawing/2014/main" id="{C87E3E80-16C7-FE30-C22D-E2AC27FDA030}"/>
                </a:ext>
              </a:extLst>
            </p:cNvPr>
            <p:cNvSpPr>
              <a:spLocks noChangeArrowheads="1"/>
            </p:cNvSpPr>
            <p:nvPr/>
          </p:nvSpPr>
          <p:spPr bwMode="auto">
            <a:xfrm>
              <a:off x="1398" y="2160"/>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Rectangle 20">
              <a:extLst>
                <a:ext uri="{FF2B5EF4-FFF2-40B4-BE49-F238E27FC236}">
                  <a16:creationId xmlns:a16="http://schemas.microsoft.com/office/drawing/2014/main" id="{E3959F3F-8C6D-7BD6-C7AE-19F4171517B0}"/>
                </a:ext>
              </a:extLst>
            </p:cNvPr>
            <p:cNvSpPr>
              <a:spLocks noChangeArrowheads="1"/>
            </p:cNvSpPr>
            <p:nvPr/>
          </p:nvSpPr>
          <p:spPr bwMode="auto">
            <a:xfrm>
              <a:off x="3732" y="2241"/>
              <a:ext cx="432" cy="29"/>
            </a:xfrm>
            <a:prstGeom prst="rect">
              <a:avLst/>
            </a:prstGeom>
            <a:solidFill>
              <a:srgbClr val="DDDDDD"/>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Rectangle 21">
              <a:extLst>
                <a:ext uri="{FF2B5EF4-FFF2-40B4-BE49-F238E27FC236}">
                  <a16:creationId xmlns:a16="http://schemas.microsoft.com/office/drawing/2014/main" id="{DA5199AE-3429-0DA3-559B-A84CB903A198}"/>
                </a:ext>
              </a:extLst>
            </p:cNvPr>
            <p:cNvSpPr>
              <a:spLocks noChangeArrowheads="1"/>
            </p:cNvSpPr>
            <p:nvPr/>
          </p:nvSpPr>
          <p:spPr bwMode="auto">
            <a:xfrm>
              <a:off x="1176" y="2241"/>
              <a:ext cx="432" cy="29"/>
            </a:xfrm>
            <a:prstGeom prst="rect">
              <a:avLst/>
            </a:prstGeom>
            <a:solidFill>
              <a:srgbClr val="DDDDDD"/>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3" name="Group 22">
            <a:extLst>
              <a:ext uri="{FF2B5EF4-FFF2-40B4-BE49-F238E27FC236}">
                <a16:creationId xmlns:a16="http://schemas.microsoft.com/office/drawing/2014/main" id="{3C9497D4-7ADC-8B6B-2288-F20FB8C6E7E2}"/>
              </a:ext>
            </a:extLst>
          </p:cNvPr>
          <p:cNvGrpSpPr>
            <a:grpSpLocks/>
          </p:cNvGrpSpPr>
          <p:nvPr/>
        </p:nvGrpSpPr>
        <p:grpSpPr bwMode="auto">
          <a:xfrm>
            <a:off x="7648922" y="3399837"/>
            <a:ext cx="688975" cy="144463"/>
            <a:chOff x="3932" y="2162"/>
            <a:chExt cx="434" cy="91"/>
          </a:xfrm>
        </p:grpSpPr>
        <p:sp>
          <p:nvSpPr>
            <p:cNvPr id="24" name="Freeform 23">
              <a:extLst>
                <a:ext uri="{FF2B5EF4-FFF2-40B4-BE49-F238E27FC236}">
                  <a16:creationId xmlns:a16="http://schemas.microsoft.com/office/drawing/2014/main" id="{C49D0C4E-D137-A1DB-73B2-74B0FEA61E26}"/>
                </a:ext>
              </a:extLst>
            </p:cNvPr>
            <p:cNvSpPr>
              <a:spLocks/>
            </p:cNvSpPr>
            <p:nvPr/>
          </p:nvSpPr>
          <p:spPr bwMode="auto">
            <a:xfrm flipH="1">
              <a:off x="4222" y="2248"/>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4">
              <a:extLst>
                <a:ext uri="{FF2B5EF4-FFF2-40B4-BE49-F238E27FC236}">
                  <a16:creationId xmlns:a16="http://schemas.microsoft.com/office/drawing/2014/main" id="{928B9ECD-E957-9AFB-D68A-1C7A4AE5551B}"/>
                </a:ext>
              </a:extLst>
            </p:cNvPr>
            <p:cNvSpPr>
              <a:spLocks/>
            </p:cNvSpPr>
            <p:nvPr/>
          </p:nvSpPr>
          <p:spPr bwMode="auto">
            <a:xfrm>
              <a:off x="3932" y="2162"/>
              <a:ext cx="297" cy="91"/>
            </a:xfrm>
            <a:custGeom>
              <a:avLst/>
              <a:gdLst>
                <a:gd name="T0" fmla="*/ 296 w 297"/>
                <a:gd name="T1" fmla="*/ 78 h 91"/>
                <a:gd name="T2" fmla="*/ 248 w 297"/>
                <a:gd name="T3" fmla="*/ 78 h 91"/>
                <a:gd name="T4" fmla="*/ 0 w 297"/>
                <a:gd name="T5" fmla="*/ 0 h 91"/>
                <a:gd name="T6" fmla="*/ 0 60000 65536"/>
                <a:gd name="T7" fmla="*/ 0 60000 65536"/>
                <a:gd name="T8" fmla="*/ 0 60000 65536"/>
              </a:gdLst>
              <a:ahLst/>
              <a:cxnLst>
                <a:cxn ang="T6">
                  <a:pos x="T0" y="T1"/>
                </a:cxn>
                <a:cxn ang="T7">
                  <a:pos x="T2" y="T3"/>
                </a:cxn>
                <a:cxn ang="T8">
                  <a:pos x="T4" y="T5"/>
                </a:cxn>
              </a:cxnLst>
              <a:rect l="0" t="0" r="r" b="b"/>
              <a:pathLst>
                <a:path w="297" h="91">
                  <a:moveTo>
                    <a:pt x="296" y="78"/>
                  </a:moveTo>
                  <a:cubicBezTo>
                    <a:pt x="296" y="86"/>
                    <a:pt x="297" y="91"/>
                    <a:pt x="248" y="78"/>
                  </a:cubicBezTo>
                  <a:cubicBezTo>
                    <a:pt x="199" y="65"/>
                    <a:pt x="52" y="16"/>
                    <a:pt x="0"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6" name="Line 25">
            <a:extLst>
              <a:ext uri="{FF2B5EF4-FFF2-40B4-BE49-F238E27FC236}">
                <a16:creationId xmlns:a16="http://schemas.microsoft.com/office/drawing/2014/main" id="{0F4A9307-AFB5-AD68-CC5C-F8C8041D4724}"/>
              </a:ext>
            </a:extLst>
          </p:cNvPr>
          <p:cNvSpPr>
            <a:spLocks noChangeShapeType="1"/>
          </p:cNvSpPr>
          <p:nvPr/>
        </p:nvSpPr>
        <p:spPr bwMode="auto">
          <a:xfrm>
            <a:off x="3921472" y="3387137"/>
            <a:ext cx="90488" cy="238125"/>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26">
            <a:extLst>
              <a:ext uri="{FF2B5EF4-FFF2-40B4-BE49-F238E27FC236}">
                <a16:creationId xmlns:a16="http://schemas.microsoft.com/office/drawing/2014/main" id="{30870037-9B61-CF25-C573-132188A06A0C}"/>
              </a:ext>
            </a:extLst>
          </p:cNvPr>
          <p:cNvSpPr>
            <a:spLocks noChangeShapeType="1"/>
          </p:cNvSpPr>
          <p:nvPr/>
        </p:nvSpPr>
        <p:spPr bwMode="auto">
          <a:xfrm flipH="1">
            <a:off x="7883872" y="3387137"/>
            <a:ext cx="76200" cy="238125"/>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Freeform 27">
            <a:extLst>
              <a:ext uri="{FF2B5EF4-FFF2-40B4-BE49-F238E27FC236}">
                <a16:creationId xmlns:a16="http://schemas.microsoft.com/office/drawing/2014/main" id="{8229CA8C-1482-0BCA-2405-73311F0651D2}"/>
              </a:ext>
            </a:extLst>
          </p:cNvPr>
          <p:cNvSpPr>
            <a:spLocks/>
          </p:cNvSpPr>
          <p:nvPr/>
        </p:nvSpPr>
        <p:spPr bwMode="auto">
          <a:xfrm>
            <a:off x="3930997" y="3377612"/>
            <a:ext cx="14288" cy="9525"/>
          </a:xfrm>
          <a:custGeom>
            <a:avLst/>
            <a:gdLst>
              <a:gd name="T0" fmla="*/ 0 w 9"/>
              <a:gd name="T1" fmla="*/ 2147483646 h 6"/>
              <a:gd name="T2" fmla="*/ 2147483646 w 9"/>
              <a:gd name="T3" fmla="*/ 0 h 6"/>
              <a:gd name="T4" fmla="*/ 0 w 9"/>
              <a:gd name="T5" fmla="*/ 2147483646 h 6"/>
              <a:gd name="T6" fmla="*/ 0 60000 65536"/>
              <a:gd name="T7" fmla="*/ 0 60000 65536"/>
              <a:gd name="T8" fmla="*/ 0 60000 65536"/>
            </a:gdLst>
            <a:ahLst/>
            <a:cxnLst>
              <a:cxn ang="T6">
                <a:pos x="T0" y="T1"/>
              </a:cxn>
              <a:cxn ang="T7">
                <a:pos x="T2" y="T3"/>
              </a:cxn>
              <a:cxn ang="T8">
                <a:pos x="T4" y="T5"/>
              </a:cxn>
            </a:cxnLst>
            <a:rect l="0" t="0" r="r" b="b"/>
            <a:pathLst>
              <a:path w="9" h="6">
                <a:moveTo>
                  <a:pt x="0" y="6"/>
                </a:moveTo>
                <a:cubicBezTo>
                  <a:pt x="3" y="4"/>
                  <a:pt x="9" y="0"/>
                  <a:pt x="9" y="0"/>
                </a:cubicBezTo>
                <a:cubicBezTo>
                  <a:pt x="9" y="0"/>
                  <a:pt x="3" y="4"/>
                  <a:pt x="0" y="6"/>
                </a:cubicBezTo>
                <a:close/>
              </a:path>
            </a:pathLst>
          </a:custGeom>
          <a:solidFill>
            <a:schemeClr val="accent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9" name="Group 28">
            <a:extLst>
              <a:ext uri="{FF2B5EF4-FFF2-40B4-BE49-F238E27FC236}">
                <a16:creationId xmlns:a16="http://schemas.microsoft.com/office/drawing/2014/main" id="{A5241FA4-8D96-CB15-23A4-1DEABE1E35FC}"/>
              </a:ext>
            </a:extLst>
          </p:cNvPr>
          <p:cNvGrpSpPr>
            <a:grpSpLocks/>
          </p:cNvGrpSpPr>
          <p:nvPr/>
        </p:nvGrpSpPr>
        <p:grpSpPr bwMode="auto">
          <a:xfrm>
            <a:off x="4011960" y="3234737"/>
            <a:ext cx="3900487" cy="390525"/>
            <a:chOff x="1641" y="2064"/>
            <a:chExt cx="2457" cy="246"/>
          </a:xfrm>
        </p:grpSpPr>
        <p:sp>
          <p:nvSpPr>
            <p:cNvPr id="30" name="Freeform 29">
              <a:extLst>
                <a:ext uri="{FF2B5EF4-FFF2-40B4-BE49-F238E27FC236}">
                  <a16:creationId xmlns:a16="http://schemas.microsoft.com/office/drawing/2014/main" id="{A5ED31F6-8388-B8B8-C493-71238041E461}"/>
                </a:ext>
              </a:extLst>
            </p:cNvPr>
            <p:cNvSpPr>
              <a:spLocks/>
            </p:cNvSpPr>
            <p:nvPr/>
          </p:nvSpPr>
          <p:spPr bwMode="auto">
            <a:xfrm>
              <a:off x="1641"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Freeform 30">
              <a:extLst>
                <a:ext uri="{FF2B5EF4-FFF2-40B4-BE49-F238E27FC236}">
                  <a16:creationId xmlns:a16="http://schemas.microsoft.com/office/drawing/2014/main" id="{69FE5126-E01A-83E3-F928-B410B6D9B4E6}"/>
                </a:ext>
              </a:extLst>
            </p:cNvPr>
            <p:cNvSpPr>
              <a:spLocks/>
            </p:cNvSpPr>
            <p:nvPr/>
          </p:nvSpPr>
          <p:spPr bwMode="auto">
            <a:xfrm flipH="1">
              <a:off x="2865"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2" name="Group 31">
            <a:extLst>
              <a:ext uri="{FF2B5EF4-FFF2-40B4-BE49-F238E27FC236}">
                <a16:creationId xmlns:a16="http://schemas.microsoft.com/office/drawing/2014/main" id="{5276028B-74F9-AD87-36B0-81E95B7A9CB4}"/>
              </a:ext>
            </a:extLst>
          </p:cNvPr>
          <p:cNvGrpSpPr>
            <a:grpSpLocks/>
          </p:cNvGrpSpPr>
          <p:nvPr/>
        </p:nvGrpSpPr>
        <p:grpSpPr bwMode="auto">
          <a:xfrm>
            <a:off x="3591272" y="3406187"/>
            <a:ext cx="682625" cy="152400"/>
            <a:chOff x="1376" y="2166"/>
            <a:chExt cx="430" cy="96"/>
          </a:xfrm>
        </p:grpSpPr>
        <p:sp>
          <p:nvSpPr>
            <p:cNvPr id="33" name="Freeform 32">
              <a:extLst>
                <a:ext uri="{FF2B5EF4-FFF2-40B4-BE49-F238E27FC236}">
                  <a16:creationId xmlns:a16="http://schemas.microsoft.com/office/drawing/2014/main" id="{08A1DB2D-D4E9-BA7D-2E93-2E330EC0EE24}"/>
                </a:ext>
              </a:extLst>
            </p:cNvPr>
            <p:cNvSpPr>
              <a:spLocks/>
            </p:cNvSpPr>
            <p:nvPr/>
          </p:nvSpPr>
          <p:spPr bwMode="auto">
            <a:xfrm>
              <a:off x="1376" y="2256"/>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Freeform 33">
              <a:extLst>
                <a:ext uri="{FF2B5EF4-FFF2-40B4-BE49-F238E27FC236}">
                  <a16:creationId xmlns:a16="http://schemas.microsoft.com/office/drawing/2014/main" id="{51669AAB-88A5-B70B-F355-C3B55A34D75D}"/>
                </a:ext>
              </a:extLst>
            </p:cNvPr>
            <p:cNvSpPr>
              <a:spLocks/>
            </p:cNvSpPr>
            <p:nvPr/>
          </p:nvSpPr>
          <p:spPr bwMode="auto">
            <a:xfrm>
              <a:off x="1513" y="2166"/>
              <a:ext cx="293" cy="96"/>
            </a:xfrm>
            <a:custGeom>
              <a:avLst/>
              <a:gdLst>
                <a:gd name="T0" fmla="*/ 1 w 293"/>
                <a:gd name="T1" fmla="*/ 82 h 96"/>
                <a:gd name="T2" fmla="*/ 49 w 293"/>
                <a:gd name="T3" fmla="*/ 82 h 96"/>
                <a:gd name="T4" fmla="*/ 293 w 293"/>
                <a:gd name="T5" fmla="*/ 0 h 96"/>
                <a:gd name="T6" fmla="*/ 0 60000 65536"/>
                <a:gd name="T7" fmla="*/ 0 60000 65536"/>
                <a:gd name="T8" fmla="*/ 0 60000 65536"/>
              </a:gdLst>
              <a:ahLst/>
              <a:cxnLst>
                <a:cxn ang="T6">
                  <a:pos x="T0" y="T1"/>
                </a:cxn>
                <a:cxn ang="T7">
                  <a:pos x="T2" y="T3"/>
                </a:cxn>
                <a:cxn ang="T8">
                  <a:pos x="T4" y="T5"/>
                </a:cxn>
              </a:cxnLst>
              <a:rect l="0" t="0" r="r" b="b"/>
              <a:pathLst>
                <a:path w="293" h="96">
                  <a:moveTo>
                    <a:pt x="1" y="82"/>
                  </a:moveTo>
                  <a:cubicBezTo>
                    <a:pt x="1" y="90"/>
                    <a:pt x="0" y="96"/>
                    <a:pt x="49" y="82"/>
                  </a:cubicBezTo>
                  <a:cubicBezTo>
                    <a:pt x="98" y="68"/>
                    <a:pt x="242" y="17"/>
                    <a:pt x="293"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5" name="Freeform 34">
            <a:extLst>
              <a:ext uri="{FF2B5EF4-FFF2-40B4-BE49-F238E27FC236}">
                <a16:creationId xmlns:a16="http://schemas.microsoft.com/office/drawing/2014/main" id="{380F2700-6075-7D0A-0CEC-3CBE2F5960CE}"/>
              </a:ext>
            </a:extLst>
          </p:cNvPr>
          <p:cNvSpPr>
            <a:spLocks/>
          </p:cNvSpPr>
          <p:nvPr/>
        </p:nvSpPr>
        <p:spPr bwMode="auto">
          <a:xfrm>
            <a:off x="5794722" y="2958512"/>
            <a:ext cx="463550" cy="285750"/>
          </a:xfrm>
          <a:custGeom>
            <a:avLst/>
            <a:gdLst>
              <a:gd name="T0" fmla="*/ 2147483646 w 292"/>
              <a:gd name="T1" fmla="*/ 2147483646 h 180"/>
              <a:gd name="T2" fmla="*/ 2147483646 w 292"/>
              <a:gd name="T3" fmla="*/ 2147483646 h 180"/>
              <a:gd name="T4" fmla="*/ 2147483646 w 292"/>
              <a:gd name="T5" fmla="*/ 2147483646 h 180"/>
              <a:gd name="T6" fmla="*/ 2147483646 w 292"/>
              <a:gd name="T7" fmla="*/ 2147483646 h 180"/>
              <a:gd name="T8" fmla="*/ 2147483646 w 292"/>
              <a:gd name="T9" fmla="*/ 2147483646 h 180"/>
              <a:gd name="T10" fmla="*/ 2147483646 w 292"/>
              <a:gd name="T11" fmla="*/ 2147483646 h 180"/>
              <a:gd name="T12" fmla="*/ 2147483646 w 292"/>
              <a:gd name="T13" fmla="*/ 2147483646 h 180"/>
              <a:gd name="T14" fmla="*/ 2147483646 w 292"/>
              <a:gd name="T15" fmla="*/ 2147483646 h 180"/>
              <a:gd name="T16" fmla="*/ 2147483646 w 292"/>
              <a:gd name="T17" fmla="*/ 2147483646 h 180"/>
              <a:gd name="T18" fmla="*/ 0 w 292"/>
              <a:gd name="T19" fmla="*/ 2147483646 h 180"/>
              <a:gd name="T20" fmla="*/ 2147483646 w 292"/>
              <a:gd name="T21" fmla="*/ 2147483646 h 180"/>
              <a:gd name="T22" fmla="*/ 2147483646 w 292"/>
              <a:gd name="T23" fmla="*/ 2147483646 h 180"/>
              <a:gd name="T24" fmla="*/ 2147483646 w 292"/>
              <a:gd name="T25" fmla="*/ 2147483646 h 180"/>
              <a:gd name="T26" fmla="*/ 2147483646 w 292"/>
              <a:gd name="T27" fmla="*/ 2147483646 h 180"/>
              <a:gd name="T28" fmla="*/ 2147483646 w 292"/>
              <a:gd name="T29" fmla="*/ 2147483646 h 180"/>
              <a:gd name="T30" fmla="*/ 2147483646 w 292"/>
              <a:gd name="T31" fmla="*/ 0 h 180"/>
              <a:gd name="T32" fmla="*/ 2147483646 w 292"/>
              <a:gd name="T33" fmla="*/ 2147483646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180">
                <a:moveTo>
                  <a:pt x="212" y="16"/>
                </a:moveTo>
                <a:lnTo>
                  <a:pt x="144" y="52"/>
                </a:lnTo>
                <a:lnTo>
                  <a:pt x="124" y="88"/>
                </a:lnTo>
                <a:lnTo>
                  <a:pt x="152" y="124"/>
                </a:lnTo>
                <a:lnTo>
                  <a:pt x="292" y="180"/>
                </a:lnTo>
                <a:lnTo>
                  <a:pt x="208" y="176"/>
                </a:lnTo>
                <a:lnTo>
                  <a:pt x="144" y="172"/>
                </a:lnTo>
                <a:lnTo>
                  <a:pt x="108" y="172"/>
                </a:lnTo>
                <a:lnTo>
                  <a:pt x="28" y="176"/>
                </a:lnTo>
                <a:lnTo>
                  <a:pt x="0" y="176"/>
                </a:lnTo>
                <a:lnTo>
                  <a:pt x="36" y="148"/>
                </a:lnTo>
                <a:lnTo>
                  <a:pt x="88" y="120"/>
                </a:lnTo>
                <a:lnTo>
                  <a:pt x="96" y="84"/>
                </a:lnTo>
                <a:lnTo>
                  <a:pt x="64" y="56"/>
                </a:lnTo>
                <a:lnTo>
                  <a:pt x="20" y="8"/>
                </a:lnTo>
                <a:lnTo>
                  <a:pt x="108" y="0"/>
                </a:lnTo>
                <a:lnTo>
                  <a:pt x="212" y="16"/>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36" name="Group 35">
            <a:extLst>
              <a:ext uri="{FF2B5EF4-FFF2-40B4-BE49-F238E27FC236}">
                <a16:creationId xmlns:a16="http://schemas.microsoft.com/office/drawing/2014/main" id="{679D63BD-0252-3026-AD61-A928747EBDC5}"/>
              </a:ext>
            </a:extLst>
          </p:cNvPr>
          <p:cNvGrpSpPr>
            <a:grpSpLocks/>
          </p:cNvGrpSpPr>
          <p:nvPr/>
        </p:nvGrpSpPr>
        <p:grpSpPr bwMode="auto">
          <a:xfrm>
            <a:off x="3921472" y="2963275"/>
            <a:ext cx="4057650" cy="423862"/>
            <a:chOff x="1584" y="1893"/>
            <a:chExt cx="2556" cy="267"/>
          </a:xfrm>
        </p:grpSpPr>
        <p:sp>
          <p:nvSpPr>
            <p:cNvPr id="37" name="Freeform 36">
              <a:extLst>
                <a:ext uri="{FF2B5EF4-FFF2-40B4-BE49-F238E27FC236}">
                  <a16:creationId xmlns:a16="http://schemas.microsoft.com/office/drawing/2014/main" id="{350ABC98-11CD-F075-68F7-05C5DA042A67}"/>
                </a:ext>
              </a:extLst>
            </p:cNvPr>
            <p:cNvSpPr>
              <a:spLocks/>
            </p:cNvSpPr>
            <p:nvPr/>
          </p:nvSpPr>
          <p:spPr bwMode="auto">
            <a:xfrm>
              <a:off x="1584"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Freeform 37">
              <a:extLst>
                <a:ext uri="{FF2B5EF4-FFF2-40B4-BE49-F238E27FC236}">
                  <a16:creationId xmlns:a16="http://schemas.microsoft.com/office/drawing/2014/main" id="{DDF60532-BBBB-945E-A948-0323A1EB3F9F}"/>
                </a:ext>
              </a:extLst>
            </p:cNvPr>
            <p:cNvSpPr>
              <a:spLocks/>
            </p:cNvSpPr>
            <p:nvPr/>
          </p:nvSpPr>
          <p:spPr bwMode="auto">
            <a:xfrm flipH="1">
              <a:off x="2850"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9" name="Text Box 38">
            <a:extLst>
              <a:ext uri="{FF2B5EF4-FFF2-40B4-BE49-F238E27FC236}">
                <a16:creationId xmlns:a16="http://schemas.microsoft.com/office/drawing/2014/main" id="{79F7EEBA-C72F-9764-5FAC-B67E260C9050}"/>
              </a:ext>
            </a:extLst>
          </p:cNvPr>
          <p:cNvSpPr txBox="1">
            <a:spLocks noChangeArrowheads="1"/>
          </p:cNvSpPr>
          <p:nvPr/>
        </p:nvSpPr>
        <p:spPr bwMode="auto">
          <a:xfrm>
            <a:off x="6044753" y="2482263"/>
            <a:ext cx="22931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dirty="0">
                <a:latin typeface="+mj-lt"/>
              </a:rPr>
              <a:t>Plastic Hinge</a:t>
            </a:r>
          </a:p>
        </p:txBody>
      </p:sp>
      <p:sp>
        <p:nvSpPr>
          <p:cNvPr id="40" name="Line 39">
            <a:extLst>
              <a:ext uri="{FF2B5EF4-FFF2-40B4-BE49-F238E27FC236}">
                <a16:creationId xmlns:a16="http://schemas.microsoft.com/office/drawing/2014/main" id="{5C5F987F-F9B8-DC87-4290-DEBB4C869FF8}"/>
              </a:ext>
            </a:extLst>
          </p:cNvPr>
          <p:cNvSpPr>
            <a:spLocks noChangeShapeType="1"/>
          </p:cNvSpPr>
          <p:nvPr/>
        </p:nvSpPr>
        <p:spPr bwMode="auto">
          <a:xfrm flipH="1">
            <a:off x="5978872" y="2710862"/>
            <a:ext cx="355600" cy="261938"/>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9230408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008CE4-9746-FF6E-0B6E-5CA7E5D768FD}"/>
              </a:ext>
            </a:extLst>
          </p:cNvPr>
          <p:cNvSpPr>
            <a:spLocks noGrp="1"/>
          </p:cNvSpPr>
          <p:nvPr>
            <p:ph type="body" sz="quarter" idx="38"/>
          </p:nvPr>
        </p:nvSpPr>
        <p:spPr/>
        <p:txBody>
          <a:bodyPr/>
          <a:lstStyle/>
          <a:p>
            <a:r>
              <a:rPr lang="en-US" dirty="0"/>
              <a:t>F2.6c.3 Accommodation of Brace Buckling</a:t>
            </a:r>
          </a:p>
        </p:txBody>
      </p:sp>
      <p:sp>
        <p:nvSpPr>
          <p:cNvPr id="4" name="Slide Number Placeholder 3">
            <a:extLst>
              <a:ext uri="{FF2B5EF4-FFF2-40B4-BE49-F238E27FC236}">
                <a16:creationId xmlns:a16="http://schemas.microsoft.com/office/drawing/2014/main" id="{541F4221-1FDF-69B4-814F-FEC160D44742}"/>
              </a:ext>
            </a:extLst>
          </p:cNvPr>
          <p:cNvSpPr>
            <a:spLocks noGrp="1"/>
          </p:cNvSpPr>
          <p:nvPr>
            <p:ph type="sldNum" sz="quarter" idx="40"/>
          </p:nvPr>
        </p:nvSpPr>
        <p:spPr/>
        <p:txBody>
          <a:bodyPr/>
          <a:lstStyle/>
          <a:p>
            <a:pPr>
              <a:defRPr/>
            </a:pPr>
            <a:fld id="{6E117181-2254-4C4E-B84D-C4647DF99217}" type="slidenum">
              <a:rPr lang="en-US" altLang="en-US" smtClean="0"/>
              <a:pPr>
                <a:defRPr/>
              </a:pPr>
              <a:t>109</a:t>
            </a:fld>
            <a:endParaRPr lang="en-US" altLang="en-US" dirty="0"/>
          </a:p>
        </p:txBody>
      </p:sp>
      <p:sp>
        <p:nvSpPr>
          <p:cNvPr id="5" name="Line 4">
            <a:extLst>
              <a:ext uri="{FF2B5EF4-FFF2-40B4-BE49-F238E27FC236}">
                <a16:creationId xmlns:a16="http://schemas.microsoft.com/office/drawing/2014/main" id="{D22CFE78-A771-1642-1266-FBB298E78F9E}"/>
              </a:ext>
            </a:extLst>
          </p:cNvPr>
          <p:cNvSpPr>
            <a:spLocks noChangeShapeType="1"/>
          </p:cNvSpPr>
          <p:nvPr/>
        </p:nvSpPr>
        <p:spPr bwMode="auto">
          <a:xfrm flipH="1">
            <a:off x="10337552" y="2503420"/>
            <a:ext cx="0" cy="2825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a:extLst>
              <a:ext uri="{FF2B5EF4-FFF2-40B4-BE49-F238E27FC236}">
                <a16:creationId xmlns:a16="http://schemas.microsoft.com/office/drawing/2014/main" id="{307F41D3-D392-9C31-89E8-98AEEAB4F84B}"/>
              </a:ext>
            </a:extLst>
          </p:cNvPr>
          <p:cNvSpPr>
            <a:spLocks noChangeShapeType="1"/>
          </p:cNvSpPr>
          <p:nvPr/>
        </p:nvSpPr>
        <p:spPr bwMode="auto">
          <a:xfrm flipH="1">
            <a:off x="9724777" y="2897120"/>
            <a:ext cx="0" cy="28082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6">
            <a:extLst>
              <a:ext uri="{FF2B5EF4-FFF2-40B4-BE49-F238E27FC236}">
                <a16:creationId xmlns:a16="http://schemas.microsoft.com/office/drawing/2014/main" id="{652FF5C5-9715-CFD1-4CF5-52F0AE79A97A}"/>
              </a:ext>
            </a:extLst>
          </p:cNvPr>
          <p:cNvSpPr>
            <a:spLocks noChangeShapeType="1"/>
          </p:cNvSpPr>
          <p:nvPr/>
        </p:nvSpPr>
        <p:spPr bwMode="auto">
          <a:xfrm flipH="1">
            <a:off x="9724777" y="2897120"/>
            <a:ext cx="0" cy="28114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
            <a:extLst>
              <a:ext uri="{FF2B5EF4-FFF2-40B4-BE49-F238E27FC236}">
                <a16:creationId xmlns:a16="http://schemas.microsoft.com/office/drawing/2014/main" id="{4F8DEA87-EC5E-4B21-69CE-BAE47774D115}"/>
              </a:ext>
            </a:extLst>
          </p:cNvPr>
          <p:cNvSpPr>
            <a:spLocks noChangeShapeType="1"/>
          </p:cNvSpPr>
          <p:nvPr/>
        </p:nvSpPr>
        <p:spPr bwMode="auto">
          <a:xfrm flipH="1" flipV="1">
            <a:off x="8969127" y="5500620"/>
            <a:ext cx="752475" cy="2047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a:extLst>
              <a:ext uri="{FF2B5EF4-FFF2-40B4-BE49-F238E27FC236}">
                <a16:creationId xmlns:a16="http://schemas.microsoft.com/office/drawing/2014/main" id="{53CA5613-1064-6465-34C8-D3DA3A709A84}"/>
              </a:ext>
            </a:extLst>
          </p:cNvPr>
          <p:cNvSpPr>
            <a:spLocks noChangeShapeType="1"/>
          </p:cNvSpPr>
          <p:nvPr/>
        </p:nvSpPr>
        <p:spPr bwMode="auto">
          <a:xfrm flipH="1" flipV="1">
            <a:off x="9232652" y="3986145"/>
            <a:ext cx="357187" cy="96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a:extLst>
              <a:ext uri="{FF2B5EF4-FFF2-40B4-BE49-F238E27FC236}">
                <a16:creationId xmlns:a16="http://schemas.microsoft.com/office/drawing/2014/main" id="{6A817F79-4948-3113-1311-D0BBBFDEFAE1}"/>
              </a:ext>
            </a:extLst>
          </p:cNvPr>
          <p:cNvSpPr>
            <a:spLocks noChangeShapeType="1"/>
          </p:cNvSpPr>
          <p:nvPr/>
        </p:nvSpPr>
        <p:spPr bwMode="auto">
          <a:xfrm flipH="1" flipV="1">
            <a:off x="9229477" y="4941820"/>
            <a:ext cx="360362"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a:extLst>
              <a:ext uri="{FF2B5EF4-FFF2-40B4-BE49-F238E27FC236}">
                <a16:creationId xmlns:a16="http://schemas.microsoft.com/office/drawing/2014/main" id="{B5BC82BB-DB6A-5DE8-5743-8517BC69363E}"/>
              </a:ext>
            </a:extLst>
          </p:cNvPr>
          <p:cNvSpPr>
            <a:spLocks noChangeShapeType="1"/>
          </p:cNvSpPr>
          <p:nvPr/>
        </p:nvSpPr>
        <p:spPr bwMode="auto">
          <a:xfrm flipH="1" flipV="1">
            <a:off x="6754564" y="5213282"/>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1">
            <a:extLst>
              <a:ext uri="{FF2B5EF4-FFF2-40B4-BE49-F238E27FC236}">
                <a16:creationId xmlns:a16="http://schemas.microsoft.com/office/drawing/2014/main" id="{38F2833D-4F9B-62AE-A30B-EAEB459FB47B}"/>
              </a:ext>
            </a:extLst>
          </p:cNvPr>
          <p:cNvSpPr>
            <a:spLocks noChangeShapeType="1"/>
          </p:cNvSpPr>
          <p:nvPr/>
        </p:nvSpPr>
        <p:spPr bwMode="auto">
          <a:xfrm flipH="1">
            <a:off x="7464177" y="4100445"/>
            <a:ext cx="2116137" cy="1306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2">
            <a:extLst>
              <a:ext uri="{FF2B5EF4-FFF2-40B4-BE49-F238E27FC236}">
                <a16:creationId xmlns:a16="http://schemas.microsoft.com/office/drawing/2014/main" id="{A6183456-3294-0469-228C-E444DD374CF6}"/>
              </a:ext>
            </a:extLst>
          </p:cNvPr>
          <p:cNvSpPr>
            <a:spLocks noChangeShapeType="1"/>
          </p:cNvSpPr>
          <p:nvPr/>
        </p:nvSpPr>
        <p:spPr bwMode="auto">
          <a:xfrm flipH="1">
            <a:off x="7462589" y="5043420"/>
            <a:ext cx="2120900" cy="1308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3">
            <a:extLst>
              <a:ext uri="{FF2B5EF4-FFF2-40B4-BE49-F238E27FC236}">
                <a16:creationId xmlns:a16="http://schemas.microsoft.com/office/drawing/2014/main" id="{DD29A670-A378-4B8E-9235-AF0CC6CC1118}"/>
              </a:ext>
            </a:extLst>
          </p:cNvPr>
          <p:cNvSpPr>
            <a:spLocks noChangeShapeType="1"/>
          </p:cNvSpPr>
          <p:nvPr/>
        </p:nvSpPr>
        <p:spPr bwMode="auto">
          <a:xfrm flipH="1">
            <a:off x="6762502" y="5976870"/>
            <a:ext cx="293687" cy="180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4">
            <a:extLst>
              <a:ext uri="{FF2B5EF4-FFF2-40B4-BE49-F238E27FC236}">
                <a16:creationId xmlns:a16="http://schemas.microsoft.com/office/drawing/2014/main" id="{584C60A9-1C16-68E1-4176-549520204B10}"/>
              </a:ext>
            </a:extLst>
          </p:cNvPr>
          <p:cNvSpPr>
            <a:spLocks noChangeShapeType="1"/>
          </p:cNvSpPr>
          <p:nvPr/>
        </p:nvSpPr>
        <p:spPr bwMode="auto">
          <a:xfrm flipH="1">
            <a:off x="8618289" y="3990907"/>
            <a:ext cx="627063" cy="388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a:extLst>
              <a:ext uri="{FF2B5EF4-FFF2-40B4-BE49-F238E27FC236}">
                <a16:creationId xmlns:a16="http://schemas.microsoft.com/office/drawing/2014/main" id="{BC2C985C-D813-58E1-B637-27D67E1AB16F}"/>
              </a:ext>
            </a:extLst>
          </p:cNvPr>
          <p:cNvSpPr>
            <a:spLocks noChangeShapeType="1"/>
          </p:cNvSpPr>
          <p:nvPr/>
        </p:nvSpPr>
        <p:spPr bwMode="auto">
          <a:xfrm flipH="1">
            <a:off x="6756152" y="4078220"/>
            <a:ext cx="1831975" cy="1131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a:extLst>
              <a:ext uri="{FF2B5EF4-FFF2-40B4-BE49-F238E27FC236}">
                <a16:creationId xmlns:a16="http://schemas.microsoft.com/office/drawing/2014/main" id="{9A251E1B-AA58-A885-4F85-B786ED4ECA70}"/>
              </a:ext>
            </a:extLst>
          </p:cNvPr>
          <p:cNvSpPr>
            <a:spLocks noChangeShapeType="1"/>
          </p:cNvSpPr>
          <p:nvPr/>
        </p:nvSpPr>
        <p:spPr bwMode="auto">
          <a:xfrm flipH="1">
            <a:off x="7065714" y="5365682"/>
            <a:ext cx="0" cy="876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7">
            <a:extLst>
              <a:ext uri="{FF2B5EF4-FFF2-40B4-BE49-F238E27FC236}">
                <a16:creationId xmlns:a16="http://schemas.microsoft.com/office/drawing/2014/main" id="{749ABB52-1243-C2E5-13BD-78ECA0F7BF89}"/>
              </a:ext>
            </a:extLst>
          </p:cNvPr>
          <p:cNvSpPr>
            <a:spLocks noChangeShapeType="1"/>
          </p:cNvSpPr>
          <p:nvPr/>
        </p:nvSpPr>
        <p:spPr bwMode="auto">
          <a:xfrm flipH="1">
            <a:off x="7119689" y="4932295"/>
            <a:ext cx="2120900" cy="13096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8">
            <a:extLst>
              <a:ext uri="{FF2B5EF4-FFF2-40B4-BE49-F238E27FC236}">
                <a16:creationId xmlns:a16="http://schemas.microsoft.com/office/drawing/2014/main" id="{6EDAAFB5-6E5D-51DD-269B-D3941EF98EF5}"/>
              </a:ext>
            </a:extLst>
          </p:cNvPr>
          <p:cNvSpPr>
            <a:spLocks noChangeShapeType="1"/>
          </p:cNvSpPr>
          <p:nvPr/>
        </p:nvSpPr>
        <p:spPr bwMode="auto">
          <a:xfrm flipH="1">
            <a:off x="8626227" y="3155882"/>
            <a:ext cx="639762" cy="12255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9">
            <a:extLst>
              <a:ext uri="{FF2B5EF4-FFF2-40B4-BE49-F238E27FC236}">
                <a16:creationId xmlns:a16="http://schemas.microsoft.com/office/drawing/2014/main" id="{4DB86817-97C5-EB47-13EC-55B6FAD1C010}"/>
              </a:ext>
            </a:extLst>
          </p:cNvPr>
          <p:cNvSpPr>
            <a:spLocks noChangeShapeType="1"/>
          </p:cNvSpPr>
          <p:nvPr/>
        </p:nvSpPr>
        <p:spPr bwMode="auto">
          <a:xfrm flipH="1" flipV="1">
            <a:off x="7099052" y="2820920"/>
            <a:ext cx="2133600" cy="114935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0">
            <a:extLst>
              <a:ext uri="{FF2B5EF4-FFF2-40B4-BE49-F238E27FC236}">
                <a16:creationId xmlns:a16="http://schemas.microsoft.com/office/drawing/2014/main" id="{BE53AECC-2DA9-F11F-8452-6459305325EA}"/>
              </a:ext>
            </a:extLst>
          </p:cNvPr>
          <p:cNvSpPr>
            <a:spLocks noChangeShapeType="1"/>
          </p:cNvSpPr>
          <p:nvPr/>
        </p:nvSpPr>
        <p:spPr bwMode="auto">
          <a:xfrm flipH="1">
            <a:off x="8765927" y="3624195"/>
            <a:ext cx="15875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1">
            <a:extLst>
              <a:ext uri="{FF2B5EF4-FFF2-40B4-BE49-F238E27FC236}">
                <a16:creationId xmlns:a16="http://schemas.microsoft.com/office/drawing/2014/main" id="{A243B793-4D0B-87DC-C6D7-8BFB8D426DF3}"/>
              </a:ext>
            </a:extLst>
          </p:cNvPr>
          <p:cNvSpPr>
            <a:spLocks noChangeShapeType="1"/>
          </p:cNvSpPr>
          <p:nvPr/>
        </p:nvSpPr>
        <p:spPr bwMode="auto">
          <a:xfrm rot="5400000" flipH="1">
            <a:off x="8078539" y="2778057"/>
            <a:ext cx="579438" cy="1112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2">
            <a:extLst>
              <a:ext uri="{FF2B5EF4-FFF2-40B4-BE49-F238E27FC236}">
                <a16:creationId xmlns:a16="http://schemas.microsoft.com/office/drawing/2014/main" id="{2F369A60-94EE-052B-2D26-0FA546FBF167}"/>
              </a:ext>
            </a:extLst>
          </p:cNvPr>
          <p:cNvSpPr>
            <a:spLocks noChangeShapeType="1"/>
          </p:cNvSpPr>
          <p:nvPr/>
        </p:nvSpPr>
        <p:spPr bwMode="auto">
          <a:xfrm flipH="1" flipV="1">
            <a:off x="9367589" y="2241482"/>
            <a:ext cx="977900" cy="261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a:extLst>
              <a:ext uri="{FF2B5EF4-FFF2-40B4-BE49-F238E27FC236}">
                <a16:creationId xmlns:a16="http://schemas.microsoft.com/office/drawing/2014/main" id="{6D99AE30-C958-E321-D28F-3EB62AE3998E}"/>
              </a:ext>
            </a:extLst>
          </p:cNvPr>
          <p:cNvSpPr>
            <a:spLocks noChangeShapeType="1"/>
          </p:cNvSpPr>
          <p:nvPr/>
        </p:nvSpPr>
        <p:spPr bwMode="auto">
          <a:xfrm flipH="1" flipV="1">
            <a:off x="8711952" y="2605020"/>
            <a:ext cx="1020762" cy="2778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4">
            <a:extLst>
              <a:ext uri="{FF2B5EF4-FFF2-40B4-BE49-F238E27FC236}">
                <a16:creationId xmlns:a16="http://schemas.microsoft.com/office/drawing/2014/main" id="{B6808066-3F69-FD00-B9A5-500150DE2769}"/>
              </a:ext>
            </a:extLst>
          </p:cNvPr>
          <p:cNvSpPr>
            <a:spLocks noChangeShapeType="1"/>
          </p:cNvSpPr>
          <p:nvPr/>
        </p:nvSpPr>
        <p:spPr bwMode="auto">
          <a:xfrm flipH="1">
            <a:off x="9288214" y="2233545"/>
            <a:ext cx="84138"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5">
            <a:extLst>
              <a:ext uri="{FF2B5EF4-FFF2-40B4-BE49-F238E27FC236}">
                <a16:creationId xmlns:a16="http://schemas.microsoft.com/office/drawing/2014/main" id="{5B86E776-77C5-0B79-8BB8-43A7EDFD7377}"/>
              </a:ext>
            </a:extLst>
          </p:cNvPr>
          <p:cNvSpPr>
            <a:spLocks noChangeShapeType="1"/>
          </p:cNvSpPr>
          <p:nvPr/>
        </p:nvSpPr>
        <p:spPr bwMode="auto">
          <a:xfrm flipH="1" flipV="1">
            <a:off x="9302502" y="2284345"/>
            <a:ext cx="977900" cy="263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6">
            <a:extLst>
              <a:ext uri="{FF2B5EF4-FFF2-40B4-BE49-F238E27FC236}">
                <a16:creationId xmlns:a16="http://schemas.microsoft.com/office/drawing/2014/main" id="{E066FBE4-9CC8-63E2-06C2-FB2D2B4E260C}"/>
              </a:ext>
            </a:extLst>
          </p:cNvPr>
          <p:cNvSpPr>
            <a:spLocks noChangeShapeType="1"/>
          </p:cNvSpPr>
          <p:nvPr/>
        </p:nvSpPr>
        <p:spPr bwMode="auto">
          <a:xfrm flipH="1" flipV="1">
            <a:off x="8781802" y="2562157"/>
            <a:ext cx="1022350" cy="276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7">
            <a:extLst>
              <a:ext uri="{FF2B5EF4-FFF2-40B4-BE49-F238E27FC236}">
                <a16:creationId xmlns:a16="http://schemas.microsoft.com/office/drawing/2014/main" id="{9BFEED7F-5CAF-0228-855F-F9A612CA7A87}"/>
              </a:ext>
            </a:extLst>
          </p:cNvPr>
          <p:cNvSpPr>
            <a:spLocks noChangeShapeType="1"/>
          </p:cNvSpPr>
          <p:nvPr/>
        </p:nvSpPr>
        <p:spPr bwMode="auto">
          <a:xfrm flipH="1">
            <a:off x="9339014" y="2416107"/>
            <a:ext cx="469900" cy="290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8">
            <a:extLst>
              <a:ext uri="{FF2B5EF4-FFF2-40B4-BE49-F238E27FC236}">
                <a16:creationId xmlns:a16="http://schemas.microsoft.com/office/drawing/2014/main" id="{D16B657C-0661-5526-0152-AE8770356867}"/>
              </a:ext>
            </a:extLst>
          </p:cNvPr>
          <p:cNvSpPr>
            <a:spLocks noChangeShapeType="1"/>
          </p:cNvSpPr>
          <p:nvPr/>
        </p:nvSpPr>
        <p:spPr bwMode="auto">
          <a:xfrm flipH="1">
            <a:off x="9245352" y="2404995"/>
            <a:ext cx="471487" cy="29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a:extLst>
              <a:ext uri="{FF2B5EF4-FFF2-40B4-BE49-F238E27FC236}">
                <a16:creationId xmlns:a16="http://schemas.microsoft.com/office/drawing/2014/main" id="{BD09F492-2B12-D77D-C3C1-5B1CE62972BF}"/>
              </a:ext>
            </a:extLst>
          </p:cNvPr>
          <p:cNvSpPr>
            <a:spLocks noChangeShapeType="1"/>
          </p:cNvSpPr>
          <p:nvPr/>
        </p:nvSpPr>
        <p:spPr bwMode="auto">
          <a:xfrm flipH="1">
            <a:off x="8704014" y="2557395"/>
            <a:ext cx="84138" cy="52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0">
            <a:extLst>
              <a:ext uri="{FF2B5EF4-FFF2-40B4-BE49-F238E27FC236}">
                <a16:creationId xmlns:a16="http://schemas.microsoft.com/office/drawing/2014/main" id="{C5B64283-9719-DD0D-A683-79344FF392F5}"/>
              </a:ext>
            </a:extLst>
          </p:cNvPr>
          <p:cNvSpPr>
            <a:spLocks noChangeShapeType="1"/>
          </p:cNvSpPr>
          <p:nvPr/>
        </p:nvSpPr>
        <p:spPr bwMode="auto">
          <a:xfrm flipH="1">
            <a:off x="10258177" y="2506595"/>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1">
            <a:extLst>
              <a:ext uri="{FF2B5EF4-FFF2-40B4-BE49-F238E27FC236}">
                <a16:creationId xmlns:a16="http://schemas.microsoft.com/office/drawing/2014/main" id="{05F47D46-44BE-F333-A3F7-7DA5428AFCAA}"/>
              </a:ext>
            </a:extLst>
          </p:cNvPr>
          <p:cNvSpPr>
            <a:spLocks noChangeShapeType="1"/>
          </p:cNvSpPr>
          <p:nvPr/>
        </p:nvSpPr>
        <p:spPr bwMode="auto">
          <a:xfrm flipH="1">
            <a:off x="9715252" y="2843145"/>
            <a:ext cx="82550"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2">
            <a:extLst>
              <a:ext uri="{FF2B5EF4-FFF2-40B4-BE49-F238E27FC236}">
                <a16:creationId xmlns:a16="http://schemas.microsoft.com/office/drawing/2014/main" id="{68AF01D5-EB09-3504-7A1F-3F031D67FF06}"/>
              </a:ext>
            </a:extLst>
          </p:cNvPr>
          <p:cNvSpPr>
            <a:spLocks noChangeShapeType="1"/>
          </p:cNvSpPr>
          <p:nvPr/>
        </p:nvSpPr>
        <p:spPr bwMode="auto">
          <a:xfrm flipH="1">
            <a:off x="10272464" y="2551045"/>
            <a:ext cx="0" cy="2814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3">
            <a:extLst>
              <a:ext uri="{FF2B5EF4-FFF2-40B4-BE49-F238E27FC236}">
                <a16:creationId xmlns:a16="http://schemas.microsoft.com/office/drawing/2014/main" id="{A4EBC7E8-D1C3-4966-00AA-BF25629B4EC9}"/>
              </a:ext>
            </a:extLst>
          </p:cNvPr>
          <p:cNvSpPr>
            <a:spLocks noChangeShapeType="1"/>
          </p:cNvSpPr>
          <p:nvPr/>
        </p:nvSpPr>
        <p:spPr bwMode="auto">
          <a:xfrm flipH="1">
            <a:off x="9802564" y="2854257"/>
            <a:ext cx="0" cy="2808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4">
            <a:extLst>
              <a:ext uri="{FF2B5EF4-FFF2-40B4-BE49-F238E27FC236}">
                <a16:creationId xmlns:a16="http://schemas.microsoft.com/office/drawing/2014/main" id="{ADA56AA4-1C31-2761-57C9-576820B3539D}"/>
              </a:ext>
            </a:extLst>
          </p:cNvPr>
          <p:cNvSpPr>
            <a:spLocks noChangeShapeType="1"/>
          </p:cNvSpPr>
          <p:nvPr/>
        </p:nvSpPr>
        <p:spPr bwMode="auto">
          <a:xfrm flipH="1">
            <a:off x="9802564" y="2430395"/>
            <a:ext cx="0" cy="401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5">
            <a:extLst>
              <a:ext uri="{FF2B5EF4-FFF2-40B4-BE49-F238E27FC236}">
                <a16:creationId xmlns:a16="http://schemas.microsoft.com/office/drawing/2014/main" id="{915ED188-ED79-99C2-FF76-AC3124099EE2}"/>
              </a:ext>
            </a:extLst>
          </p:cNvPr>
          <p:cNvSpPr>
            <a:spLocks noChangeShapeType="1"/>
          </p:cNvSpPr>
          <p:nvPr/>
        </p:nvSpPr>
        <p:spPr bwMode="auto">
          <a:xfrm flipH="1">
            <a:off x="9294564" y="2284345"/>
            <a:ext cx="0" cy="376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6">
            <a:extLst>
              <a:ext uri="{FF2B5EF4-FFF2-40B4-BE49-F238E27FC236}">
                <a16:creationId xmlns:a16="http://schemas.microsoft.com/office/drawing/2014/main" id="{7333D1B8-1D89-798D-908F-5033DD3C9BEB}"/>
              </a:ext>
            </a:extLst>
          </p:cNvPr>
          <p:cNvSpPr>
            <a:spLocks noChangeShapeType="1"/>
          </p:cNvSpPr>
          <p:nvPr/>
        </p:nvSpPr>
        <p:spPr bwMode="auto">
          <a:xfrm flipH="1">
            <a:off x="10258177" y="5325995"/>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7">
            <a:extLst>
              <a:ext uri="{FF2B5EF4-FFF2-40B4-BE49-F238E27FC236}">
                <a16:creationId xmlns:a16="http://schemas.microsoft.com/office/drawing/2014/main" id="{C134EA44-557D-F251-0547-4BD5406FB797}"/>
              </a:ext>
            </a:extLst>
          </p:cNvPr>
          <p:cNvSpPr>
            <a:spLocks noChangeShapeType="1"/>
          </p:cNvSpPr>
          <p:nvPr/>
        </p:nvSpPr>
        <p:spPr bwMode="auto">
          <a:xfrm flipH="1">
            <a:off x="9718427" y="5657782"/>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8">
            <a:extLst>
              <a:ext uri="{FF2B5EF4-FFF2-40B4-BE49-F238E27FC236}">
                <a16:creationId xmlns:a16="http://schemas.microsoft.com/office/drawing/2014/main" id="{7A99E78D-8EA2-DCF5-F348-D08C8359FE1B}"/>
              </a:ext>
            </a:extLst>
          </p:cNvPr>
          <p:cNvSpPr>
            <a:spLocks noChangeShapeType="1"/>
          </p:cNvSpPr>
          <p:nvPr/>
        </p:nvSpPr>
        <p:spPr bwMode="auto">
          <a:xfrm flipH="1" flipV="1">
            <a:off x="9786689" y="5238682"/>
            <a:ext cx="488950" cy="1317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9">
            <a:extLst>
              <a:ext uri="{FF2B5EF4-FFF2-40B4-BE49-F238E27FC236}">
                <a16:creationId xmlns:a16="http://schemas.microsoft.com/office/drawing/2014/main" id="{EADCBE36-98C0-8E74-9892-E70F7A6FCB14}"/>
              </a:ext>
            </a:extLst>
          </p:cNvPr>
          <p:cNvSpPr>
            <a:spLocks noChangeShapeType="1"/>
          </p:cNvSpPr>
          <p:nvPr/>
        </p:nvSpPr>
        <p:spPr bwMode="auto">
          <a:xfrm flipH="1">
            <a:off x="7465764" y="4168707"/>
            <a:ext cx="2117725" cy="130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0">
            <a:extLst>
              <a:ext uri="{FF2B5EF4-FFF2-40B4-BE49-F238E27FC236}">
                <a16:creationId xmlns:a16="http://schemas.microsoft.com/office/drawing/2014/main" id="{74D55078-DF79-71AE-6476-F3D34553ADE5}"/>
              </a:ext>
            </a:extLst>
          </p:cNvPr>
          <p:cNvSpPr>
            <a:spLocks noChangeShapeType="1"/>
          </p:cNvSpPr>
          <p:nvPr/>
        </p:nvSpPr>
        <p:spPr bwMode="auto">
          <a:xfrm flipH="1">
            <a:off x="7457827" y="5118032"/>
            <a:ext cx="2122487" cy="13096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41">
            <a:extLst>
              <a:ext uri="{FF2B5EF4-FFF2-40B4-BE49-F238E27FC236}">
                <a16:creationId xmlns:a16="http://schemas.microsoft.com/office/drawing/2014/main" id="{9E7A835C-D334-70A0-6B6F-0576D8DEBCE9}"/>
              </a:ext>
            </a:extLst>
          </p:cNvPr>
          <p:cNvSpPr>
            <a:spLocks noChangeShapeType="1"/>
          </p:cNvSpPr>
          <p:nvPr/>
        </p:nvSpPr>
        <p:spPr bwMode="auto">
          <a:xfrm flipH="1" flipV="1">
            <a:off x="6754564" y="5275195"/>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2">
            <a:extLst>
              <a:ext uri="{FF2B5EF4-FFF2-40B4-BE49-F238E27FC236}">
                <a16:creationId xmlns:a16="http://schemas.microsoft.com/office/drawing/2014/main" id="{BF6F4C57-F5E1-7B0E-A225-B5C6C20A77AF}"/>
              </a:ext>
            </a:extLst>
          </p:cNvPr>
          <p:cNvSpPr>
            <a:spLocks noChangeShapeType="1"/>
          </p:cNvSpPr>
          <p:nvPr/>
        </p:nvSpPr>
        <p:spPr bwMode="auto">
          <a:xfrm flipH="1" flipV="1">
            <a:off x="6754564" y="6154670"/>
            <a:ext cx="709613" cy="1920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3">
            <a:extLst>
              <a:ext uri="{FF2B5EF4-FFF2-40B4-BE49-F238E27FC236}">
                <a16:creationId xmlns:a16="http://schemas.microsoft.com/office/drawing/2014/main" id="{81C96FEA-7C0E-49F4-6CB6-91847C0D9DF7}"/>
              </a:ext>
            </a:extLst>
          </p:cNvPr>
          <p:cNvSpPr>
            <a:spLocks noChangeShapeType="1"/>
          </p:cNvSpPr>
          <p:nvPr/>
        </p:nvSpPr>
        <p:spPr bwMode="auto">
          <a:xfrm flipH="1" flipV="1">
            <a:off x="6754564" y="6219757"/>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4">
            <a:extLst>
              <a:ext uri="{FF2B5EF4-FFF2-40B4-BE49-F238E27FC236}">
                <a16:creationId xmlns:a16="http://schemas.microsoft.com/office/drawing/2014/main" id="{4D42AB8D-8B8C-11B4-9A63-563261F640FD}"/>
              </a:ext>
            </a:extLst>
          </p:cNvPr>
          <p:cNvSpPr>
            <a:spLocks noChangeShapeType="1"/>
          </p:cNvSpPr>
          <p:nvPr/>
        </p:nvSpPr>
        <p:spPr bwMode="auto">
          <a:xfrm flipH="1">
            <a:off x="7470527" y="5402195"/>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5">
            <a:extLst>
              <a:ext uri="{FF2B5EF4-FFF2-40B4-BE49-F238E27FC236}">
                <a16:creationId xmlns:a16="http://schemas.microsoft.com/office/drawing/2014/main" id="{13DDAADC-FCC7-08FE-F511-F42F5299F3FB}"/>
              </a:ext>
            </a:extLst>
          </p:cNvPr>
          <p:cNvSpPr>
            <a:spLocks noChangeShapeType="1"/>
          </p:cNvSpPr>
          <p:nvPr/>
        </p:nvSpPr>
        <p:spPr bwMode="auto">
          <a:xfrm flipH="1">
            <a:off x="6764089" y="5213282"/>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6">
            <a:extLst>
              <a:ext uri="{FF2B5EF4-FFF2-40B4-BE49-F238E27FC236}">
                <a16:creationId xmlns:a16="http://schemas.microsoft.com/office/drawing/2014/main" id="{A1DC665A-5332-19F7-B172-AC70C49C5630}"/>
              </a:ext>
            </a:extLst>
          </p:cNvPr>
          <p:cNvSpPr>
            <a:spLocks noChangeShapeType="1"/>
          </p:cNvSpPr>
          <p:nvPr/>
        </p:nvSpPr>
        <p:spPr bwMode="auto">
          <a:xfrm flipH="1">
            <a:off x="7470527" y="6351520"/>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7">
            <a:extLst>
              <a:ext uri="{FF2B5EF4-FFF2-40B4-BE49-F238E27FC236}">
                <a16:creationId xmlns:a16="http://schemas.microsoft.com/office/drawing/2014/main" id="{81F3958D-9F11-1220-702A-E50E46C1E122}"/>
              </a:ext>
            </a:extLst>
          </p:cNvPr>
          <p:cNvSpPr>
            <a:spLocks noChangeShapeType="1"/>
          </p:cNvSpPr>
          <p:nvPr/>
        </p:nvSpPr>
        <p:spPr bwMode="auto">
          <a:xfrm flipH="1">
            <a:off x="7102227" y="5365682"/>
            <a:ext cx="0" cy="882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8">
            <a:extLst>
              <a:ext uri="{FF2B5EF4-FFF2-40B4-BE49-F238E27FC236}">
                <a16:creationId xmlns:a16="http://schemas.microsoft.com/office/drawing/2014/main" id="{675333C0-9FDF-70AB-C721-C10EC66615D3}"/>
              </a:ext>
            </a:extLst>
          </p:cNvPr>
          <p:cNvSpPr>
            <a:spLocks noChangeShapeType="1"/>
          </p:cNvSpPr>
          <p:nvPr/>
        </p:nvSpPr>
        <p:spPr bwMode="auto">
          <a:xfrm flipH="1">
            <a:off x="6767264" y="6157845"/>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9">
            <a:extLst>
              <a:ext uri="{FF2B5EF4-FFF2-40B4-BE49-F238E27FC236}">
                <a16:creationId xmlns:a16="http://schemas.microsoft.com/office/drawing/2014/main" id="{942632FB-34A8-92FC-4A14-926D110C8977}"/>
              </a:ext>
            </a:extLst>
          </p:cNvPr>
          <p:cNvSpPr>
            <a:spLocks noChangeShapeType="1"/>
          </p:cNvSpPr>
          <p:nvPr/>
        </p:nvSpPr>
        <p:spPr bwMode="auto">
          <a:xfrm flipH="1">
            <a:off x="9583489" y="4089332"/>
            <a:ext cx="0" cy="88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50">
            <a:extLst>
              <a:ext uri="{FF2B5EF4-FFF2-40B4-BE49-F238E27FC236}">
                <a16:creationId xmlns:a16="http://schemas.microsoft.com/office/drawing/2014/main" id="{6278A066-81F5-349D-434D-DE68642EA8F1}"/>
              </a:ext>
            </a:extLst>
          </p:cNvPr>
          <p:cNvSpPr>
            <a:spLocks noChangeShapeType="1"/>
          </p:cNvSpPr>
          <p:nvPr/>
        </p:nvSpPr>
        <p:spPr bwMode="auto">
          <a:xfrm flipH="1">
            <a:off x="9583489" y="5049770"/>
            <a:ext cx="0" cy="87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Rectangle 51">
            <a:extLst>
              <a:ext uri="{FF2B5EF4-FFF2-40B4-BE49-F238E27FC236}">
                <a16:creationId xmlns:a16="http://schemas.microsoft.com/office/drawing/2014/main" id="{D321DA87-ED1F-060B-DBBB-022A465C6725}"/>
              </a:ext>
            </a:extLst>
          </p:cNvPr>
          <p:cNvSpPr>
            <a:spLocks noChangeArrowheads="1"/>
          </p:cNvSpPr>
          <p:nvPr/>
        </p:nvSpPr>
        <p:spPr bwMode="auto">
          <a:xfrm rot="1642254" flipH="1">
            <a:off x="7435602" y="2952682"/>
            <a:ext cx="334962" cy="3460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3" name="Rectangle 52">
            <a:extLst>
              <a:ext uri="{FF2B5EF4-FFF2-40B4-BE49-F238E27FC236}">
                <a16:creationId xmlns:a16="http://schemas.microsoft.com/office/drawing/2014/main" id="{4F43648B-93AD-D0EE-62CB-94CB90B6B948}"/>
              </a:ext>
            </a:extLst>
          </p:cNvPr>
          <p:cNvSpPr>
            <a:spLocks noChangeArrowheads="1"/>
          </p:cNvSpPr>
          <p:nvPr/>
        </p:nvSpPr>
        <p:spPr bwMode="auto">
          <a:xfrm rot="1642254" flipH="1">
            <a:off x="7476877" y="3001895"/>
            <a:ext cx="247650" cy="247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 name="Line 53">
            <a:extLst>
              <a:ext uri="{FF2B5EF4-FFF2-40B4-BE49-F238E27FC236}">
                <a16:creationId xmlns:a16="http://schemas.microsoft.com/office/drawing/2014/main" id="{0B548A2C-AC51-5B58-7E60-6C19B8ABE3E0}"/>
              </a:ext>
            </a:extLst>
          </p:cNvPr>
          <p:cNvSpPr>
            <a:spLocks noChangeShapeType="1"/>
          </p:cNvSpPr>
          <p:nvPr/>
        </p:nvSpPr>
        <p:spPr bwMode="auto">
          <a:xfrm flipH="1" flipV="1">
            <a:off x="8591302" y="3836920"/>
            <a:ext cx="0" cy="5524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4">
            <a:extLst>
              <a:ext uri="{FF2B5EF4-FFF2-40B4-BE49-F238E27FC236}">
                <a16:creationId xmlns:a16="http://schemas.microsoft.com/office/drawing/2014/main" id="{90AF877E-720B-2CB9-556B-C97F5D4BCD89}"/>
              </a:ext>
            </a:extLst>
          </p:cNvPr>
          <p:cNvSpPr>
            <a:spLocks noChangeShapeType="1"/>
          </p:cNvSpPr>
          <p:nvPr/>
        </p:nvSpPr>
        <p:spPr bwMode="auto">
          <a:xfrm flipH="1">
            <a:off x="8665914" y="3132070"/>
            <a:ext cx="574675" cy="3540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55">
            <a:extLst>
              <a:ext uri="{FF2B5EF4-FFF2-40B4-BE49-F238E27FC236}">
                <a16:creationId xmlns:a16="http://schemas.microsoft.com/office/drawing/2014/main" id="{D8808C6F-7EBF-9741-9D6B-0C84E1B636C5}"/>
              </a:ext>
            </a:extLst>
          </p:cNvPr>
          <p:cNvSpPr>
            <a:spLocks noChangeShapeType="1"/>
          </p:cNvSpPr>
          <p:nvPr/>
        </p:nvSpPr>
        <p:spPr bwMode="auto">
          <a:xfrm flipH="1" flipV="1">
            <a:off x="8624639" y="3841682"/>
            <a:ext cx="0" cy="5524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56">
            <a:extLst>
              <a:ext uri="{FF2B5EF4-FFF2-40B4-BE49-F238E27FC236}">
                <a16:creationId xmlns:a16="http://schemas.microsoft.com/office/drawing/2014/main" id="{0854CA87-798E-7CA4-A129-D159764BB091}"/>
              </a:ext>
            </a:extLst>
          </p:cNvPr>
          <p:cNvSpPr>
            <a:spLocks noChangeShapeType="1"/>
          </p:cNvSpPr>
          <p:nvPr/>
        </p:nvSpPr>
        <p:spPr bwMode="auto">
          <a:xfrm flipH="1" flipV="1">
            <a:off x="8600827" y="4384607"/>
            <a:ext cx="26987" cy="7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57">
            <a:extLst>
              <a:ext uri="{FF2B5EF4-FFF2-40B4-BE49-F238E27FC236}">
                <a16:creationId xmlns:a16="http://schemas.microsoft.com/office/drawing/2014/main" id="{D93FC9CC-297A-F851-EFDD-9FC595B01743}"/>
              </a:ext>
            </a:extLst>
          </p:cNvPr>
          <p:cNvSpPr>
            <a:spLocks noChangeShapeType="1"/>
          </p:cNvSpPr>
          <p:nvPr/>
        </p:nvSpPr>
        <p:spPr bwMode="auto">
          <a:xfrm flipH="1">
            <a:off x="8691314" y="3143182"/>
            <a:ext cx="574675" cy="354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58">
            <a:extLst>
              <a:ext uri="{FF2B5EF4-FFF2-40B4-BE49-F238E27FC236}">
                <a16:creationId xmlns:a16="http://schemas.microsoft.com/office/drawing/2014/main" id="{4C9139D1-8412-5C8A-D8A9-FD15F861FAD0}"/>
              </a:ext>
            </a:extLst>
          </p:cNvPr>
          <p:cNvSpPr>
            <a:spLocks noChangeShapeType="1"/>
          </p:cNvSpPr>
          <p:nvPr/>
        </p:nvSpPr>
        <p:spPr bwMode="auto">
          <a:xfrm flipH="1" flipV="1">
            <a:off x="9239002" y="3138420"/>
            <a:ext cx="26987"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59">
            <a:extLst>
              <a:ext uri="{FF2B5EF4-FFF2-40B4-BE49-F238E27FC236}">
                <a16:creationId xmlns:a16="http://schemas.microsoft.com/office/drawing/2014/main" id="{5029EA0E-B06C-C245-CA0A-826B9F4AF990}"/>
              </a:ext>
            </a:extLst>
          </p:cNvPr>
          <p:cNvSpPr>
            <a:spLocks noChangeShapeType="1"/>
          </p:cNvSpPr>
          <p:nvPr/>
        </p:nvSpPr>
        <p:spPr bwMode="auto">
          <a:xfrm flipH="1" flipV="1">
            <a:off x="9254877" y="3163820"/>
            <a:ext cx="0" cy="831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Line 60">
            <a:extLst>
              <a:ext uri="{FF2B5EF4-FFF2-40B4-BE49-F238E27FC236}">
                <a16:creationId xmlns:a16="http://schemas.microsoft.com/office/drawing/2014/main" id="{5E3E374B-9F5D-162B-FA73-30E1CD6D7B80}"/>
              </a:ext>
            </a:extLst>
          </p:cNvPr>
          <p:cNvSpPr>
            <a:spLocks noChangeShapeType="1"/>
          </p:cNvSpPr>
          <p:nvPr/>
        </p:nvSpPr>
        <p:spPr bwMode="auto">
          <a:xfrm flipH="1" flipV="1">
            <a:off x="9237414" y="4378257"/>
            <a:ext cx="0" cy="561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61">
            <a:extLst>
              <a:ext uri="{FF2B5EF4-FFF2-40B4-BE49-F238E27FC236}">
                <a16:creationId xmlns:a16="http://schemas.microsoft.com/office/drawing/2014/main" id="{FC939C87-20A9-7273-40FB-8C40CB50D52C}"/>
              </a:ext>
            </a:extLst>
          </p:cNvPr>
          <p:cNvSpPr>
            <a:spLocks noChangeShapeType="1"/>
          </p:cNvSpPr>
          <p:nvPr/>
        </p:nvSpPr>
        <p:spPr bwMode="auto">
          <a:xfrm flipH="1">
            <a:off x="10337552" y="2503420"/>
            <a:ext cx="0" cy="2825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62">
            <a:extLst>
              <a:ext uri="{FF2B5EF4-FFF2-40B4-BE49-F238E27FC236}">
                <a16:creationId xmlns:a16="http://schemas.microsoft.com/office/drawing/2014/main" id="{94E8F7D1-4E02-B14D-41A4-A290AAD1D72C}"/>
              </a:ext>
            </a:extLst>
          </p:cNvPr>
          <p:cNvSpPr>
            <a:spLocks noChangeShapeType="1"/>
          </p:cNvSpPr>
          <p:nvPr/>
        </p:nvSpPr>
        <p:spPr bwMode="auto">
          <a:xfrm flipH="1">
            <a:off x="9724777" y="2897120"/>
            <a:ext cx="0" cy="28082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63">
            <a:extLst>
              <a:ext uri="{FF2B5EF4-FFF2-40B4-BE49-F238E27FC236}">
                <a16:creationId xmlns:a16="http://schemas.microsoft.com/office/drawing/2014/main" id="{E302C248-D2FC-70E7-C65F-5265CECC21DA}"/>
              </a:ext>
            </a:extLst>
          </p:cNvPr>
          <p:cNvSpPr>
            <a:spLocks noChangeShapeType="1"/>
          </p:cNvSpPr>
          <p:nvPr/>
        </p:nvSpPr>
        <p:spPr bwMode="auto">
          <a:xfrm flipH="1">
            <a:off x="9724777" y="2897120"/>
            <a:ext cx="0" cy="28114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Line 64">
            <a:extLst>
              <a:ext uri="{FF2B5EF4-FFF2-40B4-BE49-F238E27FC236}">
                <a16:creationId xmlns:a16="http://schemas.microsoft.com/office/drawing/2014/main" id="{E32D7832-246E-DD01-DEE8-B1FE38892ABB}"/>
              </a:ext>
            </a:extLst>
          </p:cNvPr>
          <p:cNvSpPr>
            <a:spLocks noChangeShapeType="1"/>
          </p:cNvSpPr>
          <p:nvPr/>
        </p:nvSpPr>
        <p:spPr bwMode="auto">
          <a:xfrm flipH="1">
            <a:off x="8713539" y="2620895"/>
            <a:ext cx="0" cy="8366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65">
            <a:extLst>
              <a:ext uri="{FF2B5EF4-FFF2-40B4-BE49-F238E27FC236}">
                <a16:creationId xmlns:a16="http://schemas.microsoft.com/office/drawing/2014/main" id="{E8909A6D-1A4F-1F02-C463-68538E14938C}"/>
              </a:ext>
            </a:extLst>
          </p:cNvPr>
          <p:cNvSpPr>
            <a:spLocks noChangeShapeType="1"/>
          </p:cNvSpPr>
          <p:nvPr/>
        </p:nvSpPr>
        <p:spPr bwMode="auto">
          <a:xfrm flipH="1" flipV="1">
            <a:off x="8969127" y="5500620"/>
            <a:ext cx="752475" cy="2047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66">
            <a:extLst>
              <a:ext uri="{FF2B5EF4-FFF2-40B4-BE49-F238E27FC236}">
                <a16:creationId xmlns:a16="http://schemas.microsoft.com/office/drawing/2014/main" id="{18019CD2-9D24-925B-4364-7BCA25531E38}"/>
              </a:ext>
            </a:extLst>
          </p:cNvPr>
          <p:cNvSpPr>
            <a:spLocks noChangeShapeType="1"/>
          </p:cNvSpPr>
          <p:nvPr/>
        </p:nvSpPr>
        <p:spPr bwMode="auto">
          <a:xfrm flipH="1" flipV="1">
            <a:off x="9232652" y="3986145"/>
            <a:ext cx="357187" cy="96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67">
            <a:extLst>
              <a:ext uri="{FF2B5EF4-FFF2-40B4-BE49-F238E27FC236}">
                <a16:creationId xmlns:a16="http://schemas.microsoft.com/office/drawing/2014/main" id="{C349F3B5-5556-00BC-EBAB-39DB9B659861}"/>
              </a:ext>
            </a:extLst>
          </p:cNvPr>
          <p:cNvSpPr>
            <a:spLocks noChangeShapeType="1"/>
          </p:cNvSpPr>
          <p:nvPr/>
        </p:nvSpPr>
        <p:spPr bwMode="auto">
          <a:xfrm flipH="1" flipV="1">
            <a:off x="9229477" y="4941820"/>
            <a:ext cx="360362"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68">
            <a:extLst>
              <a:ext uri="{FF2B5EF4-FFF2-40B4-BE49-F238E27FC236}">
                <a16:creationId xmlns:a16="http://schemas.microsoft.com/office/drawing/2014/main" id="{9B4AF205-B786-1302-59C5-A1E4EAEE8DA3}"/>
              </a:ext>
            </a:extLst>
          </p:cNvPr>
          <p:cNvSpPr>
            <a:spLocks noChangeShapeType="1"/>
          </p:cNvSpPr>
          <p:nvPr/>
        </p:nvSpPr>
        <p:spPr bwMode="auto">
          <a:xfrm flipH="1" flipV="1">
            <a:off x="6754564" y="5213282"/>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69">
            <a:extLst>
              <a:ext uri="{FF2B5EF4-FFF2-40B4-BE49-F238E27FC236}">
                <a16:creationId xmlns:a16="http://schemas.microsoft.com/office/drawing/2014/main" id="{D60EC951-E48B-A899-8E4D-C21204107D96}"/>
              </a:ext>
            </a:extLst>
          </p:cNvPr>
          <p:cNvSpPr>
            <a:spLocks noChangeShapeType="1"/>
          </p:cNvSpPr>
          <p:nvPr/>
        </p:nvSpPr>
        <p:spPr bwMode="auto">
          <a:xfrm flipH="1">
            <a:off x="7464177" y="4100445"/>
            <a:ext cx="2116137" cy="1306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70">
            <a:extLst>
              <a:ext uri="{FF2B5EF4-FFF2-40B4-BE49-F238E27FC236}">
                <a16:creationId xmlns:a16="http://schemas.microsoft.com/office/drawing/2014/main" id="{D397F54E-B584-3CB1-46C3-E08FC36423C8}"/>
              </a:ext>
            </a:extLst>
          </p:cNvPr>
          <p:cNvSpPr>
            <a:spLocks noChangeShapeType="1"/>
          </p:cNvSpPr>
          <p:nvPr/>
        </p:nvSpPr>
        <p:spPr bwMode="auto">
          <a:xfrm flipH="1">
            <a:off x="7462589" y="5043420"/>
            <a:ext cx="2120900" cy="1308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71">
            <a:extLst>
              <a:ext uri="{FF2B5EF4-FFF2-40B4-BE49-F238E27FC236}">
                <a16:creationId xmlns:a16="http://schemas.microsoft.com/office/drawing/2014/main" id="{A17687C8-ADEE-4818-11D5-7EED7F4D38C1}"/>
              </a:ext>
            </a:extLst>
          </p:cNvPr>
          <p:cNvSpPr>
            <a:spLocks noChangeShapeType="1"/>
          </p:cNvSpPr>
          <p:nvPr/>
        </p:nvSpPr>
        <p:spPr bwMode="auto">
          <a:xfrm flipH="1">
            <a:off x="6762502" y="5976870"/>
            <a:ext cx="293687" cy="180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72">
            <a:extLst>
              <a:ext uri="{FF2B5EF4-FFF2-40B4-BE49-F238E27FC236}">
                <a16:creationId xmlns:a16="http://schemas.microsoft.com/office/drawing/2014/main" id="{7A0DC46D-D493-CA57-AD2A-25A97D24336C}"/>
              </a:ext>
            </a:extLst>
          </p:cNvPr>
          <p:cNvSpPr>
            <a:spLocks noChangeShapeType="1"/>
          </p:cNvSpPr>
          <p:nvPr/>
        </p:nvSpPr>
        <p:spPr bwMode="auto">
          <a:xfrm flipH="1">
            <a:off x="8618289" y="3990907"/>
            <a:ext cx="627063" cy="388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73">
            <a:extLst>
              <a:ext uri="{FF2B5EF4-FFF2-40B4-BE49-F238E27FC236}">
                <a16:creationId xmlns:a16="http://schemas.microsoft.com/office/drawing/2014/main" id="{51D5F32F-6402-B705-74EE-BA6348FD0949}"/>
              </a:ext>
            </a:extLst>
          </p:cNvPr>
          <p:cNvSpPr>
            <a:spLocks noChangeShapeType="1"/>
          </p:cNvSpPr>
          <p:nvPr/>
        </p:nvSpPr>
        <p:spPr bwMode="auto">
          <a:xfrm flipH="1">
            <a:off x="6756152" y="4078220"/>
            <a:ext cx="1831975" cy="1131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74">
            <a:extLst>
              <a:ext uri="{FF2B5EF4-FFF2-40B4-BE49-F238E27FC236}">
                <a16:creationId xmlns:a16="http://schemas.microsoft.com/office/drawing/2014/main" id="{BCA27AAF-E216-92B8-E0A4-7A5C99DFB350}"/>
              </a:ext>
            </a:extLst>
          </p:cNvPr>
          <p:cNvSpPr>
            <a:spLocks noChangeShapeType="1"/>
          </p:cNvSpPr>
          <p:nvPr/>
        </p:nvSpPr>
        <p:spPr bwMode="auto">
          <a:xfrm flipH="1">
            <a:off x="7065714" y="5365682"/>
            <a:ext cx="0" cy="876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75">
            <a:extLst>
              <a:ext uri="{FF2B5EF4-FFF2-40B4-BE49-F238E27FC236}">
                <a16:creationId xmlns:a16="http://schemas.microsoft.com/office/drawing/2014/main" id="{66E78777-9099-A8CE-CD8D-A25B5EBF7AE5}"/>
              </a:ext>
            </a:extLst>
          </p:cNvPr>
          <p:cNvSpPr>
            <a:spLocks noChangeShapeType="1"/>
          </p:cNvSpPr>
          <p:nvPr/>
        </p:nvSpPr>
        <p:spPr bwMode="auto">
          <a:xfrm flipH="1">
            <a:off x="7119689" y="4932295"/>
            <a:ext cx="2120900" cy="13096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76">
            <a:extLst>
              <a:ext uri="{FF2B5EF4-FFF2-40B4-BE49-F238E27FC236}">
                <a16:creationId xmlns:a16="http://schemas.microsoft.com/office/drawing/2014/main" id="{0B93FECF-CA02-84C9-6DE0-CDC3FCF99428}"/>
              </a:ext>
            </a:extLst>
          </p:cNvPr>
          <p:cNvSpPr>
            <a:spLocks noChangeShapeType="1"/>
          </p:cNvSpPr>
          <p:nvPr/>
        </p:nvSpPr>
        <p:spPr bwMode="auto">
          <a:xfrm flipH="1">
            <a:off x="8765927" y="3624195"/>
            <a:ext cx="15875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77">
            <a:extLst>
              <a:ext uri="{FF2B5EF4-FFF2-40B4-BE49-F238E27FC236}">
                <a16:creationId xmlns:a16="http://schemas.microsoft.com/office/drawing/2014/main" id="{C1F0705E-5E10-DD92-6707-66F78CFC7174}"/>
              </a:ext>
            </a:extLst>
          </p:cNvPr>
          <p:cNvSpPr>
            <a:spLocks noChangeShapeType="1"/>
          </p:cNvSpPr>
          <p:nvPr/>
        </p:nvSpPr>
        <p:spPr bwMode="auto">
          <a:xfrm rot="5400000" flipH="1">
            <a:off x="7940427" y="3095557"/>
            <a:ext cx="566738" cy="10874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78">
            <a:extLst>
              <a:ext uri="{FF2B5EF4-FFF2-40B4-BE49-F238E27FC236}">
                <a16:creationId xmlns:a16="http://schemas.microsoft.com/office/drawing/2014/main" id="{E93F4AC9-EBA8-1EE7-B14B-CA8AA685975A}"/>
              </a:ext>
            </a:extLst>
          </p:cNvPr>
          <p:cNvSpPr>
            <a:spLocks noChangeShapeType="1"/>
          </p:cNvSpPr>
          <p:nvPr/>
        </p:nvSpPr>
        <p:spPr bwMode="auto">
          <a:xfrm rot="5400000" flipH="1">
            <a:off x="8078539" y="2778057"/>
            <a:ext cx="579438" cy="1112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79">
            <a:extLst>
              <a:ext uri="{FF2B5EF4-FFF2-40B4-BE49-F238E27FC236}">
                <a16:creationId xmlns:a16="http://schemas.microsoft.com/office/drawing/2014/main" id="{03AE5E5A-63AE-8B86-6BAE-B487AE4524E3}"/>
              </a:ext>
            </a:extLst>
          </p:cNvPr>
          <p:cNvSpPr>
            <a:spLocks noChangeShapeType="1"/>
          </p:cNvSpPr>
          <p:nvPr/>
        </p:nvSpPr>
        <p:spPr bwMode="auto">
          <a:xfrm flipH="1" flipV="1">
            <a:off x="9367589" y="2241482"/>
            <a:ext cx="977900" cy="261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80">
            <a:extLst>
              <a:ext uri="{FF2B5EF4-FFF2-40B4-BE49-F238E27FC236}">
                <a16:creationId xmlns:a16="http://schemas.microsoft.com/office/drawing/2014/main" id="{1DA656D6-A69F-DE69-6CF0-684018F07916}"/>
              </a:ext>
            </a:extLst>
          </p:cNvPr>
          <p:cNvSpPr>
            <a:spLocks noChangeShapeType="1"/>
          </p:cNvSpPr>
          <p:nvPr/>
        </p:nvSpPr>
        <p:spPr bwMode="auto">
          <a:xfrm flipH="1" flipV="1">
            <a:off x="8711952" y="2605020"/>
            <a:ext cx="1020762" cy="2778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Line 81">
            <a:extLst>
              <a:ext uri="{FF2B5EF4-FFF2-40B4-BE49-F238E27FC236}">
                <a16:creationId xmlns:a16="http://schemas.microsoft.com/office/drawing/2014/main" id="{B9351726-B981-2258-92B9-C3958C3D9A1B}"/>
              </a:ext>
            </a:extLst>
          </p:cNvPr>
          <p:cNvSpPr>
            <a:spLocks noChangeShapeType="1"/>
          </p:cNvSpPr>
          <p:nvPr/>
        </p:nvSpPr>
        <p:spPr bwMode="auto">
          <a:xfrm flipH="1">
            <a:off x="9288214" y="2233545"/>
            <a:ext cx="84138"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Line 82">
            <a:extLst>
              <a:ext uri="{FF2B5EF4-FFF2-40B4-BE49-F238E27FC236}">
                <a16:creationId xmlns:a16="http://schemas.microsoft.com/office/drawing/2014/main" id="{2EEAB286-64AE-D8B9-8D31-137D42B8723D}"/>
              </a:ext>
            </a:extLst>
          </p:cNvPr>
          <p:cNvSpPr>
            <a:spLocks noChangeShapeType="1"/>
          </p:cNvSpPr>
          <p:nvPr/>
        </p:nvSpPr>
        <p:spPr bwMode="auto">
          <a:xfrm flipH="1" flipV="1">
            <a:off x="9302502" y="2284345"/>
            <a:ext cx="977900" cy="263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Line 83">
            <a:extLst>
              <a:ext uri="{FF2B5EF4-FFF2-40B4-BE49-F238E27FC236}">
                <a16:creationId xmlns:a16="http://schemas.microsoft.com/office/drawing/2014/main" id="{0EA5CA70-6F40-191E-9C1D-39827D6FA055}"/>
              </a:ext>
            </a:extLst>
          </p:cNvPr>
          <p:cNvSpPr>
            <a:spLocks noChangeShapeType="1"/>
          </p:cNvSpPr>
          <p:nvPr/>
        </p:nvSpPr>
        <p:spPr bwMode="auto">
          <a:xfrm flipH="1" flipV="1">
            <a:off x="8781802" y="2562157"/>
            <a:ext cx="1022350" cy="276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Line 84">
            <a:extLst>
              <a:ext uri="{FF2B5EF4-FFF2-40B4-BE49-F238E27FC236}">
                <a16:creationId xmlns:a16="http://schemas.microsoft.com/office/drawing/2014/main" id="{C4A80E1E-2017-8A9C-331C-6D215F00F05D}"/>
              </a:ext>
            </a:extLst>
          </p:cNvPr>
          <p:cNvSpPr>
            <a:spLocks noChangeShapeType="1"/>
          </p:cNvSpPr>
          <p:nvPr/>
        </p:nvSpPr>
        <p:spPr bwMode="auto">
          <a:xfrm flipH="1">
            <a:off x="9339014" y="2416107"/>
            <a:ext cx="469900" cy="290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85">
            <a:extLst>
              <a:ext uri="{FF2B5EF4-FFF2-40B4-BE49-F238E27FC236}">
                <a16:creationId xmlns:a16="http://schemas.microsoft.com/office/drawing/2014/main" id="{D00C6192-5E9A-2BB8-F0C4-4D7FA5FBB456}"/>
              </a:ext>
            </a:extLst>
          </p:cNvPr>
          <p:cNvSpPr>
            <a:spLocks noChangeShapeType="1"/>
          </p:cNvSpPr>
          <p:nvPr/>
        </p:nvSpPr>
        <p:spPr bwMode="auto">
          <a:xfrm flipH="1">
            <a:off x="9245352" y="2404995"/>
            <a:ext cx="471487" cy="29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86">
            <a:extLst>
              <a:ext uri="{FF2B5EF4-FFF2-40B4-BE49-F238E27FC236}">
                <a16:creationId xmlns:a16="http://schemas.microsoft.com/office/drawing/2014/main" id="{6E3CFDEA-1219-E0E6-B5AE-DEB95855F33D}"/>
              </a:ext>
            </a:extLst>
          </p:cNvPr>
          <p:cNvSpPr>
            <a:spLocks noChangeShapeType="1"/>
          </p:cNvSpPr>
          <p:nvPr/>
        </p:nvSpPr>
        <p:spPr bwMode="auto">
          <a:xfrm flipH="1">
            <a:off x="8704014" y="2557395"/>
            <a:ext cx="84138" cy="52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87">
            <a:extLst>
              <a:ext uri="{FF2B5EF4-FFF2-40B4-BE49-F238E27FC236}">
                <a16:creationId xmlns:a16="http://schemas.microsoft.com/office/drawing/2014/main" id="{F6CB9108-04BC-A495-DCDE-429E539ECA52}"/>
              </a:ext>
            </a:extLst>
          </p:cNvPr>
          <p:cNvSpPr>
            <a:spLocks noChangeShapeType="1"/>
          </p:cNvSpPr>
          <p:nvPr/>
        </p:nvSpPr>
        <p:spPr bwMode="auto">
          <a:xfrm flipH="1">
            <a:off x="10258177" y="2506595"/>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88">
            <a:extLst>
              <a:ext uri="{FF2B5EF4-FFF2-40B4-BE49-F238E27FC236}">
                <a16:creationId xmlns:a16="http://schemas.microsoft.com/office/drawing/2014/main" id="{96976B00-B60E-5B41-9CC9-6A660775FD3D}"/>
              </a:ext>
            </a:extLst>
          </p:cNvPr>
          <p:cNvSpPr>
            <a:spLocks noChangeShapeType="1"/>
          </p:cNvSpPr>
          <p:nvPr/>
        </p:nvSpPr>
        <p:spPr bwMode="auto">
          <a:xfrm flipH="1">
            <a:off x="9715252" y="2843145"/>
            <a:ext cx="82550"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Line 89">
            <a:extLst>
              <a:ext uri="{FF2B5EF4-FFF2-40B4-BE49-F238E27FC236}">
                <a16:creationId xmlns:a16="http://schemas.microsoft.com/office/drawing/2014/main" id="{1A56C4F1-3B52-84FF-7662-EBABCBD5494C}"/>
              </a:ext>
            </a:extLst>
          </p:cNvPr>
          <p:cNvSpPr>
            <a:spLocks noChangeShapeType="1"/>
          </p:cNvSpPr>
          <p:nvPr/>
        </p:nvSpPr>
        <p:spPr bwMode="auto">
          <a:xfrm flipH="1">
            <a:off x="10272464" y="2551045"/>
            <a:ext cx="0" cy="2814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Line 90">
            <a:extLst>
              <a:ext uri="{FF2B5EF4-FFF2-40B4-BE49-F238E27FC236}">
                <a16:creationId xmlns:a16="http://schemas.microsoft.com/office/drawing/2014/main" id="{3BF9291E-6557-70AA-EEAC-500B3749F8D1}"/>
              </a:ext>
            </a:extLst>
          </p:cNvPr>
          <p:cNvSpPr>
            <a:spLocks noChangeShapeType="1"/>
          </p:cNvSpPr>
          <p:nvPr/>
        </p:nvSpPr>
        <p:spPr bwMode="auto">
          <a:xfrm flipH="1">
            <a:off x="9802564" y="2854257"/>
            <a:ext cx="0" cy="2808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Line 91">
            <a:extLst>
              <a:ext uri="{FF2B5EF4-FFF2-40B4-BE49-F238E27FC236}">
                <a16:creationId xmlns:a16="http://schemas.microsoft.com/office/drawing/2014/main" id="{360C8C6F-FB99-57EE-A3EA-C73BAB41526A}"/>
              </a:ext>
            </a:extLst>
          </p:cNvPr>
          <p:cNvSpPr>
            <a:spLocks noChangeShapeType="1"/>
          </p:cNvSpPr>
          <p:nvPr/>
        </p:nvSpPr>
        <p:spPr bwMode="auto">
          <a:xfrm flipH="1">
            <a:off x="9802564" y="2430395"/>
            <a:ext cx="0" cy="401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Line 92">
            <a:extLst>
              <a:ext uri="{FF2B5EF4-FFF2-40B4-BE49-F238E27FC236}">
                <a16:creationId xmlns:a16="http://schemas.microsoft.com/office/drawing/2014/main" id="{E332A04B-E6D4-6BDF-7F3C-38485E1AC971}"/>
              </a:ext>
            </a:extLst>
          </p:cNvPr>
          <p:cNvSpPr>
            <a:spLocks noChangeShapeType="1"/>
          </p:cNvSpPr>
          <p:nvPr/>
        </p:nvSpPr>
        <p:spPr bwMode="auto">
          <a:xfrm flipH="1">
            <a:off x="9294564" y="2284345"/>
            <a:ext cx="0" cy="376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Line 93">
            <a:extLst>
              <a:ext uri="{FF2B5EF4-FFF2-40B4-BE49-F238E27FC236}">
                <a16:creationId xmlns:a16="http://schemas.microsoft.com/office/drawing/2014/main" id="{E88E1A5F-A0FE-0F50-1F78-32AEC59A4AC8}"/>
              </a:ext>
            </a:extLst>
          </p:cNvPr>
          <p:cNvSpPr>
            <a:spLocks noChangeShapeType="1"/>
          </p:cNvSpPr>
          <p:nvPr/>
        </p:nvSpPr>
        <p:spPr bwMode="auto">
          <a:xfrm flipH="1">
            <a:off x="10258177" y="5325995"/>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Line 94">
            <a:extLst>
              <a:ext uri="{FF2B5EF4-FFF2-40B4-BE49-F238E27FC236}">
                <a16:creationId xmlns:a16="http://schemas.microsoft.com/office/drawing/2014/main" id="{2EB007EA-4F12-A75D-A09A-2F80F0FCD8DA}"/>
              </a:ext>
            </a:extLst>
          </p:cNvPr>
          <p:cNvSpPr>
            <a:spLocks noChangeShapeType="1"/>
          </p:cNvSpPr>
          <p:nvPr/>
        </p:nvSpPr>
        <p:spPr bwMode="auto">
          <a:xfrm flipH="1">
            <a:off x="9718427" y="5657782"/>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Line 95">
            <a:extLst>
              <a:ext uri="{FF2B5EF4-FFF2-40B4-BE49-F238E27FC236}">
                <a16:creationId xmlns:a16="http://schemas.microsoft.com/office/drawing/2014/main" id="{B7A9F583-B389-0743-FB14-8FBD3D4C2985}"/>
              </a:ext>
            </a:extLst>
          </p:cNvPr>
          <p:cNvSpPr>
            <a:spLocks noChangeShapeType="1"/>
          </p:cNvSpPr>
          <p:nvPr/>
        </p:nvSpPr>
        <p:spPr bwMode="auto">
          <a:xfrm flipH="1" flipV="1">
            <a:off x="9786689" y="5238682"/>
            <a:ext cx="488950" cy="1317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Line 96">
            <a:extLst>
              <a:ext uri="{FF2B5EF4-FFF2-40B4-BE49-F238E27FC236}">
                <a16:creationId xmlns:a16="http://schemas.microsoft.com/office/drawing/2014/main" id="{BBE5923C-95AB-19F4-858F-83CA9D202DD3}"/>
              </a:ext>
            </a:extLst>
          </p:cNvPr>
          <p:cNvSpPr>
            <a:spLocks noChangeShapeType="1"/>
          </p:cNvSpPr>
          <p:nvPr/>
        </p:nvSpPr>
        <p:spPr bwMode="auto">
          <a:xfrm flipH="1">
            <a:off x="7465764" y="4168707"/>
            <a:ext cx="2117725" cy="130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97">
            <a:extLst>
              <a:ext uri="{FF2B5EF4-FFF2-40B4-BE49-F238E27FC236}">
                <a16:creationId xmlns:a16="http://schemas.microsoft.com/office/drawing/2014/main" id="{F3CDB131-688A-BD13-1954-5EF40B59E915}"/>
              </a:ext>
            </a:extLst>
          </p:cNvPr>
          <p:cNvSpPr>
            <a:spLocks noChangeShapeType="1"/>
          </p:cNvSpPr>
          <p:nvPr/>
        </p:nvSpPr>
        <p:spPr bwMode="auto">
          <a:xfrm flipH="1">
            <a:off x="7457827" y="5118032"/>
            <a:ext cx="2122487" cy="13096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Line 98">
            <a:extLst>
              <a:ext uri="{FF2B5EF4-FFF2-40B4-BE49-F238E27FC236}">
                <a16:creationId xmlns:a16="http://schemas.microsoft.com/office/drawing/2014/main" id="{9DE304D3-D19D-6BDC-A468-1FB30A01F248}"/>
              </a:ext>
            </a:extLst>
          </p:cNvPr>
          <p:cNvSpPr>
            <a:spLocks noChangeShapeType="1"/>
          </p:cNvSpPr>
          <p:nvPr/>
        </p:nvSpPr>
        <p:spPr bwMode="auto">
          <a:xfrm flipH="1" flipV="1">
            <a:off x="6754564" y="5275195"/>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Line 99">
            <a:extLst>
              <a:ext uri="{FF2B5EF4-FFF2-40B4-BE49-F238E27FC236}">
                <a16:creationId xmlns:a16="http://schemas.microsoft.com/office/drawing/2014/main" id="{8CE96109-DD66-1968-38F1-0AEE8AF1CB64}"/>
              </a:ext>
            </a:extLst>
          </p:cNvPr>
          <p:cNvSpPr>
            <a:spLocks noChangeShapeType="1"/>
          </p:cNvSpPr>
          <p:nvPr/>
        </p:nvSpPr>
        <p:spPr bwMode="auto">
          <a:xfrm flipH="1" flipV="1">
            <a:off x="6754564" y="6154670"/>
            <a:ext cx="709613" cy="1920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Line 100">
            <a:extLst>
              <a:ext uri="{FF2B5EF4-FFF2-40B4-BE49-F238E27FC236}">
                <a16:creationId xmlns:a16="http://schemas.microsoft.com/office/drawing/2014/main" id="{18D9753F-17C4-AE74-611B-6A4194BE4C3B}"/>
              </a:ext>
            </a:extLst>
          </p:cNvPr>
          <p:cNvSpPr>
            <a:spLocks noChangeShapeType="1"/>
          </p:cNvSpPr>
          <p:nvPr/>
        </p:nvSpPr>
        <p:spPr bwMode="auto">
          <a:xfrm flipH="1" flipV="1">
            <a:off x="6754564" y="6219757"/>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Line 101">
            <a:extLst>
              <a:ext uri="{FF2B5EF4-FFF2-40B4-BE49-F238E27FC236}">
                <a16:creationId xmlns:a16="http://schemas.microsoft.com/office/drawing/2014/main" id="{6428BCF3-11B1-6ED8-B98D-F976C3C59D27}"/>
              </a:ext>
            </a:extLst>
          </p:cNvPr>
          <p:cNvSpPr>
            <a:spLocks noChangeShapeType="1"/>
          </p:cNvSpPr>
          <p:nvPr/>
        </p:nvSpPr>
        <p:spPr bwMode="auto">
          <a:xfrm flipH="1">
            <a:off x="7470527" y="5402195"/>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102">
            <a:extLst>
              <a:ext uri="{FF2B5EF4-FFF2-40B4-BE49-F238E27FC236}">
                <a16:creationId xmlns:a16="http://schemas.microsoft.com/office/drawing/2014/main" id="{E9D89799-2B12-772E-FE6E-87F81FEB8A3D}"/>
              </a:ext>
            </a:extLst>
          </p:cNvPr>
          <p:cNvSpPr>
            <a:spLocks noChangeShapeType="1"/>
          </p:cNvSpPr>
          <p:nvPr/>
        </p:nvSpPr>
        <p:spPr bwMode="auto">
          <a:xfrm flipH="1">
            <a:off x="6764089" y="5213282"/>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103">
            <a:extLst>
              <a:ext uri="{FF2B5EF4-FFF2-40B4-BE49-F238E27FC236}">
                <a16:creationId xmlns:a16="http://schemas.microsoft.com/office/drawing/2014/main" id="{24EFF8A4-E5E0-E9D6-C4BB-FA6441457C50}"/>
              </a:ext>
            </a:extLst>
          </p:cNvPr>
          <p:cNvSpPr>
            <a:spLocks noChangeShapeType="1"/>
          </p:cNvSpPr>
          <p:nvPr/>
        </p:nvSpPr>
        <p:spPr bwMode="auto">
          <a:xfrm flipH="1">
            <a:off x="7470527" y="6351520"/>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104">
            <a:extLst>
              <a:ext uri="{FF2B5EF4-FFF2-40B4-BE49-F238E27FC236}">
                <a16:creationId xmlns:a16="http://schemas.microsoft.com/office/drawing/2014/main" id="{0FBD7EFA-4641-A4E1-C04F-E0DC437C179F}"/>
              </a:ext>
            </a:extLst>
          </p:cNvPr>
          <p:cNvSpPr>
            <a:spLocks noChangeShapeType="1"/>
          </p:cNvSpPr>
          <p:nvPr/>
        </p:nvSpPr>
        <p:spPr bwMode="auto">
          <a:xfrm flipH="1">
            <a:off x="7102227" y="5365682"/>
            <a:ext cx="0" cy="882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105">
            <a:extLst>
              <a:ext uri="{FF2B5EF4-FFF2-40B4-BE49-F238E27FC236}">
                <a16:creationId xmlns:a16="http://schemas.microsoft.com/office/drawing/2014/main" id="{0F0EAC5C-9279-9B14-B4E9-3CA186DD4C1E}"/>
              </a:ext>
            </a:extLst>
          </p:cNvPr>
          <p:cNvSpPr>
            <a:spLocks noChangeShapeType="1"/>
          </p:cNvSpPr>
          <p:nvPr/>
        </p:nvSpPr>
        <p:spPr bwMode="auto">
          <a:xfrm flipH="1">
            <a:off x="6767264" y="6157845"/>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106">
            <a:extLst>
              <a:ext uri="{FF2B5EF4-FFF2-40B4-BE49-F238E27FC236}">
                <a16:creationId xmlns:a16="http://schemas.microsoft.com/office/drawing/2014/main" id="{CD7250C0-88F4-7713-6C8E-D2EF2DE2FC45}"/>
              </a:ext>
            </a:extLst>
          </p:cNvPr>
          <p:cNvSpPr>
            <a:spLocks noChangeShapeType="1"/>
          </p:cNvSpPr>
          <p:nvPr/>
        </p:nvSpPr>
        <p:spPr bwMode="auto">
          <a:xfrm flipH="1">
            <a:off x="9583489" y="4089332"/>
            <a:ext cx="0" cy="88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107">
            <a:extLst>
              <a:ext uri="{FF2B5EF4-FFF2-40B4-BE49-F238E27FC236}">
                <a16:creationId xmlns:a16="http://schemas.microsoft.com/office/drawing/2014/main" id="{0670AEFD-C5F7-153E-FAE6-64E92FB9B13C}"/>
              </a:ext>
            </a:extLst>
          </p:cNvPr>
          <p:cNvSpPr>
            <a:spLocks noChangeShapeType="1"/>
          </p:cNvSpPr>
          <p:nvPr/>
        </p:nvSpPr>
        <p:spPr bwMode="auto">
          <a:xfrm flipH="1">
            <a:off x="9583489" y="5049770"/>
            <a:ext cx="0" cy="87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Line 108">
            <a:extLst>
              <a:ext uri="{FF2B5EF4-FFF2-40B4-BE49-F238E27FC236}">
                <a16:creationId xmlns:a16="http://schemas.microsoft.com/office/drawing/2014/main" id="{559C80EE-B8CD-10F5-5601-4EF190F54D48}"/>
              </a:ext>
            </a:extLst>
          </p:cNvPr>
          <p:cNvSpPr>
            <a:spLocks noChangeShapeType="1"/>
          </p:cNvSpPr>
          <p:nvPr/>
        </p:nvSpPr>
        <p:spPr bwMode="auto">
          <a:xfrm flipH="1" flipV="1">
            <a:off x="8589714" y="4375082"/>
            <a:ext cx="26988"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109">
            <a:extLst>
              <a:ext uri="{FF2B5EF4-FFF2-40B4-BE49-F238E27FC236}">
                <a16:creationId xmlns:a16="http://schemas.microsoft.com/office/drawing/2014/main" id="{3F26AED9-7126-7324-CF3A-B37D45CF82EC}"/>
              </a:ext>
            </a:extLst>
          </p:cNvPr>
          <p:cNvSpPr>
            <a:spLocks noChangeShapeType="1"/>
          </p:cNvSpPr>
          <p:nvPr/>
        </p:nvSpPr>
        <p:spPr bwMode="auto">
          <a:xfrm flipH="1" flipV="1">
            <a:off x="9239002" y="3138420"/>
            <a:ext cx="26987"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110">
            <a:extLst>
              <a:ext uri="{FF2B5EF4-FFF2-40B4-BE49-F238E27FC236}">
                <a16:creationId xmlns:a16="http://schemas.microsoft.com/office/drawing/2014/main" id="{CBD4E3CD-6213-6AF4-F89F-AFD23E7891D7}"/>
              </a:ext>
            </a:extLst>
          </p:cNvPr>
          <p:cNvSpPr>
            <a:spLocks noChangeShapeType="1"/>
          </p:cNvSpPr>
          <p:nvPr/>
        </p:nvSpPr>
        <p:spPr bwMode="auto">
          <a:xfrm flipH="1" flipV="1">
            <a:off x="9254877" y="3163820"/>
            <a:ext cx="0" cy="831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111">
            <a:extLst>
              <a:ext uri="{FF2B5EF4-FFF2-40B4-BE49-F238E27FC236}">
                <a16:creationId xmlns:a16="http://schemas.microsoft.com/office/drawing/2014/main" id="{B66C910B-E970-D333-515E-4A26580B8B38}"/>
              </a:ext>
            </a:extLst>
          </p:cNvPr>
          <p:cNvSpPr>
            <a:spLocks noChangeShapeType="1"/>
          </p:cNvSpPr>
          <p:nvPr/>
        </p:nvSpPr>
        <p:spPr bwMode="auto">
          <a:xfrm flipH="1" flipV="1">
            <a:off x="9237414" y="4378257"/>
            <a:ext cx="0" cy="561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Text Box 112">
            <a:extLst>
              <a:ext uri="{FF2B5EF4-FFF2-40B4-BE49-F238E27FC236}">
                <a16:creationId xmlns:a16="http://schemas.microsoft.com/office/drawing/2014/main" id="{577D61A5-F37D-9622-B228-C12C4EE5A023}"/>
              </a:ext>
            </a:extLst>
          </p:cNvPr>
          <p:cNvSpPr txBox="1">
            <a:spLocks noChangeArrowheads="1"/>
          </p:cNvSpPr>
          <p:nvPr/>
        </p:nvSpPr>
        <p:spPr bwMode="auto">
          <a:xfrm>
            <a:off x="3873128" y="1955732"/>
            <a:ext cx="3161134"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0"/>
              </a:spcBef>
              <a:buClrTx/>
              <a:buSzTx/>
              <a:buFontTx/>
              <a:buNone/>
            </a:pPr>
            <a:r>
              <a:rPr lang="en-US" altLang="en-US" sz="2200" b="0" dirty="0">
                <a:latin typeface="+mj-lt"/>
              </a:rPr>
              <a:t>Buckling perpendicular to gusset plate</a:t>
            </a:r>
          </a:p>
        </p:txBody>
      </p:sp>
      <p:sp>
        <p:nvSpPr>
          <p:cNvPr id="114" name="Freeform 113">
            <a:extLst>
              <a:ext uri="{FF2B5EF4-FFF2-40B4-BE49-F238E27FC236}">
                <a16:creationId xmlns:a16="http://schemas.microsoft.com/office/drawing/2014/main" id="{421C9954-47D1-AC6A-32FA-491F4854E7CA}"/>
              </a:ext>
            </a:extLst>
          </p:cNvPr>
          <p:cNvSpPr>
            <a:spLocks/>
          </p:cNvSpPr>
          <p:nvPr/>
        </p:nvSpPr>
        <p:spPr bwMode="auto">
          <a:xfrm flipH="1">
            <a:off x="7005389" y="2224020"/>
            <a:ext cx="1657350" cy="1143000"/>
          </a:xfrm>
          <a:custGeom>
            <a:avLst/>
            <a:gdLst>
              <a:gd name="T0" fmla="*/ 2147483646 w 560"/>
              <a:gd name="T1" fmla="*/ 0 h 776"/>
              <a:gd name="T2" fmla="*/ 2147483646 w 560"/>
              <a:gd name="T3" fmla="*/ 0 h 776"/>
              <a:gd name="T4" fmla="*/ 0 w 560"/>
              <a:gd name="T5" fmla="*/ 2147483646 h 776"/>
              <a:gd name="T6" fmla="*/ 0 60000 65536"/>
              <a:gd name="T7" fmla="*/ 0 60000 65536"/>
              <a:gd name="T8" fmla="*/ 0 60000 65536"/>
            </a:gdLst>
            <a:ahLst/>
            <a:cxnLst>
              <a:cxn ang="T6">
                <a:pos x="T0" y="T1"/>
              </a:cxn>
              <a:cxn ang="T7">
                <a:pos x="T2" y="T3"/>
              </a:cxn>
              <a:cxn ang="T8">
                <a:pos x="T4" y="T5"/>
              </a:cxn>
            </a:cxnLst>
            <a:rect l="0" t="0" r="r" b="b"/>
            <a:pathLst>
              <a:path w="560" h="776">
                <a:moveTo>
                  <a:pt x="560" y="0"/>
                </a:moveTo>
                <a:lnTo>
                  <a:pt x="240" y="0"/>
                </a:lnTo>
                <a:lnTo>
                  <a:pt x="0" y="776"/>
                </a:lnTo>
              </a:path>
            </a:pathLst>
          </a:custGeom>
          <a:noFill/>
          <a:ln w="12700">
            <a:solidFill>
              <a:srgbClr val="0000FF"/>
            </a:solidFill>
            <a:round/>
            <a:headEn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Text Box 114">
            <a:extLst>
              <a:ext uri="{FF2B5EF4-FFF2-40B4-BE49-F238E27FC236}">
                <a16:creationId xmlns:a16="http://schemas.microsoft.com/office/drawing/2014/main" id="{B59E7337-E6D6-C0C3-C1DF-E564740056E2}"/>
              </a:ext>
            </a:extLst>
          </p:cNvPr>
          <p:cNvSpPr txBox="1">
            <a:spLocks noChangeArrowheads="1"/>
          </p:cNvSpPr>
          <p:nvPr/>
        </p:nvSpPr>
        <p:spPr bwMode="auto">
          <a:xfrm>
            <a:off x="2529758" y="3586095"/>
            <a:ext cx="4568154" cy="11079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0"/>
              </a:spcBef>
              <a:buClrTx/>
              <a:buSzTx/>
              <a:buFontTx/>
              <a:buNone/>
            </a:pPr>
            <a:r>
              <a:rPr lang="en-US" altLang="en-US" sz="2200" b="0" dirty="0">
                <a:latin typeface="+mj-lt"/>
              </a:rPr>
              <a:t>Line of rotation ("fold line") when the brace buckles out-of-plane </a:t>
            </a:r>
            <a:br>
              <a:rPr lang="en-US" altLang="en-US" sz="2200" b="0" dirty="0">
                <a:latin typeface="+mj-lt"/>
              </a:rPr>
            </a:br>
            <a:r>
              <a:rPr lang="en-US" altLang="en-US" sz="2200" b="0" dirty="0">
                <a:latin typeface="+mj-lt"/>
              </a:rPr>
              <a:t>(thin direction of plate)</a:t>
            </a:r>
          </a:p>
        </p:txBody>
      </p:sp>
      <p:sp>
        <p:nvSpPr>
          <p:cNvPr id="116" name="Freeform 115">
            <a:extLst>
              <a:ext uri="{FF2B5EF4-FFF2-40B4-BE49-F238E27FC236}">
                <a16:creationId xmlns:a16="http://schemas.microsoft.com/office/drawing/2014/main" id="{A8631F2C-89D1-3B50-AD5C-BCD7AAAD960F}"/>
              </a:ext>
            </a:extLst>
          </p:cNvPr>
          <p:cNvSpPr>
            <a:spLocks/>
          </p:cNvSpPr>
          <p:nvPr/>
        </p:nvSpPr>
        <p:spPr bwMode="auto">
          <a:xfrm flipH="1">
            <a:off x="7157789" y="3827395"/>
            <a:ext cx="1657350" cy="182562"/>
          </a:xfrm>
          <a:custGeom>
            <a:avLst/>
            <a:gdLst>
              <a:gd name="T0" fmla="*/ 2147483646 w 560"/>
              <a:gd name="T1" fmla="*/ 0 h 776"/>
              <a:gd name="T2" fmla="*/ 2147483646 w 560"/>
              <a:gd name="T3" fmla="*/ 0 h 776"/>
              <a:gd name="T4" fmla="*/ 0 w 560"/>
              <a:gd name="T5" fmla="*/ 2147483646 h 776"/>
              <a:gd name="T6" fmla="*/ 0 60000 65536"/>
              <a:gd name="T7" fmla="*/ 0 60000 65536"/>
              <a:gd name="T8" fmla="*/ 0 60000 65536"/>
            </a:gdLst>
            <a:ahLst/>
            <a:cxnLst>
              <a:cxn ang="T6">
                <a:pos x="T0" y="T1"/>
              </a:cxn>
              <a:cxn ang="T7">
                <a:pos x="T2" y="T3"/>
              </a:cxn>
              <a:cxn ang="T8">
                <a:pos x="T4" y="T5"/>
              </a:cxn>
            </a:cxnLst>
            <a:rect l="0" t="0" r="r" b="b"/>
            <a:pathLst>
              <a:path w="560" h="776">
                <a:moveTo>
                  <a:pt x="560" y="0"/>
                </a:moveTo>
                <a:lnTo>
                  <a:pt x="240" y="0"/>
                </a:lnTo>
                <a:lnTo>
                  <a:pt x="0" y="776"/>
                </a:lnTo>
              </a:path>
            </a:pathLst>
          </a:custGeom>
          <a:noFill/>
          <a:ln w="12700">
            <a:solidFill>
              <a:srgbClr val="0000FF"/>
            </a:solidFill>
            <a:round/>
            <a:headEn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7" name="Group 116">
            <a:extLst>
              <a:ext uri="{FF2B5EF4-FFF2-40B4-BE49-F238E27FC236}">
                <a16:creationId xmlns:a16="http://schemas.microsoft.com/office/drawing/2014/main" id="{234A7EBD-3750-6333-C287-09A9C91DE765}"/>
              </a:ext>
            </a:extLst>
          </p:cNvPr>
          <p:cNvGrpSpPr>
            <a:grpSpLocks/>
          </p:cNvGrpSpPr>
          <p:nvPr/>
        </p:nvGrpSpPr>
        <p:grpSpPr bwMode="auto">
          <a:xfrm>
            <a:off x="7768207" y="3155882"/>
            <a:ext cx="1506537" cy="1260475"/>
            <a:chOff x="3189" y="1843"/>
            <a:chExt cx="949" cy="794"/>
          </a:xfrm>
        </p:grpSpPr>
        <p:grpSp>
          <p:nvGrpSpPr>
            <p:cNvPr id="118" name="Group 117">
              <a:extLst>
                <a:ext uri="{FF2B5EF4-FFF2-40B4-BE49-F238E27FC236}">
                  <a16:creationId xmlns:a16="http://schemas.microsoft.com/office/drawing/2014/main" id="{B7514A44-A436-7686-3EA9-6E998954D9B7}"/>
                </a:ext>
              </a:extLst>
            </p:cNvPr>
            <p:cNvGrpSpPr>
              <a:grpSpLocks/>
            </p:cNvGrpSpPr>
            <p:nvPr/>
          </p:nvGrpSpPr>
          <p:grpSpPr bwMode="auto">
            <a:xfrm>
              <a:off x="3734" y="2299"/>
              <a:ext cx="20" cy="338"/>
              <a:chOff x="3734" y="2299"/>
              <a:chExt cx="20" cy="338"/>
            </a:xfrm>
          </p:grpSpPr>
          <p:sp>
            <p:nvSpPr>
              <p:cNvPr id="127" name="Line 118">
                <a:extLst>
                  <a:ext uri="{FF2B5EF4-FFF2-40B4-BE49-F238E27FC236}">
                    <a16:creationId xmlns:a16="http://schemas.microsoft.com/office/drawing/2014/main" id="{7F7EA2EB-3555-D027-45AE-4C6B31CD2278}"/>
                  </a:ext>
                </a:extLst>
              </p:cNvPr>
              <p:cNvSpPr>
                <a:spLocks noChangeShapeType="1"/>
              </p:cNvSpPr>
              <p:nvPr/>
            </p:nvSpPr>
            <p:spPr bwMode="auto">
              <a:xfrm rot="472007" flipH="1" flipV="1">
                <a:off x="3734" y="2299"/>
                <a:ext cx="0" cy="332"/>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Line 119">
                <a:extLst>
                  <a:ext uri="{FF2B5EF4-FFF2-40B4-BE49-F238E27FC236}">
                    <a16:creationId xmlns:a16="http://schemas.microsoft.com/office/drawing/2014/main" id="{FEC02935-B691-C213-1F1B-9FBF3197E897}"/>
                  </a:ext>
                </a:extLst>
              </p:cNvPr>
              <p:cNvSpPr>
                <a:spLocks noChangeShapeType="1"/>
              </p:cNvSpPr>
              <p:nvPr/>
            </p:nvSpPr>
            <p:spPr bwMode="auto">
              <a:xfrm rot="472007" flipH="1" flipV="1">
                <a:off x="3754" y="2315"/>
                <a:ext cx="0" cy="322"/>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9" name="Group 120">
              <a:extLst>
                <a:ext uri="{FF2B5EF4-FFF2-40B4-BE49-F238E27FC236}">
                  <a16:creationId xmlns:a16="http://schemas.microsoft.com/office/drawing/2014/main" id="{D6EAE222-F088-CF67-4DAD-47D8CD0ECC93}"/>
                </a:ext>
              </a:extLst>
            </p:cNvPr>
            <p:cNvGrpSpPr>
              <a:grpSpLocks/>
            </p:cNvGrpSpPr>
            <p:nvPr/>
          </p:nvGrpSpPr>
          <p:grpSpPr bwMode="auto">
            <a:xfrm>
              <a:off x="3806" y="1843"/>
              <a:ext cx="332" cy="258"/>
              <a:chOff x="3760" y="1843"/>
              <a:chExt cx="378" cy="230"/>
            </a:xfrm>
          </p:grpSpPr>
          <p:sp>
            <p:nvSpPr>
              <p:cNvPr id="125" name="Line 121">
                <a:extLst>
                  <a:ext uri="{FF2B5EF4-FFF2-40B4-BE49-F238E27FC236}">
                    <a16:creationId xmlns:a16="http://schemas.microsoft.com/office/drawing/2014/main" id="{F97E711E-5254-E960-3674-F0AB81B8CC2A}"/>
                  </a:ext>
                </a:extLst>
              </p:cNvPr>
              <p:cNvSpPr>
                <a:spLocks noChangeShapeType="1"/>
              </p:cNvSpPr>
              <p:nvPr/>
            </p:nvSpPr>
            <p:spPr bwMode="auto">
              <a:xfrm flipH="1">
                <a:off x="3760" y="1843"/>
                <a:ext cx="362" cy="223"/>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Line 122">
                <a:extLst>
                  <a:ext uri="{FF2B5EF4-FFF2-40B4-BE49-F238E27FC236}">
                    <a16:creationId xmlns:a16="http://schemas.microsoft.com/office/drawing/2014/main" id="{572ABBDB-E5FD-31B5-3B10-1ED0B56D238B}"/>
                  </a:ext>
                </a:extLst>
              </p:cNvPr>
              <p:cNvSpPr>
                <a:spLocks noChangeShapeType="1"/>
              </p:cNvSpPr>
              <p:nvPr/>
            </p:nvSpPr>
            <p:spPr bwMode="auto">
              <a:xfrm flipH="1">
                <a:off x="3776" y="1850"/>
                <a:ext cx="362" cy="223"/>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0" name="Rectangle 123">
              <a:extLst>
                <a:ext uri="{FF2B5EF4-FFF2-40B4-BE49-F238E27FC236}">
                  <a16:creationId xmlns:a16="http://schemas.microsoft.com/office/drawing/2014/main" id="{C819D6E0-3CA2-C4CC-72B5-A20961E925A6}"/>
                </a:ext>
              </a:extLst>
            </p:cNvPr>
            <p:cNvSpPr>
              <a:spLocks noChangeArrowheads="1"/>
            </p:cNvSpPr>
            <p:nvPr/>
          </p:nvSpPr>
          <p:spPr bwMode="auto">
            <a:xfrm rot="1642254" flipH="1">
              <a:off x="3189" y="1990"/>
              <a:ext cx="211" cy="21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1" name="Rectangle 124">
              <a:extLst>
                <a:ext uri="{FF2B5EF4-FFF2-40B4-BE49-F238E27FC236}">
                  <a16:creationId xmlns:a16="http://schemas.microsoft.com/office/drawing/2014/main" id="{902D8ABB-817A-D446-B594-D19FD04D731E}"/>
                </a:ext>
              </a:extLst>
            </p:cNvPr>
            <p:cNvSpPr>
              <a:spLocks noChangeArrowheads="1"/>
            </p:cNvSpPr>
            <p:nvPr/>
          </p:nvSpPr>
          <p:spPr bwMode="auto">
            <a:xfrm rot="1642254" flipH="1">
              <a:off x="3215" y="2021"/>
              <a:ext cx="156" cy="156"/>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 name="Line 125">
              <a:extLst>
                <a:ext uri="{FF2B5EF4-FFF2-40B4-BE49-F238E27FC236}">
                  <a16:creationId xmlns:a16="http://schemas.microsoft.com/office/drawing/2014/main" id="{8408ED1A-C46E-F571-F585-ED9B46A9C538}"/>
                </a:ext>
              </a:extLst>
            </p:cNvPr>
            <p:cNvSpPr>
              <a:spLocks noChangeShapeType="1"/>
            </p:cNvSpPr>
            <p:nvPr/>
          </p:nvSpPr>
          <p:spPr bwMode="auto">
            <a:xfrm>
              <a:off x="3436" y="2044"/>
              <a:ext cx="484" cy="107"/>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Line 126">
              <a:extLst>
                <a:ext uri="{FF2B5EF4-FFF2-40B4-BE49-F238E27FC236}">
                  <a16:creationId xmlns:a16="http://schemas.microsoft.com/office/drawing/2014/main" id="{FB9CE382-03E6-0CA7-1FEA-14EC0E5FF815}"/>
                </a:ext>
              </a:extLst>
            </p:cNvPr>
            <p:cNvSpPr>
              <a:spLocks noChangeShapeType="1"/>
            </p:cNvSpPr>
            <p:nvPr/>
          </p:nvSpPr>
          <p:spPr bwMode="auto">
            <a:xfrm>
              <a:off x="3336" y="2244"/>
              <a:ext cx="494" cy="9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127">
              <a:extLst>
                <a:ext uri="{FF2B5EF4-FFF2-40B4-BE49-F238E27FC236}">
                  <a16:creationId xmlns:a16="http://schemas.microsoft.com/office/drawing/2014/main" id="{DFE0F33D-DFCC-E1FE-6939-97847781E5A4}"/>
                </a:ext>
              </a:extLst>
            </p:cNvPr>
            <p:cNvSpPr>
              <a:spLocks noChangeShapeType="1"/>
            </p:cNvSpPr>
            <p:nvPr/>
          </p:nvSpPr>
          <p:spPr bwMode="auto">
            <a:xfrm>
              <a:off x="3252" y="1948"/>
              <a:ext cx="592" cy="118"/>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9" name="Arc 128">
            <a:extLst>
              <a:ext uri="{FF2B5EF4-FFF2-40B4-BE49-F238E27FC236}">
                <a16:creationId xmlns:a16="http://schemas.microsoft.com/office/drawing/2014/main" id="{8B4EA7C0-DEFD-A57B-479A-ADDFDF5FFF85}"/>
              </a:ext>
            </a:extLst>
          </p:cNvPr>
          <p:cNvSpPr>
            <a:spLocks/>
          </p:cNvSpPr>
          <p:nvPr/>
        </p:nvSpPr>
        <p:spPr bwMode="auto">
          <a:xfrm rot="-1569086" flipH="1" flipV="1">
            <a:off x="7586414" y="2941570"/>
            <a:ext cx="669925" cy="495300"/>
          </a:xfrm>
          <a:custGeom>
            <a:avLst/>
            <a:gdLst>
              <a:gd name="T0" fmla="*/ 2147483646 w 21600"/>
              <a:gd name="T1" fmla="*/ 0 h 15991"/>
              <a:gd name="T2" fmla="*/ 2147483646 w 21600"/>
              <a:gd name="T3" fmla="*/ 2147483646 h 15991"/>
              <a:gd name="T4" fmla="*/ 0 w 21600"/>
              <a:gd name="T5" fmla="*/ 2147483646 h 15991"/>
              <a:gd name="T6" fmla="*/ 0 60000 65536"/>
              <a:gd name="T7" fmla="*/ 0 60000 65536"/>
              <a:gd name="T8" fmla="*/ 0 60000 65536"/>
            </a:gdLst>
            <a:ahLst/>
            <a:cxnLst>
              <a:cxn ang="T6">
                <a:pos x="T0" y="T1"/>
              </a:cxn>
              <a:cxn ang="T7">
                <a:pos x="T2" y="T3"/>
              </a:cxn>
              <a:cxn ang="T8">
                <a:pos x="T4" y="T5"/>
              </a:cxn>
            </a:cxnLst>
            <a:rect l="0" t="0" r="r" b="b"/>
            <a:pathLst>
              <a:path w="21600" h="15991" fill="none" extrusionOk="0">
                <a:moveTo>
                  <a:pt x="14520" y="0"/>
                </a:moveTo>
                <a:cubicBezTo>
                  <a:pt x="19029" y="4094"/>
                  <a:pt x="21600" y="9901"/>
                  <a:pt x="21600" y="15991"/>
                </a:cubicBezTo>
              </a:path>
              <a:path w="21600" h="15991" stroke="0" extrusionOk="0">
                <a:moveTo>
                  <a:pt x="14520" y="0"/>
                </a:moveTo>
                <a:cubicBezTo>
                  <a:pt x="19029" y="4094"/>
                  <a:pt x="21600" y="9901"/>
                  <a:pt x="21600" y="15991"/>
                </a:cubicBezTo>
                <a:lnTo>
                  <a:pt x="0" y="15991"/>
                </a:lnTo>
                <a:lnTo>
                  <a:pt x="14520" y="0"/>
                </a:lnTo>
                <a:close/>
              </a:path>
            </a:pathLst>
          </a:custGeom>
          <a:noFill/>
          <a:ln w="28575">
            <a:solidFill>
              <a:srgbClr val="0000FF"/>
            </a:solidFill>
            <a:round/>
            <a:headEnd type="arrow" w="med" len="me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Text Placeholder 2">
            <a:extLst>
              <a:ext uri="{FF2B5EF4-FFF2-40B4-BE49-F238E27FC236}">
                <a16:creationId xmlns:a16="http://schemas.microsoft.com/office/drawing/2014/main" id="{D9C9B71D-1654-9A8D-D93A-5B7B791131D8}"/>
              </a:ext>
            </a:extLst>
          </p:cNvPr>
          <p:cNvSpPr txBox="1">
            <a:spLocks/>
          </p:cNvSpPr>
          <p:nvPr/>
        </p:nvSpPr>
        <p:spPr>
          <a:xfrm>
            <a:off x="696881" y="1138035"/>
            <a:ext cx="8208912" cy="450850"/>
          </a:xfrm>
          <a:prstGeom prst="rect">
            <a:avLst/>
          </a:prstGeom>
        </p:spPr>
        <p:txBody>
          <a:bodyPr>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0" i="1" dirty="0"/>
              <a:t>To accommodate brace end rotation: provide "fold line"</a:t>
            </a:r>
          </a:p>
        </p:txBody>
      </p:sp>
    </p:spTree>
    <p:extLst>
      <p:ext uri="{BB962C8B-B14F-4D97-AF65-F5344CB8AC3E}">
        <p14:creationId xmlns:p14="http://schemas.microsoft.com/office/powerpoint/2010/main" val="11950044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91C0A-90F3-E9DD-5352-40B8D77932F3}"/>
              </a:ext>
            </a:extLst>
          </p:cNvPr>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dirty="0"/>
          </a:p>
        </p:txBody>
      </p:sp>
      <p:pic>
        <p:nvPicPr>
          <p:cNvPr id="3" name="Picture 2">
            <a:extLst>
              <a:ext uri="{FF2B5EF4-FFF2-40B4-BE49-F238E27FC236}">
                <a16:creationId xmlns:a16="http://schemas.microsoft.com/office/drawing/2014/main" id="{78F8470B-7C83-FB14-1C57-6053C1D73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108" y="50005"/>
            <a:ext cx="9015784" cy="675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5564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75C155-A867-AE94-6AA2-CAF17A1E1BCE}"/>
              </a:ext>
            </a:extLst>
          </p:cNvPr>
          <p:cNvSpPr>
            <a:spLocks noGrp="1"/>
          </p:cNvSpPr>
          <p:nvPr>
            <p:ph type="sldNum" sz="quarter" idx="40"/>
          </p:nvPr>
        </p:nvSpPr>
        <p:spPr/>
        <p:txBody>
          <a:bodyPr/>
          <a:lstStyle/>
          <a:p>
            <a:pPr>
              <a:defRPr/>
            </a:pPr>
            <a:fld id="{46425072-6E52-45A8-8A7E-A5B11BCA4176}" type="slidenum">
              <a:rPr lang="en-US" altLang="en-US" smtClean="0"/>
              <a:pPr>
                <a:defRPr/>
              </a:pPr>
              <a:t>110</a:t>
            </a:fld>
            <a:endParaRPr lang="en-US" altLang="en-US" dirty="0"/>
          </a:p>
        </p:txBody>
      </p:sp>
      <p:pic>
        <p:nvPicPr>
          <p:cNvPr id="3" name="Picture 4" descr="CBF12">
            <a:extLst>
              <a:ext uri="{FF2B5EF4-FFF2-40B4-BE49-F238E27FC236}">
                <a16:creationId xmlns:a16="http://schemas.microsoft.com/office/drawing/2014/main" id="{4BE9FC5A-1A8C-256B-F17B-603A49EF7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332656"/>
            <a:ext cx="745172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7726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75C155-A867-AE94-6AA2-CAF17A1E1BCE}"/>
              </a:ext>
            </a:extLst>
          </p:cNvPr>
          <p:cNvSpPr>
            <a:spLocks noGrp="1"/>
          </p:cNvSpPr>
          <p:nvPr>
            <p:ph type="sldNum" sz="quarter" idx="40"/>
          </p:nvPr>
        </p:nvSpPr>
        <p:spPr/>
        <p:txBody>
          <a:bodyPr/>
          <a:lstStyle/>
          <a:p>
            <a:pPr>
              <a:defRPr/>
            </a:pPr>
            <a:fld id="{46425072-6E52-45A8-8A7E-A5B11BCA4176}" type="slidenum">
              <a:rPr lang="en-US" altLang="en-US" smtClean="0"/>
              <a:pPr>
                <a:defRPr/>
              </a:pPr>
              <a:t>111</a:t>
            </a:fld>
            <a:endParaRPr lang="en-US" altLang="en-US" dirty="0"/>
          </a:p>
        </p:txBody>
      </p:sp>
      <p:grpSp>
        <p:nvGrpSpPr>
          <p:cNvPr id="19" name="Group 18">
            <a:extLst>
              <a:ext uri="{FF2B5EF4-FFF2-40B4-BE49-F238E27FC236}">
                <a16:creationId xmlns:a16="http://schemas.microsoft.com/office/drawing/2014/main" id="{E5B86300-4068-DB21-1E14-ED65421749FE}"/>
              </a:ext>
            </a:extLst>
          </p:cNvPr>
          <p:cNvGrpSpPr/>
          <p:nvPr/>
        </p:nvGrpSpPr>
        <p:grpSpPr>
          <a:xfrm>
            <a:off x="3081337" y="1230585"/>
            <a:ext cx="6029325" cy="5438775"/>
            <a:chOff x="2200275" y="1133475"/>
            <a:chExt cx="6029325" cy="5438775"/>
          </a:xfrm>
        </p:grpSpPr>
        <p:sp>
          <p:nvSpPr>
            <p:cNvPr id="4" name="Freeform 17">
              <a:extLst>
                <a:ext uri="{FF2B5EF4-FFF2-40B4-BE49-F238E27FC236}">
                  <a16:creationId xmlns:a16="http://schemas.microsoft.com/office/drawing/2014/main" id="{0D25F863-5F6B-4F17-4E10-B9D96F7920A8}"/>
                </a:ext>
              </a:extLst>
            </p:cNvPr>
            <p:cNvSpPr>
              <a:spLocks/>
            </p:cNvSpPr>
            <p:nvPr/>
          </p:nvSpPr>
          <p:spPr bwMode="auto">
            <a:xfrm>
              <a:off x="3190875" y="1857375"/>
              <a:ext cx="2657475" cy="1847850"/>
            </a:xfrm>
            <a:custGeom>
              <a:avLst/>
              <a:gdLst>
                <a:gd name="T0" fmla="*/ 2147483646 w 1674"/>
                <a:gd name="T1" fmla="*/ 2147483646 h 1164"/>
                <a:gd name="T2" fmla="*/ 2147483646 w 1674"/>
                <a:gd name="T3" fmla="*/ 2147483646 h 1164"/>
                <a:gd name="T4" fmla="*/ 2147483646 w 1674"/>
                <a:gd name="T5" fmla="*/ 2147483646 h 1164"/>
                <a:gd name="T6" fmla="*/ 2147483646 w 1674"/>
                <a:gd name="T7" fmla="*/ 2147483646 h 1164"/>
                <a:gd name="T8" fmla="*/ 0 w 1674"/>
                <a:gd name="T9" fmla="*/ 0 h 1164"/>
                <a:gd name="T10" fmla="*/ 2147483646 w 1674"/>
                <a:gd name="T11" fmla="*/ 2147483646 h 1164"/>
                <a:gd name="T12" fmla="*/ 2147483646 w 1674"/>
                <a:gd name="T13" fmla="*/ 2147483646 h 1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4" h="1164">
                  <a:moveTo>
                    <a:pt x="1644" y="402"/>
                  </a:moveTo>
                  <a:lnTo>
                    <a:pt x="1674" y="456"/>
                  </a:lnTo>
                  <a:lnTo>
                    <a:pt x="1350" y="1164"/>
                  </a:lnTo>
                  <a:lnTo>
                    <a:pt x="6" y="1164"/>
                  </a:lnTo>
                  <a:lnTo>
                    <a:pt x="0" y="0"/>
                  </a:lnTo>
                  <a:lnTo>
                    <a:pt x="1362" y="72"/>
                  </a:lnTo>
                  <a:lnTo>
                    <a:pt x="1644" y="402"/>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 name="Group 8">
              <a:extLst>
                <a:ext uri="{FF2B5EF4-FFF2-40B4-BE49-F238E27FC236}">
                  <a16:creationId xmlns:a16="http://schemas.microsoft.com/office/drawing/2014/main" id="{20D51EBE-AE45-C88F-C575-6FF5C980097F}"/>
                </a:ext>
              </a:extLst>
            </p:cNvPr>
            <p:cNvGrpSpPr>
              <a:grpSpLocks/>
            </p:cNvGrpSpPr>
            <p:nvPr/>
          </p:nvGrpSpPr>
          <p:grpSpPr bwMode="auto">
            <a:xfrm>
              <a:off x="3190875" y="3690938"/>
              <a:ext cx="4791075" cy="1304925"/>
              <a:chOff x="1554" y="1986"/>
              <a:chExt cx="3018" cy="822"/>
            </a:xfrm>
          </p:grpSpPr>
          <p:sp>
            <p:nvSpPr>
              <p:cNvPr id="6" name="Rectangle 5">
                <a:extLst>
                  <a:ext uri="{FF2B5EF4-FFF2-40B4-BE49-F238E27FC236}">
                    <a16:creationId xmlns:a16="http://schemas.microsoft.com/office/drawing/2014/main" id="{3F213E10-8624-662D-8E63-C83BF75926AB}"/>
                  </a:ext>
                </a:extLst>
              </p:cNvPr>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Line 6">
                <a:extLst>
                  <a:ext uri="{FF2B5EF4-FFF2-40B4-BE49-F238E27FC236}">
                    <a16:creationId xmlns:a16="http://schemas.microsoft.com/office/drawing/2014/main" id="{F930B847-37D3-AC3A-8BA9-EC64F4CCF716}"/>
                  </a:ext>
                </a:extLst>
              </p:cNvPr>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7">
                <a:extLst>
                  <a:ext uri="{FF2B5EF4-FFF2-40B4-BE49-F238E27FC236}">
                    <a16:creationId xmlns:a16="http://schemas.microsoft.com/office/drawing/2014/main" id="{AF60D413-ACE7-182D-B111-79069671530B}"/>
                  </a:ext>
                </a:extLst>
              </p:cNvPr>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 name="Group 12">
              <a:extLst>
                <a:ext uri="{FF2B5EF4-FFF2-40B4-BE49-F238E27FC236}">
                  <a16:creationId xmlns:a16="http://schemas.microsoft.com/office/drawing/2014/main" id="{8A72A336-8282-8CEE-7F5D-0DEE46C53004}"/>
                </a:ext>
              </a:extLst>
            </p:cNvPr>
            <p:cNvGrpSpPr>
              <a:grpSpLocks/>
            </p:cNvGrpSpPr>
            <p:nvPr/>
          </p:nvGrpSpPr>
          <p:grpSpPr bwMode="auto">
            <a:xfrm>
              <a:off x="2200275" y="1133475"/>
              <a:ext cx="990600" cy="5438775"/>
              <a:chOff x="1386" y="714"/>
              <a:chExt cx="624" cy="3426"/>
            </a:xfrm>
          </p:grpSpPr>
          <p:sp>
            <p:nvSpPr>
              <p:cNvPr id="10" name="Rectangle 9">
                <a:extLst>
                  <a:ext uri="{FF2B5EF4-FFF2-40B4-BE49-F238E27FC236}">
                    <a16:creationId xmlns:a16="http://schemas.microsoft.com/office/drawing/2014/main" id="{86E4F13F-FF86-A8A9-430E-7D90C1ADCE7F}"/>
                  </a:ext>
                </a:extLst>
              </p:cNvPr>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 name="Line 10">
                <a:extLst>
                  <a:ext uri="{FF2B5EF4-FFF2-40B4-BE49-F238E27FC236}">
                    <a16:creationId xmlns:a16="http://schemas.microsoft.com/office/drawing/2014/main" id="{B2E1B148-EE2E-A2DE-F18C-CDDDA9C107A7}"/>
                  </a:ext>
                </a:extLst>
              </p:cNvPr>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1">
                <a:extLst>
                  <a:ext uri="{FF2B5EF4-FFF2-40B4-BE49-F238E27FC236}">
                    <a16:creationId xmlns:a16="http://schemas.microsoft.com/office/drawing/2014/main" id="{31593F67-EDD9-F3E1-F75B-2F8382E17A3E}"/>
                  </a:ext>
                </a:extLst>
              </p:cNvPr>
              <p:cNvSpPr>
                <a:spLocks noChangeShapeType="1"/>
              </p:cNvSpPr>
              <p:nvPr/>
            </p:nvSpPr>
            <p:spPr bwMode="auto">
              <a:xfrm>
                <a:off x="1476" y="720"/>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 name="Rectangle 16">
              <a:extLst>
                <a:ext uri="{FF2B5EF4-FFF2-40B4-BE49-F238E27FC236}">
                  <a16:creationId xmlns:a16="http://schemas.microsoft.com/office/drawing/2014/main" id="{A92E4D3A-B04A-DE44-6F8F-C1D5B4848F4A}"/>
                </a:ext>
              </a:extLst>
            </p:cNvPr>
            <p:cNvSpPr>
              <a:spLocks noChangeArrowheads="1"/>
            </p:cNvSpPr>
            <p:nvPr/>
          </p:nvSpPr>
          <p:spPr bwMode="auto">
            <a:xfrm rot="-2147450">
              <a:off x="4591050" y="1400175"/>
              <a:ext cx="3638550"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Line 18">
              <a:extLst>
                <a:ext uri="{FF2B5EF4-FFF2-40B4-BE49-F238E27FC236}">
                  <a16:creationId xmlns:a16="http://schemas.microsoft.com/office/drawing/2014/main" id="{7460DD6D-39BE-3849-06D5-46804AD3DE68}"/>
                </a:ext>
              </a:extLst>
            </p:cNvPr>
            <p:cNvSpPr>
              <a:spLocks noChangeShapeType="1"/>
            </p:cNvSpPr>
            <p:nvPr/>
          </p:nvSpPr>
          <p:spPr bwMode="auto">
            <a:xfrm flipH="1" flipV="1">
              <a:off x="4143375" y="1857375"/>
              <a:ext cx="1200150" cy="1833563"/>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9">
              <a:extLst>
                <a:ext uri="{FF2B5EF4-FFF2-40B4-BE49-F238E27FC236}">
                  <a16:creationId xmlns:a16="http://schemas.microsoft.com/office/drawing/2014/main" id="{D6CED9D5-5E73-942E-3E66-E70643467D73}"/>
                </a:ext>
              </a:extLst>
            </p:cNvPr>
            <p:cNvSpPr>
              <a:spLocks noChangeShapeType="1"/>
            </p:cNvSpPr>
            <p:nvPr/>
          </p:nvSpPr>
          <p:spPr bwMode="auto">
            <a:xfrm flipH="1" flipV="1">
              <a:off x="4400550" y="1924050"/>
              <a:ext cx="1022350" cy="156210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20">
              <a:extLst>
                <a:ext uri="{FF2B5EF4-FFF2-40B4-BE49-F238E27FC236}">
                  <a16:creationId xmlns:a16="http://schemas.microsoft.com/office/drawing/2014/main" id="{469682AE-CF3E-AC43-CC5D-2E6F7D328ED5}"/>
                </a:ext>
              </a:extLst>
            </p:cNvPr>
            <p:cNvSpPr>
              <a:spLocks noChangeShapeType="1"/>
            </p:cNvSpPr>
            <p:nvPr/>
          </p:nvSpPr>
          <p:spPr bwMode="auto">
            <a:xfrm flipV="1">
              <a:off x="3800475" y="2257425"/>
              <a:ext cx="600075" cy="4000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21">
              <a:extLst>
                <a:ext uri="{FF2B5EF4-FFF2-40B4-BE49-F238E27FC236}">
                  <a16:creationId xmlns:a16="http://schemas.microsoft.com/office/drawing/2014/main" id="{06B250E4-EA43-3F69-85CF-C37621435D72}"/>
                </a:ext>
              </a:extLst>
            </p:cNvPr>
            <p:cNvSpPr>
              <a:spLocks noChangeShapeType="1"/>
            </p:cNvSpPr>
            <p:nvPr/>
          </p:nvSpPr>
          <p:spPr bwMode="auto">
            <a:xfrm rot="10800000" flipV="1">
              <a:off x="4581525" y="1752600"/>
              <a:ext cx="600075" cy="4000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Text Box 22">
              <a:extLst>
                <a:ext uri="{FF2B5EF4-FFF2-40B4-BE49-F238E27FC236}">
                  <a16:creationId xmlns:a16="http://schemas.microsoft.com/office/drawing/2014/main" id="{234A6DF9-0ECE-D6AB-79B4-A082D162418A}"/>
                </a:ext>
              </a:extLst>
            </p:cNvPr>
            <p:cNvSpPr txBox="1">
              <a:spLocks noChangeArrowheads="1"/>
            </p:cNvSpPr>
            <p:nvPr/>
          </p:nvSpPr>
          <p:spPr bwMode="auto">
            <a:xfrm>
              <a:off x="3133725" y="2533650"/>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grpSp>
    </p:spTree>
    <p:extLst>
      <p:ext uri="{BB962C8B-B14F-4D97-AF65-F5344CB8AC3E}">
        <p14:creationId xmlns:p14="http://schemas.microsoft.com/office/powerpoint/2010/main" val="29442713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8E1B02D-B0FA-D2F0-686A-8F03AEC3BFC2}"/>
              </a:ext>
            </a:extLst>
          </p:cNvPr>
          <p:cNvGrpSpPr/>
          <p:nvPr/>
        </p:nvGrpSpPr>
        <p:grpSpPr>
          <a:xfrm>
            <a:off x="3081337" y="73297"/>
            <a:ext cx="5781675" cy="6605588"/>
            <a:chOff x="-1127591" y="31689"/>
            <a:chExt cx="5781675" cy="6605588"/>
          </a:xfrm>
        </p:grpSpPr>
        <p:sp>
          <p:nvSpPr>
            <p:cNvPr id="3" name="Line 17">
              <a:extLst>
                <a:ext uri="{FF2B5EF4-FFF2-40B4-BE49-F238E27FC236}">
                  <a16:creationId xmlns:a16="http://schemas.microsoft.com/office/drawing/2014/main" id="{996EE24F-A2D2-B178-E5B2-C5BBEC01B22E}"/>
                </a:ext>
              </a:extLst>
            </p:cNvPr>
            <p:cNvSpPr>
              <a:spLocks noChangeShapeType="1"/>
            </p:cNvSpPr>
            <p:nvPr/>
          </p:nvSpPr>
          <p:spPr bwMode="auto">
            <a:xfrm flipV="1">
              <a:off x="-622766" y="246002"/>
              <a:ext cx="2638425" cy="41529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Freeform 19">
              <a:extLst>
                <a:ext uri="{FF2B5EF4-FFF2-40B4-BE49-F238E27FC236}">
                  <a16:creationId xmlns:a16="http://schemas.microsoft.com/office/drawing/2014/main" id="{AA11FD96-2DA2-81DC-2B19-430DC4CE9E0F}"/>
                </a:ext>
              </a:extLst>
            </p:cNvPr>
            <p:cNvSpPr>
              <a:spLocks/>
            </p:cNvSpPr>
            <p:nvPr/>
          </p:nvSpPr>
          <p:spPr bwMode="auto">
            <a:xfrm>
              <a:off x="-156041" y="855602"/>
              <a:ext cx="2038350" cy="2905125"/>
            </a:xfrm>
            <a:custGeom>
              <a:avLst/>
              <a:gdLst>
                <a:gd name="T0" fmla="*/ 2147483646 w 1284"/>
                <a:gd name="T1" fmla="*/ 2147483646 h 1830"/>
                <a:gd name="T2" fmla="*/ 2147483646 w 1284"/>
                <a:gd name="T3" fmla="*/ 0 h 1830"/>
                <a:gd name="T4" fmla="*/ 2147483646 w 1284"/>
                <a:gd name="T5" fmla="*/ 2147483646 h 1830"/>
                <a:gd name="T6" fmla="*/ 2147483646 w 1284"/>
                <a:gd name="T7" fmla="*/ 2147483646 h 1830"/>
                <a:gd name="T8" fmla="*/ 0 w 1284"/>
                <a:gd name="T9" fmla="*/ 2147483646 h 1830"/>
                <a:gd name="T10" fmla="*/ 2147483646 w 1284"/>
                <a:gd name="T11" fmla="*/ 2147483646 h 1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4" h="1830">
                  <a:moveTo>
                    <a:pt x="12" y="672"/>
                  </a:moveTo>
                  <a:lnTo>
                    <a:pt x="750" y="0"/>
                  </a:lnTo>
                  <a:lnTo>
                    <a:pt x="1284" y="384"/>
                  </a:lnTo>
                  <a:lnTo>
                    <a:pt x="1134" y="1830"/>
                  </a:lnTo>
                  <a:lnTo>
                    <a:pt x="0" y="1830"/>
                  </a:lnTo>
                  <a:lnTo>
                    <a:pt x="12" y="672"/>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Rectangle 11">
              <a:extLst>
                <a:ext uri="{FF2B5EF4-FFF2-40B4-BE49-F238E27FC236}">
                  <a16:creationId xmlns:a16="http://schemas.microsoft.com/office/drawing/2014/main" id="{342F6802-FC22-30C7-0BD9-481A89DE5314}"/>
                </a:ext>
              </a:extLst>
            </p:cNvPr>
            <p:cNvSpPr>
              <a:spLocks noChangeArrowheads="1"/>
            </p:cNvSpPr>
            <p:nvPr/>
          </p:nvSpPr>
          <p:spPr bwMode="auto">
            <a:xfrm rot="-3429214">
              <a:off x="186859" y="944502"/>
              <a:ext cx="2397126"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2" name="Group 3">
              <a:extLst>
                <a:ext uri="{FF2B5EF4-FFF2-40B4-BE49-F238E27FC236}">
                  <a16:creationId xmlns:a16="http://schemas.microsoft.com/office/drawing/2014/main" id="{ACF60A02-898E-4F8E-6B5E-FBDB9F57F75D}"/>
                </a:ext>
              </a:extLst>
            </p:cNvPr>
            <p:cNvGrpSpPr>
              <a:grpSpLocks/>
            </p:cNvGrpSpPr>
            <p:nvPr/>
          </p:nvGrpSpPr>
          <p:grpSpPr bwMode="auto">
            <a:xfrm>
              <a:off x="-136991" y="3746440"/>
              <a:ext cx="4791075" cy="1304925"/>
              <a:chOff x="1554" y="1986"/>
              <a:chExt cx="3018" cy="822"/>
            </a:xfrm>
          </p:grpSpPr>
          <p:sp>
            <p:nvSpPr>
              <p:cNvPr id="23" name="Rectangle 4">
                <a:extLst>
                  <a:ext uri="{FF2B5EF4-FFF2-40B4-BE49-F238E27FC236}">
                    <a16:creationId xmlns:a16="http://schemas.microsoft.com/office/drawing/2014/main" id="{120DEF2A-455D-79AB-42C1-98B340B57E8E}"/>
                  </a:ext>
                </a:extLst>
              </p:cNvPr>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4" name="Line 5">
                <a:extLst>
                  <a:ext uri="{FF2B5EF4-FFF2-40B4-BE49-F238E27FC236}">
                    <a16:creationId xmlns:a16="http://schemas.microsoft.com/office/drawing/2014/main" id="{68696F7B-6C4D-CF5D-1979-73FD348BC5DE}"/>
                  </a:ext>
                </a:extLst>
              </p:cNvPr>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6">
                <a:extLst>
                  <a:ext uri="{FF2B5EF4-FFF2-40B4-BE49-F238E27FC236}">
                    <a16:creationId xmlns:a16="http://schemas.microsoft.com/office/drawing/2014/main" id="{40A20F7D-D09F-4083-0386-9E9F11717300}"/>
                  </a:ext>
                </a:extLst>
              </p:cNvPr>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6" name="Group 20">
              <a:extLst>
                <a:ext uri="{FF2B5EF4-FFF2-40B4-BE49-F238E27FC236}">
                  <a16:creationId xmlns:a16="http://schemas.microsoft.com/office/drawing/2014/main" id="{4B821022-D9DF-B58A-8AB7-A9709620D179}"/>
                </a:ext>
              </a:extLst>
            </p:cNvPr>
            <p:cNvGrpSpPr>
              <a:grpSpLocks/>
            </p:cNvGrpSpPr>
            <p:nvPr/>
          </p:nvGrpSpPr>
          <p:grpSpPr bwMode="auto">
            <a:xfrm>
              <a:off x="-1127591" y="1188977"/>
              <a:ext cx="990600" cy="5448300"/>
              <a:chOff x="1386" y="714"/>
              <a:chExt cx="624" cy="3432"/>
            </a:xfrm>
          </p:grpSpPr>
          <p:sp>
            <p:nvSpPr>
              <p:cNvPr id="27" name="Rectangle 8">
                <a:extLst>
                  <a:ext uri="{FF2B5EF4-FFF2-40B4-BE49-F238E27FC236}">
                    <a16:creationId xmlns:a16="http://schemas.microsoft.com/office/drawing/2014/main" id="{0768BA60-7CB4-201B-601E-79EC3C4DAD0F}"/>
                  </a:ext>
                </a:extLst>
              </p:cNvPr>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 name="Line 9">
                <a:extLst>
                  <a:ext uri="{FF2B5EF4-FFF2-40B4-BE49-F238E27FC236}">
                    <a16:creationId xmlns:a16="http://schemas.microsoft.com/office/drawing/2014/main" id="{8BD9527A-D5DA-9074-5A04-2B6BB4F65D6B}"/>
                  </a:ext>
                </a:extLst>
              </p:cNvPr>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10">
                <a:extLst>
                  <a:ext uri="{FF2B5EF4-FFF2-40B4-BE49-F238E27FC236}">
                    <a16:creationId xmlns:a16="http://schemas.microsoft.com/office/drawing/2014/main" id="{0064331D-2F28-328C-7626-B2ED3926D1DA}"/>
                  </a:ext>
                </a:extLst>
              </p:cNvPr>
              <p:cNvSpPr>
                <a:spLocks noChangeShapeType="1"/>
              </p:cNvSpPr>
              <p:nvPr/>
            </p:nvSpPr>
            <p:spPr bwMode="auto">
              <a:xfrm>
                <a:off x="1476" y="726"/>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 name="Line 21">
              <a:extLst>
                <a:ext uri="{FF2B5EF4-FFF2-40B4-BE49-F238E27FC236}">
                  <a16:creationId xmlns:a16="http://schemas.microsoft.com/office/drawing/2014/main" id="{F7FF4EC3-D0DC-736E-3D16-BDE2C0D0EAA6}"/>
                </a:ext>
              </a:extLst>
            </p:cNvPr>
            <p:cNvSpPr>
              <a:spLocks noChangeShapeType="1"/>
            </p:cNvSpPr>
            <p:nvPr/>
          </p:nvSpPr>
          <p:spPr bwMode="auto">
            <a:xfrm>
              <a:off x="-156041" y="1912877"/>
              <a:ext cx="1827213" cy="123825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22">
              <a:extLst>
                <a:ext uri="{FF2B5EF4-FFF2-40B4-BE49-F238E27FC236}">
                  <a16:creationId xmlns:a16="http://schemas.microsoft.com/office/drawing/2014/main" id="{126171EF-5F84-94FD-EC83-7D6BECD114A7}"/>
                </a:ext>
              </a:extLst>
            </p:cNvPr>
            <p:cNvSpPr>
              <a:spLocks noChangeShapeType="1"/>
            </p:cNvSpPr>
            <p:nvPr/>
          </p:nvSpPr>
          <p:spPr bwMode="auto">
            <a:xfrm>
              <a:off x="-3641" y="1770002"/>
              <a:ext cx="1674813" cy="1135063"/>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Freeform 24">
              <a:extLst>
                <a:ext uri="{FF2B5EF4-FFF2-40B4-BE49-F238E27FC236}">
                  <a16:creationId xmlns:a16="http://schemas.microsoft.com/office/drawing/2014/main" id="{4948AF19-423D-D13B-1CBB-881E4DAC4770}"/>
                </a:ext>
              </a:extLst>
            </p:cNvPr>
            <p:cNvSpPr>
              <a:spLocks/>
            </p:cNvSpPr>
            <p:nvPr/>
          </p:nvSpPr>
          <p:spPr bwMode="auto">
            <a:xfrm rot="-308183">
              <a:off x="1253659" y="2065277"/>
              <a:ext cx="466725" cy="563563"/>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25">
              <a:extLst>
                <a:ext uri="{FF2B5EF4-FFF2-40B4-BE49-F238E27FC236}">
                  <a16:creationId xmlns:a16="http://schemas.microsoft.com/office/drawing/2014/main" id="{FA114062-D18A-7A84-82F7-1F17EB84AF83}"/>
                </a:ext>
              </a:extLst>
            </p:cNvPr>
            <p:cNvSpPr txBox="1">
              <a:spLocks noChangeArrowheads="1"/>
            </p:cNvSpPr>
            <p:nvPr/>
          </p:nvSpPr>
          <p:spPr bwMode="auto">
            <a:xfrm>
              <a:off x="43984" y="3065402"/>
              <a:ext cx="1000125" cy="457200"/>
            </a:xfrm>
            <a:prstGeom prst="rect">
              <a:avLst/>
            </a:prstGeom>
            <a:noFill/>
            <a:ln w="9525" algn="ctr">
              <a:noFill/>
              <a:miter lim="800000"/>
              <a:headEnd/>
              <a:tailEnd/>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sp>
          <p:nvSpPr>
            <p:cNvPr id="34" name="Freeform 26">
              <a:extLst>
                <a:ext uri="{FF2B5EF4-FFF2-40B4-BE49-F238E27FC236}">
                  <a16:creationId xmlns:a16="http://schemas.microsoft.com/office/drawing/2014/main" id="{AE50DEAC-0290-561C-483A-C68C8A00DC95}"/>
                </a:ext>
              </a:extLst>
            </p:cNvPr>
            <p:cNvSpPr>
              <a:spLocks/>
            </p:cNvSpPr>
            <p:nvPr/>
          </p:nvSpPr>
          <p:spPr bwMode="auto">
            <a:xfrm rot="10491817">
              <a:off x="758359" y="2855852"/>
              <a:ext cx="466725" cy="563563"/>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 name="Slide Number Placeholder 1">
            <a:extLst>
              <a:ext uri="{FF2B5EF4-FFF2-40B4-BE49-F238E27FC236}">
                <a16:creationId xmlns:a16="http://schemas.microsoft.com/office/drawing/2014/main" id="{3D75C155-A867-AE94-6AA2-CAF17A1E1BCE}"/>
              </a:ext>
            </a:extLst>
          </p:cNvPr>
          <p:cNvSpPr>
            <a:spLocks noGrp="1"/>
          </p:cNvSpPr>
          <p:nvPr>
            <p:ph type="sldNum" sz="quarter" idx="40"/>
          </p:nvPr>
        </p:nvSpPr>
        <p:spPr/>
        <p:txBody>
          <a:bodyPr/>
          <a:lstStyle/>
          <a:p>
            <a:pPr>
              <a:defRPr/>
            </a:pPr>
            <a:fld id="{46425072-6E52-45A8-8A7E-A5B11BCA4176}" type="slidenum">
              <a:rPr lang="en-US" altLang="en-US" smtClean="0"/>
              <a:pPr>
                <a:defRPr/>
              </a:pPr>
              <a:t>112</a:t>
            </a:fld>
            <a:endParaRPr lang="en-US" altLang="en-US" dirty="0"/>
          </a:p>
        </p:txBody>
      </p:sp>
    </p:spTree>
    <p:extLst>
      <p:ext uri="{BB962C8B-B14F-4D97-AF65-F5344CB8AC3E}">
        <p14:creationId xmlns:p14="http://schemas.microsoft.com/office/powerpoint/2010/main" val="1936756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CCCD4484-893D-CD39-F3F3-E372B527B5B6}"/>
              </a:ext>
            </a:extLst>
          </p:cNvPr>
          <p:cNvGrpSpPr/>
          <p:nvPr/>
        </p:nvGrpSpPr>
        <p:grpSpPr>
          <a:xfrm>
            <a:off x="3081337" y="151085"/>
            <a:ext cx="7005411" cy="6508750"/>
            <a:chOff x="2200275" y="61913"/>
            <a:chExt cx="7005411" cy="6508750"/>
          </a:xfrm>
        </p:grpSpPr>
        <p:sp>
          <p:nvSpPr>
            <p:cNvPr id="6" name="Freeform 2">
              <a:extLst>
                <a:ext uri="{FF2B5EF4-FFF2-40B4-BE49-F238E27FC236}">
                  <a16:creationId xmlns:a16="http://schemas.microsoft.com/office/drawing/2014/main" id="{937D041E-9353-0C56-CDA0-D1EEF68090DB}"/>
                </a:ext>
              </a:extLst>
            </p:cNvPr>
            <p:cNvSpPr>
              <a:spLocks/>
            </p:cNvSpPr>
            <p:nvPr/>
          </p:nvSpPr>
          <p:spPr bwMode="auto">
            <a:xfrm>
              <a:off x="3190875" y="1057275"/>
              <a:ext cx="2286000" cy="2638425"/>
            </a:xfrm>
            <a:custGeom>
              <a:avLst/>
              <a:gdLst>
                <a:gd name="T0" fmla="*/ 2147483646 w 1440"/>
                <a:gd name="T1" fmla="*/ 2147483646 h 1662"/>
                <a:gd name="T2" fmla="*/ 2147483646 w 1440"/>
                <a:gd name="T3" fmla="*/ 0 h 1662"/>
                <a:gd name="T4" fmla="*/ 2147483646 w 1440"/>
                <a:gd name="T5" fmla="*/ 2147483646 h 1662"/>
                <a:gd name="T6" fmla="*/ 2147483646 w 1440"/>
                <a:gd name="T7" fmla="*/ 2147483646 h 1662"/>
                <a:gd name="T8" fmla="*/ 0 w 1440"/>
                <a:gd name="T9" fmla="*/ 2147483646 h 1662"/>
                <a:gd name="T10" fmla="*/ 2147483646 w 1440"/>
                <a:gd name="T11" fmla="*/ 2147483646 h 16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0" h="1662">
                  <a:moveTo>
                    <a:pt x="6" y="378"/>
                  </a:moveTo>
                  <a:lnTo>
                    <a:pt x="1008" y="0"/>
                  </a:lnTo>
                  <a:lnTo>
                    <a:pt x="1440" y="384"/>
                  </a:lnTo>
                  <a:lnTo>
                    <a:pt x="1128" y="1662"/>
                  </a:lnTo>
                  <a:lnTo>
                    <a:pt x="0" y="1662"/>
                  </a:lnTo>
                  <a:lnTo>
                    <a:pt x="6" y="378"/>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7" name="Group 7">
              <a:extLst>
                <a:ext uri="{FF2B5EF4-FFF2-40B4-BE49-F238E27FC236}">
                  <a16:creationId xmlns:a16="http://schemas.microsoft.com/office/drawing/2014/main" id="{4F7DF26A-DC29-46A2-DE4B-60A9242643E4}"/>
                </a:ext>
              </a:extLst>
            </p:cNvPr>
            <p:cNvGrpSpPr>
              <a:grpSpLocks/>
            </p:cNvGrpSpPr>
            <p:nvPr/>
          </p:nvGrpSpPr>
          <p:grpSpPr bwMode="auto">
            <a:xfrm>
              <a:off x="2200275" y="1133475"/>
              <a:ext cx="990600" cy="5437188"/>
              <a:chOff x="1386" y="714"/>
              <a:chExt cx="624" cy="3425"/>
            </a:xfrm>
          </p:grpSpPr>
          <p:sp>
            <p:nvSpPr>
              <p:cNvPr id="8" name="Rectangle 8">
                <a:extLst>
                  <a:ext uri="{FF2B5EF4-FFF2-40B4-BE49-F238E27FC236}">
                    <a16:creationId xmlns:a16="http://schemas.microsoft.com/office/drawing/2014/main" id="{E834B438-E340-BE95-953B-70C96642BA0B}"/>
                  </a:ext>
                </a:extLst>
              </p:cNvPr>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Line 9">
                <a:extLst>
                  <a:ext uri="{FF2B5EF4-FFF2-40B4-BE49-F238E27FC236}">
                    <a16:creationId xmlns:a16="http://schemas.microsoft.com/office/drawing/2014/main" id="{428542BF-E88E-ECEF-8931-A74DD6BAD423}"/>
                  </a:ext>
                </a:extLst>
              </p:cNvPr>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0">
                <a:extLst>
                  <a:ext uri="{FF2B5EF4-FFF2-40B4-BE49-F238E27FC236}">
                    <a16:creationId xmlns:a16="http://schemas.microsoft.com/office/drawing/2014/main" id="{C77D94AA-CEC9-C81B-F168-0E274028DC22}"/>
                  </a:ext>
                </a:extLst>
              </p:cNvPr>
              <p:cNvSpPr>
                <a:spLocks noChangeShapeType="1"/>
              </p:cNvSpPr>
              <p:nvPr/>
            </p:nvSpPr>
            <p:spPr bwMode="auto">
              <a:xfrm>
                <a:off x="1476" y="719"/>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1" name="Rectangle 11">
              <a:extLst>
                <a:ext uri="{FF2B5EF4-FFF2-40B4-BE49-F238E27FC236}">
                  <a16:creationId xmlns:a16="http://schemas.microsoft.com/office/drawing/2014/main" id="{98BD6CFC-2E7B-BC41-0584-40B2F654FAAC}"/>
                </a:ext>
              </a:extLst>
            </p:cNvPr>
            <p:cNvSpPr>
              <a:spLocks noChangeArrowheads="1"/>
            </p:cNvSpPr>
            <p:nvPr/>
          </p:nvSpPr>
          <p:spPr bwMode="auto">
            <a:xfrm rot="-2855874">
              <a:off x="3961607" y="1032669"/>
              <a:ext cx="2513012" cy="571500"/>
            </a:xfrm>
            <a:prstGeom prst="rect">
              <a:avLst/>
            </a:prstGeom>
            <a:gradFill rotWithShape="1">
              <a:gsLst>
                <a:gs pos="0">
                  <a:srgbClr val="DDDDDD"/>
                </a:gs>
                <a:gs pos="100000">
                  <a:srgbClr val="666666"/>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 name="Rectangle 12">
              <a:extLst>
                <a:ext uri="{FF2B5EF4-FFF2-40B4-BE49-F238E27FC236}">
                  <a16:creationId xmlns:a16="http://schemas.microsoft.com/office/drawing/2014/main" id="{48BD75DF-D459-1315-1C82-A101A798DA76}"/>
                </a:ext>
              </a:extLst>
            </p:cNvPr>
            <p:cNvSpPr>
              <a:spLocks noChangeArrowheads="1"/>
            </p:cNvSpPr>
            <p:nvPr/>
          </p:nvSpPr>
          <p:spPr bwMode="auto">
            <a:xfrm>
              <a:off x="3200400" y="3228975"/>
              <a:ext cx="4772025" cy="461963"/>
            </a:xfrm>
            <a:prstGeom prst="rect">
              <a:avLst/>
            </a:prstGeom>
            <a:blipFill dpi="0" rotWithShape="1">
              <a:blip r:embed="rId3"/>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Text Box 15">
              <a:extLst>
                <a:ext uri="{FF2B5EF4-FFF2-40B4-BE49-F238E27FC236}">
                  <a16:creationId xmlns:a16="http://schemas.microsoft.com/office/drawing/2014/main" id="{12766D7E-3CB4-7673-F118-F09AD189CEE1}"/>
                </a:ext>
              </a:extLst>
            </p:cNvPr>
            <p:cNvSpPr txBox="1">
              <a:spLocks noChangeArrowheads="1"/>
            </p:cNvSpPr>
            <p:nvPr/>
          </p:nvSpPr>
          <p:spPr bwMode="auto">
            <a:xfrm>
              <a:off x="5856185" y="2398438"/>
              <a:ext cx="3349501" cy="46166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Concrete floor slab</a:t>
              </a:r>
            </a:p>
          </p:txBody>
        </p:sp>
        <p:sp>
          <p:nvSpPr>
            <p:cNvPr id="15" name="Line 16">
              <a:extLst>
                <a:ext uri="{FF2B5EF4-FFF2-40B4-BE49-F238E27FC236}">
                  <a16:creationId xmlns:a16="http://schemas.microsoft.com/office/drawing/2014/main" id="{DF388091-6549-B0FF-178C-E8E6C3B052B1}"/>
                </a:ext>
              </a:extLst>
            </p:cNvPr>
            <p:cNvSpPr>
              <a:spLocks noChangeShapeType="1"/>
            </p:cNvSpPr>
            <p:nvPr/>
          </p:nvSpPr>
          <p:spPr bwMode="auto">
            <a:xfrm flipH="1">
              <a:off x="5943600" y="2924175"/>
              <a:ext cx="314325"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9">
              <a:extLst>
                <a:ext uri="{FF2B5EF4-FFF2-40B4-BE49-F238E27FC236}">
                  <a16:creationId xmlns:a16="http://schemas.microsoft.com/office/drawing/2014/main" id="{2F8BB06B-6C74-F732-1142-080CFEEDE26D}"/>
                </a:ext>
              </a:extLst>
            </p:cNvPr>
            <p:cNvSpPr>
              <a:spLocks noChangeShapeType="1"/>
            </p:cNvSpPr>
            <p:nvPr/>
          </p:nvSpPr>
          <p:spPr bwMode="auto">
            <a:xfrm flipH="1" flipV="1">
              <a:off x="3360738" y="1570038"/>
              <a:ext cx="1674812" cy="1654175"/>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0">
              <a:extLst>
                <a:ext uri="{FF2B5EF4-FFF2-40B4-BE49-F238E27FC236}">
                  <a16:creationId xmlns:a16="http://schemas.microsoft.com/office/drawing/2014/main" id="{C2AF9719-0B70-7DDA-91E9-BFFB3642F229}"/>
                </a:ext>
              </a:extLst>
            </p:cNvPr>
            <p:cNvSpPr>
              <a:spLocks noChangeShapeType="1"/>
            </p:cNvSpPr>
            <p:nvPr/>
          </p:nvSpPr>
          <p:spPr bwMode="auto">
            <a:xfrm flipH="1" flipV="1">
              <a:off x="3802063" y="1714500"/>
              <a:ext cx="1055687" cy="1042988"/>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Freeform 22">
              <a:extLst>
                <a:ext uri="{FF2B5EF4-FFF2-40B4-BE49-F238E27FC236}">
                  <a16:creationId xmlns:a16="http://schemas.microsoft.com/office/drawing/2014/main" id="{D2558633-CB42-534F-B644-3932232C1300}"/>
                </a:ext>
              </a:extLst>
            </p:cNvPr>
            <p:cNvSpPr>
              <a:spLocks/>
            </p:cNvSpPr>
            <p:nvPr/>
          </p:nvSpPr>
          <p:spPr bwMode="auto">
            <a:xfrm rot="198176">
              <a:off x="3981450" y="1565275"/>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Freeform 23">
              <a:extLst>
                <a:ext uri="{FF2B5EF4-FFF2-40B4-BE49-F238E27FC236}">
                  <a16:creationId xmlns:a16="http://schemas.microsoft.com/office/drawing/2014/main" id="{86F71FED-37C6-E94D-D20B-A4F4DF5DFC11}"/>
                </a:ext>
              </a:extLst>
            </p:cNvPr>
            <p:cNvSpPr>
              <a:spLocks/>
            </p:cNvSpPr>
            <p:nvPr/>
          </p:nvSpPr>
          <p:spPr bwMode="auto">
            <a:xfrm rot="-10601824">
              <a:off x="3594100" y="2016125"/>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Text Box 24">
              <a:extLst>
                <a:ext uri="{FF2B5EF4-FFF2-40B4-BE49-F238E27FC236}">
                  <a16:creationId xmlns:a16="http://schemas.microsoft.com/office/drawing/2014/main" id="{830F40F9-446D-5E63-8E95-5DEB27464C57}"/>
                </a:ext>
              </a:extLst>
            </p:cNvPr>
            <p:cNvSpPr txBox="1">
              <a:spLocks noChangeArrowheads="1"/>
            </p:cNvSpPr>
            <p:nvPr/>
          </p:nvSpPr>
          <p:spPr bwMode="auto">
            <a:xfrm>
              <a:off x="3166492" y="2295526"/>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grpSp>
          <p:nvGrpSpPr>
            <p:cNvPr id="40" name="Group 3">
              <a:extLst>
                <a:ext uri="{FF2B5EF4-FFF2-40B4-BE49-F238E27FC236}">
                  <a16:creationId xmlns:a16="http://schemas.microsoft.com/office/drawing/2014/main" id="{D8454A18-384A-E95E-635D-EC6179AEAE0E}"/>
                </a:ext>
              </a:extLst>
            </p:cNvPr>
            <p:cNvGrpSpPr>
              <a:grpSpLocks/>
            </p:cNvGrpSpPr>
            <p:nvPr/>
          </p:nvGrpSpPr>
          <p:grpSpPr bwMode="auto">
            <a:xfrm>
              <a:off x="3190875" y="3690938"/>
              <a:ext cx="4791075" cy="1304925"/>
              <a:chOff x="1554" y="1986"/>
              <a:chExt cx="3018" cy="822"/>
            </a:xfrm>
          </p:grpSpPr>
          <p:sp>
            <p:nvSpPr>
              <p:cNvPr id="41" name="Rectangle 4">
                <a:extLst>
                  <a:ext uri="{FF2B5EF4-FFF2-40B4-BE49-F238E27FC236}">
                    <a16:creationId xmlns:a16="http://schemas.microsoft.com/office/drawing/2014/main" id="{46C86A7B-7C66-A680-498C-51708390F48E}"/>
                  </a:ext>
                </a:extLst>
              </p:cNvPr>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2" name="Line 5">
                <a:extLst>
                  <a:ext uri="{FF2B5EF4-FFF2-40B4-BE49-F238E27FC236}">
                    <a16:creationId xmlns:a16="http://schemas.microsoft.com/office/drawing/2014/main" id="{8A0BB654-D257-089D-34EB-E4A18ACE3A68}"/>
                  </a:ext>
                </a:extLst>
              </p:cNvPr>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6">
                <a:extLst>
                  <a:ext uri="{FF2B5EF4-FFF2-40B4-BE49-F238E27FC236}">
                    <a16:creationId xmlns:a16="http://schemas.microsoft.com/office/drawing/2014/main" id="{A1249751-A04F-FCCA-DEEC-B7CE62D256E7}"/>
                  </a:ext>
                </a:extLst>
              </p:cNvPr>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 name="Slide Number Placeholder 1">
            <a:extLst>
              <a:ext uri="{FF2B5EF4-FFF2-40B4-BE49-F238E27FC236}">
                <a16:creationId xmlns:a16="http://schemas.microsoft.com/office/drawing/2014/main" id="{3D75C155-A867-AE94-6AA2-CAF17A1E1BCE}"/>
              </a:ext>
            </a:extLst>
          </p:cNvPr>
          <p:cNvSpPr>
            <a:spLocks noGrp="1"/>
          </p:cNvSpPr>
          <p:nvPr>
            <p:ph type="sldNum" sz="quarter" idx="40"/>
          </p:nvPr>
        </p:nvSpPr>
        <p:spPr/>
        <p:txBody>
          <a:bodyPr/>
          <a:lstStyle/>
          <a:p>
            <a:pPr>
              <a:defRPr/>
            </a:pPr>
            <a:fld id="{46425072-6E52-45A8-8A7E-A5B11BCA4176}" type="slidenum">
              <a:rPr lang="en-US" altLang="en-US" smtClean="0"/>
              <a:pPr>
                <a:defRPr/>
              </a:pPr>
              <a:t>113</a:t>
            </a:fld>
            <a:endParaRPr lang="en-US" altLang="en-US" dirty="0"/>
          </a:p>
        </p:txBody>
      </p:sp>
      <p:grpSp>
        <p:nvGrpSpPr>
          <p:cNvPr id="60" name="Group 59">
            <a:extLst>
              <a:ext uri="{FF2B5EF4-FFF2-40B4-BE49-F238E27FC236}">
                <a16:creationId xmlns:a16="http://schemas.microsoft.com/office/drawing/2014/main" id="{E1184096-1905-F814-A580-B4F0BADEA90C}"/>
              </a:ext>
            </a:extLst>
          </p:cNvPr>
          <p:cNvGrpSpPr/>
          <p:nvPr/>
        </p:nvGrpSpPr>
        <p:grpSpPr>
          <a:xfrm>
            <a:off x="3081337" y="1230585"/>
            <a:ext cx="5781675" cy="5438775"/>
            <a:chOff x="2200275" y="1133475"/>
            <a:chExt cx="5781675" cy="5438775"/>
          </a:xfrm>
        </p:grpSpPr>
        <p:grpSp>
          <p:nvGrpSpPr>
            <p:cNvPr id="61" name="Group 8">
              <a:extLst>
                <a:ext uri="{FF2B5EF4-FFF2-40B4-BE49-F238E27FC236}">
                  <a16:creationId xmlns:a16="http://schemas.microsoft.com/office/drawing/2014/main" id="{ADD726E7-6929-A244-A28F-C54D8D5EA5D3}"/>
                </a:ext>
              </a:extLst>
            </p:cNvPr>
            <p:cNvGrpSpPr>
              <a:grpSpLocks/>
            </p:cNvGrpSpPr>
            <p:nvPr/>
          </p:nvGrpSpPr>
          <p:grpSpPr bwMode="auto">
            <a:xfrm>
              <a:off x="3190875" y="3690938"/>
              <a:ext cx="4791075" cy="1304925"/>
              <a:chOff x="1554" y="1986"/>
              <a:chExt cx="3018" cy="822"/>
            </a:xfrm>
          </p:grpSpPr>
          <p:sp>
            <p:nvSpPr>
              <p:cNvPr id="66" name="Rectangle 65">
                <a:extLst>
                  <a:ext uri="{FF2B5EF4-FFF2-40B4-BE49-F238E27FC236}">
                    <a16:creationId xmlns:a16="http://schemas.microsoft.com/office/drawing/2014/main" id="{F78CEF19-0FD5-94C2-F091-EDEAB6BD17B0}"/>
                  </a:ext>
                </a:extLst>
              </p:cNvPr>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7" name="Line 6">
                <a:extLst>
                  <a:ext uri="{FF2B5EF4-FFF2-40B4-BE49-F238E27FC236}">
                    <a16:creationId xmlns:a16="http://schemas.microsoft.com/office/drawing/2014/main" id="{B1A81C9D-5D0F-7F94-1BAD-BC5B67F233B9}"/>
                  </a:ext>
                </a:extLst>
              </p:cNvPr>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 name="Line 7">
                <a:extLst>
                  <a:ext uri="{FF2B5EF4-FFF2-40B4-BE49-F238E27FC236}">
                    <a16:creationId xmlns:a16="http://schemas.microsoft.com/office/drawing/2014/main" id="{68BF69FD-4B4C-F989-EAFE-B4EBB3F6DEEA}"/>
                  </a:ext>
                </a:extLst>
              </p:cNvPr>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2" name="Group 12">
              <a:extLst>
                <a:ext uri="{FF2B5EF4-FFF2-40B4-BE49-F238E27FC236}">
                  <a16:creationId xmlns:a16="http://schemas.microsoft.com/office/drawing/2014/main" id="{45B30962-F534-C34E-F140-BEDEBAB63E2D}"/>
                </a:ext>
              </a:extLst>
            </p:cNvPr>
            <p:cNvGrpSpPr>
              <a:grpSpLocks/>
            </p:cNvGrpSpPr>
            <p:nvPr/>
          </p:nvGrpSpPr>
          <p:grpSpPr bwMode="auto">
            <a:xfrm>
              <a:off x="2200275" y="1133475"/>
              <a:ext cx="990600" cy="5438775"/>
              <a:chOff x="1386" y="714"/>
              <a:chExt cx="624" cy="3426"/>
            </a:xfrm>
          </p:grpSpPr>
          <p:sp>
            <p:nvSpPr>
              <p:cNvPr id="63" name="Rectangle 62">
                <a:extLst>
                  <a:ext uri="{FF2B5EF4-FFF2-40B4-BE49-F238E27FC236}">
                    <a16:creationId xmlns:a16="http://schemas.microsoft.com/office/drawing/2014/main" id="{FA3FAA35-2061-1CF1-A699-3C86653299D3}"/>
                  </a:ext>
                </a:extLst>
              </p:cNvPr>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 name="Line 10">
                <a:extLst>
                  <a:ext uri="{FF2B5EF4-FFF2-40B4-BE49-F238E27FC236}">
                    <a16:creationId xmlns:a16="http://schemas.microsoft.com/office/drawing/2014/main" id="{70F68CFB-EC5C-9671-1760-191965747144}"/>
                  </a:ext>
                </a:extLst>
              </p:cNvPr>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Line 11">
                <a:extLst>
                  <a:ext uri="{FF2B5EF4-FFF2-40B4-BE49-F238E27FC236}">
                    <a16:creationId xmlns:a16="http://schemas.microsoft.com/office/drawing/2014/main" id="{9945B908-5FDD-A862-2B75-307F6890D215}"/>
                  </a:ext>
                </a:extLst>
              </p:cNvPr>
              <p:cNvSpPr>
                <a:spLocks noChangeShapeType="1"/>
              </p:cNvSpPr>
              <p:nvPr/>
            </p:nvSpPr>
            <p:spPr bwMode="auto">
              <a:xfrm>
                <a:off x="1476" y="720"/>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Tree>
    <p:extLst>
      <p:ext uri="{BB962C8B-B14F-4D97-AF65-F5344CB8AC3E}">
        <p14:creationId xmlns:p14="http://schemas.microsoft.com/office/powerpoint/2010/main" val="2603990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18E44CE-84AE-1C81-5A8B-2FBE84F32C76}"/>
              </a:ext>
            </a:extLst>
          </p:cNvPr>
          <p:cNvGrpSpPr/>
          <p:nvPr/>
        </p:nvGrpSpPr>
        <p:grpSpPr>
          <a:xfrm>
            <a:off x="3081337" y="-44178"/>
            <a:ext cx="6315075" cy="6704013"/>
            <a:chOff x="2200275" y="-141288"/>
            <a:chExt cx="6315075" cy="6704013"/>
          </a:xfrm>
        </p:grpSpPr>
        <p:sp>
          <p:nvSpPr>
            <p:cNvPr id="3" name="Freeform 19">
              <a:extLst>
                <a:ext uri="{FF2B5EF4-FFF2-40B4-BE49-F238E27FC236}">
                  <a16:creationId xmlns:a16="http://schemas.microsoft.com/office/drawing/2014/main" id="{6A3F510F-2FFA-605F-B12B-50B83378C1F1}"/>
                </a:ext>
              </a:extLst>
            </p:cNvPr>
            <p:cNvSpPr>
              <a:spLocks/>
            </p:cNvSpPr>
            <p:nvPr/>
          </p:nvSpPr>
          <p:spPr bwMode="auto">
            <a:xfrm>
              <a:off x="3190875" y="1485900"/>
              <a:ext cx="1962150" cy="2209800"/>
            </a:xfrm>
            <a:custGeom>
              <a:avLst/>
              <a:gdLst>
                <a:gd name="T0" fmla="*/ 2147483646 w 1236"/>
                <a:gd name="T1" fmla="*/ 2147483646 h 1392"/>
                <a:gd name="T2" fmla="*/ 2147483646 w 1236"/>
                <a:gd name="T3" fmla="*/ 0 h 1392"/>
                <a:gd name="T4" fmla="*/ 2147483646 w 1236"/>
                <a:gd name="T5" fmla="*/ 2147483646 h 1392"/>
                <a:gd name="T6" fmla="*/ 2147483646 w 1236"/>
                <a:gd name="T7" fmla="*/ 2147483646 h 1392"/>
                <a:gd name="T8" fmla="*/ 0 w 1236"/>
                <a:gd name="T9" fmla="*/ 2147483646 h 1392"/>
                <a:gd name="T10" fmla="*/ 2147483646 w 1236"/>
                <a:gd name="T11" fmla="*/ 2147483646 h 13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6" h="1392">
                  <a:moveTo>
                    <a:pt x="6" y="108"/>
                  </a:moveTo>
                  <a:lnTo>
                    <a:pt x="774" y="0"/>
                  </a:lnTo>
                  <a:lnTo>
                    <a:pt x="1236" y="468"/>
                  </a:lnTo>
                  <a:lnTo>
                    <a:pt x="1128" y="1392"/>
                  </a:lnTo>
                  <a:lnTo>
                    <a:pt x="0" y="1392"/>
                  </a:lnTo>
                  <a:lnTo>
                    <a:pt x="6" y="108"/>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 name="Group 3">
              <a:extLst>
                <a:ext uri="{FF2B5EF4-FFF2-40B4-BE49-F238E27FC236}">
                  <a16:creationId xmlns:a16="http://schemas.microsoft.com/office/drawing/2014/main" id="{88D3E9C9-6E3C-B55F-AD68-EB37FE9426BE}"/>
                </a:ext>
              </a:extLst>
            </p:cNvPr>
            <p:cNvGrpSpPr>
              <a:grpSpLocks/>
            </p:cNvGrpSpPr>
            <p:nvPr/>
          </p:nvGrpSpPr>
          <p:grpSpPr bwMode="auto">
            <a:xfrm>
              <a:off x="3190875" y="3690938"/>
              <a:ext cx="4791075" cy="1304925"/>
              <a:chOff x="1554" y="1986"/>
              <a:chExt cx="3018" cy="822"/>
            </a:xfrm>
          </p:grpSpPr>
          <p:sp>
            <p:nvSpPr>
              <p:cNvPr id="5" name="Rectangle 4">
                <a:extLst>
                  <a:ext uri="{FF2B5EF4-FFF2-40B4-BE49-F238E27FC236}">
                    <a16:creationId xmlns:a16="http://schemas.microsoft.com/office/drawing/2014/main" id="{5BE33C64-44D5-3B7B-03E3-3AA2FFE4E3EF}"/>
                  </a:ext>
                </a:extLst>
              </p:cNvPr>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Line 5">
                <a:extLst>
                  <a:ext uri="{FF2B5EF4-FFF2-40B4-BE49-F238E27FC236}">
                    <a16:creationId xmlns:a16="http://schemas.microsoft.com/office/drawing/2014/main" id="{2A44185F-722C-55F1-1582-4913E82FEF86}"/>
                  </a:ext>
                </a:extLst>
              </p:cNvPr>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6">
                <a:extLst>
                  <a:ext uri="{FF2B5EF4-FFF2-40B4-BE49-F238E27FC236}">
                    <a16:creationId xmlns:a16="http://schemas.microsoft.com/office/drawing/2014/main" id="{49F4ADC8-9225-011A-39DD-D76E06238A01}"/>
                  </a:ext>
                </a:extLst>
              </p:cNvPr>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 name="Group 7">
              <a:extLst>
                <a:ext uri="{FF2B5EF4-FFF2-40B4-BE49-F238E27FC236}">
                  <a16:creationId xmlns:a16="http://schemas.microsoft.com/office/drawing/2014/main" id="{7656077F-8563-C98A-6E5E-8051D5839DED}"/>
                </a:ext>
              </a:extLst>
            </p:cNvPr>
            <p:cNvGrpSpPr>
              <a:grpSpLocks/>
            </p:cNvGrpSpPr>
            <p:nvPr/>
          </p:nvGrpSpPr>
          <p:grpSpPr bwMode="auto">
            <a:xfrm>
              <a:off x="2200275" y="1130300"/>
              <a:ext cx="990600" cy="5432425"/>
              <a:chOff x="1386" y="712"/>
              <a:chExt cx="624" cy="3422"/>
            </a:xfrm>
          </p:grpSpPr>
          <p:sp>
            <p:nvSpPr>
              <p:cNvPr id="9" name="Rectangle 8">
                <a:extLst>
                  <a:ext uri="{FF2B5EF4-FFF2-40B4-BE49-F238E27FC236}">
                    <a16:creationId xmlns:a16="http://schemas.microsoft.com/office/drawing/2014/main" id="{1EF7B1E1-219B-B7AC-B347-F317E1DDC3A9}"/>
                  </a:ext>
                </a:extLst>
              </p:cNvPr>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Line 9">
                <a:extLst>
                  <a:ext uri="{FF2B5EF4-FFF2-40B4-BE49-F238E27FC236}">
                    <a16:creationId xmlns:a16="http://schemas.microsoft.com/office/drawing/2014/main" id="{D518A376-7839-EE24-F9B5-5CAD0D58980B}"/>
                  </a:ext>
                </a:extLst>
              </p:cNvPr>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0">
                <a:extLst>
                  <a:ext uri="{FF2B5EF4-FFF2-40B4-BE49-F238E27FC236}">
                    <a16:creationId xmlns:a16="http://schemas.microsoft.com/office/drawing/2014/main" id="{C14D35CD-8203-D863-682C-7C9151FFA7E9}"/>
                  </a:ext>
                </a:extLst>
              </p:cNvPr>
              <p:cNvSpPr>
                <a:spLocks noChangeShapeType="1"/>
              </p:cNvSpPr>
              <p:nvPr/>
            </p:nvSpPr>
            <p:spPr bwMode="auto">
              <a:xfrm>
                <a:off x="1476" y="712"/>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 name="Rectangle 11">
              <a:extLst>
                <a:ext uri="{FF2B5EF4-FFF2-40B4-BE49-F238E27FC236}">
                  <a16:creationId xmlns:a16="http://schemas.microsoft.com/office/drawing/2014/main" id="{5ABC93FD-B3E6-BDA1-ED62-4C862E2195A2}"/>
                </a:ext>
              </a:extLst>
            </p:cNvPr>
            <p:cNvSpPr>
              <a:spLocks noChangeArrowheads="1"/>
            </p:cNvSpPr>
            <p:nvPr/>
          </p:nvSpPr>
          <p:spPr bwMode="auto">
            <a:xfrm rot="-2855874">
              <a:off x="3649662" y="1149350"/>
              <a:ext cx="3152776"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Rectangle 17">
              <a:extLst>
                <a:ext uri="{FF2B5EF4-FFF2-40B4-BE49-F238E27FC236}">
                  <a16:creationId xmlns:a16="http://schemas.microsoft.com/office/drawing/2014/main" id="{DDDD8DCC-A060-349E-9211-E0C970D28043}"/>
                </a:ext>
              </a:extLst>
            </p:cNvPr>
            <p:cNvSpPr>
              <a:spLocks noChangeArrowheads="1"/>
            </p:cNvSpPr>
            <p:nvPr/>
          </p:nvSpPr>
          <p:spPr bwMode="auto">
            <a:xfrm>
              <a:off x="3200400" y="3228975"/>
              <a:ext cx="4772025" cy="461963"/>
            </a:xfrm>
            <a:prstGeom prst="rect">
              <a:avLst/>
            </a:prstGeom>
            <a:blipFill dpi="0" rotWithShape="1">
              <a:blip r:embed="rId3">
                <a:alphaModFix amt="90000"/>
              </a:blip>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Rectangle 20">
              <a:extLst>
                <a:ext uri="{FF2B5EF4-FFF2-40B4-BE49-F238E27FC236}">
                  <a16:creationId xmlns:a16="http://schemas.microsoft.com/office/drawing/2014/main" id="{29D9231F-ED95-6938-F193-3F46DD8948E4}"/>
                </a:ext>
              </a:extLst>
            </p:cNvPr>
            <p:cNvSpPr>
              <a:spLocks noChangeArrowheads="1"/>
            </p:cNvSpPr>
            <p:nvPr/>
          </p:nvSpPr>
          <p:spPr bwMode="auto">
            <a:xfrm>
              <a:off x="3200400" y="3228975"/>
              <a:ext cx="1952625" cy="461963"/>
            </a:xfrm>
            <a:prstGeom prst="rect">
              <a:avLst/>
            </a:prstGeom>
            <a:blipFill dpi="0" rotWithShape="0">
              <a:blip r:embed="rId4"/>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Text Box 21">
              <a:extLst>
                <a:ext uri="{FF2B5EF4-FFF2-40B4-BE49-F238E27FC236}">
                  <a16:creationId xmlns:a16="http://schemas.microsoft.com/office/drawing/2014/main" id="{E06DA269-B487-85CF-3524-4D151BC110F4}"/>
                </a:ext>
              </a:extLst>
            </p:cNvPr>
            <p:cNvSpPr txBox="1">
              <a:spLocks noChangeArrowheads="1"/>
            </p:cNvSpPr>
            <p:nvPr/>
          </p:nvSpPr>
          <p:spPr bwMode="auto">
            <a:xfrm>
              <a:off x="6553200" y="2466975"/>
              <a:ext cx="196215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Line 23">
              <a:extLst>
                <a:ext uri="{FF2B5EF4-FFF2-40B4-BE49-F238E27FC236}">
                  <a16:creationId xmlns:a16="http://schemas.microsoft.com/office/drawing/2014/main" id="{1E11666A-E3FD-7D72-61A6-D1A6D139C617}"/>
                </a:ext>
              </a:extLst>
            </p:cNvPr>
            <p:cNvSpPr>
              <a:spLocks noChangeShapeType="1"/>
            </p:cNvSpPr>
            <p:nvPr/>
          </p:nvSpPr>
          <p:spPr bwMode="auto">
            <a:xfrm flipH="1">
              <a:off x="5943600" y="2924175"/>
              <a:ext cx="314325"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Text Box 24">
              <a:extLst>
                <a:ext uri="{FF2B5EF4-FFF2-40B4-BE49-F238E27FC236}">
                  <a16:creationId xmlns:a16="http://schemas.microsoft.com/office/drawing/2014/main" id="{5885088F-CA4D-D3D8-D494-780FAB71C041}"/>
                </a:ext>
              </a:extLst>
            </p:cNvPr>
            <p:cNvSpPr txBox="1">
              <a:spLocks noChangeArrowheads="1"/>
            </p:cNvSpPr>
            <p:nvPr/>
          </p:nvSpPr>
          <p:spPr bwMode="auto">
            <a:xfrm>
              <a:off x="4500562" y="4389444"/>
              <a:ext cx="288607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Styrofoam</a:t>
              </a:r>
            </a:p>
          </p:txBody>
        </p:sp>
        <p:sp>
          <p:nvSpPr>
            <p:cNvPr id="19" name="Line 25">
              <a:extLst>
                <a:ext uri="{FF2B5EF4-FFF2-40B4-BE49-F238E27FC236}">
                  <a16:creationId xmlns:a16="http://schemas.microsoft.com/office/drawing/2014/main" id="{2BECED9D-CE6B-3D3B-E85D-BCF61470B6D7}"/>
                </a:ext>
              </a:extLst>
            </p:cNvPr>
            <p:cNvSpPr>
              <a:spLocks noChangeShapeType="1"/>
            </p:cNvSpPr>
            <p:nvPr/>
          </p:nvSpPr>
          <p:spPr bwMode="auto">
            <a:xfrm flipH="1" flipV="1">
              <a:off x="4171950" y="3429000"/>
              <a:ext cx="466725" cy="960444"/>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0" name="Line 26">
              <a:extLst>
                <a:ext uri="{FF2B5EF4-FFF2-40B4-BE49-F238E27FC236}">
                  <a16:creationId xmlns:a16="http://schemas.microsoft.com/office/drawing/2014/main" id="{1EDEC058-6B59-683B-0CD2-3A1B3AEFFD5F}"/>
                </a:ext>
              </a:extLst>
            </p:cNvPr>
            <p:cNvSpPr>
              <a:spLocks noChangeShapeType="1"/>
            </p:cNvSpPr>
            <p:nvPr/>
          </p:nvSpPr>
          <p:spPr bwMode="auto">
            <a:xfrm flipH="1" flipV="1">
              <a:off x="3200400" y="1944688"/>
              <a:ext cx="1749425" cy="172720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7">
              <a:extLst>
                <a:ext uri="{FF2B5EF4-FFF2-40B4-BE49-F238E27FC236}">
                  <a16:creationId xmlns:a16="http://schemas.microsoft.com/office/drawing/2014/main" id="{2CB3B491-07CF-28EC-610D-4B496C34E203}"/>
                </a:ext>
              </a:extLst>
            </p:cNvPr>
            <p:cNvSpPr>
              <a:spLocks noChangeShapeType="1"/>
            </p:cNvSpPr>
            <p:nvPr/>
          </p:nvSpPr>
          <p:spPr bwMode="auto">
            <a:xfrm flipH="1" flipV="1">
              <a:off x="3582988" y="2009775"/>
              <a:ext cx="1055687" cy="1042988"/>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Freeform 28">
              <a:extLst>
                <a:ext uri="{FF2B5EF4-FFF2-40B4-BE49-F238E27FC236}">
                  <a16:creationId xmlns:a16="http://schemas.microsoft.com/office/drawing/2014/main" id="{8AFEA965-519B-D625-DA92-FD4C4AB054B7}"/>
                </a:ext>
              </a:extLst>
            </p:cNvPr>
            <p:cNvSpPr>
              <a:spLocks/>
            </p:cNvSpPr>
            <p:nvPr/>
          </p:nvSpPr>
          <p:spPr bwMode="auto">
            <a:xfrm>
              <a:off x="4981575" y="3228975"/>
              <a:ext cx="47625" cy="457200"/>
            </a:xfrm>
            <a:custGeom>
              <a:avLst/>
              <a:gdLst>
                <a:gd name="T0" fmla="*/ 2147483646 w 30"/>
                <a:gd name="T1" fmla="*/ 0 h 288"/>
                <a:gd name="T2" fmla="*/ 0 w 30"/>
                <a:gd name="T3" fmla="*/ 2147483646 h 288"/>
                <a:gd name="T4" fmla="*/ 0 60000 65536"/>
                <a:gd name="T5" fmla="*/ 0 60000 65536"/>
              </a:gdLst>
              <a:ahLst/>
              <a:cxnLst>
                <a:cxn ang="T4">
                  <a:pos x="T0" y="T1"/>
                </a:cxn>
                <a:cxn ang="T5">
                  <a:pos x="T2" y="T3"/>
                </a:cxn>
              </a:cxnLst>
              <a:rect l="0" t="0" r="r" b="b"/>
              <a:pathLst>
                <a:path w="30" h="288">
                  <a:moveTo>
                    <a:pt x="30" y="0"/>
                  </a:moveTo>
                  <a:lnTo>
                    <a:pt x="0" y="288"/>
                  </a:ln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Freeform 29">
              <a:extLst>
                <a:ext uri="{FF2B5EF4-FFF2-40B4-BE49-F238E27FC236}">
                  <a16:creationId xmlns:a16="http://schemas.microsoft.com/office/drawing/2014/main" id="{184B2D97-8AB1-8CDE-9D91-EB051BE6EFE1}"/>
                </a:ext>
              </a:extLst>
            </p:cNvPr>
            <p:cNvSpPr>
              <a:spLocks/>
            </p:cNvSpPr>
            <p:nvPr/>
          </p:nvSpPr>
          <p:spPr bwMode="auto">
            <a:xfrm rot="198176">
              <a:off x="3762375" y="1860550"/>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30">
              <a:extLst>
                <a:ext uri="{FF2B5EF4-FFF2-40B4-BE49-F238E27FC236}">
                  <a16:creationId xmlns:a16="http://schemas.microsoft.com/office/drawing/2014/main" id="{FC381343-2C7A-757C-3BEB-05ABF6E92B4F}"/>
                </a:ext>
              </a:extLst>
            </p:cNvPr>
            <p:cNvSpPr>
              <a:spLocks/>
            </p:cNvSpPr>
            <p:nvPr/>
          </p:nvSpPr>
          <p:spPr bwMode="auto">
            <a:xfrm rot="-10601824">
              <a:off x="3360738" y="2297113"/>
              <a:ext cx="233362" cy="280987"/>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Text Box 31">
              <a:extLst>
                <a:ext uri="{FF2B5EF4-FFF2-40B4-BE49-F238E27FC236}">
                  <a16:creationId xmlns:a16="http://schemas.microsoft.com/office/drawing/2014/main" id="{A43AA9E2-0C82-EDE0-9FDF-DCFB737BDF2B}"/>
                </a:ext>
              </a:extLst>
            </p:cNvPr>
            <p:cNvSpPr txBox="1">
              <a:spLocks noChangeArrowheads="1"/>
            </p:cNvSpPr>
            <p:nvPr/>
          </p:nvSpPr>
          <p:spPr bwMode="auto">
            <a:xfrm>
              <a:off x="3048000" y="2542382"/>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grpSp>
      <p:sp>
        <p:nvSpPr>
          <p:cNvPr id="2" name="Slide Number Placeholder 1">
            <a:extLst>
              <a:ext uri="{FF2B5EF4-FFF2-40B4-BE49-F238E27FC236}">
                <a16:creationId xmlns:a16="http://schemas.microsoft.com/office/drawing/2014/main" id="{3D75C155-A867-AE94-6AA2-CAF17A1E1BCE}"/>
              </a:ext>
            </a:extLst>
          </p:cNvPr>
          <p:cNvSpPr>
            <a:spLocks noGrp="1"/>
          </p:cNvSpPr>
          <p:nvPr>
            <p:ph type="sldNum" sz="quarter" idx="40"/>
          </p:nvPr>
        </p:nvSpPr>
        <p:spPr/>
        <p:txBody>
          <a:bodyPr/>
          <a:lstStyle/>
          <a:p>
            <a:pPr>
              <a:defRPr/>
            </a:pPr>
            <a:fld id="{46425072-6E52-45A8-8A7E-A5B11BCA4176}" type="slidenum">
              <a:rPr lang="en-US" altLang="en-US" smtClean="0"/>
              <a:pPr>
                <a:defRPr/>
              </a:pPr>
              <a:t>114</a:t>
            </a:fld>
            <a:endParaRPr lang="en-US" altLang="en-US" dirty="0"/>
          </a:p>
        </p:txBody>
      </p:sp>
      <p:sp>
        <p:nvSpPr>
          <p:cNvPr id="27" name="Text Box 15">
            <a:extLst>
              <a:ext uri="{FF2B5EF4-FFF2-40B4-BE49-F238E27FC236}">
                <a16:creationId xmlns:a16="http://schemas.microsoft.com/office/drawing/2014/main" id="{34029F4D-4583-E2BD-8A12-F59055036819}"/>
              </a:ext>
            </a:extLst>
          </p:cNvPr>
          <p:cNvSpPr txBox="1">
            <a:spLocks noChangeArrowheads="1"/>
          </p:cNvSpPr>
          <p:nvPr/>
        </p:nvSpPr>
        <p:spPr bwMode="auto">
          <a:xfrm>
            <a:off x="6737247" y="2487610"/>
            <a:ext cx="3349501" cy="46166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Concrete floor slab</a:t>
            </a:r>
          </a:p>
        </p:txBody>
      </p:sp>
    </p:spTree>
    <p:extLst>
      <p:ext uri="{BB962C8B-B14F-4D97-AF65-F5344CB8AC3E}">
        <p14:creationId xmlns:p14="http://schemas.microsoft.com/office/powerpoint/2010/main" val="8950192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12D47B-6709-24C2-2AB7-2A8FD5764CD1}"/>
              </a:ext>
            </a:extLst>
          </p:cNvPr>
          <p:cNvSpPr>
            <a:spLocks noGrp="1"/>
          </p:cNvSpPr>
          <p:nvPr>
            <p:ph type="sldNum" sz="quarter" idx="40"/>
          </p:nvPr>
        </p:nvSpPr>
        <p:spPr/>
        <p:txBody>
          <a:bodyPr/>
          <a:lstStyle/>
          <a:p>
            <a:pPr>
              <a:defRPr/>
            </a:pPr>
            <a:fld id="{46425072-6E52-45A8-8A7E-A5B11BCA4176}" type="slidenum">
              <a:rPr lang="en-US" altLang="en-US" smtClean="0"/>
              <a:pPr>
                <a:defRPr/>
              </a:pPr>
              <a:t>115</a:t>
            </a:fld>
            <a:endParaRPr lang="en-US" altLang="en-US" dirty="0"/>
          </a:p>
        </p:txBody>
      </p:sp>
      <p:grpSp>
        <p:nvGrpSpPr>
          <p:cNvPr id="20" name="Group 19">
            <a:extLst>
              <a:ext uri="{FF2B5EF4-FFF2-40B4-BE49-F238E27FC236}">
                <a16:creationId xmlns:a16="http://schemas.microsoft.com/office/drawing/2014/main" id="{E76ABB57-350F-C8B8-9C36-08A4DB601228}"/>
              </a:ext>
            </a:extLst>
          </p:cNvPr>
          <p:cNvGrpSpPr>
            <a:grpSpLocks noChangeAspect="1"/>
          </p:cNvGrpSpPr>
          <p:nvPr/>
        </p:nvGrpSpPr>
        <p:grpSpPr>
          <a:xfrm>
            <a:off x="12232" y="935369"/>
            <a:ext cx="6091313" cy="4987262"/>
            <a:chOff x="19050" y="41274"/>
            <a:chExt cx="4753322" cy="3891782"/>
          </a:xfrm>
        </p:grpSpPr>
        <p:pic>
          <p:nvPicPr>
            <p:cNvPr id="14" name="Picture 5" descr="CBF7">
              <a:extLst>
                <a:ext uri="{FF2B5EF4-FFF2-40B4-BE49-F238E27FC236}">
                  <a16:creationId xmlns:a16="http://schemas.microsoft.com/office/drawing/2014/main" id="{25FF0CBC-7363-666B-4DFA-704D6BE6F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1274"/>
              <a:ext cx="4753322" cy="3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7">
              <a:extLst>
                <a:ext uri="{FF2B5EF4-FFF2-40B4-BE49-F238E27FC236}">
                  <a16:creationId xmlns:a16="http://schemas.microsoft.com/office/drawing/2014/main" id="{AB19FBAE-9969-89FC-B4EE-B6701C993BF9}"/>
                </a:ext>
              </a:extLst>
            </p:cNvPr>
            <p:cNvSpPr>
              <a:spLocks noChangeShapeType="1"/>
            </p:cNvSpPr>
            <p:nvPr/>
          </p:nvSpPr>
          <p:spPr bwMode="auto">
            <a:xfrm flipH="1">
              <a:off x="1330325" y="1597025"/>
              <a:ext cx="1273175" cy="1622425"/>
            </a:xfrm>
            <a:prstGeom prst="line">
              <a:avLst/>
            </a:prstGeom>
            <a:noFill/>
            <a:ln w="28575">
              <a:solidFill>
                <a:srgbClr val="FFFF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9">
              <a:extLst>
                <a:ext uri="{FF2B5EF4-FFF2-40B4-BE49-F238E27FC236}">
                  <a16:creationId xmlns:a16="http://schemas.microsoft.com/office/drawing/2014/main" id="{353D8075-A0DB-1E7B-8F59-C1A3BEE98F6C}"/>
                </a:ext>
              </a:extLst>
            </p:cNvPr>
            <p:cNvSpPr>
              <a:spLocks noChangeShapeType="1"/>
            </p:cNvSpPr>
            <p:nvPr/>
          </p:nvSpPr>
          <p:spPr bwMode="auto">
            <a:xfrm>
              <a:off x="2066925" y="1597025"/>
              <a:ext cx="714375" cy="631825"/>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20">
            <a:extLst>
              <a:ext uri="{FF2B5EF4-FFF2-40B4-BE49-F238E27FC236}">
                <a16:creationId xmlns:a16="http://schemas.microsoft.com/office/drawing/2014/main" id="{68E58180-84A4-4307-7DC6-209C0D5C187F}"/>
              </a:ext>
            </a:extLst>
          </p:cNvPr>
          <p:cNvGrpSpPr>
            <a:grpSpLocks noChangeAspect="1"/>
          </p:cNvGrpSpPr>
          <p:nvPr/>
        </p:nvGrpSpPr>
        <p:grpSpPr>
          <a:xfrm>
            <a:off x="6254701" y="445375"/>
            <a:ext cx="5937299" cy="5777005"/>
            <a:chOff x="4733925" y="2566988"/>
            <a:chExt cx="4410075" cy="4291012"/>
          </a:xfrm>
        </p:grpSpPr>
        <p:pic>
          <p:nvPicPr>
            <p:cNvPr id="17" name="Picture 15" descr="DSCN1321-revised">
              <a:extLst>
                <a:ext uri="{FF2B5EF4-FFF2-40B4-BE49-F238E27FC236}">
                  <a16:creationId xmlns:a16="http://schemas.microsoft.com/office/drawing/2014/main" id="{E8B9043C-DDD6-8DF7-E9E0-EFC3A22B14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3925" y="2566988"/>
              <a:ext cx="44100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16">
              <a:extLst>
                <a:ext uri="{FF2B5EF4-FFF2-40B4-BE49-F238E27FC236}">
                  <a16:creationId xmlns:a16="http://schemas.microsoft.com/office/drawing/2014/main" id="{CF434CF2-03F8-150D-818B-1A7AECDCF4EC}"/>
                </a:ext>
              </a:extLst>
            </p:cNvPr>
            <p:cNvSpPr>
              <a:spLocks noChangeShapeType="1"/>
            </p:cNvSpPr>
            <p:nvPr/>
          </p:nvSpPr>
          <p:spPr bwMode="auto">
            <a:xfrm>
              <a:off x="6600825" y="4572000"/>
              <a:ext cx="971550" cy="1066800"/>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Freeform 17">
              <a:extLst>
                <a:ext uri="{FF2B5EF4-FFF2-40B4-BE49-F238E27FC236}">
                  <a16:creationId xmlns:a16="http://schemas.microsoft.com/office/drawing/2014/main" id="{41EC86B2-A040-33B9-3FB3-96C588D69E71}"/>
                </a:ext>
              </a:extLst>
            </p:cNvPr>
            <p:cNvSpPr>
              <a:spLocks/>
            </p:cNvSpPr>
            <p:nvPr/>
          </p:nvSpPr>
          <p:spPr bwMode="auto">
            <a:xfrm>
              <a:off x="7077075" y="3657600"/>
              <a:ext cx="1733550" cy="1790700"/>
            </a:xfrm>
            <a:custGeom>
              <a:avLst/>
              <a:gdLst>
                <a:gd name="T0" fmla="*/ 0 w 1092"/>
                <a:gd name="T1" fmla="*/ 2147483646 h 1128"/>
                <a:gd name="T2" fmla="*/ 2147483646 w 1092"/>
                <a:gd name="T3" fmla="*/ 0 h 1128"/>
                <a:gd name="T4" fmla="*/ 0 60000 65536"/>
                <a:gd name="T5" fmla="*/ 0 60000 65536"/>
              </a:gdLst>
              <a:ahLst/>
              <a:cxnLst>
                <a:cxn ang="T4">
                  <a:pos x="T0" y="T1"/>
                </a:cxn>
                <a:cxn ang="T5">
                  <a:pos x="T2" y="T3"/>
                </a:cxn>
              </a:cxnLst>
              <a:rect l="0" t="0" r="r" b="b"/>
              <a:pathLst>
                <a:path w="1092" h="1128">
                  <a:moveTo>
                    <a:pt x="0" y="1128"/>
                  </a:moveTo>
                  <a:lnTo>
                    <a:pt x="1092" y="0"/>
                  </a:lnTo>
                </a:path>
              </a:pathLst>
            </a:custGeom>
            <a:noFill/>
            <a:ln w="28575" cap="flat" cmpd="sng">
              <a:solidFill>
                <a:srgbClr val="FFFF00"/>
              </a:solidFill>
              <a:prstDash val="lg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Tree>
    <p:extLst>
      <p:ext uri="{BB962C8B-B14F-4D97-AF65-F5344CB8AC3E}">
        <p14:creationId xmlns:p14="http://schemas.microsoft.com/office/powerpoint/2010/main" val="2501391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78D87E-1032-BA2A-BFC2-5F20B8A8DEAB}"/>
              </a:ext>
            </a:extLst>
          </p:cNvPr>
          <p:cNvSpPr>
            <a:spLocks noGrp="1"/>
          </p:cNvSpPr>
          <p:nvPr>
            <p:ph type="sldNum" sz="quarter" idx="40"/>
          </p:nvPr>
        </p:nvSpPr>
        <p:spPr/>
        <p:txBody>
          <a:bodyPr/>
          <a:lstStyle/>
          <a:p>
            <a:pPr>
              <a:defRPr/>
            </a:pPr>
            <a:fld id="{46425072-6E52-45A8-8A7E-A5B11BCA4176}" type="slidenum">
              <a:rPr lang="en-US" altLang="en-US" smtClean="0"/>
              <a:pPr>
                <a:defRPr/>
              </a:pPr>
              <a:t>116</a:t>
            </a:fld>
            <a:endParaRPr lang="en-US" altLang="en-US" dirty="0"/>
          </a:p>
        </p:txBody>
      </p:sp>
      <p:pic>
        <p:nvPicPr>
          <p:cNvPr id="3" name="Picture 4" descr="CBF5">
            <a:extLst>
              <a:ext uri="{FF2B5EF4-FFF2-40B4-BE49-F238E27FC236}">
                <a16:creationId xmlns:a16="http://schemas.microsoft.com/office/drawing/2014/main" id="{DE789990-FEAA-55D4-C1DB-7BA9D57BA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593" y="-1"/>
            <a:ext cx="4468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6588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641CA-2912-594A-0BEB-8F4B49440713}"/>
              </a:ext>
            </a:extLst>
          </p:cNvPr>
          <p:cNvSpPr>
            <a:spLocks noGrp="1"/>
          </p:cNvSpPr>
          <p:nvPr>
            <p:ph type="sldNum" sz="quarter" idx="40"/>
          </p:nvPr>
        </p:nvSpPr>
        <p:spPr/>
        <p:txBody>
          <a:bodyPr/>
          <a:lstStyle/>
          <a:p>
            <a:pPr>
              <a:defRPr/>
            </a:pPr>
            <a:fld id="{46425072-6E52-45A8-8A7E-A5B11BCA4176}" type="slidenum">
              <a:rPr lang="en-US" altLang="en-US" smtClean="0"/>
              <a:pPr>
                <a:defRPr/>
              </a:pPr>
              <a:t>117</a:t>
            </a:fld>
            <a:endParaRPr lang="en-US" altLang="en-US" dirty="0"/>
          </a:p>
        </p:txBody>
      </p:sp>
      <p:pic>
        <p:nvPicPr>
          <p:cNvPr id="3" name="Picture 4" descr="CBF6">
            <a:extLst>
              <a:ext uri="{FF2B5EF4-FFF2-40B4-BE49-F238E27FC236}">
                <a16:creationId xmlns:a16="http://schemas.microsoft.com/office/drawing/2014/main" id="{0C36C701-D5CB-12D1-BD8C-5CA13E3CC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875" y="0"/>
            <a:ext cx="101002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202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B12D161-71A8-088D-6A5F-69C0934DD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12" y="1655319"/>
            <a:ext cx="6789637" cy="509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5C2DB8FB-E192-BF8D-C653-5D0BFD249DC1}"/>
              </a:ext>
            </a:extLst>
          </p:cNvPr>
          <p:cNvSpPr>
            <a:spLocks noGrp="1"/>
          </p:cNvSpPr>
          <p:nvPr>
            <p:ph type="sldNum" sz="quarter" idx="40"/>
          </p:nvPr>
        </p:nvSpPr>
        <p:spPr/>
        <p:txBody>
          <a:bodyPr/>
          <a:lstStyle/>
          <a:p>
            <a:pPr>
              <a:defRPr/>
            </a:pPr>
            <a:fld id="{46425072-6E52-45A8-8A7E-A5B11BCA4176}" type="slidenum">
              <a:rPr lang="en-US" altLang="en-US" smtClean="0"/>
              <a:pPr>
                <a:defRPr/>
              </a:pPr>
              <a:t>118</a:t>
            </a:fld>
            <a:endParaRPr lang="en-US" altLang="en-US" dirty="0"/>
          </a:p>
        </p:txBody>
      </p:sp>
      <p:pic>
        <p:nvPicPr>
          <p:cNvPr id="4" name="Picture 5">
            <a:extLst>
              <a:ext uri="{FF2B5EF4-FFF2-40B4-BE49-F238E27FC236}">
                <a16:creationId xmlns:a16="http://schemas.microsoft.com/office/drawing/2014/main" id="{919249DD-9B2B-52C7-15C3-2CB1F4601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71" y="128965"/>
            <a:ext cx="4978087" cy="663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0977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7C6471D-0536-4CA9-F044-5BC06757BF38}"/>
              </a:ext>
            </a:extLst>
          </p:cNvPr>
          <p:cNvGrpSpPr>
            <a:grpSpLocks noChangeAspect="1"/>
          </p:cNvGrpSpPr>
          <p:nvPr/>
        </p:nvGrpSpPr>
        <p:grpSpPr bwMode="auto">
          <a:xfrm>
            <a:off x="6481706" y="1828800"/>
            <a:ext cx="5685326" cy="4263993"/>
            <a:chOff x="213" y="1361"/>
            <a:chExt cx="2668" cy="2001"/>
          </a:xfrm>
        </p:grpSpPr>
        <p:pic>
          <p:nvPicPr>
            <p:cNvPr id="4" name="Picture 5" descr="12-3-02 (UCSD, SD) 014">
              <a:extLst>
                <a:ext uri="{FF2B5EF4-FFF2-40B4-BE49-F238E27FC236}">
                  <a16:creationId xmlns:a16="http://schemas.microsoft.com/office/drawing/2014/main" id="{7D340C80-669B-8DE9-2F6B-5137A549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1361"/>
              <a:ext cx="2668" cy="2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6">
              <a:extLst>
                <a:ext uri="{FF2B5EF4-FFF2-40B4-BE49-F238E27FC236}">
                  <a16:creationId xmlns:a16="http://schemas.microsoft.com/office/drawing/2014/main" id="{9F340879-6DE9-DB6C-4719-1B0E9EF49E10}"/>
                </a:ext>
              </a:extLst>
            </p:cNvPr>
            <p:cNvSpPr>
              <a:spLocks noChangeShapeType="1"/>
            </p:cNvSpPr>
            <p:nvPr/>
          </p:nvSpPr>
          <p:spPr bwMode="auto">
            <a:xfrm flipH="1">
              <a:off x="981" y="2231"/>
              <a:ext cx="1232" cy="723"/>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 name="Line 7">
              <a:extLst>
                <a:ext uri="{FF2B5EF4-FFF2-40B4-BE49-F238E27FC236}">
                  <a16:creationId xmlns:a16="http://schemas.microsoft.com/office/drawing/2014/main" id="{1B1E1695-AC45-6258-37E7-417EDCEE9464}"/>
                </a:ext>
              </a:extLst>
            </p:cNvPr>
            <p:cNvSpPr>
              <a:spLocks noChangeShapeType="1"/>
            </p:cNvSpPr>
            <p:nvPr/>
          </p:nvSpPr>
          <p:spPr bwMode="auto">
            <a:xfrm>
              <a:off x="649" y="1371"/>
              <a:ext cx="942" cy="1408"/>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 name="Line 8">
              <a:extLst>
                <a:ext uri="{FF2B5EF4-FFF2-40B4-BE49-F238E27FC236}">
                  <a16:creationId xmlns:a16="http://schemas.microsoft.com/office/drawing/2014/main" id="{849D44C4-19E3-ACF7-98F5-0BA09D70B141}"/>
                </a:ext>
              </a:extLst>
            </p:cNvPr>
            <p:cNvSpPr>
              <a:spLocks noChangeShapeType="1"/>
            </p:cNvSpPr>
            <p:nvPr/>
          </p:nvSpPr>
          <p:spPr bwMode="auto">
            <a:xfrm flipH="1">
              <a:off x="904" y="2404"/>
              <a:ext cx="721" cy="419"/>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 name="Line 9">
              <a:extLst>
                <a:ext uri="{FF2B5EF4-FFF2-40B4-BE49-F238E27FC236}">
                  <a16:creationId xmlns:a16="http://schemas.microsoft.com/office/drawing/2014/main" id="{EF3A3DA3-42DE-E4BF-E65E-DF6B3646DC0A}"/>
                </a:ext>
              </a:extLst>
            </p:cNvPr>
            <p:cNvSpPr>
              <a:spLocks noChangeShapeType="1"/>
            </p:cNvSpPr>
            <p:nvPr/>
          </p:nvSpPr>
          <p:spPr bwMode="auto">
            <a:xfrm>
              <a:off x="991" y="2781"/>
              <a:ext cx="77" cy="131"/>
            </a:xfrm>
            <a:prstGeom prst="line">
              <a:avLst/>
            </a:prstGeom>
            <a:noFill/>
            <a:ln w="25400">
              <a:solidFill>
                <a:srgbClr val="FFFF00"/>
              </a:solidFill>
              <a:round/>
              <a:headEnd type="triangl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Text Box 10">
              <a:extLst>
                <a:ext uri="{FF2B5EF4-FFF2-40B4-BE49-F238E27FC236}">
                  <a16:creationId xmlns:a16="http://schemas.microsoft.com/office/drawing/2014/main" id="{A4C6ACE6-9387-AFFF-D579-6F7212C3BCE4}"/>
                </a:ext>
              </a:extLst>
            </p:cNvPr>
            <p:cNvSpPr txBox="1">
              <a:spLocks noChangeArrowheads="1"/>
            </p:cNvSpPr>
            <p:nvPr/>
          </p:nvSpPr>
          <p:spPr bwMode="auto">
            <a:xfrm rot="19835945">
              <a:off x="623" y="2813"/>
              <a:ext cx="409" cy="27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rgbClr val="FFFF00"/>
                  </a:solidFill>
                </a:rPr>
                <a:t>&gt;2t</a:t>
              </a:r>
            </a:p>
          </p:txBody>
        </p:sp>
      </p:grpSp>
      <p:sp>
        <p:nvSpPr>
          <p:cNvPr id="2" name="Slide Number Placeholder 1">
            <a:extLst>
              <a:ext uri="{FF2B5EF4-FFF2-40B4-BE49-F238E27FC236}">
                <a16:creationId xmlns:a16="http://schemas.microsoft.com/office/drawing/2014/main" id="{44D39C0B-D280-23CB-94F7-77442A088045}"/>
              </a:ext>
            </a:extLst>
          </p:cNvPr>
          <p:cNvSpPr>
            <a:spLocks noGrp="1"/>
          </p:cNvSpPr>
          <p:nvPr>
            <p:ph type="sldNum" sz="quarter" idx="40"/>
          </p:nvPr>
        </p:nvSpPr>
        <p:spPr/>
        <p:txBody>
          <a:bodyPr/>
          <a:lstStyle/>
          <a:p>
            <a:pPr>
              <a:defRPr/>
            </a:pPr>
            <a:fld id="{46425072-6E52-45A8-8A7E-A5B11BCA4176}" type="slidenum">
              <a:rPr lang="en-US" altLang="en-US" smtClean="0"/>
              <a:pPr>
                <a:defRPr/>
              </a:pPr>
              <a:t>119</a:t>
            </a:fld>
            <a:endParaRPr lang="en-US" altLang="en-US" dirty="0"/>
          </a:p>
        </p:txBody>
      </p:sp>
      <p:grpSp>
        <p:nvGrpSpPr>
          <p:cNvPr id="17" name="Group 16">
            <a:extLst>
              <a:ext uri="{FF2B5EF4-FFF2-40B4-BE49-F238E27FC236}">
                <a16:creationId xmlns:a16="http://schemas.microsoft.com/office/drawing/2014/main" id="{ACF6D004-E3CF-3276-942C-D449D325AF5A}"/>
              </a:ext>
            </a:extLst>
          </p:cNvPr>
          <p:cNvGrpSpPr>
            <a:grpSpLocks noChangeAspect="1"/>
          </p:cNvGrpSpPr>
          <p:nvPr/>
        </p:nvGrpSpPr>
        <p:grpSpPr>
          <a:xfrm>
            <a:off x="23657" y="765207"/>
            <a:ext cx="6415384" cy="4217308"/>
            <a:chOff x="0" y="0"/>
            <a:chExt cx="5295900" cy="3481388"/>
          </a:xfrm>
        </p:grpSpPr>
        <p:pic>
          <p:nvPicPr>
            <p:cNvPr id="10" name="Picture 15" descr="CBF9">
              <a:extLst>
                <a:ext uri="{FF2B5EF4-FFF2-40B4-BE49-F238E27FC236}">
                  <a16:creationId xmlns:a16="http://schemas.microsoft.com/office/drawing/2014/main" id="{EB801A33-01FE-8504-8BEB-981323B3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95900" cy="3481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Freeform 16">
              <a:extLst>
                <a:ext uri="{FF2B5EF4-FFF2-40B4-BE49-F238E27FC236}">
                  <a16:creationId xmlns:a16="http://schemas.microsoft.com/office/drawing/2014/main" id="{250B9B8F-AA63-B316-FEF5-440566F83FEC}"/>
                </a:ext>
              </a:extLst>
            </p:cNvPr>
            <p:cNvSpPr>
              <a:spLocks/>
            </p:cNvSpPr>
            <p:nvPr/>
          </p:nvSpPr>
          <p:spPr bwMode="auto">
            <a:xfrm>
              <a:off x="76200" y="152400"/>
              <a:ext cx="4089400" cy="2565400"/>
            </a:xfrm>
            <a:custGeom>
              <a:avLst/>
              <a:gdLst>
                <a:gd name="T0" fmla="*/ 0 w 2576"/>
                <a:gd name="T1" fmla="*/ 2147483646 h 1616"/>
                <a:gd name="T2" fmla="*/ 2147483646 w 2576"/>
                <a:gd name="T3" fmla="*/ 0 h 1616"/>
                <a:gd name="T4" fmla="*/ 0 60000 65536"/>
                <a:gd name="T5" fmla="*/ 0 60000 65536"/>
              </a:gdLst>
              <a:ahLst/>
              <a:cxnLst>
                <a:cxn ang="T4">
                  <a:pos x="T0" y="T1"/>
                </a:cxn>
                <a:cxn ang="T5">
                  <a:pos x="T2" y="T3"/>
                </a:cxn>
              </a:cxnLst>
              <a:rect l="0" t="0" r="r" b="b"/>
              <a:pathLst>
                <a:path w="2576" h="1616">
                  <a:moveTo>
                    <a:pt x="0" y="1616"/>
                  </a:moveTo>
                  <a:lnTo>
                    <a:pt x="2576" y="0"/>
                  </a:lnTo>
                </a:path>
              </a:pathLst>
            </a:custGeom>
            <a:noFill/>
            <a:ln w="19050" cap="flat" cmpd="sng">
              <a:solidFill>
                <a:srgbClr val="FFFF00"/>
              </a:solidFill>
              <a:prstDash val="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7">
              <a:extLst>
                <a:ext uri="{FF2B5EF4-FFF2-40B4-BE49-F238E27FC236}">
                  <a16:creationId xmlns:a16="http://schemas.microsoft.com/office/drawing/2014/main" id="{5E4CCEDF-C6A8-67E1-BEFD-03A37E3ED748}"/>
                </a:ext>
              </a:extLst>
            </p:cNvPr>
            <p:cNvSpPr>
              <a:spLocks noChangeShapeType="1"/>
            </p:cNvSpPr>
            <p:nvPr/>
          </p:nvSpPr>
          <p:spPr bwMode="auto">
            <a:xfrm>
              <a:off x="1524000" y="787400"/>
              <a:ext cx="1778000" cy="1377950"/>
            </a:xfrm>
            <a:prstGeom prst="line">
              <a:avLst/>
            </a:prstGeom>
            <a:noFill/>
            <a:ln w="28575">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Freeform 19">
              <a:extLst>
                <a:ext uri="{FF2B5EF4-FFF2-40B4-BE49-F238E27FC236}">
                  <a16:creationId xmlns:a16="http://schemas.microsoft.com/office/drawing/2014/main" id="{AC3234A5-C0BC-0D21-9C66-3AFC29557F7E}"/>
                </a:ext>
              </a:extLst>
            </p:cNvPr>
            <p:cNvSpPr>
              <a:spLocks/>
            </p:cNvSpPr>
            <p:nvPr/>
          </p:nvSpPr>
          <p:spPr bwMode="auto">
            <a:xfrm>
              <a:off x="1524000" y="1022350"/>
              <a:ext cx="1333500" cy="1085850"/>
            </a:xfrm>
            <a:custGeom>
              <a:avLst/>
              <a:gdLst>
                <a:gd name="T0" fmla="*/ 2147483646 w 840"/>
                <a:gd name="T1" fmla="*/ 2147483646 h 684"/>
                <a:gd name="T2" fmla="*/ 0 w 840"/>
                <a:gd name="T3" fmla="*/ 0 h 684"/>
                <a:gd name="T4" fmla="*/ 0 60000 65536"/>
                <a:gd name="T5" fmla="*/ 0 60000 65536"/>
              </a:gdLst>
              <a:ahLst/>
              <a:cxnLst>
                <a:cxn ang="T4">
                  <a:pos x="T0" y="T1"/>
                </a:cxn>
                <a:cxn ang="T5">
                  <a:pos x="T2" y="T3"/>
                </a:cxn>
              </a:cxnLst>
              <a:rect l="0" t="0" r="r" b="b"/>
              <a:pathLst>
                <a:path w="840" h="684">
                  <a:moveTo>
                    <a:pt x="840" y="684"/>
                  </a:moveTo>
                  <a:lnTo>
                    <a:pt x="0" y="0"/>
                  </a:lnTo>
                </a:path>
              </a:pathLst>
            </a:custGeom>
            <a:noFill/>
            <a:ln w="28575" cap="flat" cmpd="sng">
              <a:solidFill>
                <a:srgbClr val="FFFF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20">
              <a:extLst>
                <a:ext uri="{FF2B5EF4-FFF2-40B4-BE49-F238E27FC236}">
                  <a16:creationId xmlns:a16="http://schemas.microsoft.com/office/drawing/2014/main" id="{C43BA5AF-1AE1-2868-7C31-DF6593B988AA}"/>
                </a:ext>
              </a:extLst>
            </p:cNvPr>
            <p:cNvSpPr>
              <a:spLocks noChangeShapeType="1"/>
            </p:cNvSpPr>
            <p:nvPr/>
          </p:nvSpPr>
          <p:spPr bwMode="auto">
            <a:xfrm flipV="1">
              <a:off x="2857500" y="1419225"/>
              <a:ext cx="444500" cy="409575"/>
            </a:xfrm>
            <a:prstGeom prst="line">
              <a:avLst/>
            </a:prstGeom>
            <a:noFill/>
            <a:ln w="28575">
              <a:solidFill>
                <a:srgbClr val="FFFF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21">
              <a:extLst>
                <a:ext uri="{FF2B5EF4-FFF2-40B4-BE49-F238E27FC236}">
                  <a16:creationId xmlns:a16="http://schemas.microsoft.com/office/drawing/2014/main" id="{9D2D514D-99BF-6402-6A1C-E5BADD92F337}"/>
                </a:ext>
              </a:extLst>
            </p:cNvPr>
            <p:cNvSpPr>
              <a:spLocks noChangeShapeType="1"/>
            </p:cNvSpPr>
            <p:nvPr/>
          </p:nvSpPr>
          <p:spPr bwMode="auto">
            <a:xfrm rot="10800000" flipV="1">
              <a:off x="2219325" y="1971675"/>
              <a:ext cx="444500" cy="409575"/>
            </a:xfrm>
            <a:prstGeom prst="line">
              <a:avLst/>
            </a:prstGeom>
            <a:noFill/>
            <a:ln w="28575">
              <a:solidFill>
                <a:srgbClr val="FFFF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Text Box 22">
              <a:extLst>
                <a:ext uri="{FF2B5EF4-FFF2-40B4-BE49-F238E27FC236}">
                  <a16:creationId xmlns:a16="http://schemas.microsoft.com/office/drawing/2014/main" id="{1EB4AE70-6015-7768-9627-569ED0DEEE61}"/>
                </a:ext>
              </a:extLst>
            </p:cNvPr>
            <p:cNvSpPr txBox="1">
              <a:spLocks noChangeArrowheads="1"/>
            </p:cNvSpPr>
            <p:nvPr/>
          </p:nvSpPr>
          <p:spPr bwMode="auto">
            <a:xfrm>
              <a:off x="3168650" y="1022350"/>
              <a:ext cx="6318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solidFill>
                    <a:srgbClr val="FFFF00"/>
                  </a:solidFill>
                  <a:latin typeface="Arial Narrow" pitchFamily="34" charset="0"/>
                </a:rPr>
                <a:t>&gt; 2</a:t>
              </a:r>
              <a:r>
                <a:rPr lang="en-US" altLang="en-US" sz="2400" i="1" dirty="0">
                  <a:solidFill>
                    <a:srgbClr val="FFFF00"/>
                  </a:solidFill>
                  <a:latin typeface="Arial Narrow" pitchFamily="34" charset="0"/>
                </a:rPr>
                <a:t>t</a:t>
              </a:r>
              <a:endParaRPr lang="en-US" altLang="en-US" sz="2400" dirty="0">
                <a:solidFill>
                  <a:srgbClr val="FFFF00"/>
                </a:solidFill>
                <a:latin typeface="Arial Narrow" pitchFamily="34" charset="0"/>
              </a:endParaRPr>
            </a:p>
          </p:txBody>
        </p:sp>
      </p:grpSp>
    </p:spTree>
    <p:extLst>
      <p:ext uri="{BB962C8B-B14F-4D97-AF65-F5344CB8AC3E}">
        <p14:creationId xmlns:p14="http://schemas.microsoft.com/office/powerpoint/2010/main" val="1198950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8977C2-623A-F23F-5BBB-F23F38D3ED19}"/>
              </a:ext>
            </a:extLst>
          </p:cNvPr>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dirty="0"/>
          </a:p>
        </p:txBody>
      </p:sp>
      <p:pic>
        <p:nvPicPr>
          <p:cNvPr id="3" name="Picture 4" descr="DSCN1311">
            <a:extLst>
              <a:ext uri="{FF2B5EF4-FFF2-40B4-BE49-F238E27FC236}">
                <a16:creationId xmlns:a16="http://schemas.microsoft.com/office/drawing/2014/main" id="{A61DFF1F-7CD3-8DE6-599E-026D1348A8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20"/>
            <a:ext cx="9144000" cy="68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5706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9D864-4B6F-803C-555A-5438DA0CE87D}"/>
              </a:ext>
            </a:extLst>
          </p:cNvPr>
          <p:cNvSpPr>
            <a:spLocks noGrp="1"/>
          </p:cNvSpPr>
          <p:nvPr>
            <p:ph type="sldNum" sz="quarter" idx="40"/>
          </p:nvPr>
        </p:nvSpPr>
        <p:spPr/>
        <p:txBody>
          <a:bodyPr/>
          <a:lstStyle/>
          <a:p>
            <a:pPr>
              <a:defRPr/>
            </a:pPr>
            <a:fld id="{46425072-6E52-45A8-8A7E-A5B11BCA4176}" type="slidenum">
              <a:rPr lang="en-US" altLang="en-US" smtClean="0"/>
              <a:pPr>
                <a:defRPr/>
              </a:pPr>
              <a:t>120</a:t>
            </a:fld>
            <a:endParaRPr lang="en-US" altLang="en-US" dirty="0"/>
          </a:p>
        </p:txBody>
      </p:sp>
      <p:grpSp>
        <p:nvGrpSpPr>
          <p:cNvPr id="11" name="Group 10">
            <a:extLst>
              <a:ext uri="{FF2B5EF4-FFF2-40B4-BE49-F238E27FC236}">
                <a16:creationId xmlns:a16="http://schemas.microsoft.com/office/drawing/2014/main" id="{2EFF8933-A7B0-82E5-4D7A-228214F88A89}"/>
              </a:ext>
            </a:extLst>
          </p:cNvPr>
          <p:cNvGrpSpPr>
            <a:grpSpLocks noChangeAspect="1"/>
          </p:cNvGrpSpPr>
          <p:nvPr/>
        </p:nvGrpSpPr>
        <p:grpSpPr>
          <a:xfrm>
            <a:off x="2099556" y="64647"/>
            <a:ext cx="7992888" cy="6728706"/>
            <a:chOff x="1436688" y="1055688"/>
            <a:chExt cx="5600700" cy="4714875"/>
          </a:xfrm>
        </p:grpSpPr>
        <p:pic>
          <p:nvPicPr>
            <p:cNvPr id="3" name="Picture 16">
              <a:extLst>
                <a:ext uri="{FF2B5EF4-FFF2-40B4-BE49-F238E27FC236}">
                  <a16:creationId xmlns:a16="http://schemas.microsoft.com/office/drawing/2014/main" id="{9F341F3E-B414-C437-31EC-EB7E8717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055688"/>
              <a:ext cx="5594350" cy="4714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25400">
                  <a:solidFill>
                    <a:srgbClr val="FF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17">
              <a:extLst>
                <a:ext uri="{FF2B5EF4-FFF2-40B4-BE49-F238E27FC236}">
                  <a16:creationId xmlns:a16="http://schemas.microsoft.com/office/drawing/2014/main" id="{45ACE0AE-D4EB-763C-3280-2F21A3576BA7}"/>
                </a:ext>
              </a:extLst>
            </p:cNvPr>
            <p:cNvSpPr>
              <a:spLocks noChangeShapeType="1"/>
            </p:cNvSpPr>
            <p:nvPr/>
          </p:nvSpPr>
          <p:spPr bwMode="auto">
            <a:xfrm flipH="1">
              <a:off x="5332413" y="3913188"/>
              <a:ext cx="595312" cy="681037"/>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 name="Line 18">
              <a:extLst>
                <a:ext uri="{FF2B5EF4-FFF2-40B4-BE49-F238E27FC236}">
                  <a16:creationId xmlns:a16="http://schemas.microsoft.com/office/drawing/2014/main" id="{B57875E8-8D33-D387-643A-74EFDEE14FD4}"/>
                </a:ext>
              </a:extLst>
            </p:cNvPr>
            <p:cNvSpPr>
              <a:spLocks noChangeShapeType="1"/>
            </p:cNvSpPr>
            <p:nvPr/>
          </p:nvSpPr>
          <p:spPr bwMode="auto">
            <a:xfrm>
              <a:off x="4360863" y="3082925"/>
              <a:ext cx="2343150" cy="2185988"/>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 name="Line 19">
              <a:extLst>
                <a:ext uri="{FF2B5EF4-FFF2-40B4-BE49-F238E27FC236}">
                  <a16:creationId xmlns:a16="http://schemas.microsoft.com/office/drawing/2014/main" id="{8A15F7C8-7079-6521-9145-D13F1BE259B7}"/>
                </a:ext>
              </a:extLst>
            </p:cNvPr>
            <p:cNvSpPr>
              <a:spLocks noChangeShapeType="1"/>
            </p:cNvSpPr>
            <p:nvPr/>
          </p:nvSpPr>
          <p:spPr bwMode="auto">
            <a:xfrm flipH="1">
              <a:off x="5556250" y="4024313"/>
              <a:ext cx="479425" cy="587375"/>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 name="Line 20">
              <a:extLst>
                <a:ext uri="{FF2B5EF4-FFF2-40B4-BE49-F238E27FC236}">
                  <a16:creationId xmlns:a16="http://schemas.microsoft.com/office/drawing/2014/main" id="{6722C819-4BF6-7146-FE5F-B9E061375A1A}"/>
                </a:ext>
              </a:extLst>
            </p:cNvPr>
            <p:cNvSpPr>
              <a:spLocks noChangeShapeType="1"/>
            </p:cNvSpPr>
            <p:nvPr/>
          </p:nvSpPr>
          <p:spPr bwMode="auto">
            <a:xfrm>
              <a:off x="5867400" y="3983038"/>
              <a:ext cx="122238" cy="103187"/>
            </a:xfrm>
            <a:prstGeom prst="line">
              <a:avLst/>
            </a:prstGeom>
            <a:noFill/>
            <a:ln w="25400">
              <a:solidFill>
                <a:srgbClr val="FFFF00"/>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 name="Text Box 21">
              <a:extLst>
                <a:ext uri="{FF2B5EF4-FFF2-40B4-BE49-F238E27FC236}">
                  <a16:creationId xmlns:a16="http://schemas.microsoft.com/office/drawing/2014/main" id="{B0C23EDC-9E2A-AFB8-4060-14F018C4EF7F}"/>
                </a:ext>
              </a:extLst>
            </p:cNvPr>
            <p:cNvSpPr txBox="1">
              <a:spLocks noChangeArrowheads="1"/>
            </p:cNvSpPr>
            <p:nvPr/>
          </p:nvSpPr>
          <p:spPr bwMode="auto">
            <a:xfrm>
              <a:off x="6043613" y="3847306"/>
              <a:ext cx="6604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rgbClr val="003399"/>
                  </a:solidFill>
                </a:rPr>
                <a:t>&gt;2t</a:t>
              </a:r>
            </a:p>
          </p:txBody>
        </p:sp>
        <p:sp>
          <p:nvSpPr>
            <p:cNvPr id="9" name="Line 22">
              <a:extLst>
                <a:ext uri="{FF2B5EF4-FFF2-40B4-BE49-F238E27FC236}">
                  <a16:creationId xmlns:a16="http://schemas.microsoft.com/office/drawing/2014/main" id="{E3F0CFB0-8D30-2987-5661-E93BC8DD9A25}"/>
                </a:ext>
              </a:extLst>
            </p:cNvPr>
            <p:cNvSpPr>
              <a:spLocks noChangeShapeType="1"/>
            </p:cNvSpPr>
            <p:nvPr/>
          </p:nvSpPr>
          <p:spPr bwMode="auto">
            <a:xfrm flipV="1">
              <a:off x="1446213" y="3135313"/>
              <a:ext cx="3248025" cy="1881187"/>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Line 23">
              <a:extLst>
                <a:ext uri="{FF2B5EF4-FFF2-40B4-BE49-F238E27FC236}">
                  <a16:creationId xmlns:a16="http://schemas.microsoft.com/office/drawing/2014/main" id="{0C61CD76-BA96-AC54-A852-156709EA1529}"/>
                </a:ext>
              </a:extLst>
            </p:cNvPr>
            <p:cNvSpPr>
              <a:spLocks noChangeShapeType="1"/>
            </p:cNvSpPr>
            <p:nvPr/>
          </p:nvSpPr>
          <p:spPr bwMode="auto">
            <a:xfrm>
              <a:off x="1436688" y="2692400"/>
              <a:ext cx="5581650" cy="976313"/>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26385287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32A617-307F-1C86-9E45-39FAA1E9218A}"/>
              </a:ext>
            </a:extLst>
          </p:cNvPr>
          <p:cNvSpPr>
            <a:spLocks noGrp="1"/>
          </p:cNvSpPr>
          <p:nvPr>
            <p:ph type="sldNum" sz="quarter" idx="40"/>
          </p:nvPr>
        </p:nvSpPr>
        <p:spPr/>
        <p:txBody>
          <a:bodyPr/>
          <a:lstStyle/>
          <a:p>
            <a:pPr>
              <a:defRPr/>
            </a:pPr>
            <a:fld id="{46425072-6E52-45A8-8A7E-A5B11BCA4176}" type="slidenum">
              <a:rPr lang="en-US" altLang="en-US" smtClean="0"/>
              <a:pPr>
                <a:defRPr/>
              </a:pPr>
              <a:t>121</a:t>
            </a:fld>
            <a:endParaRPr lang="en-US" altLang="en-US" dirty="0"/>
          </a:p>
        </p:txBody>
      </p:sp>
      <p:grpSp>
        <p:nvGrpSpPr>
          <p:cNvPr id="3" name="Group 21">
            <a:extLst>
              <a:ext uri="{FF2B5EF4-FFF2-40B4-BE49-F238E27FC236}">
                <a16:creationId xmlns:a16="http://schemas.microsoft.com/office/drawing/2014/main" id="{5DC76672-7C50-214B-B0E9-A94388AE7F7D}"/>
              </a:ext>
            </a:extLst>
          </p:cNvPr>
          <p:cNvGrpSpPr>
            <a:grpSpLocks/>
          </p:cNvGrpSpPr>
          <p:nvPr/>
        </p:nvGrpSpPr>
        <p:grpSpPr bwMode="auto">
          <a:xfrm>
            <a:off x="1600200" y="57150"/>
            <a:ext cx="8991600" cy="6743700"/>
            <a:chOff x="96" y="28"/>
            <a:chExt cx="5664" cy="4248"/>
          </a:xfrm>
        </p:grpSpPr>
        <p:pic>
          <p:nvPicPr>
            <p:cNvPr id="4" name="Picture 4" descr="BracedFrameElevation2">
              <a:extLst>
                <a:ext uri="{FF2B5EF4-FFF2-40B4-BE49-F238E27FC236}">
                  <a16:creationId xmlns:a16="http://schemas.microsoft.com/office/drawing/2014/main" id="{5AA5FA6A-3344-608B-B317-30E9FDFEB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8"/>
              <a:ext cx="5664" cy="4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Freeform 5">
              <a:extLst>
                <a:ext uri="{FF2B5EF4-FFF2-40B4-BE49-F238E27FC236}">
                  <a16:creationId xmlns:a16="http://schemas.microsoft.com/office/drawing/2014/main" id="{F4A5C005-D9E0-CE96-056C-FC61C5AFFBAD}"/>
                </a:ext>
              </a:extLst>
            </p:cNvPr>
            <p:cNvSpPr>
              <a:spLocks/>
            </p:cNvSpPr>
            <p:nvPr/>
          </p:nvSpPr>
          <p:spPr bwMode="auto">
            <a:xfrm>
              <a:off x="1449" y="720"/>
              <a:ext cx="1431" cy="1413"/>
            </a:xfrm>
            <a:custGeom>
              <a:avLst/>
              <a:gdLst>
                <a:gd name="T0" fmla="*/ 0 w 1431"/>
                <a:gd name="T1" fmla="*/ 1413 h 1413"/>
                <a:gd name="T2" fmla="*/ 1431 w 1431"/>
                <a:gd name="T3" fmla="*/ 0 h 1413"/>
                <a:gd name="T4" fmla="*/ 0 60000 65536"/>
                <a:gd name="T5" fmla="*/ 0 60000 65536"/>
              </a:gdLst>
              <a:ahLst/>
              <a:cxnLst>
                <a:cxn ang="T4">
                  <a:pos x="T0" y="T1"/>
                </a:cxn>
                <a:cxn ang="T5">
                  <a:pos x="T2" y="T3"/>
                </a:cxn>
              </a:cxnLst>
              <a:rect l="0" t="0" r="r" b="b"/>
              <a:pathLst>
                <a:path w="1431" h="1413">
                  <a:moveTo>
                    <a:pt x="0" y="1413"/>
                  </a:moveTo>
                  <a:lnTo>
                    <a:pt x="1431" y="0"/>
                  </a:lnTo>
                </a:path>
              </a:pathLst>
            </a:custGeom>
            <a:noFill/>
            <a:ln w="19050" cap="flat" cmpd="sng">
              <a:solidFill>
                <a:srgbClr val="0000FF"/>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Freeform 6">
              <a:extLst>
                <a:ext uri="{FF2B5EF4-FFF2-40B4-BE49-F238E27FC236}">
                  <a16:creationId xmlns:a16="http://schemas.microsoft.com/office/drawing/2014/main" id="{58B9EF22-DD4B-87DB-9274-117FCE40E6D6}"/>
                </a:ext>
              </a:extLst>
            </p:cNvPr>
            <p:cNvSpPr>
              <a:spLocks/>
            </p:cNvSpPr>
            <p:nvPr/>
          </p:nvSpPr>
          <p:spPr bwMode="auto">
            <a:xfrm>
              <a:off x="2737" y="720"/>
              <a:ext cx="1442" cy="1410"/>
            </a:xfrm>
            <a:custGeom>
              <a:avLst/>
              <a:gdLst>
                <a:gd name="T0" fmla="*/ 1442 w 1442"/>
                <a:gd name="T1" fmla="*/ 1410 h 1410"/>
                <a:gd name="T2" fmla="*/ 0 w 1442"/>
                <a:gd name="T3" fmla="*/ 0 h 1410"/>
                <a:gd name="T4" fmla="*/ 0 60000 65536"/>
                <a:gd name="T5" fmla="*/ 0 60000 65536"/>
              </a:gdLst>
              <a:ahLst/>
              <a:cxnLst>
                <a:cxn ang="T4">
                  <a:pos x="T0" y="T1"/>
                </a:cxn>
                <a:cxn ang="T5">
                  <a:pos x="T2" y="T3"/>
                </a:cxn>
              </a:cxnLst>
              <a:rect l="0" t="0" r="r" b="b"/>
              <a:pathLst>
                <a:path w="1442" h="1410">
                  <a:moveTo>
                    <a:pt x="1442" y="1410"/>
                  </a:moveTo>
                  <a:lnTo>
                    <a:pt x="0" y="0"/>
                  </a:lnTo>
                </a:path>
              </a:pathLst>
            </a:custGeom>
            <a:noFill/>
            <a:ln w="19050" cap="flat" cmpd="sng">
              <a:solidFill>
                <a:srgbClr val="0000FF"/>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 name="Group 10">
              <a:extLst>
                <a:ext uri="{FF2B5EF4-FFF2-40B4-BE49-F238E27FC236}">
                  <a16:creationId xmlns:a16="http://schemas.microsoft.com/office/drawing/2014/main" id="{06011828-75E5-150F-5765-AF6001A83CB5}"/>
                </a:ext>
              </a:extLst>
            </p:cNvPr>
            <p:cNvGrpSpPr>
              <a:grpSpLocks/>
            </p:cNvGrpSpPr>
            <p:nvPr/>
          </p:nvGrpSpPr>
          <p:grpSpPr bwMode="auto">
            <a:xfrm>
              <a:off x="2976" y="864"/>
              <a:ext cx="528" cy="576"/>
              <a:chOff x="2976" y="864"/>
              <a:chExt cx="528" cy="576"/>
            </a:xfrm>
          </p:grpSpPr>
          <p:sp>
            <p:nvSpPr>
              <p:cNvPr id="18" name="Line 8">
                <a:extLst>
                  <a:ext uri="{FF2B5EF4-FFF2-40B4-BE49-F238E27FC236}">
                    <a16:creationId xmlns:a16="http://schemas.microsoft.com/office/drawing/2014/main" id="{2EE2AE75-B8C6-7897-6A46-DBBBDAD6322B}"/>
                  </a:ext>
                </a:extLst>
              </p:cNvPr>
              <p:cNvSpPr>
                <a:spLocks noChangeShapeType="1"/>
              </p:cNvSpPr>
              <p:nvPr/>
            </p:nvSpPr>
            <p:spPr bwMode="auto">
              <a:xfrm flipV="1">
                <a:off x="3024" y="1008"/>
                <a:ext cx="432" cy="43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9">
                <a:extLst>
                  <a:ext uri="{FF2B5EF4-FFF2-40B4-BE49-F238E27FC236}">
                    <a16:creationId xmlns:a16="http://schemas.microsoft.com/office/drawing/2014/main" id="{41E16F2B-46B0-CCB0-21DE-C3297D3131B5}"/>
                  </a:ext>
                </a:extLst>
              </p:cNvPr>
              <p:cNvSpPr>
                <a:spLocks noChangeShapeType="1"/>
              </p:cNvSpPr>
              <p:nvPr/>
            </p:nvSpPr>
            <p:spPr bwMode="auto">
              <a:xfrm flipV="1">
                <a:off x="2976" y="864"/>
                <a:ext cx="528" cy="528"/>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 name="Group 11">
              <a:extLst>
                <a:ext uri="{FF2B5EF4-FFF2-40B4-BE49-F238E27FC236}">
                  <a16:creationId xmlns:a16="http://schemas.microsoft.com/office/drawing/2014/main" id="{9480DEF4-2DD4-704E-D3D0-030CDED8A043}"/>
                </a:ext>
              </a:extLst>
            </p:cNvPr>
            <p:cNvGrpSpPr>
              <a:grpSpLocks/>
            </p:cNvGrpSpPr>
            <p:nvPr/>
          </p:nvGrpSpPr>
          <p:grpSpPr bwMode="auto">
            <a:xfrm flipH="1">
              <a:off x="2160" y="912"/>
              <a:ext cx="528" cy="576"/>
              <a:chOff x="2976" y="864"/>
              <a:chExt cx="528" cy="576"/>
            </a:xfrm>
          </p:grpSpPr>
          <p:sp>
            <p:nvSpPr>
              <p:cNvPr id="16" name="Line 12">
                <a:extLst>
                  <a:ext uri="{FF2B5EF4-FFF2-40B4-BE49-F238E27FC236}">
                    <a16:creationId xmlns:a16="http://schemas.microsoft.com/office/drawing/2014/main" id="{B67A7DB9-6EB8-5CAD-3596-1BB8711AE169}"/>
                  </a:ext>
                </a:extLst>
              </p:cNvPr>
              <p:cNvSpPr>
                <a:spLocks noChangeShapeType="1"/>
              </p:cNvSpPr>
              <p:nvPr/>
            </p:nvSpPr>
            <p:spPr bwMode="auto">
              <a:xfrm flipV="1">
                <a:off x="3024" y="1008"/>
                <a:ext cx="432" cy="43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13">
                <a:extLst>
                  <a:ext uri="{FF2B5EF4-FFF2-40B4-BE49-F238E27FC236}">
                    <a16:creationId xmlns:a16="http://schemas.microsoft.com/office/drawing/2014/main" id="{6598C6F5-F34F-BEAB-449E-48DD81E312E7}"/>
                  </a:ext>
                </a:extLst>
              </p:cNvPr>
              <p:cNvSpPr>
                <a:spLocks noChangeShapeType="1"/>
              </p:cNvSpPr>
              <p:nvPr/>
            </p:nvSpPr>
            <p:spPr bwMode="auto">
              <a:xfrm flipV="1">
                <a:off x="2976" y="864"/>
                <a:ext cx="528" cy="528"/>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 name="Group 16">
              <a:extLst>
                <a:ext uri="{FF2B5EF4-FFF2-40B4-BE49-F238E27FC236}">
                  <a16:creationId xmlns:a16="http://schemas.microsoft.com/office/drawing/2014/main" id="{7ED24E1B-E622-A522-DA6C-1B897402CEC8}"/>
                </a:ext>
              </a:extLst>
            </p:cNvPr>
            <p:cNvGrpSpPr>
              <a:grpSpLocks/>
            </p:cNvGrpSpPr>
            <p:nvPr/>
          </p:nvGrpSpPr>
          <p:grpSpPr bwMode="auto">
            <a:xfrm>
              <a:off x="2898" y="1161"/>
              <a:ext cx="351" cy="357"/>
              <a:chOff x="2898" y="1161"/>
              <a:chExt cx="351" cy="357"/>
            </a:xfrm>
          </p:grpSpPr>
          <p:sp>
            <p:nvSpPr>
              <p:cNvPr id="14" name="Line 14">
                <a:extLst>
                  <a:ext uri="{FF2B5EF4-FFF2-40B4-BE49-F238E27FC236}">
                    <a16:creationId xmlns:a16="http://schemas.microsoft.com/office/drawing/2014/main" id="{90654D59-EF23-7CF3-F951-8B1DE82366BB}"/>
                  </a:ext>
                </a:extLst>
              </p:cNvPr>
              <p:cNvSpPr>
                <a:spLocks noChangeShapeType="1"/>
              </p:cNvSpPr>
              <p:nvPr/>
            </p:nvSpPr>
            <p:spPr bwMode="auto">
              <a:xfrm flipH="1" flipV="1">
                <a:off x="2898" y="1161"/>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5">
                <a:extLst>
                  <a:ext uri="{FF2B5EF4-FFF2-40B4-BE49-F238E27FC236}">
                    <a16:creationId xmlns:a16="http://schemas.microsoft.com/office/drawing/2014/main" id="{BC39D816-C680-ACA4-5BAB-0A6B901525F4}"/>
                  </a:ext>
                </a:extLst>
              </p:cNvPr>
              <p:cNvSpPr>
                <a:spLocks noChangeShapeType="1"/>
              </p:cNvSpPr>
              <p:nvPr/>
            </p:nvSpPr>
            <p:spPr bwMode="auto">
              <a:xfrm rot="16200000" flipH="1">
                <a:off x="3105" y="1374"/>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 name="Group 17">
              <a:extLst>
                <a:ext uri="{FF2B5EF4-FFF2-40B4-BE49-F238E27FC236}">
                  <a16:creationId xmlns:a16="http://schemas.microsoft.com/office/drawing/2014/main" id="{F2168041-EACD-D6B8-1ED4-5452075AC307}"/>
                </a:ext>
              </a:extLst>
            </p:cNvPr>
            <p:cNvGrpSpPr>
              <a:grpSpLocks/>
            </p:cNvGrpSpPr>
            <p:nvPr/>
          </p:nvGrpSpPr>
          <p:grpSpPr bwMode="auto">
            <a:xfrm rot="-5400000">
              <a:off x="2364" y="1155"/>
              <a:ext cx="351" cy="357"/>
              <a:chOff x="2898" y="1161"/>
              <a:chExt cx="351" cy="357"/>
            </a:xfrm>
          </p:grpSpPr>
          <p:sp>
            <p:nvSpPr>
              <p:cNvPr id="12" name="Line 18">
                <a:extLst>
                  <a:ext uri="{FF2B5EF4-FFF2-40B4-BE49-F238E27FC236}">
                    <a16:creationId xmlns:a16="http://schemas.microsoft.com/office/drawing/2014/main" id="{1E8CD5C1-F3D1-D853-94B0-0393C538C379}"/>
                  </a:ext>
                </a:extLst>
              </p:cNvPr>
              <p:cNvSpPr>
                <a:spLocks noChangeShapeType="1"/>
              </p:cNvSpPr>
              <p:nvPr/>
            </p:nvSpPr>
            <p:spPr bwMode="auto">
              <a:xfrm flipH="1" flipV="1">
                <a:off x="2898" y="1161"/>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9">
                <a:extLst>
                  <a:ext uri="{FF2B5EF4-FFF2-40B4-BE49-F238E27FC236}">
                    <a16:creationId xmlns:a16="http://schemas.microsoft.com/office/drawing/2014/main" id="{C1C62477-CCCB-E6E4-4E1E-2A258097963B}"/>
                  </a:ext>
                </a:extLst>
              </p:cNvPr>
              <p:cNvSpPr>
                <a:spLocks noChangeShapeType="1"/>
              </p:cNvSpPr>
              <p:nvPr/>
            </p:nvSpPr>
            <p:spPr bwMode="auto">
              <a:xfrm rot="16200000" flipH="1">
                <a:off x="3105" y="1374"/>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 name="Text Box 20">
              <a:extLst>
                <a:ext uri="{FF2B5EF4-FFF2-40B4-BE49-F238E27FC236}">
                  <a16:creationId xmlns:a16="http://schemas.microsoft.com/office/drawing/2014/main" id="{8CD0915F-38DF-B87C-22BF-2604DFF500E2}"/>
                </a:ext>
              </a:extLst>
            </p:cNvPr>
            <p:cNvSpPr txBox="1">
              <a:spLocks noChangeArrowheads="1"/>
            </p:cNvSpPr>
            <p:nvPr/>
          </p:nvSpPr>
          <p:spPr bwMode="auto">
            <a:xfrm>
              <a:off x="2670" y="1008"/>
              <a:ext cx="258" cy="173"/>
            </a:xfrm>
            <a:prstGeom prst="rect">
              <a:avLst/>
            </a:prstGeom>
            <a:noFill/>
            <a:ln w="19050" algn="ctr">
              <a:no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a:solidFill>
                    <a:srgbClr val="0000FF"/>
                  </a:solidFill>
                  <a:latin typeface="Arial Narrow" pitchFamily="34" charset="0"/>
                </a:rPr>
                <a:t>&gt; 2t</a:t>
              </a:r>
            </a:p>
          </p:txBody>
        </p:sp>
      </p:grpSp>
    </p:spTree>
    <p:extLst>
      <p:ext uri="{BB962C8B-B14F-4D97-AF65-F5344CB8AC3E}">
        <p14:creationId xmlns:p14="http://schemas.microsoft.com/office/powerpoint/2010/main" val="27503072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122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800" b="0" i="1" dirty="0">
                <a:solidFill>
                  <a:schemeClr val="tx2"/>
                </a:solidFill>
                <a:latin typeface="+mn-lt"/>
              </a:rPr>
              <a:t>Other Options for Allowing Rotation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93370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F2.6c.3 Accommodation of Brace Buckling</a:t>
            </a:r>
          </a:p>
        </p:txBody>
      </p:sp>
      <p:pic>
        <p:nvPicPr>
          <p:cNvPr id="5" name="Picture 5">
            <a:extLst>
              <a:ext uri="{FF2B5EF4-FFF2-40B4-BE49-F238E27FC236}">
                <a16:creationId xmlns:a16="http://schemas.microsoft.com/office/drawing/2014/main" id="{038A0808-49C0-ACCA-1FB2-76761E1AD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93"/>
          <a:stretch>
            <a:fillRect/>
          </a:stretch>
        </p:blipFill>
        <p:spPr bwMode="auto">
          <a:xfrm>
            <a:off x="1881188" y="2650025"/>
            <a:ext cx="3352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311B431-5C26-488E-6BF7-E810C1DFC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83362"/>
            <a:ext cx="35052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5B7EBA42-C01C-100A-141C-EE2D726522C1}"/>
              </a:ext>
            </a:extLst>
          </p:cNvPr>
          <p:cNvSpPr txBox="1">
            <a:spLocks noChangeArrowheads="1"/>
          </p:cNvSpPr>
          <p:nvPr/>
        </p:nvSpPr>
        <p:spPr bwMode="auto">
          <a:xfrm>
            <a:off x="1559496" y="5874237"/>
            <a:ext cx="3551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mj-lt"/>
              </a:rPr>
              <a:t>Elliptical Fold Line</a:t>
            </a:r>
          </a:p>
        </p:txBody>
      </p:sp>
      <p:sp>
        <p:nvSpPr>
          <p:cNvPr id="11" name="Text Box 5">
            <a:extLst>
              <a:ext uri="{FF2B5EF4-FFF2-40B4-BE49-F238E27FC236}">
                <a16:creationId xmlns:a16="http://schemas.microsoft.com/office/drawing/2014/main" id="{ECA7E498-7F2E-F6E1-5B88-AB1C72DA0E09}"/>
              </a:ext>
            </a:extLst>
          </p:cNvPr>
          <p:cNvSpPr txBox="1">
            <a:spLocks noChangeArrowheads="1"/>
          </p:cNvSpPr>
          <p:nvPr/>
        </p:nvSpPr>
        <p:spPr bwMode="auto">
          <a:xfrm>
            <a:off x="5735960" y="5874237"/>
            <a:ext cx="3549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mj-lt"/>
              </a:rPr>
              <a:t>Knife Plate Detail</a:t>
            </a:r>
          </a:p>
        </p:txBody>
      </p:sp>
    </p:spTree>
    <p:extLst>
      <p:ext uri="{BB962C8B-B14F-4D97-AF65-F5344CB8AC3E}">
        <p14:creationId xmlns:p14="http://schemas.microsoft.com/office/powerpoint/2010/main" val="31312602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F2.1	Scope</a:t>
            </a:r>
          </a:p>
          <a:p>
            <a:pPr>
              <a:spcBef>
                <a:spcPct val="50000"/>
              </a:spcBef>
            </a:pPr>
            <a:r>
              <a:rPr lang="en-US" altLang="en-US" sz="2800" dirty="0">
                <a:latin typeface="+mn-lt"/>
              </a:rPr>
              <a:t>F2.2	Basis of Design</a:t>
            </a:r>
          </a:p>
          <a:p>
            <a:pPr>
              <a:spcBef>
                <a:spcPct val="50000"/>
              </a:spcBef>
            </a:pPr>
            <a:r>
              <a:rPr lang="en-US" altLang="en-US" sz="2800" dirty="0">
                <a:latin typeface="+mn-lt"/>
              </a:rPr>
              <a:t>F2.3	Analysis</a:t>
            </a:r>
          </a:p>
          <a:p>
            <a:pPr>
              <a:spcBef>
                <a:spcPct val="50000"/>
              </a:spcBef>
            </a:pPr>
            <a:r>
              <a:rPr lang="en-US" altLang="en-US" sz="2800" dirty="0">
                <a:latin typeface="+mn-lt"/>
              </a:rPr>
              <a:t>F2.4	System Requirements</a:t>
            </a:r>
          </a:p>
          <a:p>
            <a:pPr>
              <a:spcBef>
                <a:spcPct val="50000"/>
              </a:spcBef>
            </a:pPr>
            <a:r>
              <a:rPr lang="en-US" altLang="en-US" sz="2800" dirty="0">
                <a:latin typeface="+mn-lt"/>
              </a:rPr>
              <a:t>F2.5	Members</a:t>
            </a:r>
          </a:p>
          <a:p>
            <a:pPr>
              <a:spcBef>
                <a:spcPct val="50000"/>
              </a:spcBef>
            </a:pPr>
            <a:r>
              <a:rPr lang="en-US" altLang="en-US" sz="2800" dirty="0">
                <a:latin typeface="+mn-lt"/>
              </a:rPr>
              <a:t>F2.6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123</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u="sng" dirty="0">
                <a:latin typeface="+mj-lt"/>
              </a:rPr>
              <a:t>Section F2. Special Concentrically Braced Frames (SCBF)</a:t>
            </a:r>
          </a:p>
        </p:txBody>
      </p:sp>
    </p:spTree>
    <p:extLst>
      <p:ext uri="{BB962C8B-B14F-4D97-AF65-F5344CB8AC3E}">
        <p14:creationId xmlns:p14="http://schemas.microsoft.com/office/powerpoint/2010/main" val="19433320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9EF7B5-08D6-6A2D-54F5-33545E6F079F}"/>
              </a:ext>
            </a:extLst>
          </p:cNvPr>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dirty="0"/>
          </a:p>
        </p:txBody>
      </p:sp>
      <p:pic>
        <p:nvPicPr>
          <p:cNvPr id="3" name="Picture 2" descr="EastElevation2">
            <a:extLst>
              <a:ext uri="{FF2B5EF4-FFF2-40B4-BE49-F238E27FC236}">
                <a16:creationId xmlns:a16="http://schemas.microsoft.com/office/drawing/2014/main" id="{8EC4798C-BCF8-755D-C7D0-BE1229ACB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319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430-19B9-2586-0BBC-82C11ABAC73C}"/>
              </a:ext>
            </a:extLst>
          </p:cNvPr>
          <p:cNvSpPr>
            <a:spLocks noGrp="1"/>
          </p:cNvSpPr>
          <p:nvPr>
            <p:ph type="body" sz="quarter" idx="38"/>
          </p:nvPr>
        </p:nvSpPr>
        <p:spPr/>
        <p:txBody>
          <a:bodyPr/>
          <a:lstStyle/>
          <a:p>
            <a:r>
              <a:rPr lang="en-US" dirty="0"/>
              <a:t>3  -  Concentrically Braced Frames</a:t>
            </a:r>
          </a:p>
        </p:txBody>
      </p:sp>
      <p:sp>
        <p:nvSpPr>
          <p:cNvPr id="3" name="Text Placeholder 2">
            <a:extLst>
              <a:ext uri="{FF2B5EF4-FFF2-40B4-BE49-F238E27FC236}">
                <a16:creationId xmlns:a16="http://schemas.microsoft.com/office/drawing/2014/main" id="{A325C3B9-5204-15AB-16E5-6E6E24B56548}"/>
              </a:ext>
            </a:extLst>
          </p:cNvPr>
          <p:cNvSpPr>
            <a:spLocks noGrp="1"/>
          </p:cNvSpPr>
          <p:nvPr>
            <p:ph type="body" sz="quarter" idx="39"/>
          </p:nvPr>
        </p:nvSpPr>
        <p:spPr/>
        <p:txBody>
          <a:bodyPr/>
          <a:lstStyle/>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a:extLst>
              <a:ext uri="{FF2B5EF4-FFF2-40B4-BE49-F238E27FC236}">
                <a16:creationId xmlns:a16="http://schemas.microsoft.com/office/drawing/2014/main" id="{7113016C-8CF6-AEF1-F7E6-9F58B12AF80D}"/>
              </a:ext>
            </a:extLst>
          </p:cNvPr>
          <p:cNvSpPr>
            <a:spLocks noGrp="1"/>
          </p:cNvSpPr>
          <p:nvPr>
            <p:ph type="sldNum" sz="quarter" idx="40"/>
          </p:nvPr>
        </p:nvSpPr>
        <p:spPr/>
        <p:txBody>
          <a:bodyPr/>
          <a:lstStyle/>
          <a:p>
            <a:pPr>
              <a:defRPr/>
            </a:pPr>
            <a:fld id="{46425072-6E52-45A8-8A7E-A5B11BCA4176}" type="slidenum">
              <a:rPr lang="en-US" altLang="en-US" smtClean="0"/>
              <a:pPr>
                <a:defRPr/>
              </a:pPr>
              <a:t>14</a:t>
            </a:fld>
            <a:endParaRPr lang="en-US" altLang="en-US" dirty="0"/>
          </a:p>
        </p:txBody>
      </p:sp>
      <p:sp>
        <p:nvSpPr>
          <p:cNvPr id="5" name="Rectangle 5">
            <a:extLst>
              <a:ext uri="{FF2B5EF4-FFF2-40B4-BE49-F238E27FC236}">
                <a16:creationId xmlns:a16="http://schemas.microsoft.com/office/drawing/2014/main" id="{4C82A352-20EE-BB62-C3F1-9783C104C0A1}"/>
              </a:ext>
            </a:extLst>
          </p:cNvPr>
          <p:cNvSpPr>
            <a:spLocks noChangeArrowheads="1"/>
          </p:cNvSpPr>
          <p:nvPr/>
        </p:nvSpPr>
        <p:spPr bwMode="auto">
          <a:xfrm>
            <a:off x="693105" y="2348880"/>
            <a:ext cx="9435344" cy="648072"/>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5118226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15</a:t>
            </a:fld>
            <a:endParaRPr lang="en-US" altLang="en-US" dirty="0"/>
          </a:p>
        </p:txBody>
      </p:sp>
      <p:sp>
        <p:nvSpPr>
          <p:cNvPr id="5" name="Line 3">
            <a:extLst>
              <a:ext uri="{FF2B5EF4-FFF2-40B4-BE49-F238E27FC236}">
                <a16:creationId xmlns:a16="http://schemas.microsoft.com/office/drawing/2014/main" id="{4F4FEFC8-CBF3-A39D-FD39-AE98FEB3BDA7}"/>
              </a:ext>
            </a:extLst>
          </p:cNvPr>
          <p:cNvSpPr>
            <a:spLocks noChangeShapeType="1"/>
          </p:cNvSpPr>
          <p:nvPr/>
        </p:nvSpPr>
        <p:spPr bwMode="auto">
          <a:xfrm flipV="1">
            <a:off x="35757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4">
            <a:extLst>
              <a:ext uri="{FF2B5EF4-FFF2-40B4-BE49-F238E27FC236}">
                <a16:creationId xmlns:a16="http://schemas.microsoft.com/office/drawing/2014/main" id="{7C078774-F851-371F-5735-783E11EE04A6}"/>
              </a:ext>
            </a:extLst>
          </p:cNvPr>
          <p:cNvSpPr>
            <a:spLocks noChangeShapeType="1"/>
          </p:cNvSpPr>
          <p:nvPr/>
        </p:nvSpPr>
        <p:spPr bwMode="auto">
          <a:xfrm flipV="1">
            <a:off x="63189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5">
            <a:extLst>
              <a:ext uri="{FF2B5EF4-FFF2-40B4-BE49-F238E27FC236}">
                <a16:creationId xmlns:a16="http://schemas.microsoft.com/office/drawing/2014/main" id="{50327A37-D608-FE93-0D65-451432A60264}"/>
              </a:ext>
            </a:extLst>
          </p:cNvPr>
          <p:cNvSpPr>
            <a:spLocks noChangeShapeType="1"/>
          </p:cNvSpPr>
          <p:nvPr/>
        </p:nvSpPr>
        <p:spPr bwMode="auto">
          <a:xfrm flipV="1">
            <a:off x="9062120" y="2196777"/>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6">
            <a:extLst>
              <a:ext uri="{FF2B5EF4-FFF2-40B4-BE49-F238E27FC236}">
                <a16:creationId xmlns:a16="http://schemas.microsoft.com/office/drawing/2014/main" id="{1C0FF649-F548-0A9F-BDA6-8B6AF3EDA513}"/>
              </a:ext>
            </a:extLst>
          </p:cNvPr>
          <p:cNvSpPr>
            <a:spLocks noChangeShapeType="1"/>
          </p:cNvSpPr>
          <p:nvPr/>
        </p:nvSpPr>
        <p:spPr bwMode="auto">
          <a:xfrm>
            <a:off x="3575720" y="2196777"/>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7">
            <a:extLst>
              <a:ext uri="{FF2B5EF4-FFF2-40B4-BE49-F238E27FC236}">
                <a16:creationId xmlns:a16="http://schemas.microsoft.com/office/drawing/2014/main" id="{14B68C86-9556-6BED-0CAF-BDB91587ADB7}"/>
              </a:ext>
            </a:extLst>
          </p:cNvPr>
          <p:cNvSpPr>
            <a:spLocks noChangeShapeType="1"/>
          </p:cNvSpPr>
          <p:nvPr/>
        </p:nvSpPr>
        <p:spPr bwMode="auto">
          <a:xfrm>
            <a:off x="6318920" y="2196777"/>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8">
            <a:extLst>
              <a:ext uri="{FF2B5EF4-FFF2-40B4-BE49-F238E27FC236}">
                <a16:creationId xmlns:a16="http://schemas.microsoft.com/office/drawing/2014/main" id="{A9CB6084-9C09-ED74-A966-D9C2D5C90E19}"/>
              </a:ext>
            </a:extLst>
          </p:cNvPr>
          <p:cNvSpPr>
            <a:spLocks noChangeShapeType="1"/>
          </p:cNvSpPr>
          <p:nvPr/>
        </p:nvSpPr>
        <p:spPr bwMode="auto">
          <a:xfrm>
            <a:off x="34233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9">
            <a:extLst>
              <a:ext uri="{FF2B5EF4-FFF2-40B4-BE49-F238E27FC236}">
                <a16:creationId xmlns:a16="http://schemas.microsoft.com/office/drawing/2014/main" id="{C027DD5D-E317-36CA-BC52-5B6632C36AB8}"/>
              </a:ext>
            </a:extLst>
          </p:cNvPr>
          <p:cNvSpPr>
            <a:spLocks noChangeShapeType="1"/>
          </p:cNvSpPr>
          <p:nvPr/>
        </p:nvSpPr>
        <p:spPr bwMode="auto">
          <a:xfrm>
            <a:off x="61665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0">
            <a:extLst>
              <a:ext uri="{FF2B5EF4-FFF2-40B4-BE49-F238E27FC236}">
                <a16:creationId xmlns:a16="http://schemas.microsoft.com/office/drawing/2014/main" id="{97F19AE3-3572-9E52-2CA9-F0CFC8323443}"/>
              </a:ext>
            </a:extLst>
          </p:cNvPr>
          <p:cNvSpPr>
            <a:spLocks noChangeShapeType="1"/>
          </p:cNvSpPr>
          <p:nvPr/>
        </p:nvSpPr>
        <p:spPr bwMode="auto">
          <a:xfrm>
            <a:off x="8909720" y="493997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1">
            <a:extLst>
              <a:ext uri="{FF2B5EF4-FFF2-40B4-BE49-F238E27FC236}">
                <a16:creationId xmlns:a16="http://schemas.microsoft.com/office/drawing/2014/main" id="{C52CED99-A230-35F5-FA7E-5E07D9636BEB}"/>
              </a:ext>
            </a:extLst>
          </p:cNvPr>
          <p:cNvSpPr>
            <a:spLocks noChangeShapeType="1"/>
          </p:cNvSpPr>
          <p:nvPr/>
        </p:nvSpPr>
        <p:spPr bwMode="auto">
          <a:xfrm flipV="1">
            <a:off x="3575720" y="2196777"/>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2">
            <a:extLst>
              <a:ext uri="{FF2B5EF4-FFF2-40B4-BE49-F238E27FC236}">
                <a16:creationId xmlns:a16="http://schemas.microsoft.com/office/drawing/2014/main" id="{3A49A49B-2CA9-9007-C7A8-8F84A0444C55}"/>
              </a:ext>
            </a:extLst>
          </p:cNvPr>
          <p:cNvSpPr>
            <a:spLocks noChangeShapeType="1"/>
          </p:cNvSpPr>
          <p:nvPr/>
        </p:nvSpPr>
        <p:spPr bwMode="auto">
          <a:xfrm>
            <a:off x="6318920" y="2196777"/>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AutoShape 13">
            <a:extLst>
              <a:ext uri="{FF2B5EF4-FFF2-40B4-BE49-F238E27FC236}">
                <a16:creationId xmlns:a16="http://schemas.microsoft.com/office/drawing/2014/main" id="{4ED44306-8CEA-1E5A-31BD-79EAD601494A}"/>
              </a:ext>
            </a:extLst>
          </p:cNvPr>
          <p:cNvSpPr>
            <a:spLocks noChangeArrowheads="1"/>
          </p:cNvSpPr>
          <p:nvPr/>
        </p:nvSpPr>
        <p:spPr bwMode="auto">
          <a:xfrm>
            <a:off x="2661320" y="2120577"/>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6152007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16</a:t>
            </a:fld>
            <a:endParaRPr lang="en-US" altLang="en-US" dirty="0"/>
          </a:p>
        </p:txBody>
      </p:sp>
      <p:sp>
        <p:nvSpPr>
          <p:cNvPr id="16" name="Line 3">
            <a:extLst>
              <a:ext uri="{FF2B5EF4-FFF2-40B4-BE49-F238E27FC236}">
                <a16:creationId xmlns:a16="http://schemas.microsoft.com/office/drawing/2014/main" id="{F68235A8-9961-E387-4CEF-0A763887946A}"/>
              </a:ext>
            </a:extLst>
          </p:cNvPr>
          <p:cNvSpPr>
            <a:spLocks noChangeShapeType="1"/>
          </p:cNvSpPr>
          <p:nvPr/>
        </p:nvSpPr>
        <p:spPr bwMode="auto">
          <a:xfrm flipV="1">
            <a:off x="35757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4">
            <a:extLst>
              <a:ext uri="{FF2B5EF4-FFF2-40B4-BE49-F238E27FC236}">
                <a16:creationId xmlns:a16="http://schemas.microsoft.com/office/drawing/2014/main" id="{D0B5BFC8-508F-3A62-C6A2-63DFFC91EB28}"/>
              </a:ext>
            </a:extLst>
          </p:cNvPr>
          <p:cNvSpPr>
            <a:spLocks noChangeShapeType="1"/>
          </p:cNvSpPr>
          <p:nvPr/>
        </p:nvSpPr>
        <p:spPr bwMode="auto">
          <a:xfrm flipV="1">
            <a:off x="63189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
            <a:extLst>
              <a:ext uri="{FF2B5EF4-FFF2-40B4-BE49-F238E27FC236}">
                <a16:creationId xmlns:a16="http://schemas.microsoft.com/office/drawing/2014/main" id="{1B2FF55F-1B4A-18D9-3CDB-29DFC69FC6B0}"/>
              </a:ext>
            </a:extLst>
          </p:cNvPr>
          <p:cNvSpPr>
            <a:spLocks noChangeShapeType="1"/>
          </p:cNvSpPr>
          <p:nvPr/>
        </p:nvSpPr>
        <p:spPr bwMode="auto">
          <a:xfrm flipV="1">
            <a:off x="9062120" y="1495733"/>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6">
            <a:extLst>
              <a:ext uri="{FF2B5EF4-FFF2-40B4-BE49-F238E27FC236}">
                <a16:creationId xmlns:a16="http://schemas.microsoft.com/office/drawing/2014/main" id="{4150720F-72B4-930E-5DA9-71BC549FCC03}"/>
              </a:ext>
            </a:extLst>
          </p:cNvPr>
          <p:cNvSpPr>
            <a:spLocks noChangeShapeType="1"/>
          </p:cNvSpPr>
          <p:nvPr/>
        </p:nvSpPr>
        <p:spPr bwMode="auto">
          <a:xfrm>
            <a:off x="3575720" y="1495733"/>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7">
            <a:extLst>
              <a:ext uri="{FF2B5EF4-FFF2-40B4-BE49-F238E27FC236}">
                <a16:creationId xmlns:a16="http://schemas.microsoft.com/office/drawing/2014/main" id="{7920B6BE-899D-9A11-562B-E27C23C5F55F}"/>
              </a:ext>
            </a:extLst>
          </p:cNvPr>
          <p:cNvSpPr>
            <a:spLocks noChangeShapeType="1"/>
          </p:cNvSpPr>
          <p:nvPr/>
        </p:nvSpPr>
        <p:spPr bwMode="auto">
          <a:xfrm>
            <a:off x="6318920" y="1495733"/>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8">
            <a:extLst>
              <a:ext uri="{FF2B5EF4-FFF2-40B4-BE49-F238E27FC236}">
                <a16:creationId xmlns:a16="http://schemas.microsoft.com/office/drawing/2014/main" id="{5CB9AA7F-89AA-E684-B2C5-0E68CC83D5C9}"/>
              </a:ext>
            </a:extLst>
          </p:cNvPr>
          <p:cNvSpPr>
            <a:spLocks noChangeShapeType="1"/>
          </p:cNvSpPr>
          <p:nvPr/>
        </p:nvSpPr>
        <p:spPr bwMode="auto">
          <a:xfrm>
            <a:off x="34233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9">
            <a:extLst>
              <a:ext uri="{FF2B5EF4-FFF2-40B4-BE49-F238E27FC236}">
                <a16:creationId xmlns:a16="http://schemas.microsoft.com/office/drawing/2014/main" id="{8527E6F0-6EFB-E75C-38B0-DEA860B52E6A}"/>
              </a:ext>
            </a:extLst>
          </p:cNvPr>
          <p:cNvSpPr>
            <a:spLocks noChangeShapeType="1"/>
          </p:cNvSpPr>
          <p:nvPr/>
        </p:nvSpPr>
        <p:spPr bwMode="auto">
          <a:xfrm>
            <a:off x="61665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10">
            <a:extLst>
              <a:ext uri="{FF2B5EF4-FFF2-40B4-BE49-F238E27FC236}">
                <a16:creationId xmlns:a16="http://schemas.microsoft.com/office/drawing/2014/main" id="{58EF6A51-896C-590D-3B95-E5A56343A39E}"/>
              </a:ext>
            </a:extLst>
          </p:cNvPr>
          <p:cNvSpPr>
            <a:spLocks noChangeShapeType="1"/>
          </p:cNvSpPr>
          <p:nvPr/>
        </p:nvSpPr>
        <p:spPr bwMode="auto">
          <a:xfrm>
            <a:off x="8909720" y="4238933"/>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11">
            <a:extLst>
              <a:ext uri="{FF2B5EF4-FFF2-40B4-BE49-F238E27FC236}">
                <a16:creationId xmlns:a16="http://schemas.microsoft.com/office/drawing/2014/main" id="{92A00A81-14D4-761E-EE94-2A687DB627E0}"/>
              </a:ext>
            </a:extLst>
          </p:cNvPr>
          <p:cNvSpPr>
            <a:spLocks noChangeShapeType="1"/>
          </p:cNvSpPr>
          <p:nvPr/>
        </p:nvSpPr>
        <p:spPr bwMode="auto">
          <a:xfrm flipV="1">
            <a:off x="3575720" y="1495733"/>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12">
            <a:extLst>
              <a:ext uri="{FF2B5EF4-FFF2-40B4-BE49-F238E27FC236}">
                <a16:creationId xmlns:a16="http://schemas.microsoft.com/office/drawing/2014/main" id="{F8E26A37-989E-78BB-789F-E95D0066348F}"/>
              </a:ext>
            </a:extLst>
          </p:cNvPr>
          <p:cNvSpPr>
            <a:spLocks noChangeShapeType="1"/>
          </p:cNvSpPr>
          <p:nvPr/>
        </p:nvSpPr>
        <p:spPr bwMode="auto">
          <a:xfrm>
            <a:off x="6318920" y="1495733"/>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AutoShape 13">
            <a:extLst>
              <a:ext uri="{FF2B5EF4-FFF2-40B4-BE49-F238E27FC236}">
                <a16:creationId xmlns:a16="http://schemas.microsoft.com/office/drawing/2014/main" id="{A1F60514-7D07-7062-EABE-43EB40E39D18}"/>
              </a:ext>
            </a:extLst>
          </p:cNvPr>
          <p:cNvSpPr>
            <a:spLocks noChangeArrowheads="1"/>
          </p:cNvSpPr>
          <p:nvPr/>
        </p:nvSpPr>
        <p:spPr bwMode="auto">
          <a:xfrm>
            <a:off x="2661320" y="1419533"/>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4">
            <a:extLst>
              <a:ext uri="{FF2B5EF4-FFF2-40B4-BE49-F238E27FC236}">
                <a16:creationId xmlns:a16="http://schemas.microsoft.com/office/drawing/2014/main" id="{160176B6-D25A-DB14-1ADD-5DB992D07616}"/>
              </a:ext>
            </a:extLst>
          </p:cNvPr>
          <p:cNvSpPr>
            <a:spLocks noChangeShapeType="1"/>
          </p:cNvSpPr>
          <p:nvPr/>
        </p:nvSpPr>
        <p:spPr bwMode="auto">
          <a:xfrm>
            <a:off x="4032920" y="1495733"/>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15">
            <a:extLst>
              <a:ext uri="{FF2B5EF4-FFF2-40B4-BE49-F238E27FC236}">
                <a16:creationId xmlns:a16="http://schemas.microsoft.com/office/drawing/2014/main" id="{54F3BD13-3F2C-A0DE-3E9E-AB07ECBDC002}"/>
              </a:ext>
            </a:extLst>
          </p:cNvPr>
          <p:cNvSpPr>
            <a:spLocks noChangeShapeType="1"/>
          </p:cNvSpPr>
          <p:nvPr/>
        </p:nvSpPr>
        <p:spPr bwMode="auto">
          <a:xfrm flipV="1">
            <a:off x="35757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6">
            <a:extLst>
              <a:ext uri="{FF2B5EF4-FFF2-40B4-BE49-F238E27FC236}">
                <a16:creationId xmlns:a16="http://schemas.microsoft.com/office/drawing/2014/main" id="{8F246056-AA22-E5F8-BE34-4453F07F1EBE}"/>
              </a:ext>
            </a:extLst>
          </p:cNvPr>
          <p:cNvSpPr>
            <a:spLocks noChangeShapeType="1"/>
          </p:cNvSpPr>
          <p:nvPr/>
        </p:nvSpPr>
        <p:spPr bwMode="auto">
          <a:xfrm flipV="1">
            <a:off x="63189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7">
            <a:extLst>
              <a:ext uri="{FF2B5EF4-FFF2-40B4-BE49-F238E27FC236}">
                <a16:creationId xmlns:a16="http://schemas.microsoft.com/office/drawing/2014/main" id="{C81FAB1C-B7C7-7628-C37F-7420A56E2D1D}"/>
              </a:ext>
            </a:extLst>
          </p:cNvPr>
          <p:cNvSpPr>
            <a:spLocks noChangeShapeType="1"/>
          </p:cNvSpPr>
          <p:nvPr/>
        </p:nvSpPr>
        <p:spPr bwMode="auto">
          <a:xfrm flipV="1">
            <a:off x="9062120" y="1495733"/>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8">
            <a:extLst>
              <a:ext uri="{FF2B5EF4-FFF2-40B4-BE49-F238E27FC236}">
                <a16:creationId xmlns:a16="http://schemas.microsoft.com/office/drawing/2014/main" id="{DC39A9C4-9580-CDCF-A335-F99E5878784E}"/>
              </a:ext>
            </a:extLst>
          </p:cNvPr>
          <p:cNvSpPr>
            <a:spLocks noChangeShapeType="1"/>
          </p:cNvSpPr>
          <p:nvPr/>
        </p:nvSpPr>
        <p:spPr bwMode="auto">
          <a:xfrm flipV="1">
            <a:off x="3575720" y="1495733"/>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Freeform 19">
            <a:extLst>
              <a:ext uri="{FF2B5EF4-FFF2-40B4-BE49-F238E27FC236}">
                <a16:creationId xmlns:a16="http://schemas.microsoft.com/office/drawing/2014/main" id="{961FEADE-6C61-23ED-8675-92A3FA9EA417}"/>
              </a:ext>
            </a:extLst>
          </p:cNvPr>
          <p:cNvSpPr>
            <a:spLocks/>
          </p:cNvSpPr>
          <p:nvPr/>
        </p:nvSpPr>
        <p:spPr bwMode="auto">
          <a:xfrm>
            <a:off x="6776120" y="1495733"/>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Text Box 20">
            <a:extLst>
              <a:ext uri="{FF2B5EF4-FFF2-40B4-BE49-F238E27FC236}">
                <a16:creationId xmlns:a16="http://schemas.microsoft.com/office/drawing/2014/main" id="{0E97D5EA-C8EB-813C-EF9C-DF47B5A9E808}"/>
              </a:ext>
            </a:extLst>
          </p:cNvPr>
          <p:cNvSpPr txBox="1">
            <a:spLocks noChangeArrowheads="1"/>
          </p:cNvSpPr>
          <p:nvPr/>
        </p:nvSpPr>
        <p:spPr bwMode="auto">
          <a:xfrm>
            <a:off x="4566320" y="4650096"/>
            <a:ext cx="243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dirty="0">
                <a:solidFill>
                  <a:schemeClr val="tx2"/>
                </a:solidFill>
                <a:latin typeface="Arial Narrow" pitchFamily="34" charset="0"/>
              </a:rPr>
              <a:t>Tension Brace: Yields</a:t>
            </a:r>
            <a:br>
              <a:rPr lang="en-US" altLang="en-US" sz="2000" b="1" dirty="0">
                <a:solidFill>
                  <a:schemeClr val="tx2"/>
                </a:solidFill>
                <a:latin typeface="Arial Narrow" pitchFamily="34" charset="0"/>
              </a:rPr>
            </a:br>
            <a:r>
              <a:rPr lang="en-US" altLang="en-US" sz="2000" b="1" dirty="0">
                <a:latin typeface="Arial Narrow" pitchFamily="34" charset="0"/>
              </a:rPr>
              <a:t>(</a:t>
            </a:r>
            <a:r>
              <a:rPr lang="en-US" altLang="en-US" sz="2000" b="1" i="1" dirty="0">
                <a:latin typeface="Arial Narrow" pitchFamily="34" charset="0"/>
              </a:rPr>
              <a:t>ductile</a:t>
            </a:r>
            <a:r>
              <a:rPr lang="en-US" altLang="en-US" sz="2000" b="1" dirty="0">
                <a:latin typeface="Arial Narrow" pitchFamily="34" charset="0"/>
              </a:rPr>
              <a:t>)</a:t>
            </a:r>
          </a:p>
        </p:txBody>
      </p:sp>
      <p:sp>
        <p:nvSpPr>
          <p:cNvPr id="34" name="Line 21">
            <a:extLst>
              <a:ext uri="{FF2B5EF4-FFF2-40B4-BE49-F238E27FC236}">
                <a16:creationId xmlns:a16="http://schemas.microsoft.com/office/drawing/2014/main" id="{7A099BE4-201A-C15A-980F-1A808692BFB4}"/>
              </a:ext>
            </a:extLst>
          </p:cNvPr>
          <p:cNvSpPr>
            <a:spLocks noChangeShapeType="1"/>
          </p:cNvSpPr>
          <p:nvPr/>
        </p:nvSpPr>
        <p:spPr bwMode="auto">
          <a:xfrm flipH="1">
            <a:off x="4185320" y="3095933"/>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2">
            <a:extLst>
              <a:ext uri="{FF2B5EF4-FFF2-40B4-BE49-F238E27FC236}">
                <a16:creationId xmlns:a16="http://schemas.microsoft.com/office/drawing/2014/main" id="{29931D59-D598-3022-EBAA-59F6BCABDDB2}"/>
              </a:ext>
            </a:extLst>
          </p:cNvPr>
          <p:cNvSpPr>
            <a:spLocks noChangeShapeType="1"/>
          </p:cNvSpPr>
          <p:nvPr/>
        </p:nvSpPr>
        <p:spPr bwMode="auto">
          <a:xfrm>
            <a:off x="4185320" y="4848533"/>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Text Box 23">
            <a:extLst>
              <a:ext uri="{FF2B5EF4-FFF2-40B4-BE49-F238E27FC236}">
                <a16:creationId xmlns:a16="http://schemas.microsoft.com/office/drawing/2014/main" id="{435A27F9-7134-D9B4-2A09-F6DDFAAB0D8F}"/>
              </a:ext>
            </a:extLst>
          </p:cNvPr>
          <p:cNvSpPr txBox="1">
            <a:spLocks noChangeArrowheads="1"/>
          </p:cNvSpPr>
          <p:nvPr/>
        </p:nvSpPr>
        <p:spPr bwMode="auto">
          <a:xfrm>
            <a:off x="7995320" y="4664383"/>
            <a:ext cx="3357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b="1" dirty="0">
                <a:solidFill>
                  <a:schemeClr val="tx2"/>
                </a:solidFill>
                <a:latin typeface="Arial Narrow" pitchFamily="34" charset="0"/>
              </a:rPr>
              <a:t>Compression Brace: Buckles</a:t>
            </a:r>
            <a:br>
              <a:rPr lang="en-US" altLang="en-US" sz="2000" b="1" dirty="0">
                <a:solidFill>
                  <a:schemeClr val="tx2"/>
                </a:solidFill>
                <a:latin typeface="Arial Narrow" pitchFamily="34" charset="0"/>
              </a:rPr>
            </a:br>
            <a:r>
              <a:rPr lang="en-US" altLang="en-US" sz="2000" b="1" dirty="0">
                <a:latin typeface="Arial Narrow" pitchFamily="34" charset="0"/>
              </a:rPr>
              <a:t>(</a:t>
            </a:r>
            <a:r>
              <a:rPr lang="en-US" altLang="en-US" sz="2000" b="1" i="1" dirty="0" err="1">
                <a:latin typeface="Arial Narrow" pitchFamily="34" charset="0"/>
              </a:rPr>
              <a:t>nonductile</a:t>
            </a:r>
            <a:r>
              <a:rPr lang="en-US" altLang="en-US" sz="2000" b="1" dirty="0">
                <a:latin typeface="Arial Narrow" pitchFamily="34" charset="0"/>
              </a:rPr>
              <a:t>)</a:t>
            </a:r>
          </a:p>
        </p:txBody>
      </p:sp>
      <p:sp>
        <p:nvSpPr>
          <p:cNvPr id="37" name="Line 24">
            <a:extLst>
              <a:ext uri="{FF2B5EF4-FFF2-40B4-BE49-F238E27FC236}">
                <a16:creationId xmlns:a16="http://schemas.microsoft.com/office/drawing/2014/main" id="{95847343-C86C-A84D-6FE1-FD804E8A8F68}"/>
              </a:ext>
            </a:extLst>
          </p:cNvPr>
          <p:cNvSpPr>
            <a:spLocks noChangeShapeType="1"/>
          </p:cNvSpPr>
          <p:nvPr/>
        </p:nvSpPr>
        <p:spPr bwMode="auto">
          <a:xfrm flipH="1">
            <a:off x="7385720" y="2638733"/>
            <a:ext cx="990600" cy="22098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25">
            <a:extLst>
              <a:ext uri="{FF2B5EF4-FFF2-40B4-BE49-F238E27FC236}">
                <a16:creationId xmlns:a16="http://schemas.microsoft.com/office/drawing/2014/main" id="{701B79AB-5CCF-A746-A031-82D4F6DA2B81}"/>
              </a:ext>
            </a:extLst>
          </p:cNvPr>
          <p:cNvSpPr>
            <a:spLocks noChangeShapeType="1"/>
          </p:cNvSpPr>
          <p:nvPr/>
        </p:nvSpPr>
        <p:spPr bwMode="auto">
          <a:xfrm>
            <a:off x="7385720" y="4848533"/>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Box 26">
            <a:extLst>
              <a:ext uri="{FF2B5EF4-FFF2-40B4-BE49-F238E27FC236}">
                <a16:creationId xmlns:a16="http://schemas.microsoft.com/office/drawing/2014/main" id="{89560031-2825-10CE-ECCE-DA2D3170E299}"/>
              </a:ext>
            </a:extLst>
          </p:cNvPr>
          <p:cNvSpPr txBox="1">
            <a:spLocks noChangeArrowheads="1"/>
          </p:cNvSpPr>
          <p:nvPr/>
        </p:nvSpPr>
        <p:spPr bwMode="auto">
          <a:xfrm>
            <a:off x="2339547" y="5855410"/>
            <a:ext cx="82554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dirty="0">
                <a:solidFill>
                  <a:schemeClr val="tx2"/>
                </a:solidFill>
                <a:latin typeface="+mj-lt"/>
              </a:rPr>
              <a:t>Columns and beams: remain essentially elastic</a:t>
            </a:r>
          </a:p>
        </p:txBody>
      </p:sp>
    </p:spTree>
    <p:extLst>
      <p:ext uri="{BB962C8B-B14F-4D97-AF65-F5344CB8AC3E}">
        <p14:creationId xmlns:p14="http://schemas.microsoft.com/office/powerpoint/2010/main" val="3549404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376FF9-8B14-D492-4FA0-0C44A2AC476B}"/>
              </a:ext>
            </a:extLst>
          </p:cNvPr>
          <p:cNvSpPr>
            <a:spLocks noGrp="1"/>
          </p:cNvSpPr>
          <p:nvPr>
            <p:ph type="body" sz="quarter" idx="38"/>
          </p:nvPr>
        </p:nvSpPr>
        <p:spPr/>
        <p:txBody>
          <a:bodyPr/>
          <a:lstStyle/>
          <a:p>
            <a:r>
              <a:rPr lang="en-US" sz="2800" dirty="0"/>
              <a:t>Inelastic Response of CBFs under Earthquake Loading</a:t>
            </a:r>
          </a:p>
        </p:txBody>
      </p:sp>
      <p:sp>
        <p:nvSpPr>
          <p:cNvPr id="4" name="Slide Number Placeholder 3">
            <a:extLst>
              <a:ext uri="{FF2B5EF4-FFF2-40B4-BE49-F238E27FC236}">
                <a16:creationId xmlns:a16="http://schemas.microsoft.com/office/drawing/2014/main" id="{2A4CFD34-0618-9294-EBF9-5A1602D8446C}"/>
              </a:ext>
            </a:extLst>
          </p:cNvPr>
          <p:cNvSpPr>
            <a:spLocks noGrp="1"/>
          </p:cNvSpPr>
          <p:nvPr>
            <p:ph type="sldNum" sz="quarter" idx="40"/>
          </p:nvPr>
        </p:nvSpPr>
        <p:spPr/>
        <p:txBody>
          <a:bodyPr/>
          <a:lstStyle/>
          <a:p>
            <a:pPr>
              <a:defRPr/>
            </a:pPr>
            <a:fld id="{6E117181-2254-4C4E-B84D-C4647DF99217}" type="slidenum">
              <a:rPr lang="en-US" altLang="en-US" smtClean="0"/>
              <a:pPr>
                <a:defRPr/>
              </a:pPr>
              <a:t>17</a:t>
            </a:fld>
            <a:endParaRPr lang="en-US" altLang="en-US" dirty="0"/>
          </a:p>
        </p:txBody>
      </p:sp>
      <p:sp>
        <p:nvSpPr>
          <p:cNvPr id="16" name="Line 3">
            <a:extLst>
              <a:ext uri="{FF2B5EF4-FFF2-40B4-BE49-F238E27FC236}">
                <a16:creationId xmlns:a16="http://schemas.microsoft.com/office/drawing/2014/main" id="{03FF947E-9975-0586-A652-B76E7FE63D18}"/>
              </a:ext>
            </a:extLst>
          </p:cNvPr>
          <p:cNvSpPr>
            <a:spLocks noChangeShapeType="1"/>
          </p:cNvSpPr>
          <p:nvPr/>
        </p:nvSpPr>
        <p:spPr bwMode="auto">
          <a:xfrm flipV="1">
            <a:off x="35716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4">
            <a:extLst>
              <a:ext uri="{FF2B5EF4-FFF2-40B4-BE49-F238E27FC236}">
                <a16:creationId xmlns:a16="http://schemas.microsoft.com/office/drawing/2014/main" id="{BAD9E876-F35C-A734-E0FB-DB5A21E071CE}"/>
              </a:ext>
            </a:extLst>
          </p:cNvPr>
          <p:cNvSpPr>
            <a:spLocks noChangeShapeType="1"/>
          </p:cNvSpPr>
          <p:nvPr/>
        </p:nvSpPr>
        <p:spPr bwMode="auto">
          <a:xfrm flipV="1">
            <a:off x="63148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
            <a:extLst>
              <a:ext uri="{FF2B5EF4-FFF2-40B4-BE49-F238E27FC236}">
                <a16:creationId xmlns:a16="http://schemas.microsoft.com/office/drawing/2014/main" id="{9407D3D0-A902-1DA4-EC21-E6DE08E5B7A4}"/>
              </a:ext>
            </a:extLst>
          </p:cNvPr>
          <p:cNvSpPr>
            <a:spLocks noChangeShapeType="1"/>
          </p:cNvSpPr>
          <p:nvPr/>
        </p:nvSpPr>
        <p:spPr bwMode="auto">
          <a:xfrm flipV="1">
            <a:off x="9058059" y="1455068"/>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6">
            <a:extLst>
              <a:ext uri="{FF2B5EF4-FFF2-40B4-BE49-F238E27FC236}">
                <a16:creationId xmlns:a16="http://schemas.microsoft.com/office/drawing/2014/main" id="{A2FADBB2-DF4F-0E11-88BF-4CD1468A1FCE}"/>
              </a:ext>
            </a:extLst>
          </p:cNvPr>
          <p:cNvSpPr>
            <a:spLocks noChangeShapeType="1"/>
          </p:cNvSpPr>
          <p:nvPr/>
        </p:nvSpPr>
        <p:spPr bwMode="auto">
          <a:xfrm>
            <a:off x="3571659" y="1455068"/>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7">
            <a:extLst>
              <a:ext uri="{FF2B5EF4-FFF2-40B4-BE49-F238E27FC236}">
                <a16:creationId xmlns:a16="http://schemas.microsoft.com/office/drawing/2014/main" id="{98849A90-988D-E2BA-DE1A-A4A080CC7DEF}"/>
              </a:ext>
            </a:extLst>
          </p:cNvPr>
          <p:cNvSpPr>
            <a:spLocks noChangeShapeType="1"/>
          </p:cNvSpPr>
          <p:nvPr/>
        </p:nvSpPr>
        <p:spPr bwMode="auto">
          <a:xfrm>
            <a:off x="6314859" y="1455068"/>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8">
            <a:extLst>
              <a:ext uri="{FF2B5EF4-FFF2-40B4-BE49-F238E27FC236}">
                <a16:creationId xmlns:a16="http://schemas.microsoft.com/office/drawing/2014/main" id="{602308B8-7119-93C0-65A2-6B6D0B0BCC5D}"/>
              </a:ext>
            </a:extLst>
          </p:cNvPr>
          <p:cNvSpPr>
            <a:spLocks noChangeShapeType="1"/>
          </p:cNvSpPr>
          <p:nvPr/>
        </p:nvSpPr>
        <p:spPr bwMode="auto">
          <a:xfrm>
            <a:off x="34192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9">
            <a:extLst>
              <a:ext uri="{FF2B5EF4-FFF2-40B4-BE49-F238E27FC236}">
                <a16:creationId xmlns:a16="http://schemas.microsoft.com/office/drawing/2014/main" id="{D68E954E-7BB3-E43E-ABAF-D96E58ACE113}"/>
              </a:ext>
            </a:extLst>
          </p:cNvPr>
          <p:cNvSpPr>
            <a:spLocks noChangeShapeType="1"/>
          </p:cNvSpPr>
          <p:nvPr/>
        </p:nvSpPr>
        <p:spPr bwMode="auto">
          <a:xfrm>
            <a:off x="61624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10">
            <a:extLst>
              <a:ext uri="{FF2B5EF4-FFF2-40B4-BE49-F238E27FC236}">
                <a16:creationId xmlns:a16="http://schemas.microsoft.com/office/drawing/2014/main" id="{17ACED4D-E568-EE47-3CC6-D947AEB3F5DD}"/>
              </a:ext>
            </a:extLst>
          </p:cNvPr>
          <p:cNvSpPr>
            <a:spLocks noChangeShapeType="1"/>
          </p:cNvSpPr>
          <p:nvPr/>
        </p:nvSpPr>
        <p:spPr bwMode="auto">
          <a:xfrm>
            <a:off x="8905659" y="41982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11">
            <a:extLst>
              <a:ext uri="{FF2B5EF4-FFF2-40B4-BE49-F238E27FC236}">
                <a16:creationId xmlns:a16="http://schemas.microsoft.com/office/drawing/2014/main" id="{6B33D37A-C4B9-F6C5-1C1B-A0DAFEEAA1FC}"/>
              </a:ext>
            </a:extLst>
          </p:cNvPr>
          <p:cNvSpPr>
            <a:spLocks noChangeShapeType="1"/>
          </p:cNvSpPr>
          <p:nvPr/>
        </p:nvSpPr>
        <p:spPr bwMode="auto">
          <a:xfrm flipV="1">
            <a:off x="3571659" y="1455068"/>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12">
            <a:extLst>
              <a:ext uri="{FF2B5EF4-FFF2-40B4-BE49-F238E27FC236}">
                <a16:creationId xmlns:a16="http://schemas.microsoft.com/office/drawing/2014/main" id="{A9B53772-3F9E-D9AA-02BD-CEA79B476D14}"/>
              </a:ext>
            </a:extLst>
          </p:cNvPr>
          <p:cNvSpPr>
            <a:spLocks noChangeShapeType="1"/>
          </p:cNvSpPr>
          <p:nvPr/>
        </p:nvSpPr>
        <p:spPr bwMode="auto">
          <a:xfrm>
            <a:off x="6314859" y="1455068"/>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AutoShape 13">
            <a:extLst>
              <a:ext uri="{FF2B5EF4-FFF2-40B4-BE49-F238E27FC236}">
                <a16:creationId xmlns:a16="http://schemas.microsoft.com/office/drawing/2014/main" id="{7BCAE5C1-F48A-626A-BF19-0C3EBF002854}"/>
              </a:ext>
            </a:extLst>
          </p:cNvPr>
          <p:cNvSpPr>
            <a:spLocks noChangeArrowheads="1"/>
          </p:cNvSpPr>
          <p:nvPr/>
        </p:nvSpPr>
        <p:spPr bwMode="auto">
          <a:xfrm rot="10800000">
            <a:off x="9667659" y="1340768"/>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4">
            <a:extLst>
              <a:ext uri="{FF2B5EF4-FFF2-40B4-BE49-F238E27FC236}">
                <a16:creationId xmlns:a16="http://schemas.microsoft.com/office/drawing/2014/main" id="{A6840D23-64A2-13D8-6440-DDA1D123CD42}"/>
              </a:ext>
            </a:extLst>
          </p:cNvPr>
          <p:cNvSpPr>
            <a:spLocks noChangeShapeType="1"/>
          </p:cNvSpPr>
          <p:nvPr/>
        </p:nvSpPr>
        <p:spPr bwMode="auto">
          <a:xfrm>
            <a:off x="3114459" y="1455068"/>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Text Box 15">
            <a:extLst>
              <a:ext uri="{FF2B5EF4-FFF2-40B4-BE49-F238E27FC236}">
                <a16:creationId xmlns:a16="http://schemas.microsoft.com/office/drawing/2014/main" id="{C6CE5182-DC71-D7F0-0D7F-4BB0EBC0F6DA}"/>
              </a:ext>
            </a:extLst>
          </p:cNvPr>
          <p:cNvSpPr txBox="1">
            <a:spLocks noChangeArrowheads="1"/>
          </p:cNvSpPr>
          <p:nvPr/>
        </p:nvSpPr>
        <p:spPr bwMode="auto">
          <a:xfrm>
            <a:off x="4562259" y="4609431"/>
            <a:ext cx="2743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b="1" dirty="0">
                <a:solidFill>
                  <a:schemeClr val="tx2"/>
                </a:solidFill>
                <a:latin typeface="Arial Narrow" pitchFamily="34" charset="0"/>
              </a:rPr>
              <a:t>Compression Brace (previously in tension): Buckles</a:t>
            </a:r>
            <a:br>
              <a:rPr lang="en-US" altLang="en-US" sz="2000" b="1" dirty="0">
                <a:latin typeface="Arial Narrow" pitchFamily="34" charset="0"/>
              </a:rPr>
            </a:br>
            <a:r>
              <a:rPr lang="en-US" altLang="en-US" sz="2000" b="1" dirty="0">
                <a:latin typeface="Arial Narrow" pitchFamily="34" charset="0"/>
              </a:rPr>
              <a:t>(</a:t>
            </a:r>
            <a:r>
              <a:rPr lang="en-US" altLang="en-US" sz="2000" b="1" i="1" dirty="0" err="1">
                <a:latin typeface="Arial Narrow" pitchFamily="34" charset="0"/>
              </a:rPr>
              <a:t>nonductile</a:t>
            </a:r>
            <a:r>
              <a:rPr lang="en-US" altLang="en-US" sz="2000" b="1" dirty="0">
                <a:latin typeface="Arial Narrow" pitchFamily="34" charset="0"/>
              </a:rPr>
              <a:t>)</a:t>
            </a:r>
          </a:p>
        </p:txBody>
      </p:sp>
      <p:sp>
        <p:nvSpPr>
          <p:cNvPr id="29" name="Freeform 16">
            <a:extLst>
              <a:ext uri="{FF2B5EF4-FFF2-40B4-BE49-F238E27FC236}">
                <a16:creationId xmlns:a16="http://schemas.microsoft.com/office/drawing/2014/main" id="{788A2701-E4A3-7EC5-E768-7553EAAFC21A}"/>
              </a:ext>
            </a:extLst>
          </p:cNvPr>
          <p:cNvSpPr>
            <a:spLocks/>
          </p:cNvSpPr>
          <p:nvPr/>
        </p:nvSpPr>
        <p:spPr bwMode="auto">
          <a:xfrm>
            <a:off x="4181259" y="2283743"/>
            <a:ext cx="323850" cy="2524125"/>
          </a:xfrm>
          <a:custGeom>
            <a:avLst/>
            <a:gdLst>
              <a:gd name="T0" fmla="*/ 204 w 204"/>
              <a:gd name="T1" fmla="*/ 0 h 1590"/>
              <a:gd name="T2" fmla="*/ 0 w 204"/>
              <a:gd name="T3" fmla="*/ 1590 h 1590"/>
            </a:gdLst>
            <a:ahLst/>
            <a:cxnLst>
              <a:cxn ang="0">
                <a:pos x="T0" y="T1"/>
              </a:cxn>
              <a:cxn ang="0">
                <a:pos x="T2" y="T3"/>
              </a:cxn>
            </a:cxnLst>
            <a:rect l="0" t="0" r="r" b="b"/>
            <a:pathLst>
              <a:path w="204" h="1590">
                <a:moveTo>
                  <a:pt x="204" y="0"/>
                </a:moveTo>
                <a:lnTo>
                  <a:pt x="0" y="159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7">
            <a:extLst>
              <a:ext uri="{FF2B5EF4-FFF2-40B4-BE49-F238E27FC236}">
                <a16:creationId xmlns:a16="http://schemas.microsoft.com/office/drawing/2014/main" id="{DF533230-5510-49B5-79EA-91C949F7EC3D}"/>
              </a:ext>
            </a:extLst>
          </p:cNvPr>
          <p:cNvSpPr>
            <a:spLocks noChangeShapeType="1"/>
          </p:cNvSpPr>
          <p:nvPr/>
        </p:nvSpPr>
        <p:spPr bwMode="auto">
          <a:xfrm>
            <a:off x="4181259" y="4807868"/>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Text Box 18">
            <a:extLst>
              <a:ext uri="{FF2B5EF4-FFF2-40B4-BE49-F238E27FC236}">
                <a16:creationId xmlns:a16="http://schemas.microsoft.com/office/drawing/2014/main" id="{6D611FB8-DDC2-3083-095D-456AFB178E06}"/>
              </a:ext>
            </a:extLst>
          </p:cNvPr>
          <p:cNvSpPr txBox="1">
            <a:spLocks noChangeArrowheads="1"/>
          </p:cNvSpPr>
          <p:nvPr/>
        </p:nvSpPr>
        <p:spPr bwMode="auto">
          <a:xfrm>
            <a:off x="7991259" y="4623718"/>
            <a:ext cx="2819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dirty="0">
                <a:solidFill>
                  <a:schemeClr val="tx2"/>
                </a:solidFill>
                <a:latin typeface="Arial Narrow" pitchFamily="34" charset="0"/>
              </a:rPr>
              <a:t>Tension Brace (previously in compression): Yields</a:t>
            </a:r>
            <a:br>
              <a:rPr lang="en-US" altLang="en-US" sz="2000" b="1" dirty="0">
                <a:solidFill>
                  <a:schemeClr val="tx2"/>
                </a:solidFill>
                <a:latin typeface="Arial Narrow" pitchFamily="34" charset="0"/>
              </a:rPr>
            </a:br>
            <a:r>
              <a:rPr lang="en-US" altLang="en-US" sz="2000" b="1" dirty="0">
                <a:latin typeface="Arial Narrow" pitchFamily="34" charset="0"/>
              </a:rPr>
              <a:t> (</a:t>
            </a:r>
            <a:r>
              <a:rPr lang="en-US" altLang="en-US" sz="2000" b="1" i="1" dirty="0">
                <a:latin typeface="Arial Narrow" pitchFamily="34" charset="0"/>
              </a:rPr>
              <a:t>ductile</a:t>
            </a:r>
            <a:r>
              <a:rPr lang="en-US" altLang="en-US" sz="2000" b="1" dirty="0">
                <a:latin typeface="Arial Narrow" pitchFamily="34" charset="0"/>
              </a:rPr>
              <a:t>)</a:t>
            </a:r>
          </a:p>
        </p:txBody>
      </p:sp>
      <p:sp>
        <p:nvSpPr>
          <p:cNvPr id="32" name="Freeform 19">
            <a:extLst>
              <a:ext uri="{FF2B5EF4-FFF2-40B4-BE49-F238E27FC236}">
                <a16:creationId xmlns:a16="http://schemas.microsoft.com/office/drawing/2014/main" id="{5CAE3BE2-274E-E407-8D0A-9EEA54F15C89}"/>
              </a:ext>
            </a:extLst>
          </p:cNvPr>
          <p:cNvSpPr>
            <a:spLocks/>
          </p:cNvSpPr>
          <p:nvPr/>
        </p:nvSpPr>
        <p:spPr bwMode="auto">
          <a:xfrm>
            <a:off x="7381659" y="3360068"/>
            <a:ext cx="657225" cy="1447800"/>
          </a:xfrm>
          <a:custGeom>
            <a:avLst/>
            <a:gdLst>
              <a:gd name="T0" fmla="*/ 414 w 414"/>
              <a:gd name="T1" fmla="*/ 0 h 912"/>
              <a:gd name="T2" fmla="*/ 0 w 414"/>
              <a:gd name="T3" fmla="*/ 912 h 912"/>
            </a:gdLst>
            <a:ahLst/>
            <a:cxnLst>
              <a:cxn ang="0">
                <a:pos x="T0" y="T1"/>
              </a:cxn>
              <a:cxn ang="0">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20">
            <a:extLst>
              <a:ext uri="{FF2B5EF4-FFF2-40B4-BE49-F238E27FC236}">
                <a16:creationId xmlns:a16="http://schemas.microsoft.com/office/drawing/2014/main" id="{CD1D6F06-AA67-723F-4241-976B5981835B}"/>
              </a:ext>
            </a:extLst>
          </p:cNvPr>
          <p:cNvSpPr>
            <a:spLocks noChangeShapeType="1"/>
          </p:cNvSpPr>
          <p:nvPr/>
        </p:nvSpPr>
        <p:spPr bwMode="auto">
          <a:xfrm>
            <a:off x="7381659" y="4807868"/>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2">
            <a:extLst>
              <a:ext uri="{FF2B5EF4-FFF2-40B4-BE49-F238E27FC236}">
                <a16:creationId xmlns:a16="http://schemas.microsoft.com/office/drawing/2014/main" id="{C10C1CDD-2D59-DF3A-7E0A-657DE4D6C9A7}"/>
              </a:ext>
            </a:extLst>
          </p:cNvPr>
          <p:cNvSpPr>
            <a:spLocks noChangeShapeType="1"/>
          </p:cNvSpPr>
          <p:nvPr/>
        </p:nvSpPr>
        <p:spPr bwMode="auto">
          <a:xfrm flipH="1" flipV="1">
            <a:off x="86008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23">
            <a:extLst>
              <a:ext uri="{FF2B5EF4-FFF2-40B4-BE49-F238E27FC236}">
                <a16:creationId xmlns:a16="http://schemas.microsoft.com/office/drawing/2014/main" id="{B4FF00FA-BBD7-46A4-5300-E3CA4F879BAE}"/>
              </a:ext>
            </a:extLst>
          </p:cNvPr>
          <p:cNvSpPr>
            <a:spLocks noChangeShapeType="1"/>
          </p:cNvSpPr>
          <p:nvPr/>
        </p:nvSpPr>
        <p:spPr bwMode="auto">
          <a:xfrm flipH="1" flipV="1">
            <a:off x="58576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24">
            <a:extLst>
              <a:ext uri="{FF2B5EF4-FFF2-40B4-BE49-F238E27FC236}">
                <a16:creationId xmlns:a16="http://schemas.microsoft.com/office/drawing/2014/main" id="{A08059F6-39F9-487C-07C3-0ECEA9746E63}"/>
              </a:ext>
            </a:extLst>
          </p:cNvPr>
          <p:cNvSpPr>
            <a:spLocks noChangeShapeType="1"/>
          </p:cNvSpPr>
          <p:nvPr/>
        </p:nvSpPr>
        <p:spPr bwMode="auto">
          <a:xfrm flipH="1" flipV="1">
            <a:off x="3114459" y="1455068"/>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25">
            <a:extLst>
              <a:ext uri="{FF2B5EF4-FFF2-40B4-BE49-F238E27FC236}">
                <a16:creationId xmlns:a16="http://schemas.microsoft.com/office/drawing/2014/main" id="{BD5DD0D3-D24B-C94B-EE85-738333107F5F}"/>
              </a:ext>
            </a:extLst>
          </p:cNvPr>
          <p:cNvSpPr>
            <a:spLocks noChangeShapeType="1"/>
          </p:cNvSpPr>
          <p:nvPr/>
        </p:nvSpPr>
        <p:spPr bwMode="auto">
          <a:xfrm flipH="1" flipV="1">
            <a:off x="5857659" y="1455068"/>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Freeform 26">
            <a:extLst>
              <a:ext uri="{FF2B5EF4-FFF2-40B4-BE49-F238E27FC236}">
                <a16:creationId xmlns:a16="http://schemas.microsoft.com/office/drawing/2014/main" id="{1D59ADAF-8206-4E4F-9DB5-0442D180697E}"/>
              </a:ext>
            </a:extLst>
          </p:cNvPr>
          <p:cNvSpPr>
            <a:spLocks/>
          </p:cNvSpPr>
          <p:nvPr/>
        </p:nvSpPr>
        <p:spPr bwMode="auto">
          <a:xfrm rot="-16716108" flipH="1" flipV="1">
            <a:off x="3562134" y="1474118"/>
            <a:ext cx="2286000" cy="2667000"/>
          </a:xfrm>
          <a:custGeom>
            <a:avLst/>
            <a:gdLst>
              <a:gd name="T0" fmla="*/ 0 w 1440"/>
              <a:gd name="T1" fmla="*/ 0 h 1680"/>
              <a:gd name="T2" fmla="*/ 432 w 1440"/>
              <a:gd name="T3" fmla="*/ 144 h 1680"/>
              <a:gd name="T4" fmla="*/ 912 w 1440"/>
              <a:gd name="T5" fmla="*/ 528 h 1680"/>
              <a:gd name="T6" fmla="*/ 1200 w 1440"/>
              <a:gd name="T7" fmla="*/ 1008 h 1680"/>
              <a:gd name="T8" fmla="*/ 1440 w 1440"/>
              <a:gd name="T9" fmla="*/ 1680 h 1680"/>
            </a:gdLst>
            <a:ahLst/>
            <a:cxnLst>
              <a:cxn ang="0">
                <a:pos x="T0" y="T1"/>
              </a:cxn>
              <a:cxn ang="0">
                <a:pos x="T2" y="T3"/>
              </a:cxn>
              <a:cxn ang="0">
                <a:pos x="T4" y="T5"/>
              </a:cxn>
              <a:cxn ang="0">
                <a:pos x="T6" y="T7"/>
              </a:cxn>
              <a:cxn ang="0">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Text Box 26">
            <a:extLst>
              <a:ext uri="{FF2B5EF4-FFF2-40B4-BE49-F238E27FC236}">
                <a16:creationId xmlns:a16="http://schemas.microsoft.com/office/drawing/2014/main" id="{4FF2BD3C-0002-7F44-B954-0A6134318F3A}"/>
              </a:ext>
            </a:extLst>
          </p:cNvPr>
          <p:cNvSpPr txBox="1">
            <a:spLocks noChangeArrowheads="1"/>
          </p:cNvSpPr>
          <p:nvPr/>
        </p:nvSpPr>
        <p:spPr bwMode="auto">
          <a:xfrm>
            <a:off x="2339547" y="5855410"/>
            <a:ext cx="82554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800" b="1" dirty="0">
                <a:solidFill>
                  <a:schemeClr val="tx2"/>
                </a:solidFill>
                <a:latin typeface="+mj-lt"/>
              </a:rPr>
              <a:t>Columns and beams: remain essentially elastic</a:t>
            </a:r>
          </a:p>
        </p:txBody>
      </p:sp>
    </p:spTree>
    <p:extLst>
      <p:ext uri="{BB962C8B-B14F-4D97-AF65-F5344CB8AC3E}">
        <p14:creationId xmlns:p14="http://schemas.microsoft.com/office/powerpoint/2010/main" val="574372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354BCD-A407-E643-6730-43E21B40063C}"/>
              </a:ext>
            </a:extLst>
          </p:cNvPr>
          <p:cNvSpPr>
            <a:spLocks noGrp="1"/>
          </p:cNvSpPr>
          <p:nvPr>
            <p:ph type="sldNum" sz="quarter" idx="40"/>
          </p:nvPr>
        </p:nvSpPr>
        <p:spPr/>
        <p:txBody>
          <a:bodyPr/>
          <a:lstStyle/>
          <a:p>
            <a:pPr>
              <a:defRPr/>
            </a:pPr>
            <a:fld id="{46425072-6E52-45A8-8A7E-A5B11BCA4176}" type="slidenum">
              <a:rPr lang="en-US" altLang="en-US" smtClean="0"/>
              <a:pPr>
                <a:defRPr/>
              </a:pPr>
              <a:t>18</a:t>
            </a:fld>
            <a:endParaRPr lang="en-US" altLang="en-US" dirty="0"/>
          </a:p>
        </p:txBody>
      </p:sp>
      <p:pic>
        <p:nvPicPr>
          <p:cNvPr id="3" name="Picture 4" descr="CBF10">
            <a:extLst>
              <a:ext uri="{FF2B5EF4-FFF2-40B4-BE49-F238E27FC236}">
                <a16:creationId xmlns:a16="http://schemas.microsoft.com/office/drawing/2014/main" id="{2D9E16F6-955C-5652-7B7F-C27DC73A7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2" y="-751"/>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0019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1E24C9-E361-A39F-17F1-C64A70C04DBE}"/>
              </a:ext>
            </a:extLst>
          </p:cNvPr>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pic>
        <p:nvPicPr>
          <p:cNvPr id="3" name="Picture 4" descr="CBF3">
            <a:extLst>
              <a:ext uri="{FF2B5EF4-FFF2-40B4-BE49-F238E27FC236}">
                <a16:creationId xmlns:a16="http://schemas.microsoft.com/office/drawing/2014/main" id="{BCC1948B-3532-500C-A750-A2AF6D22D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844" y="0"/>
            <a:ext cx="4786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71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a:ln>
                  <a:solidFill>
                    <a:schemeClr val="tx2"/>
                  </a:solidFill>
                </a:ln>
                <a:latin typeface="Calibri Light" panose="020F0302020204030204" pitchFamily="34" charset="0"/>
                <a:cs typeface="Calibri Light" panose="020F0302020204030204" pitchFamily="34" charset="0"/>
              </a:rPr>
              <a:t>Concentrically Braced Frames</a:t>
            </a:r>
            <a:endParaRPr lang="en-US" altLang="en-US" sz="3200" dirty="0">
              <a:latin typeface="Calibri Light" panose="020F0302020204030204" pitchFamily="34" charset="0"/>
              <a:cs typeface="Calibri Light" panose="020F0302020204030204" pitchFamily="34" charset="0"/>
            </a:endParaRP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Special Plate Shear Walls</a:t>
            </a:r>
            <a:endParaRPr lang="en-US" sz="3200" dirty="0"/>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a:t>
            </a:fld>
            <a:endParaRPr lang="en-US" altLang="en-US" dirty="0"/>
          </a:p>
        </p:txBody>
      </p:sp>
      <p:sp>
        <p:nvSpPr>
          <p:cNvPr id="5" name="Rectangle 5">
            <a:extLst>
              <a:ext uri="{FF2B5EF4-FFF2-40B4-BE49-F238E27FC236}">
                <a16:creationId xmlns:a16="http://schemas.microsoft.com/office/drawing/2014/main" id="{B95E5AB3-14A4-DAB0-AB38-173EBDFB776F}"/>
              </a:ext>
            </a:extLst>
          </p:cNvPr>
          <p:cNvSpPr>
            <a:spLocks noChangeArrowheads="1"/>
          </p:cNvSpPr>
          <p:nvPr/>
        </p:nvSpPr>
        <p:spPr bwMode="auto">
          <a:xfrm>
            <a:off x="693105" y="2852936"/>
            <a:ext cx="5618919"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0687207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EBB69D-8088-C734-06A0-7E0DFFAE5B0E}"/>
              </a:ext>
            </a:extLst>
          </p:cNvPr>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dirty="0"/>
          </a:p>
        </p:txBody>
      </p:sp>
      <p:pic>
        <p:nvPicPr>
          <p:cNvPr id="3" name="Picture 4" descr="CBF4">
            <a:extLst>
              <a:ext uri="{FF2B5EF4-FFF2-40B4-BE49-F238E27FC236}">
                <a16:creationId xmlns:a16="http://schemas.microsoft.com/office/drawing/2014/main" id="{9BB17A5E-3A6D-0848-DBCC-E5EC77F83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85" y="0"/>
            <a:ext cx="101652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003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651FDD-EFCA-3819-FCE4-D3DB3337CAEE}"/>
              </a:ext>
            </a:extLst>
          </p:cNvPr>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dirty="0"/>
          </a:p>
        </p:txBody>
      </p:sp>
      <p:pic>
        <p:nvPicPr>
          <p:cNvPr id="3" name="Picture 5" descr="cbf-2">
            <a:extLst>
              <a:ext uri="{FF2B5EF4-FFF2-40B4-BE49-F238E27FC236}">
                <a16:creationId xmlns:a16="http://schemas.microsoft.com/office/drawing/2014/main" id="{57E130D6-827E-F137-A8A0-4841710A8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04" y="23157"/>
            <a:ext cx="10171992" cy="683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9241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1B4A43-3ED5-04A1-486B-EB9573F6C042}"/>
              </a:ext>
            </a:extLst>
          </p:cNvPr>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pic>
        <p:nvPicPr>
          <p:cNvPr id="3" name="Picture 4" descr="cbf-7">
            <a:extLst>
              <a:ext uri="{FF2B5EF4-FFF2-40B4-BE49-F238E27FC236}">
                <a16:creationId xmlns:a16="http://schemas.microsoft.com/office/drawing/2014/main" id="{4D3C9A19-2250-4945-72BC-1A9EBE460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816" y="-19079"/>
            <a:ext cx="9408368" cy="688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752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23</a:t>
            </a:fld>
            <a:endParaRPr lang="en-US" altLang="en-US" dirty="0"/>
          </a:p>
        </p:txBody>
      </p:sp>
      <p:grpSp>
        <p:nvGrpSpPr>
          <p:cNvPr id="5" name="Group 3">
            <a:extLst>
              <a:ext uri="{FF2B5EF4-FFF2-40B4-BE49-F238E27FC236}">
                <a16:creationId xmlns:a16="http://schemas.microsoft.com/office/drawing/2014/main" id="{6EFBB71A-A6A2-CC03-4E4A-8112895EB835}"/>
              </a:ext>
            </a:extLst>
          </p:cNvPr>
          <p:cNvGrpSpPr>
            <a:grpSpLocks/>
          </p:cNvGrpSpPr>
          <p:nvPr/>
        </p:nvGrpSpPr>
        <p:grpSpPr bwMode="auto">
          <a:xfrm>
            <a:off x="955240" y="1546448"/>
            <a:ext cx="4114800" cy="4114800"/>
            <a:chOff x="576" y="720"/>
            <a:chExt cx="2592" cy="2592"/>
          </a:xfrm>
        </p:grpSpPr>
        <p:grpSp>
          <p:nvGrpSpPr>
            <p:cNvPr id="6" name="Group 4">
              <a:extLst>
                <a:ext uri="{FF2B5EF4-FFF2-40B4-BE49-F238E27FC236}">
                  <a16:creationId xmlns:a16="http://schemas.microsoft.com/office/drawing/2014/main" id="{F4912DE1-1FE1-1869-539C-03702E851156}"/>
                </a:ext>
              </a:extLst>
            </p:cNvPr>
            <p:cNvGrpSpPr>
              <a:grpSpLocks/>
            </p:cNvGrpSpPr>
            <p:nvPr/>
          </p:nvGrpSpPr>
          <p:grpSpPr bwMode="auto">
            <a:xfrm>
              <a:off x="576" y="1008"/>
              <a:ext cx="2304" cy="2304"/>
              <a:chOff x="576" y="1008"/>
              <a:chExt cx="2304" cy="2304"/>
            </a:xfrm>
          </p:grpSpPr>
          <p:sp>
            <p:nvSpPr>
              <p:cNvPr id="9" name="Line 5">
                <a:extLst>
                  <a:ext uri="{FF2B5EF4-FFF2-40B4-BE49-F238E27FC236}">
                    <a16:creationId xmlns:a16="http://schemas.microsoft.com/office/drawing/2014/main" id="{A2269C85-6579-2988-D7F0-6D023A969E15}"/>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6">
                <a:extLst>
                  <a:ext uri="{FF2B5EF4-FFF2-40B4-BE49-F238E27FC236}">
                    <a16:creationId xmlns:a16="http://schemas.microsoft.com/office/drawing/2014/main" id="{6ED58D0D-166C-4D53-77E1-9BAE8986D5BE}"/>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 name="Text Box 7">
              <a:extLst>
                <a:ext uri="{FF2B5EF4-FFF2-40B4-BE49-F238E27FC236}">
                  <a16:creationId xmlns:a16="http://schemas.microsoft.com/office/drawing/2014/main" id="{45066776-EB51-1A5C-DDDF-DAD00C53BAFE}"/>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8" name="Text Box 8">
              <a:extLst>
                <a:ext uri="{FF2B5EF4-FFF2-40B4-BE49-F238E27FC236}">
                  <a16:creationId xmlns:a16="http://schemas.microsoft.com/office/drawing/2014/main" id="{0DAB5324-A2D9-B564-96C8-F94B8983C7F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11" name="Text Box 28">
            <a:extLst>
              <a:ext uri="{FF2B5EF4-FFF2-40B4-BE49-F238E27FC236}">
                <a16:creationId xmlns:a16="http://schemas.microsoft.com/office/drawing/2014/main" id="{68747BEF-6C1D-014E-D168-1C8D110DD7DF}"/>
              </a:ext>
            </a:extLst>
          </p:cNvPr>
          <p:cNvSpPr txBox="1">
            <a:spLocks noChangeArrowheads="1"/>
          </p:cNvSpPr>
          <p:nvPr/>
        </p:nvSpPr>
        <p:spPr bwMode="auto">
          <a:xfrm>
            <a:off x="1991544" y="1941736"/>
            <a:ext cx="31920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dirty="0">
                <a:latin typeface="+mj-lt"/>
              </a:rPr>
              <a:t>Tension</a:t>
            </a:r>
          </a:p>
        </p:txBody>
      </p:sp>
      <p:sp>
        <p:nvSpPr>
          <p:cNvPr id="12" name="Text Box 29">
            <a:extLst>
              <a:ext uri="{FF2B5EF4-FFF2-40B4-BE49-F238E27FC236}">
                <a16:creationId xmlns:a16="http://schemas.microsoft.com/office/drawing/2014/main" id="{3B305539-A3A7-843F-1E18-0C083F9476DF}"/>
              </a:ext>
            </a:extLst>
          </p:cNvPr>
          <p:cNvSpPr txBox="1">
            <a:spLocks noChangeArrowheads="1"/>
          </p:cNvSpPr>
          <p:nvPr/>
        </p:nvSpPr>
        <p:spPr bwMode="auto">
          <a:xfrm>
            <a:off x="2327871" y="5294536"/>
            <a:ext cx="31920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a:latin typeface="+mj-lt"/>
              </a:rPr>
              <a:t>Compression</a:t>
            </a:r>
          </a:p>
        </p:txBody>
      </p:sp>
      <p:sp>
        <p:nvSpPr>
          <p:cNvPr id="13" name="Text Box 30">
            <a:extLst>
              <a:ext uri="{FF2B5EF4-FFF2-40B4-BE49-F238E27FC236}">
                <a16:creationId xmlns:a16="http://schemas.microsoft.com/office/drawing/2014/main" id="{0223E783-6852-EE3A-DABE-A4E87131DD98}"/>
              </a:ext>
            </a:extLst>
          </p:cNvPr>
          <p:cNvSpPr txBox="1">
            <a:spLocks noChangeArrowheads="1"/>
          </p:cNvSpPr>
          <p:nvPr/>
        </p:nvSpPr>
        <p:spPr bwMode="auto">
          <a:xfrm>
            <a:off x="3288864" y="3953098"/>
            <a:ext cx="31920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a:latin typeface="+mj-lt"/>
              </a:rPr>
              <a:t>Elongation</a:t>
            </a:r>
          </a:p>
        </p:txBody>
      </p:sp>
      <p:sp>
        <p:nvSpPr>
          <p:cNvPr id="14" name="Text Box 31">
            <a:extLst>
              <a:ext uri="{FF2B5EF4-FFF2-40B4-BE49-F238E27FC236}">
                <a16:creationId xmlns:a16="http://schemas.microsoft.com/office/drawing/2014/main" id="{BCBEB241-CFB1-21FC-3A95-F2FEB1FB2C80}"/>
              </a:ext>
            </a:extLst>
          </p:cNvPr>
          <p:cNvSpPr txBox="1">
            <a:spLocks noChangeArrowheads="1"/>
          </p:cNvSpPr>
          <p:nvPr/>
        </p:nvSpPr>
        <p:spPr bwMode="auto">
          <a:xfrm>
            <a:off x="731402" y="3878486"/>
            <a:ext cx="18240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Shortening</a:t>
            </a:r>
          </a:p>
        </p:txBody>
      </p:sp>
      <p:grpSp>
        <p:nvGrpSpPr>
          <p:cNvPr id="15" name="Group 40">
            <a:extLst>
              <a:ext uri="{FF2B5EF4-FFF2-40B4-BE49-F238E27FC236}">
                <a16:creationId xmlns:a16="http://schemas.microsoft.com/office/drawing/2014/main" id="{A6272376-4947-9FDB-24B1-BD07D0C8334A}"/>
              </a:ext>
            </a:extLst>
          </p:cNvPr>
          <p:cNvGrpSpPr>
            <a:grpSpLocks/>
          </p:cNvGrpSpPr>
          <p:nvPr/>
        </p:nvGrpSpPr>
        <p:grpSpPr bwMode="auto">
          <a:xfrm>
            <a:off x="6600056" y="4381723"/>
            <a:ext cx="4648200" cy="1279525"/>
            <a:chOff x="2736" y="970"/>
            <a:chExt cx="2928" cy="806"/>
          </a:xfrm>
        </p:grpSpPr>
        <p:sp>
          <p:nvSpPr>
            <p:cNvPr id="16" name="AutoShape 9">
              <a:extLst>
                <a:ext uri="{FF2B5EF4-FFF2-40B4-BE49-F238E27FC236}">
                  <a16:creationId xmlns:a16="http://schemas.microsoft.com/office/drawing/2014/main" id="{F58FEEE8-8635-EDF4-DA82-6E2CB5B5B80D}"/>
                </a:ext>
              </a:extLst>
            </p:cNvPr>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Line 10">
              <a:extLst>
                <a:ext uri="{FF2B5EF4-FFF2-40B4-BE49-F238E27FC236}">
                  <a16:creationId xmlns:a16="http://schemas.microsoft.com/office/drawing/2014/main" id="{AF0F3C56-9BFC-77FC-1E8F-6E3245056D75}"/>
                </a:ext>
              </a:extLst>
            </p:cNvPr>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Oval 11">
              <a:extLst>
                <a:ext uri="{FF2B5EF4-FFF2-40B4-BE49-F238E27FC236}">
                  <a16:creationId xmlns:a16="http://schemas.microsoft.com/office/drawing/2014/main" id="{6065C948-A3CE-B376-52E3-D411B9E171AB}"/>
                </a:ext>
              </a:extLst>
            </p:cNvPr>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 name="Oval 12">
              <a:extLst>
                <a:ext uri="{FF2B5EF4-FFF2-40B4-BE49-F238E27FC236}">
                  <a16:creationId xmlns:a16="http://schemas.microsoft.com/office/drawing/2014/main" id="{2DD728FA-F027-BD5E-6857-95BC919B39EF}"/>
                </a:ext>
              </a:extLst>
            </p:cNvPr>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 name="Group 13">
              <a:extLst>
                <a:ext uri="{FF2B5EF4-FFF2-40B4-BE49-F238E27FC236}">
                  <a16:creationId xmlns:a16="http://schemas.microsoft.com/office/drawing/2014/main" id="{910FD9B8-0A12-D92A-163F-610635A06EAD}"/>
                </a:ext>
              </a:extLst>
            </p:cNvPr>
            <p:cNvGrpSpPr>
              <a:grpSpLocks/>
            </p:cNvGrpSpPr>
            <p:nvPr/>
          </p:nvGrpSpPr>
          <p:grpSpPr bwMode="auto">
            <a:xfrm>
              <a:off x="2736" y="1728"/>
              <a:ext cx="288" cy="48"/>
              <a:chOff x="3264" y="1728"/>
              <a:chExt cx="288" cy="48"/>
            </a:xfrm>
          </p:grpSpPr>
          <p:sp>
            <p:nvSpPr>
              <p:cNvPr id="36" name="Line 14">
                <a:extLst>
                  <a:ext uri="{FF2B5EF4-FFF2-40B4-BE49-F238E27FC236}">
                    <a16:creationId xmlns:a16="http://schemas.microsoft.com/office/drawing/2014/main" id="{AC1F2A1E-C452-45AD-0C00-5748CE9CEFD3}"/>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5">
                <a:extLst>
                  <a:ext uri="{FF2B5EF4-FFF2-40B4-BE49-F238E27FC236}">
                    <a16:creationId xmlns:a16="http://schemas.microsoft.com/office/drawing/2014/main" id="{AA3361A5-FFA4-E700-ED07-8D8FEB737430}"/>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6">
                <a:extLst>
                  <a:ext uri="{FF2B5EF4-FFF2-40B4-BE49-F238E27FC236}">
                    <a16:creationId xmlns:a16="http://schemas.microsoft.com/office/drawing/2014/main" id="{754D697C-8B39-AE73-C51D-3258242A28AE}"/>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17">
                <a:extLst>
                  <a:ext uri="{FF2B5EF4-FFF2-40B4-BE49-F238E27FC236}">
                    <a16:creationId xmlns:a16="http://schemas.microsoft.com/office/drawing/2014/main" id="{6F39909B-023B-0741-0909-3C75902DCECE}"/>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18">
                <a:extLst>
                  <a:ext uri="{FF2B5EF4-FFF2-40B4-BE49-F238E27FC236}">
                    <a16:creationId xmlns:a16="http://schemas.microsoft.com/office/drawing/2014/main" id="{BD79A28A-619D-FB68-5540-18DD699F7DFE}"/>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19">
                <a:extLst>
                  <a:ext uri="{FF2B5EF4-FFF2-40B4-BE49-F238E27FC236}">
                    <a16:creationId xmlns:a16="http://schemas.microsoft.com/office/drawing/2014/main" id="{8905D3C8-E158-295E-F654-FC95B4B2F19E}"/>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20">
                <a:extLst>
                  <a:ext uri="{FF2B5EF4-FFF2-40B4-BE49-F238E27FC236}">
                    <a16:creationId xmlns:a16="http://schemas.microsoft.com/office/drawing/2014/main" id="{1619A66F-752B-A575-1672-29BD5C2F1145}"/>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1" name="Group 21">
              <a:extLst>
                <a:ext uri="{FF2B5EF4-FFF2-40B4-BE49-F238E27FC236}">
                  <a16:creationId xmlns:a16="http://schemas.microsoft.com/office/drawing/2014/main" id="{23A9311C-E6B3-EF38-5250-C7544C5C2EB5}"/>
                </a:ext>
              </a:extLst>
            </p:cNvPr>
            <p:cNvGrpSpPr>
              <a:grpSpLocks/>
            </p:cNvGrpSpPr>
            <p:nvPr/>
          </p:nvGrpSpPr>
          <p:grpSpPr bwMode="auto">
            <a:xfrm>
              <a:off x="4560" y="1632"/>
              <a:ext cx="288" cy="144"/>
              <a:chOff x="5088" y="1632"/>
              <a:chExt cx="288" cy="144"/>
            </a:xfrm>
          </p:grpSpPr>
          <p:sp>
            <p:nvSpPr>
              <p:cNvPr id="30" name="AutoShape 22">
                <a:extLst>
                  <a:ext uri="{FF2B5EF4-FFF2-40B4-BE49-F238E27FC236}">
                    <a16:creationId xmlns:a16="http://schemas.microsoft.com/office/drawing/2014/main" id="{4AEAC7AD-7F25-5E87-F335-8F3756BF2089}"/>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1" name="Group 23">
                <a:extLst>
                  <a:ext uri="{FF2B5EF4-FFF2-40B4-BE49-F238E27FC236}">
                    <a16:creationId xmlns:a16="http://schemas.microsoft.com/office/drawing/2014/main" id="{07F20992-772E-3CC9-A59A-07F2735B7786}"/>
                  </a:ext>
                </a:extLst>
              </p:cNvPr>
              <p:cNvGrpSpPr>
                <a:grpSpLocks/>
              </p:cNvGrpSpPr>
              <p:nvPr/>
            </p:nvGrpSpPr>
            <p:grpSpPr bwMode="auto">
              <a:xfrm>
                <a:off x="5088" y="1728"/>
                <a:ext cx="288" cy="48"/>
                <a:chOff x="5088" y="1728"/>
                <a:chExt cx="288" cy="48"/>
              </a:xfrm>
            </p:grpSpPr>
            <p:sp>
              <p:nvSpPr>
                <p:cNvPr id="32" name="Line 24">
                  <a:extLst>
                    <a:ext uri="{FF2B5EF4-FFF2-40B4-BE49-F238E27FC236}">
                      <a16:creationId xmlns:a16="http://schemas.microsoft.com/office/drawing/2014/main" id="{E69763C8-3903-D4DE-25C9-57B8C3629884}"/>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Oval 25">
                  <a:extLst>
                    <a:ext uri="{FF2B5EF4-FFF2-40B4-BE49-F238E27FC236}">
                      <a16:creationId xmlns:a16="http://schemas.microsoft.com/office/drawing/2014/main" id="{A3D5EDF2-6060-0ECE-6683-B9B814F45C6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4" name="Oval 26">
                  <a:extLst>
                    <a:ext uri="{FF2B5EF4-FFF2-40B4-BE49-F238E27FC236}">
                      <a16:creationId xmlns:a16="http://schemas.microsoft.com/office/drawing/2014/main" id="{67611845-66EE-7C20-7F6F-CC044C445CE7}"/>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5" name="Oval 27">
                  <a:extLst>
                    <a:ext uri="{FF2B5EF4-FFF2-40B4-BE49-F238E27FC236}">
                      <a16:creationId xmlns:a16="http://schemas.microsoft.com/office/drawing/2014/main" id="{397BD16D-01EC-40FD-BA3E-C7C53AEEDACA}"/>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22" name="AutoShape 32">
              <a:extLst>
                <a:ext uri="{FF2B5EF4-FFF2-40B4-BE49-F238E27FC236}">
                  <a16:creationId xmlns:a16="http://schemas.microsoft.com/office/drawing/2014/main" id="{66FE98E0-20A2-ADB5-846B-93815728D5D8}"/>
                </a:ext>
              </a:extLst>
            </p:cNvPr>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 name="Oval 33">
              <a:extLst>
                <a:ext uri="{FF2B5EF4-FFF2-40B4-BE49-F238E27FC236}">
                  <a16:creationId xmlns:a16="http://schemas.microsoft.com/office/drawing/2014/main" id="{07A2134C-9C31-D405-B3F7-B4C1DC1CF1AF}"/>
                </a:ext>
              </a:extLst>
            </p:cNvPr>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4" name="Line 34">
              <a:extLst>
                <a:ext uri="{FF2B5EF4-FFF2-40B4-BE49-F238E27FC236}">
                  <a16:creationId xmlns:a16="http://schemas.microsoft.com/office/drawing/2014/main" id="{B71192D0-1D58-0A06-262F-3C8E554A7B4B}"/>
                </a:ext>
              </a:extLst>
            </p:cNvPr>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35">
              <a:extLst>
                <a:ext uri="{FF2B5EF4-FFF2-40B4-BE49-F238E27FC236}">
                  <a16:creationId xmlns:a16="http://schemas.microsoft.com/office/drawing/2014/main" id="{F941E3BB-5913-84D1-33E8-AA3576BB1B6D}"/>
                </a:ext>
              </a:extLst>
            </p:cNvPr>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Line 36">
              <a:extLst>
                <a:ext uri="{FF2B5EF4-FFF2-40B4-BE49-F238E27FC236}">
                  <a16:creationId xmlns:a16="http://schemas.microsoft.com/office/drawing/2014/main" id="{C9147054-4E5E-1B43-8DC0-A1AA44C3C6F1}"/>
                </a:ext>
              </a:extLst>
            </p:cNvPr>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37">
              <a:extLst>
                <a:ext uri="{FF2B5EF4-FFF2-40B4-BE49-F238E27FC236}">
                  <a16:creationId xmlns:a16="http://schemas.microsoft.com/office/drawing/2014/main" id="{8027A1C8-91B3-A3E4-4E37-8AC5CD5F1EF9}"/>
                </a:ext>
              </a:extLst>
            </p:cNvPr>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Text Box 38">
              <a:extLst>
                <a:ext uri="{FF2B5EF4-FFF2-40B4-BE49-F238E27FC236}">
                  <a16:creationId xmlns:a16="http://schemas.microsoft.com/office/drawing/2014/main" id="{3D70681F-6295-23BA-F272-239E38B85582}"/>
                </a:ext>
              </a:extLst>
            </p:cNvPr>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29" name="Text Box 39">
              <a:extLst>
                <a:ext uri="{FF2B5EF4-FFF2-40B4-BE49-F238E27FC236}">
                  <a16:creationId xmlns:a16="http://schemas.microsoft.com/office/drawing/2014/main" id="{9E847F41-CFB5-9249-8B1B-EA0A2CF0CDF0}"/>
                </a:ext>
              </a:extLst>
            </p:cNvPr>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spTree>
    <p:extLst>
      <p:ext uri="{BB962C8B-B14F-4D97-AF65-F5344CB8AC3E}">
        <p14:creationId xmlns:p14="http://schemas.microsoft.com/office/powerpoint/2010/main" val="21905632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Placeholder 1">
            <a:extLst>
              <a:ext uri="{FF2B5EF4-FFF2-40B4-BE49-F238E27FC236}">
                <a16:creationId xmlns:a16="http://schemas.microsoft.com/office/drawing/2014/main" id="{53F417C9-216F-5A5D-8156-B9B8196107E4}"/>
              </a:ext>
            </a:extLst>
          </p:cNvPr>
          <p:cNvSpPr>
            <a:spLocks noGrp="1"/>
          </p:cNvSpPr>
          <p:nvPr>
            <p:ph type="body" sz="quarter" idx="12"/>
          </p:nvPr>
        </p:nvSpPr>
        <p:spPr>
          <a:xfrm>
            <a:off x="5139072" y="1425352"/>
            <a:ext cx="6499247" cy="5839233"/>
          </a:xfrm>
        </p:spPr>
        <p:txBody>
          <a:bodyPr/>
          <a:lstStyle/>
          <a:p>
            <a:pPr marL="514350" indent="-514350">
              <a:buFont typeface="+mj-lt"/>
              <a:buAutoNum type="arabicPeriod"/>
            </a:pPr>
            <a:r>
              <a:rPr lang="en-US" altLang="en-US" sz="2200" dirty="0">
                <a:latin typeface="+mj-lt"/>
              </a:rPr>
              <a:t>Brace loaded in compression to peak compression capacity (buckling).</a:t>
            </a:r>
            <a:endParaRPr lang="en-US" sz="2200" dirty="0">
              <a:latin typeface="+mj-lt"/>
              <a:cs typeface="Calibri Light" panose="020F0302020204030204" pitchFamily="34" charset="0"/>
            </a:endParaRPr>
          </a:p>
          <a:p>
            <a:pPr marL="514350" indent="-514350">
              <a:buFont typeface="+mj-lt"/>
              <a:buAutoNum type="arabicPeriod"/>
            </a:pPr>
            <a:endParaRPr lang="en-US" sz="2200" dirty="0">
              <a:latin typeface="+mj-lt"/>
              <a:cs typeface="Calibri Light" panose="020F0302020204030204" pitchFamily="34" charset="0"/>
            </a:endParaRPr>
          </a:p>
        </p:txBody>
      </p:sp>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73" name="Oval 47">
              <a:extLst>
                <a:ext uri="{FF2B5EF4-FFF2-40B4-BE49-F238E27FC236}">
                  <a16:creationId xmlns:a16="http://schemas.microsoft.com/office/drawing/2014/main" id="{4D76D90A-26D8-607B-6D5A-F45B578BF6E0}"/>
                </a:ext>
              </a:extLst>
            </p:cNvPr>
            <p:cNvSpPr>
              <a:spLocks noChangeArrowheads="1"/>
            </p:cNvSpPr>
            <p:nvPr/>
          </p:nvSpPr>
          <p:spPr bwMode="auto">
            <a:xfrm>
              <a:off x="-2786498" y="4168998"/>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 name="Text Box 48">
              <a:extLst>
                <a:ext uri="{FF2B5EF4-FFF2-40B4-BE49-F238E27FC236}">
                  <a16:creationId xmlns:a16="http://schemas.microsoft.com/office/drawing/2014/main" id="{E673326F-FB8B-9817-C8A1-9727C26ED77B}"/>
                </a:ext>
              </a:extLst>
            </p:cNvPr>
            <p:cNvSpPr txBox="1">
              <a:spLocks noChangeArrowheads="1"/>
            </p:cNvSpPr>
            <p:nvPr/>
          </p:nvSpPr>
          <p:spPr bwMode="auto">
            <a:xfrm>
              <a:off x="-2951598" y="4245198"/>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76" name="Freeform 50">
              <a:extLst>
                <a:ext uri="{FF2B5EF4-FFF2-40B4-BE49-F238E27FC236}">
                  <a16:creationId xmlns:a16="http://schemas.microsoft.com/office/drawing/2014/main" id="{785BCC3D-7924-4E65-0800-B8ACC74DAE81}"/>
                </a:ext>
              </a:extLst>
            </p:cNvPr>
            <p:cNvSpPr>
              <a:spLocks/>
            </p:cNvSpPr>
            <p:nvPr/>
          </p:nvSpPr>
          <p:spPr bwMode="auto">
            <a:xfrm>
              <a:off x="-2730935" y="3083148"/>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24</a:t>
            </a:fld>
            <a:endParaRPr lang="en-US" altLang="en-US" dirty="0"/>
          </a:p>
        </p:txBody>
      </p:sp>
      <p:sp>
        <p:nvSpPr>
          <p:cNvPr id="48" name="AutoShape 14">
            <a:extLst>
              <a:ext uri="{FF2B5EF4-FFF2-40B4-BE49-F238E27FC236}">
                <a16:creationId xmlns:a16="http://schemas.microsoft.com/office/drawing/2014/main" id="{DC4585E9-C96A-7A55-C1FE-C3A9481B9110}"/>
              </a:ext>
            </a:extLst>
          </p:cNvPr>
          <p:cNvSpPr>
            <a:spLocks noChangeArrowheads="1"/>
          </p:cNvSpPr>
          <p:nvPr/>
        </p:nvSpPr>
        <p:spPr bwMode="auto">
          <a:xfrm>
            <a:off x="6708006" y="5432648"/>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9" name="Line 15">
            <a:extLst>
              <a:ext uri="{FF2B5EF4-FFF2-40B4-BE49-F238E27FC236}">
                <a16:creationId xmlns:a16="http://schemas.microsoft.com/office/drawing/2014/main" id="{81F58491-1DB9-CFB7-92F4-7CF8AB1F6993}"/>
              </a:ext>
            </a:extLst>
          </p:cNvPr>
          <p:cNvSpPr>
            <a:spLocks noChangeShapeType="1"/>
          </p:cNvSpPr>
          <p:nvPr/>
        </p:nvSpPr>
        <p:spPr bwMode="auto">
          <a:xfrm>
            <a:off x="6904856" y="5356448"/>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Oval 16">
            <a:extLst>
              <a:ext uri="{FF2B5EF4-FFF2-40B4-BE49-F238E27FC236}">
                <a16:creationId xmlns:a16="http://schemas.microsoft.com/office/drawing/2014/main" id="{F6CC67E1-FAC8-4C7B-AEFE-D9ED8DECB830}"/>
              </a:ext>
            </a:extLst>
          </p:cNvPr>
          <p:cNvSpPr>
            <a:spLocks noChangeArrowheads="1"/>
          </p:cNvSpPr>
          <p:nvPr/>
        </p:nvSpPr>
        <p:spPr bwMode="auto">
          <a:xfrm>
            <a:off x="6752456" y="5280248"/>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 name="Oval 17">
            <a:extLst>
              <a:ext uri="{FF2B5EF4-FFF2-40B4-BE49-F238E27FC236}">
                <a16:creationId xmlns:a16="http://schemas.microsoft.com/office/drawing/2014/main" id="{1FDBB7C7-C331-08B3-7ACD-B273D4AE4EB7}"/>
              </a:ext>
            </a:extLst>
          </p:cNvPr>
          <p:cNvSpPr>
            <a:spLocks noChangeArrowheads="1"/>
          </p:cNvSpPr>
          <p:nvPr/>
        </p:nvSpPr>
        <p:spPr bwMode="auto">
          <a:xfrm>
            <a:off x="9648056" y="5280248"/>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8" name="Oval 34">
            <a:extLst>
              <a:ext uri="{FF2B5EF4-FFF2-40B4-BE49-F238E27FC236}">
                <a16:creationId xmlns:a16="http://schemas.microsoft.com/office/drawing/2014/main" id="{ED50AB52-5A95-026D-CDAE-06FB7D732727}"/>
              </a:ext>
            </a:extLst>
          </p:cNvPr>
          <p:cNvSpPr>
            <a:spLocks noChangeArrowheads="1"/>
          </p:cNvSpPr>
          <p:nvPr/>
        </p:nvSpPr>
        <p:spPr bwMode="auto">
          <a:xfrm>
            <a:off x="9533756" y="5280248"/>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0" name="Freeform 42">
            <a:extLst>
              <a:ext uri="{FF2B5EF4-FFF2-40B4-BE49-F238E27FC236}">
                <a16:creationId xmlns:a16="http://schemas.microsoft.com/office/drawing/2014/main" id="{76A08DCE-FF00-C668-B61A-FB0FC3C6E910}"/>
              </a:ext>
            </a:extLst>
          </p:cNvPr>
          <p:cNvSpPr>
            <a:spLocks/>
          </p:cNvSpPr>
          <p:nvPr/>
        </p:nvSpPr>
        <p:spPr bwMode="auto">
          <a:xfrm>
            <a:off x="6904856" y="5177061"/>
            <a:ext cx="2641600" cy="188912"/>
          </a:xfrm>
          <a:custGeom>
            <a:avLst/>
            <a:gdLst>
              <a:gd name="T0" fmla="*/ 0 w 1664"/>
              <a:gd name="T1" fmla="*/ 2147483646 h 119"/>
              <a:gd name="T2" fmla="*/ 2147483646 w 1664"/>
              <a:gd name="T3" fmla="*/ 2147483646 h 119"/>
              <a:gd name="T4" fmla="*/ 2147483646 w 1664"/>
              <a:gd name="T5" fmla="*/ 2147483646 h 119"/>
              <a:gd name="T6" fmla="*/ 0 60000 65536"/>
              <a:gd name="T7" fmla="*/ 0 60000 65536"/>
              <a:gd name="T8" fmla="*/ 0 60000 65536"/>
            </a:gdLst>
            <a:ahLst/>
            <a:cxnLst>
              <a:cxn ang="T6">
                <a:pos x="T0" y="T1"/>
              </a:cxn>
              <a:cxn ang="T7">
                <a:pos x="T2" y="T3"/>
              </a:cxn>
              <a:cxn ang="T8">
                <a:pos x="T4" y="T5"/>
              </a:cxn>
            </a:cxnLst>
            <a:rect l="0" t="0" r="r" b="b"/>
            <a:pathLst>
              <a:path w="1664" h="119">
                <a:moveTo>
                  <a:pt x="0" y="119"/>
                </a:moveTo>
                <a:cubicBezTo>
                  <a:pt x="273" y="62"/>
                  <a:pt x="547" y="6"/>
                  <a:pt x="824" y="3"/>
                </a:cubicBezTo>
                <a:cubicBezTo>
                  <a:pt x="1101" y="0"/>
                  <a:pt x="1382" y="51"/>
                  <a:pt x="1664" y="103"/>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AutoShape 32">
            <a:extLst>
              <a:ext uri="{FF2B5EF4-FFF2-40B4-BE49-F238E27FC236}">
                <a16:creationId xmlns:a16="http://schemas.microsoft.com/office/drawing/2014/main" id="{41042F9A-58D9-1B84-66C3-860904340E79}"/>
              </a:ext>
            </a:extLst>
          </p:cNvPr>
          <p:cNvSpPr>
            <a:spLocks noChangeArrowheads="1"/>
          </p:cNvSpPr>
          <p:nvPr/>
        </p:nvSpPr>
        <p:spPr bwMode="auto">
          <a:xfrm flipH="1">
            <a:off x="10625956" y="5204048"/>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 name="Text Box 39">
            <a:extLst>
              <a:ext uri="{FF2B5EF4-FFF2-40B4-BE49-F238E27FC236}">
                <a16:creationId xmlns:a16="http://schemas.microsoft.com/office/drawing/2014/main" id="{BE7418C6-D474-324E-3147-1EFF1BD7565C}"/>
              </a:ext>
            </a:extLst>
          </p:cNvPr>
          <p:cNvSpPr txBox="1">
            <a:spLocks noChangeArrowheads="1"/>
          </p:cNvSpPr>
          <p:nvPr/>
        </p:nvSpPr>
        <p:spPr bwMode="auto">
          <a:xfrm>
            <a:off x="10549756" y="4746848"/>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Arial Narrow" pitchFamily="34" charset="0"/>
              </a:rPr>
              <a:t>P</a:t>
            </a:r>
          </a:p>
        </p:txBody>
      </p:sp>
    </p:spTree>
    <p:extLst>
      <p:ext uri="{BB962C8B-B14F-4D97-AF65-F5344CB8AC3E}">
        <p14:creationId xmlns:p14="http://schemas.microsoft.com/office/powerpoint/2010/main" val="5420419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19654E82-B2E3-6692-305C-1B57D26406D8}"/>
              </a:ext>
            </a:extLst>
          </p:cNvPr>
          <p:cNvGrpSpPr/>
          <p:nvPr/>
        </p:nvGrpSpPr>
        <p:grpSpPr>
          <a:xfrm>
            <a:off x="6600056" y="4456336"/>
            <a:ext cx="3438525" cy="1204912"/>
            <a:chOff x="-2745605" y="4783360"/>
            <a:chExt cx="3438525" cy="1204912"/>
          </a:xfrm>
        </p:grpSpPr>
        <p:sp>
          <p:nvSpPr>
            <p:cNvPr id="89" name="AutoShape 9">
              <a:extLst>
                <a:ext uri="{FF2B5EF4-FFF2-40B4-BE49-F238E27FC236}">
                  <a16:creationId xmlns:a16="http://schemas.microsoft.com/office/drawing/2014/main" id="{77CA5AA3-D904-E812-2664-C62ED3BE02CC}"/>
                </a:ext>
              </a:extLst>
            </p:cNvPr>
            <p:cNvSpPr>
              <a:spLocks noChangeArrowheads="1"/>
            </p:cNvSpPr>
            <p:nvPr/>
          </p:nvSpPr>
          <p:spPr bwMode="auto">
            <a:xfrm>
              <a:off x="-2637655" y="5759672"/>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0" name="Line 10">
              <a:extLst>
                <a:ext uri="{FF2B5EF4-FFF2-40B4-BE49-F238E27FC236}">
                  <a16:creationId xmlns:a16="http://schemas.microsoft.com/office/drawing/2014/main" id="{A63F264E-79EA-9AB8-96A3-8902CB83884F}"/>
                </a:ext>
              </a:extLst>
            </p:cNvPr>
            <p:cNvSpPr>
              <a:spLocks noChangeShapeType="1"/>
            </p:cNvSpPr>
            <p:nvPr/>
          </p:nvSpPr>
          <p:spPr bwMode="auto">
            <a:xfrm>
              <a:off x="-2440805" y="5683472"/>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Oval 11">
              <a:extLst>
                <a:ext uri="{FF2B5EF4-FFF2-40B4-BE49-F238E27FC236}">
                  <a16:creationId xmlns:a16="http://schemas.microsoft.com/office/drawing/2014/main" id="{6AA25BC6-A798-7A95-ED2C-B76522C6CE12}"/>
                </a:ext>
              </a:extLst>
            </p:cNvPr>
            <p:cNvSpPr>
              <a:spLocks noChangeArrowheads="1"/>
            </p:cNvSpPr>
            <p:nvPr/>
          </p:nvSpPr>
          <p:spPr bwMode="auto">
            <a:xfrm>
              <a:off x="-2593205" y="5607272"/>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2" name="Oval 12">
              <a:extLst>
                <a:ext uri="{FF2B5EF4-FFF2-40B4-BE49-F238E27FC236}">
                  <a16:creationId xmlns:a16="http://schemas.microsoft.com/office/drawing/2014/main" id="{98A2613E-9A8D-4CD6-1758-31EA7F6E3F79}"/>
                </a:ext>
              </a:extLst>
            </p:cNvPr>
            <p:cNvSpPr>
              <a:spLocks noChangeArrowheads="1"/>
            </p:cNvSpPr>
            <p:nvPr/>
          </p:nvSpPr>
          <p:spPr bwMode="auto">
            <a:xfrm>
              <a:off x="302395" y="5607272"/>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93" name="Group 13">
              <a:extLst>
                <a:ext uri="{FF2B5EF4-FFF2-40B4-BE49-F238E27FC236}">
                  <a16:creationId xmlns:a16="http://schemas.microsoft.com/office/drawing/2014/main" id="{A0A67CC5-3296-C2F1-BFBB-02D6B956A476}"/>
                </a:ext>
              </a:extLst>
            </p:cNvPr>
            <p:cNvGrpSpPr>
              <a:grpSpLocks/>
            </p:cNvGrpSpPr>
            <p:nvPr/>
          </p:nvGrpSpPr>
          <p:grpSpPr bwMode="auto">
            <a:xfrm>
              <a:off x="-2745605" y="5912072"/>
              <a:ext cx="457200" cy="76200"/>
              <a:chOff x="3264" y="1728"/>
              <a:chExt cx="288" cy="48"/>
            </a:xfrm>
          </p:grpSpPr>
          <p:sp>
            <p:nvSpPr>
              <p:cNvPr id="94" name="Line 14">
                <a:extLst>
                  <a:ext uri="{FF2B5EF4-FFF2-40B4-BE49-F238E27FC236}">
                    <a16:creationId xmlns:a16="http://schemas.microsoft.com/office/drawing/2014/main" id="{80C4F558-44E8-C055-DACE-DA9867C7B9A6}"/>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 name="Line 15">
                <a:extLst>
                  <a:ext uri="{FF2B5EF4-FFF2-40B4-BE49-F238E27FC236}">
                    <a16:creationId xmlns:a16="http://schemas.microsoft.com/office/drawing/2014/main" id="{04209EC3-BBB5-1827-1409-B9E337A29257}"/>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6" name="Line 16">
                <a:extLst>
                  <a:ext uri="{FF2B5EF4-FFF2-40B4-BE49-F238E27FC236}">
                    <a16:creationId xmlns:a16="http://schemas.microsoft.com/office/drawing/2014/main" id="{2D8794C4-B615-FB8D-D28B-A7B65A237A7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 name="Line 17">
                <a:extLst>
                  <a:ext uri="{FF2B5EF4-FFF2-40B4-BE49-F238E27FC236}">
                    <a16:creationId xmlns:a16="http://schemas.microsoft.com/office/drawing/2014/main" id="{33F93395-78E6-E9A3-43FA-A17E4DC059A4}"/>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8" name="Line 18">
                <a:extLst>
                  <a:ext uri="{FF2B5EF4-FFF2-40B4-BE49-F238E27FC236}">
                    <a16:creationId xmlns:a16="http://schemas.microsoft.com/office/drawing/2014/main" id="{9B66028E-2C94-500F-4E1A-5AE3DE0CF4FE}"/>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 name="Line 19">
                <a:extLst>
                  <a:ext uri="{FF2B5EF4-FFF2-40B4-BE49-F238E27FC236}">
                    <a16:creationId xmlns:a16="http://schemas.microsoft.com/office/drawing/2014/main" id="{8809B2D5-CA51-83C3-70D7-6FFD337F2EEE}"/>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 name="Line 20">
                <a:extLst>
                  <a:ext uri="{FF2B5EF4-FFF2-40B4-BE49-F238E27FC236}">
                    <a16:creationId xmlns:a16="http://schemas.microsoft.com/office/drawing/2014/main" id="{B447BB5E-9C68-34E0-D6A5-18453057A7E9}"/>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1" name="Group 21">
              <a:extLst>
                <a:ext uri="{FF2B5EF4-FFF2-40B4-BE49-F238E27FC236}">
                  <a16:creationId xmlns:a16="http://schemas.microsoft.com/office/drawing/2014/main" id="{78CD6681-546A-E947-672F-A788852187FD}"/>
                </a:ext>
              </a:extLst>
            </p:cNvPr>
            <p:cNvGrpSpPr>
              <a:grpSpLocks/>
            </p:cNvGrpSpPr>
            <p:nvPr/>
          </p:nvGrpSpPr>
          <p:grpSpPr bwMode="auto">
            <a:xfrm>
              <a:off x="149995" y="5759672"/>
              <a:ext cx="457200" cy="228600"/>
              <a:chOff x="5088" y="1632"/>
              <a:chExt cx="288" cy="144"/>
            </a:xfrm>
          </p:grpSpPr>
          <p:sp>
            <p:nvSpPr>
              <p:cNvPr id="102" name="AutoShape 22">
                <a:extLst>
                  <a:ext uri="{FF2B5EF4-FFF2-40B4-BE49-F238E27FC236}">
                    <a16:creationId xmlns:a16="http://schemas.microsoft.com/office/drawing/2014/main" id="{131E53A4-106D-FC50-4982-2A8F6D705C18}"/>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3" name="Group 23">
                <a:extLst>
                  <a:ext uri="{FF2B5EF4-FFF2-40B4-BE49-F238E27FC236}">
                    <a16:creationId xmlns:a16="http://schemas.microsoft.com/office/drawing/2014/main" id="{ED7AD8D1-A472-32F4-6912-9A7E62D32548}"/>
                  </a:ext>
                </a:extLst>
              </p:cNvPr>
              <p:cNvGrpSpPr>
                <a:grpSpLocks/>
              </p:cNvGrpSpPr>
              <p:nvPr/>
            </p:nvGrpSpPr>
            <p:grpSpPr bwMode="auto">
              <a:xfrm>
                <a:off x="5088" y="1728"/>
                <a:ext cx="288" cy="48"/>
                <a:chOff x="5088" y="1728"/>
                <a:chExt cx="288" cy="48"/>
              </a:xfrm>
            </p:grpSpPr>
            <p:sp>
              <p:nvSpPr>
                <p:cNvPr id="104" name="Line 24">
                  <a:extLst>
                    <a:ext uri="{FF2B5EF4-FFF2-40B4-BE49-F238E27FC236}">
                      <a16:creationId xmlns:a16="http://schemas.microsoft.com/office/drawing/2014/main" id="{E6A3D1A7-2D81-5652-6FFF-4D822DD91EFA}"/>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 name="Oval 25">
                  <a:extLst>
                    <a:ext uri="{FF2B5EF4-FFF2-40B4-BE49-F238E27FC236}">
                      <a16:creationId xmlns:a16="http://schemas.microsoft.com/office/drawing/2014/main" id="{89704258-DD04-0A25-4834-A9D8FE2249CB}"/>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6" name="Oval 26">
                  <a:extLst>
                    <a:ext uri="{FF2B5EF4-FFF2-40B4-BE49-F238E27FC236}">
                      <a16:creationId xmlns:a16="http://schemas.microsoft.com/office/drawing/2014/main" id="{D8867447-2279-BD6D-0394-6B1370CC6E23}"/>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 name="Oval 27">
                  <a:extLst>
                    <a:ext uri="{FF2B5EF4-FFF2-40B4-BE49-F238E27FC236}">
                      <a16:creationId xmlns:a16="http://schemas.microsoft.com/office/drawing/2014/main" id="{86F41652-D43B-9D51-E38A-F233311FF152}"/>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09" name="Oval 29">
              <a:extLst>
                <a:ext uri="{FF2B5EF4-FFF2-40B4-BE49-F238E27FC236}">
                  <a16:creationId xmlns:a16="http://schemas.microsoft.com/office/drawing/2014/main" id="{EAB6CBB4-EF1C-357A-6C02-ED80307A5DC5}"/>
                </a:ext>
              </a:extLst>
            </p:cNvPr>
            <p:cNvSpPr>
              <a:spLocks noChangeArrowheads="1"/>
            </p:cNvSpPr>
            <p:nvPr/>
          </p:nvSpPr>
          <p:spPr bwMode="auto">
            <a:xfrm>
              <a:off x="-15105" y="5607272"/>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 name="Freeform 39">
              <a:extLst>
                <a:ext uri="{FF2B5EF4-FFF2-40B4-BE49-F238E27FC236}">
                  <a16:creationId xmlns:a16="http://schemas.microsoft.com/office/drawing/2014/main" id="{7C5D101B-D3A1-3C73-52F1-88194A882332}"/>
                </a:ext>
              </a:extLst>
            </p:cNvPr>
            <p:cNvSpPr>
              <a:spLocks/>
            </p:cNvSpPr>
            <p:nvPr/>
          </p:nvSpPr>
          <p:spPr bwMode="auto">
            <a:xfrm>
              <a:off x="-2421755" y="5246910"/>
              <a:ext cx="2400300" cy="446087"/>
            </a:xfrm>
            <a:custGeom>
              <a:avLst/>
              <a:gdLst>
                <a:gd name="T0" fmla="*/ 0 w 1512"/>
                <a:gd name="T1" fmla="*/ 2147483646 h 281"/>
                <a:gd name="T2" fmla="*/ 2147483646 w 1512"/>
                <a:gd name="T3" fmla="*/ 2147483646 h 281"/>
                <a:gd name="T4" fmla="*/ 2147483646 w 1512"/>
                <a:gd name="T5" fmla="*/ 2147483646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 name="Oval 40">
              <a:extLst>
                <a:ext uri="{FF2B5EF4-FFF2-40B4-BE49-F238E27FC236}">
                  <a16:creationId xmlns:a16="http://schemas.microsoft.com/office/drawing/2014/main" id="{1D03FCFA-B862-7E5F-C01D-8C1B7B29980A}"/>
                </a:ext>
              </a:extLst>
            </p:cNvPr>
            <p:cNvSpPr>
              <a:spLocks noChangeArrowheads="1"/>
            </p:cNvSpPr>
            <p:nvPr/>
          </p:nvSpPr>
          <p:spPr bwMode="auto">
            <a:xfrm>
              <a:off x="-1247005" y="5150072"/>
              <a:ext cx="161925" cy="161925"/>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3" name="Text Box 41">
              <a:extLst>
                <a:ext uri="{FF2B5EF4-FFF2-40B4-BE49-F238E27FC236}">
                  <a16:creationId xmlns:a16="http://schemas.microsoft.com/office/drawing/2014/main" id="{B8A4D67D-28A6-4D4C-FAAB-87653AFDDF30}"/>
                </a:ext>
              </a:extLst>
            </p:cNvPr>
            <p:cNvSpPr txBox="1">
              <a:spLocks noChangeArrowheads="1"/>
            </p:cNvSpPr>
            <p:nvPr/>
          </p:nvSpPr>
          <p:spPr bwMode="auto">
            <a:xfrm>
              <a:off x="-659630" y="4783360"/>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latin typeface="Arial Narrow" pitchFamily="34" charset="0"/>
                </a:rPr>
                <a:t>plastic hinge</a:t>
              </a:r>
            </a:p>
          </p:txBody>
        </p:sp>
        <p:sp>
          <p:nvSpPr>
            <p:cNvPr id="114" name="Line 42">
              <a:extLst>
                <a:ext uri="{FF2B5EF4-FFF2-40B4-BE49-F238E27FC236}">
                  <a16:creationId xmlns:a16="http://schemas.microsoft.com/office/drawing/2014/main" id="{C500B144-05B9-F97D-12BE-3831F5CF9A58}"/>
                </a:ext>
              </a:extLst>
            </p:cNvPr>
            <p:cNvSpPr>
              <a:spLocks noChangeShapeType="1"/>
            </p:cNvSpPr>
            <p:nvPr/>
          </p:nvSpPr>
          <p:spPr bwMode="auto">
            <a:xfrm flipH="1">
              <a:off x="-1085080" y="5019897"/>
              <a:ext cx="425450" cy="130175"/>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7" name="Freeform 49">
              <a:extLst>
                <a:ext uri="{FF2B5EF4-FFF2-40B4-BE49-F238E27FC236}">
                  <a16:creationId xmlns:a16="http://schemas.microsoft.com/office/drawing/2014/main" id="{82AA21AB-E5D5-B873-7E20-1D16E2B6D115}"/>
                </a:ext>
              </a:extLst>
            </p:cNvPr>
            <p:cNvSpPr>
              <a:spLocks/>
            </p:cNvSpPr>
            <p:nvPr/>
          </p:nvSpPr>
          <p:spPr bwMode="auto">
            <a:xfrm>
              <a:off x="-1166042" y="5246910"/>
              <a:ext cx="7937" cy="436562"/>
            </a:xfrm>
            <a:custGeom>
              <a:avLst/>
              <a:gdLst>
                <a:gd name="T0" fmla="*/ 0 w 5"/>
                <a:gd name="T1" fmla="*/ 0 h 275"/>
                <a:gd name="T2" fmla="*/ 2147483646 w 5"/>
                <a:gd name="T3" fmla="*/ 2147483646 h 275"/>
                <a:gd name="T4" fmla="*/ 0 60000 65536"/>
                <a:gd name="T5" fmla="*/ 0 60000 65536"/>
              </a:gdLst>
              <a:ahLst/>
              <a:cxnLst>
                <a:cxn ang="T4">
                  <a:pos x="T0" y="T1"/>
                </a:cxn>
                <a:cxn ang="T5">
                  <a:pos x="T2" y="T3"/>
                </a:cxn>
              </a:cxnLst>
              <a:rect l="0" t="0" r="r" b="b"/>
              <a:pathLst>
                <a:path w="5" h="275">
                  <a:moveTo>
                    <a:pt x="0" y="0"/>
                  </a:moveTo>
                  <a:lnTo>
                    <a:pt x="5" y="275"/>
                  </a:lnTo>
                </a:path>
              </a:pathLst>
            </a:custGeom>
            <a:noFill/>
            <a:ln w="12700" cap="flat" cmpd="sng">
              <a:solidFill>
                <a:schemeClr val="tx2"/>
              </a:solidFill>
              <a:prstDash val="solid"/>
              <a:round/>
              <a:headEnd type="triangl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8" name="Text Box 50">
              <a:extLst>
                <a:ext uri="{FF2B5EF4-FFF2-40B4-BE49-F238E27FC236}">
                  <a16:creationId xmlns:a16="http://schemas.microsoft.com/office/drawing/2014/main" id="{D4ED6A81-0EC1-1C0B-D1E3-EFA4BA3D2A69}"/>
                </a:ext>
              </a:extLst>
            </p:cNvPr>
            <p:cNvSpPr txBox="1">
              <a:spLocks noChangeArrowheads="1"/>
            </p:cNvSpPr>
            <p:nvPr/>
          </p:nvSpPr>
          <p:spPr bwMode="auto">
            <a:xfrm>
              <a:off x="-1332730" y="5311997"/>
              <a:ext cx="644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l-GR" altLang="en-US" sz="1400" b="0">
                  <a:cs typeface="Arial" charset="0"/>
                </a:rPr>
                <a:t>Δ</a:t>
              </a:r>
            </a:p>
          </p:txBody>
        </p:sp>
      </p:grpSp>
      <p:grpSp>
        <p:nvGrpSpPr>
          <p:cNvPr id="125" name="Group 124">
            <a:extLst>
              <a:ext uri="{FF2B5EF4-FFF2-40B4-BE49-F238E27FC236}">
                <a16:creationId xmlns:a16="http://schemas.microsoft.com/office/drawing/2014/main" id="{F7A13719-AC8A-7076-CD8F-ED8122868794}"/>
              </a:ext>
            </a:extLst>
          </p:cNvPr>
          <p:cNvGrpSpPr/>
          <p:nvPr/>
        </p:nvGrpSpPr>
        <p:grpSpPr>
          <a:xfrm>
            <a:off x="949172" y="1546448"/>
            <a:ext cx="4114800" cy="4114800"/>
            <a:chOff x="-4098155" y="441547"/>
            <a:chExt cx="4114800" cy="4114800"/>
          </a:xfrm>
        </p:grpSpPr>
        <p:grpSp>
          <p:nvGrpSpPr>
            <p:cNvPr id="83" name="Group 3">
              <a:extLst>
                <a:ext uri="{FF2B5EF4-FFF2-40B4-BE49-F238E27FC236}">
                  <a16:creationId xmlns:a16="http://schemas.microsoft.com/office/drawing/2014/main" id="{5BD03973-E090-70EC-0662-06BD98DBFDC4}"/>
                </a:ext>
              </a:extLst>
            </p:cNvPr>
            <p:cNvGrpSpPr>
              <a:grpSpLocks/>
            </p:cNvGrpSpPr>
            <p:nvPr/>
          </p:nvGrpSpPr>
          <p:grpSpPr bwMode="auto">
            <a:xfrm>
              <a:off x="-4098155" y="441547"/>
              <a:ext cx="4114800" cy="4114800"/>
              <a:chOff x="576" y="720"/>
              <a:chExt cx="2592" cy="2592"/>
            </a:xfrm>
          </p:grpSpPr>
          <p:grpSp>
            <p:nvGrpSpPr>
              <p:cNvPr id="84" name="Group 4">
                <a:extLst>
                  <a:ext uri="{FF2B5EF4-FFF2-40B4-BE49-F238E27FC236}">
                    <a16:creationId xmlns:a16="http://schemas.microsoft.com/office/drawing/2014/main" id="{68DC6D47-755C-65FF-2693-A7E784CE4586}"/>
                  </a:ext>
                </a:extLst>
              </p:cNvPr>
              <p:cNvGrpSpPr>
                <a:grpSpLocks/>
              </p:cNvGrpSpPr>
              <p:nvPr/>
            </p:nvGrpSpPr>
            <p:grpSpPr bwMode="auto">
              <a:xfrm>
                <a:off x="576" y="1008"/>
                <a:ext cx="2304" cy="2304"/>
                <a:chOff x="576" y="1008"/>
                <a:chExt cx="2304" cy="2304"/>
              </a:xfrm>
            </p:grpSpPr>
            <p:sp>
              <p:nvSpPr>
                <p:cNvPr id="87" name="Line 5">
                  <a:extLst>
                    <a:ext uri="{FF2B5EF4-FFF2-40B4-BE49-F238E27FC236}">
                      <a16:creationId xmlns:a16="http://schemas.microsoft.com/office/drawing/2014/main" id="{A2DC4680-33B3-F796-BC77-3EBC5D06C2E1}"/>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6">
                  <a:extLst>
                    <a:ext uri="{FF2B5EF4-FFF2-40B4-BE49-F238E27FC236}">
                      <a16:creationId xmlns:a16="http://schemas.microsoft.com/office/drawing/2014/main" id="{E483E84D-EDB1-DDE3-3204-85641997AF6C}"/>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5" name="Text Box 7">
                <a:extLst>
                  <a:ext uri="{FF2B5EF4-FFF2-40B4-BE49-F238E27FC236}">
                    <a16:creationId xmlns:a16="http://schemas.microsoft.com/office/drawing/2014/main" id="{D79E6996-479A-C307-165F-1263EB2E5F91}"/>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86" name="Text Box 8">
                <a:extLst>
                  <a:ext uri="{FF2B5EF4-FFF2-40B4-BE49-F238E27FC236}">
                    <a16:creationId xmlns:a16="http://schemas.microsoft.com/office/drawing/2014/main" id="{ED39CE35-7B4C-BF17-BA2A-D14ADA4ED212}"/>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115" name="Oval 44">
              <a:extLst>
                <a:ext uri="{FF2B5EF4-FFF2-40B4-BE49-F238E27FC236}">
                  <a16:creationId xmlns:a16="http://schemas.microsoft.com/office/drawing/2014/main" id="{AAC369D4-B816-4DBB-9449-489C319E1ADA}"/>
                </a:ext>
              </a:extLst>
            </p:cNvPr>
            <p:cNvSpPr>
              <a:spLocks noChangeArrowheads="1"/>
            </p:cNvSpPr>
            <p:nvPr/>
          </p:nvSpPr>
          <p:spPr bwMode="auto">
            <a:xfrm>
              <a:off x="-3544117" y="3140297"/>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6" name="Text Box 46">
              <a:extLst>
                <a:ext uri="{FF2B5EF4-FFF2-40B4-BE49-F238E27FC236}">
                  <a16:creationId xmlns:a16="http://schemas.microsoft.com/office/drawing/2014/main" id="{D8A8B48C-99C6-D0E6-2035-9DC3DE640B2C}"/>
                </a:ext>
              </a:extLst>
            </p:cNvPr>
            <p:cNvSpPr txBox="1">
              <a:spLocks noChangeArrowheads="1"/>
            </p:cNvSpPr>
            <p:nvPr/>
          </p:nvSpPr>
          <p:spPr bwMode="auto">
            <a:xfrm>
              <a:off x="-3701280" y="3216497"/>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119" name="Line 51">
              <a:extLst>
                <a:ext uri="{FF2B5EF4-FFF2-40B4-BE49-F238E27FC236}">
                  <a16:creationId xmlns:a16="http://schemas.microsoft.com/office/drawing/2014/main" id="{699C845F-131C-31CD-E6D3-2B8420BF3C14}"/>
                </a:ext>
              </a:extLst>
            </p:cNvPr>
            <p:cNvSpPr>
              <a:spLocks noChangeShapeType="1"/>
            </p:cNvSpPr>
            <p:nvPr/>
          </p:nvSpPr>
          <p:spPr bwMode="auto">
            <a:xfrm>
              <a:off x="-2358255" y="3864197"/>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0" name="Text Box 52">
              <a:extLst>
                <a:ext uri="{FF2B5EF4-FFF2-40B4-BE49-F238E27FC236}">
                  <a16:creationId xmlns:a16="http://schemas.microsoft.com/office/drawing/2014/main" id="{1BE241A5-43B5-1BA8-02B4-594CF5238D48}"/>
                </a:ext>
              </a:extLst>
            </p:cNvPr>
            <p:cNvSpPr txBox="1">
              <a:spLocks noChangeArrowheads="1"/>
            </p:cNvSpPr>
            <p:nvPr/>
          </p:nvSpPr>
          <p:spPr bwMode="auto">
            <a:xfrm>
              <a:off x="-2269355" y="3673697"/>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121" name="Oval 53">
              <a:extLst>
                <a:ext uri="{FF2B5EF4-FFF2-40B4-BE49-F238E27FC236}">
                  <a16:creationId xmlns:a16="http://schemas.microsoft.com/office/drawing/2014/main" id="{78FA9D9B-D507-B997-7838-E296643891FD}"/>
                </a:ext>
              </a:extLst>
            </p:cNvPr>
            <p:cNvSpPr>
              <a:spLocks noChangeArrowheads="1"/>
            </p:cNvSpPr>
            <p:nvPr/>
          </p:nvSpPr>
          <p:spPr bwMode="auto">
            <a:xfrm>
              <a:off x="-2548755" y="3826097"/>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2" name="Text Box 54">
              <a:extLst>
                <a:ext uri="{FF2B5EF4-FFF2-40B4-BE49-F238E27FC236}">
                  <a16:creationId xmlns:a16="http://schemas.microsoft.com/office/drawing/2014/main" id="{B2194ECB-C4BD-839F-86EB-778468BB7862}"/>
                </a:ext>
              </a:extLst>
            </p:cNvPr>
            <p:cNvSpPr txBox="1">
              <a:spLocks noChangeArrowheads="1"/>
            </p:cNvSpPr>
            <p:nvPr/>
          </p:nvSpPr>
          <p:spPr bwMode="auto">
            <a:xfrm>
              <a:off x="-2713855" y="3902297"/>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123" name="Freeform 55">
              <a:extLst>
                <a:ext uri="{FF2B5EF4-FFF2-40B4-BE49-F238E27FC236}">
                  <a16:creationId xmlns:a16="http://schemas.microsoft.com/office/drawing/2014/main" id="{795EC433-A24C-D4C3-3BDE-DAA8AFCE1F8A}"/>
                </a:ext>
              </a:extLst>
            </p:cNvPr>
            <p:cNvSpPr>
              <a:spLocks/>
            </p:cNvSpPr>
            <p:nvPr/>
          </p:nvSpPr>
          <p:spPr bwMode="auto">
            <a:xfrm>
              <a:off x="-2493192" y="2740247"/>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dirty="0"/>
            </a:p>
          </p:txBody>
        </p:sp>
        <p:sp>
          <p:nvSpPr>
            <p:cNvPr id="124" name="Freeform 56">
              <a:extLst>
                <a:ext uri="{FF2B5EF4-FFF2-40B4-BE49-F238E27FC236}">
                  <a16:creationId xmlns:a16="http://schemas.microsoft.com/office/drawing/2014/main" id="{B6909414-1AA0-CCFF-0AE0-605137D499FB}"/>
                </a:ext>
              </a:extLst>
            </p:cNvPr>
            <p:cNvSpPr>
              <a:spLocks/>
            </p:cNvSpPr>
            <p:nvPr/>
          </p:nvSpPr>
          <p:spPr bwMode="auto">
            <a:xfrm>
              <a:off x="-3474267" y="3173635"/>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25</a:t>
            </a:fld>
            <a:endParaRPr lang="en-US" altLang="en-US" dirty="0"/>
          </a:p>
        </p:txBody>
      </p:sp>
      <p:sp>
        <p:nvSpPr>
          <p:cNvPr id="80" name="AutoShape 32">
            <a:extLst>
              <a:ext uri="{FF2B5EF4-FFF2-40B4-BE49-F238E27FC236}">
                <a16:creationId xmlns:a16="http://schemas.microsoft.com/office/drawing/2014/main" id="{41042F9A-58D9-1B84-66C3-860904340E79}"/>
              </a:ext>
            </a:extLst>
          </p:cNvPr>
          <p:cNvSpPr>
            <a:spLocks noChangeArrowheads="1"/>
          </p:cNvSpPr>
          <p:nvPr/>
        </p:nvSpPr>
        <p:spPr bwMode="auto">
          <a:xfrm flipH="1">
            <a:off x="10625956" y="5204048"/>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1" name="Text Box 39">
            <a:extLst>
              <a:ext uri="{FF2B5EF4-FFF2-40B4-BE49-F238E27FC236}">
                <a16:creationId xmlns:a16="http://schemas.microsoft.com/office/drawing/2014/main" id="{BE7418C6-D474-324E-3147-1EFF1BD7565C}"/>
              </a:ext>
            </a:extLst>
          </p:cNvPr>
          <p:cNvSpPr txBox="1">
            <a:spLocks noChangeArrowheads="1"/>
          </p:cNvSpPr>
          <p:nvPr/>
        </p:nvSpPr>
        <p:spPr bwMode="auto">
          <a:xfrm>
            <a:off x="10549756" y="4746848"/>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Arial Narrow" pitchFamily="34" charset="0"/>
              </a:rPr>
              <a:t>P</a:t>
            </a:r>
          </a:p>
        </p:txBody>
      </p:sp>
      <p:sp>
        <p:nvSpPr>
          <p:cNvPr id="128" name="Text Placeholder 1">
            <a:extLst>
              <a:ext uri="{FF2B5EF4-FFF2-40B4-BE49-F238E27FC236}">
                <a16:creationId xmlns:a16="http://schemas.microsoft.com/office/drawing/2014/main" id="{E36614F5-DCBE-E846-D0F6-0004B4415235}"/>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a:pPr>
            <a:r>
              <a:rPr lang="en-US" altLang="en-US" sz="2200" dirty="0">
                <a:latin typeface="+mj-lt"/>
              </a:rPr>
              <a:t>Brace loaded in compression to peak compression capacity (buckling).</a:t>
            </a:r>
          </a:p>
          <a:p>
            <a:pPr marL="514350" indent="-514350">
              <a:buFont typeface="+mj-lt"/>
              <a:buAutoNum type="arabicPeriod"/>
            </a:pPr>
            <a:r>
              <a:rPr lang="en-US" altLang="en-US" sz="2200" b="0" dirty="0">
                <a:latin typeface="+mj-lt"/>
              </a:rPr>
              <a:t>Continue loading in compression. Compressive resistance drops rapidly. Flexural plastic hinge forms at mid-length (due to P-</a:t>
            </a:r>
            <a:r>
              <a:rPr lang="el-GR" altLang="en-US" sz="2200" b="0" dirty="0">
                <a:latin typeface="+mj-lt"/>
              </a:rPr>
              <a:t>Δ</a:t>
            </a:r>
            <a:r>
              <a:rPr lang="en-US" altLang="en-US" sz="2200" b="0" dirty="0">
                <a:latin typeface="+mj-lt"/>
              </a:rPr>
              <a:t> moment in member).</a:t>
            </a:r>
          </a:p>
          <a:p>
            <a:pPr marL="514350" indent="-514350">
              <a:buFont typeface="+mj-lt"/>
              <a:buAutoNum type="arabicPeriod"/>
            </a:pPr>
            <a:endParaRPr lang="en-US" sz="2200" dirty="0">
              <a:latin typeface="+mj-lt"/>
              <a:cs typeface="Calibri Light" panose="020F0302020204030204" pitchFamily="34" charset="0"/>
            </a:endParaRPr>
          </a:p>
        </p:txBody>
      </p:sp>
    </p:spTree>
    <p:extLst>
      <p:ext uri="{BB962C8B-B14F-4D97-AF65-F5344CB8AC3E}">
        <p14:creationId xmlns:p14="http://schemas.microsoft.com/office/powerpoint/2010/main" val="3322271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latin typeface="Arial Narrow" pitchFamily="34" charset="0"/>
                </a:rPr>
                <a:t>P</a:t>
              </a:r>
              <a:r>
                <a:rPr lang="en-US" altLang="en-US" sz="1800" baseline="-25000" dirty="0">
                  <a:latin typeface="Arial Narrow" pitchFamily="34" charset="0"/>
                </a:rPr>
                <a:t>CR</a:t>
              </a:r>
              <a:endParaRPr lang="en-US" altLang="en-US" sz="1800" dirty="0">
                <a:latin typeface="Arial Narrow" pitchFamily="34" charset="0"/>
              </a:endParaRPr>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26</a:t>
            </a:fld>
            <a:endParaRPr lang="en-US" altLang="en-US" dirty="0"/>
          </a:p>
        </p:txBody>
      </p:sp>
      <p:sp>
        <p:nvSpPr>
          <p:cNvPr id="48" name="AutoShape 14">
            <a:extLst>
              <a:ext uri="{FF2B5EF4-FFF2-40B4-BE49-F238E27FC236}">
                <a16:creationId xmlns:a16="http://schemas.microsoft.com/office/drawing/2014/main" id="{DC4585E9-C96A-7A55-C1FE-C3A9481B9110}"/>
              </a:ext>
            </a:extLst>
          </p:cNvPr>
          <p:cNvSpPr>
            <a:spLocks noChangeArrowheads="1"/>
          </p:cNvSpPr>
          <p:nvPr/>
        </p:nvSpPr>
        <p:spPr bwMode="auto">
          <a:xfrm>
            <a:off x="6708006" y="5432648"/>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9" name="Line 15">
            <a:extLst>
              <a:ext uri="{FF2B5EF4-FFF2-40B4-BE49-F238E27FC236}">
                <a16:creationId xmlns:a16="http://schemas.microsoft.com/office/drawing/2014/main" id="{81F58491-1DB9-CFB7-92F4-7CF8AB1F6993}"/>
              </a:ext>
            </a:extLst>
          </p:cNvPr>
          <p:cNvSpPr>
            <a:spLocks noChangeShapeType="1"/>
          </p:cNvSpPr>
          <p:nvPr/>
        </p:nvSpPr>
        <p:spPr bwMode="auto">
          <a:xfrm>
            <a:off x="6904856" y="5356448"/>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Oval 16">
            <a:extLst>
              <a:ext uri="{FF2B5EF4-FFF2-40B4-BE49-F238E27FC236}">
                <a16:creationId xmlns:a16="http://schemas.microsoft.com/office/drawing/2014/main" id="{F6CC67E1-FAC8-4C7B-AEFE-D9ED8DECB830}"/>
              </a:ext>
            </a:extLst>
          </p:cNvPr>
          <p:cNvSpPr>
            <a:spLocks noChangeArrowheads="1"/>
          </p:cNvSpPr>
          <p:nvPr/>
        </p:nvSpPr>
        <p:spPr bwMode="auto">
          <a:xfrm>
            <a:off x="6752456" y="5280248"/>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 name="Oval 17">
            <a:extLst>
              <a:ext uri="{FF2B5EF4-FFF2-40B4-BE49-F238E27FC236}">
                <a16:creationId xmlns:a16="http://schemas.microsoft.com/office/drawing/2014/main" id="{1FDBB7C7-C331-08B3-7ACD-B273D4AE4EB7}"/>
              </a:ext>
            </a:extLst>
          </p:cNvPr>
          <p:cNvSpPr>
            <a:spLocks noChangeArrowheads="1"/>
          </p:cNvSpPr>
          <p:nvPr/>
        </p:nvSpPr>
        <p:spPr bwMode="auto">
          <a:xfrm>
            <a:off x="9648056" y="5280248"/>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8" name="Oval 34">
            <a:extLst>
              <a:ext uri="{FF2B5EF4-FFF2-40B4-BE49-F238E27FC236}">
                <a16:creationId xmlns:a16="http://schemas.microsoft.com/office/drawing/2014/main" id="{ED50AB52-5A95-026D-CDAE-06FB7D732727}"/>
              </a:ext>
            </a:extLst>
          </p:cNvPr>
          <p:cNvSpPr>
            <a:spLocks noChangeArrowheads="1"/>
          </p:cNvSpPr>
          <p:nvPr/>
        </p:nvSpPr>
        <p:spPr bwMode="auto">
          <a:xfrm>
            <a:off x="9533756" y="5280248"/>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0" name="Freeform 42">
            <a:extLst>
              <a:ext uri="{FF2B5EF4-FFF2-40B4-BE49-F238E27FC236}">
                <a16:creationId xmlns:a16="http://schemas.microsoft.com/office/drawing/2014/main" id="{76A08DCE-FF00-C668-B61A-FB0FC3C6E910}"/>
              </a:ext>
            </a:extLst>
          </p:cNvPr>
          <p:cNvSpPr>
            <a:spLocks/>
          </p:cNvSpPr>
          <p:nvPr/>
        </p:nvSpPr>
        <p:spPr bwMode="auto">
          <a:xfrm>
            <a:off x="6904856" y="5177061"/>
            <a:ext cx="2641600" cy="188912"/>
          </a:xfrm>
          <a:custGeom>
            <a:avLst/>
            <a:gdLst>
              <a:gd name="T0" fmla="*/ 0 w 1664"/>
              <a:gd name="T1" fmla="*/ 2147483646 h 119"/>
              <a:gd name="T2" fmla="*/ 2147483646 w 1664"/>
              <a:gd name="T3" fmla="*/ 2147483646 h 119"/>
              <a:gd name="T4" fmla="*/ 2147483646 w 1664"/>
              <a:gd name="T5" fmla="*/ 2147483646 h 119"/>
              <a:gd name="T6" fmla="*/ 0 60000 65536"/>
              <a:gd name="T7" fmla="*/ 0 60000 65536"/>
              <a:gd name="T8" fmla="*/ 0 60000 65536"/>
            </a:gdLst>
            <a:ahLst/>
            <a:cxnLst>
              <a:cxn ang="T6">
                <a:pos x="T0" y="T1"/>
              </a:cxn>
              <a:cxn ang="T7">
                <a:pos x="T2" y="T3"/>
              </a:cxn>
              <a:cxn ang="T8">
                <a:pos x="T4" y="T5"/>
              </a:cxn>
            </a:cxnLst>
            <a:rect l="0" t="0" r="r" b="b"/>
            <a:pathLst>
              <a:path w="1664" h="119">
                <a:moveTo>
                  <a:pt x="0" y="119"/>
                </a:moveTo>
                <a:cubicBezTo>
                  <a:pt x="273" y="62"/>
                  <a:pt x="547" y="6"/>
                  <a:pt x="824" y="3"/>
                </a:cubicBezTo>
                <a:cubicBezTo>
                  <a:pt x="1101" y="0"/>
                  <a:pt x="1382" y="51"/>
                  <a:pt x="1664" y="103"/>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7" name="Group 16">
            <a:extLst>
              <a:ext uri="{FF2B5EF4-FFF2-40B4-BE49-F238E27FC236}">
                <a16:creationId xmlns:a16="http://schemas.microsoft.com/office/drawing/2014/main" id="{5B45E8AE-CE50-9CD6-67B4-7D5A2816C4A5}"/>
              </a:ext>
            </a:extLst>
          </p:cNvPr>
          <p:cNvGrpSpPr/>
          <p:nvPr/>
        </p:nvGrpSpPr>
        <p:grpSpPr>
          <a:xfrm>
            <a:off x="1354522" y="3526061"/>
            <a:ext cx="1533525" cy="1792287"/>
            <a:chOff x="1292225" y="2811463"/>
            <a:chExt cx="1533525" cy="1792287"/>
          </a:xfrm>
        </p:grpSpPr>
        <p:sp>
          <p:nvSpPr>
            <p:cNvPr id="6" name="Oval 46">
              <a:extLst>
                <a:ext uri="{FF2B5EF4-FFF2-40B4-BE49-F238E27FC236}">
                  <a16:creationId xmlns:a16="http://schemas.microsoft.com/office/drawing/2014/main" id="{8D500E00-5519-AD34-47ED-678E94452800}"/>
                </a:ext>
              </a:extLst>
            </p:cNvPr>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Text Box 47">
              <a:extLst>
                <a:ext uri="{FF2B5EF4-FFF2-40B4-BE49-F238E27FC236}">
                  <a16:creationId xmlns:a16="http://schemas.microsoft.com/office/drawing/2014/main" id="{B7ACF9E8-08A1-1118-74D7-84E698672335}"/>
                </a:ext>
              </a:extLst>
            </p:cNvPr>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8" name="Oval 57">
              <a:extLst>
                <a:ext uri="{FF2B5EF4-FFF2-40B4-BE49-F238E27FC236}">
                  <a16:creationId xmlns:a16="http://schemas.microsoft.com/office/drawing/2014/main" id="{DCE79F5C-D4FC-7F34-E067-943A3E970D30}"/>
                </a:ext>
              </a:extLst>
            </p:cNvPr>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Text Box 58">
              <a:extLst>
                <a:ext uri="{FF2B5EF4-FFF2-40B4-BE49-F238E27FC236}">
                  <a16:creationId xmlns:a16="http://schemas.microsoft.com/office/drawing/2014/main" id="{7E0C92C7-5478-2332-0D25-0133B485DFAA}"/>
                </a:ext>
              </a:extLst>
            </p:cNvPr>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10" name="Line 59">
              <a:extLst>
                <a:ext uri="{FF2B5EF4-FFF2-40B4-BE49-F238E27FC236}">
                  <a16:creationId xmlns:a16="http://schemas.microsoft.com/office/drawing/2014/main" id="{896CB58E-C3C2-8310-1D1C-7A0D3BCDA430}"/>
                </a:ext>
              </a:extLst>
            </p:cNvPr>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Oval 61">
              <a:extLst>
                <a:ext uri="{FF2B5EF4-FFF2-40B4-BE49-F238E27FC236}">
                  <a16:creationId xmlns:a16="http://schemas.microsoft.com/office/drawing/2014/main" id="{79F58EBC-1843-A780-3962-3D5584B59E97}"/>
                </a:ext>
              </a:extLst>
            </p:cNvPr>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Text Box 62">
              <a:extLst>
                <a:ext uri="{FF2B5EF4-FFF2-40B4-BE49-F238E27FC236}">
                  <a16:creationId xmlns:a16="http://schemas.microsoft.com/office/drawing/2014/main" id="{D8D4DAE9-9501-7561-EC24-A41E4C5BE4E5}"/>
                </a:ext>
              </a:extLst>
            </p:cNvPr>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14" name="Freeform 63">
              <a:extLst>
                <a:ext uri="{FF2B5EF4-FFF2-40B4-BE49-F238E27FC236}">
                  <a16:creationId xmlns:a16="http://schemas.microsoft.com/office/drawing/2014/main" id="{C3F4C666-6E22-D55B-B4A5-0700EEFD6A8F}"/>
                </a:ext>
              </a:extLst>
            </p:cNvPr>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64">
              <a:extLst>
                <a:ext uri="{FF2B5EF4-FFF2-40B4-BE49-F238E27FC236}">
                  <a16:creationId xmlns:a16="http://schemas.microsoft.com/office/drawing/2014/main" id="{531205E9-4E16-DABA-2958-B43B3645C2D6}"/>
                </a:ext>
              </a:extLst>
            </p:cNvPr>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66">
              <a:extLst>
                <a:ext uri="{FF2B5EF4-FFF2-40B4-BE49-F238E27FC236}">
                  <a16:creationId xmlns:a16="http://schemas.microsoft.com/office/drawing/2014/main" id="{5F43D581-520F-0A2D-A6C1-3ADE4AC6D9D6}"/>
                </a:ext>
              </a:extLst>
            </p:cNvPr>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7" name="Text Placeholder 1">
            <a:extLst>
              <a:ext uri="{FF2B5EF4-FFF2-40B4-BE49-F238E27FC236}">
                <a16:creationId xmlns:a16="http://schemas.microsoft.com/office/drawing/2014/main" id="{0974C379-E5A2-61AE-73B9-F743FE09813D}"/>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a:pPr>
            <a:r>
              <a:rPr lang="en-US" altLang="en-US" sz="2200" dirty="0">
                <a:latin typeface="+mj-lt"/>
              </a:rPr>
              <a:t>Brace loaded in compression to peak compression capacity (buckling).</a:t>
            </a:r>
          </a:p>
          <a:p>
            <a:pPr marL="514350" indent="-514350">
              <a:buFont typeface="+mj-lt"/>
              <a:buAutoNum type="arabicPeriod"/>
            </a:pPr>
            <a:r>
              <a:rPr lang="en-US" altLang="en-US" sz="2200" b="0" dirty="0">
                <a:latin typeface="+mj-lt"/>
              </a:rPr>
              <a:t>Continue loading in compression. Compressive resistance drops rapidly. Flexural plastic hinge forms at mid-length (due to P-</a:t>
            </a:r>
            <a:r>
              <a:rPr lang="el-GR" altLang="en-US" sz="2200" b="0" dirty="0">
                <a:latin typeface="+mj-lt"/>
              </a:rPr>
              <a:t>Δ</a:t>
            </a:r>
            <a:r>
              <a:rPr lang="en-US" altLang="en-US" sz="2200" b="0" dirty="0">
                <a:latin typeface="+mj-lt"/>
              </a:rPr>
              <a:t> moment in member).</a:t>
            </a:r>
          </a:p>
          <a:p>
            <a:pPr marL="514350" indent="-514350">
              <a:buFont typeface="+mj-lt"/>
              <a:buAutoNum type="arabicPeriod"/>
            </a:pPr>
            <a:r>
              <a:rPr lang="en-US" altLang="en-US" sz="2200" b="0" dirty="0">
                <a:latin typeface="+mj-lt"/>
              </a:rPr>
              <a:t>Remove load from member (P=0). Member has permanent out-of-plane deformation.</a:t>
            </a:r>
            <a:endParaRPr lang="el-GR" altLang="en-US" sz="2200" b="0" dirty="0">
              <a:latin typeface="+mj-lt"/>
            </a:endParaRPr>
          </a:p>
          <a:p>
            <a:pPr marL="514350" indent="-514350">
              <a:buFont typeface="+mj-lt"/>
              <a:buAutoNum type="arabicPeriod"/>
            </a:pPr>
            <a:endParaRPr lang="en-US" sz="2200" dirty="0">
              <a:latin typeface="+mj-lt"/>
              <a:cs typeface="Calibri Light" panose="020F0302020204030204" pitchFamily="34" charset="0"/>
            </a:endParaRPr>
          </a:p>
        </p:txBody>
      </p:sp>
    </p:spTree>
    <p:extLst>
      <p:ext uri="{BB962C8B-B14F-4D97-AF65-F5344CB8AC3E}">
        <p14:creationId xmlns:p14="http://schemas.microsoft.com/office/powerpoint/2010/main" val="1338374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 Placeholder 1">
            <a:extLst>
              <a:ext uri="{FF2B5EF4-FFF2-40B4-BE49-F238E27FC236}">
                <a16:creationId xmlns:a16="http://schemas.microsoft.com/office/drawing/2014/main" id="{FA0DD370-7667-585F-91BC-420292F7917A}"/>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startAt="4"/>
            </a:pPr>
            <a:r>
              <a:rPr lang="en-US" altLang="en-US" sz="2200" b="0" dirty="0">
                <a:latin typeface="+mj-lt"/>
              </a:rPr>
              <a:t>Brace loaded in tension to yield. </a:t>
            </a:r>
          </a:p>
          <a:p>
            <a:pPr marL="514350" indent="-514350">
              <a:buFont typeface="+mj-lt"/>
              <a:buAutoNum type="arabicPeriod" startAt="4"/>
            </a:pPr>
            <a:endParaRPr lang="en-US" sz="2200" dirty="0">
              <a:latin typeface="+mj-lt"/>
              <a:cs typeface="Calibri Light" panose="020F0302020204030204" pitchFamily="34" charset="0"/>
            </a:endParaRPr>
          </a:p>
        </p:txBody>
      </p:sp>
      <p:grpSp>
        <p:nvGrpSpPr>
          <p:cNvPr id="74" name="Group 73">
            <a:extLst>
              <a:ext uri="{FF2B5EF4-FFF2-40B4-BE49-F238E27FC236}">
                <a16:creationId xmlns:a16="http://schemas.microsoft.com/office/drawing/2014/main" id="{1183BA69-C05A-CAE3-92FD-6E1CAB446098}"/>
              </a:ext>
            </a:extLst>
          </p:cNvPr>
          <p:cNvGrpSpPr/>
          <p:nvPr/>
        </p:nvGrpSpPr>
        <p:grpSpPr>
          <a:xfrm>
            <a:off x="6600056" y="4823048"/>
            <a:ext cx="4470400" cy="838200"/>
            <a:chOff x="2247900" y="5546725"/>
            <a:chExt cx="4470400" cy="838200"/>
          </a:xfrm>
        </p:grpSpPr>
        <p:sp>
          <p:nvSpPr>
            <p:cNvPr id="23" name="AutoShape 9">
              <a:extLst>
                <a:ext uri="{FF2B5EF4-FFF2-40B4-BE49-F238E27FC236}">
                  <a16:creationId xmlns:a16="http://schemas.microsoft.com/office/drawing/2014/main" id="{22A99C05-0413-A901-8189-2A0AE6AE6ED4}"/>
                </a:ext>
              </a:extLst>
            </p:cNvPr>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4" name="Line 10">
              <a:extLst>
                <a:ext uri="{FF2B5EF4-FFF2-40B4-BE49-F238E27FC236}">
                  <a16:creationId xmlns:a16="http://schemas.microsoft.com/office/drawing/2014/main" id="{CA91031C-0C27-BBF0-5A91-FD9333EB6570}"/>
                </a:ext>
              </a:extLst>
            </p:cNvPr>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Oval 11">
              <a:extLst>
                <a:ext uri="{FF2B5EF4-FFF2-40B4-BE49-F238E27FC236}">
                  <a16:creationId xmlns:a16="http://schemas.microsoft.com/office/drawing/2014/main" id="{2D34F073-090D-E91B-5D3D-1BF43F5D73F4}"/>
                </a:ext>
              </a:extLst>
            </p:cNvPr>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Oval 12">
              <a:extLst>
                <a:ext uri="{FF2B5EF4-FFF2-40B4-BE49-F238E27FC236}">
                  <a16:creationId xmlns:a16="http://schemas.microsoft.com/office/drawing/2014/main" id="{FCE4CFF9-3CAA-F319-9A42-A4420982F36F}"/>
                </a:ext>
              </a:extLst>
            </p:cNvPr>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7" name="Group 13">
              <a:extLst>
                <a:ext uri="{FF2B5EF4-FFF2-40B4-BE49-F238E27FC236}">
                  <a16:creationId xmlns:a16="http://schemas.microsoft.com/office/drawing/2014/main" id="{C47A53BF-78C8-6CD7-EC13-8FEA55DB3C0B}"/>
                </a:ext>
              </a:extLst>
            </p:cNvPr>
            <p:cNvGrpSpPr>
              <a:grpSpLocks/>
            </p:cNvGrpSpPr>
            <p:nvPr/>
          </p:nvGrpSpPr>
          <p:grpSpPr bwMode="auto">
            <a:xfrm>
              <a:off x="2247900" y="6308725"/>
              <a:ext cx="457200" cy="76200"/>
              <a:chOff x="3264" y="1728"/>
              <a:chExt cx="288" cy="48"/>
            </a:xfrm>
          </p:grpSpPr>
          <p:sp>
            <p:nvSpPr>
              <p:cNvPr id="28" name="Line 14">
                <a:extLst>
                  <a:ext uri="{FF2B5EF4-FFF2-40B4-BE49-F238E27FC236}">
                    <a16:creationId xmlns:a16="http://schemas.microsoft.com/office/drawing/2014/main" id="{E99AFAF9-B72E-D16A-51DF-470A39E3FE49}"/>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5">
                <a:extLst>
                  <a:ext uri="{FF2B5EF4-FFF2-40B4-BE49-F238E27FC236}">
                    <a16:creationId xmlns:a16="http://schemas.microsoft.com/office/drawing/2014/main" id="{AA9860DA-936A-3EBA-E00C-236B94ECB477}"/>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6">
                <a:extLst>
                  <a:ext uri="{FF2B5EF4-FFF2-40B4-BE49-F238E27FC236}">
                    <a16:creationId xmlns:a16="http://schemas.microsoft.com/office/drawing/2014/main" id="{D13EA560-438A-A037-DF6A-BBA49635B6C8}"/>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7">
                <a:extLst>
                  <a:ext uri="{FF2B5EF4-FFF2-40B4-BE49-F238E27FC236}">
                    <a16:creationId xmlns:a16="http://schemas.microsoft.com/office/drawing/2014/main" id="{075C8F1C-45E0-06A7-CEA6-40D905C90D7C}"/>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8">
                <a:extLst>
                  <a:ext uri="{FF2B5EF4-FFF2-40B4-BE49-F238E27FC236}">
                    <a16:creationId xmlns:a16="http://schemas.microsoft.com/office/drawing/2014/main" id="{51676432-3D9B-36EA-A795-B81C9DCFBB47}"/>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9">
                <a:extLst>
                  <a:ext uri="{FF2B5EF4-FFF2-40B4-BE49-F238E27FC236}">
                    <a16:creationId xmlns:a16="http://schemas.microsoft.com/office/drawing/2014/main" id="{453E1E1F-18D9-0F15-9313-CC76A8DAD2B7}"/>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20">
                <a:extLst>
                  <a:ext uri="{FF2B5EF4-FFF2-40B4-BE49-F238E27FC236}">
                    <a16:creationId xmlns:a16="http://schemas.microsoft.com/office/drawing/2014/main" id="{CBE85E78-5A44-6D05-B754-C8AF0C077A9E}"/>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5" name="Group 21">
              <a:extLst>
                <a:ext uri="{FF2B5EF4-FFF2-40B4-BE49-F238E27FC236}">
                  <a16:creationId xmlns:a16="http://schemas.microsoft.com/office/drawing/2014/main" id="{A6081C07-B7BC-2E43-03BA-3ED64567D0E4}"/>
                </a:ext>
              </a:extLst>
            </p:cNvPr>
            <p:cNvGrpSpPr>
              <a:grpSpLocks/>
            </p:cNvGrpSpPr>
            <p:nvPr/>
          </p:nvGrpSpPr>
          <p:grpSpPr bwMode="auto">
            <a:xfrm>
              <a:off x="5143500" y="6156325"/>
              <a:ext cx="457200" cy="228600"/>
              <a:chOff x="5088" y="1632"/>
              <a:chExt cx="288" cy="144"/>
            </a:xfrm>
          </p:grpSpPr>
          <p:sp>
            <p:nvSpPr>
              <p:cNvPr id="36" name="AutoShape 22">
                <a:extLst>
                  <a:ext uri="{FF2B5EF4-FFF2-40B4-BE49-F238E27FC236}">
                    <a16:creationId xmlns:a16="http://schemas.microsoft.com/office/drawing/2014/main" id="{CD0C6C9C-F3B4-5A08-03A3-1D4F3EDD571A}"/>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7" name="Group 23">
                <a:extLst>
                  <a:ext uri="{FF2B5EF4-FFF2-40B4-BE49-F238E27FC236}">
                    <a16:creationId xmlns:a16="http://schemas.microsoft.com/office/drawing/2014/main" id="{FE7B73A0-B7C8-FE47-C393-AC3E8A99B7BE}"/>
                  </a:ext>
                </a:extLst>
              </p:cNvPr>
              <p:cNvGrpSpPr>
                <a:grpSpLocks/>
              </p:cNvGrpSpPr>
              <p:nvPr/>
            </p:nvGrpSpPr>
            <p:grpSpPr bwMode="auto">
              <a:xfrm>
                <a:off x="5088" y="1728"/>
                <a:ext cx="288" cy="48"/>
                <a:chOff x="5088" y="1728"/>
                <a:chExt cx="288" cy="48"/>
              </a:xfrm>
            </p:grpSpPr>
            <p:sp>
              <p:nvSpPr>
                <p:cNvPr id="38" name="Line 24">
                  <a:extLst>
                    <a:ext uri="{FF2B5EF4-FFF2-40B4-BE49-F238E27FC236}">
                      <a16:creationId xmlns:a16="http://schemas.microsoft.com/office/drawing/2014/main" id="{AEA8098C-813C-865E-07A1-86B6531A561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Oval 25">
                  <a:extLst>
                    <a:ext uri="{FF2B5EF4-FFF2-40B4-BE49-F238E27FC236}">
                      <a16:creationId xmlns:a16="http://schemas.microsoft.com/office/drawing/2014/main" id="{81973483-51EE-0F76-FD35-6F5DBE97731E}"/>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0" name="Oval 26">
                  <a:extLst>
                    <a:ext uri="{FF2B5EF4-FFF2-40B4-BE49-F238E27FC236}">
                      <a16:creationId xmlns:a16="http://schemas.microsoft.com/office/drawing/2014/main" id="{AA847992-B08F-FDFA-889F-D1F54654FDAB}"/>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1" name="Oval 27">
                  <a:extLst>
                    <a:ext uri="{FF2B5EF4-FFF2-40B4-BE49-F238E27FC236}">
                      <a16:creationId xmlns:a16="http://schemas.microsoft.com/office/drawing/2014/main" id="{A57C5387-E219-23C5-FBBD-247EE74F5FE3}"/>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42" name="Oval 28">
              <a:extLst>
                <a:ext uri="{FF2B5EF4-FFF2-40B4-BE49-F238E27FC236}">
                  <a16:creationId xmlns:a16="http://schemas.microsoft.com/office/drawing/2014/main" id="{084C2ABA-C4BA-67AE-83B1-2054B1C0F47F}"/>
                </a:ext>
              </a:extLst>
            </p:cNvPr>
            <p:cNvSpPr>
              <a:spLocks noChangeArrowheads="1"/>
            </p:cNvSpPr>
            <p:nvPr/>
          </p:nvSpPr>
          <p:spPr bwMode="auto">
            <a:xfrm>
              <a:off x="560705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 name="Text Box 46">
              <a:extLst>
                <a:ext uri="{FF2B5EF4-FFF2-40B4-BE49-F238E27FC236}">
                  <a16:creationId xmlns:a16="http://schemas.microsoft.com/office/drawing/2014/main" id="{472D442B-DD6A-D057-77B0-FB97BBDB6A26}"/>
                </a:ext>
              </a:extLst>
            </p:cNvPr>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000" dirty="0">
                <a:latin typeface="Arial Narrow" pitchFamily="34" charset="0"/>
              </a:endParaRPr>
            </a:p>
          </p:txBody>
        </p:sp>
        <p:sp>
          <p:nvSpPr>
            <p:cNvPr id="73" name="Freeform 47">
              <a:extLst>
                <a:ext uri="{FF2B5EF4-FFF2-40B4-BE49-F238E27FC236}">
                  <a16:creationId xmlns:a16="http://schemas.microsoft.com/office/drawing/2014/main" id="{CAC47206-CADA-537F-5247-456810F878C7}"/>
                </a:ext>
              </a:extLst>
            </p:cNvPr>
            <p:cNvSpPr>
              <a:spLocks/>
            </p:cNvSpPr>
            <p:nvPr/>
          </p:nvSpPr>
          <p:spPr bwMode="auto">
            <a:xfrm>
              <a:off x="2414588" y="6011863"/>
              <a:ext cx="3190875" cy="63500"/>
            </a:xfrm>
            <a:custGeom>
              <a:avLst/>
              <a:gdLst>
                <a:gd name="T0" fmla="*/ 2147483646 w 2050"/>
                <a:gd name="T1" fmla="*/ 2147483646 h 44"/>
                <a:gd name="T2" fmla="*/ 2147483646 w 2050"/>
                <a:gd name="T3" fmla="*/ 2147483646 h 44"/>
                <a:gd name="T4" fmla="*/ 2147483646 w 2050"/>
                <a:gd name="T5" fmla="*/ 2147483646 h 44"/>
                <a:gd name="T6" fmla="*/ 2147483646 w 2050"/>
                <a:gd name="T7" fmla="*/ 2147483646 h 44"/>
                <a:gd name="T8" fmla="*/ 2147483646 w 2050"/>
                <a:gd name="T9" fmla="*/ 2147483646 h 44"/>
                <a:gd name="T10" fmla="*/ 2147483646 w 205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0" h="44">
                  <a:moveTo>
                    <a:pt x="199" y="29"/>
                  </a:moveTo>
                  <a:cubicBezTo>
                    <a:pt x="189" y="30"/>
                    <a:pt x="143" y="37"/>
                    <a:pt x="133" y="38"/>
                  </a:cubicBezTo>
                  <a:cubicBezTo>
                    <a:pt x="123" y="39"/>
                    <a:pt x="131" y="36"/>
                    <a:pt x="136" y="35"/>
                  </a:cubicBezTo>
                  <a:cubicBezTo>
                    <a:pt x="141" y="34"/>
                    <a:pt x="0" y="37"/>
                    <a:pt x="163" y="32"/>
                  </a:cubicBezTo>
                  <a:cubicBezTo>
                    <a:pt x="326" y="27"/>
                    <a:pt x="803" y="0"/>
                    <a:pt x="1117" y="2"/>
                  </a:cubicBezTo>
                  <a:cubicBezTo>
                    <a:pt x="1431" y="4"/>
                    <a:pt x="1740" y="24"/>
                    <a:pt x="2050" y="44"/>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27</a:t>
            </a:fld>
            <a:endParaRPr lang="en-US" altLang="en-US" dirty="0"/>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81" name="Text Box 39">
            <a:extLst>
              <a:ext uri="{FF2B5EF4-FFF2-40B4-BE49-F238E27FC236}">
                <a16:creationId xmlns:a16="http://schemas.microsoft.com/office/drawing/2014/main" id="{BE7418C6-D474-324E-3147-1EFF1BD7565C}"/>
              </a:ext>
            </a:extLst>
          </p:cNvPr>
          <p:cNvSpPr txBox="1">
            <a:spLocks noChangeArrowheads="1"/>
          </p:cNvSpPr>
          <p:nvPr/>
        </p:nvSpPr>
        <p:spPr bwMode="auto">
          <a:xfrm>
            <a:off x="10549756" y="4746848"/>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Arial Narrow" pitchFamily="34" charset="0"/>
              </a:rPr>
              <a:t>P</a:t>
            </a:r>
          </a:p>
        </p:txBody>
      </p:sp>
      <p:grpSp>
        <p:nvGrpSpPr>
          <p:cNvPr id="22" name="Group 21">
            <a:extLst>
              <a:ext uri="{FF2B5EF4-FFF2-40B4-BE49-F238E27FC236}">
                <a16:creationId xmlns:a16="http://schemas.microsoft.com/office/drawing/2014/main" id="{1730A27A-B99B-A96A-1E57-2DFFB36CB86B}"/>
              </a:ext>
            </a:extLst>
          </p:cNvPr>
          <p:cNvGrpSpPr/>
          <p:nvPr/>
        </p:nvGrpSpPr>
        <p:grpSpPr>
          <a:xfrm>
            <a:off x="1355291" y="1893665"/>
            <a:ext cx="3060700" cy="3417887"/>
            <a:chOff x="1292225" y="1185863"/>
            <a:chExt cx="3060700" cy="3417887"/>
          </a:xfrm>
        </p:grpSpPr>
        <p:sp>
          <p:nvSpPr>
            <p:cNvPr id="6" name="Oval 30">
              <a:extLst>
                <a:ext uri="{FF2B5EF4-FFF2-40B4-BE49-F238E27FC236}">
                  <a16:creationId xmlns:a16="http://schemas.microsoft.com/office/drawing/2014/main" id="{F77A3E1E-2081-1852-1895-A2D4AB3C218C}"/>
                </a:ext>
              </a:extLst>
            </p:cNvPr>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Text Box 31">
              <a:extLst>
                <a:ext uri="{FF2B5EF4-FFF2-40B4-BE49-F238E27FC236}">
                  <a16:creationId xmlns:a16="http://schemas.microsoft.com/office/drawing/2014/main" id="{6C7F6C43-CFB2-B3D7-E926-DCCEB062E2DC}"/>
                </a:ext>
              </a:extLst>
            </p:cNvPr>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8" name="Oval 33">
              <a:extLst>
                <a:ext uri="{FF2B5EF4-FFF2-40B4-BE49-F238E27FC236}">
                  <a16:creationId xmlns:a16="http://schemas.microsoft.com/office/drawing/2014/main" id="{600C5C73-582F-6225-D5D1-3A5131435803}"/>
                </a:ext>
              </a:extLst>
            </p:cNvPr>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Text Box 34">
              <a:extLst>
                <a:ext uri="{FF2B5EF4-FFF2-40B4-BE49-F238E27FC236}">
                  <a16:creationId xmlns:a16="http://schemas.microsoft.com/office/drawing/2014/main" id="{8B701DED-224E-2C19-6BDE-06EA6C13D3A7}"/>
                </a:ext>
              </a:extLst>
            </p:cNvPr>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10" name="Line 35">
              <a:extLst>
                <a:ext uri="{FF2B5EF4-FFF2-40B4-BE49-F238E27FC236}">
                  <a16:creationId xmlns:a16="http://schemas.microsoft.com/office/drawing/2014/main" id="{54C2B5EB-5F07-DD8A-D149-6CC0E3C87A6A}"/>
                </a:ext>
              </a:extLst>
            </p:cNvPr>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Text Box 36">
              <a:extLst>
                <a:ext uri="{FF2B5EF4-FFF2-40B4-BE49-F238E27FC236}">
                  <a16:creationId xmlns:a16="http://schemas.microsoft.com/office/drawing/2014/main" id="{8B493CD3-4840-1B4F-9610-4F779398E948}"/>
                </a:ext>
              </a:extLst>
            </p:cNvPr>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latin typeface="Arial Narrow" pitchFamily="34" charset="0"/>
                </a:rPr>
                <a:t>P</a:t>
              </a:r>
              <a:r>
                <a:rPr lang="en-US" altLang="en-US" sz="1800" baseline="-25000" dirty="0">
                  <a:latin typeface="Arial Narrow" pitchFamily="34" charset="0"/>
                </a:rPr>
                <a:t>CR</a:t>
              </a:r>
              <a:endParaRPr lang="en-US" altLang="en-US" sz="1800" dirty="0">
                <a:latin typeface="Arial Narrow" pitchFamily="34" charset="0"/>
              </a:endParaRPr>
            </a:p>
          </p:txBody>
        </p:sp>
        <p:sp>
          <p:nvSpPr>
            <p:cNvPr id="12" name="Oval 37">
              <a:extLst>
                <a:ext uri="{FF2B5EF4-FFF2-40B4-BE49-F238E27FC236}">
                  <a16:creationId xmlns:a16="http://schemas.microsoft.com/office/drawing/2014/main" id="{1484054A-78C5-6E05-6922-900E18D51178}"/>
                </a:ext>
              </a:extLst>
            </p:cNvPr>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Text Box 38">
              <a:extLst>
                <a:ext uri="{FF2B5EF4-FFF2-40B4-BE49-F238E27FC236}">
                  <a16:creationId xmlns:a16="http://schemas.microsoft.com/office/drawing/2014/main" id="{10D062FA-BADA-FEB0-3EA6-361F39D23C8D}"/>
                </a:ext>
              </a:extLst>
            </p:cNvPr>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14" name="Freeform 39">
              <a:extLst>
                <a:ext uri="{FF2B5EF4-FFF2-40B4-BE49-F238E27FC236}">
                  <a16:creationId xmlns:a16="http://schemas.microsoft.com/office/drawing/2014/main" id="{07DDC709-02EC-E354-E868-2B20A05DBC3F}"/>
                </a:ext>
              </a:extLst>
            </p:cNvPr>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40">
              <a:extLst>
                <a:ext uri="{FF2B5EF4-FFF2-40B4-BE49-F238E27FC236}">
                  <a16:creationId xmlns:a16="http://schemas.microsoft.com/office/drawing/2014/main" id="{C6B31B48-C3B9-95C7-82E8-9CA59990330E}"/>
                </a:ext>
              </a:extLst>
            </p:cNvPr>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41">
              <a:extLst>
                <a:ext uri="{FF2B5EF4-FFF2-40B4-BE49-F238E27FC236}">
                  <a16:creationId xmlns:a16="http://schemas.microsoft.com/office/drawing/2014/main" id="{E37A68CF-5D48-2F95-FEFD-08D831F0B909}"/>
                </a:ext>
              </a:extLst>
            </p:cNvPr>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Freeform 42">
              <a:extLst>
                <a:ext uri="{FF2B5EF4-FFF2-40B4-BE49-F238E27FC236}">
                  <a16:creationId xmlns:a16="http://schemas.microsoft.com/office/drawing/2014/main" id="{AF20CF97-6534-AEC3-CD33-FCB11B81F14C}"/>
                </a:ext>
              </a:extLst>
            </p:cNvPr>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Oval 43">
              <a:extLst>
                <a:ext uri="{FF2B5EF4-FFF2-40B4-BE49-F238E27FC236}">
                  <a16:creationId xmlns:a16="http://schemas.microsoft.com/office/drawing/2014/main" id="{9D370E52-1DD3-4676-1B17-D75E71A204E2}"/>
                </a:ext>
              </a:extLst>
            </p:cNvPr>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 name="Text Box 44">
              <a:extLst>
                <a:ext uri="{FF2B5EF4-FFF2-40B4-BE49-F238E27FC236}">
                  <a16:creationId xmlns:a16="http://schemas.microsoft.com/office/drawing/2014/main" id="{52782001-CF20-E102-3045-EA9A8181BB6E}"/>
                </a:ext>
              </a:extLst>
            </p:cNvPr>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20" name="Line 48">
              <a:extLst>
                <a:ext uri="{FF2B5EF4-FFF2-40B4-BE49-F238E27FC236}">
                  <a16:creationId xmlns:a16="http://schemas.microsoft.com/office/drawing/2014/main" id="{A79483F3-8832-C860-B03D-2AB604F0537A}"/>
                </a:ext>
              </a:extLst>
            </p:cNvPr>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Text Box 49">
              <a:extLst>
                <a:ext uri="{FF2B5EF4-FFF2-40B4-BE49-F238E27FC236}">
                  <a16:creationId xmlns:a16="http://schemas.microsoft.com/office/drawing/2014/main" id="{E5931D85-00FB-D697-0599-674078AEE715}"/>
                </a:ext>
              </a:extLst>
            </p:cNvPr>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grpSp>
      <p:sp>
        <p:nvSpPr>
          <p:cNvPr id="75" name="AutoShape 32">
            <a:extLst>
              <a:ext uri="{FF2B5EF4-FFF2-40B4-BE49-F238E27FC236}">
                <a16:creationId xmlns:a16="http://schemas.microsoft.com/office/drawing/2014/main" id="{0D30C2C7-5779-3655-63F2-E5DEECE6D92A}"/>
              </a:ext>
            </a:extLst>
          </p:cNvPr>
          <p:cNvSpPr>
            <a:spLocks noChangeArrowheads="1"/>
          </p:cNvSpPr>
          <p:nvPr/>
        </p:nvSpPr>
        <p:spPr bwMode="auto">
          <a:xfrm>
            <a:off x="10625956" y="5204048"/>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8611032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grpSp>
      <p:grpSp>
        <p:nvGrpSpPr>
          <p:cNvPr id="90" name="Group 89">
            <a:extLst>
              <a:ext uri="{FF2B5EF4-FFF2-40B4-BE49-F238E27FC236}">
                <a16:creationId xmlns:a16="http://schemas.microsoft.com/office/drawing/2014/main" id="{78FFAD61-8D60-A4C2-17F6-63066FB5DDB9}"/>
              </a:ext>
            </a:extLst>
          </p:cNvPr>
          <p:cNvGrpSpPr/>
          <p:nvPr/>
        </p:nvGrpSpPr>
        <p:grpSpPr>
          <a:xfrm>
            <a:off x="1355291" y="1900461"/>
            <a:ext cx="3060700" cy="3417887"/>
            <a:chOff x="1292225" y="1185863"/>
            <a:chExt cx="3060700" cy="3417887"/>
          </a:xfrm>
        </p:grpSpPr>
        <p:sp>
          <p:nvSpPr>
            <p:cNvPr id="48" name="Oval 30">
              <a:extLst>
                <a:ext uri="{FF2B5EF4-FFF2-40B4-BE49-F238E27FC236}">
                  <a16:creationId xmlns:a16="http://schemas.microsoft.com/office/drawing/2014/main" id="{01C4317B-4445-FB5B-D9AF-F800F5A5FE2C}"/>
                </a:ext>
              </a:extLst>
            </p:cNvPr>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9" name="Text Box 31">
              <a:extLst>
                <a:ext uri="{FF2B5EF4-FFF2-40B4-BE49-F238E27FC236}">
                  <a16:creationId xmlns:a16="http://schemas.microsoft.com/office/drawing/2014/main" id="{8925F59C-677C-83B2-2761-46AF85F23369}"/>
                </a:ext>
              </a:extLst>
            </p:cNvPr>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50" name="Oval 32">
              <a:extLst>
                <a:ext uri="{FF2B5EF4-FFF2-40B4-BE49-F238E27FC236}">
                  <a16:creationId xmlns:a16="http://schemas.microsoft.com/office/drawing/2014/main" id="{C9E2401B-FE68-B7AE-BF62-BDC6C237F3E0}"/>
                </a:ext>
              </a:extLst>
            </p:cNvPr>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 name="Text Box 33">
              <a:extLst>
                <a:ext uri="{FF2B5EF4-FFF2-40B4-BE49-F238E27FC236}">
                  <a16:creationId xmlns:a16="http://schemas.microsoft.com/office/drawing/2014/main" id="{F16CA86A-C699-1EEC-368F-102C403D9F1B}"/>
                </a:ext>
              </a:extLst>
            </p:cNvPr>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67" name="Line 34">
              <a:extLst>
                <a:ext uri="{FF2B5EF4-FFF2-40B4-BE49-F238E27FC236}">
                  <a16:creationId xmlns:a16="http://schemas.microsoft.com/office/drawing/2014/main" id="{82A34CAA-6A96-8E33-0D9A-C578D4E241D5}"/>
                </a:ext>
              </a:extLst>
            </p:cNvPr>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 name="Text Box 35">
              <a:extLst>
                <a:ext uri="{FF2B5EF4-FFF2-40B4-BE49-F238E27FC236}">
                  <a16:creationId xmlns:a16="http://schemas.microsoft.com/office/drawing/2014/main" id="{D12DEB4B-6D0A-FD00-5C26-C3AE122B2AB4}"/>
                </a:ext>
              </a:extLst>
            </p:cNvPr>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70" name="Oval 36">
              <a:extLst>
                <a:ext uri="{FF2B5EF4-FFF2-40B4-BE49-F238E27FC236}">
                  <a16:creationId xmlns:a16="http://schemas.microsoft.com/office/drawing/2014/main" id="{A360754F-41C4-5DC1-1562-D7C876EE5ED0}"/>
                </a:ext>
              </a:extLst>
            </p:cNvPr>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 name="Text Box 37">
              <a:extLst>
                <a:ext uri="{FF2B5EF4-FFF2-40B4-BE49-F238E27FC236}">
                  <a16:creationId xmlns:a16="http://schemas.microsoft.com/office/drawing/2014/main" id="{2876DAFA-A526-2738-2F97-66BC7546084B}"/>
                </a:ext>
              </a:extLst>
            </p:cNvPr>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78" name="Freeform 38">
              <a:extLst>
                <a:ext uri="{FF2B5EF4-FFF2-40B4-BE49-F238E27FC236}">
                  <a16:creationId xmlns:a16="http://schemas.microsoft.com/office/drawing/2014/main" id="{C2030434-EC86-4984-AD20-D8C363DD1DBA}"/>
                </a:ext>
              </a:extLst>
            </p:cNvPr>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 name="Freeform 39">
              <a:extLst>
                <a:ext uri="{FF2B5EF4-FFF2-40B4-BE49-F238E27FC236}">
                  <a16:creationId xmlns:a16="http://schemas.microsoft.com/office/drawing/2014/main" id="{B69390D3-1B63-27C9-9EFA-EC96A74566D8}"/>
                </a:ext>
              </a:extLst>
            </p:cNvPr>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Freeform 40">
              <a:extLst>
                <a:ext uri="{FF2B5EF4-FFF2-40B4-BE49-F238E27FC236}">
                  <a16:creationId xmlns:a16="http://schemas.microsoft.com/office/drawing/2014/main" id="{34D1B5D8-85C0-943D-7F99-7706D0A94647}"/>
                </a:ext>
              </a:extLst>
            </p:cNvPr>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 name="Freeform 41">
              <a:extLst>
                <a:ext uri="{FF2B5EF4-FFF2-40B4-BE49-F238E27FC236}">
                  <a16:creationId xmlns:a16="http://schemas.microsoft.com/office/drawing/2014/main" id="{C50E888C-CC49-62BB-266D-50007C4AF638}"/>
                </a:ext>
              </a:extLst>
            </p:cNvPr>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Oval 42">
              <a:extLst>
                <a:ext uri="{FF2B5EF4-FFF2-40B4-BE49-F238E27FC236}">
                  <a16:creationId xmlns:a16="http://schemas.microsoft.com/office/drawing/2014/main" id="{2DE80C4E-F520-1558-609F-DAFA1FB91F8D}"/>
                </a:ext>
              </a:extLst>
            </p:cNvPr>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4" name="Text Box 43">
              <a:extLst>
                <a:ext uri="{FF2B5EF4-FFF2-40B4-BE49-F238E27FC236}">
                  <a16:creationId xmlns:a16="http://schemas.microsoft.com/office/drawing/2014/main" id="{9F093204-08F9-7EFB-FAF3-153A44F98C44}"/>
                </a:ext>
              </a:extLst>
            </p:cNvPr>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85" name="Line 47">
              <a:extLst>
                <a:ext uri="{FF2B5EF4-FFF2-40B4-BE49-F238E27FC236}">
                  <a16:creationId xmlns:a16="http://schemas.microsoft.com/office/drawing/2014/main" id="{171378BD-A44F-9788-D66D-24820938CDB7}"/>
                </a:ext>
              </a:extLst>
            </p:cNvPr>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Text Box 48">
              <a:extLst>
                <a:ext uri="{FF2B5EF4-FFF2-40B4-BE49-F238E27FC236}">
                  <a16:creationId xmlns:a16="http://schemas.microsoft.com/office/drawing/2014/main" id="{10AA8B49-57F1-E905-0E96-2E0BA912DF5E}"/>
                </a:ext>
              </a:extLst>
            </p:cNvPr>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87" name="Oval 49">
              <a:extLst>
                <a:ext uri="{FF2B5EF4-FFF2-40B4-BE49-F238E27FC236}">
                  <a16:creationId xmlns:a16="http://schemas.microsoft.com/office/drawing/2014/main" id="{5DF31648-B067-D773-C11F-39E42D9A7725}"/>
                </a:ext>
              </a:extLst>
            </p:cNvPr>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8" name="Text Box 50">
              <a:extLst>
                <a:ext uri="{FF2B5EF4-FFF2-40B4-BE49-F238E27FC236}">
                  <a16:creationId xmlns:a16="http://schemas.microsoft.com/office/drawing/2014/main" id="{1BAE70CD-57BB-CB71-2D38-73B3F9EA673F}"/>
                </a:ext>
              </a:extLst>
            </p:cNvPr>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89" name="Freeform 51">
              <a:extLst>
                <a:ext uri="{FF2B5EF4-FFF2-40B4-BE49-F238E27FC236}">
                  <a16:creationId xmlns:a16="http://schemas.microsoft.com/office/drawing/2014/main" id="{FCF4F810-58C4-5B7F-2699-05F6EB5EA34B}"/>
                </a:ext>
              </a:extLst>
            </p:cNvPr>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28</a:t>
            </a:fld>
            <a:endParaRPr lang="en-US" altLang="en-US" dirty="0"/>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grpSp>
        <p:nvGrpSpPr>
          <p:cNvPr id="112" name="Group 111">
            <a:extLst>
              <a:ext uri="{FF2B5EF4-FFF2-40B4-BE49-F238E27FC236}">
                <a16:creationId xmlns:a16="http://schemas.microsoft.com/office/drawing/2014/main" id="{BC2C7054-0A6B-965B-4200-DC8E36B83B84}"/>
              </a:ext>
            </a:extLst>
          </p:cNvPr>
          <p:cNvGrpSpPr/>
          <p:nvPr/>
        </p:nvGrpSpPr>
        <p:grpSpPr>
          <a:xfrm>
            <a:off x="6602751" y="5280248"/>
            <a:ext cx="3454400" cy="381000"/>
            <a:chOff x="2247900" y="6003925"/>
            <a:chExt cx="3454400" cy="381000"/>
          </a:xfrm>
        </p:grpSpPr>
        <p:sp>
          <p:nvSpPr>
            <p:cNvPr id="91" name="AutoShape 9">
              <a:extLst>
                <a:ext uri="{FF2B5EF4-FFF2-40B4-BE49-F238E27FC236}">
                  <a16:creationId xmlns:a16="http://schemas.microsoft.com/office/drawing/2014/main" id="{519F4B9F-F5D2-C76B-D323-2C5E0E4478BC}"/>
                </a:ext>
              </a:extLst>
            </p:cNvPr>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2" name="Line 10">
              <a:extLst>
                <a:ext uri="{FF2B5EF4-FFF2-40B4-BE49-F238E27FC236}">
                  <a16:creationId xmlns:a16="http://schemas.microsoft.com/office/drawing/2014/main" id="{BDB9418D-5581-794D-635D-B39647AB37D2}"/>
                </a:ext>
              </a:extLst>
            </p:cNvPr>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 name="Oval 11">
              <a:extLst>
                <a:ext uri="{FF2B5EF4-FFF2-40B4-BE49-F238E27FC236}">
                  <a16:creationId xmlns:a16="http://schemas.microsoft.com/office/drawing/2014/main" id="{F9EBA8CB-A573-DF6F-1701-5CE2A65FBC16}"/>
                </a:ext>
              </a:extLst>
            </p:cNvPr>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4" name="Oval 12">
              <a:extLst>
                <a:ext uri="{FF2B5EF4-FFF2-40B4-BE49-F238E27FC236}">
                  <a16:creationId xmlns:a16="http://schemas.microsoft.com/office/drawing/2014/main" id="{46152508-400D-F66B-BD14-1726F2D1EA6F}"/>
                </a:ext>
              </a:extLst>
            </p:cNvPr>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95" name="Group 13">
              <a:extLst>
                <a:ext uri="{FF2B5EF4-FFF2-40B4-BE49-F238E27FC236}">
                  <a16:creationId xmlns:a16="http://schemas.microsoft.com/office/drawing/2014/main" id="{CE3BDAF5-F87D-6902-58CF-6714A7610567}"/>
                </a:ext>
              </a:extLst>
            </p:cNvPr>
            <p:cNvGrpSpPr>
              <a:grpSpLocks/>
            </p:cNvGrpSpPr>
            <p:nvPr/>
          </p:nvGrpSpPr>
          <p:grpSpPr bwMode="auto">
            <a:xfrm>
              <a:off x="2247900" y="6308725"/>
              <a:ext cx="457200" cy="76200"/>
              <a:chOff x="3264" y="1728"/>
              <a:chExt cx="288" cy="48"/>
            </a:xfrm>
          </p:grpSpPr>
          <p:sp>
            <p:nvSpPr>
              <p:cNvPr id="96" name="Line 14">
                <a:extLst>
                  <a:ext uri="{FF2B5EF4-FFF2-40B4-BE49-F238E27FC236}">
                    <a16:creationId xmlns:a16="http://schemas.microsoft.com/office/drawing/2014/main" id="{07D9268B-F666-9418-45F7-EB7E595E6DC2}"/>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 name="Line 15">
                <a:extLst>
                  <a:ext uri="{FF2B5EF4-FFF2-40B4-BE49-F238E27FC236}">
                    <a16:creationId xmlns:a16="http://schemas.microsoft.com/office/drawing/2014/main" id="{326BAE45-2660-177C-5B28-B7E8CFB97072}"/>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8" name="Line 16">
                <a:extLst>
                  <a:ext uri="{FF2B5EF4-FFF2-40B4-BE49-F238E27FC236}">
                    <a16:creationId xmlns:a16="http://schemas.microsoft.com/office/drawing/2014/main" id="{7714E375-7068-8266-AF8C-E95753B9DE3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 name="Line 17">
                <a:extLst>
                  <a:ext uri="{FF2B5EF4-FFF2-40B4-BE49-F238E27FC236}">
                    <a16:creationId xmlns:a16="http://schemas.microsoft.com/office/drawing/2014/main" id="{381274F1-762C-7B8C-9D24-4EB525B6C14C}"/>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0" name="Line 18">
                <a:extLst>
                  <a:ext uri="{FF2B5EF4-FFF2-40B4-BE49-F238E27FC236}">
                    <a16:creationId xmlns:a16="http://schemas.microsoft.com/office/drawing/2014/main" id="{56BD7C7C-F040-7352-0AFA-63C3C18717B2}"/>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 name="Line 19">
                <a:extLst>
                  <a:ext uri="{FF2B5EF4-FFF2-40B4-BE49-F238E27FC236}">
                    <a16:creationId xmlns:a16="http://schemas.microsoft.com/office/drawing/2014/main" id="{621F121D-2D04-28F4-9CCD-17F65545AC81}"/>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 name="Line 20">
                <a:extLst>
                  <a:ext uri="{FF2B5EF4-FFF2-40B4-BE49-F238E27FC236}">
                    <a16:creationId xmlns:a16="http://schemas.microsoft.com/office/drawing/2014/main" id="{F66C5026-3E54-AE3A-FFA6-98ACD4C32BA1}"/>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3" name="Group 21">
              <a:extLst>
                <a:ext uri="{FF2B5EF4-FFF2-40B4-BE49-F238E27FC236}">
                  <a16:creationId xmlns:a16="http://schemas.microsoft.com/office/drawing/2014/main" id="{04DC8B6F-091B-3D68-41A0-B1FB5F18B8EA}"/>
                </a:ext>
              </a:extLst>
            </p:cNvPr>
            <p:cNvGrpSpPr>
              <a:grpSpLocks/>
            </p:cNvGrpSpPr>
            <p:nvPr/>
          </p:nvGrpSpPr>
          <p:grpSpPr bwMode="auto">
            <a:xfrm>
              <a:off x="5143500" y="6156325"/>
              <a:ext cx="457200" cy="228600"/>
              <a:chOff x="5088" y="1632"/>
              <a:chExt cx="288" cy="144"/>
            </a:xfrm>
          </p:grpSpPr>
          <p:sp>
            <p:nvSpPr>
              <p:cNvPr id="104" name="AutoShape 22">
                <a:extLst>
                  <a:ext uri="{FF2B5EF4-FFF2-40B4-BE49-F238E27FC236}">
                    <a16:creationId xmlns:a16="http://schemas.microsoft.com/office/drawing/2014/main" id="{C8453EC4-5A24-E340-6C40-D9CA3DD8519E}"/>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5" name="Group 23">
                <a:extLst>
                  <a:ext uri="{FF2B5EF4-FFF2-40B4-BE49-F238E27FC236}">
                    <a16:creationId xmlns:a16="http://schemas.microsoft.com/office/drawing/2014/main" id="{86000B55-A2EE-4089-7932-CB5B8ECC0FB7}"/>
                  </a:ext>
                </a:extLst>
              </p:cNvPr>
              <p:cNvGrpSpPr>
                <a:grpSpLocks/>
              </p:cNvGrpSpPr>
              <p:nvPr/>
            </p:nvGrpSpPr>
            <p:grpSpPr bwMode="auto">
              <a:xfrm>
                <a:off x="5088" y="1728"/>
                <a:ext cx="288" cy="48"/>
                <a:chOff x="5088" y="1728"/>
                <a:chExt cx="288" cy="48"/>
              </a:xfrm>
            </p:grpSpPr>
            <p:sp>
              <p:nvSpPr>
                <p:cNvPr id="106" name="Line 24">
                  <a:extLst>
                    <a:ext uri="{FF2B5EF4-FFF2-40B4-BE49-F238E27FC236}">
                      <a16:creationId xmlns:a16="http://schemas.microsoft.com/office/drawing/2014/main" id="{AA576170-6272-9F3F-53BB-031896310491}"/>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 name="Oval 25">
                  <a:extLst>
                    <a:ext uri="{FF2B5EF4-FFF2-40B4-BE49-F238E27FC236}">
                      <a16:creationId xmlns:a16="http://schemas.microsoft.com/office/drawing/2014/main" id="{C8AD4BB8-C5D8-7E41-E417-1B3EAB28EB7A}"/>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8" name="Oval 26">
                  <a:extLst>
                    <a:ext uri="{FF2B5EF4-FFF2-40B4-BE49-F238E27FC236}">
                      <a16:creationId xmlns:a16="http://schemas.microsoft.com/office/drawing/2014/main" id="{F4BEDB32-93D8-43AD-DC39-C6D64C283658}"/>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9" name="Oval 27">
                  <a:extLst>
                    <a:ext uri="{FF2B5EF4-FFF2-40B4-BE49-F238E27FC236}">
                      <a16:creationId xmlns:a16="http://schemas.microsoft.com/office/drawing/2014/main" id="{E32EE628-432D-938B-799E-CCF22CB60511}"/>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10" name="Oval 28">
              <a:extLst>
                <a:ext uri="{FF2B5EF4-FFF2-40B4-BE49-F238E27FC236}">
                  <a16:creationId xmlns:a16="http://schemas.microsoft.com/office/drawing/2014/main" id="{E98C3B28-FE4D-8B00-E6C9-7577A31A44E3}"/>
                </a:ext>
              </a:extLst>
            </p:cNvPr>
            <p:cNvSpPr>
              <a:spLocks noChangeArrowheads="1"/>
            </p:cNvSpPr>
            <p:nvPr/>
          </p:nvSpPr>
          <p:spPr bwMode="auto">
            <a:xfrm>
              <a:off x="55499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 name="Freeform 46">
              <a:extLst>
                <a:ext uri="{FF2B5EF4-FFF2-40B4-BE49-F238E27FC236}">
                  <a16:creationId xmlns:a16="http://schemas.microsoft.com/office/drawing/2014/main" id="{81746B3B-075C-D0B9-77BA-9A9D956F3DEC}"/>
                </a:ext>
              </a:extLst>
            </p:cNvPr>
            <p:cNvSpPr>
              <a:spLocks/>
            </p:cNvSpPr>
            <p:nvPr/>
          </p:nvSpPr>
          <p:spPr bwMode="auto">
            <a:xfrm>
              <a:off x="2414588" y="6011863"/>
              <a:ext cx="3143250" cy="63500"/>
            </a:xfrm>
            <a:custGeom>
              <a:avLst/>
              <a:gdLst>
                <a:gd name="T0" fmla="*/ 2147483646 w 2050"/>
                <a:gd name="T1" fmla="*/ 2147483646 h 44"/>
                <a:gd name="T2" fmla="*/ 2147483646 w 2050"/>
                <a:gd name="T3" fmla="*/ 2147483646 h 44"/>
                <a:gd name="T4" fmla="*/ 2147483646 w 2050"/>
                <a:gd name="T5" fmla="*/ 2147483646 h 44"/>
                <a:gd name="T6" fmla="*/ 2147483646 w 2050"/>
                <a:gd name="T7" fmla="*/ 2147483646 h 44"/>
                <a:gd name="T8" fmla="*/ 2147483646 w 2050"/>
                <a:gd name="T9" fmla="*/ 2147483646 h 44"/>
                <a:gd name="T10" fmla="*/ 2147483646 w 205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0" h="44">
                  <a:moveTo>
                    <a:pt x="199" y="29"/>
                  </a:moveTo>
                  <a:cubicBezTo>
                    <a:pt x="189" y="30"/>
                    <a:pt x="143" y="37"/>
                    <a:pt x="133" y="38"/>
                  </a:cubicBezTo>
                  <a:cubicBezTo>
                    <a:pt x="123" y="39"/>
                    <a:pt x="131" y="36"/>
                    <a:pt x="136" y="35"/>
                  </a:cubicBezTo>
                  <a:cubicBezTo>
                    <a:pt x="141" y="34"/>
                    <a:pt x="0" y="37"/>
                    <a:pt x="163" y="32"/>
                  </a:cubicBezTo>
                  <a:cubicBezTo>
                    <a:pt x="326" y="27"/>
                    <a:pt x="803" y="0"/>
                    <a:pt x="1117" y="2"/>
                  </a:cubicBezTo>
                  <a:cubicBezTo>
                    <a:pt x="1431" y="4"/>
                    <a:pt x="1740" y="24"/>
                    <a:pt x="2050" y="44"/>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35" name="Text Placeholder 1">
            <a:extLst>
              <a:ext uri="{FF2B5EF4-FFF2-40B4-BE49-F238E27FC236}">
                <a16:creationId xmlns:a16="http://schemas.microsoft.com/office/drawing/2014/main" id="{4B5A8CC3-E5F3-2033-BA89-A96AB9EF2552}"/>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startAt="4"/>
            </a:pPr>
            <a:r>
              <a:rPr lang="en-US" altLang="en-US" sz="2200" b="0" dirty="0">
                <a:latin typeface="+mj-lt"/>
              </a:rPr>
              <a:t>Brace loaded in tension to yield. </a:t>
            </a:r>
          </a:p>
          <a:p>
            <a:pPr marL="514350" indent="-514350">
              <a:buFont typeface="+mj-lt"/>
              <a:buAutoNum type="arabicPeriod" startAt="4"/>
            </a:pPr>
            <a:r>
              <a:rPr lang="en-US" altLang="en-US" sz="2200" b="0" dirty="0">
                <a:latin typeface="+mj-lt"/>
              </a:rPr>
              <a:t>Remove load from member (P=0).</a:t>
            </a:r>
            <a:br>
              <a:rPr lang="en-US" altLang="en-US" sz="2200" b="0" dirty="0">
                <a:latin typeface="+mj-lt"/>
              </a:rPr>
            </a:br>
            <a:r>
              <a:rPr lang="en-US" altLang="en-US" sz="2200" b="0" dirty="0">
                <a:latin typeface="+mj-lt"/>
              </a:rPr>
              <a:t>Member still has permanent out-of-plane deformation.</a:t>
            </a:r>
          </a:p>
          <a:p>
            <a:pPr marL="514350" indent="-514350">
              <a:buFont typeface="+mj-lt"/>
              <a:buAutoNum type="arabicPeriod" startAt="4"/>
            </a:pPr>
            <a:endParaRPr lang="en-US" sz="2200" dirty="0">
              <a:latin typeface="+mj-lt"/>
              <a:cs typeface="Calibri Light" panose="020F0302020204030204" pitchFamily="34" charset="0"/>
            </a:endParaRPr>
          </a:p>
        </p:txBody>
      </p:sp>
    </p:spTree>
    <p:extLst>
      <p:ext uri="{BB962C8B-B14F-4D97-AF65-F5344CB8AC3E}">
        <p14:creationId xmlns:p14="http://schemas.microsoft.com/office/powerpoint/2010/main" val="1826278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29</a:t>
            </a:fld>
            <a:endParaRPr lang="en-US" altLang="en-US" dirty="0"/>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81" name="Text Box 39">
            <a:extLst>
              <a:ext uri="{FF2B5EF4-FFF2-40B4-BE49-F238E27FC236}">
                <a16:creationId xmlns:a16="http://schemas.microsoft.com/office/drawing/2014/main" id="{BE7418C6-D474-324E-3147-1EFF1BD7565C}"/>
              </a:ext>
            </a:extLst>
          </p:cNvPr>
          <p:cNvSpPr txBox="1">
            <a:spLocks noChangeArrowheads="1"/>
          </p:cNvSpPr>
          <p:nvPr/>
        </p:nvSpPr>
        <p:spPr bwMode="auto">
          <a:xfrm>
            <a:off x="10549756" y="4746848"/>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Arial Narrow" pitchFamily="34" charset="0"/>
              </a:rPr>
              <a:t>P</a:t>
            </a:r>
          </a:p>
        </p:txBody>
      </p:sp>
      <p:grpSp>
        <p:nvGrpSpPr>
          <p:cNvPr id="27" name="Group 26">
            <a:extLst>
              <a:ext uri="{FF2B5EF4-FFF2-40B4-BE49-F238E27FC236}">
                <a16:creationId xmlns:a16="http://schemas.microsoft.com/office/drawing/2014/main" id="{4F5F09E4-DB15-3E21-CBC5-5A5A754147E2}"/>
              </a:ext>
            </a:extLst>
          </p:cNvPr>
          <p:cNvGrpSpPr/>
          <p:nvPr/>
        </p:nvGrpSpPr>
        <p:grpSpPr>
          <a:xfrm>
            <a:off x="1355291" y="1897286"/>
            <a:ext cx="3060700" cy="3251200"/>
            <a:chOff x="1292225" y="1185863"/>
            <a:chExt cx="3060700" cy="3251200"/>
          </a:xfrm>
        </p:grpSpPr>
        <p:sp>
          <p:nvSpPr>
            <p:cNvPr id="6" name="Oval 30">
              <a:extLst>
                <a:ext uri="{FF2B5EF4-FFF2-40B4-BE49-F238E27FC236}">
                  <a16:creationId xmlns:a16="http://schemas.microsoft.com/office/drawing/2014/main" id="{25C5182E-9167-601F-3BEC-8C1710040222}"/>
                </a:ext>
              </a:extLst>
            </p:cNvPr>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Text Box 31">
              <a:extLst>
                <a:ext uri="{FF2B5EF4-FFF2-40B4-BE49-F238E27FC236}">
                  <a16:creationId xmlns:a16="http://schemas.microsoft.com/office/drawing/2014/main" id="{C9D426D5-A1F5-6B16-042A-82F2DB045547}"/>
                </a:ext>
              </a:extLst>
            </p:cNvPr>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8" name="Oval 32">
              <a:extLst>
                <a:ext uri="{FF2B5EF4-FFF2-40B4-BE49-F238E27FC236}">
                  <a16:creationId xmlns:a16="http://schemas.microsoft.com/office/drawing/2014/main" id="{23A48E2E-869C-02CA-794B-597755C43462}"/>
                </a:ext>
              </a:extLst>
            </p:cNvPr>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Text Box 33">
              <a:extLst>
                <a:ext uri="{FF2B5EF4-FFF2-40B4-BE49-F238E27FC236}">
                  <a16:creationId xmlns:a16="http://schemas.microsoft.com/office/drawing/2014/main" id="{5C553740-3187-B449-B2B4-9960A99AC947}"/>
                </a:ext>
              </a:extLst>
            </p:cNvPr>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10" name="Line 34">
              <a:extLst>
                <a:ext uri="{FF2B5EF4-FFF2-40B4-BE49-F238E27FC236}">
                  <a16:creationId xmlns:a16="http://schemas.microsoft.com/office/drawing/2014/main" id="{C3AC1D4F-6A69-3C15-DD4B-8A3AE1D20685}"/>
                </a:ext>
              </a:extLst>
            </p:cNvPr>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Text Box 35">
              <a:extLst>
                <a:ext uri="{FF2B5EF4-FFF2-40B4-BE49-F238E27FC236}">
                  <a16:creationId xmlns:a16="http://schemas.microsoft.com/office/drawing/2014/main" id="{C75B0354-2C47-6DFB-8AA9-05455E0472B2}"/>
                </a:ext>
              </a:extLst>
            </p:cNvPr>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12" name="Oval 36">
              <a:extLst>
                <a:ext uri="{FF2B5EF4-FFF2-40B4-BE49-F238E27FC236}">
                  <a16:creationId xmlns:a16="http://schemas.microsoft.com/office/drawing/2014/main" id="{67A1B04F-49C9-658B-F401-BF59ED30A761}"/>
                </a:ext>
              </a:extLst>
            </p:cNvPr>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Freeform 38">
              <a:extLst>
                <a:ext uri="{FF2B5EF4-FFF2-40B4-BE49-F238E27FC236}">
                  <a16:creationId xmlns:a16="http://schemas.microsoft.com/office/drawing/2014/main" id="{BB25AC48-AC8F-9989-56E5-7DA9AD214B0B}"/>
                </a:ext>
              </a:extLst>
            </p:cNvPr>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39">
              <a:extLst>
                <a:ext uri="{FF2B5EF4-FFF2-40B4-BE49-F238E27FC236}">
                  <a16:creationId xmlns:a16="http://schemas.microsoft.com/office/drawing/2014/main" id="{7C5B1FFB-51F0-AC82-EEC1-AC4229A77FB0}"/>
                </a:ext>
              </a:extLst>
            </p:cNvPr>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40">
              <a:extLst>
                <a:ext uri="{FF2B5EF4-FFF2-40B4-BE49-F238E27FC236}">
                  <a16:creationId xmlns:a16="http://schemas.microsoft.com/office/drawing/2014/main" id="{BC7907C2-6647-05D8-24A5-62AF1E1D3EAE}"/>
                </a:ext>
              </a:extLst>
            </p:cNvPr>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41">
              <a:extLst>
                <a:ext uri="{FF2B5EF4-FFF2-40B4-BE49-F238E27FC236}">
                  <a16:creationId xmlns:a16="http://schemas.microsoft.com/office/drawing/2014/main" id="{473C165E-2C7C-B700-4665-2C100871351B}"/>
                </a:ext>
              </a:extLst>
            </p:cNvPr>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Oval 42">
              <a:extLst>
                <a:ext uri="{FF2B5EF4-FFF2-40B4-BE49-F238E27FC236}">
                  <a16:creationId xmlns:a16="http://schemas.microsoft.com/office/drawing/2014/main" id="{BFA3204C-2839-6967-645C-5904E729E0A4}"/>
                </a:ext>
              </a:extLst>
            </p:cNvPr>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 name="Text Box 43">
              <a:extLst>
                <a:ext uri="{FF2B5EF4-FFF2-40B4-BE49-F238E27FC236}">
                  <a16:creationId xmlns:a16="http://schemas.microsoft.com/office/drawing/2014/main" id="{603D6D27-A222-F864-87A9-ED8263C92561}"/>
                </a:ext>
              </a:extLst>
            </p:cNvPr>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19" name="Line 45">
              <a:extLst>
                <a:ext uri="{FF2B5EF4-FFF2-40B4-BE49-F238E27FC236}">
                  <a16:creationId xmlns:a16="http://schemas.microsoft.com/office/drawing/2014/main" id="{893B746A-85B8-05E3-7199-E1011BF23CFD}"/>
                </a:ext>
              </a:extLst>
            </p:cNvPr>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Text Box 46">
              <a:extLst>
                <a:ext uri="{FF2B5EF4-FFF2-40B4-BE49-F238E27FC236}">
                  <a16:creationId xmlns:a16="http://schemas.microsoft.com/office/drawing/2014/main" id="{6AD3E74D-CF2C-1D56-52CF-A82722C9782D}"/>
                </a:ext>
              </a:extLst>
            </p:cNvPr>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21" name="Oval 47">
              <a:extLst>
                <a:ext uri="{FF2B5EF4-FFF2-40B4-BE49-F238E27FC236}">
                  <a16:creationId xmlns:a16="http://schemas.microsoft.com/office/drawing/2014/main" id="{AB4B0636-3807-A0DB-618A-59B4EBF11B95}"/>
                </a:ext>
              </a:extLst>
            </p:cNvPr>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Text Box 48">
              <a:extLst>
                <a:ext uri="{FF2B5EF4-FFF2-40B4-BE49-F238E27FC236}">
                  <a16:creationId xmlns:a16="http://schemas.microsoft.com/office/drawing/2014/main" id="{929DA0FB-A7CC-F283-E572-876B473615E6}"/>
                </a:ext>
              </a:extLst>
            </p:cNvPr>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23" name="Freeform 49">
              <a:extLst>
                <a:ext uri="{FF2B5EF4-FFF2-40B4-BE49-F238E27FC236}">
                  <a16:creationId xmlns:a16="http://schemas.microsoft.com/office/drawing/2014/main" id="{C2AD2768-C23F-9C37-5BF3-796B08DB2ABB}"/>
                </a:ext>
              </a:extLst>
            </p:cNvPr>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Oval 53">
              <a:extLst>
                <a:ext uri="{FF2B5EF4-FFF2-40B4-BE49-F238E27FC236}">
                  <a16:creationId xmlns:a16="http://schemas.microsoft.com/office/drawing/2014/main" id="{5BBCEECB-D7C2-3D6B-4EAE-C08043CE79C0}"/>
                </a:ext>
              </a:extLst>
            </p:cNvPr>
            <p:cNvSpPr>
              <a:spLocks noChangeArrowheads="1"/>
            </p:cNvSpPr>
            <p:nvPr/>
          </p:nvSpPr>
          <p:spPr bwMode="auto">
            <a:xfrm>
              <a:off x="3514725" y="37703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Freeform 54">
              <a:extLst>
                <a:ext uri="{FF2B5EF4-FFF2-40B4-BE49-F238E27FC236}">
                  <a16:creationId xmlns:a16="http://schemas.microsoft.com/office/drawing/2014/main" id="{E1179D30-38DF-6C1C-A126-0DECE475A343}"/>
                </a:ext>
              </a:extLst>
            </p:cNvPr>
            <p:cNvSpPr>
              <a:spLocks/>
            </p:cNvSpPr>
            <p:nvPr/>
          </p:nvSpPr>
          <p:spPr bwMode="auto">
            <a:xfrm>
              <a:off x="3575050" y="3149600"/>
              <a:ext cx="247650" cy="647700"/>
            </a:xfrm>
            <a:custGeom>
              <a:avLst/>
              <a:gdLst>
                <a:gd name="T0" fmla="*/ 2147483646 w 156"/>
                <a:gd name="T1" fmla="*/ 0 h 408"/>
                <a:gd name="T2" fmla="*/ 2147483646 w 156"/>
                <a:gd name="T3" fmla="*/ 2147483646 h 408"/>
                <a:gd name="T4" fmla="*/ 0 w 156"/>
                <a:gd name="T5" fmla="*/ 2147483646 h 408"/>
                <a:gd name="T6" fmla="*/ 0 60000 65536"/>
                <a:gd name="T7" fmla="*/ 0 60000 65536"/>
                <a:gd name="T8" fmla="*/ 0 60000 65536"/>
              </a:gdLst>
              <a:ahLst/>
              <a:cxnLst>
                <a:cxn ang="T6">
                  <a:pos x="T0" y="T1"/>
                </a:cxn>
                <a:cxn ang="T7">
                  <a:pos x="T2" y="T3"/>
                </a:cxn>
                <a:cxn ang="T8">
                  <a:pos x="T4" y="T5"/>
                </a:cxn>
              </a:cxnLst>
              <a:rect l="0" t="0" r="r" b="b"/>
              <a:pathLst>
                <a:path w="156" h="408">
                  <a:moveTo>
                    <a:pt x="156" y="0"/>
                  </a:moveTo>
                  <a:cubicBezTo>
                    <a:pt x="139" y="82"/>
                    <a:pt x="122" y="164"/>
                    <a:pt x="96" y="232"/>
                  </a:cubicBezTo>
                  <a:cubicBezTo>
                    <a:pt x="70" y="300"/>
                    <a:pt x="35" y="354"/>
                    <a:pt x="0" y="40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Text Box 56">
              <a:extLst>
                <a:ext uri="{FF2B5EF4-FFF2-40B4-BE49-F238E27FC236}">
                  <a16:creationId xmlns:a16="http://schemas.microsoft.com/office/drawing/2014/main" id="{44350657-2002-B1B2-1606-7BAC932D06B8}"/>
                </a:ext>
              </a:extLst>
            </p:cNvPr>
            <p:cNvSpPr txBox="1">
              <a:spLocks noChangeArrowheads="1"/>
            </p:cNvSpPr>
            <p:nvPr/>
          </p:nvSpPr>
          <p:spPr bwMode="auto">
            <a:xfrm>
              <a:off x="3535363" y="37322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6</a:t>
              </a:r>
            </a:p>
          </p:txBody>
        </p:sp>
      </p:grpSp>
      <p:grpSp>
        <p:nvGrpSpPr>
          <p:cNvPr id="116" name="Group 115">
            <a:extLst>
              <a:ext uri="{FF2B5EF4-FFF2-40B4-BE49-F238E27FC236}">
                <a16:creationId xmlns:a16="http://schemas.microsoft.com/office/drawing/2014/main" id="{0EB2F72D-414D-5B4D-A24C-9DDDBC4A1453}"/>
              </a:ext>
            </a:extLst>
          </p:cNvPr>
          <p:cNvGrpSpPr/>
          <p:nvPr/>
        </p:nvGrpSpPr>
        <p:grpSpPr>
          <a:xfrm>
            <a:off x="6600056" y="5146898"/>
            <a:ext cx="3409950" cy="514350"/>
            <a:chOff x="2247900" y="5870575"/>
            <a:chExt cx="3409950" cy="514350"/>
          </a:xfrm>
        </p:grpSpPr>
        <p:sp>
          <p:nvSpPr>
            <p:cNvPr id="28" name="AutoShape 9">
              <a:extLst>
                <a:ext uri="{FF2B5EF4-FFF2-40B4-BE49-F238E27FC236}">
                  <a16:creationId xmlns:a16="http://schemas.microsoft.com/office/drawing/2014/main" id="{732E25CD-0DC3-7BE9-5692-0F49DA0B0F2D}"/>
                </a:ext>
              </a:extLst>
            </p:cNvPr>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 name="Line 10">
              <a:extLst>
                <a:ext uri="{FF2B5EF4-FFF2-40B4-BE49-F238E27FC236}">
                  <a16:creationId xmlns:a16="http://schemas.microsoft.com/office/drawing/2014/main" id="{69128202-1DD2-5802-4852-3844042DD372}"/>
                </a:ext>
              </a:extLst>
            </p:cNvPr>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Oval 11">
              <a:extLst>
                <a:ext uri="{FF2B5EF4-FFF2-40B4-BE49-F238E27FC236}">
                  <a16:creationId xmlns:a16="http://schemas.microsoft.com/office/drawing/2014/main" id="{2D9D7ECF-9A27-326B-05D4-3EA359AA590D}"/>
                </a:ext>
              </a:extLst>
            </p:cNvPr>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1" name="Oval 12">
              <a:extLst>
                <a:ext uri="{FF2B5EF4-FFF2-40B4-BE49-F238E27FC236}">
                  <a16:creationId xmlns:a16="http://schemas.microsoft.com/office/drawing/2014/main" id="{7488BA03-3CAC-A50F-7ADC-E4E84BB4ACF9}"/>
                </a:ext>
              </a:extLst>
            </p:cNvPr>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2" name="Group 13">
              <a:extLst>
                <a:ext uri="{FF2B5EF4-FFF2-40B4-BE49-F238E27FC236}">
                  <a16:creationId xmlns:a16="http://schemas.microsoft.com/office/drawing/2014/main" id="{12D876CE-018B-B508-A329-43F9699A40AA}"/>
                </a:ext>
              </a:extLst>
            </p:cNvPr>
            <p:cNvGrpSpPr>
              <a:grpSpLocks/>
            </p:cNvGrpSpPr>
            <p:nvPr/>
          </p:nvGrpSpPr>
          <p:grpSpPr bwMode="auto">
            <a:xfrm>
              <a:off x="2247900" y="6308725"/>
              <a:ext cx="457200" cy="76200"/>
              <a:chOff x="3264" y="1728"/>
              <a:chExt cx="288" cy="48"/>
            </a:xfrm>
          </p:grpSpPr>
          <p:sp>
            <p:nvSpPr>
              <p:cNvPr id="33" name="Line 14">
                <a:extLst>
                  <a:ext uri="{FF2B5EF4-FFF2-40B4-BE49-F238E27FC236}">
                    <a16:creationId xmlns:a16="http://schemas.microsoft.com/office/drawing/2014/main" id="{6C553976-C732-4A6F-D1EF-20CE58E13B6A}"/>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5">
                <a:extLst>
                  <a:ext uri="{FF2B5EF4-FFF2-40B4-BE49-F238E27FC236}">
                    <a16:creationId xmlns:a16="http://schemas.microsoft.com/office/drawing/2014/main" id="{CC913497-FA78-B747-B11B-B4E7B54A587A}"/>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16">
                <a:extLst>
                  <a:ext uri="{FF2B5EF4-FFF2-40B4-BE49-F238E27FC236}">
                    <a16:creationId xmlns:a16="http://schemas.microsoft.com/office/drawing/2014/main" id="{0677E2AC-E3BA-C655-433D-049DD7EEAEA9}"/>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17">
                <a:extLst>
                  <a:ext uri="{FF2B5EF4-FFF2-40B4-BE49-F238E27FC236}">
                    <a16:creationId xmlns:a16="http://schemas.microsoft.com/office/drawing/2014/main" id="{8D563F0F-D044-4728-C432-ECB7BD85927A}"/>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8">
                <a:extLst>
                  <a:ext uri="{FF2B5EF4-FFF2-40B4-BE49-F238E27FC236}">
                    <a16:creationId xmlns:a16="http://schemas.microsoft.com/office/drawing/2014/main" id="{B9F49C92-360A-3D63-735C-C857A7814D8D}"/>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9">
                <a:extLst>
                  <a:ext uri="{FF2B5EF4-FFF2-40B4-BE49-F238E27FC236}">
                    <a16:creationId xmlns:a16="http://schemas.microsoft.com/office/drawing/2014/main" id="{440F9D92-2F62-F30E-6EDC-CAB51A399B23}"/>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20">
                <a:extLst>
                  <a:ext uri="{FF2B5EF4-FFF2-40B4-BE49-F238E27FC236}">
                    <a16:creationId xmlns:a16="http://schemas.microsoft.com/office/drawing/2014/main" id="{D6FB0B10-2FC7-5E2D-B6C1-9BDA6B25A29F}"/>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0" name="Group 21">
              <a:extLst>
                <a:ext uri="{FF2B5EF4-FFF2-40B4-BE49-F238E27FC236}">
                  <a16:creationId xmlns:a16="http://schemas.microsoft.com/office/drawing/2014/main" id="{1F802DBD-8F89-6017-1A43-F62CD7B11F4E}"/>
                </a:ext>
              </a:extLst>
            </p:cNvPr>
            <p:cNvGrpSpPr>
              <a:grpSpLocks/>
            </p:cNvGrpSpPr>
            <p:nvPr/>
          </p:nvGrpSpPr>
          <p:grpSpPr bwMode="auto">
            <a:xfrm>
              <a:off x="5143500" y="6156325"/>
              <a:ext cx="457200" cy="228600"/>
              <a:chOff x="5088" y="1632"/>
              <a:chExt cx="288" cy="144"/>
            </a:xfrm>
          </p:grpSpPr>
          <p:sp>
            <p:nvSpPr>
              <p:cNvPr id="41" name="AutoShape 22">
                <a:extLst>
                  <a:ext uri="{FF2B5EF4-FFF2-40B4-BE49-F238E27FC236}">
                    <a16:creationId xmlns:a16="http://schemas.microsoft.com/office/drawing/2014/main" id="{EB7ECC5E-2040-0298-1019-84ED54FB2688}"/>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42" name="Group 23">
                <a:extLst>
                  <a:ext uri="{FF2B5EF4-FFF2-40B4-BE49-F238E27FC236}">
                    <a16:creationId xmlns:a16="http://schemas.microsoft.com/office/drawing/2014/main" id="{DFC522F6-DE89-48B3-E22D-777E49E130CB}"/>
                  </a:ext>
                </a:extLst>
              </p:cNvPr>
              <p:cNvGrpSpPr>
                <a:grpSpLocks/>
              </p:cNvGrpSpPr>
              <p:nvPr/>
            </p:nvGrpSpPr>
            <p:grpSpPr bwMode="auto">
              <a:xfrm>
                <a:off x="5088" y="1728"/>
                <a:ext cx="288" cy="48"/>
                <a:chOff x="5088" y="1728"/>
                <a:chExt cx="288" cy="48"/>
              </a:xfrm>
            </p:grpSpPr>
            <p:sp>
              <p:nvSpPr>
                <p:cNvPr id="69" name="Line 24">
                  <a:extLst>
                    <a:ext uri="{FF2B5EF4-FFF2-40B4-BE49-F238E27FC236}">
                      <a16:creationId xmlns:a16="http://schemas.microsoft.com/office/drawing/2014/main" id="{4D55EC35-24BC-AFDC-2CFD-71DDA8426027}"/>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3" name="Oval 25">
                  <a:extLst>
                    <a:ext uri="{FF2B5EF4-FFF2-40B4-BE49-F238E27FC236}">
                      <a16:creationId xmlns:a16="http://schemas.microsoft.com/office/drawing/2014/main" id="{C30CE2D0-2982-C10C-AAE9-71B41D51785E}"/>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 name="Oval 26">
                  <a:extLst>
                    <a:ext uri="{FF2B5EF4-FFF2-40B4-BE49-F238E27FC236}">
                      <a16:creationId xmlns:a16="http://schemas.microsoft.com/office/drawing/2014/main" id="{A91850DE-7808-B3F6-06EB-EE720D4C9FEB}"/>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3" name="Oval 27">
                  <a:extLst>
                    <a:ext uri="{FF2B5EF4-FFF2-40B4-BE49-F238E27FC236}">
                      <a16:creationId xmlns:a16="http://schemas.microsoft.com/office/drawing/2014/main" id="{B6EDFA58-9DF9-073D-A8A7-7C22FB3AB93A}"/>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14" name="Oval 28">
              <a:extLst>
                <a:ext uri="{FF2B5EF4-FFF2-40B4-BE49-F238E27FC236}">
                  <a16:creationId xmlns:a16="http://schemas.microsoft.com/office/drawing/2014/main" id="{827E8E56-A4CC-11FD-30EC-2F39F2CBA4B2}"/>
                </a:ext>
              </a:extLst>
            </p:cNvPr>
            <p:cNvSpPr>
              <a:spLocks noChangeArrowheads="1"/>
            </p:cNvSpPr>
            <p:nvPr/>
          </p:nvSpPr>
          <p:spPr bwMode="auto">
            <a:xfrm>
              <a:off x="550545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15" name="Freeform 57">
              <a:extLst>
                <a:ext uri="{FF2B5EF4-FFF2-40B4-BE49-F238E27FC236}">
                  <a16:creationId xmlns:a16="http://schemas.microsoft.com/office/drawing/2014/main" id="{020EE3F5-4A39-A491-5E25-353F57D6A9BB}"/>
                </a:ext>
              </a:extLst>
            </p:cNvPr>
            <p:cNvSpPr>
              <a:spLocks/>
            </p:cNvSpPr>
            <p:nvPr/>
          </p:nvSpPr>
          <p:spPr bwMode="auto">
            <a:xfrm>
              <a:off x="2546350" y="5870575"/>
              <a:ext cx="2959100" cy="219075"/>
            </a:xfrm>
            <a:custGeom>
              <a:avLst/>
              <a:gdLst>
                <a:gd name="T0" fmla="*/ 0 w 1864"/>
                <a:gd name="T1" fmla="*/ 2147483646 h 138"/>
                <a:gd name="T2" fmla="*/ 2147483646 w 1864"/>
                <a:gd name="T3" fmla="*/ 2147483646 h 138"/>
                <a:gd name="T4" fmla="*/ 2147483646 w 1864"/>
                <a:gd name="T5" fmla="*/ 2147483646 h 138"/>
                <a:gd name="T6" fmla="*/ 0 60000 65536"/>
                <a:gd name="T7" fmla="*/ 0 60000 65536"/>
                <a:gd name="T8" fmla="*/ 0 60000 65536"/>
              </a:gdLst>
              <a:ahLst/>
              <a:cxnLst>
                <a:cxn ang="T6">
                  <a:pos x="T0" y="T1"/>
                </a:cxn>
                <a:cxn ang="T7">
                  <a:pos x="T2" y="T3"/>
                </a:cxn>
                <a:cxn ang="T8">
                  <a:pos x="T4" y="T5"/>
                </a:cxn>
              </a:cxnLst>
              <a:rect l="0" t="0" r="r" b="b"/>
              <a:pathLst>
                <a:path w="1864" h="138">
                  <a:moveTo>
                    <a:pt x="0" y="126"/>
                  </a:moveTo>
                  <a:cubicBezTo>
                    <a:pt x="262" y="63"/>
                    <a:pt x="525" y="0"/>
                    <a:pt x="836" y="2"/>
                  </a:cubicBezTo>
                  <a:cubicBezTo>
                    <a:pt x="1147" y="4"/>
                    <a:pt x="1505" y="71"/>
                    <a:pt x="1864" y="138"/>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18" name="AutoShape 32">
            <a:extLst>
              <a:ext uri="{FF2B5EF4-FFF2-40B4-BE49-F238E27FC236}">
                <a16:creationId xmlns:a16="http://schemas.microsoft.com/office/drawing/2014/main" id="{80A6F1FF-F18A-6AD1-5A74-0A3DFB160AE9}"/>
              </a:ext>
            </a:extLst>
          </p:cNvPr>
          <p:cNvSpPr>
            <a:spLocks noChangeArrowheads="1"/>
          </p:cNvSpPr>
          <p:nvPr/>
        </p:nvSpPr>
        <p:spPr bwMode="auto">
          <a:xfrm flipH="1">
            <a:off x="10625956" y="5204048"/>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9" name="Text Placeholder 1">
            <a:extLst>
              <a:ext uri="{FF2B5EF4-FFF2-40B4-BE49-F238E27FC236}">
                <a16:creationId xmlns:a16="http://schemas.microsoft.com/office/drawing/2014/main" id="{427223C3-1F05-C9B2-A3FB-BA43D567B6FB}"/>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startAt="4"/>
            </a:pPr>
            <a:r>
              <a:rPr lang="en-US" altLang="en-US" sz="2200" b="0" dirty="0">
                <a:latin typeface="+mj-lt"/>
              </a:rPr>
              <a:t>Brace loaded in tension to yield. </a:t>
            </a:r>
          </a:p>
          <a:p>
            <a:pPr marL="514350" indent="-514350">
              <a:buFont typeface="+mj-lt"/>
              <a:buAutoNum type="arabicPeriod" startAt="4"/>
            </a:pPr>
            <a:r>
              <a:rPr lang="en-US" altLang="en-US" sz="2200" b="0" dirty="0">
                <a:latin typeface="+mj-lt"/>
              </a:rPr>
              <a:t>Remove load from member (P=0).</a:t>
            </a:r>
            <a:br>
              <a:rPr lang="en-US" altLang="en-US" sz="2200" b="0" dirty="0">
                <a:latin typeface="+mj-lt"/>
              </a:rPr>
            </a:br>
            <a:r>
              <a:rPr lang="en-US" altLang="en-US" sz="2200" b="0" dirty="0">
                <a:latin typeface="+mj-lt"/>
              </a:rPr>
              <a:t>Member still has permanent out-of-plane deformation.</a:t>
            </a:r>
          </a:p>
          <a:p>
            <a:pPr marL="514350" indent="-514350">
              <a:buFont typeface="+mj-lt"/>
              <a:buAutoNum type="arabicPeriod" startAt="4"/>
            </a:pPr>
            <a:r>
              <a:rPr lang="en-US" altLang="en-US" sz="2200" b="0" dirty="0">
                <a:latin typeface="+mj-lt"/>
              </a:rPr>
              <a:t>Brace loaded in compression to peak compression capacity (buckling). Peak compression capacity reduced from previous cycle.</a:t>
            </a:r>
          </a:p>
          <a:p>
            <a:pPr marL="514350" indent="-514350">
              <a:buFont typeface="+mj-lt"/>
              <a:buAutoNum type="arabicPeriod" startAt="4"/>
            </a:pPr>
            <a:endParaRPr lang="en-US" sz="2200" dirty="0">
              <a:latin typeface="+mj-lt"/>
              <a:cs typeface="Calibri Light" panose="020F0302020204030204" pitchFamily="34" charset="0"/>
            </a:endParaRPr>
          </a:p>
        </p:txBody>
      </p:sp>
    </p:spTree>
    <p:extLst>
      <p:ext uri="{BB962C8B-B14F-4D97-AF65-F5344CB8AC3E}">
        <p14:creationId xmlns:p14="http://schemas.microsoft.com/office/powerpoint/2010/main" val="6416240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430-19B9-2586-0BBC-82C11ABAC73C}"/>
              </a:ext>
            </a:extLst>
          </p:cNvPr>
          <p:cNvSpPr>
            <a:spLocks noGrp="1"/>
          </p:cNvSpPr>
          <p:nvPr>
            <p:ph type="body" sz="quarter" idx="38"/>
          </p:nvPr>
        </p:nvSpPr>
        <p:spPr/>
        <p:txBody>
          <a:bodyPr/>
          <a:lstStyle/>
          <a:p>
            <a:r>
              <a:rPr lang="en-US" dirty="0"/>
              <a:t>3  -  Concentrically Braced Frames</a:t>
            </a:r>
          </a:p>
        </p:txBody>
      </p:sp>
      <p:sp>
        <p:nvSpPr>
          <p:cNvPr id="3" name="Text Placeholder 2">
            <a:extLst>
              <a:ext uri="{FF2B5EF4-FFF2-40B4-BE49-F238E27FC236}">
                <a16:creationId xmlns:a16="http://schemas.microsoft.com/office/drawing/2014/main" id="{A325C3B9-5204-15AB-16E5-6E6E24B565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a:extLst>
              <a:ext uri="{FF2B5EF4-FFF2-40B4-BE49-F238E27FC236}">
                <a16:creationId xmlns:a16="http://schemas.microsoft.com/office/drawing/2014/main" id="{7113016C-8CF6-AEF1-F7E6-9F58B12AF80D}"/>
              </a:ext>
            </a:extLst>
          </p:cNvPr>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dirty="0"/>
          </a:p>
        </p:txBody>
      </p:sp>
    </p:spTree>
    <p:extLst>
      <p:ext uri="{BB962C8B-B14F-4D97-AF65-F5344CB8AC3E}">
        <p14:creationId xmlns:p14="http://schemas.microsoft.com/office/powerpoint/2010/main" val="26522512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C9871AC5-A0FF-7511-8B54-8B79799D7D24}"/>
              </a:ext>
            </a:extLst>
          </p:cNvPr>
          <p:cNvGrpSpPr/>
          <p:nvPr/>
        </p:nvGrpSpPr>
        <p:grpSpPr>
          <a:xfrm>
            <a:off x="957647" y="1546448"/>
            <a:ext cx="4114800" cy="4114800"/>
            <a:chOff x="-4335898" y="784448"/>
            <a:chExt cx="4114800" cy="4114800"/>
          </a:xfrm>
        </p:grpSpPr>
        <p:grpSp>
          <p:nvGrpSpPr>
            <p:cNvPr id="2" name="Group 3">
              <a:extLst>
                <a:ext uri="{FF2B5EF4-FFF2-40B4-BE49-F238E27FC236}">
                  <a16:creationId xmlns:a16="http://schemas.microsoft.com/office/drawing/2014/main" id="{F1F040FA-FF44-E27D-CAEE-04FBD1071BA9}"/>
                </a:ext>
              </a:extLst>
            </p:cNvPr>
            <p:cNvGrpSpPr>
              <a:grpSpLocks/>
            </p:cNvGrpSpPr>
            <p:nvPr/>
          </p:nvGrpSpPr>
          <p:grpSpPr bwMode="auto">
            <a:xfrm>
              <a:off x="-4335898" y="784448"/>
              <a:ext cx="4114800" cy="4114800"/>
              <a:chOff x="576" y="720"/>
              <a:chExt cx="2592" cy="2592"/>
            </a:xfrm>
          </p:grpSpPr>
          <p:grpSp>
            <p:nvGrpSpPr>
              <p:cNvPr id="43" name="Group 4">
                <a:extLst>
                  <a:ext uri="{FF2B5EF4-FFF2-40B4-BE49-F238E27FC236}">
                    <a16:creationId xmlns:a16="http://schemas.microsoft.com/office/drawing/2014/main" id="{4950D6BF-CF3B-D592-9AF8-791F7CCBCAFF}"/>
                  </a:ext>
                </a:extLst>
              </p:cNvPr>
              <p:cNvGrpSpPr>
                <a:grpSpLocks/>
              </p:cNvGrpSpPr>
              <p:nvPr/>
            </p:nvGrpSpPr>
            <p:grpSpPr bwMode="auto">
              <a:xfrm>
                <a:off x="576" y="1008"/>
                <a:ext cx="2304" cy="2304"/>
                <a:chOff x="576" y="1008"/>
                <a:chExt cx="2304" cy="2304"/>
              </a:xfrm>
            </p:grpSpPr>
            <p:sp>
              <p:nvSpPr>
                <p:cNvPr id="46" name="Line 5">
                  <a:extLst>
                    <a:ext uri="{FF2B5EF4-FFF2-40B4-BE49-F238E27FC236}">
                      <a16:creationId xmlns:a16="http://schemas.microsoft.com/office/drawing/2014/main" id="{47DD0953-AD98-4228-DFAD-FA339F8F862C}"/>
                    </a:ext>
                  </a:extLst>
                </p:cNvPr>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
                  <a:extLst>
                    <a:ext uri="{FF2B5EF4-FFF2-40B4-BE49-F238E27FC236}">
                      <a16:creationId xmlns:a16="http://schemas.microsoft.com/office/drawing/2014/main" id="{B23D48B4-F52D-4DAD-0EBB-624FACB786B5}"/>
                    </a:ext>
                  </a:extLst>
                </p:cNvPr>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Text Box 7">
                <a:extLst>
                  <a:ext uri="{FF2B5EF4-FFF2-40B4-BE49-F238E27FC236}">
                    <a16:creationId xmlns:a16="http://schemas.microsoft.com/office/drawing/2014/main" id="{0B9EA0C3-03AA-3AD1-8774-B979CC84739F}"/>
                  </a:ext>
                </a:extLst>
              </p:cNvPr>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45" name="Text Box 8">
                <a:extLst>
                  <a:ext uri="{FF2B5EF4-FFF2-40B4-BE49-F238E27FC236}">
                    <a16:creationId xmlns:a16="http://schemas.microsoft.com/office/drawing/2014/main" id="{FD3CF0DF-8BB2-4816-BFE3-DCF94D95D1A5}"/>
                  </a:ext>
                </a:extLst>
              </p:cNvPr>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71" name="Line 45">
              <a:extLst>
                <a:ext uri="{FF2B5EF4-FFF2-40B4-BE49-F238E27FC236}">
                  <a16:creationId xmlns:a16="http://schemas.microsoft.com/office/drawing/2014/main" id="{59F20DB9-E526-1CFA-4D52-4DA3741F58CA}"/>
                </a:ext>
              </a:extLst>
            </p:cNvPr>
            <p:cNvSpPr>
              <a:spLocks noChangeShapeType="1"/>
            </p:cNvSpPr>
            <p:nvPr/>
          </p:nvSpPr>
          <p:spPr bwMode="auto">
            <a:xfrm>
              <a:off x="-2595998" y="4207098"/>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Text Box 46">
              <a:extLst>
                <a:ext uri="{FF2B5EF4-FFF2-40B4-BE49-F238E27FC236}">
                  <a16:creationId xmlns:a16="http://schemas.microsoft.com/office/drawing/2014/main" id="{6CBA30CA-2F5E-F2EC-4371-24C211C99FA5}"/>
                </a:ext>
              </a:extLst>
            </p:cNvPr>
            <p:cNvSpPr txBox="1">
              <a:spLocks noChangeArrowheads="1"/>
            </p:cNvSpPr>
            <p:nvPr/>
          </p:nvSpPr>
          <p:spPr bwMode="auto">
            <a:xfrm>
              <a:off x="-2507098" y="4016598"/>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grpSp>
      <p:grpSp>
        <p:nvGrpSpPr>
          <p:cNvPr id="95" name="Group 94">
            <a:extLst>
              <a:ext uri="{FF2B5EF4-FFF2-40B4-BE49-F238E27FC236}">
                <a16:creationId xmlns:a16="http://schemas.microsoft.com/office/drawing/2014/main" id="{549CCAB7-D82D-363C-6235-B77551F2FB5A}"/>
              </a:ext>
            </a:extLst>
          </p:cNvPr>
          <p:cNvGrpSpPr/>
          <p:nvPr/>
        </p:nvGrpSpPr>
        <p:grpSpPr>
          <a:xfrm>
            <a:off x="810779" y="1894904"/>
            <a:ext cx="3605212" cy="3417887"/>
            <a:chOff x="747713" y="1185863"/>
            <a:chExt cx="3605212" cy="3417887"/>
          </a:xfrm>
        </p:grpSpPr>
        <p:sp>
          <p:nvSpPr>
            <p:cNvPr id="48" name="Oval 30">
              <a:extLst>
                <a:ext uri="{FF2B5EF4-FFF2-40B4-BE49-F238E27FC236}">
                  <a16:creationId xmlns:a16="http://schemas.microsoft.com/office/drawing/2014/main" id="{9662C1EF-5F87-2210-1CD9-9581FC82A146}"/>
                </a:ext>
              </a:extLst>
            </p:cNvPr>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9" name="Text Box 31">
              <a:extLst>
                <a:ext uri="{FF2B5EF4-FFF2-40B4-BE49-F238E27FC236}">
                  <a16:creationId xmlns:a16="http://schemas.microsoft.com/office/drawing/2014/main" id="{BACA5C0B-8EB7-70B0-D132-6709EB66D186}"/>
                </a:ext>
              </a:extLst>
            </p:cNvPr>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50" name="Oval 32">
              <a:extLst>
                <a:ext uri="{FF2B5EF4-FFF2-40B4-BE49-F238E27FC236}">
                  <a16:creationId xmlns:a16="http://schemas.microsoft.com/office/drawing/2014/main" id="{EE152872-6252-09FE-AC18-9E1D64C3ADA5}"/>
                </a:ext>
              </a:extLst>
            </p:cNvPr>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 name="Text Box 33">
              <a:extLst>
                <a:ext uri="{FF2B5EF4-FFF2-40B4-BE49-F238E27FC236}">
                  <a16:creationId xmlns:a16="http://schemas.microsoft.com/office/drawing/2014/main" id="{A1D80AB1-6C76-4835-D175-E537D922B38A}"/>
                </a:ext>
              </a:extLst>
            </p:cNvPr>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67" name="Line 34">
              <a:extLst>
                <a:ext uri="{FF2B5EF4-FFF2-40B4-BE49-F238E27FC236}">
                  <a16:creationId xmlns:a16="http://schemas.microsoft.com/office/drawing/2014/main" id="{B1671BD7-5F39-170E-3AEB-C90F9E9BAD1D}"/>
                </a:ext>
              </a:extLst>
            </p:cNvPr>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 name="Text Box 35">
              <a:extLst>
                <a:ext uri="{FF2B5EF4-FFF2-40B4-BE49-F238E27FC236}">
                  <a16:creationId xmlns:a16="http://schemas.microsoft.com/office/drawing/2014/main" id="{1FAE3965-A774-BB60-9548-4C1FE1661236}"/>
                </a:ext>
              </a:extLst>
            </p:cNvPr>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70" name="Oval 36">
              <a:extLst>
                <a:ext uri="{FF2B5EF4-FFF2-40B4-BE49-F238E27FC236}">
                  <a16:creationId xmlns:a16="http://schemas.microsoft.com/office/drawing/2014/main" id="{85BD2977-62A3-D131-4798-F19BB5166011}"/>
                </a:ext>
              </a:extLst>
            </p:cNvPr>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5" name="Text Box 37">
              <a:extLst>
                <a:ext uri="{FF2B5EF4-FFF2-40B4-BE49-F238E27FC236}">
                  <a16:creationId xmlns:a16="http://schemas.microsoft.com/office/drawing/2014/main" id="{0CA531FB-C9A2-BC7A-64FE-798830707210}"/>
                </a:ext>
              </a:extLst>
            </p:cNvPr>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76" name="Freeform 38">
              <a:extLst>
                <a:ext uri="{FF2B5EF4-FFF2-40B4-BE49-F238E27FC236}">
                  <a16:creationId xmlns:a16="http://schemas.microsoft.com/office/drawing/2014/main" id="{2509011F-9D2C-8786-E7B8-5925854178C3}"/>
                </a:ext>
              </a:extLst>
            </p:cNvPr>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 name="Freeform 39">
              <a:extLst>
                <a:ext uri="{FF2B5EF4-FFF2-40B4-BE49-F238E27FC236}">
                  <a16:creationId xmlns:a16="http://schemas.microsoft.com/office/drawing/2014/main" id="{CC7C9DCB-EC6A-33CF-45F7-807843599930}"/>
                </a:ext>
              </a:extLst>
            </p:cNvPr>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 name="Freeform 40">
              <a:extLst>
                <a:ext uri="{FF2B5EF4-FFF2-40B4-BE49-F238E27FC236}">
                  <a16:creationId xmlns:a16="http://schemas.microsoft.com/office/drawing/2014/main" id="{577F9039-5D43-76EE-10BC-B5F7E462F5D2}"/>
                </a:ext>
              </a:extLst>
            </p:cNvPr>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Freeform 41">
              <a:extLst>
                <a:ext uri="{FF2B5EF4-FFF2-40B4-BE49-F238E27FC236}">
                  <a16:creationId xmlns:a16="http://schemas.microsoft.com/office/drawing/2014/main" id="{E37535B7-67B7-0A06-840A-992BF51FFA2F}"/>
                </a:ext>
              </a:extLst>
            </p:cNvPr>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 name="Oval 42">
              <a:extLst>
                <a:ext uri="{FF2B5EF4-FFF2-40B4-BE49-F238E27FC236}">
                  <a16:creationId xmlns:a16="http://schemas.microsoft.com/office/drawing/2014/main" id="{93573FA3-3BCF-205D-53CF-1FBE6B2B56B2}"/>
                </a:ext>
              </a:extLst>
            </p:cNvPr>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3" name="Text Box 43">
              <a:extLst>
                <a:ext uri="{FF2B5EF4-FFF2-40B4-BE49-F238E27FC236}">
                  <a16:creationId xmlns:a16="http://schemas.microsoft.com/office/drawing/2014/main" id="{7797AC50-0A83-8D88-1E8B-90925C08F930}"/>
                </a:ext>
              </a:extLst>
            </p:cNvPr>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84" name="Line 44">
              <a:extLst>
                <a:ext uri="{FF2B5EF4-FFF2-40B4-BE49-F238E27FC236}">
                  <a16:creationId xmlns:a16="http://schemas.microsoft.com/office/drawing/2014/main" id="{CAF4EE7B-6F46-1B38-239E-6A992513C4A6}"/>
                </a:ext>
              </a:extLst>
            </p:cNvPr>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Text Box 45">
              <a:extLst>
                <a:ext uri="{FF2B5EF4-FFF2-40B4-BE49-F238E27FC236}">
                  <a16:creationId xmlns:a16="http://schemas.microsoft.com/office/drawing/2014/main" id="{123B21EC-6D13-C1EE-E4CB-E4A88087E88E}"/>
                </a:ext>
              </a:extLst>
            </p:cNvPr>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86" name="Oval 46">
              <a:extLst>
                <a:ext uri="{FF2B5EF4-FFF2-40B4-BE49-F238E27FC236}">
                  <a16:creationId xmlns:a16="http://schemas.microsoft.com/office/drawing/2014/main" id="{97716369-4A68-7FE7-1900-B33DFAD3BFFD}"/>
                </a:ext>
              </a:extLst>
            </p:cNvPr>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 name="Text Box 47">
              <a:extLst>
                <a:ext uri="{FF2B5EF4-FFF2-40B4-BE49-F238E27FC236}">
                  <a16:creationId xmlns:a16="http://schemas.microsoft.com/office/drawing/2014/main" id="{7D323B8E-404F-3614-E169-2A7494E5FDE7}"/>
                </a:ext>
              </a:extLst>
            </p:cNvPr>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88" name="Freeform 48">
              <a:extLst>
                <a:ext uri="{FF2B5EF4-FFF2-40B4-BE49-F238E27FC236}">
                  <a16:creationId xmlns:a16="http://schemas.microsoft.com/office/drawing/2014/main" id="{3474253F-13F0-D455-C8DE-C8B30504AED4}"/>
                </a:ext>
              </a:extLst>
            </p:cNvPr>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Oval 51">
              <a:extLst>
                <a:ext uri="{FF2B5EF4-FFF2-40B4-BE49-F238E27FC236}">
                  <a16:creationId xmlns:a16="http://schemas.microsoft.com/office/drawing/2014/main" id="{B3DD5B84-ECD7-F523-3B31-B7A4185871D0}"/>
                </a:ext>
              </a:extLst>
            </p:cNvPr>
            <p:cNvSpPr>
              <a:spLocks noChangeArrowheads="1"/>
            </p:cNvSpPr>
            <p:nvPr/>
          </p:nvSpPr>
          <p:spPr bwMode="auto">
            <a:xfrm>
              <a:off x="3514725" y="37703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0" name="Freeform 52">
              <a:extLst>
                <a:ext uri="{FF2B5EF4-FFF2-40B4-BE49-F238E27FC236}">
                  <a16:creationId xmlns:a16="http://schemas.microsoft.com/office/drawing/2014/main" id="{4DA0C1D3-7D1F-E231-10D5-5D2562FFA12C}"/>
                </a:ext>
              </a:extLst>
            </p:cNvPr>
            <p:cNvSpPr>
              <a:spLocks/>
            </p:cNvSpPr>
            <p:nvPr/>
          </p:nvSpPr>
          <p:spPr bwMode="auto">
            <a:xfrm>
              <a:off x="3575050" y="3149600"/>
              <a:ext cx="247650" cy="647700"/>
            </a:xfrm>
            <a:custGeom>
              <a:avLst/>
              <a:gdLst>
                <a:gd name="T0" fmla="*/ 2147483646 w 156"/>
                <a:gd name="T1" fmla="*/ 0 h 408"/>
                <a:gd name="T2" fmla="*/ 2147483646 w 156"/>
                <a:gd name="T3" fmla="*/ 2147483646 h 408"/>
                <a:gd name="T4" fmla="*/ 0 w 156"/>
                <a:gd name="T5" fmla="*/ 2147483646 h 408"/>
                <a:gd name="T6" fmla="*/ 0 60000 65536"/>
                <a:gd name="T7" fmla="*/ 0 60000 65536"/>
                <a:gd name="T8" fmla="*/ 0 60000 65536"/>
              </a:gdLst>
              <a:ahLst/>
              <a:cxnLst>
                <a:cxn ang="T6">
                  <a:pos x="T0" y="T1"/>
                </a:cxn>
                <a:cxn ang="T7">
                  <a:pos x="T2" y="T3"/>
                </a:cxn>
                <a:cxn ang="T8">
                  <a:pos x="T4" y="T5"/>
                </a:cxn>
              </a:cxnLst>
              <a:rect l="0" t="0" r="r" b="b"/>
              <a:pathLst>
                <a:path w="156" h="408">
                  <a:moveTo>
                    <a:pt x="156" y="0"/>
                  </a:moveTo>
                  <a:cubicBezTo>
                    <a:pt x="139" y="82"/>
                    <a:pt x="122" y="164"/>
                    <a:pt x="96" y="232"/>
                  </a:cubicBezTo>
                  <a:cubicBezTo>
                    <a:pt x="70" y="300"/>
                    <a:pt x="35" y="354"/>
                    <a:pt x="0" y="40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Text Box 53">
              <a:extLst>
                <a:ext uri="{FF2B5EF4-FFF2-40B4-BE49-F238E27FC236}">
                  <a16:creationId xmlns:a16="http://schemas.microsoft.com/office/drawing/2014/main" id="{915D76BD-CC38-9BAF-9A2D-0583E892D88F}"/>
                </a:ext>
              </a:extLst>
            </p:cNvPr>
            <p:cNvSpPr txBox="1">
              <a:spLocks noChangeArrowheads="1"/>
            </p:cNvSpPr>
            <p:nvPr/>
          </p:nvSpPr>
          <p:spPr bwMode="auto">
            <a:xfrm>
              <a:off x="3535363" y="37322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6</a:t>
              </a:r>
            </a:p>
          </p:txBody>
        </p:sp>
        <p:sp>
          <p:nvSpPr>
            <p:cNvPr id="92" name="Oval 55">
              <a:extLst>
                <a:ext uri="{FF2B5EF4-FFF2-40B4-BE49-F238E27FC236}">
                  <a16:creationId xmlns:a16="http://schemas.microsoft.com/office/drawing/2014/main" id="{2D1A4E78-57E3-FEE1-04D9-EFF7217404E3}"/>
                </a:ext>
              </a:extLst>
            </p:cNvPr>
            <p:cNvSpPr>
              <a:spLocks noChangeArrowheads="1"/>
            </p:cNvSpPr>
            <p:nvPr/>
          </p:nvSpPr>
          <p:spPr bwMode="auto">
            <a:xfrm>
              <a:off x="1025525" y="35353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 name="Freeform 57">
              <a:extLst>
                <a:ext uri="{FF2B5EF4-FFF2-40B4-BE49-F238E27FC236}">
                  <a16:creationId xmlns:a16="http://schemas.microsoft.com/office/drawing/2014/main" id="{ACD04C42-22A6-9AA9-0EFA-D6C4F043E831}"/>
                </a:ext>
              </a:extLst>
            </p:cNvPr>
            <p:cNvSpPr>
              <a:spLocks/>
            </p:cNvSpPr>
            <p:nvPr/>
          </p:nvSpPr>
          <p:spPr bwMode="auto">
            <a:xfrm>
              <a:off x="1098550" y="3562350"/>
              <a:ext cx="2413000" cy="241300"/>
            </a:xfrm>
            <a:custGeom>
              <a:avLst/>
              <a:gdLst>
                <a:gd name="T0" fmla="*/ 2147483646 w 1520"/>
                <a:gd name="T1" fmla="*/ 2147483646 h 152"/>
                <a:gd name="T2" fmla="*/ 2147483646 w 1520"/>
                <a:gd name="T3" fmla="*/ 2147483646 h 152"/>
                <a:gd name="T4" fmla="*/ 2147483646 w 1520"/>
                <a:gd name="T5" fmla="*/ 2147483646 h 152"/>
                <a:gd name="T6" fmla="*/ 2147483646 w 1520"/>
                <a:gd name="T7" fmla="*/ 2147483646 h 152"/>
                <a:gd name="T8" fmla="*/ 2147483646 w 1520"/>
                <a:gd name="T9" fmla="*/ 2147483646 h 152"/>
                <a:gd name="T10" fmla="*/ 0 w 1520"/>
                <a:gd name="T11" fmla="*/ 0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0" h="152">
                  <a:moveTo>
                    <a:pt x="1520" y="152"/>
                  </a:moveTo>
                  <a:cubicBezTo>
                    <a:pt x="1504" y="130"/>
                    <a:pt x="1489" y="108"/>
                    <a:pt x="1464" y="92"/>
                  </a:cubicBezTo>
                  <a:cubicBezTo>
                    <a:pt x="1439" y="76"/>
                    <a:pt x="1407" y="65"/>
                    <a:pt x="1368" y="56"/>
                  </a:cubicBezTo>
                  <a:cubicBezTo>
                    <a:pt x="1329" y="47"/>
                    <a:pt x="1331" y="45"/>
                    <a:pt x="1232" y="40"/>
                  </a:cubicBezTo>
                  <a:cubicBezTo>
                    <a:pt x="1133" y="35"/>
                    <a:pt x="977" y="31"/>
                    <a:pt x="772" y="24"/>
                  </a:cubicBezTo>
                  <a:cubicBezTo>
                    <a:pt x="567" y="17"/>
                    <a:pt x="283" y="8"/>
                    <a:pt x="0"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4" name="Text Box 58">
              <a:extLst>
                <a:ext uri="{FF2B5EF4-FFF2-40B4-BE49-F238E27FC236}">
                  <a16:creationId xmlns:a16="http://schemas.microsoft.com/office/drawing/2014/main" id="{9D4353B7-4F4E-1795-1999-2B8C3A229BA1}"/>
                </a:ext>
              </a:extLst>
            </p:cNvPr>
            <p:cNvSpPr txBox="1">
              <a:spLocks noChangeArrowheads="1"/>
            </p:cNvSpPr>
            <p:nvPr/>
          </p:nvSpPr>
          <p:spPr bwMode="auto">
            <a:xfrm>
              <a:off x="747713" y="35099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7</a:t>
              </a:r>
            </a:p>
          </p:txBody>
        </p:sp>
      </p:grpSp>
      <p:sp>
        <p:nvSpPr>
          <p:cNvPr id="3" name="Text Placeholder 2">
            <a:extLst>
              <a:ext uri="{FF2B5EF4-FFF2-40B4-BE49-F238E27FC236}">
                <a16:creationId xmlns:a16="http://schemas.microsoft.com/office/drawing/2014/main" id="{F12EA098-DD2A-4247-64E2-BDA96FA85A29}"/>
              </a:ext>
            </a:extLst>
          </p:cNvPr>
          <p:cNvSpPr>
            <a:spLocks noGrp="1"/>
          </p:cNvSpPr>
          <p:nvPr>
            <p:ph type="body" sz="quarter" idx="38"/>
          </p:nvPr>
        </p:nvSpPr>
        <p:spPr/>
        <p:txBody>
          <a:bodyPr/>
          <a:lstStyle/>
          <a:p>
            <a:r>
              <a:rPr lang="en-US" dirty="0"/>
              <a:t>Brace Behavior Under Cyclic Axial Loading</a:t>
            </a:r>
          </a:p>
        </p:txBody>
      </p:sp>
      <p:sp>
        <p:nvSpPr>
          <p:cNvPr id="4" name="Slide Number Placeholder 3">
            <a:extLst>
              <a:ext uri="{FF2B5EF4-FFF2-40B4-BE49-F238E27FC236}">
                <a16:creationId xmlns:a16="http://schemas.microsoft.com/office/drawing/2014/main" id="{E62FF9A2-2FC5-AA17-96BD-A02780E01C4E}"/>
              </a:ext>
            </a:extLst>
          </p:cNvPr>
          <p:cNvSpPr>
            <a:spLocks noGrp="1"/>
          </p:cNvSpPr>
          <p:nvPr>
            <p:ph type="sldNum" sz="quarter" idx="40"/>
          </p:nvPr>
        </p:nvSpPr>
        <p:spPr/>
        <p:txBody>
          <a:bodyPr/>
          <a:lstStyle/>
          <a:p>
            <a:pPr>
              <a:defRPr/>
            </a:pPr>
            <a:fld id="{6E117181-2254-4C4E-B84D-C4647DF99217}" type="slidenum">
              <a:rPr lang="en-US" altLang="en-US" smtClean="0"/>
              <a:pPr>
                <a:defRPr/>
              </a:pPr>
              <a:t>30</a:t>
            </a:fld>
            <a:endParaRPr lang="en-US" altLang="en-US" dirty="0"/>
          </a:p>
        </p:txBody>
      </p:sp>
      <p:grpSp>
        <p:nvGrpSpPr>
          <p:cNvPr id="52" name="Group 18">
            <a:extLst>
              <a:ext uri="{FF2B5EF4-FFF2-40B4-BE49-F238E27FC236}">
                <a16:creationId xmlns:a16="http://schemas.microsoft.com/office/drawing/2014/main" id="{2CB0EB25-D836-35FC-3028-F40E920009BB}"/>
              </a:ext>
            </a:extLst>
          </p:cNvPr>
          <p:cNvGrpSpPr>
            <a:grpSpLocks/>
          </p:cNvGrpSpPr>
          <p:nvPr/>
        </p:nvGrpSpPr>
        <p:grpSpPr bwMode="auto">
          <a:xfrm>
            <a:off x="6600056" y="5585048"/>
            <a:ext cx="457200" cy="76200"/>
            <a:chOff x="3264" y="1728"/>
            <a:chExt cx="288" cy="48"/>
          </a:xfrm>
        </p:grpSpPr>
        <p:sp>
          <p:nvSpPr>
            <p:cNvPr id="53" name="Line 19">
              <a:extLst>
                <a:ext uri="{FF2B5EF4-FFF2-40B4-BE49-F238E27FC236}">
                  <a16:creationId xmlns:a16="http://schemas.microsoft.com/office/drawing/2014/main" id="{40EB23E3-E93F-9FFA-1AE8-D818244BC727}"/>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20">
              <a:extLst>
                <a:ext uri="{FF2B5EF4-FFF2-40B4-BE49-F238E27FC236}">
                  <a16:creationId xmlns:a16="http://schemas.microsoft.com/office/drawing/2014/main" id="{8E1FE894-1F69-3416-CC70-78207A975998}"/>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1">
              <a:extLst>
                <a:ext uri="{FF2B5EF4-FFF2-40B4-BE49-F238E27FC236}">
                  <a16:creationId xmlns:a16="http://schemas.microsoft.com/office/drawing/2014/main" id="{E19F000E-3C71-9453-9A04-134F8E4EDE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2">
              <a:extLst>
                <a:ext uri="{FF2B5EF4-FFF2-40B4-BE49-F238E27FC236}">
                  <a16:creationId xmlns:a16="http://schemas.microsoft.com/office/drawing/2014/main" id="{7D339BF1-1773-ED67-35A9-A8F2A4826A5B}"/>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3">
              <a:extLst>
                <a:ext uri="{FF2B5EF4-FFF2-40B4-BE49-F238E27FC236}">
                  <a16:creationId xmlns:a16="http://schemas.microsoft.com/office/drawing/2014/main" id="{8752B0E0-9C22-78FF-C887-B9C3F394C0EC}"/>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24">
              <a:extLst>
                <a:ext uri="{FF2B5EF4-FFF2-40B4-BE49-F238E27FC236}">
                  <a16:creationId xmlns:a16="http://schemas.microsoft.com/office/drawing/2014/main" id="{FA72EB1E-BD40-CD1C-A60B-93C32C26463B}"/>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5">
              <a:extLst>
                <a:ext uri="{FF2B5EF4-FFF2-40B4-BE49-F238E27FC236}">
                  <a16:creationId xmlns:a16="http://schemas.microsoft.com/office/drawing/2014/main" id="{2F83BC54-2D26-D5EB-532F-B8DC082425B2}"/>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26">
            <a:extLst>
              <a:ext uri="{FF2B5EF4-FFF2-40B4-BE49-F238E27FC236}">
                <a16:creationId xmlns:a16="http://schemas.microsoft.com/office/drawing/2014/main" id="{9534EC64-3EFD-7F57-9FA8-778D949EE6AB}"/>
              </a:ext>
            </a:extLst>
          </p:cNvPr>
          <p:cNvGrpSpPr>
            <a:grpSpLocks/>
          </p:cNvGrpSpPr>
          <p:nvPr/>
        </p:nvGrpSpPr>
        <p:grpSpPr bwMode="auto">
          <a:xfrm>
            <a:off x="9495656" y="5432648"/>
            <a:ext cx="457200" cy="228600"/>
            <a:chOff x="5088" y="1632"/>
            <a:chExt cx="288" cy="144"/>
          </a:xfrm>
        </p:grpSpPr>
        <p:sp>
          <p:nvSpPr>
            <p:cNvPr id="61" name="AutoShape 27">
              <a:extLst>
                <a:ext uri="{FF2B5EF4-FFF2-40B4-BE49-F238E27FC236}">
                  <a16:creationId xmlns:a16="http://schemas.microsoft.com/office/drawing/2014/main" id="{FCCB3725-D820-7E1F-7DDA-AD993E4D0BC0}"/>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 name="Group 28">
              <a:extLst>
                <a:ext uri="{FF2B5EF4-FFF2-40B4-BE49-F238E27FC236}">
                  <a16:creationId xmlns:a16="http://schemas.microsoft.com/office/drawing/2014/main" id="{E29BFDC1-16D0-EB83-57C7-4093283F6104}"/>
                </a:ext>
              </a:extLst>
            </p:cNvPr>
            <p:cNvGrpSpPr>
              <a:grpSpLocks/>
            </p:cNvGrpSpPr>
            <p:nvPr/>
          </p:nvGrpSpPr>
          <p:grpSpPr bwMode="auto">
            <a:xfrm>
              <a:off x="5088" y="1728"/>
              <a:ext cx="288" cy="48"/>
              <a:chOff x="5088" y="1728"/>
              <a:chExt cx="288" cy="48"/>
            </a:xfrm>
          </p:grpSpPr>
          <p:sp>
            <p:nvSpPr>
              <p:cNvPr id="63" name="Line 29">
                <a:extLst>
                  <a:ext uri="{FF2B5EF4-FFF2-40B4-BE49-F238E27FC236}">
                    <a16:creationId xmlns:a16="http://schemas.microsoft.com/office/drawing/2014/main" id="{768F9D88-51ED-6DEB-CE86-DF38E79CE2C5}"/>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Oval 30">
                <a:extLst>
                  <a:ext uri="{FF2B5EF4-FFF2-40B4-BE49-F238E27FC236}">
                    <a16:creationId xmlns:a16="http://schemas.microsoft.com/office/drawing/2014/main" id="{BF47FD02-8468-1126-77A0-1C06291F8B2F}"/>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5" name="Oval 31">
                <a:extLst>
                  <a:ext uri="{FF2B5EF4-FFF2-40B4-BE49-F238E27FC236}">
                    <a16:creationId xmlns:a16="http://schemas.microsoft.com/office/drawing/2014/main" id="{450C8B82-7C97-0F16-3248-16F67DB4542C}"/>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Oval 32">
                <a:extLst>
                  <a:ext uri="{FF2B5EF4-FFF2-40B4-BE49-F238E27FC236}">
                    <a16:creationId xmlns:a16="http://schemas.microsoft.com/office/drawing/2014/main" id="{54B07E0C-FB30-A345-D12C-A41E2AC74900}"/>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81" name="Text Box 39">
            <a:extLst>
              <a:ext uri="{FF2B5EF4-FFF2-40B4-BE49-F238E27FC236}">
                <a16:creationId xmlns:a16="http://schemas.microsoft.com/office/drawing/2014/main" id="{BE7418C6-D474-324E-3147-1EFF1BD7565C}"/>
              </a:ext>
            </a:extLst>
          </p:cNvPr>
          <p:cNvSpPr txBox="1">
            <a:spLocks noChangeArrowheads="1"/>
          </p:cNvSpPr>
          <p:nvPr/>
        </p:nvSpPr>
        <p:spPr bwMode="auto">
          <a:xfrm>
            <a:off x="10549756" y="4746848"/>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Arial Narrow" pitchFamily="34" charset="0"/>
              </a:rPr>
              <a:t>P</a:t>
            </a:r>
          </a:p>
        </p:txBody>
      </p:sp>
      <p:sp>
        <p:nvSpPr>
          <p:cNvPr id="118" name="AutoShape 32">
            <a:extLst>
              <a:ext uri="{FF2B5EF4-FFF2-40B4-BE49-F238E27FC236}">
                <a16:creationId xmlns:a16="http://schemas.microsoft.com/office/drawing/2014/main" id="{80A6F1FF-F18A-6AD1-5A74-0A3DFB160AE9}"/>
              </a:ext>
            </a:extLst>
          </p:cNvPr>
          <p:cNvSpPr>
            <a:spLocks noChangeArrowheads="1"/>
          </p:cNvSpPr>
          <p:nvPr/>
        </p:nvSpPr>
        <p:spPr bwMode="auto">
          <a:xfrm flipH="1">
            <a:off x="10625956" y="5204048"/>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25" name="Group 124">
            <a:extLst>
              <a:ext uri="{FF2B5EF4-FFF2-40B4-BE49-F238E27FC236}">
                <a16:creationId xmlns:a16="http://schemas.microsoft.com/office/drawing/2014/main" id="{666BCF5D-22BD-C283-AEC1-0D3CA8958B51}"/>
              </a:ext>
            </a:extLst>
          </p:cNvPr>
          <p:cNvGrpSpPr/>
          <p:nvPr/>
        </p:nvGrpSpPr>
        <p:grpSpPr>
          <a:xfrm>
            <a:off x="6600056" y="4823048"/>
            <a:ext cx="3352800" cy="838200"/>
            <a:chOff x="2247900" y="5546725"/>
            <a:chExt cx="3352800" cy="838200"/>
          </a:xfrm>
        </p:grpSpPr>
        <p:sp>
          <p:nvSpPr>
            <p:cNvPr id="96" name="AutoShape 9">
              <a:extLst>
                <a:ext uri="{FF2B5EF4-FFF2-40B4-BE49-F238E27FC236}">
                  <a16:creationId xmlns:a16="http://schemas.microsoft.com/office/drawing/2014/main" id="{BF7AA7ED-3DE1-1312-8BF3-D34387C2A90A}"/>
                </a:ext>
              </a:extLst>
            </p:cNvPr>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7" name="Line 10">
              <a:extLst>
                <a:ext uri="{FF2B5EF4-FFF2-40B4-BE49-F238E27FC236}">
                  <a16:creationId xmlns:a16="http://schemas.microsoft.com/office/drawing/2014/main" id="{4B013234-1483-7BA1-F7A1-8FFC26FAB3AB}"/>
                </a:ext>
              </a:extLst>
            </p:cNvPr>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8" name="Oval 11">
              <a:extLst>
                <a:ext uri="{FF2B5EF4-FFF2-40B4-BE49-F238E27FC236}">
                  <a16:creationId xmlns:a16="http://schemas.microsoft.com/office/drawing/2014/main" id="{37AE9949-B2CD-1752-2076-2ACBBE1841A0}"/>
                </a:ext>
              </a:extLst>
            </p:cNvPr>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9" name="Oval 12">
              <a:extLst>
                <a:ext uri="{FF2B5EF4-FFF2-40B4-BE49-F238E27FC236}">
                  <a16:creationId xmlns:a16="http://schemas.microsoft.com/office/drawing/2014/main" id="{438CC0F9-867F-A88D-C20F-B1EEFA20A0DB}"/>
                </a:ext>
              </a:extLst>
            </p:cNvPr>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0" name="Group 13">
              <a:extLst>
                <a:ext uri="{FF2B5EF4-FFF2-40B4-BE49-F238E27FC236}">
                  <a16:creationId xmlns:a16="http://schemas.microsoft.com/office/drawing/2014/main" id="{D4D499F1-F5E7-208D-B682-481EDD85E4F8}"/>
                </a:ext>
              </a:extLst>
            </p:cNvPr>
            <p:cNvGrpSpPr>
              <a:grpSpLocks/>
            </p:cNvGrpSpPr>
            <p:nvPr/>
          </p:nvGrpSpPr>
          <p:grpSpPr bwMode="auto">
            <a:xfrm>
              <a:off x="2247900" y="6308725"/>
              <a:ext cx="457200" cy="76200"/>
              <a:chOff x="3264" y="1728"/>
              <a:chExt cx="288" cy="48"/>
            </a:xfrm>
          </p:grpSpPr>
          <p:sp>
            <p:nvSpPr>
              <p:cNvPr id="101" name="Line 14">
                <a:extLst>
                  <a:ext uri="{FF2B5EF4-FFF2-40B4-BE49-F238E27FC236}">
                    <a16:creationId xmlns:a16="http://schemas.microsoft.com/office/drawing/2014/main" id="{A33963B2-9858-1B8B-9886-260468EDE186}"/>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 name="Line 15">
                <a:extLst>
                  <a:ext uri="{FF2B5EF4-FFF2-40B4-BE49-F238E27FC236}">
                    <a16:creationId xmlns:a16="http://schemas.microsoft.com/office/drawing/2014/main" id="{E03A863F-D33A-D0B2-7A12-9A7503B1CE2B}"/>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 name="Line 16">
                <a:extLst>
                  <a:ext uri="{FF2B5EF4-FFF2-40B4-BE49-F238E27FC236}">
                    <a16:creationId xmlns:a16="http://schemas.microsoft.com/office/drawing/2014/main" id="{DAE4B596-A24D-A305-D0EC-96BC7FE6728B}"/>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4" name="Line 17">
                <a:extLst>
                  <a:ext uri="{FF2B5EF4-FFF2-40B4-BE49-F238E27FC236}">
                    <a16:creationId xmlns:a16="http://schemas.microsoft.com/office/drawing/2014/main" id="{FEBE9955-5998-034E-32A2-5AD7BA00375C}"/>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 name="Line 18">
                <a:extLst>
                  <a:ext uri="{FF2B5EF4-FFF2-40B4-BE49-F238E27FC236}">
                    <a16:creationId xmlns:a16="http://schemas.microsoft.com/office/drawing/2014/main" id="{D3A1ACE0-34D0-8715-1517-8DF594E99106}"/>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6" name="Line 19">
                <a:extLst>
                  <a:ext uri="{FF2B5EF4-FFF2-40B4-BE49-F238E27FC236}">
                    <a16:creationId xmlns:a16="http://schemas.microsoft.com/office/drawing/2014/main" id="{BA459021-4704-E340-869C-20DA52F47B43}"/>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 name="Line 20">
                <a:extLst>
                  <a:ext uri="{FF2B5EF4-FFF2-40B4-BE49-F238E27FC236}">
                    <a16:creationId xmlns:a16="http://schemas.microsoft.com/office/drawing/2014/main" id="{673F0A3F-EF79-10A2-A264-43F80BB6334B}"/>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08" name="Group 21">
              <a:extLst>
                <a:ext uri="{FF2B5EF4-FFF2-40B4-BE49-F238E27FC236}">
                  <a16:creationId xmlns:a16="http://schemas.microsoft.com/office/drawing/2014/main" id="{87A57B41-4029-08C1-0E56-6CDDD9D11DE2}"/>
                </a:ext>
              </a:extLst>
            </p:cNvPr>
            <p:cNvGrpSpPr>
              <a:grpSpLocks/>
            </p:cNvGrpSpPr>
            <p:nvPr/>
          </p:nvGrpSpPr>
          <p:grpSpPr bwMode="auto">
            <a:xfrm>
              <a:off x="5143500" y="6156325"/>
              <a:ext cx="457200" cy="228600"/>
              <a:chOff x="5088" y="1632"/>
              <a:chExt cx="288" cy="144"/>
            </a:xfrm>
          </p:grpSpPr>
          <p:sp>
            <p:nvSpPr>
              <p:cNvPr id="109" name="AutoShape 22">
                <a:extLst>
                  <a:ext uri="{FF2B5EF4-FFF2-40B4-BE49-F238E27FC236}">
                    <a16:creationId xmlns:a16="http://schemas.microsoft.com/office/drawing/2014/main" id="{C993DD22-8356-3966-BC24-12EA278D0B25}"/>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0" name="Group 23">
                <a:extLst>
                  <a:ext uri="{FF2B5EF4-FFF2-40B4-BE49-F238E27FC236}">
                    <a16:creationId xmlns:a16="http://schemas.microsoft.com/office/drawing/2014/main" id="{AD56D18B-AAAC-21E1-5BD2-5F14BECA2C68}"/>
                  </a:ext>
                </a:extLst>
              </p:cNvPr>
              <p:cNvGrpSpPr>
                <a:grpSpLocks/>
              </p:cNvGrpSpPr>
              <p:nvPr/>
            </p:nvGrpSpPr>
            <p:grpSpPr bwMode="auto">
              <a:xfrm>
                <a:off x="5088" y="1728"/>
                <a:ext cx="288" cy="48"/>
                <a:chOff x="5088" y="1728"/>
                <a:chExt cx="288" cy="48"/>
              </a:xfrm>
            </p:grpSpPr>
            <p:sp>
              <p:nvSpPr>
                <p:cNvPr id="111" name="Line 24">
                  <a:extLst>
                    <a:ext uri="{FF2B5EF4-FFF2-40B4-BE49-F238E27FC236}">
                      <a16:creationId xmlns:a16="http://schemas.microsoft.com/office/drawing/2014/main" id="{49585938-7B6E-9B46-61C2-4320539B494A}"/>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 name="Oval 25">
                  <a:extLst>
                    <a:ext uri="{FF2B5EF4-FFF2-40B4-BE49-F238E27FC236}">
                      <a16:creationId xmlns:a16="http://schemas.microsoft.com/office/drawing/2014/main" id="{D09856ED-3733-91E5-21A0-28B9D6F8460D}"/>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7" name="Oval 26">
                  <a:extLst>
                    <a:ext uri="{FF2B5EF4-FFF2-40B4-BE49-F238E27FC236}">
                      <a16:creationId xmlns:a16="http://schemas.microsoft.com/office/drawing/2014/main" id="{6E03C1E5-6B46-F1F3-760C-CBEDEAA79E4D}"/>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9" name="Oval 27">
                  <a:extLst>
                    <a:ext uri="{FF2B5EF4-FFF2-40B4-BE49-F238E27FC236}">
                      <a16:creationId xmlns:a16="http://schemas.microsoft.com/office/drawing/2014/main" id="{00CFD733-25F4-7DFF-8B56-EAF379DD03E2}"/>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22" name="Freeform 59">
              <a:extLst>
                <a:ext uri="{FF2B5EF4-FFF2-40B4-BE49-F238E27FC236}">
                  <a16:creationId xmlns:a16="http://schemas.microsoft.com/office/drawing/2014/main" id="{B141738A-A21D-37C7-F5AD-D323DE6601E7}"/>
                </a:ext>
              </a:extLst>
            </p:cNvPr>
            <p:cNvSpPr>
              <a:spLocks/>
            </p:cNvSpPr>
            <p:nvPr/>
          </p:nvSpPr>
          <p:spPr bwMode="auto">
            <a:xfrm>
              <a:off x="2571750" y="5643563"/>
              <a:ext cx="2400300" cy="446087"/>
            </a:xfrm>
            <a:custGeom>
              <a:avLst/>
              <a:gdLst>
                <a:gd name="T0" fmla="*/ 0 w 1512"/>
                <a:gd name="T1" fmla="*/ 2147483646 h 281"/>
                <a:gd name="T2" fmla="*/ 2147483646 w 1512"/>
                <a:gd name="T3" fmla="*/ 2147483646 h 281"/>
                <a:gd name="T4" fmla="*/ 2147483646 w 1512"/>
                <a:gd name="T5" fmla="*/ 2147483646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 name="Oval 60">
              <a:extLst>
                <a:ext uri="{FF2B5EF4-FFF2-40B4-BE49-F238E27FC236}">
                  <a16:creationId xmlns:a16="http://schemas.microsoft.com/office/drawing/2014/main" id="{1E7BCEB9-81F2-D092-EDE7-D7646B93B07E}"/>
                </a:ext>
              </a:extLst>
            </p:cNvPr>
            <p:cNvSpPr>
              <a:spLocks noChangeArrowheads="1"/>
            </p:cNvSpPr>
            <p:nvPr/>
          </p:nvSpPr>
          <p:spPr bwMode="auto">
            <a:xfrm>
              <a:off x="3746500" y="5546725"/>
              <a:ext cx="161925" cy="161925"/>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4" name="Oval 61">
              <a:extLst>
                <a:ext uri="{FF2B5EF4-FFF2-40B4-BE49-F238E27FC236}">
                  <a16:creationId xmlns:a16="http://schemas.microsoft.com/office/drawing/2014/main" id="{2F50AD01-1B34-3F8E-E65B-CF44805D4E95}"/>
                </a:ext>
              </a:extLst>
            </p:cNvPr>
            <p:cNvSpPr>
              <a:spLocks noChangeArrowheads="1"/>
            </p:cNvSpPr>
            <p:nvPr/>
          </p:nvSpPr>
          <p:spPr bwMode="auto">
            <a:xfrm>
              <a:off x="49022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26" name="Text Placeholder 1">
            <a:extLst>
              <a:ext uri="{FF2B5EF4-FFF2-40B4-BE49-F238E27FC236}">
                <a16:creationId xmlns:a16="http://schemas.microsoft.com/office/drawing/2014/main" id="{55831F12-EA28-6F3C-20F2-1FCC6BE1FE3A}"/>
              </a:ext>
            </a:extLst>
          </p:cNvPr>
          <p:cNvSpPr>
            <a:spLocks noGrp="1"/>
          </p:cNvSpPr>
          <p:nvPr>
            <p:ph type="body" sz="quarter" idx="12"/>
          </p:nvPr>
        </p:nvSpPr>
        <p:spPr>
          <a:xfrm>
            <a:off x="5139072" y="1425352"/>
            <a:ext cx="6499248" cy="5839233"/>
          </a:xfrm>
        </p:spPr>
        <p:txBody>
          <a:bodyPr/>
          <a:lstStyle/>
          <a:p>
            <a:pPr marL="514350" indent="-514350">
              <a:buFont typeface="+mj-lt"/>
              <a:buAutoNum type="arabicPeriod" startAt="4"/>
            </a:pPr>
            <a:r>
              <a:rPr lang="en-US" altLang="en-US" b="0" dirty="0">
                <a:latin typeface="+mj-lt"/>
              </a:rPr>
              <a:t>Brace loaded in tension to yield. </a:t>
            </a:r>
          </a:p>
          <a:p>
            <a:pPr marL="514350" indent="-514350">
              <a:buFont typeface="+mj-lt"/>
              <a:buAutoNum type="arabicPeriod" startAt="4"/>
            </a:pPr>
            <a:r>
              <a:rPr lang="en-US" altLang="en-US" b="0" dirty="0">
                <a:latin typeface="+mj-lt"/>
              </a:rPr>
              <a:t>Remove load from member (P=0).</a:t>
            </a:r>
            <a:br>
              <a:rPr lang="en-US" altLang="en-US" b="0" dirty="0">
                <a:latin typeface="+mj-lt"/>
              </a:rPr>
            </a:br>
            <a:r>
              <a:rPr lang="en-US" altLang="en-US" b="0" dirty="0">
                <a:latin typeface="+mj-lt"/>
              </a:rPr>
              <a:t>Member still has permanent out-of-plane deformation.</a:t>
            </a:r>
          </a:p>
          <a:p>
            <a:pPr marL="514350" indent="-514350">
              <a:buFont typeface="+mj-lt"/>
              <a:buAutoNum type="arabicPeriod" startAt="4"/>
            </a:pPr>
            <a:r>
              <a:rPr lang="en-US" altLang="en-US" b="0" dirty="0">
                <a:latin typeface="+mj-lt"/>
              </a:rPr>
              <a:t>Brace loaded in compression to peak compression capacity (buckling). Peak compression capacity reduced from previous cycle.</a:t>
            </a:r>
          </a:p>
          <a:p>
            <a:pPr marL="514350" indent="-514350">
              <a:buFont typeface="+mj-lt"/>
              <a:buAutoNum type="arabicPeriod" startAt="4"/>
            </a:pPr>
            <a:r>
              <a:rPr lang="en-US" altLang="en-US" b="0" dirty="0">
                <a:latin typeface="+mj-lt"/>
              </a:rPr>
              <a:t>Continue loading in compression. Flexural plastic hinge forms at mid-length (due to P-Δ moment in member).</a:t>
            </a:r>
          </a:p>
          <a:p>
            <a:pPr marL="514350" indent="-514350">
              <a:buFont typeface="+mj-lt"/>
              <a:buAutoNum type="arabicPeriod" startAt="4"/>
            </a:pPr>
            <a:endParaRPr lang="en-US" dirty="0">
              <a:latin typeface="+mj-lt"/>
              <a:cs typeface="Calibri Light" panose="020F0302020204030204" pitchFamily="34" charset="0"/>
            </a:endParaRPr>
          </a:p>
        </p:txBody>
      </p:sp>
    </p:spTree>
    <p:extLst>
      <p:ext uri="{BB962C8B-B14F-4D97-AF65-F5344CB8AC3E}">
        <p14:creationId xmlns:p14="http://schemas.microsoft.com/office/powerpoint/2010/main" val="3324335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01FF8-E4E4-996D-0513-BE65D1F91143}"/>
              </a:ext>
            </a:extLst>
          </p:cNvPr>
          <p:cNvSpPr>
            <a:spLocks noGrp="1"/>
          </p:cNvSpPr>
          <p:nvPr>
            <p:ph type="body" sz="quarter" idx="38"/>
          </p:nvPr>
        </p:nvSpPr>
        <p:spPr/>
        <p:txBody>
          <a:bodyPr/>
          <a:lstStyle/>
          <a:p>
            <a:r>
              <a:rPr lang="en-US" dirty="0"/>
              <a:t>Experimental Behavior of Brace - Cyclic Axial Loading</a:t>
            </a:r>
          </a:p>
        </p:txBody>
      </p:sp>
      <p:sp>
        <p:nvSpPr>
          <p:cNvPr id="3" name="Text Placeholder 2">
            <a:extLst>
              <a:ext uri="{FF2B5EF4-FFF2-40B4-BE49-F238E27FC236}">
                <a16:creationId xmlns:a16="http://schemas.microsoft.com/office/drawing/2014/main" id="{1888DCC7-D2B0-B90A-8206-BAE2E8E83B28}"/>
              </a:ext>
            </a:extLst>
          </p:cNvPr>
          <p:cNvSpPr>
            <a:spLocks noGrp="1"/>
          </p:cNvSpPr>
          <p:nvPr>
            <p:ph type="body" sz="quarter" idx="39"/>
          </p:nvPr>
        </p:nvSpPr>
        <p:spPr/>
        <p:txBody>
          <a:bodyPr>
            <a:normAutofit/>
          </a:bodyPr>
          <a:lstStyle/>
          <a:p>
            <a:r>
              <a:rPr lang="en-US" sz="1800" dirty="0"/>
              <a:t>W6x20   Kl/r = 80</a:t>
            </a:r>
          </a:p>
        </p:txBody>
      </p:sp>
      <p:sp>
        <p:nvSpPr>
          <p:cNvPr id="4" name="Slide Number Placeholder 3">
            <a:extLst>
              <a:ext uri="{FF2B5EF4-FFF2-40B4-BE49-F238E27FC236}">
                <a16:creationId xmlns:a16="http://schemas.microsoft.com/office/drawing/2014/main" id="{B3911754-8605-6411-4531-936586C1BD7F}"/>
              </a:ext>
            </a:extLst>
          </p:cNvPr>
          <p:cNvSpPr>
            <a:spLocks noGrp="1"/>
          </p:cNvSpPr>
          <p:nvPr>
            <p:ph type="sldNum" sz="quarter" idx="40"/>
          </p:nvPr>
        </p:nvSpPr>
        <p:spPr/>
        <p:txBody>
          <a:bodyPr/>
          <a:lstStyle/>
          <a:p>
            <a:pPr>
              <a:defRPr/>
            </a:pPr>
            <a:fld id="{46425072-6E52-45A8-8A7E-A5B11BCA4176}" type="slidenum">
              <a:rPr lang="en-US" altLang="en-US" smtClean="0"/>
              <a:pPr>
                <a:defRPr/>
              </a:pPr>
              <a:t>31</a:t>
            </a:fld>
            <a:endParaRPr lang="en-US" altLang="en-US" dirty="0"/>
          </a:p>
        </p:txBody>
      </p:sp>
      <p:pic>
        <p:nvPicPr>
          <p:cNvPr id="5" name="Picture 4" descr="CBF2">
            <a:extLst>
              <a:ext uri="{FF2B5EF4-FFF2-40B4-BE49-F238E27FC236}">
                <a16:creationId xmlns:a16="http://schemas.microsoft.com/office/drawing/2014/main" id="{74F27D2E-3971-67C8-1974-DBC57D575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561"/>
          <a:stretch>
            <a:fillRect/>
          </a:stretch>
        </p:blipFill>
        <p:spPr bwMode="auto">
          <a:xfrm>
            <a:off x="2430933" y="993477"/>
            <a:ext cx="71358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ED03A610-08E8-C17F-ABDF-0A3B5FB2C30A}"/>
              </a:ext>
            </a:extLst>
          </p:cNvPr>
          <p:cNvGrpSpPr>
            <a:grpSpLocks/>
          </p:cNvGrpSpPr>
          <p:nvPr/>
        </p:nvGrpSpPr>
        <p:grpSpPr bwMode="auto">
          <a:xfrm>
            <a:off x="3771900" y="5063256"/>
            <a:ext cx="4648200" cy="1279525"/>
            <a:chOff x="2736" y="970"/>
            <a:chExt cx="2928" cy="806"/>
          </a:xfrm>
        </p:grpSpPr>
        <p:sp>
          <p:nvSpPr>
            <p:cNvPr id="7" name="AutoShape 5">
              <a:extLst>
                <a:ext uri="{FF2B5EF4-FFF2-40B4-BE49-F238E27FC236}">
                  <a16:creationId xmlns:a16="http://schemas.microsoft.com/office/drawing/2014/main" id="{93E53E7D-24B2-D350-2C6A-121793798946}"/>
                </a:ext>
              </a:extLst>
            </p:cNvPr>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 name="Line 6">
              <a:extLst>
                <a:ext uri="{FF2B5EF4-FFF2-40B4-BE49-F238E27FC236}">
                  <a16:creationId xmlns:a16="http://schemas.microsoft.com/office/drawing/2014/main" id="{1412B759-E0C1-1713-D8A1-2F50FBF47343}"/>
                </a:ext>
              </a:extLst>
            </p:cNvPr>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Oval 7">
              <a:extLst>
                <a:ext uri="{FF2B5EF4-FFF2-40B4-BE49-F238E27FC236}">
                  <a16:creationId xmlns:a16="http://schemas.microsoft.com/office/drawing/2014/main" id="{51174C0A-750E-4467-1698-86E4AE733355}"/>
                </a:ext>
              </a:extLst>
            </p:cNvPr>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Oval 8">
              <a:extLst>
                <a:ext uri="{FF2B5EF4-FFF2-40B4-BE49-F238E27FC236}">
                  <a16:creationId xmlns:a16="http://schemas.microsoft.com/office/drawing/2014/main" id="{E361A288-9269-804D-C3D5-F3AF753231FA}"/>
                </a:ext>
              </a:extLst>
            </p:cNvPr>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 name="Group 9">
              <a:extLst>
                <a:ext uri="{FF2B5EF4-FFF2-40B4-BE49-F238E27FC236}">
                  <a16:creationId xmlns:a16="http://schemas.microsoft.com/office/drawing/2014/main" id="{39DE8E0A-9C53-557A-81E8-6F1E62A3F6F4}"/>
                </a:ext>
              </a:extLst>
            </p:cNvPr>
            <p:cNvGrpSpPr>
              <a:grpSpLocks/>
            </p:cNvGrpSpPr>
            <p:nvPr/>
          </p:nvGrpSpPr>
          <p:grpSpPr bwMode="auto">
            <a:xfrm>
              <a:off x="2736" y="1728"/>
              <a:ext cx="288" cy="48"/>
              <a:chOff x="3264" y="1728"/>
              <a:chExt cx="288" cy="48"/>
            </a:xfrm>
          </p:grpSpPr>
          <p:sp>
            <p:nvSpPr>
              <p:cNvPr id="27" name="Line 10">
                <a:extLst>
                  <a:ext uri="{FF2B5EF4-FFF2-40B4-BE49-F238E27FC236}">
                    <a16:creationId xmlns:a16="http://schemas.microsoft.com/office/drawing/2014/main" id="{C28CCDB6-FAB7-5322-73C5-1FF3136BF469}"/>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11">
                <a:extLst>
                  <a:ext uri="{FF2B5EF4-FFF2-40B4-BE49-F238E27FC236}">
                    <a16:creationId xmlns:a16="http://schemas.microsoft.com/office/drawing/2014/main" id="{74111C60-87FD-4265-2DA9-4D035CA89F0F}"/>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2">
                <a:extLst>
                  <a:ext uri="{FF2B5EF4-FFF2-40B4-BE49-F238E27FC236}">
                    <a16:creationId xmlns:a16="http://schemas.microsoft.com/office/drawing/2014/main" id="{121B8BFF-1315-9BA6-1F0B-1122A917469E}"/>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3">
                <a:extLst>
                  <a:ext uri="{FF2B5EF4-FFF2-40B4-BE49-F238E27FC236}">
                    <a16:creationId xmlns:a16="http://schemas.microsoft.com/office/drawing/2014/main" id="{FCE76159-A431-FCE7-F37C-013DA14B9DA0}"/>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4">
                <a:extLst>
                  <a:ext uri="{FF2B5EF4-FFF2-40B4-BE49-F238E27FC236}">
                    <a16:creationId xmlns:a16="http://schemas.microsoft.com/office/drawing/2014/main" id="{22FBCD96-77F4-CE9D-CC33-673F482FECC6}"/>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5">
                <a:extLst>
                  <a:ext uri="{FF2B5EF4-FFF2-40B4-BE49-F238E27FC236}">
                    <a16:creationId xmlns:a16="http://schemas.microsoft.com/office/drawing/2014/main" id="{FB9594F7-BED9-2C20-F762-A95A8D155CC0}"/>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6">
                <a:extLst>
                  <a:ext uri="{FF2B5EF4-FFF2-40B4-BE49-F238E27FC236}">
                    <a16:creationId xmlns:a16="http://schemas.microsoft.com/office/drawing/2014/main" id="{37B85A5B-70F0-F68A-2B5D-1E01802486B9}"/>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2" name="Group 17">
              <a:extLst>
                <a:ext uri="{FF2B5EF4-FFF2-40B4-BE49-F238E27FC236}">
                  <a16:creationId xmlns:a16="http://schemas.microsoft.com/office/drawing/2014/main" id="{94F9318F-14CE-7234-401C-88B6D743FC05}"/>
                </a:ext>
              </a:extLst>
            </p:cNvPr>
            <p:cNvGrpSpPr>
              <a:grpSpLocks/>
            </p:cNvGrpSpPr>
            <p:nvPr/>
          </p:nvGrpSpPr>
          <p:grpSpPr bwMode="auto">
            <a:xfrm>
              <a:off x="4560" y="1632"/>
              <a:ext cx="288" cy="144"/>
              <a:chOff x="5088" y="1632"/>
              <a:chExt cx="288" cy="144"/>
            </a:xfrm>
          </p:grpSpPr>
          <p:sp>
            <p:nvSpPr>
              <p:cNvPr id="21" name="AutoShape 18">
                <a:extLst>
                  <a:ext uri="{FF2B5EF4-FFF2-40B4-BE49-F238E27FC236}">
                    <a16:creationId xmlns:a16="http://schemas.microsoft.com/office/drawing/2014/main" id="{68C3572D-BDD9-81DE-0A37-B7CE592019EB}"/>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2" name="Group 19">
                <a:extLst>
                  <a:ext uri="{FF2B5EF4-FFF2-40B4-BE49-F238E27FC236}">
                    <a16:creationId xmlns:a16="http://schemas.microsoft.com/office/drawing/2014/main" id="{5F33761E-7A7F-9F0D-45FD-E9D547EA1097}"/>
                  </a:ext>
                </a:extLst>
              </p:cNvPr>
              <p:cNvGrpSpPr>
                <a:grpSpLocks/>
              </p:cNvGrpSpPr>
              <p:nvPr/>
            </p:nvGrpSpPr>
            <p:grpSpPr bwMode="auto">
              <a:xfrm>
                <a:off x="5088" y="1728"/>
                <a:ext cx="288" cy="48"/>
                <a:chOff x="5088" y="1728"/>
                <a:chExt cx="288" cy="48"/>
              </a:xfrm>
            </p:grpSpPr>
            <p:sp>
              <p:nvSpPr>
                <p:cNvPr id="23" name="Line 20">
                  <a:extLst>
                    <a:ext uri="{FF2B5EF4-FFF2-40B4-BE49-F238E27FC236}">
                      <a16:creationId xmlns:a16="http://schemas.microsoft.com/office/drawing/2014/main" id="{A5731035-0BC7-AAF9-BF21-A8C00A34D22B}"/>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Oval 21">
                  <a:extLst>
                    <a:ext uri="{FF2B5EF4-FFF2-40B4-BE49-F238E27FC236}">
                      <a16:creationId xmlns:a16="http://schemas.microsoft.com/office/drawing/2014/main" id="{692C6805-8254-82FC-4C2B-13EE41C0BF0B}"/>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Oval 22">
                  <a:extLst>
                    <a:ext uri="{FF2B5EF4-FFF2-40B4-BE49-F238E27FC236}">
                      <a16:creationId xmlns:a16="http://schemas.microsoft.com/office/drawing/2014/main" id="{F72BBE08-B7B6-DA88-B452-C205D8BE3BFA}"/>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Oval 23">
                  <a:extLst>
                    <a:ext uri="{FF2B5EF4-FFF2-40B4-BE49-F238E27FC236}">
                      <a16:creationId xmlns:a16="http://schemas.microsoft.com/office/drawing/2014/main" id="{063CBE18-A819-41FA-9E27-4E54AB6B3382}"/>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3" name="AutoShape 24">
              <a:extLst>
                <a:ext uri="{FF2B5EF4-FFF2-40B4-BE49-F238E27FC236}">
                  <a16:creationId xmlns:a16="http://schemas.microsoft.com/office/drawing/2014/main" id="{48537391-45C2-E27A-563A-0D50B92997F1}"/>
                </a:ext>
              </a:extLst>
            </p:cNvPr>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Oval 25">
              <a:extLst>
                <a:ext uri="{FF2B5EF4-FFF2-40B4-BE49-F238E27FC236}">
                  <a16:creationId xmlns:a16="http://schemas.microsoft.com/office/drawing/2014/main" id="{14CE4BE6-A6F1-CA33-8F96-5E149F40F360}"/>
                </a:ext>
              </a:extLst>
            </p:cNvPr>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Line 26">
              <a:extLst>
                <a:ext uri="{FF2B5EF4-FFF2-40B4-BE49-F238E27FC236}">
                  <a16:creationId xmlns:a16="http://schemas.microsoft.com/office/drawing/2014/main" id="{94E173FA-C9F9-D0DA-A079-6A73FB5F95EF}"/>
                </a:ext>
              </a:extLst>
            </p:cNvPr>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27">
              <a:extLst>
                <a:ext uri="{FF2B5EF4-FFF2-40B4-BE49-F238E27FC236}">
                  <a16:creationId xmlns:a16="http://schemas.microsoft.com/office/drawing/2014/main" id="{A86251A2-ADE0-5022-8909-83148184E983}"/>
                </a:ext>
              </a:extLst>
            </p:cNvPr>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8">
              <a:extLst>
                <a:ext uri="{FF2B5EF4-FFF2-40B4-BE49-F238E27FC236}">
                  <a16:creationId xmlns:a16="http://schemas.microsoft.com/office/drawing/2014/main" id="{2972E48B-2BF1-6FD1-B093-AD523B08AF1D}"/>
                </a:ext>
              </a:extLst>
            </p:cNvPr>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29">
              <a:extLst>
                <a:ext uri="{FF2B5EF4-FFF2-40B4-BE49-F238E27FC236}">
                  <a16:creationId xmlns:a16="http://schemas.microsoft.com/office/drawing/2014/main" id="{3D8BFAA5-D8E7-1226-4DBD-0F59D879AF62}"/>
                </a:ext>
              </a:extLst>
            </p:cNvPr>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Text Box 30">
              <a:extLst>
                <a:ext uri="{FF2B5EF4-FFF2-40B4-BE49-F238E27FC236}">
                  <a16:creationId xmlns:a16="http://schemas.microsoft.com/office/drawing/2014/main" id="{379B0266-422F-8204-D88E-E16F04DF0918}"/>
                </a:ext>
              </a:extLst>
            </p:cNvPr>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20" name="Text Box 31">
              <a:extLst>
                <a:ext uri="{FF2B5EF4-FFF2-40B4-BE49-F238E27FC236}">
                  <a16:creationId xmlns:a16="http://schemas.microsoft.com/office/drawing/2014/main" id="{98FE03B5-7BD3-72B4-EDF5-0934749DC540}"/>
                </a:ext>
              </a:extLst>
            </p:cNvPr>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spTree>
    <p:extLst>
      <p:ext uri="{BB962C8B-B14F-4D97-AF65-F5344CB8AC3E}">
        <p14:creationId xmlns:p14="http://schemas.microsoft.com/office/powerpoint/2010/main" val="13876063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CBF1">
            <a:extLst>
              <a:ext uri="{FF2B5EF4-FFF2-40B4-BE49-F238E27FC236}">
                <a16:creationId xmlns:a16="http://schemas.microsoft.com/office/drawing/2014/main" id="{3E7331E5-8CA6-C21F-9190-BF79213F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820" y="1004277"/>
            <a:ext cx="69469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59801FF8-E4E4-996D-0513-BE65D1F91143}"/>
              </a:ext>
            </a:extLst>
          </p:cNvPr>
          <p:cNvSpPr>
            <a:spLocks noGrp="1"/>
          </p:cNvSpPr>
          <p:nvPr>
            <p:ph type="body" sz="quarter" idx="38"/>
          </p:nvPr>
        </p:nvSpPr>
        <p:spPr/>
        <p:txBody>
          <a:bodyPr/>
          <a:lstStyle/>
          <a:p>
            <a:r>
              <a:rPr lang="en-US" dirty="0"/>
              <a:t>Experimental Behavior of Brace - Cyclic Axial Loading</a:t>
            </a:r>
          </a:p>
        </p:txBody>
      </p:sp>
      <p:sp>
        <p:nvSpPr>
          <p:cNvPr id="3" name="Text Placeholder 2">
            <a:extLst>
              <a:ext uri="{FF2B5EF4-FFF2-40B4-BE49-F238E27FC236}">
                <a16:creationId xmlns:a16="http://schemas.microsoft.com/office/drawing/2014/main" id="{1888DCC7-D2B0-B90A-8206-BAE2E8E83B28}"/>
              </a:ext>
            </a:extLst>
          </p:cNvPr>
          <p:cNvSpPr>
            <a:spLocks noGrp="1"/>
          </p:cNvSpPr>
          <p:nvPr>
            <p:ph type="body" sz="quarter" idx="39"/>
          </p:nvPr>
        </p:nvSpPr>
        <p:spPr/>
        <p:txBody>
          <a:bodyPr>
            <a:normAutofit/>
          </a:bodyPr>
          <a:lstStyle/>
          <a:p>
            <a:r>
              <a:rPr lang="en-US" sz="1800" dirty="0"/>
              <a:t>W6x16   Kl/r = 120</a:t>
            </a:r>
          </a:p>
        </p:txBody>
      </p:sp>
      <p:sp>
        <p:nvSpPr>
          <p:cNvPr id="4" name="Slide Number Placeholder 3">
            <a:extLst>
              <a:ext uri="{FF2B5EF4-FFF2-40B4-BE49-F238E27FC236}">
                <a16:creationId xmlns:a16="http://schemas.microsoft.com/office/drawing/2014/main" id="{B3911754-8605-6411-4531-936586C1BD7F}"/>
              </a:ext>
            </a:extLst>
          </p:cNvPr>
          <p:cNvSpPr>
            <a:spLocks noGrp="1"/>
          </p:cNvSpPr>
          <p:nvPr>
            <p:ph type="sldNum" sz="quarter" idx="40"/>
          </p:nvPr>
        </p:nvSpPr>
        <p:spPr/>
        <p:txBody>
          <a:bodyPr/>
          <a:lstStyle/>
          <a:p>
            <a:pPr>
              <a:defRPr/>
            </a:pPr>
            <a:fld id="{46425072-6E52-45A8-8A7E-A5B11BCA4176}" type="slidenum">
              <a:rPr lang="en-US" altLang="en-US" smtClean="0"/>
              <a:pPr>
                <a:defRPr/>
              </a:pPr>
              <a:t>32</a:t>
            </a:fld>
            <a:endParaRPr lang="en-US" altLang="en-US" dirty="0"/>
          </a:p>
        </p:txBody>
      </p:sp>
      <p:grpSp>
        <p:nvGrpSpPr>
          <p:cNvPr id="6" name="Group 4">
            <a:extLst>
              <a:ext uri="{FF2B5EF4-FFF2-40B4-BE49-F238E27FC236}">
                <a16:creationId xmlns:a16="http://schemas.microsoft.com/office/drawing/2014/main" id="{ED03A610-08E8-C17F-ABDF-0A3B5FB2C30A}"/>
              </a:ext>
            </a:extLst>
          </p:cNvPr>
          <p:cNvGrpSpPr>
            <a:grpSpLocks/>
          </p:cNvGrpSpPr>
          <p:nvPr/>
        </p:nvGrpSpPr>
        <p:grpSpPr bwMode="auto">
          <a:xfrm>
            <a:off x="3771900" y="5063256"/>
            <a:ext cx="4648200" cy="1279525"/>
            <a:chOff x="2736" y="970"/>
            <a:chExt cx="2928" cy="806"/>
          </a:xfrm>
        </p:grpSpPr>
        <p:sp>
          <p:nvSpPr>
            <p:cNvPr id="7" name="AutoShape 5">
              <a:extLst>
                <a:ext uri="{FF2B5EF4-FFF2-40B4-BE49-F238E27FC236}">
                  <a16:creationId xmlns:a16="http://schemas.microsoft.com/office/drawing/2014/main" id="{93E53E7D-24B2-D350-2C6A-121793798946}"/>
                </a:ext>
              </a:extLst>
            </p:cNvPr>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 name="Line 6">
              <a:extLst>
                <a:ext uri="{FF2B5EF4-FFF2-40B4-BE49-F238E27FC236}">
                  <a16:creationId xmlns:a16="http://schemas.microsoft.com/office/drawing/2014/main" id="{1412B759-E0C1-1713-D8A1-2F50FBF47343}"/>
                </a:ext>
              </a:extLst>
            </p:cNvPr>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Oval 7">
              <a:extLst>
                <a:ext uri="{FF2B5EF4-FFF2-40B4-BE49-F238E27FC236}">
                  <a16:creationId xmlns:a16="http://schemas.microsoft.com/office/drawing/2014/main" id="{51174C0A-750E-4467-1698-86E4AE733355}"/>
                </a:ext>
              </a:extLst>
            </p:cNvPr>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Oval 8">
              <a:extLst>
                <a:ext uri="{FF2B5EF4-FFF2-40B4-BE49-F238E27FC236}">
                  <a16:creationId xmlns:a16="http://schemas.microsoft.com/office/drawing/2014/main" id="{E361A288-9269-804D-C3D5-F3AF753231FA}"/>
                </a:ext>
              </a:extLst>
            </p:cNvPr>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 name="Group 9">
              <a:extLst>
                <a:ext uri="{FF2B5EF4-FFF2-40B4-BE49-F238E27FC236}">
                  <a16:creationId xmlns:a16="http://schemas.microsoft.com/office/drawing/2014/main" id="{39DE8E0A-9C53-557A-81E8-6F1E62A3F6F4}"/>
                </a:ext>
              </a:extLst>
            </p:cNvPr>
            <p:cNvGrpSpPr>
              <a:grpSpLocks/>
            </p:cNvGrpSpPr>
            <p:nvPr/>
          </p:nvGrpSpPr>
          <p:grpSpPr bwMode="auto">
            <a:xfrm>
              <a:off x="2736" y="1728"/>
              <a:ext cx="288" cy="48"/>
              <a:chOff x="3264" y="1728"/>
              <a:chExt cx="288" cy="48"/>
            </a:xfrm>
          </p:grpSpPr>
          <p:sp>
            <p:nvSpPr>
              <p:cNvPr id="27" name="Line 10">
                <a:extLst>
                  <a:ext uri="{FF2B5EF4-FFF2-40B4-BE49-F238E27FC236}">
                    <a16:creationId xmlns:a16="http://schemas.microsoft.com/office/drawing/2014/main" id="{C28CCDB6-FAB7-5322-73C5-1FF3136BF469}"/>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11">
                <a:extLst>
                  <a:ext uri="{FF2B5EF4-FFF2-40B4-BE49-F238E27FC236}">
                    <a16:creationId xmlns:a16="http://schemas.microsoft.com/office/drawing/2014/main" id="{74111C60-87FD-4265-2DA9-4D035CA89F0F}"/>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2">
                <a:extLst>
                  <a:ext uri="{FF2B5EF4-FFF2-40B4-BE49-F238E27FC236}">
                    <a16:creationId xmlns:a16="http://schemas.microsoft.com/office/drawing/2014/main" id="{121B8BFF-1315-9BA6-1F0B-1122A917469E}"/>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3">
                <a:extLst>
                  <a:ext uri="{FF2B5EF4-FFF2-40B4-BE49-F238E27FC236}">
                    <a16:creationId xmlns:a16="http://schemas.microsoft.com/office/drawing/2014/main" id="{FCE76159-A431-FCE7-F37C-013DA14B9DA0}"/>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4">
                <a:extLst>
                  <a:ext uri="{FF2B5EF4-FFF2-40B4-BE49-F238E27FC236}">
                    <a16:creationId xmlns:a16="http://schemas.microsoft.com/office/drawing/2014/main" id="{22FBCD96-77F4-CE9D-CC33-673F482FECC6}"/>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5">
                <a:extLst>
                  <a:ext uri="{FF2B5EF4-FFF2-40B4-BE49-F238E27FC236}">
                    <a16:creationId xmlns:a16="http://schemas.microsoft.com/office/drawing/2014/main" id="{FB9594F7-BED9-2C20-F762-A95A8D155CC0}"/>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6">
                <a:extLst>
                  <a:ext uri="{FF2B5EF4-FFF2-40B4-BE49-F238E27FC236}">
                    <a16:creationId xmlns:a16="http://schemas.microsoft.com/office/drawing/2014/main" id="{37B85A5B-70F0-F68A-2B5D-1E01802486B9}"/>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2" name="Group 17">
              <a:extLst>
                <a:ext uri="{FF2B5EF4-FFF2-40B4-BE49-F238E27FC236}">
                  <a16:creationId xmlns:a16="http://schemas.microsoft.com/office/drawing/2014/main" id="{94F9318F-14CE-7234-401C-88B6D743FC05}"/>
                </a:ext>
              </a:extLst>
            </p:cNvPr>
            <p:cNvGrpSpPr>
              <a:grpSpLocks/>
            </p:cNvGrpSpPr>
            <p:nvPr/>
          </p:nvGrpSpPr>
          <p:grpSpPr bwMode="auto">
            <a:xfrm>
              <a:off x="4560" y="1632"/>
              <a:ext cx="288" cy="144"/>
              <a:chOff x="5088" y="1632"/>
              <a:chExt cx="288" cy="144"/>
            </a:xfrm>
          </p:grpSpPr>
          <p:sp>
            <p:nvSpPr>
              <p:cNvPr id="21" name="AutoShape 18">
                <a:extLst>
                  <a:ext uri="{FF2B5EF4-FFF2-40B4-BE49-F238E27FC236}">
                    <a16:creationId xmlns:a16="http://schemas.microsoft.com/office/drawing/2014/main" id="{68C3572D-BDD9-81DE-0A37-B7CE592019EB}"/>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2" name="Group 19">
                <a:extLst>
                  <a:ext uri="{FF2B5EF4-FFF2-40B4-BE49-F238E27FC236}">
                    <a16:creationId xmlns:a16="http://schemas.microsoft.com/office/drawing/2014/main" id="{5F33761E-7A7F-9F0D-45FD-E9D547EA1097}"/>
                  </a:ext>
                </a:extLst>
              </p:cNvPr>
              <p:cNvGrpSpPr>
                <a:grpSpLocks/>
              </p:cNvGrpSpPr>
              <p:nvPr/>
            </p:nvGrpSpPr>
            <p:grpSpPr bwMode="auto">
              <a:xfrm>
                <a:off x="5088" y="1728"/>
                <a:ext cx="288" cy="48"/>
                <a:chOff x="5088" y="1728"/>
                <a:chExt cx="288" cy="48"/>
              </a:xfrm>
            </p:grpSpPr>
            <p:sp>
              <p:nvSpPr>
                <p:cNvPr id="23" name="Line 20">
                  <a:extLst>
                    <a:ext uri="{FF2B5EF4-FFF2-40B4-BE49-F238E27FC236}">
                      <a16:creationId xmlns:a16="http://schemas.microsoft.com/office/drawing/2014/main" id="{A5731035-0BC7-AAF9-BF21-A8C00A34D22B}"/>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Oval 21">
                  <a:extLst>
                    <a:ext uri="{FF2B5EF4-FFF2-40B4-BE49-F238E27FC236}">
                      <a16:creationId xmlns:a16="http://schemas.microsoft.com/office/drawing/2014/main" id="{692C6805-8254-82FC-4C2B-13EE41C0BF0B}"/>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Oval 22">
                  <a:extLst>
                    <a:ext uri="{FF2B5EF4-FFF2-40B4-BE49-F238E27FC236}">
                      <a16:creationId xmlns:a16="http://schemas.microsoft.com/office/drawing/2014/main" id="{F72BBE08-B7B6-DA88-B452-C205D8BE3BFA}"/>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Oval 23">
                  <a:extLst>
                    <a:ext uri="{FF2B5EF4-FFF2-40B4-BE49-F238E27FC236}">
                      <a16:creationId xmlns:a16="http://schemas.microsoft.com/office/drawing/2014/main" id="{063CBE18-A819-41FA-9E27-4E54AB6B3382}"/>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3" name="AutoShape 24">
              <a:extLst>
                <a:ext uri="{FF2B5EF4-FFF2-40B4-BE49-F238E27FC236}">
                  <a16:creationId xmlns:a16="http://schemas.microsoft.com/office/drawing/2014/main" id="{48537391-45C2-E27A-563A-0D50B92997F1}"/>
                </a:ext>
              </a:extLst>
            </p:cNvPr>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Oval 25">
              <a:extLst>
                <a:ext uri="{FF2B5EF4-FFF2-40B4-BE49-F238E27FC236}">
                  <a16:creationId xmlns:a16="http://schemas.microsoft.com/office/drawing/2014/main" id="{14CE4BE6-A6F1-CA33-8F96-5E149F40F360}"/>
                </a:ext>
              </a:extLst>
            </p:cNvPr>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Line 26">
              <a:extLst>
                <a:ext uri="{FF2B5EF4-FFF2-40B4-BE49-F238E27FC236}">
                  <a16:creationId xmlns:a16="http://schemas.microsoft.com/office/drawing/2014/main" id="{94E173FA-C9F9-D0DA-A079-6A73FB5F95EF}"/>
                </a:ext>
              </a:extLst>
            </p:cNvPr>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27">
              <a:extLst>
                <a:ext uri="{FF2B5EF4-FFF2-40B4-BE49-F238E27FC236}">
                  <a16:creationId xmlns:a16="http://schemas.microsoft.com/office/drawing/2014/main" id="{A86251A2-ADE0-5022-8909-83148184E983}"/>
                </a:ext>
              </a:extLst>
            </p:cNvPr>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8">
              <a:extLst>
                <a:ext uri="{FF2B5EF4-FFF2-40B4-BE49-F238E27FC236}">
                  <a16:creationId xmlns:a16="http://schemas.microsoft.com/office/drawing/2014/main" id="{2972E48B-2BF1-6FD1-B093-AD523B08AF1D}"/>
                </a:ext>
              </a:extLst>
            </p:cNvPr>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29">
              <a:extLst>
                <a:ext uri="{FF2B5EF4-FFF2-40B4-BE49-F238E27FC236}">
                  <a16:creationId xmlns:a16="http://schemas.microsoft.com/office/drawing/2014/main" id="{3D8BFAA5-D8E7-1226-4DBD-0F59D879AF62}"/>
                </a:ext>
              </a:extLst>
            </p:cNvPr>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Text Box 30">
              <a:extLst>
                <a:ext uri="{FF2B5EF4-FFF2-40B4-BE49-F238E27FC236}">
                  <a16:creationId xmlns:a16="http://schemas.microsoft.com/office/drawing/2014/main" id="{379B0266-422F-8204-D88E-E16F04DF0918}"/>
                </a:ext>
              </a:extLst>
            </p:cNvPr>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20" name="Text Box 31">
              <a:extLst>
                <a:ext uri="{FF2B5EF4-FFF2-40B4-BE49-F238E27FC236}">
                  <a16:creationId xmlns:a16="http://schemas.microsoft.com/office/drawing/2014/main" id="{98FE03B5-7BD3-72B4-EDF5-0934749DC540}"/>
                </a:ext>
              </a:extLst>
            </p:cNvPr>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spTree>
    <p:extLst>
      <p:ext uri="{BB962C8B-B14F-4D97-AF65-F5344CB8AC3E}">
        <p14:creationId xmlns:p14="http://schemas.microsoft.com/office/powerpoint/2010/main" val="36000697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01FF8-E4E4-996D-0513-BE65D1F91143}"/>
              </a:ext>
            </a:extLst>
          </p:cNvPr>
          <p:cNvSpPr>
            <a:spLocks noGrp="1"/>
          </p:cNvSpPr>
          <p:nvPr>
            <p:ph type="body" sz="quarter" idx="38"/>
          </p:nvPr>
        </p:nvSpPr>
        <p:spPr/>
        <p:txBody>
          <a:bodyPr/>
          <a:lstStyle/>
          <a:p>
            <a:r>
              <a:rPr lang="en-US" dirty="0"/>
              <a:t>Experimental Behavior of Brace - Cyclic Loading</a:t>
            </a:r>
          </a:p>
        </p:txBody>
      </p:sp>
      <p:sp>
        <p:nvSpPr>
          <p:cNvPr id="4" name="Slide Number Placeholder 3">
            <a:extLst>
              <a:ext uri="{FF2B5EF4-FFF2-40B4-BE49-F238E27FC236}">
                <a16:creationId xmlns:a16="http://schemas.microsoft.com/office/drawing/2014/main" id="{B3911754-8605-6411-4531-936586C1BD7F}"/>
              </a:ext>
            </a:extLst>
          </p:cNvPr>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dirty="0"/>
          </a:p>
        </p:txBody>
      </p:sp>
      <p:pic>
        <p:nvPicPr>
          <p:cNvPr id="35" name="Picture 32" descr="EBF26">
            <a:extLst>
              <a:ext uri="{FF2B5EF4-FFF2-40B4-BE49-F238E27FC236}">
                <a16:creationId xmlns:a16="http://schemas.microsoft.com/office/drawing/2014/main" id="{48D3CE21-09E2-4D56-4BEE-787107CFF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1" t="26469" r="8069" b="43811"/>
          <a:stretch/>
        </p:blipFill>
        <p:spPr bwMode="auto">
          <a:xfrm>
            <a:off x="2027548" y="940811"/>
            <a:ext cx="8136904" cy="56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859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92A85-5F5F-81C2-048B-B2711A68490B}"/>
              </a:ext>
            </a:extLst>
          </p:cNvPr>
          <p:cNvSpPr>
            <a:spLocks noGrp="1"/>
          </p:cNvSpPr>
          <p:nvPr>
            <p:ph type="body" sz="quarter" idx="38"/>
          </p:nvPr>
        </p:nvSpPr>
        <p:spPr/>
        <p:txBody>
          <a:bodyPr/>
          <a:lstStyle/>
          <a:p>
            <a:r>
              <a:rPr lang="en-US" dirty="0"/>
              <a:t>Developing Ductile Behavior in CBFs</a:t>
            </a:r>
          </a:p>
        </p:txBody>
      </p:sp>
      <p:sp>
        <p:nvSpPr>
          <p:cNvPr id="3" name="Text Placeholder 2">
            <a:extLst>
              <a:ext uri="{FF2B5EF4-FFF2-40B4-BE49-F238E27FC236}">
                <a16:creationId xmlns:a16="http://schemas.microsoft.com/office/drawing/2014/main" id="{17CF3990-1124-4447-C879-90A5A5D3C9BF}"/>
              </a:ext>
            </a:extLst>
          </p:cNvPr>
          <p:cNvSpPr>
            <a:spLocks noGrp="1"/>
          </p:cNvSpPr>
          <p:nvPr>
            <p:ph type="body" sz="quarter" idx="39"/>
          </p:nvPr>
        </p:nvSpPr>
        <p:spPr/>
        <p:txBody>
          <a:bodyPr>
            <a:normAutofit/>
          </a:bodyPr>
          <a:lstStyle/>
          <a:p>
            <a:r>
              <a:rPr lang="en-US" sz="1800" dirty="0"/>
              <a:t>General Approach</a:t>
            </a:r>
          </a:p>
        </p:txBody>
      </p:sp>
      <p:sp>
        <p:nvSpPr>
          <p:cNvPr id="4" name="Slide Number Placeholder 3">
            <a:extLst>
              <a:ext uri="{FF2B5EF4-FFF2-40B4-BE49-F238E27FC236}">
                <a16:creationId xmlns:a16="http://schemas.microsoft.com/office/drawing/2014/main" id="{FDA418E7-587D-47E9-F3DF-8778D47BDBA1}"/>
              </a:ext>
            </a:extLst>
          </p:cNvPr>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dirty="0"/>
          </a:p>
        </p:txBody>
      </p:sp>
      <p:grpSp>
        <p:nvGrpSpPr>
          <p:cNvPr id="5" name="Group 43">
            <a:extLst>
              <a:ext uri="{FF2B5EF4-FFF2-40B4-BE49-F238E27FC236}">
                <a16:creationId xmlns:a16="http://schemas.microsoft.com/office/drawing/2014/main" id="{7F177D7B-9906-9EF0-B870-4B8D41B22FB9}"/>
              </a:ext>
            </a:extLst>
          </p:cNvPr>
          <p:cNvGrpSpPr>
            <a:grpSpLocks/>
          </p:cNvGrpSpPr>
          <p:nvPr/>
        </p:nvGrpSpPr>
        <p:grpSpPr bwMode="auto">
          <a:xfrm>
            <a:off x="1754509" y="1725247"/>
            <a:ext cx="3622675" cy="4362450"/>
            <a:chOff x="960" y="1008"/>
            <a:chExt cx="2112" cy="2352"/>
          </a:xfrm>
        </p:grpSpPr>
        <p:grpSp>
          <p:nvGrpSpPr>
            <p:cNvPr id="6" name="Group 8">
              <a:extLst>
                <a:ext uri="{FF2B5EF4-FFF2-40B4-BE49-F238E27FC236}">
                  <a16:creationId xmlns:a16="http://schemas.microsoft.com/office/drawing/2014/main" id="{0344D851-0041-1ECF-1D6A-FAEA630A0E66}"/>
                </a:ext>
              </a:extLst>
            </p:cNvPr>
            <p:cNvGrpSpPr>
              <a:grpSpLocks/>
            </p:cNvGrpSpPr>
            <p:nvPr/>
          </p:nvGrpSpPr>
          <p:grpSpPr bwMode="auto">
            <a:xfrm>
              <a:off x="1104" y="1008"/>
              <a:ext cx="96" cy="2304"/>
              <a:chOff x="1392" y="1008"/>
              <a:chExt cx="96" cy="2304"/>
            </a:xfrm>
          </p:grpSpPr>
          <p:sp>
            <p:nvSpPr>
              <p:cNvPr id="35" name="Rectangle 5">
                <a:extLst>
                  <a:ext uri="{FF2B5EF4-FFF2-40B4-BE49-F238E27FC236}">
                    <a16:creationId xmlns:a16="http://schemas.microsoft.com/office/drawing/2014/main" id="{323E3B9B-766F-1ADE-DF5D-D05200E5D1B0}"/>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 name="Line 6">
                <a:extLst>
                  <a:ext uri="{FF2B5EF4-FFF2-40B4-BE49-F238E27FC236}">
                    <a16:creationId xmlns:a16="http://schemas.microsoft.com/office/drawing/2014/main" id="{9699BA4C-CF94-9479-A043-4F627B226DE4}"/>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7">
                <a:extLst>
                  <a:ext uri="{FF2B5EF4-FFF2-40B4-BE49-F238E27FC236}">
                    <a16:creationId xmlns:a16="http://schemas.microsoft.com/office/drawing/2014/main" id="{93AABD6C-3BC3-6FFC-43B1-7F1454BF24E8}"/>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 name="Group 9">
              <a:extLst>
                <a:ext uri="{FF2B5EF4-FFF2-40B4-BE49-F238E27FC236}">
                  <a16:creationId xmlns:a16="http://schemas.microsoft.com/office/drawing/2014/main" id="{7DEA2F14-5BA9-47B7-6C84-A011AB9DC68E}"/>
                </a:ext>
              </a:extLst>
            </p:cNvPr>
            <p:cNvGrpSpPr>
              <a:grpSpLocks/>
            </p:cNvGrpSpPr>
            <p:nvPr/>
          </p:nvGrpSpPr>
          <p:grpSpPr bwMode="auto">
            <a:xfrm>
              <a:off x="2832" y="1008"/>
              <a:ext cx="96" cy="2304"/>
              <a:chOff x="1392" y="1008"/>
              <a:chExt cx="96" cy="2304"/>
            </a:xfrm>
          </p:grpSpPr>
          <p:sp>
            <p:nvSpPr>
              <p:cNvPr id="32" name="Rectangle 10">
                <a:extLst>
                  <a:ext uri="{FF2B5EF4-FFF2-40B4-BE49-F238E27FC236}">
                    <a16:creationId xmlns:a16="http://schemas.microsoft.com/office/drawing/2014/main" id="{83B5FDCE-EC86-BF68-554C-4F040B96EDBA}"/>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Line 11">
                <a:extLst>
                  <a:ext uri="{FF2B5EF4-FFF2-40B4-BE49-F238E27FC236}">
                    <a16:creationId xmlns:a16="http://schemas.microsoft.com/office/drawing/2014/main" id="{75991CD7-A7CC-AABA-9AB8-A746912DDFF1}"/>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2">
                <a:extLst>
                  <a:ext uri="{FF2B5EF4-FFF2-40B4-BE49-F238E27FC236}">
                    <a16:creationId xmlns:a16="http://schemas.microsoft.com/office/drawing/2014/main" id="{94E0E42B-873F-946D-2476-A0C1F0A88208}"/>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 name="Rectangle 17">
              <a:extLst>
                <a:ext uri="{FF2B5EF4-FFF2-40B4-BE49-F238E27FC236}">
                  <a16:creationId xmlns:a16="http://schemas.microsoft.com/office/drawing/2014/main" id="{8E5197AE-48BF-30EA-32CF-FA6F92F8A7E9}"/>
                </a:ext>
              </a:extLst>
            </p:cNvPr>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Rectangle 18">
              <a:extLst>
                <a:ext uri="{FF2B5EF4-FFF2-40B4-BE49-F238E27FC236}">
                  <a16:creationId xmlns:a16="http://schemas.microsoft.com/office/drawing/2014/main" id="{20E78C00-F846-8C54-B90B-07716CCC02F1}"/>
                </a:ext>
              </a:extLst>
            </p:cNvPr>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 name="Group 31">
              <a:extLst>
                <a:ext uri="{FF2B5EF4-FFF2-40B4-BE49-F238E27FC236}">
                  <a16:creationId xmlns:a16="http://schemas.microsoft.com/office/drawing/2014/main" id="{D87FE287-32E8-29B2-FA24-AA86C4567D27}"/>
                </a:ext>
              </a:extLst>
            </p:cNvPr>
            <p:cNvGrpSpPr>
              <a:grpSpLocks/>
            </p:cNvGrpSpPr>
            <p:nvPr/>
          </p:nvGrpSpPr>
          <p:grpSpPr bwMode="auto">
            <a:xfrm>
              <a:off x="1200" y="2160"/>
              <a:ext cx="1632" cy="1152"/>
              <a:chOff x="1200" y="2160"/>
              <a:chExt cx="1632" cy="1152"/>
            </a:xfrm>
          </p:grpSpPr>
          <p:grpSp>
            <p:nvGrpSpPr>
              <p:cNvPr id="22" name="Group 16">
                <a:extLst>
                  <a:ext uri="{FF2B5EF4-FFF2-40B4-BE49-F238E27FC236}">
                    <a16:creationId xmlns:a16="http://schemas.microsoft.com/office/drawing/2014/main" id="{9517208B-9047-EC18-D452-4CE1AD946FAE}"/>
                  </a:ext>
                </a:extLst>
              </p:cNvPr>
              <p:cNvGrpSpPr>
                <a:grpSpLocks/>
              </p:cNvGrpSpPr>
              <p:nvPr/>
            </p:nvGrpSpPr>
            <p:grpSpPr bwMode="auto">
              <a:xfrm>
                <a:off x="1200" y="2160"/>
                <a:ext cx="1632" cy="144"/>
                <a:chOff x="1200" y="2092"/>
                <a:chExt cx="1632" cy="144"/>
              </a:xfrm>
            </p:grpSpPr>
            <p:sp>
              <p:nvSpPr>
                <p:cNvPr id="29" name="Rectangle 13">
                  <a:extLst>
                    <a:ext uri="{FF2B5EF4-FFF2-40B4-BE49-F238E27FC236}">
                      <a16:creationId xmlns:a16="http://schemas.microsoft.com/office/drawing/2014/main" id="{02273FE3-1D87-BDFD-571E-977A85C54EAA}"/>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 name="Line 14">
                  <a:extLst>
                    <a:ext uri="{FF2B5EF4-FFF2-40B4-BE49-F238E27FC236}">
                      <a16:creationId xmlns:a16="http://schemas.microsoft.com/office/drawing/2014/main" id="{21597C36-7791-288E-EB9B-E0FAE099869A}"/>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5">
                  <a:extLst>
                    <a:ext uri="{FF2B5EF4-FFF2-40B4-BE49-F238E27FC236}">
                      <a16:creationId xmlns:a16="http://schemas.microsoft.com/office/drawing/2014/main" id="{F924B39D-93BE-492D-A36D-225DC47912BD}"/>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3" name="Freeform 23">
                <a:extLst>
                  <a:ext uri="{FF2B5EF4-FFF2-40B4-BE49-F238E27FC236}">
                    <a16:creationId xmlns:a16="http://schemas.microsoft.com/office/drawing/2014/main" id="{D10B9D4D-B074-16E8-9CE3-DAC0F27DCF27}"/>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24">
                <a:extLst>
                  <a:ext uri="{FF2B5EF4-FFF2-40B4-BE49-F238E27FC236}">
                    <a16:creationId xmlns:a16="http://schemas.microsoft.com/office/drawing/2014/main" id="{66EB96C1-8382-85FD-3612-16BBE3F071FA}"/>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5">
                <a:extLst>
                  <a:ext uri="{FF2B5EF4-FFF2-40B4-BE49-F238E27FC236}">
                    <a16:creationId xmlns:a16="http://schemas.microsoft.com/office/drawing/2014/main" id="{E9B91C21-BD7C-574C-9474-E67BB7647C24}"/>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Rectangle 27">
                <a:extLst>
                  <a:ext uri="{FF2B5EF4-FFF2-40B4-BE49-F238E27FC236}">
                    <a16:creationId xmlns:a16="http://schemas.microsoft.com/office/drawing/2014/main" id="{5576ED7A-1B23-F77D-BED3-16BC0201B333}"/>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7" name="Line 29">
                <a:extLst>
                  <a:ext uri="{FF2B5EF4-FFF2-40B4-BE49-F238E27FC236}">
                    <a16:creationId xmlns:a16="http://schemas.microsoft.com/office/drawing/2014/main" id="{8852F7E1-BB21-64EA-75ED-F1B5FFCC5AE2}"/>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Rectangle 30">
                <a:extLst>
                  <a:ext uri="{FF2B5EF4-FFF2-40B4-BE49-F238E27FC236}">
                    <a16:creationId xmlns:a16="http://schemas.microsoft.com/office/drawing/2014/main" id="{2C9E2304-673C-EC33-DD05-7B70F1D76A66}"/>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1" name="Group 32">
              <a:extLst>
                <a:ext uri="{FF2B5EF4-FFF2-40B4-BE49-F238E27FC236}">
                  <a16:creationId xmlns:a16="http://schemas.microsoft.com/office/drawing/2014/main" id="{8D322D2E-2DFC-4846-084B-2DD73F223BA3}"/>
                </a:ext>
              </a:extLst>
            </p:cNvPr>
            <p:cNvGrpSpPr>
              <a:grpSpLocks/>
            </p:cNvGrpSpPr>
            <p:nvPr/>
          </p:nvGrpSpPr>
          <p:grpSpPr bwMode="auto">
            <a:xfrm>
              <a:off x="1200" y="1008"/>
              <a:ext cx="1632" cy="1152"/>
              <a:chOff x="1200" y="2160"/>
              <a:chExt cx="1632" cy="1152"/>
            </a:xfrm>
          </p:grpSpPr>
          <p:grpSp>
            <p:nvGrpSpPr>
              <p:cNvPr id="12" name="Group 33">
                <a:extLst>
                  <a:ext uri="{FF2B5EF4-FFF2-40B4-BE49-F238E27FC236}">
                    <a16:creationId xmlns:a16="http://schemas.microsoft.com/office/drawing/2014/main" id="{537EBEA1-9A5D-03EF-C9C4-3EF862C3693E}"/>
                  </a:ext>
                </a:extLst>
              </p:cNvPr>
              <p:cNvGrpSpPr>
                <a:grpSpLocks/>
              </p:cNvGrpSpPr>
              <p:nvPr/>
            </p:nvGrpSpPr>
            <p:grpSpPr bwMode="auto">
              <a:xfrm>
                <a:off x="1200" y="2160"/>
                <a:ext cx="1632" cy="144"/>
                <a:chOff x="1200" y="2092"/>
                <a:chExt cx="1632" cy="144"/>
              </a:xfrm>
            </p:grpSpPr>
            <p:sp>
              <p:nvSpPr>
                <p:cNvPr id="19" name="Rectangle 34">
                  <a:extLst>
                    <a:ext uri="{FF2B5EF4-FFF2-40B4-BE49-F238E27FC236}">
                      <a16:creationId xmlns:a16="http://schemas.microsoft.com/office/drawing/2014/main" id="{30809E5E-8AEF-0057-ADEA-8A65A647D288}"/>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 name="Line 35">
                  <a:extLst>
                    <a:ext uri="{FF2B5EF4-FFF2-40B4-BE49-F238E27FC236}">
                      <a16:creationId xmlns:a16="http://schemas.microsoft.com/office/drawing/2014/main" id="{371E7FC9-DECF-7510-3233-D1571A7D177D}"/>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36">
                  <a:extLst>
                    <a:ext uri="{FF2B5EF4-FFF2-40B4-BE49-F238E27FC236}">
                      <a16:creationId xmlns:a16="http://schemas.microsoft.com/office/drawing/2014/main" id="{1BF1AC28-EAA6-1C45-A6AB-1295938402EB}"/>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3" name="Freeform 37">
                <a:extLst>
                  <a:ext uri="{FF2B5EF4-FFF2-40B4-BE49-F238E27FC236}">
                    <a16:creationId xmlns:a16="http://schemas.microsoft.com/office/drawing/2014/main" id="{FDB5B8C9-DC4C-DEF2-758B-E6D2825E48EF}"/>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38">
                <a:extLst>
                  <a:ext uri="{FF2B5EF4-FFF2-40B4-BE49-F238E27FC236}">
                    <a16:creationId xmlns:a16="http://schemas.microsoft.com/office/drawing/2014/main" id="{E4247AEA-14E5-058D-3C2A-B0AF1C88C5BC}"/>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39">
                <a:extLst>
                  <a:ext uri="{FF2B5EF4-FFF2-40B4-BE49-F238E27FC236}">
                    <a16:creationId xmlns:a16="http://schemas.microsoft.com/office/drawing/2014/main" id="{3950A7EE-F6C7-2EDE-0A22-C2EE3BEC718D}"/>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Rectangle 40">
                <a:extLst>
                  <a:ext uri="{FF2B5EF4-FFF2-40B4-BE49-F238E27FC236}">
                    <a16:creationId xmlns:a16="http://schemas.microsoft.com/office/drawing/2014/main" id="{700C55F1-D9E1-28A0-EC52-3E52985EDE78}"/>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Line 41">
                <a:extLst>
                  <a:ext uri="{FF2B5EF4-FFF2-40B4-BE49-F238E27FC236}">
                    <a16:creationId xmlns:a16="http://schemas.microsoft.com/office/drawing/2014/main" id="{063C6907-C279-1F02-BDAD-7AFE6681DA14}"/>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Rectangle 42">
                <a:extLst>
                  <a:ext uri="{FF2B5EF4-FFF2-40B4-BE49-F238E27FC236}">
                    <a16:creationId xmlns:a16="http://schemas.microsoft.com/office/drawing/2014/main" id="{EDCCA6D8-4445-9701-DEA5-33CDB1C0BB2A}"/>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38" name="Text Box 47">
            <a:extLst>
              <a:ext uri="{FF2B5EF4-FFF2-40B4-BE49-F238E27FC236}">
                <a16:creationId xmlns:a16="http://schemas.microsoft.com/office/drawing/2014/main" id="{FD0DFE3F-B910-8894-FAB0-9B2362E9225E}"/>
              </a:ext>
            </a:extLst>
          </p:cNvPr>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39" name="Rectangle 49">
            <a:extLst>
              <a:ext uri="{FF2B5EF4-FFF2-40B4-BE49-F238E27FC236}">
                <a16:creationId xmlns:a16="http://schemas.microsoft.com/office/drawing/2014/main" id="{DDEA6AEE-0C55-D9D6-2682-6A5D3F010489}"/>
              </a:ext>
            </a:extLst>
          </p:cNvPr>
          <p:cNvSpPr>
            <a:spLocks noChangeArrowheads="1"/>
          </p:cNvSpPr>
          <p:nvPr/>
        </p:nvSpPr>
        <p:spPr bwMode="auto">
          <a:xfrm>
            <a:off x="5735960" y="1700808"/>
            <a:ext cx="5328592" cy="4324261"/>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628650" indent="-1714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2200" b="0" dirty="0">
                <a:latin typeface="+mj-lt"/>
              </a:rPr>
              <a:t>Design frame so that inelastic behavior is restricted to braces.</a:t>
            </a:r>
          </a:p>
          <a:p>
            <a:pPr lvl="1">
              <a:spcBef>
                <a:spcPct val="50000"/>
              </a:spcBef>
              <a:buClrTx/>
              <a:buSzTx/>
              <a:buFont typeface="Wingdings" pitchFamily="2" charset="2"/>
              <a:buChar char="§"/>
            </a:pPr>
            <a:r>
              <a:rPr lang="en-US" altLang="en-US" sz="2200" b="0" dirty="0">
                <a:latin typeface="+mj-lt"/>
              </a:rPr>
              <a:t>Braces are "fuse" elements of frame.</a:t>
            </a:r>
          </a:p>
          <a:p>
            <a:pPr lvl="1">
              <a:spcBef>
                <a:spcPct val="50000"/>
              </a:spcBef>
              <a:buClrTx/>
              <a:buSzTx/>
              <a:buFont typeface="Wingdings" pitchFamily="2" charset="2"/>
              <a:buChar char="§"/>
            </a:pPr>
            <a:r>
              <a:rPr lang="en-US" altLang="en-US" sz="2200" b="0" dirty="0">
                <a:latin typeface="+mj-lt"/>
              </a:rPr>
              <a:t>Braces are weakest element of frame. All other frame elements (columns, beams, connections) are stronger than braces.</a:t>
            </a:r>
          </a:p>
          <a:p>
            <a:pPr>
              <a:spcBef>
                <a:spcPct val="50000"/>
              </a:spcBef>
              <a:buClrTx/>
              <a:buSzPct val="125000"/>
            </a:pPr>
            <a:r>
              <a:rPr lang="en-US" altLang="en-US" sz="2200" b="0" dirty="0">
                <a:latin typeface="+mj-lt"/>
              </a:rPr>
              <a:t>Choose brace members with good energy dissipation capacity and fracture life (limit </a:t>
            </a:r>
            <a:r>
              <a:rPr lang="en-US" altLang="en-US" sz="2200" b="0" dirty="0" err="1">
                <a:latin typeface="+mj-lt"/>
              </a:rPr>
              <a:t>kL</a:t>
            </a:r>
            <a:r>
              <a:rPr lang="en-US" altLang="en-US" sz="2200" b="0" dirty="0">
                <a:latin typeface="+mj-lt"/>
              </a:rPr>
              <a:t>/r and b/t).</a:t>
            </a:r>
          </a:p>
        </p:txBody>
      </p:sp>
      <p:sp>
        <p:nvSpPr>
          <p:cNvPr id="40" name="Line 50">
            <a:extLst>
              <a:ext uri="{FF2B5EF4-FFF2-40B4-BE49-F238E27FC236}">
                <a16:creationId xmlns:a16="http://schemas.microsoft.com/office/drawing/2014/main" id="{5764D6F4-3467-A91D-E5F0-F92FAC35CD98}"/>
              </a:ext>
            </a:extLst>
          </p:cNvPr>
          <p:cNvSpPr>
            <a:spLocks noChangeShapeType="1"/>
          </p:cNvSpPr>
          <p:nvPr/>
        </p:nvSpPr>
        <p:spPr bwMode="auto">
          <a:xfrm flipV="1">
            <a:off x="4472309" y="2218960"/>
            <a:ext cx="1263650" cy="52546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560989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92A85-5F5F-81C2-048B-B2711A68490B}"/>
              </a:ext>
            </a:extLst>
          </p:cNvPr>
          <p:cNvSpPr>
            <a:spLocks noGrp="1"/>
          </p:cNvSpPr>
          <p:nvPr>
            <p:ph type="body" sz="quarter" idx="38"/>
          </p:nvPr>
        </p:nvSpPr>
        <p:spPr/>
        <p:txBody>
          <a:bodyPr/>
          <a:lstStyle/>
          <a:p>
            <a:r>
              <a:rPr lang="en-US" dirty="0"/>
              <a:t>Developing Ductile Behavior in CBFs</a:t>
            </a:r>
          </a:p>
        </p:txBody>
      </p:sp>
      <p:sp>
        <p:nvSpPr>
          <p:cNvPr id="3" name="Text Placeholder 2">
            <a:extLst>
              <a:ext uri="{FF2B5EF4-FFF2-40B4-BE49-F238E27FC236}">
                <a16:creationId xmlns:a16="http://schemas.microsoft.com/office/drawing/2014/main" id="{17CF3990-1124-4447-C879-90A5A5D3C9BF}"/>
              </a:ext>
            </a:extLst>
          </p:cNvPr>
          <p:cNvSpPr>
            <a:spLocks noGrp="1"/>
          </p:cNvSpPr>
          <p:nvPr>
            <p:ph type="body" sz="quarter" idx="39"/>
          </p:nvPr>
        </p:nvSpPr>
        <p:spPr/>
        <p:txBody>
          <a:bodyPr>
            <a:normAutofit/>
          </a:bodyPr>
          <a:lstStyle/>
          <a:p>
            <a:r>
              <a:rPr lang="en-US" sz="1800" dirty="0"/>
              <a:t>General Approach</a:t>
            </a:r>
          </a:p>
        </p:txBody>
      </p:sp>
      <p:sp>
        <p:nvSpPr>
          <p:cNvPr id="4" name="Slide Number Placeholder 3">
            <a:extLst>
              <a:ext uri="{FF2B5EF4-FFF2-40B4-BE49-F238E27FC236}">
                <a16:creationId xmlns:a16="http://schemas.microsoft.com/office/drawing/2014/main" id="{FDA418E7-587D-47E9-F3DF-8778D47BDBA1}"/>
              </a:ext>
            </a:extLst>
          </p:cNvPr>
          <p:cNvSpPr>
            <a:spLocks noGrp="1"/>
          </p:cNvSpPr>
          <p:nvPr>
            <p:ph type="sldNum" sz="quarter" idx="40"/>
          </p:nvPr>
        </p:nvSpPr>
        <p:spPr/>
        <p:txBody>
          <a:bodyPr/>
          <a:lstStyle/>
          <a:p>
            <a:pPr>
              <a:defRPr/>
            </a:pPr>
            <a:fld id="{46425072-6E52-45A8-8A7E-A5B11BCA4176}" type="slidenum">
              <a:rPr lang="en-US" altLang="en-US" smtClean="0"/>
              <a:pPr>
                <a:defRPr/>
              </a:pPr>
              <a:t>35</a:t>
            </a:fld>
            <a:endParaRPr lang="en-US" altLang="en-US" dirty="0"/>
          </a:p>
        </p:txBody>
      </p:sp>
      <p:sp>
        <p:nvSpPr>
          <p:cNvPr id="38" name="Text Box 47">
            <a:extLst>
              <a:ext uri="{FF2B5EF4-FFF2-40B4-BE49-F238E27FC236}">
                <a16:creationId xmlns:a16="http://schemas.microsoft.com/office/drawing/2014/main" id="{FD0DFE3F-B910-8894-FAB0-9B2362E9225E}"/>
              </a:ext>
            </a:extLst>
          </p:cNvPr>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39" name="Rectangle 49">
            <a:extLst>
              <a:ext uri="{FF2B5EF4-FFF2-40B4-BE49-F238E27FC236}">
                <a16:creationId xmlns:a16="http://schemas.microsoft.com/office/drawing/2014/main" id="{DDEA6AEE-0C55-D9D6-2682-6A5D3F010489}"/>
              </a:ext>
            </a:extLst>
          </p:cNvPr>
          <p:cNvSpPr>
            <a:spLocks noChangeArrowheads="1"/>
          </p:cNvSpPr>
          <p:nvPr/>
        </p:nvSpPr>
        <p:spPr bwMode="auto">
          <a:xfrm>
            <a:off x="5735960" y="1700808"/>
            <a:ext cx="5328592" cy="1107996"/>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628650" indent="-1714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2200" b="0" dirty="0">
                <a:latin typeface="+mj-lt"/>
              </a:rPr>
              <a:t>Design brace connections for maximum forces and deformations imposed by brace during cyclic yielding/buckling</a:t>
            </a:r>
          </a:p>
        </p:txBody>
      </p:sp>
      <p:grpSp>
        <p:nvGrpSpPr>
          <p:cNvPr id="80" name="Group 79">
            <a:extLst>
              <a:ext uri="{FF2B5EF4-FFF2-40B4-BE49-F238E27FC236}">
                <a16:creationId xmlns:a16="http://schemas.microsoft.com/office/drawing/2014/main" id="{079CBB57-956D-0184-D46F-9B1CF4FDAED8}"/>
              </a:ext>
            </a:extLst>
          </p:cNvPr>
          <p:cNvGrpSpPr/>
          <p:nvPr/>
        </p:nvGrpSpPr>
        <p:grpSpPr>
          <a:xfrm>
            <a:off x="1754509" y="1583960"/>
            <a:ext cx="8361363" cy="4503737"/>
            <a:chOff x="457200" y="1582738"/>
            <a:chExt cx="8361363" cy="4503737"/>
          </a:xfrm>
        </p:grpSpPr>
        <p:grpSp>
          <p:nvGrpSpPr>
            <p:cNvPr id="41" name="Group 2">
              <a:extLst>
                <a:ext uri="{FF2B5EF4-FFF2-40B4-BE49-F238E27FC236}">
                  <a16:creationId xmlns:a16="http://schemas.microsoft.com/office/drawing/2014/main" id="{B88DD6EF-B53C-F14D-5541-DD225095FB5D}"/>
                </a:ext>
              </a:extLst>
            </p:cNvPr>
            <p:cNvGrpSpPr>
              <a:grpSpLocks/>
            </p:cNvGrpSpPr>
            <p:nvPr/>
          </p:nvGrpSpPr>
          <p:grpSpPr bwMode="auto">
            <a:xfrm>
              <a:off x="457200" y="1724025"/>
              <a:ext cx="3622675" cy="4362450"/>
              <a:chOff x="960" y="1008"/>
              <a:chExt cx="2112" cy="2352"/>
            </a:xfrm>
          </p:grpSpPr>
          <p:grpSp>
            <p:nvGrpSpPr>
              <p:cNvPr id="42" name="Group 3">
                <a:extLst>
                  <a:ext uri="{FF2B5EF4-FFF2-40B4-BE49-F238E27FC236}">
                    <a16:creationId xmlns:a16="http://schemas.microsoft.com/office/drawing/2014/main" id="{6B5463A5-445E-825E-109C-6E9147B75AAB}"/>
                  </a:ext>
                </a:extLst>
              </p:cNvPr>
              <p:cNvGrpSpPr>
                <a:grpSpLocks/>
              </p:cNvGrpSpPr>
              <p:nvPr/>
            </p:nvGrpSpPr>
            <p:grpSpPr bwMode="auto">
              <a:xfrm>
                <a:off x="1104" y="1008"/>
                <a:ext cx="96" cy="2304"/>
                <a:chOff x="1392" y="1008"/>
                <a:chExt cx="96" cy="2304"/>
              </a:xfrm>
            </p:grpSpPr>
            <p:sp>
              <p:nvSpPr>
                <p:cNvPr id="71" name="Rectangle 4">
                  <a:extLst>
                    <a:ext uri="{FF2B5EF4-FFF2-40B4-BE49-F238E27FC236}">
                      <a16:creationId xmlns:a16="http://schemas.microsoft.com/office/drawing/2014/main" id="{CF37810C-BF6E-C92F-D13C-DCBB551E532F}"/>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 name="Line 5">
                  <a:extLst>
                    <a:ext uri="{FF2B5EF4-FFF2-40B4-BE49-F238E27FC236}">
                      <a16:creationId xmlns:a16="http://schemas.microsoft.com/office/drawing/2014/main" id="{FCEEFD73-B4A8-91F7-01C7-8222D5CD5B34}"/>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3" name="Line 6">
                  <a:extLst>
                    <a:ext uri="{FF2B5EF4-FFF2-40B4-BE49-F238E27FC236}">
                      <a16:creationId xmlns:a16="http://schemas.microsoft.com/office/drawing/2014/main" id="{DA637100-C586-16AB-EC16-D5434C934945}"/>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3" name="Group 7">
                <a:extLst>
                  <a:ext uri="{FF2B5EF4-FFF2-40B4-BE49-F238E27FC236}">
                    <a16:creationId xmlns:a16="http://schemas.microsoft.com/office/drawing/2014/main" id="{975B8B7A-A5C2-7EA2-AFC7-4FC1D416444A}"/>
                  </a:ext>
                </a:extLst>
              </p:cNvPr>
              <p:cNvGrpSpPr>
                <a:grpSpLocks/>
              </p:cNvGrpSpPr>
              <p:nvPr/>
            </p:nvGrpSpPr>
            <p:grpSpPr bwMode="auto">
              <a:xfrm>
                <a:off x="2832" y="1008"/>
                <a:ext cx="96" cy="2304"/>
                <a:chOff x="1392" y="1008"/>
                <a:chExt cx="96" cy="2304"/>
              </a:xfrm>
            </p:grpSpPr>
            <p:sp>
              <p:nvSpPr>
                <p:cNvPr id="68" name="Rectangle 8">
                  <a:extLst>
                    <a:ext uri="{FF2B5EF4-FFF2-40B4-BE49-F238E27FC236}">
                      <a16:creationId xmlns:a16="http://schemas.microsoft.com/office/drawing/2014/main" id="{FAAADE72-35C0-C7BA-0B75-94C1E3EEB5E8}"/>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9" name="Line 9">
                  <a:extLst>
                    <a:ext uri="{FF2B5EF4-FFF2-40B4-BE49-F238E27FC236}">
                      <a16:creationId xmlns:a16="http://schemas.microsoft.com/office/drawing/2014/main" id="{9B55101B-AAE9-166B-4D1C-CB1A25C8C57B}"/>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10">
                  <a:extLst>
                    <a:ext uri="{FF2B5EF4-FFF2-40B4-BE49-F238E27FC236}">
                      <a16:creationId xmlns:a16="http://schemas.microsoft.com/office/drawing/2014/main" id="{8F17F014-2E9F-4AA9-F191-D4CDDF92D35C}"/>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4" name="Rectangle 11">
                <a:extLst>
                  <a:ext uri="{FF2B5EF4-FFF2-40B4-BE49-F238E27FC236}">
                    <a16:creationId xmlns:a16="http://schemas.microsoft.com/office/drawing/2014/main" id="{8214E477-FB7F-1852-ADC2-234BA87E43D4}"/>
                  </a:ext>
                </a:extLst>
              </p:cNvPr>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5" name="Rectangle 12">
                <a:extLst>
                  <a:ext uri="{FF2B5EF4-FFF2-40B4-BE49-F238E27FC236}">
                    <a16:creationId xmlns:a16="http://schemas.microsoft.com/office/drawing/2014/main" id="{067A6C67-41B6-433F-EF35-8346F1FC5319}"/>
                  </a:ext>
                </a:extLst>
              </p:cNvPr>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46" name="Group 13">
                <a:extLst>
                  <a:ext uri="{FF2B5EF4-FFF2-40B4-BE49-F238E27FC236}">
                    <a16:creationId xmlns:a16="http://schemas.microsoft.com/office/drawing/2014/main" id="{D63EEAE4-FAFF-3830-2C04-119F6C868C84}"/>
                  </a:ext>
                </a:extLst>
              </p:cNvPr>
              <p:cNvGrpSpPr>
                <a:grpSpLocks/>
              </p:cNvGrpSpPr>
              <p:nvPr/>
            </p:nvGrpSpPr>
            <p:grpSpPr bwMode="auto">
              <a:xfrm>
                <a:off x="1200" y="2160"/>
                <a:ext cx="1632" cy="1152"/>
                <a:chOff x="1200" y="2160"/>
                <a:chExt cx="1632" cy="1152"/>
              </a:xfrm>
            </p:grpSpPr>
            <p:grpSp>
              <p:nvGrpSpPr>
                <p:cNvPr id="58" name="Group 14">
                  <a:extLst>
                    <a:ext uri="{FF2B5EF4-FFF2-40B4-BE49-F238E27FC236}">
                      <a16:creationId xmlns:a16="http://schemas.microsoft.com/office/drawing/2014/main" id="{7DE38D00-0277-F8F3-4547-105D6424461F}"/>
                    </a:ext>
                  </a:extLst>
                </p:cNvPr>
                <p:cNvGrpSpPr>
                  <a:grpSpLocks/>
                </p:cNvGrpSpPr>
                <p:nvPr/>
              </p:nvGrpSpPr>
              <p:grpSpPr bwMode="auto">
                <a:xfrm>
                  <a:off x="1200" y="2160"/>
                  <a:ext cx="1632" cy="144"/>
                  <a:chOff x="1200" y="2092"/>
                  <a:chExt cx="1632" cy="144"/>
                </a:xfrm>
              </p:grpSpPr>
              <p:sp>
                <p:nvSpPr>
                  <p:cNvPr id="65" name="Rectangle 15">
                    <a:extLst>
                      <a:ext uri="{FF2B5EF4-FFF2-40B4-BE49-F238E27FC236}">
                        <a16:creationId xmlns:a16="http://schemas.microsoft.com/office/drawing/2014/main" id="{882B1416-35C5-003D-562D-A0873759556E}"/>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Line 16">
                    <a:extLst>
                      <a:ext uri="{FF2B5EF4-FFF2-40B4-BE49-F238E27FC236}">
                        <a16:creationId xmlns:a16="http://schemas.microsoft.com/office/drawing/2014/main" id="{342D29D2-58B1-14BF-DD2D-8B4DF64BDF8A}"/>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 name="Line 17">
                    <a:extLst>
                      <a:ext uri="{FF2B5EF4-FFF2-40B4-BE49-F238E27FC236}">
                        <a16:creationId xmlns:a16="http://schemas.microsoft.com/office/drawing/2014/main" id="{FC6A0274-9CE9-36BB-B537-05A467C6D71F}"/>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9" name="Freeform 18">
                  <a:extLst>
                    <a:ext uri="{FF2B5EF4-FFF2-40B4-BE49-F238E27FC236}">
                      <a16:creationId xmlns:a16="http://schemas.microsoft.com/office/drawing/2014/main" id="{C274042C-0DA6-8E88-B4AF-176F7918E2A8}"/>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Freeform 19">
                  <a:extLst>
                    <a:ext uri="{FF2B5EF4-FFF2-40B4-BE49-F238E27FC236}">
                      <a16:creationId xmlns:a16="http://schemas.microsoft.com/office/drawing/2014/main" id="{EB0B519C-A760-3A66-937E-9E3A9F1E7738}"/>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Freeform 20">
                  <a:extLst>
                    <a:ext uri="{FF2B5EF4-FFF2-40B4-BE49-F238E27FC236}">
                      <a16:creationId xmlns:a16="http://schemas.microsoft.com/office/drawing/2014/main" id="{E4227637-4600-327E-6FBE-68DF234E831A}"/>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Rectangle 21">
                  <a:extLst>
                    <a:ext uri="{FF2B5EF4-FFF2-40B4-BE49-F238E27FC236}">
                      <a16:creationId xmlns:a16="http://schemas.microsoft.com/office/drawing/2014/main" id="{0906535B-760D-136D-C41B-5DE5736843E5}"/>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3" name="Line 22">
                  <a:extLst>
                    <a:ext uri="{FF2B5EF4-FFF2-40B4-BE49-F238E27FC236}">
                      <a16:creationId xmlns:a16="http://schemas.microsoft.com/office/drawing/2014/main" id="{DAC0B2C2-3746-EBB2-910B-440CFFEBAA4E}"/>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Rectangle 23">
                  <a:extLst>
                    <a:ext uri="{FF2B5EF4-FFF2-40B4-BE49-F238E27FC236}">
                      <a16:creationId xmlns:a16="http://schemas.microsoft.com/office/drawing/2014/main" id="{37391A30-242E-D5DD-B5A7-3D684BAF467D}"/>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47" name="Group 24">
                <a:extLst>
                  <a:ext uri="{FF2B5EF4-FFF2-40B4-BE49-F238E27FC236}">
                    <a16:creationId xmlns:a16="http://schemas.microsoft.com/office/drawing/2014/main" id="{848A0CF0-BECC-B771-6942-13FF72026CA9}"/>
                  </a:ext>
                </a:extLst>
              </p:cNvPr>
              <p:cNvGrpSpPr>
                <a:grpSpLocks/>
              </p:cNvGrpSpPr>
              <p:nvPr/>
            </p:nvGrpSpPr>
            <p:grpSpPr bwMode="auto">
              <a:xfrm>
                <a:off x="1200" y="1008"/>
                <a:ext cx="1632" cy="1152"/>
                <a:chOff x="1200" y="2160"/>
                <a:chExt cx="1632" cy="1152"/>
              </a:xfrm>
            </p:grpSpPr>
            <p:grpSp>
              <p:nvGrpSpPr>
                <p:cNvPr id="48" name="Group 25">
                  <a:extLst>
                    <a:ext uri="{FF2B5EF4-FFF2-40B4-BE49-F238E27FC236}">
                      <a16:creationId xmlns:a16="http://schemas.microsoft.com/office/drawing/2014/main" id="{56A40167-8048-996B-2C3A-1D8B7C5387B7}"/>
                    </a:ext>
                  </a:extLst>
                </p:cNvPr>
                <p:cNvGrpSpPr>
                  <a:grpSpLocks/>
                </p:cNvGrpSpPr>
                <p:nvPr/>
              </p:nvGrpSpPr>
              <p:grpSpPr bwMode="auto">
                <a:xfrm>
                  <a:off x="1200" y="2160"/>
                  <a:ext cx="1632" cy="144"/>
                  <a:chOff x="1200" y="2092"/>
                  <a:chExt cx="1632" cy="144"/>
                </a:xfrm>
              </p:grpSpPr>
              <p:sp>
                <p:nvSpPr>
                  <p:cNvPr id="55" name="Rectangle 26">
                    <a:extLst>
                      <a:ext uri="{FF2B5EF4-FFF2-40B4-BE49-F238E27FC236}">
                        <a16:creationId xmlns:a16="http://schemas.microsoft.com/office/drawing/2014/main" id="{BA6DC785-AA48-7D2E-D91D-DD3B292A100E}"/>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 name="Line 27">
                    <a:extLst>
                      <a:ext uri="{FF2B5EF4-FFF2-40B4-BE49-F238E27FC236}">
                        <a16:creationId xmlns:a16="http://schemas.microsoft.com/office/drawing/2014/main" id="{88274018-B172-F11B-77D0-04AC3974672B}"/>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8">
                    <a:extLst>
                      <a:ext uri="{FF2B5EF4-FFF2-40B4-BE49-F238E27FC236}">
                        <a16:creationId xmlns:a16="http://schemas.microsoft.com/office/drawing/2014/main" id="{99D06E4B-248D-38ED-BF14-A1CE03CCBDD7}"/>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9" name="Freeform 29">
                  <a:extLst>
                    <a:ext uri="{FF2B5EF4-FFF2-40B4-BE49-F238E27FC236}">
                      <a16:creationId xmlns:a16="http://schemas.microsoft.com/office/drawing/2014/main" id="{0010BE08-DFF2-DBCC-C20F-F6D6D0DEDF10}"/>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Freeform 30">
                  <a:extLst>
                    <a:ext uri="{FF2B5EF4-FFF2-40B4-BE49-F238E27FC236}">
                      <a16:creationId xmlns:a16="http://schemas.microsoft.com/office/drawing/2014/main" id="{E0F8216F-4D7E-616D-07B8-288BAA1453F3}"/>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Freeform 31">
                  <a:extLst>
                    <a:ext uri="{FF2B5EF4-FFF2-40B4-BE49-F238E27FC236}">
                      <a16:creationId xmlns:a16="http://schemas.microsoft.com/office/drawing/2014/main" id="{0043F8FC-2BAC-5C29-DB66-A36E295D6E7D}"/>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Rectangle 32">
                  <a:extLst>
                    <a:ext uri="{FF2B5EF4-FFF2-40B4-BE49-F238E27FC236}">
                      <a16:creationId xmlns:a16="http://schemas.microsoft.com/office/drawing/2014/main" id="{493AC355-4091-B424-9291-3F2D4E6DA505}"/>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3" name="Line 33">
                  <a:extLst>
                    <a:ext uri="{FF2B5EF4-FFF2-40B4-BE49-F238E27FC236}">
                      <a16:creationId xmlns:a16="http://schemas.microsoft.com/office/drawing/2014/main" id="{81D5E44B-6AAC-01C6-AAEE-B6BE75586F6A}"/>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Rectangle 34">
                  <a:extLst>
                    <a:ext uri="{FF2B5EF4-FFF2-40B4-BE49-F238E27FC236}">
                      <a16:creationId xmlns:a16="http://schemas.microsoft.com/office/drawing/2014/main" id="{F031390C-7748-5A0F-251D-D8F267708F23}"/>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74" name="Text Box 36">
              <a:extLst>
                <a:ext uri="{FF2B5EF4-FFF2-40B4-BE49-F238E27FC236}">
                  <a16:creationId xmlns:a16="http://schemas.microsoft.com/office/drawing/2014/main" id="{F6AD5BDE-8CEE-01AB-F2EA-5C891067CA9F}"/>
                </a:ext>
              </a:extLst>
            </p:cNvPr>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76" name="Freeform 38">
              <a:extLst>
                <a:ext uri="{FF2B5EF4-FFF2-40B4-BE49-F238E27FC236}">
                  <a16:creationId xmlns:a16="http://schemas.microsoft.com/office/drawing/2014/main" id="{7F0F3770-93A6-0D3B-8FA0-421B44F66FD3}"/>
                </a:ext>
              </a:extLst>
            </p:cNvPr>
            <p:cNvSpPr>
              <a:spLocks/>
            </p:cNvSpPr>
            <p:nvPr/>
          </p:nvSpPr>
          <p:spPr bwMode="auto">
            <a:xfrm>
              <a:off x="3943350" y="2219325"/>
              <a:ext cx="495300" cy="781050"/>
            </a:xfrm>
            <a:custGeom>
              <a:avLst/>
              <a:gdLst>
                <a:gd name="T0" fmla="*/ 0 w 312"/>
                <a:gd name="T1" fmla="*/ 2147483646 h 492"/>
                <a:gd name="T2" fmla="*/ 2147483646 w 312"/>
                <a:gd name="T3" fmla="*/ 0 h 492"/>
                <a:gd name="T4" fmla="*/ 0 60000 65536"/>
                <a:gd name="T5" fmla="*/ 0 60000 65536"/>
              </a:gdLst>
              <a:ahLst/>
              <a:cxnLst>
                <a:cxn ang="T4">
                  <a:pos x="T0" y="T1"/>
                </a:cxn>
                <a:cxn ang="T5">
                  <a:pos x="T2" y="T3"/>
                </a:cxn>
              </a:cxnLst>
              <a:rect l="0" t="0" r="r" b="b"/>
              <a:pathLst>
                <a:path w="312" h="492">
                  <a:moveTo>
                    <a:pt x="0" y="492"/>
                  </a:moveTo>
                  <a:lnTo>
                    <a:pt x="312"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 name="Oval 41">
              <a:extLst>
                <a:ext uri="{FF2B5EF4-FFF2-40B4-BE49-F238E27FC236}">
                  <a16:creationId xmlns:a16="http://schemas.microsoft.com/office/drawing/2014/main" id="{DDF152E2-CBD0-6F65-4376-468D42B3D370}"/>
                </a:ext>
              </a:extLst>
            </p:cNvPr>
            <p:cNvSpPr>
              <a:spLocks noChangeArrowheads="1"/>
            </p:cNvSpPr>
            <p:nvPr/>
          </p:nvSpPr>
          <p:spPr bwMode="auto">
            <a:xfrm>
              <a:off x="3009900" y="2963863"/>
              <a:ext cx="1268413" cy="1268412"/>
            </a:xfrm>
            <a:prstGeom prst="ellipse">
              <a:avLst/>
            </a:prstGeom>
            <a:noFill/>
            <a:ln w="3175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 name="Oval 42">
              <a:extLst>
                <a:ext uri="{FF2B5EF4-FFF2-40B4-BE49-F238E27FC236}">
                  <a16:creationId xmlns:a16="http://schemas.microsoft.com/office/drawing/2014/main" id="{DE8FF3E9-C6B6-B52A-737E-B1CADF3DF84F}"/>
                </a:ext>
              </a:extLst>
            </p:cNvPr>
            <p:cNvSpPr>
              <a:spLocks noChangeArrowheads="1"/>
            </p:cNvSpPr>
            <p:nvPr/>
          </p:nvSpPr>
          <p:spPr bwMode="auto">
            <a:xfrm>
              <a:off x="1609725" y="1582738"/>
              <a:ext cx="1268413" cy="1268412"/>
            </a:xfrm>
            <a:prstGeom prst="ellipse">
              <a:avLst/>
            </a:prstGeom>
            <a:noFill/>
            <a:ln w="3175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9" name="Freeform 43">
              <a:extLst>
                <a:ext uri="{FF2B5EF4-FFF2-40B4-BE49-F238E27FC236}">
                  <a16:creationId xmlns:a16="http://schemas.microsoft.com/office/drawing/2014/main" id="{F6AA84EF-D793-9B0F-285B-41AFC33F15D9}"/>
                </a:ext>
              </a:extLst>
            </p:cNvPr>
            <p:cNvSpPr>
              <a:spLocks/>
            </p:cNvSpPr>
            <p:nvPr/>
          </p:nvSpPr>
          <p:spPr bwMode="auto">
            <a:xfrm>
              <a:off x="2895600" y="2190750"/>
              <a:ext cx="1524000" cy="47625"/>
            </a:xfrm>
            <a:custGeom>
              <a:avLst/>
              <a:gdLst>
                <a:gd name="T0" fmla="*/ 0 w 960"/>
                <a:gd name="T1" fmla="*/ 0 h 30"/>
                <a:gd name="T2" fmla="*/ 2147483646 w 960"/>
                <a:gd name="T3" fmla="*/ 2147483646 h 30"/>
                <a:gd name="T4" fmla="*/ 0 60000 65536"/>
                <a:gd name="T5" fmla="*/ 0 60000 65536"/>
              </a:gdLst>
              <a:ahLst/>
              <a:cxnLst>
                <a:cxn ang="T4">
                  <a:pos x="T0" y="T1"/>
                </a:cxn>
                <a:cxn ang="T5">
                  <a:pos x="T2" y="T3"/>
                </a:cxn>
              </a:cxnLst>
              <a:rect l="0" t="0" r="r" b="b"/>
              <a:pathLst>
                <a:path w="960" h="30">
                  <a:moveTo>
                    <a:pt x="0" y="0"/>
                  </a:moveTo>
                  <a:lnTo>
                    <a:pt x="960" y="3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299247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92A85-5F5F-81C2-048B-B2711A68490B}"/>
              </a:ext>
            </a:extLst>
          </p:cNvPr>
          <p:cNvSpPr>
            <a:spLocks noGrp="1"/>
          </p:cNvSpPr>
          <p:nvPr>
            <p:ph type="body" sz="quarter" idx="38"/>
          </p:nvPr>
        </p:nvSpPr>
        <p:spPr/>
        <p:txBody>
          <a:bodyPr/>
          <a:lstStyle/>
          <a:p>
            <a:r>
              <a:rPr lang="en-US" dirty="0"/>
              <a:t>Developing Ductile Behavior in CBFs</a:t>
            </a:r>
          </a:p>
        </p:txBody>
      </p:sp>
      <p:sp>
        <p:nvSpPr>
          <p:cNvPr id="3" name="Text Placeholder 2">
            <a:extLst>
              <a:ext uri="{FF2B5EF4-FFF2-40B4-BE49-F238E27FC236}">
                <a16:creationId xmlns:a16="http://schemas.microsoft.com/office/drawing/2014/main" id="{17CF3990-1124-4447-C879-90A5A5D3C9BF}"/>
              </a:ext>
            </a:extLst>
          </p:cNvPr>
          <p:cNvSpPr>
            <a:spLocks noGrp="1"/>
          </p:cNvSpPr>
          <p:nvPr>
            <p:ph type="body" sz="quarter" idx="39"/>
          </p:nvPr>
        </p:nvSpPr>
        <p:spPr/>
        <p:txBody>
          <a:bodyPr>
            <a:normAutofit/>
          </a:bodyPr>
          <a:lstStyle/>
          <a:p>
            <a:r>
              <a:rPr lang="en-US" sz="1800" dirty="0"/>
              <a:t>General Approach</a:t>
            </a:r>
          </a:p>
        </p:txBody>
      </p:sp>
      <p:sp>
        <p:nvSpPr>
          <p:cNvPr id="4" name="Slide Number Placeholder 3">
            <a:extLst>
              <a:ext uri="{FF2B5EF4-FFF2-40B4-BE49-F238E27FC236}">
                <a16:creationId xmlns:a16="http://schemas.microsoft.com/office/drawing/2014/main" id="{FDA418E7-587D-47E9-F3DF-8778D47BDBA1}"/>
              </a:ext>
            </a:extLst>
          </p:cNvPr>
          <p:cNvSpPr>
            <a:spLocks noGrp="1"/>
          </p:cNvSpPr>
          <p:nvPr>
            <p:ph type="sldNum" sz="quarter" idx="40"/>
          </p:nvPr>
        </p:nvSpPr>
        <p:spPr/>
        <p:txBody>
          <a:bodyPr/>
          <a:lstStyle/>
          <a:p>
            <a:pPr>
              <a:defRPr/>
            </a:pPr>
            <a:fld id="{46425072-6E52-45A8-8A7E-A5B11BCA4176}" type="slidenum">
              <a:rPr lang="en-US" altLang="en-US" smtClean="0"/>
              <a:pPr>
                <a:defRPr/>
              </a:pPr>
              <a:t>36</a:t>
            </a:fld>
            <a:endParaRPr lang="en-US" altLang="en-US" dirty="0"/>
          </a:p>
        </p:txBody>
      </p:sp>
      <p:sp>
        <p:nvSpPr>
          <p:cNvPr id="38" name="Text Box 47">
            <a:extLst>
              <a:ext uri="{FF2B5EF4-FFF2-40B4-BE49-F238E27FC236}">
                <a16:creationId xmlns:a16="http://schemas.microsoft.com/office/drawing/2014/main" id="{FD0DFE3F-B910-8894-FAB0-9B2362E9225E}"/>
              </a:ext>
            </a:extLst>
          </p:cNvPr>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39" name="Rectangle 49">
            <a:extLst>
              <a:ext uri="{FF2B5EF4-FFF2-40B4-BE49-F238E27FC236}">
                <a16:creationId xmlns:a16="http://schemas.microsoft.com/office/drawing/2014/main" id="{DDEA6AEE-0C55-D9D6-2682-6A5D3F010489}"/>
              </a:ext>
            </a:extLst>
          </p:cNvPr>
          <p:cNvSpPr>
            <a:spLocks noChangeArrowheads="1"/>
          </p:cNvSpPr>
          <p:nvPr/>
        </p:nvSpPr>
        <p:spPr bwMode="auto">
          <a:xfrm>
            <a:off x="5735960" y="1700808"/>
            <a:ext cx="5328592" cy="1107996"/>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628650" indent="-1714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2200" b="0" dirty="0">
                <a:latin typeface="+mj-lt"/>
              </a:rPr>
              <a:t>Design beams and columns (and column splices and column bases) for maximum forces imposed by braces</a:t>
            </a:r>
          </a:p>
        </p:txBody>
      </p:sp>
      <p:grpSp>
        <p:nvGrpSpPr>
          <p:cNvPr id="82" name="Group 81">
            <a:extLst>
              <a:ext uri="{FF2B5EF4-FFF2-40B4-BE49-F238E27FC236}">
                <a16:creationId xmlns:a16="http://schemas.microsoft.com/office/drawing/2014/main" id="{795548D5-211A-CBC3-F441-03EC64863A5D}"/>
              </a:ext>
            </a:extLst>
          </p:cNvPr>
          <p:cNvGrpSpPr/>
          <p:nvPr/>
        </p:nvGrpSpPr>
        <p:grpSpPr>
          <a:xfrm>
            <a:off x="1754510" y="1725247"/>
            <a:ext cx="3981450" cy="4362450"/>
            <a:chOff x="457200" y="1724025"/>
            <a:chExt cx="3981450" cy="4362450"/>
          </a:xfrm>
        </p:grpSpPr>
        <p:grpSp>
          <p:nvGrpSpPr>
            <p:cNvPr id="5" name="Group 2">
              <a:extLst>
                <a:ext uri="{FF2B5EF4-FFF2-40B4-BE49-F238E27FC236}">
                  <a16:creationId xmlns:a16="http://schemas.microsoft.com/office/drawing/2014/main" id="{76BB8DF7-3A42-FC81-98E9-CF44C239E605}"/>
                </a:ext>
              </a:extLst>
            </p:cNvPr>
            <p:cNvGrpSpPr>
              <a:grpSpLocks/>
            </p:cNvGrpSpPr>
            <p:nvPr/>
          </p:nvGrpSpPr>
          <p:grpSpPr bwMode="auto">
            <a:xfrm>
              <a:off x="457200" y="1724025"/>
              <a:ext cx="3622675" cy="4362450"/>
              <a:chOff x="960" y="1008"/>
              <a:chExt cx="2112" cy="2352"/>
            </a:xfrm>
          </p:grpSpPr>
          <p:grpSp>
            <p:nvGrpSpPr>
              <p:cNvPr id="6" name="Group 3">
                <a:extLst>
                  <a:ext uri="{FF2B5EF4-FFF2-40B4-BE49-F238E27FC236}">
                    <a16:creationId xmlns:a16="http://schemas.microsoft.com/office/drawing/2014/main" id="{B1CB4ADC-EAA4-26B8-46E7-89C550C86CCE}"/>
                  </a:ext>
                </a:extLst>
              </p:cNvPr>
              <p:cNvGrpSpPr>
                <a:grpSpLocks/>
              </p:cNvGrpSpPr>
              <p:nvPr/>
            </p:nvGrpSpPr>
            <p:grpSpPr bwMode="auto">
              <a:xfrm>
                <a:off x="1104" y="1008"/>
                <a:ext cx="96" cy="2304"/>
                <a:chOff x="1392" y="1008"/>
                <a:chExt cx="96" cy="2304"/>
              </a:xfrm>
            </p:grpSpPr>
            <p:sp>
              <p:nvSpPr>
                <p:cNvPr id="35" name="Rectangle 4">
                  <a:extLst>
                    <a:ext uri="{FF2B5EF4-FFF2-40B4-BE49-F238E27FC236}">
                      <a16:creationId xmlns:a16="http://schemas.microsoft.com/office/drawing/2014/main" id="{99BB95BA-84F9-471A-FEA5-94FC3AE82B64}"/>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 name="Line 5">
                  <a:extLst>
                    <a:ext uri="{FF2B5EF4-FFF2-40B4-BE49-F238E27FC236}">
                      <a16:creationId xmlns:a16="http://schemas.microsoft.com/office/drawing/2014/main" id="{7E04B6BF-3F83-5F5C-5A1D-454F08DC28E5}"/>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6">
                  <a:extLst>
                    <a:ext uri="{FF2B5EF4-FFF2-40B4-BE49-F238E27FC236}">
                      <a16:creationId xmlns:a16="http://schemas.microsoft.com/office/drawing/2014/main" id="{34546556-F19E-746D-53DF-713A6E3B18A5}"/>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 name="Group 7">
                <a:extLst>
                  <a:ext uri="{FF2B5EF4-FFF2-40B4-BE49-F238E27FC236}">
                    <a16:creationId xmlns:a16="http://schemas.microsoft.com/office/drawing/2014/main" id="{D642856E-B016-A162-887B-9AE1BF08CFCD}"/>
                  </a:ext>
                </a:extLst>
              </p:cNvPr>
              <p:cNvGrpSpPr>
                <a:grpSpLocks/>
              </p:cNvGrpSpPr>
              <p:nvPr/>
            </p:nvGrpSpPr>
            <p:grpSpPr bwMode="auto">
              <a:xfrm>
                <a:off x="2832" y="1008"/>
                <a:ext cx="96" cy="2304"/>
                <a:chOff x="1392" y="1008"/>
                <a:chExt cx="96" cy="2304"/>
              </a:xfrm>
            </p:grpSpPr>
            <p:sp>
              <p:nvSpPr>
                <p:cNvPr id="32" name="Rectangle 8">
                  <a:extLst>
                    <a:ext uri="{FF2B5EF4-FFF2-40B4-BE49-F238E27FC236}">
                      <a16:creationId xmlns:a16="http://schemas.microsoft.com/office/drawing/2014/main" id="{EE12B50D-9B06-E95B-D761-E9AB60535C53}"/>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Line 9">
                  <a:extLst>
                    <a:ext uri="{FF2B5EF4-FFF2-40B4-BE49-F238E27FC236}">
                      <a16:creationId xmlns:a16="http://schemas.microsoft.com/office/drawing/2014/main" id="{75B0A60B-DE2D-BEBC-C422-156CA99FECC8}"/>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0">
                  <a:extLst>
                    <a:ext uri="{FF2B5EF4-FFF2-40B4-BE49-F238E27FC236}">
                      <a16:creationId xmlns:a16="http://schemas.microsoft.com/office/drawing/2014/main" id="{2D3904E1-AF40-FEB2-B367-20351585034E}"/>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 name="Rectangle 11">
                <a:extLst>
                  <a:ext uri="{FF2B5EF4-FFF2-40B4-BE49-F238E27FC236}">
                    <a16:creationId xmlns:a16="http://schemas.microsoft.com/office/drawing/2014/main" id="{227891E8-089C-2010-6133-714610FD75BD}"/>
                  </a:ext>
                </a:extLst>
              </p:cNvPr>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Rectangle 12">
                <a:extLst>
                  <a:ext uri="{FF2B5EF4-FFF2-40B4-BE49-F238E27FC236}">
                    <a16:creationId xmlns:a16="http://schemas.microsoft.com/office/drawing/2014/main" id="{CC6965C7-D91C-3714-D67B-AA2217BB9E0E}"/>
                  </a:ext>
                </a:extLst>
              </p:cNvPr>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 name="Group 13">
                <a:extLst>
                  <a:ext uri="{FF2B5EF4-FFF2-40B4-BE49-F238E27FC236}">
                    <a16:creationId xmlns:a16="http://schemas.microsoft.com/office/drawing/2014/main" id="{84813518-1BC6-6B58-3C64-CF950421C799}"/>
                  </a:ext>
                </a:extLst>
              </p:cNvPr>
              <p:cNvGrpSpPr>
                <a:grpSpLocks/>
              </p:cNvGrpSpPr>
              <p:nvPr/>
            </p:nvGrpSpPr>
            <p:grpSpPr bwMode="auto">
              <a:xfrm>
                <a:off x="1200" y="2160"/>
                <a:ext cx="1632" cy="1152"/>
                <a:chOff x="1200" y="2160"/>
                <a:chExt cx="1632" cy="1152"/>
              </a:xfrm>
            </p:grpSpPr>
            <p:grpSp>
              <p:nvGrpSpPr>
                <p:cNvPr id="22" name="Group 14">
                  <a:extLst>
                    <a:ext uri="{FF2B5EF4-FFF2-40B4-BE49-F238E27FC236}">
                      <a16:creationId xmlns:a16="http://schemas.microsoft.com/office/drawing/2014/main" id="{C7414554-DC27-C9A6-DEEF-F95DDAA44829}"/>
                    </a:ext>
                  </a:extLst>
                </p:cNvPr>
                <p:cNvGrpSpPr>
                  <a:grpSpLocks/>
                </p:cNvGrpSpPr>
                <p:nvPr/>
              </p:nvGrpSpPr>
              <p:grpSpPr bwMode="auto">
                <a:xfrm>
                  <a:off x="1200" y="2160"/>
                  <a:ext cx="1632" cy="144"/>
                  <a:chOff x="1200" y="2092"/>
                  <a:chExt cx="1632" cy="144"/>
                </a:xfrm>
              </p:grpSpPr>
              <p:sp>
                <p:nvSpPr>
                  <p:cNvPr id="29" name="Rectangle 15">
                    <a:extLst>
                      <a:ext uri="{FF2B5EF4-FFF2-40B4-BE49-F238E27FC236}">
                        <a16:creationId xmlns:a16="http://schemas.microsoft.com/office/drawing/2014/main" id="{849DCAA0-C52A-DE85-A1D5-25AE9C373C82}"/>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 name="Line 16">
                    <a:extLst>
                      <a:ext uri="{FF2B5EF4-FFF2-40B4-BE49-F238E27FC236}">
                        <a16:creationId xmlns:a16="http://schemas.microsoft.com/office/drawing/2014/main" id="{75209000-BC5D-694F-BE24-EA899F74B440}"/>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7">
                    <a:extLst>
                      <a:ext uri="{FF2B5EF4-FFF2-40B4-BE49-F238E27FC236}">
                        <a16:creationId xmlns:a16="http://schemas.microsoft.com/office/drawing/2014/main" id="{EBDCFA96-1E15-884E-3B7D-DB4091178BFB}"/>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3" name="Freeform 18">
                  <a:extLst>
                    <a:ext uri="{FF2B5EF4-FFF2-40B4-BE49-F238E27FC236}">
                      <a16:creationId xmlns:a16="http://schemas.microsoft.com/office/drawing/2014/main" id="{B548F607-350C-D030-BE20-5606369345AF}"/>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19">
                  <a:extLst>
                    <a:ext uri="{FF2B5EF4-FFF2-40B4-BE49-F238E27FC236}">
                      <a16:creationId xmlns:a16="http://schemas.microsoft.com/office/drawing/2014/main" id="{3727CAD9-580C-9B36-5F32-A2404643F74C}"/>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0">
                  <a:extLst>
                    <a:ext uri="{FF2B5EF4-FFF2-40B4-BE49-F238E27FC236}">
                      <a16:creationId xmlns:a16="http://schemas.microsoft.com/office/drawing/2014/main" id="{ECC93AAE-B191-763F-6094-E64EA7854961}"/>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Rectangle 21">
                  <a:extLst>
                    <a:ext uri="{FF2B5EF4-FFF2-40B4-BE49-F238E27FC236}">
                      <a16:creationId xmlns:a16="http://schemas.microsoft.com/office/drawing/2014/main" id="{6D5A5854-C850-72BD-BAB2-3833EC2EDBBF}"/>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7" name="Line 22">
                  <a:extLst>
                    <a:ext uri="{FF2B5EF4-FFF2-40B4-BE49-F238E27FC236}">
                      <a16:creationId xmlns:a16="http://schemas.microsoft.com/office/drawing/2014/main" id="{17CB80D5-DF2F-C841-58CA-62E7A48A5C6B}"/>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Rectangle 23">
                  <a:extLst>
                    <a:ext uri="{FF2B5EF4-FFF2-40B4-BE49-F238E27FC236}">
                      <a16:creationId xmlns:a16="http://schemas.microsoft.com/office/drawing/2014/main" id="{6705F812-CD87-16B5-7F03-E00AE2C1C253}"/>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1" name="Group 24">
                <a:extLst>
                  <a:ext uri="{FF2B5EF4-FFF2-40B4-BE49-F238E27FC236}">
                    <a16:creationId xmlns:a16="http://schemas.microsoft.com/office/drawing/2014/main" id="{A019C811-172D-DA9D-2EAB-D520BD9A2448}"/>
                  </a:ext>
                </a:extLst>
              </p:cNvPr>
              <p:cNvGrpSpPr>
                <a:grpSpLocks/>
              </p:cNvGrpSpPr>
              <p:nvPr/>
            </p:nvGrpSpPr>
            <p:grpSpPr bwMode="auto">
              <a:xfrm>
                <a:off x="1200" y="1008"/>
                <a:ext cx="1632" cy="1152"/>
                <a:chOff x="1200" y="2160"/>
                <a:chExt cx="1632" cy="1152"/>
              </a:xfrm>
            </p:grpSpPr>
            <p:grpSp>
              <p:nvGrpSpPr>
                <p:cNvPr id="12" name="Group 25">
                  <a:extLst>
                    <a:ext uri="{FF2B5EF4-FFF2-40B4-BE49-F238E27FC236}">
                      <a16:creationId xmlns:a16="http://schemas.microsoft.com/office/drawing/2014/main" id="{9399A883-EA6E-23AE-5D86-92D60EDAFD4A}"/>
                    </a:ext>
                  </a:extLst>
                </p:cNvPr>
                <p:cNvGrpSpPr>
                  <a:grpSpLocks/>
                </p:cNvGrpSpPr>
                <p:nvPr/>
              </p:nvGrpSpPr>
              <p:grpSpPr bwMode="auto">
                <a:xfrm>
                  <a:off x="1200" y="2160"/>
                  <a:ext cx="1632" cy="144"/>
                  <a:chOff x="1200" y="2092"/>
                  <a:chExt cx="1632" cy="144"/>
                </a:xfrm>
              </p:grpSpPr>
              <p:sp>
                <p:nvSpPr>
                  <p:cNvPr id="19" name="Rectangle 26">
                    <a:extLst>
                      <a:ext uri="{FF2B5EF4-FFF2-40B4-BE49-F238E27FC236}">
                        <a16:creationId xmlns:a16="http://schemas.microsoft.com/office/drawing/2014/main" id="{A14ED74D-5030-92F9-FDE2-4318B7BDE174}"/>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 name="Line 27">
                    <a:extLst>
                      <a:ext uri="{FF2B5EF4-FFF2-40B4-BE49-F238E27FC236}">
                        <a16:creationId xmlns:a16="http://schemas.microsoft.com/office/drawing/2014/main" id="{6C8FC80C-3099-BEBC-E195-787A4FD02200}"/>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8">
                    <a:extLst>
                      <a:ext uri="{FF2B5EF4-FFF2-40B4-BE49-F238E27FC236}">
                        <a16:creationId xmlns:a16="http://schemas.microsoft.com/office/drawing/2014/main" id="{49CA1E38-DCF7-99F8-0389-1B94FDF5F669}"/>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3" name="Freeform 29">
                  <a:extLst>
                    <a:ext uri="{FF2B5EF4-FFF2-40B4-BE49-F238E27FC236}">
                      <a16:creationId xmlns:a16="http://schemas.microsoft.com/office/drawing/2014/main" id="{5201EB07-2D21-A2E7-F093-806230D20D11}"/>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30">
                  <a:extLst>
                    <a:ext uri="{FF2B5EF4-FFF2-40B4-BE49-F238E27FC236}">
                      <a16:creationId xmlns:a16="http://schemas.microsoft.com/office/drawing/2014/main" id="{37941D6F-1065-EE38-A66D-0177238C7358}"/>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31">
                  <a:extLst>
                    <a:ext uri="{FF2B5EF4-FFF2-40B4-BE49-F238E27FC236}">
                      <a16:creationId xmlns:a16="http://schemas.microsoft.com/office/drawing/2014/main" id="{9281BDAD-51B3-195C-EA84-BED113F86D4F}"/>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Rectangle 32">
                  <a:extLst>
                    <a:ext uri="{FF2B5EF4-FFF2-40B4-BE49-F238E27FC236}">
                      <a16:creationId xmlns:a16="http://schemas.microsoft.com/office/drawing/2014/main" id="{788C8BEA-AF43-7DD7-B255-A55908F83793}"/>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Line 33">
                  <a:extLst>
                    <a:ext uri="{FF2B5EF4-FFF2-40B4-BE49-F238E27FC236}">
                      <a16:creationId xmlns:a16="http://schemas.microsoft.com/office/drawing/2014/main" id="{30422AB8-7594-97A4-4A9D-B08982C23B28}"/>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Rectangle 34">
                  <a:extLst>
                    <a:ext uri="{FF2B5EF4-FFF2-40B4-BE49-F238E27FC236}">
                      <a16:creationId xmlns:a16="http://schemas.microsoft.com/office/drawing/2014/main" id="{504AF65B-9861-5CE8-D7BA-C50CED5FB946}"/>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40" name="Freeform 38">
              <a:extLst>
                <a:ext uri="{FF2B5EF4-FFF2-40B4-BE49-F238E27FC236}">
                  <a16:creationId xmlns:a16="http://schemas.microsoft.com/office/drawing/2014/main" id="{82D4BBFF-1F39-52DC-A71F-9DC594B9E3B2}"/>
                </a:ext>
              </a:extLst>
            </p:cNvPr>
            <p:cNvSpPr>
              <a:spLocks/>
            </p:cNvSpPr>
            <p:nvPr/>
          </p:nvSpPr>
          <p:spPr bwMode="auto">
            <a:xfrm>
              <a:off x="3724275" y="2219325"/>
              <a:ext cx="714375" cy="714375"/>
            </a:xfrm>
            <a:custGeom>
              <a:avLst/>
              <a:gdLst>
                <a:gd name="T0" fmla="*/ 0 w 450"/>
                <a:gd name="T1" fmla="*/ 2147483646 h 450"/>
                <a:gd name="T2" fmla="*/ 2147483646 w 450"/>
                <a:gd name="T3" fmla="*/ 0 h 450"/>
                <a:gd name="T4" fmla="*/ 0 60000 65536"/>
                <a:gd name="T5" fmla="*/ 0 60000 65536"/>
              </a:gdLst>
              <a:ahLst/>
              <a:cxnLst>
                <a:cxn ang="T4">
                  <a:pos x="T0" y="T1"/>
                </a:cxn>
                <a:cxn ang="T5">
                  <a:pos x="T2" y="T3"/>
                </a:cxn>
              </a:cxnLst>
              <a:rect l="0" t="0" r="r" b="b"/>
              <a:pathLst>
                <a:path w="450" h="450">
                  <a:moveTo>
                    <a:pt x="0" y="450"/>
                  </a:moveTo>
                  <a:lnTo>
                    <a:pt x="450"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 name="Freeform 42">
              <a:extLst>
                <a:ext uri="{FF2B5EF4-FFF2-40B4-BE49-F238E27FC236}">
                  <a16:creationId xmlns:a16="http://schemas.microsoft.com/office/drawing/2014/main" id="{DED37D22-153E-45F5-59FB-01F84D172982}"/>
                </a:ext>
              </a:extLst>
            </p:cNvPr>
            <p:cNvSpPr>
              <a:spLocks/>
            </p:cNvSpPr>
            <p:nvPr/>
          </p:nvSpPr>
          <p:spPr bwMode="auto">
            <a:xfrm>
              <a:off x="2952750" y="1876425"/>
              <a:ext cx="1466850" cy="361950"/>
            </a:xfrm>
            <a:custGeom>
              <a:avLst/>
              <a:gdLst>
                <a:gd name="T0" fmla="*/ 0 w 924"/>
                <a:gd name="T1" fmla="*/ 0 h 228"/>
                <a:gd name="T2" fmla="*/ 2147483646 w 924"/>
                <a:gd name="T3" fmla="*/ 2147483646 h 228"/>
                <a:gd name="T4" fmla="*/ 0 60000 65536"/>
                <a:gd name="T5" fmla="*/ 0 60000 65536"/>
              </a:gdLst>
              <a:ahLst/>
              <a:cxnLst>
                <a:cxn ang="T4">
                  <a:pos x="T0" y="T1"/>
                </a:cxn>
                <a:cxn ang="T5">
                  <a:pos x="T2" y="T3"/>
                </a:cxn>
              </a:cxnLst>
              <a:rect l="0" t="0" r="r" b="b"/>
              <a:pathLst>
                <a:path w="924" h="228">
                  <a:moveTo>
                    <a:pt x="0" y="0"/>
                  </a:moveTo>
                  <a:lnTo>
                    <a:pt x="924" y="228"/>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 name="Freeform 43">
              <a:extLst>
                <a:ext uri="{FF2B5EF4-FFF2-40B4-BE49-F238E27FC236}">
                  <a16:creationId xmlns:a16="http://schemas.microsoft.com/office/drawing/2014/main" id="{369B1CAD-3916-DE65-B44D-FA65C87DD27B}"/>
                </a:ext>
              </a:extLst>
            </p:cNvPr>
            <p:cNvSpPr>
              <a:spLocks/>
            </p:cNvSpPr>
            <p:nvPr/>
          </p:nvSpPr>
          <p:spPr bwMode="auto">
            <a:xfrm>
              <a:off x="3790950" y="2266950"/>
              <a:ext cx="609600" cy="2505075"/>
            </a:xfrm>
            <a:custGeom>
              <a:avLst/>
              <a:gdLst>
                <a:gd name="T0" fmla="*/ 0 w 384"/>
                <a:gd name="T1" fmla="*/ 2147483646 h 1578"/>
                <a:gd name="T2" fmla="*/ 2147483646 w 384"/>
                <a:gd name="T3" fmla="*/ 0 h 1578"/>
                <a:gd name="T4" fmla="*/ 0 60000 65536"/>
                <a:gd name="T5" fmla="*/ 0 60000 65536"/>
              </a:gdLst>
              <a:ahLst/>
              <a:cxnLst>
                <a:cxn ang="T4">
                  <a:pos x="T0" y="T1"/>
                </a:cxn>
                <a:cxn ang="T5">
                  <a:pos x="T2" y="T3"/>
                </a:cxn>
              </a:cxnLst>
              <a:rect l="0" t="0" r="r" b="b"/>
              <a:pathLst>
                <a:path w="384" h="1578">
                  <a:moveTo>
                    <a:pt x="0" y="1578"/>
                  </a:moveTo>
                  <a:lnTo>
                    <a:pt x="384"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469677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Box 42">
            <a:extLst>
              <a:ext uri="{FF2B5EF4-FFF2-40B4-BE49-F238E27FC236}">
                <a16:creationId xmlns:a16="http://schemas.microsoft.com/office/drawing/2014/main" id="{9FCCFE8B-86E1-A0D2-664F-F2960DFB63FD}"/>
              </a:ext>
            </a:extLst>
          </p:cNvPr>
          <p:cNvSpPr txBox="1">
            <a:spLocks noChangeArrowheads="1"/>
          </p:cNvSpPr>
          <p:nvPr/>
        </p:nvSpPr>
        <p:spPr bwMode="auto">
          <a:xfrm>
            <a:off x="5735960" y="1700808"/>
            <a:ext cx="5688632" cy="2462213"/>
          </a:xfrm>
          <a:prstGeom prst="rect">
            <a:avLst/>
          </a:prstGeom>
          <a:noFill/>
          <a:ln w="190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b="0" dirty="0">
                <a:latin typeface="+mj-lt"/>
              </a:rPr>
              <a:t>Design braces based on code specified earthquake forces.</a:t>
            </a:r>
          </a:p>
          <a:p>
            <a:pPr>
              <a:spcBef>
                <a:spcPct val="50000"/>
              </a:spcBef>
              <a:buClrTx/>
              <a:buSzTx/>
            </a:pPr>
            <a:r>
              <a:rPr lang="en-US" altLang="en-US" b="0" dirty="0">
                <a:latin typeface="+mj-lt"/>
              </a:rPr>
              <a:t>Design all other frame elements for maximum forces that can be developed by braces.</a:t>
            </a:r>
          </a:p>
        </p:txBody>
      </p:sp>
      <p:sp>
        <p:nvSpPr>
          <p:cNvPr id="2" name="Text Placeholder 1">
            <a:extLst>
              <a:ext uri="{FF2B5EF4-FFF2-40B4-BE49-F238E27FC236}">
                <a16:creationId xmlns:a16="http://schemas.microsoft.com/office/drawing/2014/main" id="{06B92A85-5F5F-81C2-048B-B2711A68490B}"/>
              </a:ext>
            </a:extLst>
          </p:cNvPr>
          <p:cNvSpPr>
            <a:spLocks noGrp="1"/>
          </p:cNvSpPr>
          <p:nvPr>
            <p:ph type="body" sz="quarter" idx="38"/>
          </p:nvPr>
        </p:nvSpPr>
        <p:spPr/>
        <p:txBody>
          <a:bodyPr/>
          <a:lstStyle/>
          <a:p>
            <a:r>
              <a:rPr lang="en-US" dirty="0"/>
              <a:t>Developing Ductile Behavior in CBFs</a:t>
            </a:r>
          </a:p>
        </p:txBody>
      </p:sp>
      <p:sp>
        <p:nvSpPr>
          <p:cNvPr id="3" name="Text Placeholder 2">
            <a:extLst>
              <a:ext uri="{FF2B5EF4-FFF2-40B4-BE49-F238E27FC236}">
                <a16:creationId xmlns:a16="http://schemas.microsoft.com/office/drawing/2014/main" id="{17CF3990-1124-4447-C879-90A5A5D3C9BF}"/>
              </a:ext>
            </a:extLst>
          </p:cNvPr>
          <p:cNvSpPr>
            <a:spLocks noGrp="1"/>
          </p:cNvSpPr>
          <p:nvPr>
            <p:ph type="body" sz="quarter" idx="39"/>
          </p:nvPr>
        </p:nvSpPr>
        <p:spPr/>
        <p:txBody>
          <a:bodyPr>
            <a:normAutofit/>
          </a:bodyPr>
          <a:lstStyle/>
          <a:p>
            <a:r>
              <a:rPr lang="en-US" sz="1800" dirty="0"/>
              <a:t>General Approach</a:t>
            </a:r>
          </a:p>
        </p:txBody>
      </p:sp>
      <p:sp>
        <p:nvSpPr>
          <p:cNvPr id="4" name="Slide Number Placeholder 3">
            <a:extLst>
              <a:ext uri="{FF2B5EF4-FFF2-40B4-BE49-F238E27FC236}">
                <a16:creationId xmlns:a16="http://schemas.microsoft.com/office/drawing/2014/main" id="{FDA418E7-587D-47E9-F3DF-8778D47BDBA1}"/>
              </a:ext>
            </a:extLst>
          </p:cNvPr>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sp>
        <p:nvSpPr>
          <p:cNvPr id="38" name="Text Box 47">
            <a:extLst>
              <a:ext uri="{FF2B5EF4-FFF2-40B4-BE49-F238E27FC236}">
                <a16:creationId xmlns:a16="http://schemas.microsoft.com/office/drawing/2014/main" id="{FD0DFE3F-B910-8894-FAB0-9B2362E9225E}"/>
              </a:ext>
            </a:extLst>
          </p:cNvPr>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grpSp>
        <p:nvGrpSpPr>
          <p:cNvPr id="5" name="Group 2">
            <a:extLst>
              <a:ext uri="{FF2B5EF4-FFF2-40B4-BE49-F238E27FC236}">
                <a16:creationId xmlns:a16="http://schemas.microsoft.com/office/drawing/2014/main" id="{76BB8DF7-3A42-FC81-98E9-CF44C239E605}"/>
              </a:ext>
            </a:extLst>
          </p:cNvPr>
          <p:cNvGrpSpPr>
            <a:grpSpLocks/>
          </p:cNvGrpSpPr>
          <p:nvPr/>
        </p:nvGrpSpPr>
        <p:grpSpPr bwMode="auto">
          <a:xfrm>
            <a:off x="1754510" y="1725247"/>
            <a:ext cx="3622675" cy="4362450"/>
            <a:chOff x="960" y="1008"/>
            <a:chExt cx="2112" cy="2352"/>
          </a:xfrm>
        </p:grpSpPr>
        <p:grpSp>
          <p:nvGrpSpPr>
            <p:cNvPr id="6" name="Group 3">
              <a:extLst>
                <a:ext uri="{FF2B5EF4-FFF2-40B4-BE49-F238E27FC236}">
                  <a16:creationId xmlns:a16="http://schemas.microsoft.com/office/drawing/2014/main" id="{B1CB4ADC-EAA4-26B8-46E7-89C550C86CCE}"/>
                </a:ext>
              </a:extLst>
            </p:cNvPr>
            <p:cNvGrpSpPr>
              <a:grpSpLocks/>
            </p:cNvGrpSpPr>
            <p:nvPr/>
          </p:nvGrpSpPr>
          <p:grpSpPr bwMode="auto">
            <a:xfrm>
              <a:off x="1104" y="1008"/>
              <a:ext cx="96" cy="2304"/>
              <a:chOff x="1392" y="1008"/>
              <a:chExt cx="96" cy="2304"/>
            </a:xfrm>
          </p:grpSpPr>
          <p:sp>
            <p:nvSpPr>
              <p:cNvPr id="35" name="Rectangle 4">
                <a:extLst>
                  <a:ext uri="{FF2B5EF4-FFF2-40B4-BE49-F238E27FC236}">
                    <a16:creationId xmlns:a16="http://schemas.microsoft.com/office/drawing/2014/main" id="{99BB95BA-84F9-471A-FEA5-94FC3AE82B64}"/>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 name="Line 5">
                <a:extLst>
                  <a:ext uri="{FF2B5EF4-FFF2-40B4-BE49-F238E27FC236}">
                    <a16:creationId xmlns:a16="http://schemas.microsoft.com/office/drawing/2014/main" id="{7E04B6BF-3F83-5F5C-5A1D-454F08DC28E5}"/>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6">
                <a:extLst>
                  <a:ext uri="{FF2B5EF4-FFF2-40B4-BE49-F238E27FC236}">
                    <a16:creationId xmlns:a16="http://schemas.microsoft.com/office/drawing/2014/main" id="{34546556-F19E-746D-53DF-713A6E3B18A5}"/>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 name="Group 7">
              <a:extLst>
                <a:ext uri="{FF2B5EF4-FFF2-40B4-BE49-F238E27FC236}">
                  <a16:creationId xmlns:a16="http://schemas.microsoft.com/office/drawing/2014/main" id="{D642856E-B016-A162-887B-9AE1BF08CFCD}"/>
                </a:ext>
              </a:extLst>
            </p:cNvPr>
            <p:cNvGrpSpPr>
              <a:grpSpLocks/>
            </p:cNvGrpSpPr>
            <p:nvPr/>
          </p:nvGrpSpPr>
          <p:grpSpPr bwMode="auto">
            <a:xfrm>
              <a:off x="2832" y="1008"/>
              <a:ext cx="96" cy="2304"/>
              <a:chOff x="1392" y="1008"/>
              <a:chExt cx="96" cy="2304"/>
            </a:xfrm>
          </p:grpSpPr>
          <p:sp>
            <p:nvSpPr>
              <p:cNvPr id="32" name="Rectangle 8">
                <a:extLst>
                  <a:ext uri="{FF2B5EF4-FFF2-40B4-BE49-F238E27FC236}">
                    <a16:creationId xmlns:a16="http://schemas.microsoft.com/office/drawing/2014/main" id="{EE12B50D-9B06-E95B-D761-E9AB60535C53}"/>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Line 9">
                <a:extLst>
                  <a:ext uri="{FF2B5EF4-FFF2-40B4-BE49-F238E27FC236}">
                    <a16:creationId xmlns:a16="http://schemas.microsoft.com/office/drawing/2014/main" id="{75B0A60B-DE2D-BEBC-C422-156CA99FECC8}"/>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0">
                <a:extLst>
                  <a:ext uri="{FF2B5EF4-FFF2-40B4-BE49-F238E27FC236}">
                    <a16:creationId xmlns:a16="http://schemas.microsoft.com/office/drawing/2014/main" id="{2D3904E1-AF40-FEB2-B367-20351585034E}"/>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 name="Rectangle 11">
              <a:extLst>
                <a:ext uri="{FF2B5EF4-FFF2-40B4-BE49-F238E27FC236}">
                  <a16:creationId xmlns:a16="http://schemas.microsoft.com/office/drawing/2014/main" id="{227891E8-089C-2010-6133-714610FD75BD}"/>
                </a:ext>
              </a:extLst>
            </p:cNvPr>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Rectangle 12">
              <a:extLst>
                <a:ext uri="{FF2B5EF4-FFF2-40B4-BE49-F238E27FC236}">
                  <a16:creationId xmlns:a16="http://schemas.microsoft.com/office/drawing/2014/main" id="{CC6965C7-D91C-3714-D67B-AA2217BB9E0E}"/>
                </a:ext>
              </a:extLst>
            </p:cNvPr>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0" name="Group 13">
              <a:extLst>
                <a:ext uri="{FF2B5EF4-FFF2-40B4-BE49-F238E27FC236}">
                  <a16:creationId xmlns:a16="http://schemas.microsoft.com/office/drawing/2014/main" id="{84813518-1BC6-6B58-3C64-CF950421C799}"/>
                </a:ext>
              </a:extLst>
            </p:cNvPr>
            <p:cNvGrpSpPr>
              <a:grpSpLocks/>
            </p:cNvGrpSpPr>
            <p:nvPr/>
          </p:nvGrpSpPr>
          <p:grpSpPr bwMode="auto">
            <a:xfrm>
              <a:off x="1200" y="2160"/>
              <a:ext cx="1632" cy="1152"/>
              <a:chOff x="1200" y="2160"/>
              <a:chExt cx="1632" cy="1152"/>
            </a:xfrm>
          </p:grpSpPr>
          <p:grpSp>
            <p:nvGrpSpPr>
              <p:cNvPr id="22" name="Group 14">
                <a:extLst>
                  <a:ext uri="{FF2B5EF4-FFF2-40B4-BE49-F238E27FC236}">
                    <a16:creationId xmlns:a16="http://schemas.microsoft.com/office/drawing/2014/main" id="{C7414554-DC27-C9A6-DEEF-F95DDAA44829}"/>
                  </a:ext>
                </a:extLst>
              </p:cNvPr>
              <p:cNvGrpSpPr>
                <a:grpSpLocks/>
              </p:cNvGrpSpPr>
              <p:nvPr/>
            </p:nvGrpSpPr>
            <p:grpSpPr bwMode="auto">
              <a:xfrm>
                <a:off x="1200" y="2160"/>
                <a:ext cx="1632" cy="144"/>
                <a:chOff x="1200" y="2092"/>
                <a:chExt cx="1632" cy="144"/>
              </a:xfrm>
            </p:grpSpPr>
            <p:sp>
              <p:nvSpPr>
                <p:cNvPr id="29" name="Rectangle 15">
                  <a:extLst>
                    <a:ext uri="{FF2B5EF4-FFF2-40B4-BE49-F238E27FC236}">
                      <a16:creationId xmlns:a16="http://schemas.microsoft.com/office/drawing/2014/main" id="{849DCAA0-C52A-DE85-A1D5-25AE9C373C82}"/>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 name="Line 16">
                  <a:extLst>
                    <a:ext uri="{FF2B5EF4-FFF2-40B4-BE49-F238E27FC236}">
                      <a16:creationId xmlns:a16="http://schemas.microsoft.com/office/drawing/2014/main" id="{75209000-BC5D-694F-BE24-EA899F74B440}"/>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7">
                  <a:extLst>
                    <a:ext uri="{FF2B5EF4-FFF2-40B4-BE49-F238E27FC236}">
                      <a16:creationId xmlns:a16="http://schemas.microsoft.com/office/drawing/2014/main" id="{EBDCFA96-1E15-884E-3B7D-DB4091178BFB}"/>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3" name="Freeform 18">
                <a:extLst>
                  <a:ext uri="{FF2B5EF4-FFF2-40B4-BE49-F238E27FC236}">
                    <a16:creationId xmlns:a16="http://schemas.microsoft.com/office/drawing/2014/main" id="{B548F607-350C-D030-BE20-5606369345AF}"/>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19">
                <a:extLst>
                  <a:ext uri="{FF2B5EF4-FFF2-40B4-BE49-F238E27FC236}">
                    <a16:creationId xmlns:a16="http://schemas.microsoft.com/office/drawing/2014/main" id="{3727CAD9-580C-9B36-5F32-A2404643F74C}"/>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0">
                <a:extLst>
                  <a:ext uri="{FF2B5EF4-FFF2-40B4-BE49-F238E27FC236}">
                    <a16:creationId xmlns:a16="http://schemas.microsoft.com/office/drawing/2014/main" id="{ECC93AAE-B191-763F-6094-E64EA7854961}"/>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Rectangle 21">
                <a:extLst>
                  <a:ext uri="{FF2B5EF4-FFF2-40B4-BE49-F238E27FC236}">
                    <a16:creationId xmlns:a16="http://schemas.microsoft.com/office/drawing/2014/main" id="{6D5A5854-C850-72BD-BAB2-3833EC2EDBBF}"/>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7" name="Line 22">
                <a:extLst>
                  <a:ext uri="{FF2B5EF4-FFF2-40B4-BE49-F238E27FC236}">
                    <a16:creationId xmlns:a16="http://schemas.microsoft.com/office/drawing/2014/main" id="{17CB80D5-DF2F-C841-58CA-62E7A48A5C6B}"/>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Rectangle 23">
                <a:extLst>
                  <a:ext uri="{FF2B5EF4-FFF2-40B4-BE49-F238E27FC236}">
                    <a16:creationId xmlns:a16="http://schemas.microsoft.com/office/drawing/2014/main" id="{6705F812-CD87-16B5-7F03-E00AE2C1C253}"/>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1" name="Group 24">
              <a:extLst>
                <a:ext uri="{FF2B5EF4-FFF2-40B4-BE49-F238E27FC236}">
                  <a16:creationId xmlns:a16="http://schemas.microsoft.com/office/drawing/2014/main" id="{A019C811-172D-DA9D-2EAB-D520BD9A2448}"/>
                </a:ext>
              </a:extLst>
            </p:cNvPr>
            <p:cNvGrpSpPr>
              <a:grpSpLocks/>
            </p:cNvGrpSpPr>
            <p:nvPr/>
          </p:nvGrpSpPr>
          <p:grpSpPr bwMode="auto">
            <a:xfrm>
              <a:off x="1200" y="1008"/>
              <a:ext cx="1632" cy="1152"/>
              <a:chOff x="1200" y="2160"/>
              <a:chExt cx="1632" cy="1152"/>
            </a:xfrm>
          </p:grpSpPr>
          <p:grpSp>
            <p:nvGrpSpPr>
              <p:cNvPr id="12" name="Group 25">
                <a:extLst>
                  <a:ext uri="{FF2B5EF4-FFF2-40B4-BE49-F238E27FC236}">
                    <a16:creationId xmlns:a16="http://schemas.microsoft.com/office/drawing/2014/main" id="{9399A883-EA6E-23AE-5D86-92D60EDAFD4A}"/>
                  </a:ext>
                </a:extLst>
              </p:cNvPr>
              <p:cNvGrpSpPr>
                <a:grpSpLocks/>
              </p:cNvGrpSpPr>
              <p:nvPr/>
            </p:nvGrpSpPr>
            <p:grpSpPr bwMode="auto">
              <a:xfrm>
                <a:off x="1200" y="2160"/>
                <a:ext cx="1632" cy="144"/>
                <a:chOff x="1200" y="2092"/>
                <a:chExt cx="1632" cy="144"/>
              </a:xfrm>
            </p:grpSpPr>
            <p:sp>
              <p:nvSpPr>
                <p:cNvPr id="19" name="Rectangle 26">
                  <a:extLst>
                    <a:ext uri="{FF2B5EF4-FFF2-40B4-BE49-F238E27FC236}">
                      <a16:creationId xmlns:a16="http://schemas.microsoft.com/office/drawing/2014/main" id="{A14ED74D-5030-92F9-FDE2-4318B7BDE174}"/>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 name="Line 27">
                  <a:extLst>
                    <a:ext uri="{FF2B5EF4-FFF2-40B4-BE49-F238E27FC236}">
                      <a16:creationId xmlns:a16="http://schemas.microsoft.com/office/drawing/2014/main" id="{6C8FC80C-3099-BEBC-E195-787A4FD02200}"/>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8">
                  <a:extLst>
                    <a:ext uri="{FF2B5EF4-FFF2-40B4-BE49-F238E27FC236}">
                      <a16:creationId xmlns:a16="http://schemas.microsoft.com/office/drawing/2014/main" id="{49CA1E38-DCF7-99F8-0389-1B94FDF5F669}"/>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3" name="Freeform 29">
                <a:extLst>
                  <a:ext uri="{FF2B5EF4-FFF2-40B4-BE49-F238E27FC236}">
                    <a16:creationId xmlns:a16="http://schemas.microsoft.com/office/drawing/2014/main" id="{5201EB07-2D21-A2E7-F093-806230D20D11}"/>
                  </a:ext>
                </a:extLst>
              </p:cNvPr>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30">
                <a:extLst>
                  <a:ext uri="{FF2B5EF4-FFF2-40B4-BE49-F238E27FC236}">
                    <a16:creationId xmlns:a16="http://schemas.microsoft.com/office/drawing/2014/main" id="{37941D6F-1065-EE38-A66D-0177238C7358}"/>
                  </a:ext>
                </a:extLst>
              </p:cNvPr>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31">
                <a:extLst>
                  <a:ext uri="{FF2B5EF4-FFF2-40B4-BE49-F238E27FC236}">
                    <a16:creationId xmlns:a16="http://schemas.microsoft.com/office/drawing/2014/main" id="{9281BDAD-51B3-195C-EA84-BED113F86D4F}"/>
                  </a:ext>
                </a:extLst>
              </p:cNvPr>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Rectangle 32">
                <a:extLst>
                  <a:ext uri="{FF2B5EF4-FFF2-40B4-BE49-F238E27FC236}">
                    <a16:creationId xmlns:a16="http://schemas.microsoft.com/office/drawing/2014/main" id="{788C8BEA-AF43-7DD7-B255-A55908F83793}"/>
                  </a:ext>
                </a:extLst>
              </p:cNvPr>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Line 33">
                <a:extLst>
                  <a:ext uri="{FF2B5EF4-FFF2-40B4-BE49-F238E27FC236}">
                    <a16:creationId xmlns:a16="http://schemas.microsoft.com/office/drawing/2014/main" id="{30422AB8-7594-97A4-4A9D-B08982C23B28}"/>
                  </a:ext>
                </a:extLst>
              </p:cNvPr>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Rectangle 34">
                <a:extLst>
                  <a:ext uri="{FF2B5EF4-FFF2-40B4-BE49-F238E27FC236}">
                    <a16:creationId xmlns:a16="http://schemas.microsoft.com/office/drawing/2014/main" id="{504AF65B-9861-5CE8-D7BA-C50CED5FB946}"/>
                  </a:ext>
                </a:extLst>
              </p:cNvPr>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Tree>
    <p:extLst>
      <p:ext uri="{BB962C8B-B14F-4D97-AF65-F5344CB8AC3E}">
        <p14:creationId xmlns:p14="http://schemas.microsoft.com/office/powerpoint/2010/main" val="39412057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8DE6D3-A746-A833-1E6D-E947BE1C0F53}"/>
              </a:ext>
            </a:extLst>
          </p:cNvPr>
          <p:cNvSpPr>
            <a:spLocks noGrp="1"/>
          </p:cNvSpPr>
          <p:nvPr>
            <p:ph type="body" sz="quarter" idx="38"/>
          </p:nvPr>
        </p:nvSpPr>
        <p:spPr/>
        <p:txBody>
          <a:bodyPr/>
          <a:lstStyle/>
          <a:p>
            <a:r>
              <a:rPr lang="en-US" dirty="0"/>
              <a:t>Maximum Forces Developed by Braces</a:t>
            </a:r>
          </a:p>
        </p:txBody>
      </p:sp>
      <p:sp>
        <p:nvSpPr>
          <p:cNvPr id="3" name="Text Placeholder 2">
            <a:extLst>
              <a:ext uri="{FF2B5EF4-FFF2-40B4-BE49-F238E27FC236}">
                <a16:creationId xmlns:a16="http://schemas.microsoft.com/office/drawing/2014/main" id="{1503972C-CA77-94D8-6484-71FCB460BC64}"/>
              </a:ext>
            </a:extLst>
          </p:cNvPr>
          <p:cNvSpPr>
            <a:spLocks noGrp="1"/>
          </p:cNvSpPr>
          <p:nvPr>
            <p:ph type="body" sz="quarter" idx="39"/>
          </p:nvPr>
        </p:nvSpPr>
        <p:spPr/>
        <p:txBody>
          <a:bodyPr>
            <a:normAutofit/>
          </a:bodyPr>
          <a:lstStyle/>
          <a:p>
            <a:r>
              <a:rPr lang="en-US" sz="1800" dirty="0"/>
              <a:t>Braces in Tension - Axial Force:</a:t>
            </a:r>
          </a:p>
        </p:txBody>
      </p:sp>
      <p:sp>
        <p:nvSpPr>
          <p:cNvPr id="4" name="Slide Number Placeholder 3">
            <a:extLst>
              <a:ext uri="{FF2B5EF4-FFF2-40B4-BE49-F238E27FC236}">
                <a16:creationId xmlns:a16="http://schemas.microsoft.com/office/drawing/2014/main" id="{110FA41F-E068-970C-3610-38F2453B8A0E}"/>
              </a:ext>
            </a:extLst>
          </p:cNvPr>
          <p:cNvSpPr>
            <a:spLocks noGrp="1"/>
          </p:cNvSpPr>
          <p:nvPr>
            <p:ph type="sldNum" sz="quarter" idx="40"/>
          </p:nvPr>
        </p:nvSpPr>
        <p:spPr/>
        <p:txBody>
          <a:bodyPr/>
          <a:lstStyle/>
          <a:p>
            <a:pPr>
              <a:defRPr/>
            </a:pPr>
            <a:fld id="{46425072-6E52-45A8-8A7E-A5B11BCA4176}" type="slidenum">
              <a:rPr lang="en-US" altLang="en-US" smtClean="0"/>
              <a:pPr>
                <a:defRPr/>
              </a:pPr>
              <a:t>38</a:t>
            </a:fld>
            <a:endParaRPr lang="en-US" altLang="en-US" dirty="0"/>
          </a:p>
        </p:txBody>
      </p:sp>
      <p:sp>
        <p:nvSpPr>
          <p:cNvPr id="25" name="Text Box 36">
            <a:extLst>
              <a:ext uri="{FF2B5EF4-FFF2-40B4-BE49-F238E27FC236}">
                <a16:creationId xmlns:a16="http://schemas.microsoft.com/office/drawing/2014/main" id="{3860309B-0DD0-E241-54A9-BD7F4F571F8B}"/>
              </a:ext>
            </a:extLst>
          </p:cNvPr>
          <p:cNvSpPr txBox="1">
            <a:spLocks noChangeArrowheads="1"/>
          </p:cNvSpPr>
          <p:nvPr/>
        </p:nvSpPr>
        <p:spPr bwMode="auto">
          <a:xfrm>
            <a:off x="6670239" y="1844824"/>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grpSp>
        <p:nvGrpSpPr>
          <p:cNvPr id="26" name="Group 56">
            <a:extLst>
              <a:ext uri="{FF2B5EF4-FFF2-40B4-BE49-F238E27FC236}">
                <a16:creationId xmlns:a16="http://schemas.microsoft.com/office/drawing/2014/main" id="{A2495401-048E-A468-0EF8-0BDBACFA94D0}"/>
              </a:ext>
            </a:extLst>
          </p:cNvPr>
          <p:cNvGrpSpPr>
            <a:grpSpLocks/>
          </p:cNvGrpSpPr>
          <p:nvPr/>
        </p:nvGrpSpPr>
        <p:grpSpPr bwMode="auto">
          <a:xfrm>
            <a:off x="3317439" y="1913086"/>
            <a:ext cx="4724400" cy="762000"/>
            <a:chOff x="720" y="1680"/>
            <a:chExt cx="2976" cy="480"/>
          </a:xfrm>
        </p:grpSpPr>
        <p:sp>
          <p:nvSpPr>
            <p:cNvPr id="27" name="Freeform 54">
              <a:extLst>
                <a:ext uri="{FF2B5EF4-FFF2-40B4-BE49-F238E27FC236}">
                  <a16:creationId xmlns:a16="http://schemas.microsoft.com/office/drawing/2014/main" id="{5015B69A-FCCC-3E70-D103-30F2DE3469E4}"/>
                </a:ext>
              </a:extLst>
            </p:cNvPr>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Freeform 53">
              <a:extLst>
                <a:ext uri="{FF2B5EF4-FFF2-40B4-BE49-F238E27FC236}">
                  <a16:creationId xmlns:a16="http://schemas.microsoft.com/office/drawing/2014/main" id="{D10AAD83-6DDD-4CBB-A9A2-DF3BBCAE6FE9}"/>
                </a:ext>
              </a:extLst>
            </p:cNvPr>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Rectangle 45">
              <a:extLst>
                <a:ext uri="{FF2B5EF4-FFF2-40B4-BE49-F238E27FC236}">
                  <a16:creationId xmlns:a16="http://schemas.microsoft.com/office/drawing/2014/main" id="{1A8594CA-AE7E-6482-407F-D3F2CF2678B1}"/>
                </a:ext>
              </a:extLst>
            </p:cNvPr>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0" name="AutoShape 58">
            <a:extLst>
              <a:ext uri="{FF2B5EF4-FFF2-40B4-BE49-F238E27FC236}">
                <a16:creationId xmlns:a16="http://schemas.microsoft.com/office/drawing/2014/main" id="{C32FAB3E-245D-A95C-2B0F-830254BBBC3D}"/>
              </a:ext>
            </a:extLst>
          </p:cNvPr>
          <p:cNvSpPr>
            <a:spLocks noChangeArrowheads="1"/>
          </p:cNvSpPr>
          <p:nvPr/>
        </p:nvSpPr>
        <p:spPr bwMode="auto">
          <a:xfrm>
            <a:off x="8270439" y="2113111"/>
            <a:ext cx="838200" cy="303213"/>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1" name="AutoShape 59">
            <a:extLst>
              <a:ext uri="{FF2B5EF4-FFF2-40B4-BE49-F238E27FC236}">
                <a16:creationId xmlns:a16="http://schemas.microsoft.com/office/drawing/2014/main" id="{18A985BE-C334-1462-E559-C86380072810}"/>
              </a:ext>
            </a:extLst>
          </p:cNvPr>
          <p:cNvSpPr>
            <a:spLocks noChangeArrowheads="1"/>
          </p:cNvSpPr>
          <p:nvPr/>
        </p:nvSpPr>
        <p:spPr bwMode="auto">
          <a:xfrm flipH="1">
            <a:off x="2326839" y="2114699"/>
            <a:ext cx="838200" cy="303212"/>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 name="Text Box 60">
            <a:extLst>
              <a:ext uri="{FF2B5EF4-FFF2-40B4-BE49-F238E27FC236}">
                <a16:creationId xmlns:a16="http://schemas.microsoft.com/office/drawing/2014/main" id="{01AD0274-87CD-8A37-C096-054FCAE4172A}"/>
              </a:ext>
            </a:extLst>
          </p:cNvPr>
          <p:cNvSpPr txBox="1">
            <a:spLocks noChangeArrowheads="1"/>
          </p:cNvSpPr>
          <p:nvPr/>
        </p:nvSpPr>
        <p:spPr bwMode="auto">
          <a:xfrm>
            <a:off x="8956239" y="2073424"/>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t>P</a:t>
            </a:r>
          </a:p>
        </p:txBody>
      </p:sp>
      <p:sp>
        <p:nvSpPr>
          <p:cNvPr id="33" name="Line 61">
            <a:extLst>
              <a:ext uri="{FF2B5EF4-FFF2-40B4-BE49-F238E27FC236}">
                <a16:creationId xmlns:a16="http://schemas.microsoft.com/office/drawing/2014/main" id="{BC7D1967-0B6B-A865-8980-C381AD2D9868}"/>
              </a:ext>
            </a:extLst>
          </p:cNvPr>
          <p:cNvSpPr>
            <a:spLocks noChangeShapeType="1"/>
          </p:cNvSpPr>
          <p:nvPr/>
        </p:nvSpPr>
        <p:spPr bwMode="auto">
          <a:xfrm flipV="1">
            <a:off x="7660839" y="1151086"/>
            <a:ext cx="0" cy="693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62">
            <a:extLst>
              <a:ext uri="{FF2B5EF4-FFF2-40B4-BE49-F238E27FC236}">
                <a16:creationId xmlns:a16="http://schemas.microsoft.com/office/drawing/2014/main" id="{2C2AADFF-5A69-40A2-3A79-A99EFBFEBAD3}"/>
              </a:ext>
            </a:extLst>
          </p:cNvPr>
          <p:cNvSpPr>
            <a:spLocks noChangeShapeType="1"/>
          </p:cNvSpPr>
          <p:nvPr/>
        </p:nvSpPr>
        <p:spPr bwMode="auto">
          <a:xfrm>
            <a:off x="7660839" y="1303486"/>
            <a:ext cx="609600" cy="0"/>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Text Box 63">
            <a:extLst>
              <a:ext uri="{FF2B5EF4-FFF2-40B4-BE49-F238E27FC236}">
                <a16:creationId xmlns:a16="http://schemas.microsoft.com/office/drawing/2014/main" id="{6382CCD8-045D-3F8D-F20C-04F44BEFB250}"/>
              </a:ext>
            </a:extLst>
          </p:cNvPr>
          <p:cNvSpPr txBox="1">
            <a:spLocks noChangeArrowheads="1"/>
          </p:cNvSpPr>
          <p:nvPr/>
        </p:nvSpPr>
        <p:spPr bwMode="auto">
          <a:xfrm>
            <a:off x="7965639" y="107488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nvGrpSpPr>
          <p:cNvPr id="36" name="Group 66">
            <a:extLst>
              <a:ext uri="{FF2B5EF4-FFF2-40B4-BE49-F238E27FC236}">
                <a16:creationId xmlns:a16="http://schemas.microsoft.com/office/drawing/2014/main" id="{10E02924-834B-13A8-612C-C930552F7008}"/>
              </a:ext>
            </a:extLst>
          </p:cNvPr>
          <p:cNvGrpSpPr>
            <a:grpSpLocks/>
          </p:cNvGrpSpPr>
          <p:nvPr/>
        </p:nvGrpSpPr>
        <p:grpSpPr bwMode="auto">
          <a:xfrm>
            <a:off x="2643064" y="3132286"/>
            <a:ext cx="3352800" cy="3352800"/>
            <a:chOff x="1488" y="1920"/>
            <a:chExt cx="2112" cy="2112"/>
          </a:xfrm>
        </p:grpSpPr>
        <p:sp>
          <p:nvSpPr>
            <p:cNvPr id="37" name="Line 64">
              <a:extLst>
                <a:ext uri="{FF2B5EF4-FFF2-40B4-BE49-F238E27FC236}">
                  <a16:creationId xmlns:a16="http://schemas.microsoft.com/office/drawing/2014/main" id="{8EB69545-4C95-5B88-203D-0269E6EB9E13}"/>
                </a:ext>
              </a:extLst>
            </p:cNvPr>
            <p:cNvSpPr>
              <a:spLocks noChangeShapeType="1"/>
            </p:cNvSpPr>
            <p:nvPr/>
          </p:nvSpPr>
          <p:spPr bwMode="auto">
            <a:xfrm>
              <a:off x="1488" y="1920"/>
              <a:ext cx="0" cy="211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65">
              <a:extLst>
                <a:ext uri="{FF2B5EF4-FFF2-40B4-BE49-F238E27FC236}">
                  <a16:creationId xmlns:a16="http://schemas.microsoft.com/office/drawing/2014/main" id="{DF0F88F3-3DFE-905F-8979-842B6E3952B1}"/>
                </a:ext>
              </a:extLst>
            </p:cNvPr>
            <p:cNvSpPr>
              <a:spLocks noChangeShapeType="1"/>
            </p:cNvSpPr>
            <p:nvPr/>
          </p:nvSpPr>
          <p:spPr bwMode="auto">
            <a:xfrm rot="5400000">
              <a:off x="2544" y="2976"/>
              <a:ext cx="0" cy="211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9" name="Text Box 67">
            <a:extLst>
              <a:ext uri="{FF2B5EF4-FFF2-40B4-BE49-F238E27FC236}">
                <a16:creationId xmlns:a16="http://schemas.microsoft.com/office/drawing/2014/main" id="{D7C37339-46F1-75BB-7DFE-785CC841D795}"/>
              </a:ext>
            </a:extLst>
          </p:cNvPr>
          <p:cNvSpPr txBox="1">
            <a:spLocks noChangeArrowheads="1"/>
          </p:cNvSpPr>
          <p:nvPr/>
        </p:nvSpPr>
        <p:spPr bwMode="auto">
          <a:xfrm>
            <a:off x="1957264" y="290368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t>P</a:t>
            </a:r>
          </a:p>
        </p:txBody>
      </p:sp>
      <p:sp>
        <p:nvSpPr>
          <p:cNvPr id="40" name="Text Box 68">
            <a:extLst>
              <a:ext uri="{FF2B5EF4-FFF2-40B4-BE49-F238E27FC236}">
                <a16:creationId xmlns:a16="http://schemas.microsoft.com/office/drawing/2014/main" id="{92FB651D-BA1F-2889-C31A-E23D78ACD28D}"/>
              </a:ext>
            </a:extLst>
          </p:cNvPr>
          <p:cNvSpPr txBox="1">
            <a:spLocks noChangeArrowheads="1"/>
          </p:cNvSpPr>
          <p:nvPr/>
        </p:nvSpPr>
        <p:spPr bwMode="auto">
          <a:xfrm>
            <a:off x="5767264" y="625648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sp>
        <p:nvSpPr>
          <p:cNvPr id="41" name="Line 73">
            <a:extLst>
              <a:ext uri="{FF2B5EF4-FFF2-40B4-BE49-F238E27FC236}">
                <a16:creationId xmlns:a16="http://schemas.microsoft.com/office/drawing/2014/main" id="{A21BB0B3-E93D-4506-DF48-CC4307BD97D5}"/>
              </a:ext>
            </a:extLst>
          </p:cNvPr>
          <p:cNvSpPr>
            <a:spLocks noChangeShapeType="1"/>
          </p:cNvSpPr>
          <p:nvPr/>
        </p:nvSpPr>
        <p:spPr bwMode="auto">
          <a:xfrm flipV="1">
            <a:off x="2643064" y="3894286"/>
            <a:ext cx="838200" cy="2590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74">
            <a:extLst>
              <a:ext uri="{FF2B5EF4-FFF2-40B4-BE49-F238E27FC236}">
                <a16:creationId xmlns:a16="http://schemas.microsoft.com/office/drawing/2014/main" id="{5BACA5F1-C6A3-A976-BE33-AC48E1F0A11A}"/>
              </a:ext>
            </a:extLst>
          </p:cNvPr>
          <p:cNvSpPr>
            <a:spLocks noChangeShapeType="1"/>
          </p:cNvSpPr>
          <p:nvPr/>
        </p:nvSpPr>
        <p:spPr bwMode="auto">
          <a:xfrm>
            <a:off x="3481264" y="3894286"/>
            <a:ext cx="1752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75">
            <a:extLst>
              <a:ext uri="{FF2B5EF4-FFF2-40B4-BE49-F238E27FC236}">
                <a16:creationId xmlns:a16="http://schemas.microsoft.com/office/drawing/2014/main" id="{E73267AB-CE29-9E7B-B2C3-B8AC2E0B098E}"/>
              </a:ext>
            </a:extLst>
          </p:cNvPr>
          <p:cNvSpPr>
            <a:spLocks noChangeShapeType="1"/>
          </p:cNvSpPr>
          <p:nvPr/>
        </p:nvSpPr>
        <p:spPr bwMode="auto">
          <a:xfrm>
            <a:off x="2528764" y="3894286"/>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Text Box 76">
            <a:extLst>
              <a:ext uri="{FF2B5EF4-FFF2-40B4-BE49-F238E27FC236}">
                <a16:creationId xmlns:a16="http://schemas.microsoft.com/office/drawing/2014/main" id="{B9BB34CD-6AF4-4BAD-A44F-BD34EF49674F}"/>
              </a:ext>
            </a:extLst>
          </p:cNvPr>
          <p:cNvSpPr txBox="1">
            <a:spLocks noChangeArrowheads="1"/>
          </p:cNvSpPr>
          <p:nvPr/>
        </p:nvSpPr>
        <p:spPr bwMode="auto">
          <a:xfrm>
            <a:off x="1055440" y="3665686"/>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j-lt"/>
              </a:rPr>
              <a:t>P</a:t>
            </a:r>
            <a:r>
              <a:rPr lang="en-US" altLang="en-US" sz="2400" baseline="-25000" dirty="0">
                <a:latin typeface="+mj-lt"/>
              </a:rPr>
              <a:t>max</a:t>
            </a:r>
            <a:r>
              <a:rPr lang="en-US" altLang="en-US" sz="2400" dirty="0">
                <a:latin typeface="+mj-lt"/>
              </a:rPr>
              <a:t> = </a:t>
            </a:r>
            <a:r>
              <a:rPr lang="en-US" altLang="en-US" sz="2400" dirty="0" err="1">
                <a:latin typeface="+mj-lt"/>
              </a:rPr>
              <a:t>P</a:t>
            </a:r>
            <a:r>
              <a:rPr lang="en-US" altLang="en-US" sz="2400" baseline="-25000" dirty="0" err="1">
                <a:latin typeface="+mj-lt"/>
              </a:rPr>
              <a:t>y</a:t>
            </a:r>
            <a:endParaRPr lang="en-US" altLang="en-US" sz="2400" dirty="0">
              <a:latin typeface="+mj-lt"/>
            </a:endParaRPr>
          </a:p>
        </p:txBody>
      </p:sp>
      <p:sp>
        <p:nvSpPr>
          <p:cNvPr id="45" name="Text Box 77">
            <a:extLst>
              <a:ext uri="{FF2B5EF4-FFF2-40B4-BE49-F238E27FC236}">
                <a16:creationId xmlns:a16="http://schemas.microsoft.com/office/drawing/2014/main" id="{CF6EA4D1-555C-5CB7-8899-0592098141E4}"/>
              </a:ext>
            </a:extLst>
          </p:cNvPr>
          <p:cNvSpPr txBox="1">
            <a:spLocks noChangeArrowheads="1"/>
          </p:cNvSpPr>
          <p:nvPr/>
        </p:nvSpPr>
        <p:spPr bwMode="auto">
          <a:xfrm>
            <a:off x="7584646" y="3329116"/>
            <a:ext cx="3695930" cy="1107996"/>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u="sng" dirty="0">
                <a:latin typeface="+mj-lt"/>
              </a:rPr>
              <a:t>For design:</a:t>
            </a:r>
          </a:p>
          <a:p>
            <a:pPr>
              <a:spcBef>
                <a:spcPts val="600"/>
              </a:spcBef>
              <a:buClrTx/>
              <a:buSzTx/>
              <a:buFontTx/>
              <a:buNone/>
            </a:pPr>
            <a:r>
              <a:rPr lang="en-US" altLang="en-US" dirty="0">
                <a:latin typeface="+mj-lt"/>
              </a:rPr>
              <a:t>Take P</a:t>
            </a:r>
            <a:r>
              <a:rPr lang="en-US" altLang="en-US" baseline="-25000" dirty="0">
                <a:latin typeface="+mj-lt"/>
              </a:rPr>
              <a:t>max</a:t>
            </a:r>
            <a:r>
              <a:rPr lang="en-US" altLang="en-US" dirty="0">
                <a:latin typeface="+mj-lt"/>
              </a:rPr>
              <a:t> = </a:t>
            </a:r>
            <a:r>
              <a:rPr lang="en-US" altLang="en-US" i="1" dirty="0">
                <a:latin typeface="+mj-lt"/>
              </a:rPr>
              <a:t>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p>
          <a:p>
            <a:pPr>
              <a:spcBef>
                <a:spcPts val="0"/>
              </a:spcBef>
              <a:spcAft>
                <a:spcPts val="1800"/>
              </a:spcAft>
              <a:buClrTx/>
              <a:buSzTx/>
              <a:buFontTx/>
              <a:buNone/>
            </a:pPr>
            <a:endParaRPr lang="en-US" altLang="en-US" sz="500" dirty="0">
              <a:latin typeface="+mj-lt"/>
            </a:endParaRPr>
          </a:p>
        </p:txBody>
      </p:sp>
    </p:spTree>
    <p:extLst>
      <p:ext uri="{BB962C8B-B14F-4D97-AF65-F5344CB8AC3E}">
        <p14:creationId xmlns:p14="http://schemas.microsoft.com/office/powerpoint/2010/main" val="21656536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C3FE200-C7A8-917D-F310-488206A6FCB4}"/>
              </a:ext>
            </a:extLst>
          </p:cNvPr>
          <p:cNvGrpSpPr/>
          <p:nvPr/>
        </p:nvGrpSpPr>
        <p:grpSpPr>
          <a:xfrm>
            <a:off x="263352" y="2924944"/>
            <a:ext cx="5943599" cy="3810000"/>
            <a:chOff x="0" y="2847975"/>
            <a:chExt cx="5943599" cy="3810000"/>
          </a:xfrm>
        </p:grpSpPr>
        <p:sp>
          <p:nvSpPr>
            <p:cNvPr id="46" name="Line 17">
              <a:extLst>
                <a:ext uri="{FF2B5EF4-FFF2-40B4-BE49-F238E27FC236}">
                  <a16:creationId xmlns:a16="http://schemas.microsoft.com/office/drawing/2014/main" id="{77FEE8C9-8E1A-2A55-562B-B7B55027DEAC}"/>
                </a:ext>
              </a:extLst>
            </p:cNvPr>
            <p:cNvSpPr>
              <a:spLocks noChangeShapeType="1"/>
            </p:cNvSpPr>
            <p:nvPr/>
          </p:nvSpPr>
          <p:spPr bwMode="auto">
            <a:xfrm>
              <a:off x="4267200" y="3076575"/>
              <a:ext cx="0" cy="3352800"/>
            </a:xfrm>
            <a:prstGeom prst="line">
              <a:avLst/>
            </a:prstGeom>
            <a:noFill/>
            <a:ln w="381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18">
              <a:extLst>
                <a:ext uri="{FF2B5EF4-FFF2-40B4-BE49-F238E27FC236}">
                  <a16:creationId xmlns:a16="http://schemas.microsoft.com/office/drawing/2014/main" id="{6EB7014C-5263-3D00-C872-F152FD505BF7}"/>
                </a:ext>
              </a:extLst>
            </p:cNvPr>
            <p:cNvSpPr>
              <a:spLocks noChangeShapeType="1"/>
            </p:cNvSpPr>
            <p:nvPr/>
          </p:nvSpPr>
          <p:spPr bwMode="auto">
            <a:xfrm rot="5400000">
              <a:off x="2590800" y="1400175"/>
              <a:ext cx="0" cy="3352800"/>
            </a:xfrm>
            <a:prstGeom prst="line">
              <a:avLst/>
            </a:prstGeom>
            <a:noFill/>
            <a:ln w="38100">
              <a:solidFill>
                <a:schemeClr val="tx2"/>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Text Box 19">
              <a:extLst>
                <a:ext uri="{FF2B5EF4-FFF2-40B4-BE49-F238E27FC236}">
                  <a16:creationId xmlns:a16="http://schemas.microsoft.com/office/drawing/2014/main" id="{764618D1-96B3-CE07-B2CD-4F3C1B325BC3}"/>
                </a:ext>
              </a:extLst>
            </p:cNvPr>
            <p:cNvSpPr txBox="1">
              <a:spLocks noChangeArrowheads="1"/>
            </p:cNvSpPr>
            <p:nvPr/>
          </p:nvSpPr>
          <p:spPr bwMode="auto">
            <a:xfrm>
              <a:off x="4114800" y="6200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49" name="Text Box 20">
              <a:extLst>
                <a:ext uri="{FF2B5EF4-FFF2-40B4-BE49-F238E27FC236}">
                  <a16:creationId xmlns:a16="http://schemas.microsoft.com/office/drawing/2014/main" id="{036669A4-E8C7-4095-E079-07CB8E134C41}"/>
                </a:ext>
              </a:extLst>
            </p:cNvPr>
            <p:cNvSpPr txBox="1">
              <a:spLocks noChangeArrowheads="1"/>
            </p:cNvSpPr>
            <p:nvPr/>
          </p:nvSpPr>
          <p:spPr bwMode="auto">
            <a:xfrm>
              <a:off x="0" y="2847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sp>
          <p:nvSpPr>
            <p:cNvPr id="50" name="Line 23">
              <a:extLst>
                <a:ext uri="{FF2B5EF4-FFF2-40B4-BE49-F238E27FC236}">
                  <a16:creationId xmlns:a16="http://schemas.microsoft.com/office/drawing/2014/main" id="{62A293F5-579F-ADA2-F837-BCC2139F9830}"/>
                </a:ext>
              </a:extLst>
            </p:cNvPr>
            <p:cNvSpPr>
              <a:spLocks noChangeShapeType="1"/>
            </p:cNvSpPr>
            <p:nvPr/>
          </p:nvSpPr>
          <p:spPr bwMode="auto">
            <a:xfrm>
              <a:off x="4114800" y="50292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Text Box 24">
              <a:extLst>
                <a:ext uri="{FF2B5EF4-FFF2-40B4-BE49-F238E27FC236}">
                  <a16:creationId xmlns:a16="http://schemas.microsoft.com/office/drawing/2014/main" id="{C7D628C3-2E55-5F15-C65E-608B6F07138B}"/>
                </a:ext>
              </a:extLst>
            </p:cNvPr>
            <p:cNvSpPr txBox="1">
              <a:spLocks noChangeArrowheads="1"/>
            </p:cNvSpPr>
            <p:nvPr/>
          </p:nvSpPr>
          <p:spPr bwMode="auto">
            <a:xfrm>
              <a:off x="4456426" y="4800600"/>
              <a:ext cx="148717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j-lt"/>
                </a:rPr>
                <a:t>P</a:t>
              </a:r>
              <a:r>
                <a:rPr lang="en-US" altLang="en-US" sz="2400" baseline="-25000" dirty="0">
                  <a:latin typeface="+mj-lt"/>
                </a:rPr>
                <a:t>max</a:t>
              </a:r>
              <a:endParaRPr lang="en-US" altLang="en-US" sz="2400" dirty="0">
                <a:latin typeface="+mj-lt"/>
              </a:endParaRPr>
            </a:p>
          </p:txBody>
        </p:sp>
        <p:sp>
          <p:nvSpPr>
            <p:cNvPr id="52" name="Freeform 26">
              <a:extLst>
                <a:ext uri="{FF2B5EF4-FFF2-40B4-BE49-F238E27FC236}">
                  <a16:creationId xmlns:a16="http://schemas.microsoft.com/office/drawing/2014/main" id="{4F1E2C26-B55A-EB99-BA6C-95F9102E0A46}"/>
                </a:ext>
              </a:extLst>
            </p:cNvPr>
            <p:cNvSpPr>
              <a:spLocks/>
            </p:cNvSpPr>
            <p:nvPr/>
          </p:nvSpPr>
          <p:spPr bwMode="auto">
            <a:xfrm>
              <a:off x="2362200" y="3067050"/>
              <a:ext cx="1905000" cy="1917700"/>
            </a:xfrm>
            <a:custGeom>
              <a:avLst/>
              <a:gdLst>
                <a:gd name="T0" fmla="*/ 2147483646 w 1200"/>
                <a:gd name="T1" fmla="*/ 0 h 1208"/>
                <a:gd name="T2" fmla="*/ 2147483646 w 1200"/>
                <a:gd name="T3" fmla="*/ 2147483646 h 1208"/>
                <a:gd name="T4" fmla="*/ 2147483646 w 1200"/>
                <a:gd name="T5" fmla="*/ 2147483646 h 1208"/>
                <a:gd name="T6" fmla="*/ 2147483646 w 1200"/>
                <a:gd name="T7" fmla="*/ 2147483646 h 1208"/>
                <a:gd name="T8" fmla="*/ 2147483646 w 1200"/>
                <a:gd name="T9" fmla="*/ 2147483646 h 1208"/>
                <a:gd name="T10" fmla="*/ 0 w 1200"/>
                <a:gd name="T11" fmla="*/ 2147483646 h 1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208">
                  <a:moveTo>
                    <a:pt x="1200" y="0"/>
                  </a:moveTo>
                  <a:cubicBezTo>
                    <a:pt x="1172" y="212"/>
                    <a:pt x="1144" y="424"/>
                    <a:pt x="1104" y="624"/>
                  </a:cubicBezTo>
                  <a:cubicBezTo>
                    <a:pt x="1064" y="824"/>
                    <a:pt x="1008" y="1208"/>
                    <a:pt x="960" y="1200"/>
                  </a:cubicBezTo>
                  <a:cubicBezTo>
                    <a:pt x="912" y="1192"/>
                    <a:pt x="920" y="712"/>
                    <a:pt x="816" y="576"/>
                  </a:cubicBezTo>
                  <a:cubicBezTo>
                    <a:pt x="712" y="440"/>
                    <a:pt x="472" y="424"/>
                    <a:pt x="336" y="384"/>
                  </a:cubicBezTo>
                  <a:cubicBezTo>
                    <a:pt x="200" y="344"/>
                    <a:pt x="100" y="340"/>
                    <a:pt x="0" y="336"/>
                  </a:cubicBez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Text Box 27">
              <a:extLst>
                <a:ext uri="{FF2B5EF4-FFF2-40B4-BE49-F238E27FC236}">
                  <a16:creationId xmlns:a16="http://schemas.microsoft.com/office/drawing/2014/main" id="{60B3FC63-BB6D-F90A-BC77-A553427F23C0}"/>
                </a:ext>
              </a:extLst>
            </p:cNvPr>
            <p:cNvSpPr txBox="1">
              <a:spLocks noChangeArrowheads="1"/>
            </p:cNvSpPr>
            <p:nvPr/>
          </p:nvSpPr>
          <p:spPr bwMode="auto">
            <a:xfrm>
              <a:off x="277651" y="3682355"/>
              <a:ext cx="2618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err="1">
                  <a:latin typeface="+mj-lt"/>
                </a:rPr>
                <a:t>P</a:t>
              </a:r>
              <a:r>
                <a:rPr lang="en-US" altLang="en-US" sz="2400" baseline="-25000" dirty="0" err="1">
                  <a:latin typeface="+mj-lt"/>
                </a:rPr>
                <a:t>residual</a:t>
              </a:r>
              <a:r>
                <a:rPr lang="en-US" altLang="en-US" sz="2400" dirty="0">
                  <a:latin typeface="+mj-lt"/>
                </a:rPr>
                <a:t> </a:t>
              </a:r>
              <a:r>
                <a:rPr lang="en-US" altLang="en-US" sz="2400" dirty="0">
                  <a:latin typeface="+mj-lt"/>
                  <a:sym typeface="Symbol" pitchFamily="18" charset="2"/>
                </a:rPr>
                <a:t></a:t>
              </a:r>
              <a:r>
                <a:rPr lang="en-US" altLang="en-US" sz="2400" dirty="0">
                  <a:latin typeface="+mj-lt"/>
                </a:rPr>
                <a:t> 0.3 P</a:t>
              </a:r>
              <a:r>
                <a:rPr lang="en-US" altLang="en-US" sz="2400" baseline="-25000" dirty="0">
                  <a:latin typeface="+mj-lt"/>
                </a:rPr>
                <a:t>max</a:t>
              </a:r>
              <a:endParaRPr lang="en-US" altLang="en-US" sz="2400" dirty="0">
                <a:latin typeface="+mj-lt"/>
              </a:endParaRPr>
            </a:p>
          </p:txBody>
        </p:sp>
      </p:grpSp>
      <p:sp>
        <p:nvSpPr>
          <p:cNvPr id="2" name="Text Placeholder 1">
            <a:extLst>
              <a:ext uri="{FF2B5EF4-FFF2-40B4-BE49-F238E27FC236}">
                <a16:creationId xmlns:a16="http://schemas.microsoft.com/office/drawing/2014/main" id="{3C8DE6D3-A746-A833-1E6D-E947BE1C0F53}"/>
              </a:ext>
            </a:extLst>
          </p:cNvPr>
          <p:cNvSpPr>
            <a:spLocks noGrp="1"/>
          </p:cNvSpPr>
          <p:nvPr>
            <p:ph type="body" sz="quarter" idx="38"/>
          </p:nvPr>
        </p:nvSpPr>
        <p:spPr/>
        <p:txBody>
          <a:bodyPr/>
          <a:lstStyle/>
          <a:p>
            <a:r>
              <a:rPr lang="en-US" dirty="0"/>
              <a:t>Maximum Forces Developed by Braces</a:t>
            </a:r>
          </a:p>
        </p:txBody>
      </p:sp>
      <p:sp>
        <p:nvSpPr>
          <p:cNvPr id="3" name="Text Placeholder 2">
            <a:extLst>
              <a:ext uri="{FF2B5EF4-FFF2-40B4-BE49-F238E27FC236}">
                <a16:creationId xmlns:a16="http://schemas.microsoft.com/office/drawing/2014/main" id="{1503972C-CA77-94D8-6484-71FCB460BC64}"/>
              </a:ext>
            </a:extLst>
          </p:cNvPr>
          <p:cNvSpPr>
            <a:spLocks noGrp="1"/>
          </p:cNvSpPr>
          <p:nvPr>
            <p:ph type="body" sz="quarter" idx="39"/>
          </p:nvPr>
        </p:nvSpPr>
        <p:spPr/>
        <p:txBody>
          <a:bodyPr>
            <a:normAutofit/>
          </a:bodyPr>
          <a:lstStyle/>
          <a:p>
            <a:r>
              <a:rPr lang="en-US" sz="1800" dirty="0"/>
              <a:t>Braces in Compression - Axial Force:</a:t>
            </a:r>
          </a:p>
        </p:txBody>
      </p:sp>
      <p:sp>
        <p:nvSpPr>
          <p:cNvPr id="4" name="Slide Number Placeholder 3">
            <a:extLst>
              <a:ext uri="{FF2B5EF4-FFF2-40B4-BE49-F238E27FC236}">
                <a16:creationId xmlns:a16="http://schemas.microsoft.com/office/drawing/2014/main" id="{110FA41F-E068-970C-3610-38F2453B8A0E}"/>
              </a:ext>
            </a:extLst>
          </p:cNvPr>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dirty="0"/>
          </a:p>
        </p:txBody>
      </p:sp>
      <p:sp>
        <p:nvSpPr>
          <p:cNvPr id="25" name="Text Box 36">
            <a:extLst>
              <a:ext uri="{FF2B5EF4-FFF2-40B4-BE49-F238E27FC236}">
                <a16:creationId xmlns:a16="http://schemas.microsoft.com/office/drawing/2014/main" id="{3860309B-0DD0-E241-54A9-BD7F4F571F8B}"/>
              </a:ext>
            </a:extLst>
          </p:cNvPr>
          <p:cNvSpPr txBox="1">
            <a:spLocks noChangeArrowheads="1"/>
          </p:cNvSpPr>
          <p:nvPr/>
        </p:nvSpPr>
        <p:spPr bwMode="auto">
          <a:xfrm>
            <a:off x="6670239" y="1844824"/>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45" name="Text Box 77">
            <a:extLst>
              <a:ext uri="{FF2B5EF4-FFF2-40B4-BE49-F238E27FC236}">
                <a16:creationId xmlns:a16="http://schemas.microsoft.com/office/drawing/2014/main" id="{CF6EA4D1-555C-5CB7-8899-0592098141E4}"/>
              </a:ext>
            </a:extLst>
          </p:cNvPr>
          <p:cNvSpPr txBox="1">
            <a:spLocks noChangeArrowheads="1"/>
          </p:cNvSpPr>
          <p:nvPr/>
        </p:nvSpPr>
        <p:spPr bwMode="auto">
          <a:xfrm>
            <a:off x="5735961" y="3140968"/>
            <a:ext cx="5040558" cy="1651734"/>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u="sng" dirty="0">
                <a:latin typeface="+mj-lt"/>
              </a:rPr>
              <a:t>For design:</a:t>
            </a:r>
          </a:p>
          <a:p>
            <a:pPr>
              <a:spcBef>
                <a:spcPts val="600"/>
              </a:spcBef>
              <a:buClrTx/>
              <a:buSzTx/>
              <a:buFontTx/>
              <a:buNone/>
            </a:pPr>
            <a:r>
              <a:rPr lang="en-US" altLang="en-US" dirty="0">
                <a:latin typeface="+mj-lt"/>
              </a:rPr>
              <a:t>Take P</a:t>
            </a:r>
            <a:r>
              <a:rPr lang="en-US" altLang="en-US" baseline="-25000" dirty="0">
                <a:latin typeface="+mj-lt"/>
              </a:rPr>
              <a:t>max</a:t>
            </a:r>
            <a:r>
              <a:rPr lang="en-US" altLang="en-US" dirty="0">
                <a:latin typeface="+mj-lt"/>
              </a:rPr>
              <a:t> =  (</a:t>
            </a:r>
            <a:r>
              <a:rPr lang="en-US" altLang="en-US" dirty="0" err="1">
                <a:latin typeface="+mj-lt"/>
              </a:rPr>
              <a:t>F</a:t>
            </a:r>
            <a:r>
              <a:rPr lang="en-US" altLang="en-US" baseline="-25000" dirty="0" err="1">
                <a:latin typeface="+mj-lt"/>
              </a:rPr>
              <a:t>ne</a:t>
            </a:r>
            <a:r>
              <a:rPr lang="en-US" altLang="en-US" dirty="0">
                <a:latin typeface="+mj-lt"/>
              </a:rPr>
              <a:t> / 0.877) A</a:t>
            </a:r>
            <a:r>
              <a:rPr lang="en-US" altLang="en-US" baseline="-25000" dirty="0">
                <a:latin typeface="+mj-lt"/>
              </a:rPr>
              <a:t>g</a:t>
            </a:r>
          </a:p>
          <a:p>
            <a:pPr>
              <a:spcBef>
                <a:spcPts val="600"/>
              </a:spcBef>
              <a:spcAft>
                <a:spcPts val="800"/>
              </a:spcAft>
              <a:buClrTx/>
              <a:buSzTx/>
              <a:buFontTx/>
              <a:buNone/>
            </a:pPr>
            <a:r>
              <a:rPr lang="en-US" altLang="en-US" dirty="0">
                <a:latin typeface="+mj-lt"/>
              </a:rPr>
              <a:t>Take </a:t>
            </a:r>
            <a:r>
              <a:rPr lang="en-US" altLang="en-US" dirty="0" err="1">
                <a:latin typeface="+mj-lt"/>
              </a:rPr>
              <a:t>P</a:t>
            </a:r>
            <a:r>
              <a:rPr lang="en-US" altLang="en-US" baseline="-25000" dirty="0" err="1">
                <a:latin typeface="+mj-lt"/>
              </a:rPr>
              <a:t>residual</a:t>
            </a:r>
            <a:r>
              <a:rPr lang="en-US" altLang="en-US" dirty="0">
                <a:latin typeface="+mj-lt"/>
              </a:rPr>
              <a:t> = 0.3 P</a:t>
            </a:r>
            <a:r>
              <a:rPr lang="en-US" altLang="en-US" baseline="-25000" dirty="0">
                <a:latin typeface="+mj-lt"/>
              </a:rPr>
              <a:t>max</a:t>
            </a:r>
          </a:p>
          <a:p>
            <a:pPr>
              <a:spcBef>
                <a:spcPts val="0"/>
              </a:spcBef>
              <a:spcAft>
                <a:spcPts val="1600"/>
              </a:spcAft>
              <a:buClrTx/>
              <a:buSzTx/>
              <a:buFontTx/>
              <a:buNone/>
            </a:pPr>
            <a:endParaRPr lang="en-US" altLang="en-US" sz="100" baseline="-25000" dirty="0">
              <a:latin typeface="+mj-lt"/>
            </a:endParaRPr>
          </a:p>
        </p:txBody>
      </p:sp>
      <p:grpSp>
        <p:nvGrpSpPr>
          <p:cNvPr id="15" name="Group 14">
            <a:extLst>
              <a:ext uri="{FF2B5EF4-FFF2-40B4-BE49-F238E27FC236}">
                <a16:creationId xmlns:a16="http://schemas.microsoft.com/office/drawing/2014/main" id="{A7AAF4D8-91CA-2274-DA05-E98E152E7063}"/>
              </a:ext>
            </a:extLst>
          </p:cNvPr>
          <p:cNvGrpSpPr/>
          <p:nvPr/>
        </p:nvGrpSpPr>
        <p:grpSpPr>
          <a:xfrm>
            <a:off x="2321361" y="1074886"/>
            <a:ext cx="7543800" cy="1600200"/>
            <a:chOff x="-1663317" y="1622152"/>
            <a:chExt cx="7543800" cy="1600200"/>
          </a:xfrm>
        </p:grpSpPr>
        <p:grpSp>
          <p:nvGrpSpPr>
            <p:cNvPr id="5" name="Group 5">
              <a:extLst>
                <a:ext uri="{FF2B5EF4-FFF2-40B4-BE49-F238E27FC236}">
                  <a16:creationId xmlns:a16="http://schemas.microsoft.com/office/drawing/2014/main" id="{3D86449D-259B-1B12-C428-5D29C4517F0F}"/>
                </a:ext>
              </a:extLst>
            </p:cNvPr>
            <p:cNvGrpSpPr>
              <a:grpSpLocks/>
            </p:cNvGrpSpPr>
            <p:nvPr/>
          </p:nvGrpSpPr>
          <p:grpSpPr bwMode="auto">
            <a:xfrm>
              <a:off x="-672717" y="2460352"/>
              <a:ext cx="4724400" cy="762000"/>
              <a:chOff x="720" y="1680"/>
              <a:chExt cx="2976" cy="480"/>
            </a:xfrm>
          </p:grpSpPr>
          <p:sp>
            <p:nvSpPr>
              <p:cNvPr id="6" name="Freeform 6">
                <a:extLst>
                  <a:ext uri="{FF2B5EF4-FFF2-40B4-BE49-F238E27FC236}">
                    <a16:creationId xmlns:a16="http://schemas.microsoft.com/office/drawing/2014/main" id="{92EFC999-0FCA-03CD-D5D0-EDE27A5C5465}"/>
                  </a:ext>
                </a:extLst>
              </p:cNvPr>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Freeform 7">
                <a:extLst>
                  <a:ext uri="{FF2B5EF4-FFF2-40B4-BE49-F238E27FC236}">
                    <a16:creationId xmlns:a16="http://schemas.microsoft.com/office/drawing/2014/main" id="{6D10476B-49FF-9AC0-4680-D20B46430089}"/>
                  </a:ext>
                </a:extLst>
              </p:cNvPr>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8">
                <a:extLst>
                  <a:ext uri="{FF2B5EF4-FFF2-40B4-BE49-F238E27FC236}">
                    <a16:creationId xmlns:a16="http://schemas.microsoft.com/office/drawing/2014/main" id="{A94947D3-9F0A-F80D-E1C6-C64DBDD2D7EF}"/>
                  </a:ext>
                </a:extLst>
              </p:cNvPr>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9" name="AutoShape 10">
              <a:extLst>
                <a:ext uri="{FF2B5EF4-FFF2-40B4-BE49-F238E27FC236}">
                  <a16:creationId xmlns:a16="http://schemas.microsoft.com/office/drawing/2014/main" id="{C514DFF8-8258-5CEB-A534-669C9FF582B5}"/>
                </a:ext>
              </a:extLst>
            </p:cNvPr>
            <p:cNvSpPr>
              <a:spLocks noChangeArrowheads="1"/>
            </p:cNvSpPr>
            <p:nvPr/>
          </p:nvSpPr>
          <p:spPr bwMode="auto">
            <a:xfrm flipH="1">
              <a:off x="4280283" y="2660377"/>
              <a:ext cx="838200" cy="303213"/>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AutoShape 11">
              <a:extLst>
                <a:ext uri="{FF2B5EF4-FFF2-40B4-BE49-F238E27FC236}">
                  <a16:creationId xmlns:a16="http://schemas.microsoft.com/office/drawing/2014/main" id="{112DA16E-A98B-BA13-4D73-7F706A593B1D}"/>
                </a:ext>
              </a:extLst>
            </p:cNvPr>
            <p:cNvSpPr>
              <a:spLocks noChangeArrowheads="1"/>
            </p:cNvSpPr>
            <p:nvPr/>
          </p:nvSpPr>
          <p:spPr bwMode="auto">
            <a:xfrm>
              <a:off x="-1663317" y="2661965"/>
              <a:ext cx="838200" cy="303212"/>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 name="Text Box 12">
              <a:extLst>
                <a:ext uri="{FF2B5EF4-FFF2-40B4-BE49-F238E27FC236}">
                  <a16:creationId xmlns:a16="http://schemas.microsoft.com/office/drawing/2014/main" id="{4E1D301E-AE28-5175-C646-8CF33D4B0160}"/>
                </a:ext>
              </a:extLst>
            </p:cNvPr>
            <p:cNvSpPr txBox="1">
              <a:spLocks noChangeArrowheads="1"/>
            </p:cNvSpPr>
            <p:nvPr/>
          </p:nvSpPr>
          <p:spPr bwMode="auto">
            <a:xfrm>
              <a:off x="4966083" y="262069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12" name="Line 13">
              <a:extLst>
                <a:ext uri="{FF2B5EF4-FFF2-40B4-BE49-F238E27FC236}">
                  <a16:creationId xmlns:a16="http://schemas.microsoft.com/office/drawing/2014/main" id="{8FFBE614-75D5-660E-2C14-791F46C72ABB}"/>
                </a:ext>
              </a:extLst>
            </p:cNvPr>
            <p:cNvSpPr>
              <a:spLocks noChangeShapeType="1"/>
            </p:cNvSpPr>
            <p:nvPr/>
          </p:nvSpPr>
          <p:spPr bwMode="auto">
            <a:xfrm flipV="1">
              <a:off x="3670683" y="1698352"/>
              <a:ext cx="0" cy="693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4">
              <a:extLst>
                <a:ext uri="{FF2B5EF4-FFF2-40B4-BE49-F238E27FC236}">
                  <a16:creationId xmlns:a16="http://schemas.microsoft.com/office/drawing/2014/main" id="{795EB4E0-F820-2EFF-26B8-582250924CF5}"/>
                </a:ext>
              </a:extLst>
            </p:cNvPr>
            <p:cNvSpPr>
              <a:spLocks noChangeShapeType="1"/>
            </p:cNvSpPr>
            <p:nvPr/>
          </p:nvSpPr>
          <p:spPr bwMode="auto">
            <a:xfrm flipH="1">
              <a:off x="3061083" y="1850752"/>
              <a:ext cx="609600" cy="0"/>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Text Box 15">
              <a:extLst>
                <a:ext uri="{FF2B5EF4-FFF2-40B4-BE49-F238E27FC236}">
                  <a16:creationId xmlns:a16="http://schemas.microsoft.com/office/drawing/2014/main" id="{92CFDC1C-2996-16AC-3C89-C4BB582EA49E}"/>
                </a:ext>
              </a:extLst>
            </p:cNvPr>
            <p:cNvSpPr txBox="1">
              <a:spLocks noChangeArrowheads="1"/>
            </p:cNvSpPr>
            <p:nvPr/>
          </p:nvSpPr>
          <p:spPr bwMode="auto">
            <a:xfrm>
              <a:off x="2299083" y="1622152"/>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5" name="Text Placeholder 1">
            <a:extLst>
              <a:ext uri="{FF2B5EF4-FFF2-40B4-BE49-F238E27FC236}">
                <a16:creationId xmlns:a16="http://schemas.microsoft.com/office/drawing/2014/main" id="{9B7D8F6D-190B-58B8-8DE7-AAF27E873CF1}"/>
              </a:ext>
            </a:extLst>
          </p:cNvPr>
          <p:cNvSpPr txBox="1">
            <a:spLocks/>
          </p:cNvSpPr>
          <p:nvPr/>
        </p:nvSpPr>
        <p:spPr>
          <a:xfrm>
            <a:off x="5759965" y="4981739"/>
            <a:ext cx="6024665" cy="2600931"/>
          </a:xfrm>
          <a:prstGeom prst="rect">
            <a:avLst/>
          </a:prstGeom>
        </p:spPr>
        <p:txBody>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buClrTx/>
              <a:buSzTx/>
              <a:buFontTx/>
              <a:buNone/>
            </a:pPr>
            <a:r>
              <a:rPr lang="en-US" altLang="en-US" sz="2200" b="0" u="sng" dirty="0">
                <a:latin typeface="+mj-lt"/>
              </a:rPr>
              <a:t>Notes:</a:t>
            </a:r>
          </a:p>
          <a:p>
            <a:pPr>
              <a:spcBef>
                <a:spcPct val="50000"/>
              </a:spcBef>
              <a:buClrTx/>
              <a:buSzTx/>
              <a:buFontTx/>
              <a:buNone/>
            </a:pPr>
            <a:r>
              <a:rPr lang="en-US" altLang="en-US" sz="2200" b="0" dirty="0">
                <a:latin typeface="+mj-lt"/>
              </a:rPr>
              <a:t>1.	</a:t>
            </a:r>
            <a:r>
              <a:rPr lang="en-US" altLang="en-US" sz="2200" b="0" i="1" dirty="0" err="1">
                <a:latin typeface="+mj-lt"/>
              </a:rPr>
              <a:t>F</a:t>
            </a:r>
            <a:r>
              <a:rPr lang="en-US" altLang="en-US" sz="2200" b="0" i="1" baseline="-25000" dirty="0" err="1">
                <a:latin typeface="+mj-lt"/>
              </a:rPr>
              <a:t>ne</a:t>
            </a:r>
            <a:r>
              <a:rPr lang="en-US" altLang="en-US" sz="2200" b="0" i="1" dirty="0">
                <a:latin typeface="+mj-lt"/>
              </a:rPr>
              <a:t> = </a:t>
            </a:r>
            <a:r>
              <a:rPr lang="en-US" altLang="en-US" sz="2200" b="0" i="1" dirty="0" err="1">
                <a:latin typeface="+mj-lt"/>
              </a:rPr>
              <a:t>F</a:t>
            </a:r>
            <a:r>
              <a:rPr lang="en-US" altLang="en-US" sz="2200" b="0" i="1" baseline="-25000" dirty="0" err="1">
                <a:latin typeface="+mj-lt"/>
              </a:rPr>
              <a:t>n</a:t>
            </a:r>
            <a:r>
              <a:rPr lang="en-US" altLang="en-US" sz="2200" b="0" dirty="0">
                <a:latin typeface="+mj-lt"/>
              </a:rPr>
              <a:t>  from AISC 360 Ch. E using </a:t>
            </a:r>
            <a:r>
              <a:rPr lang="en-US" altLang="en-US" sz="2200" b="0" i="1" dirty="0" err="1">
                <a:latin typeface="+mj-lt"/>
              </a:rPr>
              <a:t>R</a:t>
            </a:r>
            <a:r>
              <a:rPr lang="en-US" altLang="en-US" sz="2200" b="0" i="1" baseline="-25000" dirty="0" err="1">
                <a:latin typeface="+mj-lt"/>
              </a:rPr>
              <a:t>y</a:t>
            </a:r>
            <a:r>
              <a:rPr lang="en-US" altLang="en-US" sz="2200" b="0" i="1" dirty="0" err="1">
                <a:latin typeface="+mj-lt"/>
              </a:rPr>
              <a:t>F</a:t>
            </a:r>
            <a:r>
              <a:rPr lang="en-US" altLang="en-US" sz="2200" b="0" i="1" baseline="-25000" dirty="0" err="1">
                <a:latin typeface="+mj-lt"/>
              </a:rPr>
              <a:t>y</a:t>
            </a:r>
            <a:endParaRPr lang="en-US" altLang="en-US" sz="2200" b="0" i="1" dirty="0">
              <a:latin typeface="+mj-lt"/>
            </a:endParaRPr>
          </a:p>
          <a:p>
            <a:pPr>
              <a:spcBef>
                <a:spcPct val="50000"/>
              </a:spcBef>
              <a:buClrTx/>
              <a:buSzTx/>
              <a:buFontTx/>
              <a:buNone/>
            </a:pPr>
            <a:r>
              <a:rPr lang="en-US" altLang="en-US" sz="2200" b="0" dirty="0">
                <a:latin typeface="+mj-lt"/>
              </a:rPr>
              <a:t>2.	P</a:t>
            </a:r>
            <a:r>
              <a:rPr lang="en-US" altLang="en-US" sz="2200" b="0" baseline="-25000" dirty="0">
                <a:latin typeface="+mj-lt"/>
              </a:rPr>
              <a:t>max</a:t>
            </a:r>
            <a:r>
              <a:rPr lang="en-US" altLang="en-US" sz="2200" b="0" dirty="0">
                <a:latin typeface="+mj-lt"/>
              </a:rPr>
              <a:t> does not need to exceed </a:t>
            </a:r>
            <a:r>
              <a:rPr lang="en-US" altLang="en-US" sz="2200" b="0" i="1" dirty="0" err="1">
                <a:latin typeface="+mj-lt"/>
              </a:rPr>
              <a:t>R</a:t>
            </a:r>
            <a:r>
              <a:rPr lang="en-US" altLang="en-US" sz="2200" b="0" i="1" baseline="-25000" dirty="0" err="1">
                <a:latin typeface="+mj-lt"/>
              </a:rPr>
              <a:t>y</a:t>
            </a:r>
            <a:r>
              <a:rPr lang="en-US" altLang="en-US" sz="2200" b="0" i="1" dirty="0" err="1">
                <a:latin typeface="+mj-lt"/>
              </a:rPr>
              <a:t>F</a:t>
            </a:r>
            <a:r>
              <a:rPr lang="en-US" altLang="en-US" sz="2200" b="0" i="1" baseline="-25000" dirty="0" err="1">
                <a:latin typeface="+mj-lt"/>
              </a:rPr>
              <a:t>y</a:t>
            </a:r>
            <a:r>
              <a:rPr lang="en-US" altLang="en-US" sz="2200" b="0" i="1" dirty="0" err="1">
                <a:latin typeface="+mj-lt"/>
              </a:rPr>
              <a:t>A</a:t>
            </a:r>
            <a:r>
              <a:rPr lang="en-US" altLang="en-US" sz="2200" b="0" i="1" baseline="-25000" dirty="0" err="1">
                <a:latin typeface="+mj-lt"/>
              </a:rPr>
              <a:t>g</a:t>
            </a:r>
            <a:endParaRPr lang="en-US" altLang="en-US" sz="2200" b="0" i="1" baseline="-25000" dirty="0">
              <a:latin typeface="+mj-lt"/>
            </a:endParaRPr>
          </a:p>
        </p:txBody>
      </p:sp>
    </p:spTree>
    <p:extLst>
      <p:ext uri="{BB962C8B-B14F-4D97-AF65-F5344CB8AC3E}">
        <p14:creationId xmlns:p14="http://schemas.microsoft.com/office/powerpoint/2010/main" val="2016834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430-19B9-2586-0BBC-82C11ABAC73C}"/>
              </a:ext>
            </a:extLst>
          </p:cNvPr>
          <p:cNvSpPr>
            <a:spLocks noGrp="1"/>
          </p:cNvSpPr>
          <p:nvPr>
            <p:ph type="body" sz="quarter" idx="38"/>
          </p:nvPr>
        </p:nvSpPr>
        <p:spPr/>
        <p:txBody>
          <a:bodyPr/>
          <a:lstStyle/>
          <a:p>
            <a:r>
              <a:rPr lang="en-US" dirty="0"/>
              <a:t>3  -  Concentrically Braced Frames</a:t>
            </a:r>
          </a:p>
        </p:txBody>
      </p:sp>
      <p:sp>
        <p:nvSpPr>
          <p:cNvPr id="3" name="Text Placeholder 2">
            <a:extLst>
              <a:ext uri="{FF2B5EF4-FFF2-40B4-BE49-F238E27FC236}">
                <a16:creationId xmlns:a16="http://schemas.microsoft.com/office/drawing/2014/main" id="{A325C3B9-5204-15AB-16E5-6E6E24B56548}"/>
              </a:ext>
            </a:extLst>
          </p:cNvPr>
          <p:cNvSpPr>
            <a:spLocks noGrp="1"/>
          </p:cNvSpPr>
          <p:nvPr>
            <p:ph type="body" sz="quarter" idx="39"/>
          </p:nvPr>
        </p:nvSpPr>
        <p:spPr/>
        <p:txBody>
          <a:bodyPr/>
          <a:lstStyle/>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a:extLst>
              <a:ext uri="{FF2B5EF4-FFF2-40B4-BE49-F238E27FC236}">
                <a16:creationId xmlns:a16="http://schemas.microsoft.com/office/drawing/2014/main" id="{7113016C-8CF6-AEF1-F7E6-9F58B12AF80D}"/>
              </a:ext>
            </a:extLst>
          </p:cNvPr>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sp>
        <p:nvSpPr>
          <p:cNvPr id="5" name="Rectangle 5">
            <a:extLst>
              <a:ext uri="{FF2B5EF4-FFF2-40B4-BE49-F238E27FC236}">
                <a16:creationId xmlns:a16="http://schemas.microsoft.com/office/drawing/2014/main" id="{4C82A352-20EE-BB62-C3F1-9783C104C0A1}"/>
              </a:ext>
            </a:extLst>
          </p:cNvPr>
          <p:cNvSpPr>
            <a:spLocks noChangeArrowheads="1"/>
          </p:cNvSpPr>
          <p:nvPr/>
        </p:nvSpPr>
        <p:spPr bwMode="auto">
          <a:xfrm>
            <a:off x="693104" y="1700808"/>
            <a:ext cx="10805791" cy="648072"/>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6361512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EAE11-77D6-000C-8B24-84FB20B9407D}"/>
              </a:ext>
            </a:extLst>
          </p:cNvPr>
          <p:cNvSpPr>
            <a:spLocks noGrp="1"/>
          </p:cNvSpPr>
          <p:nvPr>
            <p:ph type="body" sz="quarter" idx="38"/>
          </p:nvPr>
        </p:nvSpPr>
        <p:spPr/>
        <p:txBody>
          <a:bodyPr/>
          <a:lstStyle/>
          <a:p>
            <a:r>
              <a:rPr lang="en-US" dirty="0"/>
              <a:t>Maximum Forces Developed by Braces</a:t>
            </a:r>
          </a:p>
        </p:txBody>
      </p:sp>
      <p:sp>
        <p:nvSpPr>
          <p:cNvPr id="3" name="Text Placeholder 2">
            <a:extLst>
              <a:ext uri="{FF2B5EF4-FFF2-40B4-BE49-F238E27FC236}">
                <a16:creationId xmlns:a16="http://schemas.microsoft.com/office/drawing/2014/main" id="{D8AE9850-5DB8-7786-4A2E-7F5AC091411C}"/>
              </a:ext>
            </a:extLst>
          </p:cNvPr>
          <p:cNvSpPr>
            <a:spLocks noGrp="1"/>
          </p:cNvSpPr>
          <p:nvPr>
            <p:ph type="body" sz="quarter" idx="39"/>
          </p:nvPr>
        </p:nvSpPr>
        <p:spPr/>
        <p:txBody>
          <a:bodyPr>
            <a:normAutofit/>
          </a:bodyPr>
          <a:lstStyle/>
          <a:p>
            <a:r>
              <a:rPr lang="en-US" sz="1800" dirty="0"/>
              <a:t>Braces in Compression - Bending Moment:</a:t>
            </a:r>
          </a:p>
        </p:txBody>
      </p:sp>
      <p:sp>
        <p:nvSpPr>
          <p:cNvPr id="4" name="Slide Number Placeholder 3">
            <a:extLst>
              <a:ext uri="{FF2B5EF4-FFF2-40B4-BE49-F238E27FC236}">
                <a16:creationId xmlns:a16="http://schemas.microsoft.com/office/drawing/2014/main" id="{84D30232-211C-7CB2-A8CC-FDE37CC02653}"/>
              </a:ext>
            </a:extLst>
          </p:cNvPr>
          <p:cNvSpPr>
            <a:spLocks noGrp="1"/>
          </p:cNvSpPr>
          <p:nvPr>
            <p:ph type="sldNum" sz="quarter" idx="40"/>
          </p:nvPr>
        </p:nvSpPr>
        <p:spPr/>
        <p:txBody>
          <a:bodyPr/>
          <a:lstStyle/>
          <a:p>
            <a:pPr>
              <a:defRPr/>
            </a:pPr>
            <a:fld id="{46425072-6E52-45A8-8A7E-A5B11BCA4176}" type="slidenum">
              <a:rPr lang="en-US" altLang="en-US" smtClean="0"/>
              <a:pPr>
                <a:defRPr/>
              </a:pPr>
              <a:t>40</a:t>
            </a:fld>
            <a:endParaRPr lang="en-US" altLang="en-US" dirty="0"/>
          </a:p>
        </p:txBody>
      </p:sp>
      <p:sp>
        <p:nvSpPr>
          <p:cNvPr id="5" name="AutoShape 10">
            <a:extLst>
              <a:ext uri="{FF2B5EF4-FFF2-40B4-BE49-F238E27FC236}">
                <a16:creationId xmlns:a16="http://schemas.microsoft.com/office/drawing/2014/main" id="{473C80B7-AE7D-E517-44A2-972E10839DC8}"/>
              </a:ext>
            </a:extLst>
          </p:cNvPr>
          <p:cNvSpPr>
            <a:spLocks noChangeArrowheads="1"/>
          </p:cNvSpPr>
          <p:nvPr/>
        </p:nvSpPr>
        <p:spPr bwMode="auto">
          <a:xfrm flipH="1">
            <a:off x="8688288" y="2705840"/>
            <a:ext cx="838200" cy="303257"/>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AutoShape 11">
            <a:extLst>
              <a:ext uri="{FF2B5EF4-FFF2-40B4-BE49-F238E27FC236}">
                <a16:creationId xmlns:a16="http://schemas.microsoft.com/office/drawing/2014/main" id="{7BF21268-1B51-D8D1-F319-4E74EDB27233}"/>
              </a:ext>
            </a:extLst>
          </p:cNvPr>
          <p:cNvSpPr>
            <a:spLocks noChangeArrowheads="1"/>
          </p:cNvSpPr>
          <p:nvPr/>
        </p:nvSpPr>
        <p:spPr bwMode="auto">
          <a:xfrm>
            <a:off x="2363688" y="2707428"/>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Text Box 12">
            <a:extLst>
              <a:ext uri="{FF2B5EF4-FFF2-40B4-BE49-F238E27FC236}">
                <a16:creationId xmlns:a16="http://schemas.microsoft.com/office/drawing/2014/main" id="{218D6FE1-1194-E15D-F876-B61901687C44}"/>
              </a:ext>
            </a:extLst>
          </p:cNvPr>
          <p:cNvSpPr txBox="1">
            <a:spLocks noChangeArrowheads="1"/>
          </p:cNvSpPr>
          <p:nvPr/>
        </p:nvSpPr>
        <p:spPr bwMode="auto">
          <a:xfrm>
            <a:off x="9355038" y="2610591"/>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t>P</a:t>
            </a:r>
          </a:p>
        </p:txBody>
      </p:sp>
      <p:sp>
        <p:nvSpPr>
          <p:cNvPr id="8" name="AutoShape 50">
            <a:extLst>
              <a:ext uri="{FF2B5EF4-FFF2-40B4-BE49-F238E27FC236}">
                <a16:creationId xmlns:a16="http://schemas.microsoft.com/office/drawing/2014/main" id="{0B37BE01-CBE8-CC3D-E85A-948122C5CB17}"/>
              </a:ext>
            </a:extLst>
          </p:cNvPr>
          <p:cNvSpPr>
            <a:spLocks noChangeArrowheads="1"/>
          </p:cNvSpPr>
          <p:nvPr/>
        </p:nvSpPr>
        <p:spPr bwMode="auto">
          <a:xfrm rot="5400000" flipH="1">
            <a:off x="7921483" y="2667782"/>
            <a:ext cx="566821" cy="4905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wrap="square" anchor="ctr">
            <a:spAutoFit/>
          </a:bodyPr>
          <a:lstStyle/>
          <a:p>
            <a:endParaRPr lang="en-US"/>
          </a:p>
        </p:txBody>
      </p:sp>
      <p:sp>
        <p:nvSpPr>
          <p:cNvPr id="9" name="Text Box 52">
            <a:extLst>
              <a:ext uri="{FF2B5EF4-FFF2-40B4-BE49-F238E27FC236}">
                <a16:creationId xmlns:a16="http://schemas.microsoft.com/office/drawing/2014/main" id="{2E6F4D20-55F0-D642-0A0A-44F4700CA8F8}"/>
              </a:ext>
            </a:extLst>
          </p:cNvPr>
          <p:cNvSpPr txBox="1">
            <a:spLocks noChangeArrowheads="1"/>
          </p:cNvSpPr>
          <p:nvPr/>
        </p:nvSpPr>
        <p:spPr bwMode="auto">
          <a:xfrm>
            <a:off x="1611213" y="2629641"/>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10" name="AutoShape 53">
            <a:extLst>
              <a:ext uri="{FF2B5EF4-FFF2-40B4-BE49-F238E27FC236}">
                <a16:creationId xmlns:a16="http://schemas.microsoft.com/office/drawing/2014/main" id="{4F91D20B-DFDA-16CB-7B53-0A25DC0EFAB8}"/>
              </a:ext>
            </a:extLst>
          </p:cNvPr>
          <p:cNvSpPr>
            <a:spLocks noChangeArrowheads="1"/>
          </p:cNvSpPr>
          <p:nvPr/>
        </p:nvSpPr>
        <p:spPr bwMode="auto">
          <a:xfrm rot="-5400000">
            <a:off x="3244709" y="2639207"/>
            <a:ext cx="566821" cy="4905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wrap="square" anchor="ctr">
            <a:spAutoFit/>
          </a:bodyPr>
          <a:lstStyle/>
          <a:p>
            <a:endParaRPr lang="en-US"/>
          </a:p>
        </p:txBody>
      </p:sp>
      <p:sp>
        <p:nvSpPr>
          <p:cNvPr id="11" name="Text Box 55">
            <a:extLst>
              <a:ext uri="{FF2B5EF4-FFF2-40B4-BE49-F238E27FC236}">
                <a16:creationId xmlns:a16="http://schemas.microsoft.com/office/drawing/2014/main" id="{4DA252B6-6808-0F48-621D-78ACA76CA12F}"/>
              </a:ext>
            </a:extLst>
          </p:cNvPr>
          <p:cNvSpPr txBox="1">
            <a:spLocks noChangeArrowheads="1"/>
          </p:cNvSpPr>
          <p:nvPr/>
        </p:nvSpPr>
        <p:spPr bwMode="auto">
          <a:xfrm>
            <a:off x="7837388" y="3220191"/>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12" name="Text Box 56">
            <a:extLst>
              <a:ext uri="{FF2B5EF4-FFF2-40B4-BE49-F238E27FC236}">
                <a16:creationId xmlns:a16="http://schemas.microsoft.com/office/drawing/2014/main" id="{71FE8D74-FB44-5F8C-DB7E-03FB449B3AD6}"/>
              </a:ext>
            </a:extLst>
          </p:cNvPr>
          <p:cNvSpPr txBox="1">
            <a:spLocks noChangeArrowheads="1"/>
          </p:cNvSpPr>
          <p:nvPr/>
        </p:nvSpPr>
        <p:spPr bwMode="auto">
          <a:xfrm>
            <a:off x="3005038" y="3220191"/>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13" name="Text Box 57">
            <a:extLst>
              <a:ext uri="{FF2B5EF4-FFF2-40B4-BE49-F238E27FC236}">
                <a16:creationId xmlns:a16="http://schemas.microsoft.com/office/drawing/2014/main" id="{4B5F481C-4A7D-5910-77FF-7E1581934ADD}"/>
              </a:ext>
            </a:extLst>
          </p:cNvPr>
          <p:cNvSpPr txBox="1">
            <a:spLocks noChangeArrowheads="1"/>
          </p:cNvSpPr>
          <p:nvPr/>
        </p:nvSpPr>
        <p:spPr bwMode="auto">
          <a:xfrm>
            <a:off x="2015750" y="3884855"/>
            <a:ext cx="79611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For "fixed" end braces: flexural plastic hinges will form at mid-length and at brace ends. Brace will impose bending moment on connections and adjoining members.</a:t>
            </a:r>
          </a:p>
        </p:txBody>
      </p:sp>
      <p:grpSp>
        <p:nvGrpSpPr>
          <p:cNvPr id="14" name="Group 61">
            <a:extLst>
              <a:ext uri="{FF2B5EF4-FFF2-40B4-BE49-F238E27FC236}">
                <a16:creationId xmlns:a16="http://schemas.microsoft.com/office/drawing/2014/main" id="{E47D3A2A-CD47-9615-BF26-2A8F44BD9037}"/>
              </a:ext>
            </a:extLst>
          </p:cNvPr>
          <p:cNvGrpSpPr>
            <a:grpSpLocks/>
          </p:cNvGrpSpPr>
          <p:nvPr/>
        </p:nvGrpSpPr>
        <p:grpSpPr bwMode="auto">
          <a:xfrm>
            <a:off x="3735288" y="2167678"/>
            <a:ext cx="4267200" cy="1092362"/>
            <a:chOff x="1338" y="1328"/>
            <a:chExt cx="2688" cy="688"/>
          </a:xfrm>
        </p:grpSpPr>
        <p:sp>
          <p:nvSpPr>
            <p:cNvPr id="15" name="Freeform 48">
              <a:extLst>
                <a:ext uri="{FF2B5EF4-FFF2-40B4-BE49-F238E27FC236}">
                  <a16:creationId xmlns:a16="http://schemas.microsoft.com/office/drawing/2014/main" id="{C92EC100-04F0-CCE5-E034-8F0AEEA60203}"/>
                </a:ext>
              </a:extLst>
            </p:cNvPr>
            <p:cNvSpPr>
              <a:spLocks/>
            </p:cNvSpPr>
            <p:nvPr/>
          </p:nvSpPr>
          <p:spPr bwMode="auto">
            <a:xfrm>
              <a:off x="1434" y="1328"/>
              <a:ext cx="2488" cy="544"/>
            </a:xfrm>
            <a:custGeom>
              <a:avLst/>
              <a:gdLst>
                <a:gd name="T0" fmla="*/ 12 w 2488"/>
                <a:gd name="T1" fmla="*/ 356 h 544"/>
                <a:gd name="T2" fmla="*/ 128 w 2488"/>
                <a:gd name="T3" fmla="*/ 348 h 544"/>
                <a:gd name="T4" fmla="*/ 228 w 2488"/>
                <a:gd name="T5" fmla="*/ 340 h 544"/>
                <a:gd name="T6" fmla="*/ 380 w 2488"/>
                <a:gd name="T7" fmla="*/ 316 h 544"/>
                <a:gd name="T8" fmla="*/ 452 w 2488"/>
                <a:gd name="T9" fmla="*/ 308 h 544"/>
                <a:gd name="T10" fmla="*/ 568 w 2488"/>
                <a:gd name="T11" fmla="*/ 264 h 544"/>
                <a:gd name="T12" fmla="*/ 716 w 2488"/>
                <a:gd name="T13" fmla="*/ 192 h 544"/>
                <a:gd name="T14" fmla="*/ 812 w 2488"/>
                <a:gd name="T15" fmla="*/ 148 h 544"/>
                <a:gd name="T16" fmla="*/ 908 w 2488"/>
                <a:gd name="T17" fmla="*/ 108 h 544"/>
                <a:gd name="T18" fmla="*/ 1008 w 2488"/>
                <a:gd name="T19" fmla="*/ 72 h 544"/>
                <a:gd name="T20" fmla="*/ 1072 w 2488"/>
                <a:gd name="T21" fmla="*/ 48 h 544"/>
                <a:gd name="T22" fmla="*/ 1156 w 2488"/>
                <a:gd name="T23" fmla="*/ 16 h 544"/>
                <a:gd name="T24" fmla="*/ 1224 w 2488"/>
                <a:gd name="T25" fmla="*/ 0 h 544"/>
                <a:gd name="T26" fmla="*/ 1248 w 2488"/>
                <a:gd name="T27" fmla="*/ 0 h 544"/>
                <a:gd name="T28" fmla="*/ 1324 w 2488"/>
                <a:gd name="T29" fmla="*/ 20 h 544"/>
                <a:gd name="T30" fmla="*/ 1404 w 2488"/>
                <a:gd name="T31" fmla="*/ 36 h 544"/>
                <a:gd name="T32" fmla="*/ 1484 w 2488"/>
                <a:gd name="T33" fmla="*/ 72 h 544"/>
                <a:gd name="T34" fmla="*/ 1576 w 2488"/>
                <a:gd name="T35" fmla="*/ 104 h 544"/>
                <a:gd name="T36" fmla="*/ 1696 w 2488"/>
                <a:gd name="T37" fmla="*/ 152 h 544"/>
                <a:gd name="T38" fmla="*/ 1788 w 2488"/>
                <a:gd name="T39" fmla="*/ 200 h 544"/>
                <a:gd name="T40" fmla="*/ 1896 w 2488"/>
                <a:gd name="T41" fmla="*/ 244 h 544"/>
                <a:gd name="T42" fmla="*/ 1960 w 2488"/>
                <a:gd name="T43" fmla="*/ 280 h 544"/>
                <a:gd name="T44" fmla="*/ 2044 w 2488"/>
                <a:gd name="T45" fmla="*/ 312 h 544"/>
                <a:gd name="T46" fmla="*/ 2116 w 2488"/>
                <a:gd name="T47" fmla="*/ 320 h 544"/>
                <a:gd name="T48" fmla="*/ 2184 w 2488"/>
                <a:gd name="T49" fmla="*/ 328 h 544"/>
                <a:gd name="T50" fmla="*/ 2252 w 2488"/>
                <a:gd name="T51" fmla="*/ 332 h 544"/>
                <a:gd name="T52" fmla="*/ 2312 w 2488"/>
                <a:gd name="T53" fmla="*/ 340 h 544"/>
                <a:gd name="T54" fmla="*/ 2400 w 2488"/>
                <a:gd name="T55" fmla="*/ 348 h 544"/>
                <a:gd name="T56" fmla="*/ 2488 w 2488"/>
                <a:gd name="T57" fmla="*/ 356 h 544"/>
                <a:gd name="T58" fmla="*/ 2488 w 2488"/>
                <a:gd name="T59" fmla="*/ 544 h 544"/>
                <a:gd name="T60" fmla="*/ 2436 w 2488"/>
                <a:gd name="T61" fmla="*/ 536 h 544"/>
                <a:gd name="T62" fmla="*/ 2296 w 2488"/>
                <a:gd name="T63" fmla="*/ 520 h 544"/>
                <a:gd name="T64" fmla="*/ 2184 w 2488"/>
                <a:gd name="T65" fmla="*/ 512 h 544"/>
                <a:gd name="T66" fmla="*/ 2116 w 2488"/>
                <a:gd name="T67" fmla="*/ 504 h 544"/>
                <a:gd name="T68" fmla="*/ 2044 w 2488"/>
                <a:gd name="T69" fmla="*/ 488 h 544"/>
                <a:gd name="T70" fmla="*/ 1924 w 2488"/>
                <a:gd name="T71" fmla="*/ 440 h 544"/>
                <a:gd name="T72" fmla="*/ 1804 w 2488"/>
                <a:gd name="T73" fmla="*/ 376 h 544"/>
                <a:gd name="T74" fmla="*/ 1680 w 2488"/>
                <a:gd name="T75" fmla="*/ 328 h 544"/>
                <a:gd name="T76" fmla="*/ 1592 w 2488"/>
                <a:gd name="T77" fmla="*/ 280 h 544"/>
                <a:gd name="T78" fmla="*/ 1480 w 2488"/>
                <a:gd name="T79" fmla="*/ 252 h 544"/>
                <a:gd name="T80" fmla="*/ 1404 w 2488"/>
                <a:gd name="T81" fmla="*/ 216 h 544"/>
                <a:gd name="T82" fmla="*/ 1344 w 2488"/>
                <a:gd name="T83" fmla="*/ 196 h 544"/>
                <a:gd name="T84" fmla="*/ 1276 w 2488"/>
                <a:gd name="T85" fmla="*/ 176 h 544"/>
                <a:gd name="T86" fmla="*/ 1240 w 2488"/>
                <a:gd name="T87" fmla="*/ 176 h 544"/>
                <a:gd name="T88" fmla="*/ 1156 w 2488"/>
                <a:gd name="T89" fmla="*/ 196 h 544"/>
                <a:gd name="T90" fmla="*/ 1028 w 2488"/>
                <a:gd name="T91" fmla="*/ 228 h 544"/>
                <a:gd name="T92" fmla="*/ 936 w 2488"/>
                <a:gd name="T93" fmla="*/ 268 h 544"/>
                <a:gd name="T94" fmla="*/ 832 w 2488"/>
                <a:gd name="T95" fmla="*/ 320 h 544"/>
                <a:gd name="T96" fmla="*/ 760 w 2488"/>
                <a:gd name="T97" fmla="*/ 356 h 544"/>
                <a:gd name="T98" fmla="*/ 640 w 2488"/>
                <a:gd name="T99" fmla="*/ 396 h 544"/>
                <a:gd name="T100" fmla="*/ 556 w 2488"/>
                <a:gd name="T101" fmla="*/ 448 h 544"/>
                <a:gd name="T102" fmla="*/ 440 w 2488"/>
                <a:gd name="T103" fmla="*/ 480 h 544"/>
                <a:gd name="T104" fmla="*/ 332 w 2488"/>
                <a:gd name="T105" fmla="*/ 504 h 544"/>
                <a:gd name="T106" fmla="*/ 216 w 2488"/>
                <a:gd name="T107" fmla="*/ 524 h 544"/>
                <a:gd name="T108" fmla="*/ 140 w 2488"/>
                <a:gd name="T109" fmla="*/ 524 h 544"/>
                <a:gd name="T110" fmla="*/ 0 w 2488"/>
                <a:gd name="T111" fmla="*/ 540 h 544"/>
                <a:gd name="T112" fmla="*/ 12 w 2488"/>
                <a:gd name="T113" fmla="*/ 356 h 5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88" h="544">
                  <a:moveTo>
                    <a:pt x="12" y="356"/>
                  </a:moveTo>
                  <a:lnTo>
                    <a:pt x="128" y="348"/>
                  </a:lnTo>
                  <a:lnTo>
                    <a:pt x="228" y="340"/>
                  </a:lnTo>
                  <a:lnTo>
                    <a:pt x="380" y="316"/>
                  </a:lnTo>
                  <a:lnTo>
                    <a:pt x="452" y="308"/>
                  </a:lnTo>
                  <a:lnTo>
                    <a:pt x="568" y="264"/>
                  </a:lnTo>
                  <a:lnTo>
                    <a:pt x="716" y="192"/>
                  </a:lnTo>
                  <a:lnTo>
                    <a:pt x="812" y="148"/>
                  </a:lnTo>
                  <a:lnTo>
                    <a:pt x="908" y="108"/>
                  </a:lnTo>
                  <a:lnTo>
                    <a:pt x="1008" y="72"/>
                  </a:lnTo>
                  <a:lnTo>
                    <a:pt x="1072" y="48"/>
                  </a:lnTo>
                  <a:lnTo>
                    <a:pt x="1156" y="16"/>
                  </a:lnTo>
                  <a:lnTo>
                    <a:pt x="1224" y="0"/>
                  </a:lnTo>
                  <a:lnTo>
                    <a:pt x="1248" y="0"/>
                  </a:lnTo>
                  <a:lnTo>
                    <a:pt x="1324" y="20"/>
                  </a:lnTo>
                  <a:lnTo>
                    <a:pt x="1404" y="36"/>
                  </a:lnTo>
                  <a:lnTo>
                    <a:pt x="1484" y="72"/>
                  </a:lnTo>
                  <a:lnTo>
                    <a:pt x="1576" y="104"/>
                  </a:lnTo>
                  <a:lnTo>
                    <a:pt x="1696" y="152"/>
                  </a:lnTo>
                  <a:lnTo>
                    <a:pt x="1788" y="200"/>
                  </a:lnTo>
                  <a:lnTo>
                    <a:pt x="1896" y="244"/>
                  </a:lnTo>
                  <a:lnTo>
                    <a:pt x="1960" y="280"/>
                  </a:lnTo>
                  <a:lnTo>
                    <a:pt x="2044" y="312"/>
                  </a:lnTo>
                  <a:lnTo>
                    <a:pt x="2116" y="320"/>
                  </a:lnTo>
                  <a:lnTo>
                    <a:pt x="2184" y="328"/>
                  </a:lnTo>
                  <a:lnTo>
                    <a:pt x="2252" y="332"/>
                  </a:lnTo>
                  <a:lnTo>
                    <a:pt x="2312" y="340"/>
                  </a:lnTo>
                  <a:lnTo>
                    <a:pt x="2400" y="348"/>
                  </a:lnTo>
                  <a:lnTo>
                    <a:pt x="2488" y="356"/>
                  </a:lnTo>
                  <a:lnTo>
                    <a:pt x="2488" y="544"/>
                  </a:lnTo>
                  <a:lnTo>
                    <a:pt x="2436" y="536"/>
                  </a:lnTo>
                  <a:lnTo>
                    <a:pt x="2296" y="520"/>
                  </a:lnTo>
                  <a:lnTo>
                    <a:pt x="2184" y="512"/>
                  </a:lnTo>
                  <a:lnTo>
                    <a:pt x="2116" y="504"/>
                  </a:lnTo>
                  <a:lnTo>
                    <a:pt x="2044" y="488"/>
                  </a:lnTo>
                  <a:lnTo>
                    <a:pt x="1924" y="440"/>
                  </a:lnTo>
                  <a:lnTo>
                    <a:pt x="1804" y="376"/>
                  </a:lnTo>
                  <a:lnTo>
                    <a:pt x="1680" y="328"/>
                  </a:lnTo>
                  <a:lnTo>
                    <a:pt x="1592" y="280"/>
                  </a:lnTo>
                  <a:lnTo>
                    <a:pt x="1480" y="252"/>
                  </a:lnTo>
                  <a:lnTo>
                    <a:pt x="1404" y="216"/>
                  </a:lnTo>
                  <a:lnTo>
                    <a:pt x="1344" y="196"/>
                  </a:lnTo>
                  <a:lnTo>
                    <a:pt x="1276" y="176"/>
                  </a:lnTo>
                  <a:lnTo>
                    <a:pt x="1240" y="176"/>
                  </a:lnTo>
                  <a:lnTo>
                    <a:pt x="1156" y="196"/>
                  </a:lnTo>
                  <a:lnTo>
                    <a:pt x="1028" y="228"/>
                  </a:lnTo>
                  <a:lnTo>
                    <a:pt x="936" y="268"/>
                  </a:lnTo>
                  <a:lnTo>
                    <a:pt x="832" y="320"/>
                  </a:lnTo>
                  <a:lnTo>
                    <a:pt x="760" y="356"/>
                  </a:lnTo>
                  <a:lnTo>
                    <a:pt x="640" y="396"/>
                  </a:lnTo>
                  <a:lnTo>
                    <a:pt x="556" y="448"/>
                  </a:lnTo>
                  <a:lnTo>
                    <a:pt x="440" y="480"/>
                  </a:lnTo>
                  <a:lnTo>
                    <a:pt x="332" y="504"/>
                  </a:lnTo>
                  <a:lnTo>
                    <a:pt x="216" y="524"/>
                  </a:lnTo>
                  <a:lnTo>
                    <a:pt x="140" y="524"/>
                  </a:lnTo>
                  <a:lnTo>
                    <a:pt x="0" y="540"/>
                  </a:lnTo>
                  <a:lnTo>
                    <a:pt x="12" y="356"/>
                  </a:lnTo>
                  <a:close/>
                </a:path>
              </a:pathLst>
            </a:custGeom>
            <a:gradFill rotWithShape="1">
              <a:gsLst>
                <a:gs pos="0">
                  <a:srgbClr val="CECECE"/>
                </a:gs>
                <a:gs pos="50000">
                  <a:srgbClr val="5F5F5F"/>
                </a:gs>
                <a:gs pos="100000">
                  <a:srgbClr val="CECECE"/>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Rectangle 8">
              <a:extLst>
                <a:ext uri="{FF2B5EF4-FFF2-40B4-BE49-F238E27FC236}">
                  <a16:creationId xmlns:a16="http://schemas.microsoft.com/office/drawing/2014/main" id="{4D3B0931-8B8E-AC7A-3644-0C353B8E4C3C}"/>
                </a:ext>
              </a:extLst>
            </p:cNvPr>
            <p:cNvSpPr>
              <a:spLocks noChangeArrowheads="1"/>
            </p:cNvSpPr>
            <p:nvPr/>
          </p:nvSpPr>
          <p:spPr bwMode="auto">
            <a:xfrm>
              <a:off x="1416" y="1685"/>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 name="Freeform 58">
              <a:extLst>
                <a:ext uri="{FF2B5EF4-FFF2-40B4-BE49-F238E27FC236}">
                  <a16:creationId xmlns:a16="http://schemas.microsoft.com/office/drawing/2014/main" id="{EDCBF3D1-BECC-7598-2AE2-78E5219C7BF4}"/>
                </a:ext>
              </a:extLst>
            </p:cNvPr>
            <p:cNvSpPr>
              <a:spLocks/>
            </p:cNvSpPr>
            <p:nvPr/>
          </p:nvSpPr>
          <p:spPr bwMode="auto">
            <a:xfrm>
              <a:off x="143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8" name="Group 31">
              <a:extLst>
                <a:ext uri="{FF2B5EF4-FFF2-40B4-BE49-F238E27FC236}">
                  <a16:creationId xmlns:a16="http://schemas.microsoft.com/office/drawing/2014/main" id="{62117442-A173-C33C-BBDA-1CF3AA4B1719}"/>
                </a:ext>
              </a:extLst>
            </p:cNvPr>
            <p:cNvGrpSpPr>
              <a:grpSpLocks/>
            </p:cNvGrpSpPr>
            <p:nvPr/>
          </p:nvGrpSpPr>
          <p:grpSpPr bwMode="auto">
            <a:xfrm flipH="1">
              <a:off x="1338" y="1541"/>
              <a:ext cx="96" cy="475"/>
              <a:chOff x="3504" y="1152"/>
              <a:chExt cx="96" cy="475"/>
            </a:xfrm>
          </p:grpSpPr>
          <p:sp>
            <p:nvSpPr>
              <p:cNvPr id="33" name="Line 32">
                <a:extLst>
                  <a:ext uri="{FF2B5EF4-FFF2-40B4-BE49-F238E27FC236}">
                    <a16:creationId xmlns:a16="http://schemas.microsoft.com/office/drawing/2014/main" id="{A41CA9DD-817F-69E2-F3D6-51C801A554D5}"/>
                  </a:ext>
                </a:extLst>
              </p:cNvPr>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33">
                <a:extLst>
                  <a:ext uri="{FF2B5EF4-FFF2-40B4-BE49-F238E27FC236}">
                    <a16:creationId xmlns:a16="http://schemas.microsoft.com/office/drawing/2014/main" id="{5C750716-A1A2-3A85-2115-5A9AB75614AA}"/>
                  </a:ext>
                </a:extLst>
              </p:cNvPr>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34">
                <a:extLst>
                  <a:ext uri="{FF2B5EF4-FFF2-40B4-BE49-F238E27FC236}">
                    <a16:creationId xmlns:a16="http://schemas.microsoft.com/office/drawing/2014/main" id="{7EE0C468-C617-5828-1911-D740B3F62BF4}"/>
                  </a:ext>
                </a:extLst>
              </p:cNvPr>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35">
                <a:extLst>
                  <a:ext uri="{FF2B5EF4-FFF2-40B4-BE49-F238E27FC236}">
                    <a16:creationId xmlns:a16="http://schemas.microsoft.com/office/drawing/2014/main" id="{A1D0A9FA-E986-1961-1142-E1119D9198CF}"/>
                  </a:ext>
                </a:extLst>
              </p:cNvPr>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36">
                <a:extLst>
                  <a:ext uri="{FF2B5EF4-FFF2-40B4-BE49-F238E27FC236}">
                    <a16:creationId xmlns:a16="http://schemas.microsoft.com/office/drawing/2014/main" id="{BBF87AEF-C5D3-206E-3A35-A6E523F50DCE}"/>
                  </a:ext>
                </a:extLst>
              </p:cNvPr>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 name="Freeform 59">
              <a:extLst>
                <a:ext uri="{FF2B5EF4-FFF2-40B4-BE49-F238E27FC236}">
                  <a16:creationId xmlns:a16="http://schemas.microsoft.com/office/drawing/2014/main" id="{07E64965-EE13-7FDF-212D-C2CFDFF1144E}"/>
                </a:ext>
              </a:extLst>
            </p:cNvPr>
            <p:cNvSpPr>
              <a:spLocks/>
            </p:cNvSpPr>
            <p:nvPr/>
          </p:nvSpPr>
          <p:spPr bwMode="auto">
            <a:xfrm flipH="1">
              <a:off x="374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0" name="Group 30">
              <a:extLst>
                <a:ext uri="{FF2B5EF4-FFF2-40B4-BE49-F238E27FC236}">
                  <a16:creationId xmlns:a16="http://schemas.microsoft.com/office/drawing/2014/main" id="{FE4A872A-FC68-2945-9FCB-000B7DD00905}"/>
                </a:ext>
              </a:extLst>
            </p:cNvPr>
            <p:cNvGrpSpPr>
              <a:grpSpLocks/>
            </p:cNvGrpSpPr>
            <p:nvPr/>
          </p:nvGrpSpPr>
          <p:grpSpPr bwMode="auto">
            <a:xfrm>
              <a:off x="3930" y="1541"/>
              <a:ext cx="96" cy="475"/>
              <a:chOff x="3504" y="1152"/>
              <a:chExt cx="96" cy="475"/>
            </a:xfrm>
          </p:grpSpPr>
          <p:sp>
            <p:nvSpPr>
              <p:cNvPr id="28" name="Line 25">
                <a:extLst>
                  <a:ext uri="{FF2B5EF4-FFF2-40B4-BE49-F238E27FC236}">
                    <a16:creationId xmlns:a16="http://schemas.microsoft.com/office/drawing/2014/main" id="{B2E52A98-71DD-E90D-A024-513BF9144322}"/>
                  </a:ext>
                </a:extLst>
              </p:cNvPr>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26">
                <a:extLst>
                  <a:ext uri="{FF2B5EF4-FFF2-40B4-BE49-F238E27FC236}">
                    <a16:creationId xmlns:a16="http://schemas.microsoft.com/office/drawing/2014/main" id="{2CCC38F9-DB51-0A62-6689-2E96BC5199EB}"/>
                  </a:ext>
                </a:extLst>
              </p:cNvPr>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27">
                <a:extLst>
                  <a:ext uri="{FF2B5EF4-FFF2-40B4-BE49-F238E27FC236}">
                    <a16:creationId xmlns:a16="http://schemas.microsoft.com/office/drawing/2014/main" id="{24B1C8A0-F3BA-A681-3DB5-377D9BD76873}"/>
                  </a:ext>
                </a:extLst>
              </p:cNvPr>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28">
                <a:extLst>
                  <a:ext uri="{FF2B5EF4-FFF2-40B4-BE49-F238E27FC236}">
                    <a16:creationId xmlns:a16="http://schemas.microsoft.com/office/drawing/2014/main" id="{A36CC44C-5640-7297-41DE-4181353B3170}"/>
                  </a:ext>
                </a:extLst>
              </p:cNvPr>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29">
                <a:extLst>
                  <a:ext uri="{FF2B5EF4-FFF2-40B4-BE49-F238E27FC236}">
                    <a16:creationId xmlns:a16="http://schemas.microsoft.com/office/drawing/2014/main" id="{F1DD8400-3C04-EAA0-F443-7B51535092ED}"/>
                  </a:ext>
                </a:extLst>
              </p:cNvPr>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1" name="Freeform 60">
              <a:extLst>
                <a:ext uri="{FF2B5EF4-FFF2-40B4-BE49-F238E27FC236}">
                  <a16:creationId xmlns:a16="http://schemas.microsoft.com/office/drawing/2014/main" id="{182507B2-9639-D4E2-EE81-5E76CD8384E2}"/>
                </a:ext>
              </a:extLst>
            </p:cNvPr>
            <p:cNvSpPr>
              <a:spLocks/>
            </p:cNvSpPr>
            <p:nvPr/>
          </p:nvSpPr>
          <p:spPr bwMode="auto">
            <a:xfrm>
              <a:off x="2538" y="1338"/>
              <a:ext cx="264" cy="204"/>
            </a:xfrm>
            <a:custGeom>
              <a:avLst/>
              <a:gdLst>
                <a:gd name="T0" fmla="*/ 264 w 264"/>
                <a:gd name="T1" fmla="*/ 192 h 204"/>
                <a:gd name="T2" fmla="*/ 183 w 264"/>
                <a:gd name="T3" fmla="*/ 174 h 204"/>
                <a:gd name="T4" fmla="*/ 144 w 264"/>
                <a:gd name="T5" fmla="*/ 171 h 204"/>
                <a:gd name="T6" fmla="*/ 93 w 264"/>
                <a:gd name="T7" fmla="*/ 177 h 204"/>
                <a:gd name="T8" fmla="*/ 51 w 264"/>
                <a:gd name="T9" fmla="*/ 189 h 204"/>
                <a:gd name="T10" fmla="*/ 0 w 264"/>
                <a:gd name="T11" fmla="*/ 204 h 204"/>
                <a:gd name="T12" fmla="*/ 54 w 264"/>
                <a:gd name="T13" fmla="*/ 144 h 204"/>
                <a:gd name="T14" fmla="*/ 123 w 264"/>
                <a:gd name="T15" fmla="*/ 87 h 204"/>
                <a:gd name="T16" fmla="*/ 105 w 264"/>
                <a:gd name="T17" fmla="*/ 69 h 204"/>
                <a:gd name="T18" fmla="*/ 78 w 264"/>
                <a:gd name="T19" fmla="*/ 57 h 204"/>
                <a:gd name="T20" fmla="*/ 39 w 264"/>
                <a:gd name="T21" fmla="*/ 45 h 204"/>
                <a:gd name="T22" fmla="*/ 0 w 264"/>
                <a:gd name="T23" fmla="*/ 24 h 204"/>
                <a:gd name="T24" fmla="*/ 87 w 264"/>
                <a:gd name="T25" fmla="*/ 3 h 204"/>
                <a:gd name="T26" fmla="*/ 153 w 264"/>
                <a:gd name="T27" fmla="*/ 0 h 204"/>
                <a:gd name="T28" fmla="*/ 204 w 264"/>
                <a:gd name="T29" fmla="*/ 6 h 204"/>
                <a:gd name="T30" fmla="*/ 231 w 264"/>
                <a:gd name="T31" fmla="*/ 12 h 204"/>
                <a:gd name="T32" fmla="*/ 252 w 264"/>
                <a:gd name="T33" fmla="*/ 24 h 204"/>
                <a:gd name="T34" fmla="*/ 210 w 264"/>
                <a:gd name="T35" fmla="*/ 30 h 204"/>
                <a:gd name="T36" fmla="*/ 177 w 264"/>
                <a:gd name="T37" fmla="*/ 48 h 204"/>
                <a:gd name="T38" fmla="*/ 150 w 264"/>
                <a:gd name="T39" fmla="*/ 69 h 204"/>
                <a:gd name="T40" fmla="*/ 156 w 264"/>
                <a:gd name="T41" fmla="*/ 87 h 204"/>
                <a:gd name="T42" fmla="*/ 198 w 264"/>
                <a:gd name="T43" fmla="*/ 114 h 204"/>
                <a:gd name="T44" fmla="*/ 228 w 264"/>
                <a:gd name="T45" fmla="*/ 147 h 204"/>
                <a:gd name="T46" fmla="*/ 264 w 264"/>
                <a:gd name="T47" fmla="*/ 192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204">
                  <a:moveTo>
                    <a:pt x="264" y="192"/>
                  </a:moveTo>
                  <a:lnTo>
                    <a:pt x="183" y="174"/>
                  </a:lnTo>
                  <a:lnTo>
                    <a:pt x="144" y="171"/>
                  </a:lnTo>
                  <a:lnTo>
                    <a:pt x="93" y="177"/>
                  </a:lnTo>
                  <a:lnTo>
                    <a:pt x="51" y="189"/>
                  </a:lnTo>
                  <a:lnTo>
                    <a:pt x="0" y="204"/>
                  </a:lnTo>
                  <a:lnTo>
                    <a:pt x="54" y="144"/>
                  </a:lnTo>
                  <a:lnTo>
                    <a:pt x="123" y="87"/>
                  </a:lnTo>
                  <a:lnTo>
                    <a:pt x="105" y="69"/>
                  </a:lnTo>
                  <a:lnTo>
                    <a:pt x="78" y="57"/>
                  </a:lnTo>
                  <a:lnTo>
                    <a:pt x="39" y="45"/>
                  </a:lnTo>
                  <a:lnTo>
                    <a:pt x="0" y="24"/>
                  </a:lnTo>
                  <a:lnTo>
                    <a:pt x="87" y="3"/>
                  </a:lnTo>
                  <a:lnTo>
                    <a:pt x="153" y="0"/>
                  </a:lnTo>
                  <a:lnTo>
                    <a:pt x="204" y="6"/>
                  </a:lnTo>
                  <a:lnTo>
                    <a:pt x="231" y="12"/>
                  </a:lnTo>
                  <a:lnTo>
                    <a:pt x="252" y="24"/>
                  </a:lnTo>
                  <a:lnTo>
                    <a:pt x="210" y="30"/>
                  </a:lnTo>
                  <a:lnTo>
                    <a:pt x="177" y="48"/>
                  </a:lnTo>
                  <a:lnTo>
                    <a:pt x="150" y="69"/>
                  </a:lnTo>
                  <a:lnTo>
                    <a:pt x="156" y="87"/>
                  </a:lnTo>
                  <a:lnTo>
                    <a:pt x="198" y="114"/>
                  </a:lnTo>
                  <a:lnTo>
                    <a:pt x="228" y="147"/>
                  </a:lnTo>
                  <a:lnTo>
                    <a:pt x="264" y="192"/>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2" name="Group 45">
              <a:extLst>
                <a:ext uri="{FF2B5EF4-FFF2-40B4-BE49-F238E27FC236}">
                  <a16:creationId xmlns:a16="http://schemas.microsoft.com/office/drawing/2014/main" id="{6C3143DE-0A0C-080F-4E45-96A61B380D4C}"/>
                </a:ext>
              </a:extLst>
            </p:cNvPr>
            <p:cNvGrpSpPr>
              <a:grpSpLocks/>
            </p:cNvGrpSpPr>
            <p:nvPr/>
          </p:nvGrpSpPr>
          <p:grpSpPr bwMode="auto">
            <a:xfrm>
              <a:off x="1454" y="1509"/>
              <a:ext cx="2452" cy="359"/>
              <a:chOff x="1068" y="1329"/>
              <a:chExt cx="2452" cy="359"/>
            </a:xfrm>
          </p:grpSpPr>
          <p:sp>
            <p:nvSpPr>
              <p:cNvPr id="26" name="Freeform 46">
                <a:extLst>
                  <a:ext uri="{FF2B5EF4-FFF2-40B4-BE49-F238E27FC236}">
                    <a16:creationId xmlns:a16="http://schemas.microsoft.com/office/drawing/2014/main" id="{2B423FE8-B787-3684-E5EB-A6F734DCFAA1}"/>
                  </a:ext>
                </a:extLst>
              </p:cNvPr>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Freeform 47">
                <a:extLst>
                  <a:ext uri="{FF2B5EF4-FFF2-40B4-BE49-F238E27FC236}">
                    <a16:creationId xmlns:a16="http://schemas.microsoft.com/office/drawing/2014/main" id="{DC4F9228-F496-663B-726D-4765AEDCD523}"/>
                  </a:ext>
                </a:extLst>
              </p:cNvPr>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3" name="Group 44">
              <a:extLst>
                <a:ext uri="{FF2B5EF4-FFF2-40B4-BE49-F238E27FC236}">
                  <a16:creationId xmlns:a16="http://schemas.microsoft.com/office/drawing/2014/main" id="{931C7E44-A620-A339-72CE-594D2B9ED76B}"/>
                </a:ext>
              </a:extLst>
            </p:cNvPr>
            <p:cNvGrpSpPr>
              <a:grpSpLocks/>
            </p:cNvGrpSpPr>
            <p:nvPr/>
          </p:nvGrpSpPr>
          <p:grpSpPr bwMode="auto">
            <a:xfrm>
              <a:off x="1446" y="1329"/>
              <a:ext cx="2452" cy="359"/>
              <a:chOff x="1068" y="1329"/>
              <a:chExt cx="2452" cy="359"/>
            </a:xfrm>
          </p:grpSpPr>
          <p:sp>
            <p:nvSpPr>
              <p:cNvPr id="24" name="Freeform 42">
                <a:extLst>
                  <a:ext uri="{FF2B5EF4-FFF2-40B4-BE49-F238E27FC236}">
                    <a16:creationId xmlns:a16="http://schemas.microsoft.com/office/drawing/2014/main" id="{D698F353-0A49-ED9F-3233-85E0BEFA05B6}"/>
                  </a:ext>
                </a:extLst>
              </p:cNvPr>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43">
                <a:extLst>
                  <a:ext uri="{FF2B5EF4-FFF2-40B4-BE49-F238E27FC236}">
                    <a16:creationId xmlns:a16="http://schemas.microsoft.com/office/drawing/2014/main" id="{D340EDA9-719D-EA32-69E0-20F4C3041C12}"/>
                  </a:ext>
                </a:extLst>
              </p:cNvPr>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38" name="Text Box 62">
            <a:extLst>
              <a:ext uri="{FF2B5EF4-FFF2-40B4-BE49-F238E27FC236}">
                <a16:creationId xmlns:a16="http://schemas.microsoft.com/office/drawing/2014/main" id="{530B021B-D371-BD9E-5B33-F1FB0F3FF31B}"/>
              </a:ext>
            </a:extLst>
          </p:cNvPr>
          <p:cNvSpPr txBox="1">
            <a:spLocks noChangeArrowheads="1"/>
          </p:cNvSpPr>
          <p:nvPr/>
        </p:nvSpPr>
        <p:spPr bwMode="auto">
          <a:xfrm>
            <a:off x="6824563" y="1424728"/>
            <a:ext cx="2190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j-lt"/>
              </a:rPr>
              <a:t>Plastic Hinges</a:t>
            </a:r>
          </a:p>
        </p:txBody>
      </p:sp>
      <p:sp>
        <p:nvSpPr>
          <p:cNvPr id="39" name="Freeform 63">
            <a:extLst>
              <a:ext uri="{FF2B5EF4-FFF2-40B4-BE49-F238E27FC236}">
                <a16:creationId xmlns:a16="http://schemas.microsoft.com/office/drawing/2014/main" id="{51D08B14-9DD4-5830-041A-EA875D8B8C1D}"/>
              </a:ext>
            </a:extLst>
          </p:cNvPr>
          <p:cNvSpPr>
            <a:spLocks/>
          </p:cNvSpPr>
          <p:nvPr/>
        </p:nvSpPr>
        <p:spPr bwMode="auto">
          <a:xfrm>
            <a:off x="6678513" y="1659678"/>
            <a:ext cx="1047750" cy="1200150"/>
          </a:xfrm>
          <a:custGeom>
            <a:avLst/>
            <a:gdLst>
              <a:gd name="T0" fmla="*/ 2147483646 w 660"/>
              <a:gd name="T1" fmla="*/ 2147483646 h 756"/>
              <a:gd name="T2" fmla="*/ 0 w 660"/>
              <a:gd name="T3" fmla="*/ 0 h 756"/>
              <a:gd name="T4" fmla="*/ 0 60000 65536"/>
              <a:gd name="T5" fmla="*/ 0 60000 65536"/>
            </a:gdLst>
            <a:ahLst/>
            <a:cxnLst>
              <a:cxn ang="T4">
                <a:pos x="T0" y="T1"/>
              </a:cxn>
              <a:cxn ang="T5">
                <a:pos x="T2" y="T3"/>
              </a:cxn>
            </a:cxnLst>
            <a:rect l="0" t="0" r="r" b="b"/>
            <a:pathLst>
              <a:path w="660" h="756">
                <a:moveTo>
                  <a:pt x="660" y="756"/>
                </a:moveTo>
                <a:lnTo>
                  <a:pt x="0"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Freeform 64">
            <a:extLst>
              <a:ext uri="{FF2B5EF4-FFF2-40B4-BE49-F238E27FC236}">
                <a16:creationId xmlns:a16="http://schemas.microsoft.com/office/drawing/2014/main" id="{8CF87BD7-713D-8759-D7D0-1E22FD73E366}"/>
              </a:ext>
            </a:extLst>
          </p:cNvPr>
          <p:cNvSpPr>
            <a:spLocks/>
          </p:cNvSpPr>
          <p:nvPr/>
        </p:nvSpPr>
        <p:spPr bwMode="auto">
          <a:xfrm>
            <a:off x="5891113" y="1646978"/>
            <a:ext cx="781050" cy="622300"/>
          </a:xfrm>
          <a:custGeom>
            <a:avLst/>
            <a:gdLst>
              <a:gd name="T0" fmla="*/ 0 w 492"/>
              <a:gd name="T1" fmla="*/ 2147483646 h 392"/>
              <a:gd name="T2" fmla="*/ 2147483646 w 492"/>
              <a:gd name="T3" fmla="*/ 0 h 392"/>
              <a:gd name="T4" fmla="*/ 0 60000 65536"/>
              <a:gd name="T5" fmla="*/ 0 60000 65536"/>
            </a:gdLst>
            <a:ahLst/>
            <a:cxnLst>
              <a:cxn ang="T4">
                <a:pos x="T0" y="T1"/>
              </a:cxn>
              <a:cxn ang="T5">
                <a:pos x="T2" y="T3"/>
              </a:cxn>
            </a:cxnLst>
            <a:rect l="0" t="0" r="r" b="b"/>
            <a:pathLst>
              <a:path w="492" h="392">
                <a:moveTo>
                  <a:pt x="0" y="392"/>
                </a:moveTo>
                <a:lnTo>
                  <a:pt x="492"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Freeform 65">
            <a:extLst>
              <a:ext uri="{FF2B5EF4-FFF2-40B4-BE49-F238E27FC236}">
                <a16:creationId xmlns:a16="http://schemas.microsoft.com/office/drawing/2014/main" id="{28E9B99D-A58B-7DF3-6C8E-3196F20CEC7D}"/>
              </a:ext>
            </a:extLst>
          </p:cNvPr>
          <p:cNvSpPr>
            <a:spLocks/>
          </p:cNvSpPr>
          <p:nvPr/>
        </p:nvSpPr>
        <p:spPr bwMode="auto">
          <a:xfrm>
            <a:off x="3992463" y="1646978"/>
            <a:ext cx="2679700" cy="1187450"/>
          </a:xfrm>
          <a:custGeom>
            <a:avLst/>
            <a:gdLst>
              <a:gd name="T0" fmla="*/ 0 w 1688"/>
              <a:gd name="T1" fmla="*/ 2147483646 h 748"/>
              <a:gd name="T2" fmla="*/ 2147483646 w 1688"/>
              <a:gd name="T3" fmla="*/ 0 h 748"/>
              <a:gd name="T4" fmla="*/ 0 60000 65536"/>
              <a:gd name="T5" fmla="*/ 0 60000 65536"/>
            </a:gdLst>
            <a:ahLst/>
            <a:cxnLst>
              <a:cxn ang="T4">
                <a:pos x="T0" y="T1"/>
              </a:cxn>
              <a:cxn ang="T5">
                <a:pos x="T2" y="T3"/>
              </a:cxn>
            </a:cxnLst>
            <a:rect l="0" t="0" r="r" b="b"/>
            <a:pathLst>
              <a:path w="1688" h="748">
                <a:moveTo>
                  <a:pt x="0" y="748"/>
                </a:moveTo>
                <a:lnTo>
                  <a:pt x="1688"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66">
            <a:extLst>
              <a:ext uri="{FF2B5EF4-FFF2-40B4-BE49-F238E27FC236}">
                <a16:creationId xmlns:a16="http://schemas.microsoft.com/office/drawing/2014/main" id="{A6A3FCB5-9AD7-32D1-A05C-31E240F40E37}"/>
              </a:ext>
            </a:extLst>
          </p:cNvPr>
          <p:cNvSpPr>
            <a:spLocks noChangeShapeType="1"/>
          </p:cNvSpPr>
          <p:nvPr/>
        </p:nvSpPr>
        <p:spPr bwMode="auto">
          <a:xfrm>
            <a:off x="6672163" y="1659678"/>
            <a:ext cx="1524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3" name="Text Box 67">
            <a:extLst>
              <a:ext uri="{FF2B5EF4-FFF2-40B4-BE49-F238E27FC236}">
                <a16:creationId xmlns:a16="http://schemas.microsoft.com/office/drawing/2014/main" id="{62BBBF9A-1396-8397-74F0-39BE72D3A661}"/>
              </a:ext>
            </a:extLst>
          </p:cNvPr>
          <p:cNvSpPr txBox="1">
            <a:spLocks noChangeArrowheads="1"/>
          </p:cNvSpPr>
          <p:nvPr/>
        </p:nvSpPr>
        <p:spPr bwMode="auto">
          <a:xfrm>
            <a:off x="1034676" y="5316165"/>
            <a:ext cx="10049424" cy="1031051"/>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u="sng" dirty="0">
                <a:latin typeface="+mj-lt"/>
              </a:rPr>
              <a:t>For design:</a:t>
            </a:r>
          </a:p>
          <a:p>
            <a:pPr>
              <a:spcBef>
                <a:spcPts val="600"/>
              </a:spcBef>
              <a:buClrTx/>
              <a:buSzTx/>
              <a:buFontTx/>
              <a:buNone/>
            </a:pPr>
            <a:r>
              <a:rPr lang="en-US" altLang="en-US" dirty="0">
                <a:latin typeface="+mj-lt"/>
              </a:rPr>
              <a:t>Take </a:t>
            </a:r>
            <a:r>
              <a:rPr lang="en-US" altLang="en-US" dirty="0" err="1">
                <a:latin typeface="+mj-lt"/>
              </a:rPr>
              <a:t>M</a:t>
            </a:r>
            <a:r>
              <a:rPr lang="en-US" altLang="en-US" baseline="-25000" dirty="0" err="1">
                <a:latin typeface="+mj-lt"/>
              </a:rPr>
              <a:t>max</a:t>
            </a:r>
            <a:r>
              <a:rPr lang="en-US" altLang="en-US" dirty="0">
                <a:latin typeface="+mj-lt"/>
              </a:rPr>
              <a:t> = 1.1 </a:t>
            </a:r>
            <a:r>
              <a:rPr lang="en-US" altLang="en-US" i="1" dirty="0">
                <a:latin typeface="+mj-lt"/>
              </a:rPr>
              <a:t>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t>
            </a:r>
            <a:r>
              <a:rPr lang="en-US" altLang="en-US" i="1" dirty="0" err="1">
                <a:latin typeface="+mj-lt"/>
              </a:rPr>
              <a:t>Z</a:t>
            </a:r>
            <a:r>
              <a:rPr lang="en-US" altLang="en-US" i="1" baseline="-25000" dirty="0" err="1">
                <a:latin typeface="+mj-lt"/>
              </a:rPr>
              <a:t>brace</a:t>
            </a:r>
            <a:r>
              <a:rPr lang="en-US" altLang="en-US" baseline="-25000" dirty="0">
                <a:latin typeface="+mj-lt"/>
              </a:rPr>
              <a:t>    </a:t>
            </a:r>
            <a:r>
              <a:rPr lang="en-US" altLang="en-US" dirty="0">
                <a:latin typeface="+mj-lt"/>
              </a:rPr>
              <a:t>(for critical buckling direction)</a:t>
            </a:r>
          </a:p>
        </p:txBody>
      </p:sp>
    </p:spTree>
    <p:extLst>
      <p:ext uri="{BB962C8B-B14F-4D97-AF65-F5344CB8AC3E}">
        <p14:creationId xmlns:p14="http://schemas.microsoft.com/office/powerpoint/2010/main" val="302854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EAE11-77D6-000C-8B24-84FB20B9407D}"/>
              </a:ext>
            </a:extLst>
          </p:cNvPr>
          <p:cNvSpPr>
            <a:spLocks noGrp="1"/>
          </p:cNvSpPr>
          <p:nvPr>
            <p:ph type="body" sz="quarter" idx="38"/>
          </p:nvPr>
        </p:nvSpPr>
        <p:spPr/>
        <p:txBody>
          <a:bodyPr/>
          <a:lstStyle/>
          <a:p>
            <a:r>
              <a:rPr lang="en-US" dirty="0"/>
              <a:t>Maximum Forces Developed by Braces</a:t>
            </a:r>
          </a:p>
        </p:txBody>
      </p:sp>
      <p:sp>
        <p:nvSpPr>
          <p:cNvPr id="3" name="Text Placeholder 2">
            <a:extLst>
              <a:ext uri="{FF2B5EF4-FFF2-40B4-BE49-F238E27FC236}">
                <a16:creationId xmlns:a16="http://schemas.microsoft.com/office/drawing/2014/main" id="{D8AE9850-5DB8-7786-4A2E-7F5AC091411C}"/>
              </a:ext>
            </a:extLst>
          </p:cNvPr>
          <p:cNvSpPr>
            <a:spLocks noGrp="1"/>
          </p:cNvSpPr>
          <p:nvPr>
            <p:ph type="body" sz="quarter" idx="39"/>
          </p:nvPr>
        </p:nvSpPr>
        <p:spPr/>
        <p:txBody>
          <a:bodyPr>
            <a:normAutofit/>
          </a:bodyPr>
          <a:lstStyle/>
          <a:p>
            <a:r>
              <a:rPr lang="en-US" sz="1800" dirty="0"/>
              <a:t>Braces in Compression - Bending Moment:</a:t>
            </a:r>
          </a:p>
        </p:txBody>
      </p:sp>
      <p:sp>
        <p:nvSpPr>
          <p:cNvPr id="4" name="Slide Number Placeholder 3">
            <a:extLst>
              <a:ext uri="{FF2B5EF4-FFF2-40B4-BE49-F238E27FC236}">
                <a16:creationId xmlns:a16="http://schemas.microsoft.com/office/drawing/2014/main" id="{84D30232-211C-7CB2-A8CC-FDE37CC02653}"/>
              </a:ext>
            </a:extLst>
          </p:cNvPr>
          <p:cNvSpPr>
            <a:spLocks noGrp="1"/>
          </p:cNvSpPr>
          <p:nvPr>
            <p:ph type="sldNum" sz="quarter" idx="40"/>
          </p:nvPr>
        </p:nvSpPr>
        <p:spPr/>
        <p:txBody>
          <a:bodyPr/>
          <a:lstStyle/>
          <a:p>
            <a:pPr>
              <a:defRPr/>
            </a:pPr>
            <a:fld id="{46425072-6E52-45A8-8A7E-A5B11BCA4176}" type="slidenum">
              <a:rPr lang="en-US" altLang="en-US" smtClean="0"/>
              <a:pPr>
                <a:defRPr/>
              </a:pPr>
              <a:t>41</a:t>
            </a:fld>
            <a:endParaRPr lang="en-US" altLang="en-US" dirty="0"/>
          </a:p>
        </p:txBody>
      </p:sp>
      <p:sp>
        <p:nvSpPr>
          <p:cNvPr id="13" name="Text Box 57">
            <a:extLst>
              <a:ext uri="{FF2B5EF4-FFF2-40B4-BE49-F238E27FC236}">
                <a16:creationId xmlns:a16="http://schemas.microsoft.com/office/drawing/2014/main" id="{4B5F481C-4A7D-5910-77FF-7E1581934ADD}"/>
              </a:ext>
            </a:extLst>
          </p:cNvPr>
          <p:cNvSpPr txBox="1">
            <a:spLocks noChangeArrowheads="1"/>
          </p:cNvSpPr>
          <p:nvPr/>
        </p:nvSpPr>
        <p:spPr bwMode="auto">
          <a:xfrm>
            <a:off x="2015749" y="4221088"/>
            <a:ext cx="810492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For "pinned" end braces: flexural plastic hinge will form at mid-length only. Brace will impose no bending moment on connections and adjoining members.</a:t>
            </a:r>
          </a:p>
          <a:p>
            <a:pPr>
              <a:spcBef>
                <a:spcPct val="50000"/>
              </a:spcBef>
              <a:buClrTx/>
              <a:buSzTx/>
              <a:buFontTx/>
              <a:buNone/>
            </a:pPr>
            <a:r>
              <a:rPr lang="en-US" altLang="en-US" sz="2400" b="0" dirty="0">
                <a:latin typeface="+mj-lt"/>
              </a:rPr>
              <a:t>Must design brace connection to behave like a "pin"</a:t>
            </a:r>
          </a:p>
        </p:txBody>
      </p:sp>
      <p:grpSp>
        <p:nvGrpSpPr>
          <p:cNvPr id="79" name="Group 78">
            <a:extLst>
              <a:ext uri="{FF2B5EF4-FFF2-40B4-BE49-F238E27FC236}">
                <a16:creationId xmlns:a16="http://schemas.microsoft.com/office/drawing/2014/main" id="{F262A3C7-DD59-1476-E639-1141864E7DAF}"/>
              </a:ext>
            </a:extLst>
          </p:cNvPr>
          <p:cNvGrpSpPr/>
          <p:nvPr/>
        </p:nvGrpSpPr>
        <p:grpSpPr>
          <a:xfrm>
            <a:off x="1872021" y="1688664"/>
            <a:ext cx="8248650" cy="2103438"/>
            <a:chOff x="514350" y="1704975"/>
            <a:chExt cx="8248650" cy="2103438"/>
          </a:xfrm>
        </p:grpSpPr>
        <p:sp>
          <p:nvSpPr>
            <p:cNvPr id="44" name="Freeform 87">
              <a:extLst>
                <a:ext uri="{FF2B5EF4-FFF2-40B4-BE49-F238E27FC236}">
                  <a16:creationId xmlns:a16="http://schemas.microsoft.com/office/drawing/2014/main" id="{2453F5F3-9C77-B4D7-F815-C676F721088E}"/>
                </a:ext>
              </a:extLst>
            </p:cNvPr>
            <p:cNvSpPr>
              <a:spLocks/>
            </p:cNvSpPr>
            <p:nvPr/>
          </p:nvSpPr>
          <p:spPr bwMode="auto">
            <a:xfrm>
              <a:off x="2528888" y="3005138"/>
              <a:ext cx="4048125" cy="652462"/>
            </a:xfrm>
            <a:custGeom>
              <a:avLst/>
              <a:gdLst>
                <a:gd name="T0" fmla="*/ 0 w 2550"/>
                <a:gd name="T1" fmla="*/ 2147483646 h 411"/>
                <a:gd name="T2" fmla="*/ 2147483646 w 2550"/>
                <a:gd name="T3" fmla="*/ 2147483646 h 411"/>
                <a:gd name="T4" fmla="*/ 2147483646 w 2550"/>
                <a:gd name="T5" fmla="*/ 2147483646 h 411"/>
                <a:gd name="T6" fmla="*/ 2147483646 w 2550"/>
                <a:gd name="T7" fmla="*/ 2147483646 h 411"/>
                <a:gd name="T8" fmla="*/ 2147483646 w 2550"/>
                <a:gd name="T9" fmla="*/ 2147483646 h 411"/>
                <a:gd name="T10" fmla="*/ 2147483646 w 2550"/>
                <a:gd name="T11" fmla="*/ 2147483646 h 411"/>
                <a:gd name="T12" fmla="*/ 2147483646 w 2550"/>
                <a:gd name="T13" fmla="*/ 2147483646 h 411"/>
                <a:gd name="T14" fmla="*/ 2147483646 w 2550"/>
                <a:gd name="T15" fmla="*/ 2147483646 h 411"/>
                <a:gd name="T16" fmla="*/ 2147483646 w 2550"/>
                <a:gd name="T17" fmla="*/ 0 h 411"/>
                <a:gd name="T18" fmla="*/ 2147483646 w 2550"/>
                <a:gd name="T19" fmla="*/ 0 h 411"/>
                <a:gd name="T20" fmla="*/ 2147483646 w 2550"/>
                <a:gd name="T21" fmla="*/ 2147483646 h 411"/>
                <a:gd name="T22" fmla="*/ 2147483646 w 2550"/>
                <a:gd name="T23" fmla="*/ 2147483646 h 411"/>
                <a:gd name="T24" fmla="*/ 2147483646 w 2550"/>
                <a:gd name="T25" fmla="*/ 2147483646 h 411"/>
                <a:gd name="T26" fmla="*/ 2147483646 w 2550"/>
                <a:gd name="T27" fmla="*/ 2147483646 h 411"/>
                <a:gd name="T28" fmla="*/ 2147483646 w 2550"/>
                <a:gd name="T29" fmla="*/ 2147483646 h 411"/>
                <a:gd name="T30" fmla="*/ 2147483646 w 2550"/>
                <a:gd name="T31" fmla="*/ 2147483646 h 411"/>
                <a:gd name="T32" fmla="*/ 2147483646 w 2550"/>
                <a:gd name="T33" fmla="*/ 2147483646 h 411"/>
                <a:gd name="T34" fmla="*/ 2147483646 w 2550"/>
                <a:gd name="T35" fmla="*/ 2147483646 h 411"/>
                <a:gd name="T36" fmla="*/ 2147483646 w 2550"/>
                <a:gd name="T37" fmla="*/ 2147483646 h 411"/>
                <a:gd name="T38" fmla="*/ 2147483646 w 2550"/>
                <a:gd name="T39" fmla="*/ 2147483646 h 411"/>
                <a:gd name="T40" fmla="*/ 2147483646 w 2550"/>
                <a:gd name="T41" fmla="*/ 2147483646 h 411"/>
                <a:gd name="T42" fmla="*/ 2147483646 w 2550"/>
                <a:gd name="T43" fmla="*/ 2147483646 h 411"/>
                <a:gd name="T44" fmla="*/ 2147483646 w 2550"/>
                <a:gd name="T45" fmla="*/ 2147483646 h 411"/>
                <a:gd name="T46" fmla="*/ 2147483646 w 2550"/>
                <a:gd name="T47" fmla="*/ 2147483646 h 411"/>
                <a:gd name="T48" fmla="*/ 2147483646 w 2550"/>
                <a:gd name="T49" fmla="*/ 2147483646 h 411"/>
                <a:gd name="T50" fmla="*/ 2147483646 w 2550"/>
                <a:gd name="T51" fmla="*/ 2147483646 h 411"/>
                <a:gd name="T52" fmla="*/ 2147483646 w 2550"/>
                <a:gd name="T53" fmla="*/ 2147483646 h 411"/>
                <a:gd name="T54" fmla="*/ 2147483646 w 2550"/>
                <a:gd name="T55" fmla="*/ 2147483646 h 411"/>
                <a:gd name="T56" fmla="*/ 2147483646 w 2550"/>
                <a:gd name="T57" fmla="*/ 2147483646 h 411"/>
                <a:gd name="T58" fmla="*/ 2147483646 w 2550"/>
                <a:gd name="T59" fmla="*/ 2147483646 h 411"/>
                <a:gd name="T60" fmla="*/ 2147483646 w 2550"/>
                <a:gd name="T61" fmla="*/ 2147483646 h 411"/>
                <a:gd name="T62" fmla="*/ 2147483646 w 2550"/>
                <a:gd name="T63" fmla="*/ 2147483646 h 411"/>
                <a:gd name="T64" fmla="*/ 2147483646 w 2550"/>
                <a:gd name="T65" fmla="*/ 2147483646 h 411"/>
                <a:gd name="T66" fmla="*/ 2147483646 w 2550"/>
                <a:gd name="T67" fmla="*/ 2147483646 h 411"/>
                <a:gd name="T68" fmla="*/ 2147483646 w 2550"/>
                <a:gd name="T69" fmla="*/ 2147483646 h 411"/>
                <a:gd name="T70" fmla="*/ 2147483646 w 2550"/>
                <a:gd name="T71" fmla="*/ 2147483646 h 411"/>
                <a:gd name="T72" fmla="*/ 2147483646 w 2550"/>
                <a:gd name="T73" fmla="*/ 2147483646 h 411"/>
                <a:gd name="T74" fmla="*/ 2147483646 w 2550"/>
                <a:gd name="T75" fmla="*/ 2147483646 h 411"/>
                <a:gd name="T76" fmla="*/ 2147483646 w 2550"/>
                <a:gd name="T77" fmla="*/ 2147483646 h 411"/>
                <a:gd name="T78" fmla="*/ 0 w 2550"/>
                <a:gd name="T79" fmla="*/ 214748364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50" h="411">
                  <a:moveTo>
                    <a:pt x="0" y="258"/>
                  </a:moveTo>
                  <a:lnTo>
                    <a:pt x="159" y="213"/>
                  </a:lnTo>
                  <a:lnTo>
                    <a:pt x="279" y="168"/>
                  </a:lnTo>
                  <a:lnTo>
                    <a:pt x="462" y="117"/>
                  </a:lnTo>
                  <a:lnTo>
                    <a:pt x="609" y="72"/>
                  </a:lnTo>
                  <a:lnTo>
                    <a:pt x="783" y="36"/>
                  </a:lnTo>
                  <a:lnTo>
                    <a:pt x="900" y="18"/>
                  </a:lnTo>
                  <a:lnTo>
                    <a:pt x="1062" y="12"/>
                  </a:lnTo>
                  <a:lnTo>
                    <a:pt x="1197" y="0"/>
                  </a:lnTo>
                  <a:lnTo>
                    <a:pt x="1290" y="0"/>
                  </a:lnTo>
                  <a:lnTo>
                    <a:pt x="1425" y="3"/>
                  </a:lnTo>
                  <a:lnTo>
                    <a:pt x="1521" y="12"/>
                  </a:lnTo>
                  <a:lnTo>
                    <a:pt x="1668" y="18"/>
                  </a:lnTo>
                  <a:lnTo>
                    <a:pt x="1773" y="39"/>
                  </a:lnTo>
                  <a:lnTo>
                    <a:pt x="1956" y="69"/>
                  </a:lnTo>
                  <a:lnTo>
                    <a:pt x="2094" y="111"/>
                  </a:lnTo>
                  <a:lnTo>
                    <a:pt x="2259" y="165"/>
                  </a:lnTo>
                  <a:lnTo>
                    <a:pt x="2352" y="198"/>
                  </a:lnTo>
                  <a:lnTo>
                    <a:pt x="2460" y="231"/>
                  </a:lnTo>
                  <a:lnTo>
                    <a:pt x="2550" y="255"/>
                  </a:lnTo>
                  <a:lnTo>
                    <a:pt x="2496" y="408"/>
                  </a:lnTo>
                  <a:lnTo>
                    <a:pt x="2340" y="357"/>
                  </a:lnTo>
                  <a:lnTo>
                    <a:pt x="2169" y="303"/>
                  </a:lnTo>
                  <a:lnTo>
                    <a:pt x="1983" y="246"/>
                  </a:lnTo>
                  <a:lnTo>
                    <a:pt x="1818" y="207"/>
                  </a:lnTo>
                  <a:lnTo>
                    <a:pt x="1623" y="183"/>
                  </a:lnTo>
                  <a:lnTo>
                    <a:pt x="1443" y="171"/>
                  </a:lnTo>
                  <a:lnTo>
                    <a:pt x="1329" y="171"/>
                  </a:lnTo>
                  <a:lnTo>
                    <a:pt x="1266" y="168"/>
                  </a:lnTo>
                  <a:lnTo>
                    <a:pt x="1113" y="177"/>
                  </a:lnTo>
                  <a:lnTo>
                    <a:pt x="1002" y="180"/>
                  </a:lnTo>
                  <a:lnTo>
                    <a:pt x="903" y="189"/>
                  </a:lnTo>
                  <a:lnTo>
                    <a:pt x="810" y="195"/>
                  </a:lnTo>
                  <a:lnTo>
                    <a:pt x="705" y="216"/>
                  </a:lnTo>
                  <a:lnTo>
                    <a:pt x="498" y="267"/>
                  </a:lnTo>
                  <a:lnTo>
                    <a:pt x="390" y="303"/>
                  </a:lnTo>
                  <a:lnTo>
                    <a:pt x="264" y="339"/>
                  </a:lnTo>
                  <a:lnTo>
                    <a:pt x="162" y="369"/>
                  </a:lnTo>
                  <a:lnTo>
                    <a:pt x="51" y="411"/>
                  </a:lnTo>
                  <a:lnTo>
                    <a:pt x="0" y="258"/>
                  </a:lnTo>
                  <a:close/>
                </a:path>
              </a:pathLst>
            </a:custGeom>
            <a:gradFill rotWithShape="1">
              <a:gsLst>
                <a:gs pos="0">
                  <a:srgbClr val="DDDDDD"/>
                </a:gs>
                <a:gs pos="50000">
                  <a:srgbClr val="ABABAB"/>
                </a:gs>
                <a:gs pos="100000">
                  <a:srgbClr val="DDDDDD"/>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45" name="Group 44">
              <a:extLst>
                <a:ext uri="{FF2B5EF4-FFF2-40B4-BE49-F238E27FC236}">
                  <a16:creationId xmlns:a16="http://schemas.microsoft.com/office/drawing/2014/main" id="{75F84CDF-DF06-F6C1-7AF3-0E6BC9BB24EA}"/>
                </a:ext>
              </a:extLst>
            </p:cNvPr>
            <p:cNvGrpSpPr>
              <a:grpSpLocks/>
            </p:cNvGrpSpPr>
            <p:nvPr/>
          </p:nvGrpSpPr>
          <p:grpSpPr bwMode="auto">
            <a:xfrm>
              <a:off x="2209800" y="1704975"/>
              <a:ext cx="4724400" cy="762000"/>
              <a:chOff x="720" y="1680"/>
              <a:chExt cx="2976" cy="480"/>
            </a:xfrm>
          </p:grpSpPr>
          <p:sp>
            <p:nvSpPr>
              <p:cNvPr id="46" name="Freeform 45">
                <a:extLst>
                  <a:ext uri="{FF2B5EF4-FFF2-40B4-BE49-F238E27FC236}">
                    <a16:creationId xmlns:a16="http://schemas.microsoft.com/office/drawing/2014/main" id="{6597691B-F094-E718-321B-CF2B6856BF89}"/>
                  </a:ext>
                </a:extLst>
              </p:cNvPr>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Freeform 46">
                <a:extLst>
                  <a:ext uri="{FF2B5EF4-FFF2-40B4-BE49-F238E27FC236}">
                    <a16:creationId xmlns:a16="http://schemas.microsoft.com/office/drawing/2014/main" id="{16EA48B8-762F-FAAF-1109-5A54DDDCD60F}"/>
                  </a:ext>
                </a:extLst>
              </p:cNvPr>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Rectangle 47">
                <a:extLst>
                  <a:ext uri="{FF2B5EF4-FFF2-40B4-BE49-F238E27FC236}">
                    <a16:creationId xmlns:a16="http://schemas.microsoft.com/office/drawing/2014/main" id="{4898C5D8-703C-8F91-744E-485F2587BC0F}"/>
                  </a:ext>
                </a:extLst>
              </p:cNvPr>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49" name="AutoShape 48">
              <a:extLst>
                <a:ext uri="{FF2B5EF4-FFF2-40B4-BE49-F238E27FC236}">
                  <a16:creationId xmlns:a16="http://schemas.microsoft.com/office/drawing/2014/main" id="{965704FD-F2E3-8EB8-9A05-43D2C1FDCF2D}"/>
                </a:ext>
              </a:extLst>
            </p:cNvPr>
            <p:cNvSpPr>
              <a:spLocks noChangeArrowheads="1"/>
            </p:cNvSpPr>
            <p:nvPr/>
          </p:nvSpPr>
          <p:spPr bwMode="auto">
            <a:xfrm flipH="1">
              <a:off x="7162800" y="1905000"/>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 name="AutoShape 49">
              <a:extLst>
                <a:ext uri="{FF2B5EF4-FFF2-40B4-BE49-F238E27FC236}">
                  <a16:creationId xmlns:a16="http://schemas.microsoft.com/office/drawing/2014/main" id="{9AAE46B1-5C49-C0FD-7EF9-6CAA45B0E955}"/>
                </a:ext>
              </a:extLst>
            </p:cNvPr>
            <p:cNvSpPr>
              <a:spLocks noChangeArrowheads="1"/>
            </p:cNvSpPr>
            <p:nvPr/>
          </p:nvSpPr>
          <p:spPr bwMode="auto">
            <a:xfrm>
              <a:off x="1219200" y="1906588"/>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1" name="Text Box 50">
              <a:extLst>
                <a:ext uri="{FF2B5EF4-FFF2-40B4-BE49-F238E27FC236}">
                  <a16:creationId xmlns:a16="http://schemas.microsoft.com/office/drawing/2014/main" id="{78DB49D7-5D08-AAC7-813D-477F4A9C5666}"/>
                </a:ext>
              </a:extLst>
            </p:cNvPr>
            <p:cNvSpPr txBox="1">
              <a:spLocks noChangeArrowheads="1"/>
            </p:cNvSpPr>
            <p:nvPr/>
          </p:nvSpPr>
          <p:spPr bwMode="auto">
            <a:xfrm>
              <a:off x="784860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52" name="Text Box 51">
              <a:extLst>
                <a:ext uri="{FF2B5EF4-FFF2-40B4-BE49-F238E27FC236}">
                  <a16:creationId xmlns:a16="http://schemas.microsoft.com/office/drawing/2014/main" id="{76868BBD-76C2-7EC0-8D52-60994277E5AA}"/>
                </a:ext>
              </a:extLst>
            </p:cNvPr>
            <p:cNvSpPr txBox="1">
              <a:spLocks noChangeArrowheads="1"/>
            </p:cNvSpPr>
            <p:nvPr/>
          </p:nvSpPr>
          <p:spPr bwMode="auto">
            <a:xfrm>
              <a:off x="51435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53" name="AutoShape 56">
              <a:extLst>
                <a:ext uri="{FF2B5EF4-FFF2-40B4-BE49-F238E27FC236}">
                  <a16:creationId xmlns:a16="http://schemas.microsoft.com/office/drawing/2014/main" id="{F55074E1-B174-AFCB-0CB5-5693CB129B40}"/>
                </a:ext>
              </a:extLst>
            </p:cNvPr>
            <p:cNvSpPr>
              <a:spLocks noChangeArrowheads="1"/>
            </p:cNvSpPr>
            <p:nvPr/>
          </p:nvSpPr>
          <p:spPr bwMode="auto">
            <a:xfrm flipH="1">
              <a:off x="7162800" y="3438525"/>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 name="AutoShape 57">
              <a:extLst>
                <a:ext uri="{FF2B5EF4-FFF2-40B4-BE49-F238E27FC236}">
                  <a16:creationId xmlns:a16="http://schemas.microsoft.com/office/drawing/2014/main" id="{E8377780-726B-C4A3-17E9-B8647565C74F}"/>
                </a:ext>
              </a:extLst>
            </p:cNvPr>
            <p:cNvSpPr>
              <a:spLocks noChangeArrowheads="1"/>
            </p:cNvSpPr>
            <p:nvPr/>
          </p:nvSpPr>
          <p:spPr bwMode="auto">
            <a:xfrm>
              <a:off x="1219200" y="3440113"/>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5" name="Text Box 58">
              <a:extLst>
                <a:ext uri="{FF2B5EF4-FFF2-40B4-BE49-F238E27FC236}">
                  <a16:creationId xmlns:a16="http://schemas.microsoft.com/office/drawing/2014/main" id="{BF2C00BE-B032-C1E3-26E5-7DFDED1221BE}"/>
                </a:ext>
              </a:extLst>
            </p:cNvPr>
            <p:cNvSpPr txBox="1">
              <a:spLocks noChangeArrowheads="1"/>
            </p:cNvSpPr>
            <p:nvPr/>
          </p:nvSpPr>
          <p:spPr bwMode="auto">
            <a:xfrm>
              <a:off x="784860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56" name="Text Box 59">
              <a:extLst>
                <a:ext uri="{FF2B5EF4-FFF2-40B4-BE49-F238E27FC236}">
                  <a16:creationId xmlns:a16="http://schemas.microsoft.com/office/drawing/2014/main" id="{537EA632-22C4-1AEC-AFA3-7BC50CCD7BDA}"/>
                </a:ext>
              </a:extLst>
            </p:cNvPr>
            <p:cNvSpPr txBox="1">
              <a:spLocks noChangeArrowheads="1"/>
            </p:cNvSpPr>
            <p:nvPr/>
          </p:nvSpPr>
          <p:spPr bwMode="auto">
            <a:xfrm>
              <a:off x="51435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grpSp>
          <p:nvGrpSpPr>
            <p:cNvPr id="57" name="Group 62">
              <a:extLst>
                <a:ext uri="{FF2B5EF4-FFF2-40B4-BE49-F238E27FC236}">
                  <a16:creationId xmlns:a16="http://schemas.microsoft.com/office/drawing/2014/main" id="{AF586046-1317-E865-AC87-BBDC2F57E678}"/>
                </a:ext>
              </a:extLst>
            </p:cNvPr>
            <p:cNvGrpSpPr>
              <a:grpSpLocks/>
            </p:cNvGrpSpPr>
            <p:nvPr/>
          </p:nvGrpSpPr>
          <p:grpSpPr bwMode="auto">
            <a:xfrm>
              <a:off x="2190750" y="3429000"/>
              <a:ext cx="4743450" cy="303213"/>
              <a:chOff x="1176" y="2160"/>
              <a:chExt cx="2988" cy="191"/>
            </a:xfrm>
          </p:grpSpPr>
          <p:sp>
            <p:nvSpPr>
              <p:cNvPr id="58" name="Rectangle 55">
                <a:extLst>
                  <a:ext uri="{FF2B5EF4-FFF2-40B4-BE49-F238E27FC236}">
                    <a16:creationId xmlns:a16="http://schemas.microsoft.com/office/drawing/2014/main" id="{90B8980E-BE5F-977A-38FD-2BD913F11882}"/>
                  </a:ext>
                </a:extLst>
              </p:cNvPr>
              <p:cNvSpPr>
                <a:spLocks noChangeArrowheads="1"/>
              </p:cNvSpPr>
              <p:nvPr/>
            </p:nvSpPr>
            <p:spPr bwMode="auto">
              <a:xfrm>
                <a:off x="1398" y="2160"/>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9" name="Rectangle 60">
                <a:extLst>
                  <a:ext uri="{FF2B5EF4-FFF2-40B4-BE49-F238E27FC236}">
                    <a16:creationId xmlns:a16="http://schemas.microsoft.com/office/drawing/2014/main" id="{C5049FE5-7163-988C-AAB3-B086BB769ACD}"/>
                  </a:ext>
                </a:extLst>
              </p:cNvPr>
              <p:cNvSpPr>
                <a:spLocks noChangeArrowheads="1"/>
              </p:cNvSpPr>
              <p:nvPr/>
            </p:nvSpPr>
            <p:spPr bwMode="auto">
              <a:xfrm>
                <a:off x="3732" y="2241"/>
                <a:ext cx="432" cy="29"/>
              </a:xfrm>
              <a:prstGeom prst="rect">
                <a:avLst/>
              </a:prstGeom>
              <a:solidFill>
                <a:srgbClr val="DDDDDD"/>
              </a:solidFill>
              <a:ln w="1587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 name="Rectangle 61">
                <a:extLst>
                  <a:ext uri="{FF2B5EF4-FFF2-40B4-BE49-F238E27FC236}">
                    <a16:creationId xmlns:a16="http://schemas.microsoft.com/office/drawing/2014/main" id="{28083AF8-D2D7-A5BF-D612-832BCD3EB157}"/>
                  </a:ext>
                </a:extLst>
              </p:cNvPr>
              <p:cNvSpPr>
                <a:spLocks noChangeArrowheads="1"/>
              </p:cNvSpPr>
              <p:nvPr/>
            </p:nvSpPr>
            <p:spPr bwMode="auto">
              <a:xfrm>
                <a:off x="1176" y="2241"/>
                <a:ext cx="432" cy="29"/>
              </a:xfrm>
              <a:prstGeom prst="rect">
                <a:avLst/>
              </a:prstGeom>
              <a:solidFill>
                <a:srgbClr val="DDDDDD"/>
              </a:solidFill>
              <a:ln w="1587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61" name="Group 80">
              <a:extLst>
                <a:ext uri="{FF2B5EF4-FFF2-40B4-BE49-F238E27FC236}">
                  <a16:creationId xmlns:a16="http://schemas.microsoft.com/office/drawing/2014/main" id="{25ED0ACB-BA1F-17C8-2ACE-5C8B1B9934E9}"/>
                </a:ext>
              </a:extLst>
            </p:cNvPr>
            <p:cNvGrpSpPr>
              <a:grpSpLocks/>
            </p:cNvGrpSpPr>
            <p:nvPr/>
          </p:nvGrpSpPr>
          <p:grpSpPr bwMode="auto">
            <a:xfrm>
              <a:off x="6242050" y="3432175"/>
              <a:ext cx="688975" cy="144463"/>
              <a:chOff x="3932" y="2162"/>
              <a:chExt cx="434" cy="91"/>
            </a:xfrm>
          </p:grpSpPr>
          <p:sp>
            <p:nvSpPr>
              <p:cNvPr id="62" name="Freeform 69">
                <a:extLst>
                  <a:ext uri="{FF2B5EF4-FFF2-40B4-BE49-F238E27FC236}">
                    <a16:creationId xmlns:a16="http://schemas.microsoft.com/office/drawing/2014/main" id="{CE2D1FA8-CCD4-15C3-212A-204A34EE4902}"/>
                  </a:ext>
                </a:extLst>
              </p:cNvPr>
              <p:cNvSpPr>
                <a:spLocks/>
              </p:cNvSpPr>
              <p:nvPr/>
            </p:nvSpPr>
            <p:spPr bwMode="auto">
              <a:xfrm flipH="1">
                <a:off x="4222" y="2248"/>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Freeform 70">
                <a:extLst>
                  <a:ext uri="{FF2B5EF4-FFF2-40B4-BE49-F238E27FC236}">
                    <a16:creationId xmlns:a16="http://schemas.microsoft.com/office/drawing/2014/main" id="{AA3B1AA1-D4C0-F86A-09B7-EFD677DB5915}"/>
                  </a:ext>
                </a:extLst>
              </p:cNvPr>
              <p:cNvSpPr>
                <a:spLocks/>
              </p:cNvSpPr>
              <p:nvPr/>
            </p:nvSpPr>
            <p:spPr bwMode="auto">
              <a:xfrm>
                <a:off x="3932" y="2162"/>
                <a:ext cx="297" cy="91"/>
              </a:xfrm>
              <a:custGeom>
                <a:avLst/>
                <a:gdLst>
                  <a:gd name="T0" fmla="*/ 296 w 297"/>
                  <a:gd name="T1" fmla="*/ 78 h 91"/>
                  <a:gd name="T2" fmla="*/ 248 w 297"/>
                  <a:gd name="T3" fmla="*/ 78 h 91"/>
                  <a:gd name="T4" fmla="*/ 0 w 297"/>
                  <a:gd name="T5" fmla="*/ 0 h 91"/>
                  <a:gd name="T6" fmla="*/ 0 60000 65536"/>
                  <a:gd name="T7" fmla="*/ 0 60000 65536"/>
                  <a:gd name="T8" fmla="*/ 0 60000 65536"/>
                </a:gdLst>
                <a:ahLst/>
                <a:cxnLst>
                  <a:cxn ang="T6">
                    <a:pos x="T0" y="T1"/>
                  </a:cxn>
                  <a:cxn ang="T7">
                    <a:pos x="T2" y="T3"/>
                  </a:cxn>
                  <a:cxn ang="T8">
                    <a:pos x="T4" y="T5"/>
                  </a:cxn>
                </a:cxnLst>
                <a:rect l="0" t="0" r="r" b="b"/>
                <a:pathLst>
                  <a:path w="297" h="91">
                    <a:moveTo>
                      <a:pt x="296" y="78"/>
                    </a:moveTo>
                    <a:cubicBezTo>
                      <a:pt x="296" y="86"/>
                      <a:pt x="297" y="91"/>
                      <a:pt x="248" y="78"/>
                    </a:cubicBezTo>
                    <a:cubicBezTo>
                      <a:pt x="199" y="65"/>
                      <a:pt x="52" y="16"/>
                      <a:pt x="0"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 name="Line 83">
              <a:extLst>
                <a:ext uri="{FF2B5EF4-FFF2-40B4-BE49-F238E27FC236}">
                  <a16:creationId xmlns:a16="http://schemas.microsoft.com/office/drawing/2014/main" id="{5643AB22-1731-9CD7-4D14-90F3F0FE123F}"/>
                </a:ext>
              </a:extLst>
            </p:cNvPr>
            <p:cNvSpPr>
              <a:spLocks noChangeShapeType="1"/>
            </p:cNvSpPr>
            <p:nvPr/>
          </p:nvSpPr>
          <p:spPr bwMode="auto">
            <a:xfrm>
              <a:off x="2514600" y="3419475"/>
              <a:ext cx="90488" cy="238125"/>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5" name="Line 84">
              <a:extLst>
                <a:ext uri="{FF2B5EF4-FFF2-40B4-BE49-F238E27FC236}">
                  <a16:creationId xmlns:a16="http://schemas.microsoft.com/office/drawing/2014/main" id="{CAB9D364-0AF1-2B2B-174C-53E1DFD94C1F}"/>
                </a:ext>
              </a:extLst>
            </p:cNvPr>
            <p:cNvSpPr>
              <a:spLocks noChangeShapeType="1"/>
            </p:cNvSpPr>
            <p:nvPr/>
          </p:nvSpPr>
          <p:spPr bwMode="auto">
            <a:xfrm flipH="1">
              <a:off x="6477000" y="3419475"/>
              <a:ext cx="76200" cy="238125"/>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Freeform 86">
              <a:extLst>
                <a:ext uri="{FF2B5EF4-FFF2-40B4-BE49-F238E27FC236}">
                  <a16:creationId xmlns:a16="http://schemas.microsoft.com/office/drawing/2014/main" id="{1F0DD13E-9C75-A65B-67EA-E1F094FB37F0}"/>
                </a:ext>
              </a:extLst>
            </p:cNvPr>
            <p:cNvSpPr>
              <a:spLocks/>
            </p:cNvSpPr>
            <p:nvPr/>
          </p:nvSpPr>
          <p:spPr bwMode="auto">
            <a:xfrm>
              <a:off x="2524125" y="3409950"/>
              <a:ext cx="14288" cy="9525"/>
            </a:xfrm>
            <a:custGeom>
              <a:avLst/>
              <a:gdLst>
                <a:gd name="T0" fmla="*/ 0 w 9"/>
                <a:gd name="T1" fmla="*/ 2147483646 h 6"/>
                <a:gd name="T2" fmla="*/ 2147483646 w 9"/>
                <a:gd name="T3" fmla="*/ 0 h 6"/>
                <a:gd name="T4" fmla="*/ 0 w 9"/>
                <a:gd name="T5" fmla="*/ 2147483646 h 6"/>
                <a:gd name="T6" fmla="*/ 0 60000 65536"/>
                <a:gd name="T7" fmla="*/ 0 60000 65536"/>
                <a:gd name="T8" fmla="*/ 0 60000 65536"/>
              </a:gdLst>
              <a:ahLst/>
              <a:cxnLst>
                <a:cxn ang="T6">
                  <a:pos x="T0" y="T1"/>
                </a:cxn>
                <a:cxn ang="T7">
                  <a:pos x="T2" y="T3"/>
                </a:cxn>
                <a:cxn ang="T8">
                  <a:pos x="T4" y="T5"/>
                </a:cxn>
              </a:cxnLst>
              <a:rect l="0" t="0" r="r" b="b"/>
              <a:pathLst>
                <a:path w="9" h="6">
                  <a:moveTo>
                    <a:pt x="0" y="6"/>
                  </a:moveTo>
                  <a:cubicBezTo>
                    <a:pt x="3" y="4"/>
                    <a:pt x="9" y="0"/>
                    <a:pt x="9" y="0"/>
                  </a:cubicBezTo>
                  <a:cubicBezTo>
                    <a:pt x="9" y="0"/>
                    <a:pt x="3" y="4"/>
                    <a:pt x="0" y="6"/>
                  </a:cubicBezTo>
                  <a:close/>
                </a:path>
              </a:pathLst>
            </a:custGeom>
            <a:solidFill>
              <a:schemeClr val="accent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7" name="Group 79">
              <a:extLst>
                <a:ext uri="{FF2B5EF4-FFF2-40B4-BE49-F238E27FC236}">
                  <a16:creationId xmlns:a16="http://schemas.microsoft.com/office/drawing/2014/main" id="{F5DCE578-575A-A8E1-59CF-6F0D43A80EFD}"/>
                </a:ext>
              </a:extLst>
            </p:cNvPr>
            <p:cNvGrpSpPr>
              <a:grpSpLocks/>
            </p:cNvGrpSpPr>
            <p:nvPr/>
          </p:nvGrpSpPr>
          <p:grpSpPr bwMode="auto">
            <a:xfrm>
              <a:off x="2605088" y="3267075"/>
              <a:ext cx="3900487" cy="390525"/>
              <a:chOff x="1641" y="2064"/>
              <a:chExt cx="2457" cy="246"/>
            </a:xfrm>
          </p:grpSpPr>
          <p:sp>
            <p:nvSpPr>
              <p:cNvPr id="68" name="Freeform 76">
                <a:extLst>
                  <a:ext uri="{FF2B5EF4-FFF2-40B4-BE49-F238E27FC236}">
                    <a16:creationId xmlns:a16="http://schemas.microsoft.com/office/drawing/2014/main" id="{3C0F6648-35C3-78E9-04E1-0F1340337649}"/>
                  </a:ext>
                </a:extLst>
              </p:cNvPr>
              <p:cNvSpPr>
                <a:spLocks/>
              </p:cNvSpPr>
              <p:nvPr/>
            </p:nvSpPr>
            <p:spPr bwMode="auto">
              <a:xfrm>
                <a:off x="1641"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Freeform 78">
                <a:extLst>
                  <a:ext uri="{FF2B5EF4-FFF2-40B4-BE49-F238E27FC236}">
                    <a16:creationId xmlns:a16="http://schemas.microsoft.com/office/drawing/2014/main" id="{9D46F8AC-482C-51B0-B159-88FA31FF4638}"/>
                  </a:ext>
                </a:extLst>
              </p:cNvPr>
              <p:cNvSpPr>
                <a:spLocks/>
              </p:cNvSpPr>
              <p:nvPr/>
            </p:nvSpPr>
            <p:spPr bwMode="auto">
              <a:xfrm flipH="1">
                <a:off x="2865"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0" name="Group 81">
              <a:extLst>
                <a:ext uri="{FF2B5EF4-FFF2-40B4-BE49-F238E27FC236}">
                  <a16:creationId xmlns:a16="http://schemas.microsoft.com/office/drawing/2014/main" id="{835E3FF4-E238-D36E-97DB-C7F6DC547D8C}"/>
                </a:ext>
              </a:extLst>
            </p:cNvPr>
            <p:cNvGrpSpPr>
              <a:grpSpLocks/>
            </p:cNvGrpSpPr>
            <p:nvPr/>
          </p:nvGrpSpPr>
          <p:grpSpPr bwMode="auto">
            <a:xfrm>
              <a:off x="2184400" y="3438525"/>
              <a:ext cx="682625" cy="152400"/>
              <a:chOff x="1376" y="2166"/>
              <a:chExt cx="430" cy="96"/>
            </a:xfrm>
          </p:grpSpPr>
          <p:sp>
            <p:nvSpPr>
              <p:cNvPr id="71" name="Freeform 65">
                <a:extLst>
                  <a:ext uri="{FF2B5EF4-FFF2-40B4-BE49-F238E27FC236}">
                    <a16:creationId xmlns:a16="http://schemas.microsoft.com/office/drawing/2014/main" id="{77669A6C-BFA7-BDE3-47E3-3CDAB5D89F19}"/>
                  </a:ext>
                </a:extLst>
              </p:cNvPr>
              <p:cNvSpPr>
                <a:spLocks/>
              </p:cNvSpPr>
              <p:nvPr/>
            </p:nvSpPr>
            <p:spPr bwMode="auto">
              <a:xfrm>
                <a:off x="1376" y="2256"/>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Freeform 66">
                <a:extLst>
                  <a:ext uri="{FF2B5EF4-FFF2-40B4-BE49-F238E27FC236}">
                    <a16:creationId xmlns:a16="http://schemas.microsoft.com/office/drawing/2014/main" id="{6BD3C7F9-2B90-5B02-1A44-553A8A399810}"/>
                  </a:ext>
                </a:extLst>
              </p:cNvPr>
              <p:cNvSpPr>
                <a:spLocks/>
              </p:cNvSpPr>
              <p:nvPr/>
            </p:nvSpPr>
            <p:spPr bwMode="auto">
              <a:xfrm>
                <a:off x="1513" y="2166"/>
                <a:ext cx="293" cy="96"/>
              </a:xfrm>
              <a:custGeom>
                <a:avLst/>
                <a:gdLst>
                  <a:gd name="T0" fmla="*/ 1 w 293"/>
                  <a:gd name="T1" fmla="*/ 82 h 96"/>
                  <a:gd name="T2" fmla="*/ 49 w 293"/>
                  <a:gd name="T3" fmla="*/ 82 h 96"/>
                  <a:gd name="T4" fmla="*/ 293 w 293"/>
                  <a:gd name="T5" fmla="*/ 0 h 96"/>
                  <a:gd name="T6" fmla="*/ 0 60000 65536"/>
                  <a:gd name="T7" fmla="*/ 0 60000 65536"/>
                  <a:gd name="T8" fmla="*/ 0 60000 65536"/>
                </a:gdLst>
                <a:ahLst/>
                <a:cxnLst>
                  <a:cxn ang="T6">
                    <a:pos x="T0" y="T1"/>
                  </a:cxn>
                  <a:cxn ang="T7">
                    <a:pos x="T2" y="T3"/>
                  </a:cxn>
                  <a:cxn ang="T8">
                    <a:pos x="T4" y="T5"/>
                  </a:cxn>
                </a:cxnLst>
                <a:rect l="0" t="0" r="r" b="b"/>
                <a:pathLst>
                  <a:path w="293" h="96">
                    <a:moveTo>
                      <a:pt x="1" y="82"/>
                    </a:moveTo>
                    <a:cubicBezTo>
                      <a:pt x="1" y="90"/>
                      <a:pt x="0" y="96"/>
                      <a:pt x="49" y="82"/>
                    </a:cubicBezTo>
                    <a:cubicBezTo>
                      <a:pt x="98" y="68"/>
                      <a:pt x="242" y="17"/>
                      <a:pt x="293"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3" name="Freeform 89">
              <a:extLst>
                <a:ext uri="{FF2B5EF4-FFF2-40B4-BE49-F238E27FC236}">
                  <a16:creationId xmlns:a16="http://schemas.microsoft.com/office/drawing/2014/main" id="{129A5F4E-F80E-B14D-833B-FD6566441D24}"/>
                </a:ext>
              </a:extLst>
            </p:cNvPr>
            <p:cNvSpPr>
              <a:spLocks/>
            </p:cNvSpPr>
            <p:nvPr/>
          </p:nvSpPr>
          <p:spPr bwMode="auto">
            <a:xfrm>
              <a:off x="4387850" y="2990850"/>
              <a:ext cx="463550" cy="285750"/>
            </a:xfrm>
            <a:custGeom>
              <a:avLst/>
              <a:gdLst>
                <a:gd name="T0" fmla="*/ 2147483646 w 292"/>
                <a:gd name="T1" fmla="*/ 2147483646 h 180"/>
                <a:gd name="T2" fmla="*/ 2147483646 w 292"/>
                <a:gd name="T3" fmla="*/ 2147483646 h 180"/>
                <a:gd name="T4" fmla="*/ 2147483646 w 292"/>
                <a:gd name="T5" fmla="*/ 2147483646 h 180"/>
                <a:gd name="T6" fmla="*/ 2147483646 w 292"/>
                <a:gd name="T7" fmla="*/ 2147483646 h 180"/>
                <a:gd name="T8" fmla="*/ 2147483646 w 292"/>
                <a:gd name="T9" fmla="*/ 2147483646 h 180"/>
                <a:gd name="T10" fmla="*/ 2147483646 w 292"/>
                <a:gd name="T11" fmla="*/ 2147483646 h 180"/>
                <a:gd name="T12" fmla="*/ 2147483646 w 292"/>
                <a:gd name="T13" fmla="*/ 2147483646 h 180"/>
                <a:gd name="T14" fmla="*/ 2147483646 w 292"/>
                <a:gd name="T15" fmla="*/ 2147483646 h 180"/>
                <a:gd name="T16" fmla="*/ 2147483646 w 292"/>
                <a:gd name="T17" fmla="*/ 2147483646 h 180"/>
                <a:gd name="T18" fmla="*/ 0 w 292"/>
                <a:gd name="T19" fmla="*/ 2147483646 h 180"/>
                <a:gd name="T20" fmla="*/ 2147483646 w 292"/>
                <a:gd name="T21" fmla="*/ 2147483646 h 180"/>
                <a:gd name="T22" fmla="*/ 2147483646 w 292"/>
                <a:gd name="T23" fmla="*/ 2147483646 h 180"/>
                <a:gd name="T24" fmla="*/ 2147483646 w 292"/>
                <a:gd name="T25" fmla="*/ 2147483646 h 180"/>
                <a:gd name="T26" fmla="*/ 2147483646 w 292"/>
                <a:gd name="T27" fmla="*/ 2147483646 h 180"/>
                <a:gd name="T28" fmla="*/ 2147483646 w 292"/>
                <a:gd name="T29" fmla="*/ 2147483646 h 180"/>
                <a:gd name="T30" fmla="*/ 2147483646 w 292"/>
                <a:gd name="T31" fmla="*/ 0 h 180"/>
                <a:gd name="T32" fmla="*/ 2147483646 w 292"/>
                <a:gd name="T33" fmla="*/ 2147483646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180">
                  <a:moveTo>
                    <a:pt x="212" y="16"/>
                  </a:moveTo>
                  <a:lnTo>
                    <a:pt x="144" y="52"/>
                  </a:lnTo>
                  <a:lnTo>
                    <a:pt x="124" y="88"/>
                  </a:lnTo>
                  <a:lnTo>
                    <a:pt x="152" y="124"/>
                  </a:lnTo>
                  <a:lnTo>
                    <a:pt x="292" y="180"/>
                  </a:lnTo>
                  <a:lnTo>
                    <a:pt x="208" y="176"/>
                  </a:lnTo>
                  <a:lnTo>
                    <a:pt x="144" y="172"/>
                  </a:lnTo>
                  <a:lnTo>
                    <a:pt x="108" y="172"/>
                  </a:lnTo>
                  <a:lnTo>
                    <a:pt x="28" y="176"/>
                  </a:lnTo>
                  <a:lnTo>
                    <a:pt x="0" y="176"/>
                  </a:lnTo>
                  <a:lnTo>
                    <a:pt x="36" y="148"/>
                  </a:lnTo>
                  <a:lnTo>
                    <a:pt x="88" y="120"/>
                  </a:lnTo>
                  <a:lnTo>
                    <a:pt x="96" y="84"/>
                  </a:lnTo>
                  <a:lnTo>
                    <a:pt x="64" y="56"/>
                  </a:lnTo>
                  <a:lnTo>
                    <a:pt x="20" y="8"/>
                  </a:lnTo>
                  <a:lnTo>
                    <a:pt x="108" y="0"/>
                  </a:lnTo>
                  <a:lnTo>
                    <a:pt x="212" y="16"/>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4" name="Group 74">
              <a:extLst>
                <a:ext uri="{FF2B5EF4-FFF2-40B4-BE49-F238E27FC236}">
                  <a16:creationId xmlns:a16="http://schemas.microsoft.com/office/drawing/2014/main" id="{A50BAC5E-AFC4-076E-C8EB-90B39334281A}"/>
                </a:ext>
              </a:extLst>
            </p:cNvPr>
            <p:cNvGrpSpPr>
              <a:grpSpLocks/>
            </p:cNvGrpSpPr>
            <p:nvPr/>
          </p:nvGrpSpPr>
          <p:grpSpPr bwMode="auto">
            <a:xfrm>
              <a:off x="2514600" y="2995613"/>
              <a:ext cx="4057650" cy="423862"/>
              <a:chOff x="1584" y="1893"/>
              <a:chExt cx="2556" cy="267"/>
            </a:xfrm>
          </p:grpSpPr>
          <p:sp>
            <p:nvSpPr>
              <p:cNvPr id="75" name="Freeform 71">
                <a:extLst>
                  <a:ext uri="{FF2B5EF4-FFF2-40B4-BE49-F238E27FC236}">
                    <a16:creationId xmlns:a16="http://schemas.microsoft.com/office/drawing/2014/main" id="{0CDD7325-BA59-B21B-1890-1B09FC4D45BC}"/>
                  </a:ext>
                </a:extLst>
              </p:cNvPr>
              <p:cNvSpPr>
                <a:spLocks/>
              </p:cNvSpPr>
              <p:nvPr/>
            </p:nvSpPr>
            <p:spPr bwMode="auto">
              <a:xfrm>
                <a:off x="1584"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 name="Freeform 73">
                <a:extLst>
                  <a:ext uri="{FF2B5EF4-FFF2-40B4-BE49-F238E27FC236}">
                    <a16:creationId xmlns:a16="http://schemas.microsoft.com/office/drawing/2014/main" id="{2D78AD97-66BC-068E-D621-B292EE092B42}"/>
                  </a:ext>
                </a:extLst>
              </p:cNvPr>
              <p:cNvSpPr>
                <a:spLocks/>
              </p:cNvSpPr>
              <p:nvPr/>
            </p:nvSpPr>
            <p:spPr bwMode="auto">
              <a:xfrm flipH="1">
                <a:off x="2850"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7" name="Text Box 90">
              <a:extLst>
                <a:ext uri="{FF2B5EF4-FFF2-40B4-BE49-F238E27FC236}">
                  <a16:creationId xmlns:a16="http://schemas.microsoft.com/office/drawing/2014/main" id="{B0EC9D5A-9AEA-F3BA-0ACC-4780008D0B8B}"/>
                </a:ext>
              </a:extLst>
            </p:cNvPr>
            <p:cNvSpPr txBox="1">
              <a:spLocks noChangeArrowheads="1"/>
            </p:cNvSpPr>
            <p:nvPr/>
          </p:nvSpPr>
          <p:spPr bwMode="auto">
            <a:xfrm>
              <a:off x="4540250" y="2514600"/>
              <a:ext cx="1993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latin typeface="Arial Narrow" pitchFamily="34" charset="0"/>
                </a:rPr>
                <a:t>Plastic Hinge</a:t>
              </a:r>
            </a:p>
          </p:txBody>
        </p:sp>
        <p:sp>
          <p:nvSpPr>
            <p:cNvPr id="78" name="Line 91">
              <a:extLst>
                <a:ext uri="{FF2B5EF4-FFF2-40B4-BE49-F238E27FC236}">
                  <a16:creationId xmlns:a16="http://schemas.microsoft.com/office/drawing/2014/main" id="{F5ED610A-3B64-A6E4-D1FB-3A8594A48534}"/>
                </a:ext>
              </a:extLst>
            </p:cNvPr>
            <p:cNvSpPr>
              <a:spLocks noChangeShapeType="1"/>
            </p:cNvSpPr>
            <p:nvPr/>
          </p:nvSpPr>
          <p:spPr bwMode="auto">
            <a:xfrm flipH="1">
              <a:off x="4572000" y="2743200"/>
              <a:ext cx="355600" cy="261938"/>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42018292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FCF0BB-2F9D-8B40-D410-135099065D65}"/>
              </a:ext>
            </a:extLst>
          </p:cNvPr>
          <p:cNvSpPr>
            <a:spLocks noGrp="1"/>
          </p:cNvSpPr>
          <p:nvPr>
            <p:ph type="body" sz="quarter" idx="38"/>
          </p:nvPr>
        </p:nvSpPr>
        <p:spPr/>
        <p:txBody>
          <a:bodyPr/>
          <a:lstStyle/>
          <a:p>
            <a:r>
              <a:rPr lang="en-US" dirty="0"/>
              <a:t>Maximum Forces in Columns and Beams</a:t>
            </a:r>
          </a:p>
        </p:txBody>
      </p:sp>
      <p:sp>
        <p:nvSpPr>
          <p:cNvPr id="4" name="Slide Number Placeholder 3">
            <a:extLst>
              <a:ext uri="{FF2B5EF4-FFF2-40B4-BE49-F238E27FC236}">
                <a16:creationId xmlns:a16="http://schemas.microsoft.com/office/drawing/2014/main" id="{415F6593-82EF-B146-8D4D-BBB0EE52F552}"/>
              </a:ext>
            </a:extLst>
          </p:cNvPr>
          <p:cNvSpPr>
            <a:spLocks noGrp="1"/>
          </p:cNvSpPr>
          <p:nvPr>
            <p:ph type="sldNum" sz="quarter" idx="40"/>
          </p:nvPr>
        </p:nvSpPr>
        <p:spPr/>
        <p:txBody>
          <a:bodyPr/>
          <a:lstStyle/>
          <a:p>
            <a:pPr>
              <a:defRPr/>
            </a:pPr>
            <a:fld id="{6E117181-2254-4C4E-B84D-C4647DF99217}" type="slidenum">
              <a:rPr lang="en-US" altLang="en-US" smtClean="0"/>
              <a:pPr>
                <a:defRPr/>
              </a:pPr>
              <a:t>42</a:t>
            </a:fld>
            <a:endParaRPr lang="en-US" altLang="en-US" dirty="0"/>
          </a:p>
        </p:txBody>
      </p:sp>
      <p:sp>
        <p:nvSpPr>
          <p:cNvPr id="5" name="Text Box 5">
            <a:extLst>
              <a:ext uri="{FF2B5EF4-FFF2-40B4-BE49-F238E27FC236}">
                <a16:creationId xmlns:a16="http://schemas.microsoft.com/office/drawing/2014/main" id="{F5A3097D-B544-7B03-E94B-10C95F0DF103}"/>
              </a:ext>
            </a:extLst>
          </p:cNvPr>
          <p:cNvSpPr txBox="1">
            <a:spLocks noChangeArrowheads="1"/>
          </p:cNvSpPr>
          <p:nvPr/>
        </p:nvSpPr>
        <p:spPr bwMode="auto">
          <a:xfrm>
            <a:off x="693104" y="1211040"/>
            <a:ext cx="69150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To estimate maximum axial forces imposed by braces on columns and beams:</a:t>
            </a:r>
          </a:p>
        </p:txBody>
      </p:sp>
      <p:sp>
        <p:nvSpPr>
          <p:cNvPr id="6" name="Text Box 6">
            <a:extLst>
              <a:ext uri="{FF2B5EF4-FFF2-40B4-BE49-F238E27FC236}">
                <a16:creationId xmlns:a16="http://schemas.microsoft.com/office/drawing/2014/main" id="{C40F050D-8AAF-7E3A-232D-A8599ECD250F}"/>
              </a:ext>
            </a:extLst>
          </p:cNvPr>
          <p:cNvSpPr txBox="1">
            <a:spLocks noChangeArrowheads="1"/>
          </p:cNvSpPr>
          <p:nvPr/>
        </p:nvSpPr>
        <p:spPr bwMode="auto">
          <a:xfrm>
            <a:off x="1947088" y="2292378"/>
            <a:ext cx="33607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2400" b="1" u="sng" dirty="0">
                <a:solidFill>
                  <a:schemeClr val="tx2"/>
                </a:solidFill>
                <a:latin typeface="Arial" charset="0"/>
              </a:rPr>
              <a:t>Braces in Tension:</a:t>
            </a:r>
            <a:endParaRPr lang="en-US" altLang="en-US" sz="2000" b="1" u="sng" dirty="0">
              <a:solidFill>
                <a:schemeClr val="tx2"/>
              </a:solidFill>
              <a:effectLst>
                <a:outerShdw blurRad="38100" dist="38100" dir="2700000" algn="tl">
                  <a:srgbClr val="000000"/>
                </a:outerShdw>
              </a:effectLst>
            </a:endParaRPr>
          </a:p>
        </p:txBody>
      </p:sp>
      <p:sp>
        <p:nvSpPr>
          <p:cNvPr id="7" name="Text Box 8">
            <a:extLst>
              <a:ext uri="{FF2B5EF4-FFF2-40B4-BE49-F238E27FC236}">
                <a16:creationId xmlns:a16="http://schemas.microsoft.com/office/drawing/2014/main" id="{BAF5EDB3-9BFD-DA41-3513-002CA5FB379A}"/>
              </a:ext>
            </a:extLst>
          </p:cNvPr>
          <p:cNvSpPr txBox="1">
            <a:spLocks noChangeArrowheads="1"/>
          </p:cNvSpPr>
          <p:nvPr/>
        </p:nvSpPr>
        <p:spPr bwMode="auto">
          <a:xfrm>
            <a:off x="3271089" y="2964918"/>
            <a:ext cx="33607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j-lt"/>
              </a:rPr>
              <a:t>Take </a:t>
            </a:r>
            <a:r>
              <a:rPr lang="en-US" altLang="en-US" i="1" dirty="0">
                <a:latin typeface="+mj-lt"/>
              </a:rPr>
              <a:t>P =</a:t>
            </a:r>
            <a:r>
              <a:rPr lang="en-US" altLang="en-US" dirty="0">
                <a:latin typeface="+mj-lt"/>
              </a:rPr>
              <a:t> </a:t>
            </a:r>
            <a:r>
              <a:rPr lang="en-US" altLang="en-US" i="1" dirty="0">
                <a:latin typeface="+mj-lt"/>
              </a:rPr>
              <a:t>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dirty="0">
              <a:latin typeface="+mj-lt"/>
            </a:endParaRPr>
          </a:p>
        </p:txBody>
      </p:sp>
      <p:sp>
        <p:nvSpPr>
          <p:cNvPr id="8" name="Text Box 9">
            <a:extLst>
              <a:ext uri="{FF2B5EF4-FFF2-40B4-BE49-F238E27FC236}">
                <a16:creationId xmlns:a16="http://schemas.microsoft.com/office/drawing/2014/main" id="{2AD12D5F-A75F-DB52-75BE-601F430DE77E}"/>
              </a:ext>
            </a:extLst>
          </p:cNvPr>
          <p:cNvSpPr txBox="1">
            <a:spLocks noChangeArrowheads="1"/>
          </p:cNvSpPr>
          <p:nvPr/>
        </p:nvSpPr>
        <p:spPr bwMode="auto">
          <a:xfrm>
            <a:off x="1901966" y="3789040"/>
            <a:ext cx="3729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defRPr sz="2200" u="sng">
                <a:solidFill>
                  <a:schemeClr val="tx2"/>
                </a:solidFill>
                <a:latin typeface="Arial" charset="0"/>
              </a:defRPr>
            </a:lvl1pPr>
          </a:lstStyle>
          <a:p>
            <a:r>
              <a:rPr lang="en-US" altLang="en-US" sz="2400" b="1" dirty="0"/>
              <a:t>Braces in Compression:</a:t>
            </a:r>
          </a:p>
        </p:txBody>
      </p:sp>
      <p:sp>
        <p:nvSpPr>
          <p:cNvPr id="9" name="Text Box 10">
            <a:extLst>
              <a:ext uri="{FF2B5EF4-FFF2-40B4-BE49-F238E27FC236}">
                <a16:creationId xmlns:a16="http://schemas.microsoft.com/office/drawing/2014/main" id="{B2CF78B6-B764-C366-7F5C-D3E575DD4BDF}"/>
              </a:ext>
            </a:extLst>
          </p:cNvPr>
          <p:cNvSpPr txBox="1">
            <a:spLocks noChangeArrowheads="1"/>
          </p:cNvSpPr>
          <p:nvPr/>
        </p:nvSpPr>
        <p:spPr bwMode="auto">
          <a:xfrm>
            <a:off x="2390251" y="4901679"/>
            <a:ext cx="854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j-lt"/>
              </a:rPr>
              <a:t>Use</a:t>
            </a:r>
            <a:r>
              <a:rPr lang="en-US" altLang="en-US" sz="2400" dirty="0">
                <a:latin typeface="Arial Narrow" pitchFamily="34" charset="0"/>
              </a:rPr>
              <a:t>:</a:t>
            </a:r>
          </a:p>
        </p:txBody>
      </p:sp>
      <p:sp>
        <p:nvSpPr>
          <p:cNvPr id="10" name="Text Box 11">
            <a:extLst>
              <a:ext uri="{FF2B5EF4-FFF2-40B4-BE49-F238E27FC236}">
                <a16:creationId xmlns:a16="http://schemas.microsoft.com/office/drawing/2014/main" id="{26241120-0B8C-6F6C-25AA-31958961729A}"/>
              </a:ext>
            </a:extLst>
          </p:cNvPr>
          <p:cNvSpPr txBox="1">
            <a:spLocks noChangeArrowheads="1"/>
          </p:cNvSpPr>
          <p:nvPr/>
        </p:nvSpPr>
        <p:spPr bwMode="auto">
          <a:xfrm>
            <a:off x="2382152" y="5909741"/>
            <a:ext cx="58020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whichever produces critical design case</a:t>
            </a:r>
          </a:p>
        </p:txBody>
      </p:sp>
      <p:sp>
        <p:nvSpPr>
          <p:cNvPr id="11" name="Text Box 10">
            <a:extLst>
              <a:ext uri="{FF2B5EF4-FFF2-40B4-BE49-F238E27FC236}">
                <a16:creationId xmlns:a16="http://schemas.microsoft.com/office/drawing/2014/main" id="{7DC215C0-25F7-FA34-AD58-A88FC6AA7C2A}"/>
              </a:ext>
            </a:extLst>
          </p:cNvPr>
          <p:cNvSpPr txBox="1">
            <a:spLocks noChangeArrowheads="1"/>
          </p:cNvSpPr>
          <p:nvPr/>
        </p:nvSpPr>
        <p:spPr bwMode="auto">
          <a:xfrm>
            <a:off x="3313898" y="4365104"/>
            <a:ext cx="6742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a:latin typeface="+mj-lt"/>
              </a:rPr>
              <a:t>P</a:t>
            </a:r>
            <a:r>
              <a:rPr lang="en-US" altLang="en-US" i="1" baseline="-25000" dirty="0">
                <a:latin typeface="+mj-lt"/>
              </a:rPr>
              <a:t>c</a:t>
            </a:r>
            <a:r>
              <a:rPr lang="en-US" altLang="en-US" i="1" dirty="0">
                <a:latin typeface="+mj-lt"/>
              </a:rPr>
              <a:t> = </a:t>
            </a:r>
            <a:r>
              <a:rPr lang="en-US" altLang="en-US" dirty="0">
                <a:latin typeface="+mj-lt"/>
              </a:rPr>
              <a:t>min { (</a:t>
            </a:r>
            <a:r>
              <a:rPr lang="en-US" altLang="en-US" i="1" dirty="0" err="1">
                <a:latin typeface="+mj-lt"/>
              </a:rPr>
              <a:t>F</a:t>
            </a:r>
            <a:r>
              <a:rPr lang="en-US" altLang="en-US" i="1" baseline="-25000" dirty="0" err="1">
                <a:latin typeface="+mj-lt"/>
              </a:rPr>
              <a:t>ne</a:t>
            </a:r>
            <a:r>
              <a:rPr lang="en-US" altLang="en-US" i="1" dirty="0">
                <a:latin typeface="+mj-lt"/>
              </a:rPr>
              <a:t> </a:t>
            </a:r>
            <a:r>
              <a:rPr lang="en-US" altLang="en-US" dirty="0">
                <a:latin typeface="+mj-lt"/>
              </a:rPr>
              <a:t>/ 0.877) </a:t>
            </a:r>
            <a:r>
              <a:rPr lang="en-US" altLang="en-US" i="1" dirty="0">
                <a:latin typeface="+mj-lt"/>
              </a:rPr>
              <a:t>A</a:t>
            </a:r>
            <a:r>
              <a:rPr lang="en-US" altLang="en-US" i="1" baseline="-25000" dirty="0">
                <a:latin typeface="+mj-lt"/>
              </a:rPr>
              <a:t>g </a:t>
            </a:r>
            <a:r>
              <a:rPr lang="en-US" altLang="en-US" i="1" dirty="0">
                <a:latin typeface="+mj-lt"/>
              </a:rPr>
              <a:t>,  </a:t>
            </a:r>
            <a:r>
              <a:rPr lang="en-US" altLang="en-US" i="1" dirty="0" err="1">
                <a:latin typeface="+mj-lt"/>
              </a:rPr>
              <a:t>R</a:t>
            </a:r>
            <a:r>
              <a:rPr lang="en-US" altLang="en-US" i="1" baseline="-25000" dirty="0" err="1">
                <a:latin typeface="+mj-lt"/>
              </a:rPr>
              <a:t>y</a:t>
            </a:r>
            <a:r>
              <a:rPr lang="en-US" altLang="en-US" i="1" dirty="0" err="1">
                <a:latin typeface="+mj-lt"/>
              </a:rPr>
              <a:t>F</a:t>
            </a:r>
            <a:r>
              <a:rPr lang="en-US" altLang="en-US" i="1" baseline="-25000" dirty="0" err="1">
                <a:latin typeface="+mj-lt"/>
              </a:rPr>
              <a:t>y</a:t>
            </a:r>
            <a:r>
              <a:rPr lang="en-US" altLang="en-US" i="1" dirty="0" err="1">
                <a:latin typeface="+mj-lt"/>
              </a:rPr>
              <a:t>A</a:t>
            </a:r>
            <a:r>
              <a:rPr lang="en-US" altLang="en-US" i="1" baseline="-25000" dirty="0" err="1">
                <a:latin typeface="+mj-lt"/>
              </a:rPr>
              <a:t>g</a:t>
            </a:r>
            <a:r>
              <a:rPr lang="en-US" altLang="en-US" i="1" baseline="-25000" dirty="0">
                <a:latin typeface="+mj-lt"/>
              </a:rPr>
              <a:t> </a:t>
            </a:r>
            <a:r>
              <a:rPr lang="en-US" altLang="en-US" i="1" dirty="0">
                <a:latin typeface="+mj-lt"/>
              </a:rPr>
              <a:t>}</a:t>
            </a:r>
            <a:endParaRPr lang="en-US" altLang="en-US" dirty="0">
              <a:latin typeface="+mj-lt"/>
            </a:endParaRPr>
          </a:p>
        </p:txBody>
      </p:sp>
      <p:sp>
        <p:nvSpPr>
          <p:cNvPr id="12" name="Text Box 10">
            <a:extLst>
              <a:ext uri="{FF2B5EF4-FFF2-40B4-BE49-F238E27FC236}">
                <a16:creationId xmlns:a16="http://schemas.microsoft.com/office/drawing/2014/main" id="{79FA0D4D-4642-1779-1895-77C300743EE9}"/>
              </a:ext>
            </a:extLst>
          </p:cNvPr>
          <p:cNvSpPr txBox="1">
            <a:spLocks noChangeArrowheads="1"/>
          </p:cNvSpPr>
          <p:nvPr/>
        </p:nvSpPr>
        <p:spPr bwMode="auto">
          <a:xfrm>
            <a:off x="3321128" y="5330304"/>
            <a:ext cx="24340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a:latin typeface="+mj-lt"/>
              </a:rPr>
              <a:t>P = 0.3 P</a:t>
            </a:r>
            <a:r>
              <a:rPr lang="en-US" altLang="en-US" i="1" baseline="-25000" dirty="0">
                <a:latin typeface="+mj-lt"/>
              </a:rPr>
              <a:t>c</a:t>
            </a:r>
            <a:r>
              <a:rPr lang="en-US" altLang="en-US" dirty="0">
                <a:latin typeface="+mj-lt"/>
              </a:rPr>
              <a:t> </a:t>
            </a:r>
          </a:p>
        </p:txBody>
      </p:sp>
      <p:sp>
        <p:nvSpPr>
          <p:cNvPr id="13" name="Text Box 11">
            <a:extLst>
              <a:ext uri="{FF2B5EF4-FFF2-40B4-BE49-F238E27FC236}">
                <a16:creationId xmlns:a16="http://schemas.microsoft.com/office/drawing/2014/main" id="{215616F5-0596-1E33-24F4-81C05309E4DF}"/>
              </a:ext>
            </a:extLst>
          </p:cNvPr>
          <p:cNvSpPr txBox="1">
            <a:spLocks noChangeArrowheads="1"/>
          </p:cNvSpPr>
          <p:nvPr/>
        </p:nvSpPr>
        <p:spPr bwMode="auto">
          <a:xfrm>
            <a:off x="3661839" y="4901679"/>
            <a:ext cx="8547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Arial Narrow" pitchFamily="34" charset="0"/>
              </a:rPr>
              <a:t>OR</a:t>
            </a:r>
          </a:p>
        </p:txBody>
      </p:sp>
    </p:spTree>
    <p:extLst>
      <p:ext uri="{BB962C8B-B14F-4D97-AF65-F5344CB8AC3E}">
        <p14:creationId xmlns:p14="http://schemas.microsoft.com/office/powerpoint/2010/main" val="28592888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43</a:t>
            </a:fld>
            <a:endParaRPr lang="en-US" altLang="en-US" dirty="0"/>
          </a:p>
        </p:txBody>
      </p:sp>
      <p:grpSp>
        <p:nvGrpSpPr>
          <p:cNvPr id="5" name="Group 10">
            <a:extLst>
              <a:ext uri="{FF2B5EF4-FFF2-40B4-BE49-F238E27FC236}">
                <a16:creationId xmlns:a16="http://schemas.microsoft.com/office/drawing/2014/main" id="{426FF059-95DD-C65F-561D-EEADC1E81FA1}"/>
              </a:ext>
            </a:extLst>
          </p:cNvPr>
          <p:cNvGrpSpPr>
            <a:grpSpLocks/>
          </p:cNvGrpSpPr>
          <p:nvPr/>
        </p:nvGrpSpPr>
        <p:grpSpPr bwMode="auto">
          <a:xfrm>
            <a:off x="3647728" y="4696985"/>
            <a:ext cx="1828800" cy="1447800"/>
            <a:chOff x="1152" y="2976"/>
            <a:chExt cx="1152" cy="912"/>
          </a:xfrm>
        </p:grpSpPr>
        <p:sp>
          <p:nvSpPr>
            <p:cNvPr id="6" name="Line 4">
              <a:extLst>
                <a:ext uri="{FF2B5EF4-FFF2-40B4-BE49-F238E27FC236}">
                  <a16:creationId xmlns:a16="http://schemas.microsoft.com/office/drawing/2014/main" id="{333A0707-7DFC-CDA7-32DC-34577D149C86}"/>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6">
              <a:extLst>
                <a:ext uri="{FF2B5EF4-FFF2-40B4-BE49-F238E27FC236}">
                  <a16:creationId xmlns:a16="http://schemas.microsoft.com/office/drawing/2014/main" id="{26EE1F9C-268F-D8B7-EA6C-9E6DBC4B8880}"/>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7">
              <a:extLst>
                <a:ext uri="{FF2B5EF4-FFF2-40B4-BE49-F238E27FC236}">
                  <a16:creationId xmlns:a16="http://schemas.microsoft.com/office/drawing/2014/main" id="{B0BF1DD2-E2B9-1916-6CC2-FC2ABE8D7DF2}"/>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8">
              <a:extLst>
                <a:ext uri="{FF2B5EF4-FFF2-40B4-BE49-F238E27FC236}">
                  <a16:creationId xmlns:a16="http://schemas.microsoft.com/office/drawing/2014/main" id="{86B34E5F-BAE0-5BE8-8A54-ACD9D53D104A}"/>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9">
              <a:extLst>
                <a:ext uri="{FF2B5EF4-FFF2-40B4-BE49-F238E27FC236}">
                  <a16:creationId xmlns:a16="http://schemas.microsoft.com/office/drawing/2014/main" id="{4826843B-8C52-9ED1-6E5A-92423FEC7505}"/>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 name="Group 11">
            <a:extLst>
              <a:ext uri="{FF2B5EF4-FFF2-40B4-BE49-F238E27FC236}">
                <a16:creationId xmlns:a16="http://schemas.microsoft.com/office/drawing/2014/main" id="{88C1CCAF-841A-D87E-3613-088E8B08CAC9}"/>
              </a:ext>
            </a:extLst>
          </p:cNvPr>
          <p:cNvGrpSpPr>
            <a:grpSpLocks/>
          </p:cNvGrpSpPr>
          <p:nvPr/>
        </p:nvGrpSpPr>
        <p:grpSpPr bwMode="auto">
          <a:xfrm>
            <a:off x="3647728" y="3249185"/>
            <a:ext cx="1828800" cy="1447800"/>
            <a:chOff x="1152" y="2976"/>
            <a:chExt cx="1152" cy="912"/>
          </a:xfrm>
        </p:grpSpPr>
        <p:sp>
          <p:nvSpPr>
            <p:cNvPr id="12" name="Line 12">
              <a:extLst>
                <a:ext uri="{FF2B5EF4-FFF2-40B4-BE49-F238E27FC236}">
                  <a16:creationId xmlns:a16="http://schemas.microsoft.com/office/drawing/2014/main" id="{8C2C05A2-6B03-DE7E-F9AE-3BC9DAE2D525}"/>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3">
              <a:extLst>
                <a:ext uri="{FF2B5EF4-FFF2-40B4-BE49-F238E27FC236}">
                  <a16:creationId xmlns:a16="http://schemas.microsoft.com/office/drawing/2014/main" id="{978B3B1D-4D3F-EAFA-C0F8-8575DB57F199}"/>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4">
              <a:extLst>
                <a:ext uri="{FF2B5EF4-FFF2-40B4-BE49-F238E27FC236}">
                  <a16:creationId xmlns:a16="http://schemas.microsoft.com/office/drawing/2014/main" id="{A2883B38-D144-A8FD-7287-0794554E5814}"/>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5">
              <a:extLst>
                <a:ext uri="{FF2B5EF4-FFF2-40B4-BE49-F238E27FC236}">
                  <a16:creationId xmlns:a16="http://schemas.microsoft.com/office/drawing/2014/main" id="{BCABA624-F92C-9F6E-2976-A42642597EF4}"/>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16">
              <a:extLst>
                <a:ext uri="{FF2B5EF4-FFF2-40B4-BE49-F238E27FC236}">
                  <a16:creationId xmlns:a16="http://schemas.microsoft.com/office/drawing/2014/main" id="{8B626520-D5A0-953C-6D87-2534D8D90D41}"/>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7" name="Group 17">
            <a:extLst>
              <a:ext uri="{FF2B5EF4-FFF2-40B4-BE49-F238E27FC236}">
                <a16:creationId xmlns:a16="http://schemas.microsoft.com/office/drawing/2014/main" id="{B3995C2E-A68A-EC4C-2ED1-1EDF31C76728}"/>
              </a:ext>
            </a:extLst>
          </p:cNvPr>
          <p:cNvGrpSpPr>
            <a:grpSpLocks/>
          </p:cNvGrpSpPr>
          <p:nvPr/>
        </p:nvGrpSpPr>
        <p:grpSpPr bwMode="auto">
          <a:xfrm>
            <a:off x="3647728" y="1801385"/>
            <a:ext cx="1828800" cy="1447800"/>
            <a:chOff x="1152" y="2976"/>
            <a:chExt cx="1152" cy="912"/>
          </a:xfrm>
        </p:grpSpPr>
        <p:sp>
          <p:nvSpPr>
            <p:cNvPr id="18" name="Line 18">
              <a:extLst>
                <a:ext uri="{FF2B5EF4-FFF2-40B4-BE49-F238E27FC236}">
                  <a16:creationId xmlns:a16="http://schemas.microsoft.com/office/drawing/2014/main" id="{19C41544-FF9F-7CA8-21CB-41086A61554D}"/>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19">
              <a:extLst>
                <a:ext uri="{FF2B5EF4-FFF2-40B4-BE49-F238E27FC236}">
                  <a16:creationId xmlns:a16="http://schemas.microsoft.com/office/drawing/2014/main" id="{ADDAAF1A-C429-367D-384D-BB1C87F4F77D}"/>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20">
              <a:extLst>
                <a:ext uri="{FF2B5EF4-FFF2-40B4-BE49-F238E27FC236}">
                  <a16:creationId xmlns:a16="http://schemas.microsoft.com/office/drawing/2014/main" id="{117A65B2-0442-7E3F-6A81-27AE8A472527}"/>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1">
              <a:extLst>
                <a:ext uri="{FF2B5EF4-FFF2-40B4-BE49-F238E27FC236}">
                  <a16:creationId xmlns:a16="http://schemas.microsoft.com/office/drawing/2014/main" id="{6F78161D-B537-08ED-EAE4-78ED628F1082}"/>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22">
              <a:extLst>
                <a:ext uri="{FF2B5EF4-FFF2-40B4-BE49-F238E27FC236}">
                  <a16:creationId xmlns:a16="http://schemas.microsoft.com/office/drawing/2014/main" id="{BC221E09-D3E7-B9E3-0173-F6046BD8CB1C}"/>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3" name="AutoShape 25">
            <a:extLst>
              <a:ext uri="{FF2B5EF4-FFF2-40B4-BE49-F238E27FC236}">
                <a16:creationId xmlns:a16="http://schemas.microsoft.com/office/drawing/2014/main" id="{5865BB99-E6B3-0112-27CD-D0649505427F}"/>
              </a:ext>
            </a:extLst>
          </p:cNvPr>
          <p:cNvSpPr>
            <a:spLocks noChangeArrowheads="1"/>
          </p:cNvSpPr>
          <p:nvPr/>
        </p:nvSpPr>
        <p:spPr bwMode="auto">
          <a:xfrm>
            <a:off x="2961928" y="172518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4" name="AutoShape 26">
            <a:extLst>
              <a:ext uri="{FF2B5EF4-FFF2-40B4-BE49-F238E27FC236}">
                <a16:creationId xmlns:a16="http://schemas.microsoft.com/office/drawing/2014/main" id="{322A507D-273D-1239-C09A-3A4941A15C28}"/>
              </a:ext>
            </a:extLst>
          </p:cNvPr>
          <p:cNvSpPr>
            <a:spLocks noChangeArrowheads="1"/>
          </p:cNvSpPr>
          <p:nvPr/>
        </p:nvSpPr>
        <p:spPr bwMode="auto">
          <a:xfrm>
            <a:off x="2961928" y="317298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AutoShape 27">
            <a:extLst>
              <a:ext uri="{FF2B5EF4-FFF2-40B4-BE49-F238E27FC236}">
                <a16:creationId xmlns:a16="http://schemas.microsoft.com/office/drawing/2014/main" id="{C0F5E84A-3192-6E5F-E24D-B777DC8FDD35}"/>
              </a:ext>
            </a:extLst>
          </p:cNvPr>
          <p:cNvSpPr>
            <a:spLocks noChangeArrowheads="1"/>
          </p:cNvSpPr>
          <p:nvPr/>
        </p:nvSpPr>
        <p:spPr bwMode="auto">
          <a:xfrm>
            <a:off x="2961928" y="462078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28">
            <a:extLst>
              <a:ext uri="{FF2B5EF4-FFF2-40B4-BE49-F238E27FC236}">
                <a16:creationId xmlns:a16="http://schemas.microsoft.com/office/drawing/2014/main" id="{F514D041-90EC-9687-E838-49CAE9AFA494}"/>
              </a:ext>
            </a:extLst>
          </p:cNvPr>
          <p:cNvSpPr>
            <a:spLocks noChangeShapeType="1"/>
          </p:cNvSpPr>
          <p:nvPr/>
        </p:nvSpPr>
        <p:spPr bwMode="auto">
          <a:xfrm>
            <a:off x="3495328" y="614478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29">
            <a:extLst>
              <a:ext uri="{FF2B5EF4-FFF2-40B4-BE49-F238E27FC236}">
                <a16:creationId xmlns:a16="http://schemas.microsoft.com/office/drawing/2014/main" id="{9E60B922-009A-5B7E-B030-7EE1891EBC9A}"/>
              </a:ext>
            </a:extLst>
          </p:cNvPr>
          <p:cNvSpPr>
            <a:spLocks noChangeShapeType="1"/>
          </p:cNvSpPr>
          <p:nvPr/>
        </p:nvSpPr>
        <p:spPr bwMode="auto">
          <a:xfrm>
            <a:off x="5333653" y="614478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Text Box 31">
            <a:extLst>
              <a:ext uri="{FF2B5EF4-FFF2-40B4-BE49-F238E27FC236}">
                <a16:creationId xmlns:a16="http://schemas.microsoft.com/office/drawing/2014/main" id="{821D9B96-52F8-5F7A-0009-4AA34945889A}"/>
              </a:ext>
            </a:extLst>
          </p:cNvPr>
          <p:cNvSpPr txBox="1">
            <a:spLocks noChangeArrowheads="1"/>
          </p:cNvSpPr>
          <p:nvPr/>
        </p:nvSpPr>
        <p:spPr bwMode="auto">
          <a:xfrm>
            <a:off x="4714528" y="212047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29" name="Text Box 34">
            <a:extLst>
              <a:ext uri="{FF2B5EF4-FFF2-40B4-BE49-F238E27FC236}">
                <a16:creationId xmlns:a16="http://schemas.microsoft.com/office/drawing/2014/main" id="{C1E642BB-2ACD-CCC5-86CD-69F2E332E349}"/>
              </a:ext>
            </a:extLst>
          </p:cNvPr>
          <p:cNvSpPr txBox="1">
            <a:spLocks noChangeArrowheads="1"/>
          </p:cNvSpPr>
          <p:nvPr/>
        </p:nvSpPr>
        <p:spPr bwMode="auto">
          <a:xfrm>
            <a:off x="6691536" y="2684035"/>
            <a:ext cx="39409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Find maximum axial compression in column.</a:t>
            </a:r>
          </a:p>
        </p:txBody>
      </p:sp>
      <p:sp>
        <p:nvSpPr>
          <p:cNvPr id="30" name="Line 35">
            <a:extLst>
              <a:ext uri="{FF2B5EF4-FFF2-40B4-BE49-F238E27FC236}">
                <a16:creationId xmlns:a16="http://schemas.microsoft.com/office/drawing/2014/main" id="{14938403-D605-7DFB-7A78-C3E968E06345}"/>
              </a:ext>
            </a:extLst>
          </p:cNvPr>
          <p:cNvSpPr>
            <a:spLocks noChangeShapeType="1"/>
          </p:cNvSpPr>
          <p:nvPr/>
        </p:nvSpPr>
        <p:spPr bwMode="auto">
          <a:xfrm flipV="1">
            <a:off x="5476527" y="3172985"/>
            <a:ext cx="1215005" cy="2057400"/>
          </a:xfrm>
          <a:prstGeom prst="line">
            <a:avLst/>
          </a:prstGeom>
          <a:noFill/>
          <a:ln w="2222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1" name="Text Box 37">
            <a:extLst>
              <a:ext uri="{FF2B5EF4-FFF2-40B4-BE49-F238E27FC236}">
                <a16:creationId xmlns:a16="http://schemas.microsoft.com/office/drawing/2014/main" id="{9F3A58F2-E4A8-37C5-9A1E-CE3F2FA4B22D}"/>
              </a:ext>
            </a:extLst>
          </p:cNvPr>
          <p:cNvSpPr txBox="1">
            <a:spLocks noChangeArrowheads="1"/>
          </p:cNvSpPr>
          <p:nvPr/>
        </p:nvSpPr>
        <p:spPr bwMode="auto">
          <a:xfrm>
            <a:off x="6767736" y="3630185"/>
            <a:ext cx="27904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Tension Braces:</a:t>
            </a:r>
            <a:br>
              <a:rPr lang="en-US" altLang="en-US" sz="2400" b="0" u="sng" dirty="0">
                <a:solidFill>
                  <a:schemeClr val="tx2"/>
                </a:solidFill>
                <a:latin typeface="Arial Narrow" pitchFamily="34" charset="0"/>
              </a:rPr>
            </a:br>
            <a:r>
              <a:rPr lang="en-US" altLang="en-US" sz="2400" dirty="0">
                <a:latin typeface="Arial Narrow" pitchFamily="34" charset="0"/>
              </a:rPr>
              <a:t>    Take </a:t>
            </a:r>
            <a:r>
              <a:rPr lang="en-US" altLang="en-US" sz="2400" i="1" dirty="0">
                <a:latin typeface="Arial Narrow" pitchFamily="34" charset="0"/>
              </a:rPr>
              <a:t>P =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32" name="Text Box 39">
            <a:extLst>
              <a:ext uri="{FF2B5EF4-FFF2-40B4-BE49-F238E27FC236}">
                <a16:creationId xmlns:a16="http://schemas.microsoft.com/office/drawing/2014/main" id="{50EDD618-FAF1-5CD4-B831-0576A7BA8CA9}"/>
              </a:ext>
            </a:extLst>
          </p:cNvPr>
          <p:cNvSpPr txBox="1">
            <a:spLocks noChangeArrowheads="1"/>
          </p:cNvSpPr>
          <p:nvPr/>
        </p:nvSpPr>
        <p:spPr bwMode="auto">
          <a:xfrm>
            <a:off x="6767736" y="4542219"/>
            <a:ext cx="3360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Compression Braces:</a:t>
            </a:r>
            <a:br>
              <a:rPr lang="en-US" altLang="en-US" sz="2400" u="sng" dirty="0">
                <a:solidFill>
                  <a:schemeClr val="tx2"/>
                </a:solidFill>
                <a:latin typeface="+mn-lt"/>
              </a:rPr>
            </a:br>
            <a:r>
              <a:rPr lang="en-US" altLang="en-US" sz="2400" dirty="0">
                <a:latin typeface="Arial Narrow" pitchFamily="34" charset="0"/>
              </a:rPr>
              <a:t>    Take </a:t>
            </a:r>
            <a:r>
              <a:rPr lang="en-US" altLang="en-US" sz="2400" i="1" dirty="0">
                <a:latin typeface="Arial Narrow" pitchFamily="34" charset="0"/>
              </a:rPr>
              <a:t>P = P</a:t>
            </a:r>
            <a:r>
              <a:rPr lang="en-US" altLang="en-US" sz="2400" i="1" baseline="-25000" dirty="0">
                <a:latin typeface="Arial Narrow" pitchFamily="34" charset="0"/>
              </a:rPr>
              <a:t>c</a:t>
            </a:r>
            <a:endParaRPr lang="en-US" altLang="en-US" sz="2400" dirty="0">
              <a:latin typeface="Arial Narrow" pitchFamily="34" charset="0"/>
            </a:endParaRPr>
          </a:p>
        </p:txBody>
      </p:sp>
      <p:sp>
        <p:nvSpPr>
          <p:cNvPr id="2" name="Arc 26">
            <a:extLst>
              <a:ext uri="{FF2B5EF4-FFF2-40B4-BE49-F238E27FC236}">
                <a16:creationId xmlns:a16="http://schemas.microsoft.com/office/drawing/2014/main" id="{4985F2E9-C5DC-5BFA-1667-526D4BE4D85A}"/>
              </a:ext>
            </a:extLst>
          </p:cNvPr>
          <p:cNvSpPr>
            <a:spLocks/>
          </p:cNvSpPr>
          <p:nvPr/>
        </p:nvSpPr>
        <p:spPr bwMode="auto">
          <a:xfrm rot="12341790">
            <a:off x="5309046" y="1301671"/>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17922340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44</a:t>
            </a:fld>
            <a:endParaRPr lang="en-US" altLang="en-US" dirty="0"/>
          </a:p>
        </p:txBody>
      </p:sp>
      <p:sp>
        <p:nvSpPr>
          <p:cNvPr id="2" name="Line 3">
            <a:extLst>
              <a:ext uri="{FF2B5EF4-FFF2-40B4-BE49-F238E27FC236}">
                <a16:creationId xmlns:a16="http://schemas.microsoft.com/office/drawing/2014/main" id="{F642A8F5-A7C3-EA1E-FE00-5E2ECFE9B4C9}"/>
              </a:ext>
            </a:extLst>
          </p:cNvPr>
          <p:cNvSpPr>
            <a:spLocks noChangeShapeType="1"/>
          </p:cNvSpPr>
          <p:nvPr/>
        </p:nvSpPr>
        <p:spPr bwMode="auto">
          <a:xfrm flipV="1">
            <a:off x="3647728" y="46969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4">
            <a:extLst>
              <a:ext uri="{FF2B5EF4-FFF2-40B4-BE49-F238E27FC236}">
                <a16:creationId xmlns:a16="http://schemas.microsoft.com/office/drawing/2014/main" id="{1F7E5F0E-26C7-EE8C-3C20-FF76EB7AFB19}"/>
              </a:ext>
            </a:extLst>
          </p:cNvPr>
          <p:cNvSpPr>
            <a:spLocks noChangeShapeType="1"/>
          </p:cNvSpPr>
          <p:nvPr/>
        </p:nvSpPr>
        <p:spPr bwMode="auto">
          <a:xfrm flipV="1">
            <a:off x="5476528" y="46969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5">
            <a:extLst>
              <a:ext uri="{FF2B5EF4-FFF2-40B4-BE49-F238E27FC236}">
                <a16:creationId xmlns:a16="http://schemas.microsoft.com/office/drawing/2014/main" id="{5D9FFD61-9139-5967-27ED-570C68B64567}"/>
              </a:ext>
            </a:extLst>
          </p:cNvPr>
          <p:cNvSpPr>
            <a:spLocks noChangeShapeType="1"/>
          </p:cNvSpPr>
          <p:nvPr/>
        </p:nvSpPr>
        <p:spPr bwMode="auto">
          <a:xfrm>
            <a:off x="3647728" y="4696984"/>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6">
            <a:extLst>
              <a:ext uri="{FF2B5EF4-FFF2-40B4-BE49-F238E27FC236}">
                <a16:creationId xmlns:a16="http://schemas.microsoft.com/office/drawing/2014/main" id="{0B0565B9-AF32-0B61-A8BD-7414683C7D18}"/>
              </a:ext>
            </a:extLst>
          </p:cNvPr>
          <p:cNvSpPr>
            <a:spLocks noChangeShapeType="1"/>
          </p:cNvSpPr>
          <p:nvPr/>
        </p:nvSpPr>
        <p:spPr bwMode="auto">
          <a:xfrm>
            <a:off x="3647728" y="46969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7">
            <a:extLst>
              <a:ext uri="{FF2B5EF4-FFF2-40B4-BE49-F238E27FC236}">
                <a16:creationId xmlns:a16="http://schemas.microsoft.com/office/drawing/2014/main" id="{AD844F99-E089-E96D-A179-0D18C69DE471}"/>
              </a:ext>
            </a:extLst>
          </p:cNvPr>
          <p:cNvSpPr>
            <a:spLocks noChangeShapeType="1"/>
          </p:cNvSpPr>
          <p:nvPr/>
        </p:nvSpPr>
        <p:spPr bwMode="auto">
          <a:xfrm flipH="1">
            <a:off x="3647728" y="46969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9">
            <a:extLst>
              <a:ext uri="{FF2B5EF4-FFF2-40B4-BE49-F238E27FC236}">
                <a16:creationId xmlns:a16="http://schemas.microsoft.com/office/drawing/2014/main" id="{19749BFB-C206-8D48-6D75-517D4A905E74}"/>
              </a:ext>
            </a:extLst>
          </p:cNvPr>
          <p:cNvSpPr>
            <a:spLocks noChangeShapeType="1"/>
          </p:cNvSpPr>
          <p:nvPr/>
        </p:nvSpPr>
        <p:spPr bwMode="auto">
          <a:xfrm flipV="1">
            <a:off x="3647728" y="32491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0">
            <a:extLst>
              <a:ext uri="{FF2B5EF4-FFF2-40B4-BE49-F238E27FC236}">
                <a16:creationId xmlns:a16="http://schemas.microsoft.com/office/drawing/2014/main" id="{F8B7A435-FC24-5CC6-A9CC-716849875C2C}"/>
              </a:ext>
            </a:extLst>
          </p:cNvPr>
          <p:cNvSpPr>
            <a:spLocks noChangeShapeType="1"/>
          </p:cNvSpPr>
          <p:nvPr/>
        </p:nvSpPr>
        <p:spPr bwMode="auto">
          <a:xfrm flipV="1">
            <a:off x="5476528" y="32491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11">
            <a:extLst>
              <a:ext uri="{FF2B5EF4-FFF2-40B4-BE49-F238E27FC236}">
                <a16:creationId xmlns:a16="http://schemas.microsoft.com/office/drawing/2014/main" id="{C3381E56-D6AD-BAAF-A280-5DCE14962D30}"/>
              </a:ext>
            </a:extLst>
          </p:cNvPr>
          <p:cNvSpPr>
            <a:spLocks noChangeShapeType="1"/>
          </p:cNvSpPr>
          <p:nvPr/>
        </p:nvSpPr>
        <p:spPr bwMode="auto">
          <a:xfrm>
            <a:off x="3647728" y="3249184"/>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12">
            <a:extLst>
              <a:ext uri="{FF2B5EF4-FFF2-40B4-BE49-F238E27FC236}">
                <a16:creationId xmlns:a16="http://schemas.microsoft.com/office/drawing/2014/main" id="{F24B3A4A-4E56-D747-9F0B-819B789D624C}"/>
              </a:ext>
            </a:extLst>
          </p:cNvPr>
          <p:cNvSpPr>
            <a:spLocks noChangeShapeType="1"/>
          </p:cNvSpPr>
          <p:nvPr/>
        </p:nvSpPr>
        <p:spPr bwMode="auto">
          <a:xfrm>
            <a:off x="3647728" y="32491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13">
            <a:extLst>
              <a:ext uri="{FF2B5EF4-FFF2-40B4-BE49-F238E27FC236}">
                <a16:creationId xmlns:a16="http://schemas.microsoft.com/office/drawing/2014/main" id="{2A0D9DD5-8B2F-A1FA-9BCC-83A1E8364D10}"/>
              </a:ext>
            </a:extLst>
          </p:cNvPr>
          <p:cNvSpPr>
            <a:spLocks noChangeShapeType="1"/>
          </p:cNvSpPr>
          <p:nvPr/>
        </p:nvSpPr>
        <p:spPr bwMode="auto">
          <a:xfrm flipH="1">
            <a:off x="3647728" y="32491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15">
            <a:extLst>
              <a:ext uri="{FF2B5EF4-FFF2-40B4-BE49-F238E27FC236}">
                <a16:creationId xmlns:a16="http://schemas.microsoft.com/office/drawing/2014/main" id="{C2A4BA57-E8D2-A897-4D74-EB3ADB643DE8}"/>
              </a:ext>
            </a:extLst>
          </p:cNvPr>
          <p:cNvSpPr>
            <a:spLocks noChangeShapeType="1"/>
          </p:cNvSpPr>
          <p:nvPr/>
        </p:nvSpPr>
        <p:spPr bwMode="auto">
          <a:xfrm flipV="1">
            <a:off x="3647728" y="18013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16">
            <a:extLst>
              <a:ext uri="{FF2B5EF4-FFF2-40B4-BE49-F238E27FC236}">
                <a16:creationId xmlns:a16="http://schemas.microsoft.com/office/drawing/2014/main" id="{15564BFC-FB88-5FD0-7405-E7EB1680E05F}"/>
              </a:ext>
            </a:extLst>
          </p:cNvPr>
          <p:cNvSpPr>
            <a:spLocks noChangeShapeType="1"/>
          </p:cNvSpPr>
          <p:nvPr/>
        </p:nvSpPr>
        <p:spPr bwMode="auto">
          <a:xfrm flipV="1">
            <a:off x="5476528" y="1801384"/>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17">
            <a:extLst>
              <a:ext uri="{FF2B5EF4-FFF2-40B4-BE49-F238E27FC236}">
                <a16:creationId xmlns:a16="http://schemas.microsoft.com/office/drawing/2014/main" id="{FF7293B9-130D-FCA2-9F4C-D716FBF2241D}"/>
              </a:ext>
            </a:extLst>
          </p:cNvPr>
          <p:cNvSpPr>
            <a:spLocks noChangeShapeType="1"/>
          </p:cNvSpPr>
          <p:nvPr/>
        </p:nvSpPr>
        <p:spPr bwMode="auto">
          <a:xfrm>
            <a:off x="3647728" y="1801384"/>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18">
            <a:extLst>
              <a:ext uri="{FF2B5EF4-FFF2-40B4-BE49-F238E27FC236}">
                <a16:creationId xmlns:a16="http://schemas.microsoft.com/office/drawing/2014/main" id="{73627525-29AC-D891-BBB6-25169078C914}"/>
              </a:ext>
            </a:extLst>
          </p:cNvPr>
          <p:cNvSpPr>
            <a:spLocks noChangeShapeType="1"/>
          </p:cNvSpPr>
          <p:nvPr/>
        </p:nvSpPr>
        <p:spPr bwMode="auto">
          <a:xfrm>
            <a:off x="3647728" y="18013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19">
            <a:extLst>
              <a:ext uri="{FF2B5EF4-FFF2-40B4-BE49-F238E27FC236}">
                <a16:creationId xmlns:a16="http://schemas.microsoft.com/office/drawing/2014/main" id="{760BF0C0-220C-6AA5-16B4-BA7843FED46E}"/>
              </a:ext>
            </a:extLst>
          </p:cNvPr>
          <p:cNvSpPr>
            <a:spLocks noChangeShapeType="1"/>
          </p:cNvSpPr>
          <p:nvPr/>
        </p:nvSpPr>
        <p:spPr bwMode="auto">
          <a:xfrm flipH="1">
            <a:off x="3647728" y="1801384"/>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AutoShape 21">
            <a:extLst>
              <a:ext uri="{FF2B5EF4-FFF2-40B4-BE49-F238E27FC236}">
                <a16:creationId xmlns:a16="http://schemas.microsoft.com/office/drawing/2014/main" id="{C4CB87EB-0099-AD68-B5C4-52B22C646774}"/>
              </a:ext>
            </a:extLst>
          </p:cNvPr>
          <p:cNvSpPr>
            <a:spLocks noChangeArrowheads="1"/>
          </p:cNvSpPr>
          <p:nvPr/>
        </p:nvSpPr>
        <p:spPr bwMode="auto">
          <a:xfrm>
            <a:off x="2961928" y="1725184"/>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8" name="AutoShape 22">
            <a:extLst>
              <a:ext uri="{FF2B5EF4-FFF2-40B4-BE49-F238E27FC236}">
                <a16:creationId xmlns:a16="http://schemas.microsoft.com/office/drawing/2014/main" id="{47C7470A-F09E-8C5E-4585-5E465C6B19D5}"/>
              </a:ext>
            </a:extLst>
          </p:cNvPr>
          <p:cNvSpPr>
            <a:spLocks noChangeArrowheads="1"/>
          </p:cNvSpPr>
          <p:nvPr/>
        </p:nvSpPr>
        <p:spPr bwMode="auto">
          <a:xfrm>
            <a:off x="2961928" y="3172984"/>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9" name="AutoShape 23">
            <a:extLst>
              <a:ext uri="{FF2B5EF4-FFF2-40B4-BE49-F238E27FC236}">
                <a16:creationId xmlns:a16="http://schemas.microsoft.com/office/drawing/2014/main" id="{9B26091B-FB1D-2BC3-C14B-7F525088A4D7}"/>
              </a:ext>
            </a:extLst>
          </p:cNvPr>
          <p:cNvSpPr>
            <a:spLocks noChangeArrowheads="1"/>
          </p:cNvSpPr>
          <p:nvPr/>
        </p:nvSpPr>
        <p:spPr bwMode="auto">
          <a:xfrm>
            <a:off x="2961928" y="4620784"/>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 name="Line 24">
            <a:extLst>
              <a:ext uri="{FF2B5EF4-FFF2-40B4-BE49-F238E27FC236}">
                <a16:creationId xmlns:a16="http://schemas.microsoft.com/office/drawing/2014/main" id="{DDE28343-A6C9-FC55-889E-C6B33FD9C9BE}"/>
              </a:ext>
            </a:extLst>
          </p:cNvPr>
          <p:cNvSpPr>
            <a:spLocks noChangeShapeType="1"/>
          </p:cNvSpPr>
          <p:nvPr/>
        </p:nvSpPr>
        <p:spPr bwMode="auto">
          <a:xfrm>
            <a:off x="3495328" y="6144784"/>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25">
            <a:extLst>
              <a:ext uri="{FF2B5EF4-FFF2-40B4-BE49-F238E27FC236}">
                <a16:creationId xmlns:a16="http://schemas.microsoft.com/office/drawing/2014/main" id="{E9C82F9A-13E5-5E14-5D7E-F1BFDC3D3CB4}"/>
              </a:ext>
            </a:extLst>
          </p:cNvPr>
          <p:cNvSpPr>
            <a:spLocks noChangeShapeType="1"/>
          </p:cNvSpPr>
          <p:nvPr/>
        </p:nvSpPr>
        <p:spPr bwMode="auto">
          <a:xfrm>
            <a:off x="5333653" y="6144784"/>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Arc 26">
            <a:extLst>
              <a:ext uri="{FF2B5EF4-FFF2-40B4-BE49-F238E27FC236}">
                <a16:creationId xmlns:a16="http://schemas.microsoft.com/office/drawing/2014/main" id="{74AC8ECA-1A0C-1F86-4021-27E8F87F349C}"/>
              </a:ext>
            </a:extLst>
          </p:cNvPr>
          <p:cNvSpPr>
            <a:spLocks/>
          </p:cNvSpPr>
          <p:nvPr/>
        </p:nvSpPr>
        <p:spPr bwMode="auto">
          <a:xfrm rot="12341790">
            <a:off x="5309046" y="1301671"/>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Text Box 27">
            <a:extLst>
              <a:ext uri="{FF2B5EF4-FFF2-40B4-BE49-F238E27FC236}">
                <a16:creationId xmlns:a16="http://schemas.microsoft.com/office/drawing/2014/main" id="{EA18D776-00C7-2566-5CA0-8CFCAE7F582A}"/>
              </a:ext>
            </a:extLst>
          </p:cNvPr>
          <p:cNvSpPr txBox="1">
            <a:spLocks noChangeArrowheads="1"/>
          </p:cNvSpPr>
          <p:nvPr/>
        </p:nvSpPr>
        <p:spPr bwMode="auto">
          <a:xfrm>
            <a:off x="4714528" y="2120472"/>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54" name="Freeform 33">
            <a:extLst>
              <a:ext uri="{FF2B5EF4-FFF2-40B4-BE49-F238E27FC236}">
                <a16:creationId xmlns:a16="http://schemas.microsoft.com/office/drawing/2014/main" id="{C9A3D118-331B-8D29-662F-AF78374CFDF4}"/>
              </a:ext>
            </a:extLst>
          </p:cNvPr>
          <p:cNvSpPr>
            <a:spLocks/>
          </p:cNvSpPr>
          <p:nvPr/>
        </p:nvSpPr>
        <p:spPr bwMode="auto">
          <a:xfrm>
            <a:off x="5006628" y="1801384"/>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Freeform 34">
            <a:extLst>
              <a:ext uri="{FF2B5EF4-FFF2-40B4-BE49-F238E27FC236}">
                <a16:creationId xmlns:a16="http://schemas.microsoft.com/office/drawing/2014/main" id="{8D33F17C-4606-841E-C959-18BAD5C1A1BA}"/>
              </a:ext>
            </a:extLst>
          </p:cNvPr>
          <p:cNvSpPr>
            <a:spLocks/>
          </p:cNvSpPr>
          <p:nvPr/>
        </p:nvSpPr>
        <p:spPr bwMode="auto">
          <a:xfrm>
            <a:off x="5006628" y="3261884"/>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Freeform 35">
            <a:extLst>
              <a:ext uri="{FF2B5EF4-FFF2-40B4-BE49-F238E27FC236}">
                <a16:creationId xmlns:a16="http://schemas.microsoft.com/office/drawing/2014/main" id="{6C8EA88D-1431-483D-59C1-B0C585840173}"/>
              </a:ext>
            </a:extLst>
          </p:cNvPr>
          <p:cNvSpPr>
            <a:spLocks/>
          </p:cNvSpPr>
          <p:nvPr/>
        </p:nvSpPr>
        <p:spPr bwMode="auto">
          <a:xfrm>
            <a:off x="5006628" y="4696984"/>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Freeform 36">
            <a:extLst>
              <a:ext uri="{FF2B5EF4-FFF2-40B4-BE49-F238E27FC236}">
                <a16:creationId xmlns:a16="http://schemas.microsoft.com/office/drawing/2014/main" id="{732305C1-07E0-78E1-9AD2-E2999F8228CF}"/>
              </a:ext>
            </a:extLst>
          </p:cNvPr>
          <p:cNvSpPr>
            <a:spLocks/>
          </p:cNvSpPr>
          <p:nvPr/>
        </p:nvSpPr>
        <p:spPr bwMode="auto">
          <a:xfrm flipH="1" flipV="1">
            <a:off x="5235228" y="3058684"/>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Freeform 37">
            <a:extLst>
              <a:ext uri="{FF2B5EF4-FFF2-40B4-BE49-F238E27FC236}">
                <a16:creationId xmlns:a16="http://schemas.microsoft.com/office/drawing/2014/main" id="{C43E4BD9-018A-A159-B990-58BC5E596364}"/>
              </a:ext>
            </a:extLst>
          </p:cNvPr>
          <p:cNvSpPr>
            <a:spLocks/>
          </p:cNvSpPr>
          <p:nvPr/>
        </p:nvSpPr>
        <p:spPr bwMode="auto">
          <a:xfrm flipH="1" flipV="1">
            <a:off x="5247928" y="4519184"/>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Freeform 38">
            <a:extLst>
              <a:ext uri="{FF2B5EF4-FFF2-40B4-BE49-F238E27FC236}">
                <a16:creationId xmlns:a16="http://schemas.microsoft.com/office/drawing/2014/main" id="{A2F13934-FB77-481D-467D-C6C496014B85}"/>
              </a:ext>
            </a:extLst>
          </p:cNvPr>
          <p:cNvSpPr>
            <a:spLocks/>
          </p:cNvSpPr>
          <p:nvPr/>
        </p:nvSpPr>
        <p:spPr bwMode="auto">
          <a:xfrm flipH="1" flipV="1">
            <a:off x="5247928" y="5966984"/>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Text Box 39">
            <a:extLst>
              <a:ext uri="{FF2B5EF4-FFF2-40B4-BE49-F238E27FC236}">
                <a16:creationId xmlns:a16="http://schemas.microsoft.com/office/drawing/2014/main" id="{C6538432-89FD-EB6C-46AB-4D388C15D978}"/>
              </a:ext>
            </a:extLst>
          </p:cNvPr>
          <p:cNvSpPr txBox="1">
            <a:spLocks noChangeArrowheads="1"/>
          </p:cNvSpPr>
          <p:nvPr/>
        </p:nvSpPr>
        <p:spPr bwMode="auto">
          <a:xfrm>
            <a:off x="4257328" y="1877584"/>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a:latin typeface="Arial Narrow" pitchFamily="34" charset="0"/>
              </a:rPr>
              <a:t>R</a:t>
            </a:r>
            <a:r>
              <a:rPr lang="en-US" altLang="en-US" sz="1400" i="1" baseline="-25000">
                <a:latin typeface="Arial Narrow" pitchFamily="34" charset="0"/>
              </a:rPr>
              <a:t>y</a:t>
            </a:r>
            <a:r>
              <a:rPr lang="en-US" altLang="en-US" sz="1400" i="1">
                <a:latin typeface="Arial Narrow" pitchFamily="34" charset="0"/>
              </a:rPr>
              <a:t> F</a:t>
            </a:r>
            <a:r>
              <a:rPr lang="en-US" altLang="en-US" sz="1400" i="1" baseline="-25000">
                <a:latin typeface="Arial Narrow" pitchFamily="34" charset="0"/>
              </a:rPr>
              <a:t>y</a:t>
            </a:r>
            <a:r>
              <a:rPr lang="en-US" altLang="en-US" sz="1400" i="1">
                <a:latin typeface="Arial Narrow" pitchFamily="34" charset="0"/>
              </a:rPr>
              <a:t> A</a:t>
            </a:r>
            <a:r>
              <a:rPr lang="en-US" altLang="en-US" sz="1400" i="1" baseline="-25000">
                <a:latin typeface="Arial Narrow" pitchFamily="34" charset="0"/>
              </a:rPr>
              <a:t>g</a:t>
            </a:r>
            <a:endParaRPr lang="en-US" altLang="en-US" sz="1400" i="1">
              <a:latin typeface="Arial Narrow" pitchFamily="34" charset="0"/>
            </a:endParaRPr>
          </a:p>
        </p:txBody>
      </p:sp>
      <p:sp>
        <p:nvSpPr>
          <p:cNvPr id="61" name="Text Box 40">
            <a:extLst>
              <a:ext uri="{FF2B5EF4-FFF2-40B4-BE49-F238E27FC236}">
                <a16:creationId xmlns:a16="http://schemas.microsoft.com/office/drawing/2014/main" id="{5E5178EA-1602-A001-ABA5-7A3E8F8B928F}"/>
              </a:ext>
            </a:extLst>
          </p:cNvPr>
          <p:cNvSpPr txBox="1">
            <a:spLocks noChangeArrowheads="1"/>
          </p:cNvSpPr>
          <p:nvPr/>
        </p:nvSpPr>
        <p:spPr bwMode="auto">
          <a:xfrm>
            <a:off x="4257328" y="3352402"/>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a:latin typeface="Arial Narrow" pitchFamily="34" charset="0"/>
              </a:rPr>
              <a:t>R</a:t>
            </a:r>
            <a:r>
              <a:rPr lang="en-US" altLang="en-US" sz="1400" i="1" baseline="-25000">
                <a:latin typeface="Arial Narrow" pitchFamily="34" charset="0"/>
              </a:rPr>
              <a:t>y</a:t>
            </a:r>
            <a:r>
              <a:rPr lang="en-US" altLang="en-US" sz="1400" i="1">
                <a:latin typeface="Arial Narrow" pitchFamily="34" charset="0"/>
              </a:rPr>
              <a:t> F</a:t>
            </a:r>
            <a:r>
              <a:rPr lang="en-US" altLang="en-US" sz="1400" i="1" baseline="-25000">
                <a:latin typeface="Arial Narrow" pitchFamily="34" charset="0"/>
              </a:rPr>
              <a:t>y</a:t>
            </a:r>
            <a:r>
              <a:rPr lang="en-US" altLang="en-US" sz="1400" i="1">
                <a:latin typeface="Arial Narrow" pitchFamily="34" charset="0"/>
              </a:rPr>
              <a:t> A</a:t>
            </a:r>
            <a:r>
              <a:rPr lang="en-US" altLang="en-US" sz="1400" i="1" baseline="-25000">
                <a:latin typeface="Arial Narrow" pitchFamily="34" charset="0"/>
              </a:rPr>
              <a:t>g</a:t>
            </a:r>
            <a:endParaRPr lang="en-US" altLang="en-US" sz="1400" i="1">
              <a:latin typeface="Arial Narrow" pitchFamily="34" charset="0"/>
            </a:endParaRPr>
          </a:p>
        </p:txBody>
      </p:sp>
      <p:sp>
        <p:nvSpPr>
          <p:cNvPr id="62" name="Text Box 41">
            <a:extLst>
              <a:ext uri="{FF2B5EF4-FFF2-40B4-BE49-F238E27FC236}">
                <a16:creationId xmlns:a16="http://schemas.microsoft.com/office/drawing/2014/main" id="{DF06E2A6-9686-4050-7242-EF86F28180A5}"/>
              </a:ext>
            </a:extLst>
          </p:cNvPr>
          <p:cNvSpPr txBox="1">
            <a:spLocks noChangeArrowheads="1"/>
          </p:cNvSpPr>
          <p:nvPr/>
        </p:nvSpPr>
        <p:spPr bwMode="auto">
          <a:xfrm>
            <a:off x="4257328" y="4797152"/>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dirty="0">
                <a:latin typeface="Arial Narrow" pitchFamily="34" charset="0"/>
              </a:rPr>
              <a:t>R</a:t>
            </a:r>
            <a:r>
              <a:rPr lang="en-US" altLang="en-US" sz="1400" i="1" baseline="-25000" dirty="0">
                <a:latin typeface="Arial Narrow" pitchFamily="34" charset="0"/>
              </a:rPr>
              <a:t>y</a:t>
            </a:r>
            <a:r>
              <a:rPr lang="en-US" altLang="en-US" sz="1400" i="1" dirty="0">
                <a:latin typeface="Arial Narrow" pitchFamily="34" charset="0"/>
              </a:rPr>
              <a:t> </a:t>
            </a:r>
            <a:r>
              <a:rPr lang="en-US" altLang="en-US" sz="1400" i="1" dirty="0" err="1">
                <a:latin typeface="Arial Narrow" pitchFamily="34" charset="0"/>
              </a:rPr>
              <a:t>F</a:t>
            </a:r>
            <a:r>
              <a:rPr lang="en-US" altLang="en-US" sz="1400" i="1" baseline="-25000" dirty="0" err="1">
                <a:latin typeface="Arial Narrow" pitchFamily="34" charset="0"/>
              </a:rPr>
              <a:t>y</a:t>
            </a:r>
            <a:r>
              <a:rPr lang="en-US" altLang="en-US" sz="1400" i="1" dirty="0">
                <a:latin typeface="Arial Narrow" pitchFamily="34" charset="0"/>
              </a:rPr>
              <a:t> A</a:t>
            </a:r>
            <a:r>
              <a:rPr lang="en-US" altLang="en-US" sz="1400" i="1" baseline="-25000" dirty="0">
                <a:latin typeface="Arial Narrow" pitchFamily="34" charset="0"/>
              </a:rPr>
              <a:t>g</a:t>
            </a:r>
            <a:endParaRPr lang="en-US" altLang="en-US" sz="1400" i="1" dirty="0">
              <a:latin typeface="Arial Narrow" pitchFamily="34" charset="0"/>
            </a:endParaRPr>
          </a:p>
        </p:txBody>
      </p:sp>
      <p:sp>
        <p:nvSpPr>
          <p:cNvPr id="63" name="Text Box 42">
            <a:extLst>
              <a:ext uri="{FF2B5EF4-FFF2-40B4-BE49-F238E27FC236}">
                <a16:creationId xmlns:a16="http://schemas.microsoft.com/office/drawing/2014/main" id="{BB743E0C-3714-9418-012E-11A2FC34CEAE}"/>
              </a:ext>
            </a:extLst>
          </p:cNvPr>
          <p:cNvSpPr txBox="1">
            <a:spLocks noChangeArrowheads="1"/>
          </p:cNvSpPr>
          <p:nvPr/>
        </p:nvSpPr>
        <p:spPr bwMode="auto">
          <a:xfrm>
            <a:off x="4562128" y="2898347"/>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dirty="0">
                <a:latin typeface="Arial Narrow" pitchFamily="34" charset="0"/>
              </a:rPr>
              <a:t>P</a:t>
            </a:r>
            <a:r>
              <a:rPr lang="en-US" altLang="en-US" sz="1400" i="1" baseline="-25000" dirty="0">
                <a:latin typeface="Arial Narrow" pitchFamily="34" charset="0"/>
              </a:rPr>
              <a:t>c</a:t>
            </a:r>
            <a:endParaRPr lang="en-US" altLang="en-US" sz="1400" i="1" dirty="0">
              <a:latin typeface="Arial Narrow" pitchFamily="34" charset="0"/>
            </a:endParaRPr>
          </a:p>
        </p:txBody>
      </p:sp>
      <p:sp>
        <p:nvSpPr>
          <p:cNvPr id="64" name="Text Box 43">
            <a:extLst>
              <a:ext uri="{FF2B5EF4-FFF2-40B4-BE49-F238E27FC236}">
                <a16:creationId xmlns:a16="http://schemas.microsoft.com/office/drawing/2014/main" id="{48EEDE02-CD9F-BA8B-C169-F5EDDE679E44}"/>
              </a:ext>
            </a:extLst>
          </p:cNvPr>
          <p:cNvSpPr txBox="1">
            <a:spLocks noChangeArrowheads="1"/>
          </p:cNvSpPr>
          <p:nvPr/>
        </p:nvSpPr>
        <p:spPr bwMode="auto">
          <a:xfrm>
            <a:off x="4625628" y="4396947"/>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dirty="0">
                <a:latin typeface="Arial Narrow" pitchFamily="34" charset="0"/>
              </a:rPr>
              <a:t>P</a:t>
            </a:r>
            <a:r>
              <a:rPr lang="en-US" altLang="en-US" sz="1400" i="1" baseline="-25000" dirty="0">
                <a:latin typeface="Arial Narrow" pitchFamily="34" charset="0"/>
              </a:rPr>
              <a:t>c</a:t>
            </a:r>
            <a:endParaRPr lang="en-US" altLang="en-US" sz="1400" i="1" dirty="0">
              <a:latin typeface="Arial Narrow" pitchFamily="34" charset="0"/>
            </a:endParaRPr>
          </a:p>
        </p:txBody>
      </p:sp>
      <p:sp>
        <p:nvSpPr>
          <p:cNvPr id="65" name="Text Box 44">
            <a:extLst>
              <a:ext uri="{FF2B5EF4-FFF2-40B4-BE49-F238E27FC236}">
                <a16:creationId xmlns:a16="http://schemas.microsoft.com/office/drawing/2014/main" id="{FF7F475F-BCA2-49AA-211C-F32A7AD4C9DA}"/>
              </a:ext>
            </a:extLst>
          </p:cNvPr>
          <p:cNvSpPr txBox="1">
            <a:spLocks noChangeArrowheads="1"/>
          </p:cNvSpPr>
          <p:nvPr/>
        </p:nvSpPr>
        <p:spPr bwMode="auto">
          <a:xfrm>
            <a:off x="6619528" y="3690509"/>
            <a:ext cx="3587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solidFill>
                  <a:schemeClr val="tx2"/>
                </a:solidFill>
              </a:rPr>
              <a:t>Column Axial Compression =</a:t>
            </a:r>
          </a:p>
        </p:txBody>
      </p:sp>
      <p:sp>
        <p:nvSpPr>
          <p:cNvPr id="66" name="Freeform 46">
            <a:extLst>
              <a:ext uri="{FF2B5EF4-FFF2-40B4-BE49-F238E27FC236}">
                <a16:creationId xmlns:a16="http://schemas.microsoft.com/office/drawing/2014/main" id="{59931B97-3DC6-5C5B-B99F-96039E70BC4C}"/>
              </a:ext>
            </a:extLst>
          </p:cNvPr>
          <p:cNvSpPr>
            <a:spLocks/>
          </p:cNvSpPr>
          <p:nvPr/>
        </p:nvSpPr>
        <p:spPr bwMode="auto">
          <a:xfrm>
            <a:off x="5489228" y="4163584"/>
            <a:ext cx="1130300" cy="1143000"/>
          </a:xfrm>
          <a:custGeom>
            <a:avLst/>
            <a:gdLst>
              <a:gd name="T0" fmla="*/ 2147483646 w 706"/>
              <a:gd name="T1" fmla="*/ 0 h 888"/>
              <a:gd name="T2" fmla="*/ 0 w 706"/>
              <a:gd name="T3" fmla="*/ 2147483646 h 888"/>
              <a:gd name="T4" fmla="*/ 0 60000 65536"/>
              <a:gd name="T5" fmla="*/ 0 60000 65536"/>
            </a:gdLst>
            <a:ahLst/>
            <a:cxnLst>
              <a:cxn ang="T4">
                <a:pos x="T0" y="T1"/>
              </a:cxn>
              <a:cxn ang="T5">
                <a:pos x="T2" y="T3"/>
              </a:cxn>
            </a:cxnLst>
            <a:rect l="0" t="0" r="r" b="b"/>
            <a:pathLst>
              <a:path w="706" h="888">
                <a:moveTo>
                  <a:pt x="706" y="0"/>
                </a:moveTo>
                <a:lnTo>
                  <a:pt x="0" y="888"/>
                </a:lnTo>
              </a:path>
            </a:pathLst>
          </a:custGeom>
          <a:noFill/>
          <a:ln w="2222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67" name="Text Box 47">
            <a:extLst>
              <a:ext uri="{FF2B5EF4-FFF2-40B4-BE49-F238E27FC236}">
                <a16:creationId xmlns:a16="http://schemas.microsoft.com/office/drawing/2014/main" id="{4C847BFF-6B2A-9A6A-1E4D-E38FBFDC5C54}"/>
              </a:ext>
            </a:extLst>
          </p:cNvPr>
          <p:cNvSpPr txBox="1">
            <a:spLocks noChangeArrowheads="1"/>
          </p:cNvSpPr>
          <p:nvPr/>
        </p:nvSpPr>
        <p:spPr bwMode="auto">
          <a:xfrm>
            <a:off x="6695728" y="4653136"/>
            <a:ext cx="49425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olidFill>
                  <a:schemeClr val="tx2"/>
                </a:solidFill>
              </a:rPr>
              <a:t>(sum brace forces for all levels above column)</a:t>
            </a:r>
          </a:p>
        </p:txBody>
      </p:sp>
      <p:sp>
        <p:nvSpPr>
          <p:cNvPr id="68" name="Text Box 48">
            <a:extLst>
              <a:ext uri="{FF2B5EF4-FFF2-40B4-BE49-F238E27FC236}">
                <a16:creationId xmlns:a16="http://schemas.microsoft.com/office/drawing/2014/main" id="{9DF3FB91-35E3-448A-0D20-3830DDF41CC5}"/>
              </a:ext>
            </a:extLst>
          </p:cNvPr>
          <p:cNvSpPr txBox="1">
            <a:spLocks noChangeArrowheads="1"/>
          </p:cNvSpPr>
          <p:nvPr/>
        </p:nvSpPr>
        <p:spPr bwMode="auto">
          <a:xfrm>
            <a:off x="4638328" y="5870147"/>
            <a:ext cx="83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i="1" dirty="0">
                <a:latin typeface="Arial Narrow" pitchFamily="34" charset="0"/>
              </a:rPr>
              <a:t>P</a:t>
            </a:r>
            <a:r>
              <a:rPr lang="en-US" altLang="en-US" sz="1400" i="1" baseline="-25000" dirty="0">
                <a:latin typeface="Arial Narrow" pitchFamily="34" charset="0"/>
              </a:rPr>
              <a:t>c</a:t>
            </a:r>
            <a:endParaRPr lang="en-US" altLang="en-US" sz="1400" i="1" dirty="0">
              <a:latin typeface="Arial Narrow" pitchFamily="34" charset="0"/>
            </a:endParaRPr>
          </a:p>
        </p:txBody>
      </p:sp>
      <p:sp>
        <p:nvSpPr>
          <p:cNvPr id="69" name="Rectangle 49">
            <a:extLst>
              <a:ext uri="{FF2B5EF4-FFF2-40B4-BE49-F238E27FC236}">
                <a16:creationId xmlns:a16="http://schemas.microsoft.com/office/drawing/2014/main" id="{B9459603-8B5F-EF77-6EF4-8600AE40B408}"/>
              </a:ext>
            </a:extLst>
          </p:cNvPr>
          <p:cNvSpPr>
            <a:spLocks noChangeArrowheads="1"/>
          </p:cNvSpPr>
          <p:nvPr/>
        </p:nvSpPr>
        <p:spPr bwMode="auto">
          <a:xfrm>
            <a:off x="6619527" y="3630184"/>
            <a:ext cx="5018791" cy="1676400"/>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1" name="Text Box 45">
            <a:extLst>
              <a:ext uri="{FF2B5EF4-FFF2-40B4-BE49-F238E27FC236}">
                <a16:creationId xmlns:a16="http://schemas.microsoft.com/office/drawing/2014/main" id="{59ADDC05-4207-7897-D164-95A3CB1200E8}"/>
              </a:ext>
            </a:extLst>
          </p:cNvPr>
          <p:cNvSpPr txBox="1">
            <a:spLocks noChangeArrowheads="1"/>
          </p:cNvSpPr>
          <p:nvPr/>
        </p:nvSpPr>
        <p:spPr bwMode="auto">
          <a:xfrm>
            <a:off x="6672064" y="4205931"/>
            <a:ext cx="49425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ym typeface="Symbol" pitchFamily="18" charset="2"/>
              </a:rPr>
              <a:t>[  (</a:t>
            </a:r>
            <a:r>
              <a:rPr lang="en-US" altLang="en-US" sz="1800" i="1" dirty="0">
                <a:sym typeface="Symbol" pitchFamily="18" charset="2"/>
              </a:rPr>
              <a:t>R</a:t>
            </a:r>
            <a:r>
              <a:rPr lang="en-US" altLang="en-US" sz="1800" i="1" baseline="-25000" dirty="0">
                <a:sym typeface="Symbol" pitchFamily="18" charset="2"/>
              </a:rPr>
              <a:t>y</a:t>
            </a:r>
            <a:r>
              <a:rPr lang="en-US" altLang="en-US" sz="1800" i="1" dirty="0">
                <a:sym typeface="Symbol" pitchFamily="18" charset="2"/>
              </a:rPr>
              <a:t> </a:t>
            </a:r>
            <a:r>
              <a:rPr lang="en-US" altLang="en-US" sz="1800" i="1" dirty="0" err="1">
                <a:sym typeface="Symbol" pitchFamily="18" charset="2"/>
              </a:rPr>
              <a:t>F</a:t>
            </a:r>
            <a:r>
              <a:rPr lang="en-US" altLang="en-US" sz="1800" i="1" baseline="-25000" dirty="0" err="1">
                <a:sym typeface="Symbol" pitchFamily="18" charset="2"/>
              </a:rPr>
              <a:t>y</a:t>
            </a:r>
            <a:r>
              <a:rPr lang="en-US" altLang="en-US" sz="1800" i="1" dirty="0">
                <a:sym typeface="Symbol" pitchFamily="18" charset="2"/>
              </a:rPr>
              <a:t> A</a:t>
            </a:r>
            <a:r>
              <a:rPr lang="en-US" altLang="en-US" sz="1800" i="1" baseline="-25000" dirty="0">
                <a:sym typeface="Symbol" pitchFamily="18" charset="2"/>
              </a:rPr>
              <a:t>g</a:t>
            </a:r>
            <a:r>
              <a:rPr lang="en-US" altLang="en-US" sz="1800" dirty="0">
                <a:sym typeface="Symbol" pitchFamily="18" charset="2"/>
              </a:rPr>
              <a:t> ) cos  +  (</a:t>
            </a:r>
            <a:r>
              <a:rPr lang="en-US" altLang="en-US" sz="1800" i="1" dirty="0">
                <a:sym typeface="Symbol" pitchFamily="18" charset="2"/>
              </a:rPr>
              <a:t>P</a:t>
            </a:r>
            <a:r>
              <a:rPr lang="en-US" altLang="en-US" sz="1800" i="1" baseline="-25000" dirty="0">
                <a:sym typeface="Symbol" pitchFamily="18" charset="2"/>
              </a:rPr>
              <a:t>c</a:t>
            </a:r>
            <a:r>
              <a:rPr lang="en-US" altLang="en-US" sz="1800" dirty="0">
                <a:sym typeface="Symbol" pitchFamily="18" charset="2"/>
              </a:rPr>
              <a:t>) cos  ] + </a:t>
            </a:r>
            <a:r>
              <a:rPr lang="en-US" altLang="en-US" sz="1800" i="1" dirty="0" err="1">
                <a:sym typeface="Symbol" pitchFamily="18" charset="2"/>
              </a:rPr>
              <a:t>P</a:t>
            </a:r>
            <a:r>
              <a:rPr lang="en-US" altLang="en-US" sz="1800" i="1" baseline="-25000" dirty="0" err="1">
                <a:sym typeface="Symbol" pitchFamily="18" charset="2"/>
              </a:rPr>
              <a:t>gravity</a:t>
            </a:r>
            <a:endParaRPr lang="en-US" altLang="en-US" sz="1800" dirty="0">
              <a:sym typeface="Symbol" pitchFamily="18" charset="2"/>
            </a:endParaRPr>
          </a:p>
        </p:txBody>
      </p:sp>
    </p:spTree>
    <p:extLst>
      <p:ext uri="{BB962C8B-B14F-4D97-AF65-F5344CB8AC3E}">
        <p14:creationId xmlns:p14="http://schemas.microsoft.com/office/powerpoint/2010/main" val="2405884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45</a:t>
            </a:fld>
            <a:endParaRPr lang="en-US" altLang="en-US" dirty="0"/>
          </a:p>
        </p:txBody>
      </p:sp>
      <p:grpSp>
        <p:nvGrpSpPr>
          <p:cNvPr id="5" name="Group 2">
            <a:extLst>
              <a:ext uri="{FF2B5EF4-FFF2-40B4-BE49-F238E27FC236}">
                <a16:creationId xmlns:a16="http://schemas.microsoft.com/office/drawing/2014/main" id="{B6FE2837-55DB-096F-2F93-5A87423D15FD}"/>
              </a:ext>
            </a:extLst>
          </p:cNvPr>
          <p:cNvGrpSpPr>
            <a:grpSpLocks/>
          </p:cNvGrpSpPr>
          <p:nvPr/>
        </p:nvGrpSpPr>
        <p:grpSpPr bwMode="auto">
          <a:xfrm>
            <a:off x="7176120" y="4589799"/>
            <a:ext cx="1828800" cy="1447800"/>
            <a:chOff x="1152" y="2976"/>
            <a:chExt cx="1152" cy="912"/>
          </a:xfrm>
        </p:grpSpPr>
        <p:sp>
          <p:nvSpPr>
            <p:cNvPr id="6" name="Line 3">
              <a:extLst>
                <a:ext uri="{FF2B5EF4-FFF2-40B4-BE49-F238E27FC236}">
                  <a16:creationId xmlns:a16="http://schemas.microsoft.com/office/drawing/2014/main" id="{5EB8E904-DF67-2696-38E9-883C365195F3}"/>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4">
              <a:extLst>
                <a:ext uri="{FF2B5EF4-FFF2-40B4-BE49-F238E27FC236}">
                  <a16:creationId xmlns:a16="http://schemas.microsoft.com/office/drawing/2014/main" id="{323C1D77-F73E-EE05-52F8-64622EDF4D93}"/>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5">
              <a:extLst>
                <a:ext uri="{FF2B5EF4-FFF2-40B4-BE49-F238E27FC236}">
                  <a16:creationId xmlns:a16="http://schemas.microsoft.com/office/drawing/2014/main" id="{6CE7F242-75EA-FC25-21F3-394F8DCBF022}"/>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6">
              <a:extLst>
                <a:ext uri="{FF2B5EF4-FFF2-40B4-BE49-F238E27FC236}">
                  <a16:creationId xmlns:a16="http://schemas.microsoft.com/office/drawing/2014/main" id="{2C880F93-08A6-C5EB-D738-489F48794257}"/>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7">
              <a:extLst>
                <a:ext uri="{FF2B5EF4-FFF2-40B4-BE49-F238E27FC236}">
                  <a16:creationId xmlns:a16="http://schemas.microsoft.com/office/drawing/2014/main" id="{8040118F-0A27-7ED4-FE23-43EBEF329919}"/>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1" name="Group 8">
            <a:extLst>
              <a:ext uri="{FF2B5EF4-FFF2-40B4-BE49-F238E27FC236}">
                <a16:creationId xmlns:a16="http://schemas.microsoft.com/office/drawing/2014/main" id="{B02146B9-36B7-878B-24C4-B0DA8782B9CD}"/>
              </a:ext>
            </a:extLst>
          </p:cNvPr>
          <p:cNvGrpSpPr>
            <a:grpSpLocks/>
          </p:cNvGrpSpPr>
          <p:nvPr/>
        </p:nvGrpSpPr>
        <p:grpSpPr bwMode="auto">
          <a:xfrm>
            <a:off x="7176120" y="3141999"/>
            <a:ext cx="1828800" cy="1447800"/>
            <a:chOff x="1152" y="2976"/>
            <a:chExt cx="1152" cy="912"/>
          </a:xfrm>
        </p:grpSpPr>
        <p:sp>
          <p:nvSpPr>
            <p:cNvPr id="12" name="Line 9">
              <a:extLst>
                <a:ext uri="{FF2B5EF4-FFF2-40B4-BE49-F238E27FC236}">
                  <a16:creationId xmlns:a16="http://schemas.microsoft.com/office/drawing/2014/main" id="{5499E328-8F1C-B08D-10C6-AFB00BEE410B}"/>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0">
              <a:extLst>
                <a:ext uri="{FF2B5EF4-FFF2-40B4-BE49-F238E27FC236}">
                  <a16:creationId xmlns:a16="http://schemas.microsoft.com/office/drawing/2014/main" id="{E35994C9-E313-E39D-7DC2-F2849E0BCD02}"/>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1">
              <a:extLst>
                <a:ext uri="{FF2B5EF4-FFF2-40B4-BE49-F238E27FC236}">
                  <a16:creationId xmlns:a16="http://schemas.microsoft.com/office/drawing/2014/main" id="{7F67A74B-1202-B999-AEBA-EF8E021C87BF}"/>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2">
              <a:extLst>
                <a:ext uri="{FF2B5EF4-FFF2-40B4-BE49-F238E27FC236}">
                  <a16:creationId xmlns:a16="http://schemas.microsoft.com/office/drawing/2014/main" id="{507F9410-CE16-F750-E83E-A2F26C0E75AD}"/>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13">
              <a:extLst>
                <a:ext uri="{FF2B5EF4-FFF2-40B4-BE49-F238E27FC236}">
                  <a16:creationId xmlns:a16="http://schemas.microsoft.com/office/drawing/2014/main" id="{34561BA7-4A4C-9B2F-1F46-21FC0E462EE0}"/>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7" name="Group 14">
            <a:extLst>
              <a:ext uri="{FF2B5EF4-FFF2-40B4-BE49-F238E27FC236}">
                <a16:creationId xmlns:a16="http://schemas.microsoft.com/office/drawing/2014/main" id="{9D07279B-D76C-8F8F-B1C7-B66CAC37BD53}"/>
              </a:ext>
            </a:extLst>
          </p:cNvPr>
          <p:cNvGrpSpPr>
            <a:grpSpLocks/>
          </p:cNvGrpSpPr>
          <p:nvPr/>
        </p:nvGrpSpPr>
        <p:grpSpPr bwMode="auto">
          <a:xfrm>
            <a:off x="7176120" y="1694199"/>
            <a:ext cx="1828800" cy="1447800"/>
            <a:chOff x="1152" y="2976"/>
            <a:chExt cx="1152" cy="912"/>
          </a:xfrm>
        </p:grpSpPr>
        <p:sp>
          <p:nvSpPr>
            <p:cNvPr id="18" name="Line 15">
              <a:extLst>
                <a:ext uri="{FF2B5EF4-FFF2-40B4-BE49-F238E27FC236}">
                  <a16:creationId xmlns:a16="http://schemas.microsoft.com/office/drawing/2014/main" id="{C8B6DC53-4433-8DFA-78AF-6143A495F117}"/>
                </a:ext>
              </a:extLst>
            </p:cNvPr>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16">
              <a:extLst>
                <a:ext uri="{FF2B5EF4-FFF2-40B4-BE49-F238E27FC236}">
                  <a16:creationId xmlns:a16="http://schemas.microsoft.com/office/drawing/2014/main" id="{C781A4AC-64DA-8F18-D2E3-2DAE510A97BC}"/>
                </a:ext>
              </a:extLst>
            </p:cNvPr>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Line 17">
              <a:extLst>
                <a:ext uri="{FF2B5EF4-FFF2-40B4-BE49-F238E27FC236}">
                  <a16:creationId xmlns:a16="http://schemas.microsoft.com/office/drawing/2014/main" id="{5C4429F0-4CFC-C503-2D6E-DDA0AF6F8BEF}"/>
                </a:ext>
              </a:extLst>
            </p:cNvPr>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18">
              <a:extLst>
                <a:ext uri="{FF2B5EF4-FFF2-40B4-BE49-F238E27FC236}">
                  <a16:creationId xmlns:a16="http://schemas.microsoft.com/office/drawing/2014/main" id="{CCF11DF8-7FCA-2FD3-A296-7B0709386A34}"/>
                </a:ext>
              </a:extLst>
            </p:cNvPr>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19">
              <a:extLst>
                <a:ext uri="{FF2B5EF4-FFF2-40B4-BE49-F238E27FC236}">
                  <a16:creationId xmlns:a16="http://schemas.microsoft.com/office/drawing/2014/main" id="{55791FF2-2746-F65C-DB5A-AB7A3C69E1C1}"/>
                </a:ext>
              </a:extLst>
            </p:cNvPr>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3" name="AutoShape 21">
            <a:extLst>
              <a:ext uri="{FF2B5EF4-FFF2-40B4-BE49-F238E27FC236}">
                <a16:creationId xmlns:a16="http://schemas.microsoft.com/office/drawing/2014/main" id="{E10EC52B-D605-B578-6F58-525D2D2EE393}"/>
              </a:ext>
            </a:extLst>
          </p:cNvPr>
          <p:cNvSpPr>
            <a:spLocks noChangeArrowheads="1"/>
          </p:cNvSpPr>
          <p:nvPr/>
        </p:nvSpPr>
        <p:spPr bwMode="auto">
          <a:xfrm>
            <a:off x="6490320" y="16179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4" name="AutoShape 22">
            <a:extLst>
              <a:ext uri="{FF2B5EF4-FFF2-40B4-BE49-F238E27FC236}">
                <a16:creationId xmlns:a16="http://schemas.microsoft.com/office/drawing/2014/main" id="{F66F0409-8A34-3217-0335-65C34DEC8280}"/>
              </a:ext>
            </a:extLst>
          </p:cNvPr>
          <p:cNvSpPr>
            <a:spLocks noChangeArrowheads="1"/>
          </p:cNvSpPr>
          <p:nvPr/>
        </p:nvSpPr>
        <p:spPr bwMode="auto">
          <a:xfrm>
            <a:off x="6490320" y="30657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AutoShape 23">
            <a:extLst>
              <a:ext uri="{FF2B5EF4-FFF2-40B4-BE49-F238E27FC236}">
                <a16:creationId xmlns:a16="http://schemas.microsoft.com/office/drawing/2014/main" id="{CAFFABD4-DBC4-CCD2-5413-705FA21E5DC7}"/>
              </a:ext>
            </a:extLst>
          </p:cNvPr>
          <p:cNvSpPr>
            <a:spLocks noChangeArrowheads="1"/>
          </p:cNvSpPr>
          <p:nvPr/>
        </p:nvSpPr>
        <p:spPr bwMode="auto">
          <a:xfrm>
            <a:off x="6490320" y="45135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24">
            <a:extLst>
              <a:ext uri="{FF2B5EF4-FFF2-40B4-BE49-F238E27FC236}">
                <a16:creationId xmlns:a16="http://schemas.microsoft.com/office/drawing/2014/main" id="{FBEAC336-020D-D525-5F12-268E66667C1A}"/>
              </a:ext>
            </a:extLst>
          </p:cNvPr>
          <p:cNvSpPr>
            <a:spLocks noChangeShapeType="1"/>
          </p:cNvSpPr>
          <p:nvPr/>
        </p:nvSpPr>
        <p:spPr bwMode="auto">
          <a:xfrm>
            <a:off x="7023720" y="6037599"/>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25">
            <a:extLst>
              <a:ext uri="{FF2B5EF4-FFF2-40B4-BE49-F238E27FC236}">
                <a16:creationId xmlns:a16="http://schemas.microsoft.com/office/drawing/2014/main" id="{073C30A4-604A-B993-FBCB-B02B837E3528}"/>
              </a:ext>
            </a:extLst>
          </p:cNvPr>
          <p:cNvSpPr>
            <a:spLocks noChangeShapeType="1"/>
          </p:cNvSpPr>
          <p:nvPr/>
        </p:nvSpPr>
        <p:spPr bwMode="auto">
          <a:xfrm>
            <a:off x="8862045" y="6037599"/>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Arc 26">
            <a:extLst>
              <a:ext uri="{FF2B5EF4-FFF2-40B4-BE49-F238E27FC236}">
                <a16:creationId xmlns:a16="http://schemas.microsoft.com/office/drawing/2014/main" id="{8B2139B1-D01B-CD94-72E6-180CAD0B00A9}"/>
              </a:ext>
            </a:extLst>
          </p:cNvPr>
          <p:cNvSpPr>
            <a:spLocks/>
          </p:cNvSpPr>
          <p:nvPr/>
        </p:nvSpPr>
        <p:spPr bwMode="auto">
          <a:xfrm rot="-9258210">
            <a:off x="8841408" y="1217949"/>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Text Box 27">
            <a:extLst>
              <a:ext uri="{FF2B5EF4-FFF2-40B4-BE49-F238E27FC236}">
                <a16:creationId xmlns:a16="http://schemas.microsoft.com/office/drawing/2014/main" id="{AE2AF6B8-E6FE-CAC7-33B2-23404BAFEB80}"/>
              </a:ext>
            </a:extLst>
          </p:cNvPr>
          <p:cNvSpPr txBox="1">
            <a:spLocks noChangeArrowheads="1"/>
          </p:cNvSpPr>
          <p:nvPr/>
        </p:nvSpPr>
        <p:spPr bwMode="auto">
          <a:xfrm>
            <a:off x="8242920" y="2013287"/>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30" name="Text Box 33">
            <a:extLst>
              <a:ext uri="{FF2B5EF4-FFF2-40B4-BE49-F238E27FC236}">
                <a16:creationId xmlns:a16="http://schemas.microsoft.com/office/drawing/2014/main" id="{7B2455FC-2D8D-D592-0BEA-A8D9C62C1367}"/>
              </a:ext>
            </a:extLst>
          </p:cNvPr>
          <p:cNvSpPr txBox="1">
            <a:spLocks noChangeArrowheads="1"/>
          </p:cNvSpPr>
          <p:nvPr/>
        </p:nvSpPr>
        <p:spPr bwMode="auto">
          <a:xfrm>
            <a:off x="2135560" y="2897524"/>
            <a:ext cx="37545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400" b="0" dirty="0"/>
              <a:t>Find maximum axial tension in column.</a:t>
            </a:r>
          </a:p>
        </p:txBody>
      </p:sp>
      <p:sp>
        <p:nvSpPr>
          <p:cNvPr id="31" name="Freeform 37">
            <a:extLst>
              <a:ext uri="{FF2B5EF4-FFF2-40B4-BE49-F238E27FC236}">
                <a16:creationId xmlns:a16="http://schemas.microsoft.com/office/drawing/2014/main" id="{A4B7321A-D7C9-5AE8-F3AE-53B4F724C9D3}"/>
              </a:ext>
            </a:extLst>
          </p:cNvPr>
          <p:cNvSpPr>
            <a:spLocks/>
          </p:cNvSpPr>
          <p:nvPr/>
        </p:nvSpPr>
        <p:spPr bwMode="auto">
          <a:xfrm>
            <a:off x="5077013" y="3375516"/>
            <a:ext cx="2088232" cy="2190750"/>
          </a:xfrm>
          <a:custGeom>
            <a:avLst/>
            <a:gdLst>
              <a:gd name="T0" fmla="*/ 0 w 1302"/>
              <a:gd name="T1" fmla="*/ 0 h 1458"/>
              <a:gd name="T2" fmla="*/ 2147483646 w 1302"/>
              <a:gd name="T3" fmla="*/ 2147483646 h 1458"/>
              <a:gd name="T4" fmla="*/ 0 60000 65536"/>
              <a:gd name="T5" fmla="*/ 0 60000 65536"/>
            </a:gdLst>
            <a:ahLst/>
            <a:cxnLst>
              <a:cxn ang="T4">
                <a:pos x="T0" y="T1"/>
              </a:cxn>
              <a:cxn ang="T5">
                <a:pos x="T2" y="T3"/>
              </a:cxn>
            </a:cxnLst>
            <a:rect l="0" t="0" r="r" b="b"/>
            <a:pathLst>
              <a:path w="1302" h="1458">
                <a:moveTo>
                  <a:pt x="0" y="0"/>
                </a:moveTo>
                <a:lnTo>
                  <a:pt x="1302" y="1458"/>
                </a:lnTo>
              </a:path>
            </a:pathLst>
          </a:custGeom>
          <a:noFill/>
          <a:ln w="2222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2" name="Text Box 37">
            <a:extLst>
              <a:ext uri="{FF2B5EF4-FFF2-40B4-BE49-F238E27FC236}">
                <a16:creationId xmlns:a16="http://schemas.microsoft.com/office/drawing/2014/main" id="{87326B79-8F14-F004-6296-1C86D0D8CB57}"/>
              </a:ext>
            </a:extLst>
          </p:cNvPr>
          <p:cNvSpPr txBox="1">
            <a:spLocks noChangeArrowheads="1"/>
          </p:cNvSpPr>
          <p:nvPr/>
        </p:nvSpPr>
        <p:spPr bwMode="auto">
          <a:xfrm>
            <a:off x="2135560" y="3803062"/>
            <a:ext cx="34194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Tension Braces:</a:t>
            </a:r>
            <a:br>
              <a:rPr lang="en-US" altLang="en-US" sz="2400" b="0" u="sng" dirty="0">
                <a:solidFill>
                  <a:schemeClr val="tx2"/>
                </a:solidFill>
                <a:latin typeface="Arial Narrow" pitchFamily="34" charset="0"/>
              </a:rPr>
            </a:br>
            <a:r>
              <a:rPr lang="en-US" altLang="en-US" sz="2400" dirty="0">
                <a:latin typeface="Arial Narrow" pitchFamily="34" charset="0"/>
              </a:rPr>
              <a:t>    Take </a:t>
            </a:r>
            <a:r>
              <a:rPr lang="en-US" altLang="en-US" sz="2400" i="1" dirty="0">
                <a:latin typeface="Arial Narrow" pitchFamily="34" charset="0"/>
              </a:rPr>
              <a:t>P =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70" name="Text Box 39">
            <a:extLst>
              <a:ext uri="{FF2B5EF4-FFF2-40B4-BE49-F238E27FC236}">
                <a16:creationId xmlns:a16="http://schemas.microsoft.com/office/drawing/2014/main" id="{14AF4749-AC56-E2A0-8384-161C65412545}"/>
              </a:ext>
            </a:extLst>
          </p:cNvPr>
          <p:cNvSpPr txBox="1">
            <a:spLocks noChangeArrowheads="1"/>
          </p:cNvSpPr>
          <p:nvPr/>
        </p:nvSpPr>
        <p:spPr bwMode="auto">
          <a:xfrm>
            <a:off x="2135560" y="4593637"/>
            <a:ext cx="34194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Compression Braces:</a:t>
            </a:r>
            <a:br>
              <a:rPr lang="en-US" altLang="en-US" sz="2400" u="sng" dirty="0">
                <a:solidFill>
                  <a:schemeClr val="tx2"/>
                </a:solidFill>
                <a:latin typeface="+mn-lt"/>
              </a:rPr>
            </a:br>
            <a:r>
              <a:rPr lang="en-US" altLang="en-US" sz="2400" dirty="0">
                <a:latin typeface="Arial Narrow" pitchFamily="34" charset="0"/>
              </a:rPr>
              <a:t>    Take </a:t>
            </a:r>
            <a:r>
              <a:rPr lang="en-US" altLang="en-US" sz="2400" i="1" dirty="0">
                <a:latin typeface="Arial Narrow" pitchFamily="34" charset="0"/>
              </a:rPr>
              <a:t>P = P</a:t>
            </a:r>
            <a:r>
              <a:rPr lang="en-US" altLang="en-US" sz="2400" i="1" baseline="-25000" dirty="0">
                <a:latin typeface="Arial Narrow" pitchFamily="34" charset="0"/>
              </a:rPr>
              <a:t>c</a:t>
            </a:r>
            <a:endParaRPr lang="en-US" altLang="en-US" sz="2400" dirty="0">
              <a:latin typeface="Arial Narrow" pitchFamily="34" charset="0"/>
            </a:endParaRPr>
          </a:p>
        </p:txBody>
      </p:sp>
    </p:spTree>
    <p:extLst>
      <p:ext uri="{BB962C8B-B14F-4D97-AF65-F5344CB8AC3E}">
        <p14:creationId xmlns:p14="http://schemas.microsoft.com/office/powerpoint/2010/main" val="32644027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46</a:t>
            </a:fld>
            <a:endParaRPr lang="en-US" altLang="en-US" dirty="0"/>
          </a:p>
        </p:txBody>
      </p:sp>
      <p:sp>
        <p:nvSpPr>
          <p:cNvPr id="28" name="Arc 26">
            <a:extLst>
              <a:ext uri="{FF2B5EF4-FFF2-40B4-BE49-F238E27FC236}">
                <a16:creationId xmlns:a16="http://schemas.microsoft.com/office/drawing/2014/main" id="{8B2139B1-D01B-CD94-72E6-180CAD0B00A9}"/>
              </a:ext>
            </a:extLst>
          </p:cNvPr>
          <p:cNvSpPr>
            <a:spLocks/>
          </p:cNvSpPr>
          <p:nvPr/>
        </p:nvSpPr>
        <p:spPr bwMode="auto">
          <a:xfrm rot="-9258210">
            <a:off x="8841408" y="1217949"/>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9" name="Line 33">
            <a:extLst>
              <a:ext uri="{FF2B5EF4-FFF2-40B4-BE49-F238E27FC236}">
                <a16:creationId xmlns:a16="http://schemas.microsoft.com/office/drawing/2014/main" id="{B84406D9-70E1-13E8-0C6A-22522175BD96}"/>
              </a:ext>
            </a:extLst>
          </p:cNvPr>
          <p:cNvSpPr>
            <a:spLocks noChangeShapeType="1"/>
          </p:cNvSpPr>
          <p:nvPr/>
        </p:nvSpPr>
        <p:spPr bwMode="auto">
          <a:xfrm flipV="1">
            <a:off x="7176120" y="45897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0" name="Line 34">
            <a:extLst>
              <a:ext uri="{FF2B5EF4-FFF2-40B4-BE49-F238E27FC236}">
                <a16:creationId xmlns:a16="http://schemas.microsoft.com/office/drawing/2014/main" id="{9D6CA972-328F-BE35-A470-B4E53DBA1E06}"/>
              </a:ext>
            </a:extLst>
          </p:cNvPr>
          <p:cNvSpPr>
            <a:spLocks noChangeShapeType="1"/>
          </p:cNvSpPr>
          <p:nvPr/>
        </p:nvSpPr>
        <p:spPr bwMode="auto">
          <a:xfrm flipV="1">
            <a:off x="9004920" y="45897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 name="Line 35">
            <a:extLst>
              <a:ext uri="{FF2B5EF4-FFF2-40B4-BE49-F238E27FC236}">
                <a16:creationId xmlns:a16="http://schemas.microsoft.com/office/drawing/2014/main" id="{31D865B3-5CD7-803D-5372-826C88754C7D}"/>
              </a:ext>
            </a:extLst>
          </p:cNvPr>
          <p:cNvSpPr>
            <a:spLocks noChangeShapeType="1"/>
          </p:cNvSpPr>
          <p:nvPr/>
        </p:nvSpPr>
        <p:spPr bwMode="auto">
          <a:xfrm>
            <a:off x="7176120" y="4589799"/>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 name="Line 36">
            <a:extLst>
              <a:ext uri="{FF2B5EF4-FFF2-40B4-BE49-F238E27FC236}">
                <a16:creationId xmlns:a16="http://schemas.microsoft.com/office/drawing/2014/main" id="{49A3298C-0B9D-9A8A-076E-B120E0C5B334}"/>
              </a:ext>
            </a:extLst>
          </p:cNvPr>
          <p:cNvSpPr>
            <a:spLocks noChangeShapeType="1"/>
          </p:cNvSpPr>
          <p:nvPr/>
        </p:nvSpPr>
        <p:spPr bwMode="auto">
          <a:xfrm>
            <a:off x="7176120" y="45897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3" name="Line 37">
            <a:extLst>
              <a:ext uri="{FF2B5EF4-FFF2-40B4-BE49-F238E27FC236}">
                <a16:creationId xmlns:a16="http://schemas.microsoft.com/office/drawing/2014/main" id="{0483D37C-0300-C2F1-96F5-8AE6C336852E}"/>
              </a:ext>
            </a:extLst>
          </p:cNvPr>
          <p:cNvSpPr>
            <a:spLocks noChangeShapeType="1"/>
          </p:cNvSpPr>
          <p:nvPr/>
        </p:nvSpPr>
        <p:spPr bwMode="auto">
          <a:xfrm flipH="1">
            <a:off x="7176120" y="45897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4" name="Line 38">
            <a:extLst>
              <a:ext uri="{FF2B5EF4-FFF2-40B4-BE49-F238E27FC236}">
                <a16:creationId xmlns:a16="http://schemas.microsoft.com/office/drawing/2014/main" id="{87FEC602-AA76-343F-4F0F-82A94DDC3226}"/>
              </a:ext>
            </a:extLst>
          </p:cNvPr>
          <p:cNvSpPr>
            <a:spLocks noChangeShapeType="1"/>
          </p:cNvSpPr>
          <p:nvPr/>
        </p:nvSpPr>
        <p:spPr bwMode="auto">
          <a:xfrm flipV="1">
            <a:off x="7176120" y="31419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5" name="Line 39">
            <a:extLst>
              <a:ext uri="{FF2B5EF4-FFF2-40B4-BE49-F238E27FC236}">
                <a16:creationId xmlns:a16="http://schemas.microsoft.com/office/drawing/2014/main" id="{AAAF99F8-E093-2398-B9E8-83A76581862B}"/>
              </a:ext>
            </a:extLst>
          </p:cNvPr>
          <p:cNvSpPr>
            <a:spLocks noChangeShapeType="1"/>
          </p:cNvSpPr>
          <p:nvPr/>
        </p:nvSpPr>
        <p:spPr bwMode="auto">
          <a:xfrm flipV="1">
            <a:off x="9004920" y="31419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6" name="Line 40">
            <a:extLst>
              <a:ext uri="{FF2B5EF4-FFF2-40B4-BE49-F238E27FC236}">
                <a16:creationId xmlns:a16="http://schemas.microsoft.com/office/drawing/2014/main" id="{19D020A1-72DD-3861-8BE0-D96F4700822B}"/>
              </a:ext>
            </a:extLst>
          </p:cNvPr>
          <p:cNvSpPr>
            <a:spLocks noChangeShapeType="1"/>
          </p:cNvSpPr>
          <p:nvPr/>
        </p:nvSpPr>
        <p:spPr bwMode="auto">
          <a:xfrm>
            <a:off x="7176120" y="3141999"/>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7" name="Line 41">
            <a:extLst>
              <a:ext uri="{FF2B5EF4-FFF2-40B4-BE49-F238E27FC236}">
                <a16:creationId xmlns:a16="http://schemas.microsoft.com/office/drawing/2014/main" id="{108D6F99-E763-9BBB-9E24-01E240BC0022}"/>
              </a:ext>
            </a:extLst>
          </p:cNvPr>
          <p:cNvSpPr>
            <a:spLocks noChangeShapeType="1"/>
          </p:cNvSpPr>
          <p:nvPr/>
        </p:nvSpPr>
        <p:spPr bwMode="auto">
          <a:xfrm>
            <a:off x="7176120" y="31419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8" name="Line 42">
            <a:extLst>
              <a:ext uri="{FF2B5EF4-FFF2-40B4-BE49-F238E27FC236}">
                <a16:creationId xmlns:a16="http://schemas.microsoft.com/office/drawing/2014/main" id="{8F65E887-C2EC-60E9-8BA6-7C25B7A6D065}"/>
              </a:ext>
            </a:extLst>
          </p:cNvPr>
          <p:cNvSpPr>
            <a:spLocks noChangeShapeType="1"/>
          </p:cNvSpPr>
          <p:nvPr/>
        </p:nvSpPr>
        <p:spPr bwMode="auto">
          <a:xfrm flipH="1">
            <a:off x="7176120" y="31419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9" name="Line 43">
            <a:extLst>
              <a:ext uri="{FF2B5EF4-FFF2-40B4-BE49-F238E27FC236}">
                <a16:creationId xmlns:a16="http://schemas.microsoft.com/office/drawing/2014/main" id="{4B06336B-AB76-851F-58C3-C1A6F0019C93}"/>
              </a:ext>
            </a:extLst>
          </p:cNvPr>
          <p:cNvSpPr>
            <a:spLocks noChangeShapeType="1"/>
          </p:cNvSpPr>
          <p:nvPr/>
        </p:nvSpPr>
        <p:spPr bwMode="auto">
          <a:xfrm flipV="1">
            <a:off x="7176120" y="16941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0" name="Line 44">
            <a:extLst>
              <a:ext uri="{FF2B5EF4-FFF2-40B4-BE49-F238E27FC236}">
                <a16:creationId xmlns:a16="http://schemas.microsoft.com/office/drawing/2014/main" id="{6783020D-0DB5-3B71-3CE4-808D07A6927D}"/>
              </a:ext>
            </a:extLst>
          </p:cNvPr>
          <p:cNvSpPr>
            <a:spLocks noChangeShapeType="1"/>
          </p:cNvSpPr>
          <p:nvPr/>
        </p:nvSpPr>
        <p:spPr bwMode="auto">
          <a:xfrm flipV="1">
            <a:off x="9004920" y="1694199"/>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1" name="Line 45">
            <a:extLst>
              <a:ext uri="{FF2B5EF4-FFF2-40B4-BE49-F238E27FC236}">
                <a16:creationId xmlns:a16="http://schemas.microsoft.com/office/drawing/2014/main" id="{218CD9D5-7A43-5E26-2B97-D06BD0C419AC}"/>
              </a:ext>
            </a:extLst>
          </p:cNvPr>
          <p:cNvSpPr>
            <a:spLocks noChangeShapeType="1"/>
          </p:cNvSpPr>
          <p:nvPr/>
        </p:nvSpPr>
        <p:spPr bwMode="auto">
          <a:xfrm>
            <a:off x="7176120" y="1694199"/>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2" name="Line 46">
            <a:extLst>
              <a:ext uri="{FF2B5EF4-FFF2-40B4-BE49-F238E27FC236}">
                <a16:creationId xmlns:a16="http://schemas.microsoft.com/office/drawing/2014/main" id="{E8B68E19-42A0-3B62-DF0C-C1E91E2EA2E4}"/>
              </a:ext>
            </a:extLst>
          </p:cNvPr>
          <p:cNvSpPr>
            <a:spLocks noChangeShapeType="1"/>
          </p:cNvSpPr>
          <p:nvPr/>
        </p:nvSpPr>
        <p:spPr bwMode="auto">
          <a:xfrm>
            <a:off x="7176120" y="16941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 name="Line 47">
            <a:extLst>
              <a:ext uri="{FF2B5EF4-FFF2-40B4-BE49-F238E27FC236}">
                <a16:creationId xmlns:a16="http://schemas.microsoft.com/office/drawing/2014/main" id="{0ED00D65-A745-7EC0-FC46-D1EFF9A0FD19}"/>
              </a:ext>
            </a:extLst>
          </p:cNvPr>
          <p:cNvSpPr>
            <a:spLocks noChangeShapeType="1"/>
          </p:cNvSpPr>
          <p:nvPr/>
        </p:nvSpPr>
        <p:spPr bwMode="auto">
          <a:xfrm flipH="1">
            <a:off x="7176120" y="1694199"/>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4" name="AutoShape 48">
            <a:extLst>
              <a:ext uri="{FF2B5EF4-FFF2-40B4-BE49-F238E27FC236}">
                <a16:creationId xmlns:a16="http://schemas.microsoft.com/office/drawing/2014/main" id="{9450B2ED-9CDE-4C57-D412-E8D9600C03F6}"/>
              </a:ext>
            </a:extLst>
          </p:cNvPr>
          <p:cNvSpPr>
            <a:spLocks noChangeArrowheads="1"/>
          </p:cNvSpPr>
          <p:nvPr/>
        </p:nvSpPr>
        <p:spPr bwMode="auto">
          <a:xfrm>
            <a:off x="6490320" y="16179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5" name="AutoShape 49">
            <a:extLst>
              <a:ext uri="{FF2B5EF4-FFF2-40B4-BE49-F238E27FC236}">
                <a16:creationId xmlns:a16="http://schemas.microsoft.com/office/drawing/2014/main" id="{C7C51B40-35D8-FC04-C996-42669A467035}"/>
              </a:ext>
            </a:extLst>
          </p:cNvPr>
          <p:cNvSpPr>
            <a:spLocks noChangeArrowheads="1"/>
          </p:cNvSpPr>
          <p:nvPr/>
        </p:nvSpPr>
        <p:spPr bwMode="auto">
          <a:xfrm>
            <a:off x="6490320" y="30657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6" name="AutoShape 50">
            <a:extLst>
              <a:ext uri="{FF2B5EF4-FFF2-40B4-BE49-F238E27FC236}">
                <a16:creationId xmlns:a16="http://schemas.microsoft.com/office/drawing/2014/main" id="{DF2A5231-554D-741F-2E32-629D2FFFA6C6}"/>
              </a:ext>
            </a:extLst>
          </p:cNvPr>
          <p:cNvSpPr>
            <a:spLocks noChangeArrowheads="1"/>
          </p:cNvSpPr>
          <p:nvPr/>
        </p:nvSpPr>
        <p:spPr bwMode="auto">
          <a:xfrm>
            <a:off x="6490320" y="4513599"/>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7" name="Line 51">
            <a:extLst>
              <a:ext uri="{FF2B5EF4-FFF2-40B4-BE49-F238E27FC236}">
                <a16:creationId xmlns:a16="http://schemas.microsoft.com/office/drawing/2014/main" id="{FB74E7BA-2224-E132-0788-4B736B06A206}"/>
              </a:ext>
            </a:extLst>
          </p:cNvPr>
          <p:cNvSpPr>
            <a:spLocks noChangeShapeType="1"/>
          </p:cNvSpPr>
          <p:nvPr/>
        </p:nvSpPr>
        <p:spPr bwMode="auto">
          <a:xfrm>
            <a:off x="7023720" y="6037599"/>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 name="Line 52">
            <a:extLst>
              <a:ext uri="{FF2B5EF4-FFF2-40B4-BE49-F238E27FC236}">
                <a16:creationId xmlns:a16="http://schemas.microsoft.com/office/drawing/2014/main" id="{3BC4D5E3-4E4A-2E5B-CDAD-1FF312856640}"/>
              </a:ext>
            </a:extLst>
          </p:cNvPr>
          <p:cNvSpPr>
            <a:spLocks noChangeShapeType="1"/>
          </p:cNvSpPr>
          <p:nvPr/>
        </p:nvSpPr>
        <p:spPr bwMode="auto">
          <a:xfrm>
            <a:off x="8862045" y="6037599"/>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9" name="Text Box 54">
            <a:extLst>
              <a:ext uri="{FF2B5EF4-FFF2-40B4-BE49-F238E27FC236}">
                <a16:creationId xmlns:a16="http://schemas.microsoft.com/office/drawing/2014/main" id="{0238973F-48A2-0E11-AE3A-9E4D7624C309}"/>
              </a:ext>
            </a:extLst>
          </p:cNvPr>
          <p:cNvSpPr txBox="1">
            <a:spLocks noChangeArrowheads="1"/>
          </p:cNvSpPr>
          <p:nvPr/>
        </p:nvSpPr>
        <p:spPr bwMode="auto">
          <a:xfrm>
            <a:off x="8242920" y="2013287"/>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130" name="Freeform 55">
            <a:extLst>
              <a:ext uri="{FF2B5EF4-FFF2-40B4-BE49-F238E27FC236}">
                <a16:creationId xmlns:a16="http://schemas.microsoft.com/office/drawing/2014/main" id="{EBFD9B43-9478-95CC-7925-15A8802BA539}"/>
              </a:ext>
            </a:extLst>
          </p:cNvPr>
          <p:cNvSpPr>
            <a:spLocks/>
          </p:cNvSpPr>
          <p:nvPr/>
        </p:nvSpPr>
        <p:spPr bwMode="auto">
          <a:xfrm flipH="1" flipV="1">
            <a:off x="7201520" y="2754649"/>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1" name="Freeform 58">
            <a:extLst>
              <a:ext uri="{FF2B5EF4-FFF2-40B4-BE49-F238E27FC236}">
                <a16:creationId xmlns:a16="http://schemas.microsoft.com/office/drawing/2014/main" id="{0C468590-9F5B-1175-CEEE-1B0C6D2D7CBF}"/>
              </a:ext>
            </a:extLst>
          </p:cNvPr>
          <p:cNvSpPr>
            <a:spLocks/>
          </p:cNvSpPr>
          <p:nvPr/>
        </p:nvSpPr>
        <p:spPr bwMode="auto">
          <a:xfrm>
            <a:off x="7188820" y="1719599"/>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2" name="Text Box 61">
            <a:extLst>
              <a:ext uri="{FF2B5EF4-FFF2-40B4-BE49-F238E27FC236}">
                <a16:creationId xmlns:a16="http://schemas.microsoft.com/office/drawing/2014/main" id="{D7D5D581-A1E1-2BDE-8593-23CBD7BE6EF1}"/>
              </a:ext>
            </a:extLst>
          </p:cNvPr>
          <p:cNvSpPr txBox="1">
            <a:spLocks noChangeArrowheads="1"/>
          </p:cNvSpPr>
          <p:nvPr/>
        </p:nvSpPr>
        <p:spPr bwMode="auto">
          <a:xfrm>
            <a:off x="7601570" y="2622887"/>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133" name="Text Box 64">
            <a:extLst>
              <a:ext uri="{FF2B5EF4-FFF2-40B4-BE49-F238E27FC236}">
                <a16:creationId xmlns:a16="http://schemas.microsoft.com/office/drawing/2014/main" id="{08FD4B08-8526-1DB1-4BBC-BDBFD4225837}"/>
              </a:ext>
            </a:extLst>
          </p:cNvPr>
          <p:cNvSpPr txBox="1">
            <a:spLocks noChangeArrowheads="1"/>
          </p:cNvSpPr>
          <p:nvPr/>
        </p:nvSpPr>
        <p:spPr bwMode="auto">
          <a:xfrm>
            <a:off x="7220570" y="177039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dirty="0">
                <a:latin typeface="Arial Narrow" pitchFamily="34" charset="0"/>
              </a:rPr>
              <a:t>P</a:t>
            </a:r>
            <a:r>
              <a:rPr lang="en-US" altLang="en-US" sz="1200" i="1" baseline="-25000" dirty="0">
                <a:latin typeface="Arial Narrow" pitchFamily="34" charset="0"/>
              </a:rPr>
              <a:t>c</a:t>
            </a:r>
            <a:endParaRPr lang="en-US" altLang="en-US" sz="1200" i="1" dirty="0">
              <a:latin typeface="Arial Narrow" pitchFamily="34" charset="0"/>
            </a:endParaRPr>
          </a:p>
        </p:txBody>
      </p:sp>
      <p:sp>
        <p:nvSpPr>
          <p:cNvPr id="134" name="Freeform 67">
            <a:extLst>
              <a:ext uri="{FF2B5EF4-FFF2-40B4-BE49-F238E27FC236}">
                <a16:creationId xmlns:a16="http://schemas.microsoft.com/office/drawing/2014/main" id="{20532F11-30D2-0865-42FC-91BD2564EE7B}"/>
              </a:ext>
            </a:extLst>
          </p:cNvPr>
          <p:cNvSpPr>
            <a:spLocks/>
          </p:cNvSpPr>
          <p:nvPr/>
        </p:nvSpPr>
        <p:spPr bwMode="auto">
          <a:xfrm flipH="1" flipV="1">
            <a:off x="7201520" y="4188162"/>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5" name="Text Box 68">
            <a:extLst>
              <a:ext uri="{FF2B5EF4-FFF2-40B4-BE49-F238E27FC236}">
                <a16:creationId xmlns:a16="http://schemas.microsoft.com/office/drawing/2014/main" id="{426916E2-E371-9D19-5372-E04FF2042E8D}"/>
              </a:ext>
            </a:extLst>
          </p:cNvPr>
          <p:cNvSpPr txBox="1">
            <a:spLocks noChangeArrowheads="1"/>
          </p:cNvSpPr>
          <p:nvPr/>
        </p:nvSpPr>
        <p:spPr bwMode="auto">
          <a:xfrm>
            <a:off x="7601570" y="405639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136" name="Freeform 69">
            <a:extLst>
              <a:ext uri="{FF2B5EF4-FFF2-40B4-BE49-F238E27FC236}">
                <a16:creationId xmlns:a16="http://schemas.microsoft.com/office/drawing/2014/main" id="{21862125-53E1-AFEE-2D1D-3363C61354D4}"/>
              </a:ext>
            </a:extLst>
          </p:cNvPr>
          <p:cNvSpPr>
            <a:spLocks/>
          </p:cNvSpPr>
          <p:nvPr/>
        </p:nvSpPr>
        <p:spPr bwMode="auto">
          <a:xfrm flipH="1" flipV="1">
            <a:off x="7201520" y="5662949"/>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7" name="Text Box 70">
            <a:extLst>
              <a:ext uri="{FF2B5EF4-FFF2-40B4-BE49-F238E27FC236}">
                <a16:creationId xmlns:a16="http://schemas.microsoft.com/office/drawing/2014/main" id="{6C710715-AB51-9265-86E8-9FEFA8825EE7}"/>
              </a:ext>
            </a:extLst>
          </p:cNvPr>
          <p:cNvSpPr txBox="1">
            <a:spLocks noChangeArrowheads="1"/>
          </p:cNvSpPr>
          <p:nvPr/>
        </p:nvSpPr>
        <p:spPr bwMode="auto">
          <a:xfrm>
            <a:off x="7601570" y="5531187"/>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138" name="Freeform 71">
            <a:extLst>
              <a:ext uri="{FF2B5EF4-FFF2-40B4-BE49-F238E27FC236}">
                <a16:creationId xmlns:a16="http://schemas.microsoft.com/office/drawing/2014/main" id="{E995D5DF-47C3-5744-48FC-4CFB6265F4DC}"/>
              </a:ext>
            </a:extLst>
          </p:cNvPr>
          <p:cNvSpPr>
            <a:spLocks/>
          </p:cNvSpPr>
          <p:nvPr/>
        </p:nvSpPr>
        <p:spPr bwMode="auto">
          <a:xfrm>
            <a:off x="7176120" y="3141999"/>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9" name="Text Box 72">
            <a:extLst>
              <a:ext uri="{FF2B5EF4-FFF2-40B4-BE49-F238E27FC236}">
                <a16:creationId xmlns:a16="http://schemas.microsoft.com/office/drawing/2014/main" id="{6D0DA54C-9099-029B-7567-CCC509700743}"/>
              </a:ext>
            </a:extLst>
          </p:cNvPr>
          <p:cNvSpPr txBox="1">
            <a:spLocks noChangeArrowheads="1"/>
          </p:cNvSpPr>
          <p:nvPr/>
        </p:nvSpPr>
        <p:spPr bwMode="auto">
          <a:xfrm>
            <a:off x="7207870" y="3192799"/>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dirty="0">
                <a:latin typeface="Arial Narrow" pitchFamily="34" charset="0"/>
              </a:rPr>
              <a:t>P</a:t>
            </a:r>
            <a:r>
              <a:rPr lang="en-US" altLang="en-US" sz="1200" i="1" baseline="-25000" dirty="0">
                <a:latin typeface="Arial Narrow" pitchFamily="34" charset="0"/>
              </a:rPr>
              <a:t>c</a:t>
            </a:r>
            <a:endParaRPr lang="en-US" altLang="en-US" sz="1200" i="1" dirty="0">
              <a:latin typeface="Arial Narrow" pitchFamily="34" charset="0"/>
            </a:endParaRPr>
          </a:p>
        </p:txBody>
      </p:sp>
      <p:sp>
        <p:nvSpPr>
          <p:cNvPr id="140" name="Freeform 73">
            <a:extLst>
              <a:ext uri="{FF2B5EF4-FFF2-40B4-BE49-F238E27FC236}">
                <a16:creationId xmlns:a16="http://schemas.microsoft.com/office/drawing/2014/main" id="{DD4CC517-8AB8-CE88-44FE-C23B027BE5C7}"/>
              </a:ext>
            </a:extLst>
          </p:cNvPr>
          <p:cNvSpPr>
            <a:spLocks/>
          </p:cNvSpPr>
          <p:nvPr/>
        </p:nvSpPr>
        <p:spPr bwMode="auto">
          <a:xfrm>
            <a:off x="7176120" y="4594562"/>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1" name="Text Box 74">
            <a:extLst>
              <a:ext uri="{FF2B5EF4-FFF2-40B4-BE49-F238E27FC236}">
                <a16:creationId xmlns:a16="http://schemas.microsoft.com/office/drawing/2014/main" id="{66F71B5D-734C-CA3D-E8D8-A3EBE0CC9055}"/>
              </a:ext>
            </a:extLst>
          </p:cNvPr>
          <p:cNvSpPr txBox="1">
            <a:spLocks noChangeArrowheads="1"/>
          </p:cNvSpPr>
          <p:nvPr/>
        </p:nvSpPr>
        <p:spPr bwMode="auto">
          <a:xfrm>
            <a:off x="7207870" y="4645362"/>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dirty="0">
                <a:latin typeface="Arial Narrow" pitchFamily="34" charset="0"/>
              </a:rPr>
              <a:t>P</a:t>
            </a:r>
            <a:r>
              <a:rPr lang="en-US" altLang="en-US" sz="1200" i="1" baseline="-25000" dirty="0">
                <a:latin typeface="Arial Narrow" pitchFamily="34" charset="0"/>
              </a:rPr>
              <a:t>c</a:t>
            </a:r>
            <a:endParaRPr lang="en-US" altLang="en-US" sz="1200" i="1" dirty="0">
              <a:latin typeface="Arial Narrow" pitchFamily="34" charset="0"/>
            </a:endParaRPr>
          </a:p>
        </p:txBody>
      </p:sp>
      <p:sp>
        <p:nvSpPr>
          <p:cNvPr id="142" name="Text Box 75">
            <a:extLst>
              <a:ext uri="{FF2B5EF4-FFF2-40B4-BE49-F238E27FC236}">
                <a16:creationId xmlns:a16="http://schemas.microsoft.com/office/drawing/2014/main" id="{92099207-4484-BD52-7005-AD3272740D3C}"/>
              </a:ext>
            </a:extLst>
          </p:cNvPr>
          <p:cNvSpPr txBox="1">
            <a:spLocks noChangeArrowheads="1"/>
          </p:cNvSpPr>
          <p:nvPr/>
        </p:nvSpPr>
        <p:spPr bwMode="auto">
          <a:xfrm>
            <a:off x="1127449" y="4184471"/>
            <a:ext cx="385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0">
                <a:solidFill>
                  <a:schemeClr val="tx2"/>
                </a:solidFill>
                <a:latin typeface="Arial" charset="0"/>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400" dirty="0"/>
              <a:t>Column Axial Tension =</a:t>
            </a:r>
          </a:p>
        </p:txBody>
      </p:sp>
      <p:sp>
        <p:nvSpPr>
          <p:cNvPr id="143" name="Text Box 76">
            <a:extLst>
              <a:ext uri="{FF2B5EF4-FFF2-40B4-BE49-F238E27FC236}">
                <a16:creationId xmlns:a16="http://schemas.microsoft.com/office/drawing/2014/main" id="{310770D0-ADA0-541F-451B-F0BCEC469F8D}"/>
              </a:ext>
            </a:extLst>
          </p:cNvPr>
          <p:cNvSpPr txBox="1">
            <a:spLocks noChangeArrowheads="1"/>
          </p:cNvSpPr>
          <p:nvPr/>
        </p:nvSpPr>
        <p:spPr bwMode="auto">
          <a:xfrm>
            <a:off x="1155231" y="4681874"/>
            <a:ext cx="54885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ym typeface="Symbol" pitchFamily="18" charset="2"/>
              </a:rPr>
              <a:t>[  (</a:t>
            </a:r>
            <a:r>
              <a:rPr lang="en-US" altLang="en-US" sz="1800" i="1" dirty="0">
                <a:sym typeface="Symbol" pitchFamily="18" charset="2"/>
              </a:rPr>
              <a:t>R</a:t>
            </a:r>
            <a:r>
              <a:rPr lang="en-US" altLang="en-US" sz="1800" i="1" baseline="-25000" dirty="0">
                <a:sym typeface="Symbol" pitchFamily="18" charset="2"/>
              </a:rPr>
              <a:t>y</a:t>
            </a:r>
            <a:r>
              <a:rPr lang="en-US" altLang="en-US" sz="1800" i="1" dirty="0">
                <a:sym typeface="Symbol" pitchFamily="18" charset="2"/>
              </a:rPr>
              <a:t> </a:t>
            </a:r>
            <a:r>
              <a:rPr lang="en-US" altLang="en-US" sz="1800" i="1" dirty="0" err="1">
                <a:sym typeface="Symbol" pitchFamily="18" charset="2"/>
              </a:rPr>
              <a:t>F</a:t>
            </a:r>
            <a:r>
              <a:rPr lang="en-US" altLang="en-US" sz="1800" i="1" baseline="-25000" dirty="0" err="1">
                <a:sym typeface="Symbol" pitchFamily="18" charset="2"/>
              </a:rPr>
              <a:t>y</a:t>
            </a:r>
            <a:r>
              <a:rPr lang="en-US" altLang="en-US" sz="1800" i="1" dirty="0">
                <a:sym typeface="Symbol" pitchFamily="18" charset="2"/>
              </a:rPr>
              <a:t> A</a:t>
            </a:r>
            <a:r>
              <a:rPr lang="en-US" altLang="en-US" sz="1800" i="1" baseline="-25000" dirty="0">
                <a:sym typeface="Symbol" pitchFamily="18" charset="2"/>
              </a:rPr>
              <a:t>g</a:t>
            </a:r>
            <a:r>
              <a:rPr lang="en-US" altLang="en-US" sz="1800" dirty="0">
                <a:sym typeface="Symbol" pitchFamily="18" charset="2"/>
              </a:rPr>
              <a:t> ) cos  +  (</a:t>
            </a:r>
            <a:r>
              <a:rPr lang="en-US" altLang="en-US" sz="1800" i="1" dirty="0">
                <a:sym typeface="Symbol" pitchFamily="18" charset="2"/>
              </a:rPr>
              <a:t>P</a:t>
            </a:r>
            <a:r>
              <a:rPr lang="en-US" altLang="en-US" sz="1800" i="1" baseline="-25000" dirty="0">
                <a:sym typeface="Symbol" pitchFamily="18" charset="2"/>
              </a:rPr>
              <a:t>c</a:t>
            </a:r>
            <a:r>
              <a:rPr lang="en-US" altLang="en-US" sz="1800" dirty="0">
                <a:sym typeface="Symbol" pitchFamily="18" charset="2"/>
              </a:rPr>
              <a:t>) cos  ] - </a:t>
            </a:r>
            <a:r>
              <a:rPr lang="en-US" altLang="en-US" sz="1800" i="1" dirty="0" err="1">
                <a:sym typeface="Symbol" pitchFamily="18" charset="2"/>
              </a:rPr>
              <a:t>P</a:t>
            </a:r>
            <a:r>
              <a:rPr lang="en-US" altLang="en-US" sz="1800" i="1" baseline="-25000" dirty="0" err="1">
                <a:sym typeface="Symbol" pitchFamily="18" charset="2"/>
              </a:rPr>
              <a:t>gravity</a:t>
            </a:r>
            <a:endParaRPr lang="en-US" altLang="en-US" sz="1800" dirty="0">
              <a:sym typeface="Symbol" pitchFamily="18" charset="2"/>
            </a:endParaRPr>
          </a:p>
        </p:txBody>
      </p:sp>
      <p:sp>
        <p:nvSpPr>
          <p:cNvPr id="144" name="Text Box 77">
            <a:extLst>
              <a:ext uri="{FF2B5EF4-FFF2-40B4-BE49-F238E27FC236}">
                <a16:creationId xmlns:a16="http://schemas.microsoft.com/office/drawing/2014/main" id="{99B5A950-4BED-AE21-3865-5ACB39B58505}"/>
              </a:ext>
            </a:extLst>
          </p:cNvPr>
          <p:cNvSpPr txBox="1">
            <a:spLocks noChangeArrowheads="1"/>
          </p:cNvSpPr>
          <p:nvPr/>
        </p:nvSpPr>
        <p:spPr bwMode="auto">
          <a:xfrm>
            <a:off x="1127448" y="5066049"/>
            <a:ext cx="51654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sz="1400" b="1">
                <a:solidFill>
                  <a:schemeClr val="tx2"/>
                </a:solidFill>
                <a:latin typeface="Arial" charset="0"/>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1800" dirty="0"/>
              <a:t>(sum brace forces for all levels above column)</a:t>
            </a:r>
          </a:p>
        </p:txBody>
      </p:sp>
      <p:sp>
        <p:nvSpPr>
          <p:cNvPr id="145" name="Line 82">
            <a:extLst>
              <a:ext uri="{FF2B5EF4-FFF2-40B4-BE49-F238E27FC236}">
                <a16:creationId xmlns:a16="http://schemas.microsoft.com/office/drawing/2014/main" id="{98C76A41-8F1D-8A55-35F4-71DFCD3AC629}"/>
              </a:ext>
            </a:extLst>
          </p:cNvPr>
          <p:cNvSpPr>
            <a:spLocks noChangeShapeType="1"/>
          </p:cNvSpPr>
          <p:nvPr/>
        </p:nvSpPr>
        <p:spPr bwMode="auto">
          <a:xfrm>
            <a:off x="6064870" y="4556462"/>
            <a:ext cx="1111250" cy="974725"/>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 name="Rectangle 49">
            <a:extLst>
              <a:ext uri="{FF2B5EF4-FFF2-40B4-BE49-F238E27FC236}">
                <a16:creationId xmlns:a16="http://schemas.microsoft.com/office/drawing/2014/main" id="{9AD817F5-F22D-2D1B-6EF6-DAC4BFF5F202}"/>
              </a:ext>
            </a:extLst>
          </p:cNvPr>
          <p:cNvSpPr>
            <a:spLocks noChangeArrowheads="1"/>
          </p:cNvSpPr>
          <p:nvPr/>
        </p:nvSpPr>
        <p:spPr bwMode="auto">
          <a:xfrm>
            <a:off x="1095698" y="4184471"/>
            <a:ext cx="4969171" cy="154832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6364952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47</a:t>
            </a:fld>
            <a:endParaRPr lang="en-US" altLang="en-US" dirty="0"/>
          </a:p>
        </p:txBody>
      </p:sp>
      <p:grpSp>
        <p:nvGrpSpPr>
          <p:cNvPr id="24" name="Group 23">
            <a:extLst>
              <a:ext uri="{FF2B5EF4-FFF2-40B4-BE49-F238E27FC236}">
                <a16:creationId xmlns:a16="http://schemas.microsoft.com/office/drawing/2014/main" id="{8A6FBBAE-3780-0E80-1D06-A37BF539253E}"/>
              </a:ext>
            </a:extLst>
          </p:cNvPr>
          <p:cNvGrpSpPr/>
          <p:nvPr/>
        </p:nvGrpSpPr>
        <p:grpSpPr>
          <a:xfrm>
            <a:off x="911424" y="2682960"/>
            <a:ext cx="4506416" cy="2238375"/>
            <a:chOff x="911424" y="2682960"/>
            <a:chExt cx="4506416" cy="2238375"/>
          </a:xfrm>
        </p:grpSpPr>
        <p:sp>
          <p:nvSpPr>
            <p:cNvPr id="5" name="Arc 4">
              <a:extLst>
                <a:ext uri="{FF2B5EF4-FFF2-40B4-BE49-F238E27FC236}">
                  <a16:creationId xmlns:a16="http://schemas.microsoft.com/office/drawing/2014/main" id="{9D28E05E-14D8-A994-2535-BBA1EF9B4854}"/>
                </a:ext>
              </a:extLst>
            </p:cNvPr>
            <p:cNvSpPr>
              <a:spLocks/>
            </p:cNvSpPr>
            <p:nvPr/>
          </p:nvSpPr>
          <p:spPr bwMode="auto">
            <a:xfrm rot="-9258210">
              <a:off x="3252089" y="268296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2" name="Group 21">
              <a:extLst>
                <a:ext uri="{FF2B5EF4-FFF2-40B4-BE49-F238E27FC236}">
                  <a16:creationId xmlns:a16="http://schemas.microsoft.com/office/drawing/2014/main" id="{E452EB9B-D55A-A791-82F0-07B418A3BEA1}"/>
                </a:ext>
              </a:extLst>
            </p:cNvPr>
            <p:cNvGrpSpPr>
              <a:grpSpLocks noChangeAspect="1"/>
            </p:cNvGrpSpPr>
            <p:nvPr/>
          </p:nvGrpSpPr>
          <p:grpSpPr>
            <a:xfrm>
              <a:off x="911424" y="3016335"/>
              <a:ext cx="4506416" cy="1905000"/>
              <a:chOff x="1231504" y="2920752"/>
              <a:chExt cx="4506416" cy="1905000"/>
            </a:xfrm>
          </p:grpSpPr>
          <p:sp>
            <p:nvSpPr>
              <p:cNvPr id="2" name="AutoShape 3">
                <a:extLst>
                  <a:ext uri="{FF2B5EF4-FFF2-40B4-BE49-F238E27FC236}">
                    <a16:creationId xmlns:a16="http://schemas.microsoft.com/office/drawing/2014/main" id="{E770FD90-AB39-4E0F-60FC-3FF8BE2812B5}"/>
                  </a:ext>
                </a:extLst>
              </p:cNvPr>
              <p:cNvSpPr>
                <a:spLocks noChangeArrowheads="1"/>
              </p:cNvSpPr>
              <p:nvPr/>
            </p:nvSpPr>
            <p:spPr bwMode="auto">
              <a:xfrm>
                <a:off x="1231504" y="2920752"/>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dirty="0">
                  <a:latin typeface="Arial Narrow" pitchFamily="34" charset="0"/>
                </a:endParaRPr>
              </a:p>
            </p:txBody>
          </p:sp>
          <p:sp>
            <p:nvSpPr>
              <p:cNvPr id="6" name="Text Box 5">
                <a:extLst>
                  <a:ext uri="{FF2B5EF4-FFF2-40B4-BE49-F238E27FC236}">
                    <a16:creationId xmlns:a16="http://schemas.microsoft.com/office/drawing/2014/main" id="{AEA818B8-4015-4D73-84F6-B7ACAEE4B765}"/>
                  </a:ext>
                </a:extLst>
              </p:cNvPr>
              <p:cNvSpPr txBox="1">
                <a:spLocks noChangeArrowheads="1"/>
              </p:cNvSpPr>
              <p:nvPr/>
            </p:nvSpPr>
            <p:spPr bwMode="auto">
              <a:xfrm>
                <a:off x="2994720" y="3392240"/>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grpSp>
            <p:nvGrpSpPr>
              <p:cNvPr id="7" name="Group 10">
                <a:extLst>
                  <a:ext uri="{FF2B5EF4-FFF2-40B4-BE49-F238E27FC236}">
                    <a16:creationId xmlns:a16="http://schemas.microsoft.com/office/drawing/2014/main" id="{0E18068E-4E55-52DF-E179-C78381608E1F}"/>
                  </a:ext>
                </a:extLst>
              </p:cNvPr>
              <p:cNvGrpSpPr>
                <a:grpSpLocks/>
              </p:cNvGrpSpPr>
              <p:nvPr/>
            </p:nvGrpSpPr>
            <p:grpSpPr bwMode="auto">
              <a:xfrm>
                <a:off x="1775520" y="2996952"/>
                <a:ext cx="3962400" cy="1828800"/>
                <a:chOff x="1632" y="2400"/>
                <a:chExt cx="2496" cy="1152"/>
              </a:xfrm>
            </p:grpSpPr>
            <p:sp>
              <p:nvSpPr>
                <p:cNvPr id="8" name="Line 11">
                  <a:extLst>
                    <a:ext uri="{FF2B5EF4-FFF2-40B4-BE49-F238E27FC236}">
                      <a16:creationId xmlns:a16="http://schemas.microsoft.com/office/drawing/2014/main" id="{85F8B42D-1923-5768-135D-6ABBC24A844F}"/>
                    </a:ext>
                  </a:extLst>
                </p:cNvPr>
                <p:cNvSpPr>
                  <a:spLocks noChangeShapeType="1"/>
                </p:cNvSpPr>
                <p:nvPr/>
              </p:nvSpPr>
              <p:spPr bwMode="auto">
                <a:xfrm flipV="1">
                  <a:off x="1728"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12">
                  <a:extLst>
                    <a:ext uri="{FF2B5EF4-FFF2-40B4-BE49-F238E27FC236}">
                      <a16:creationId xmlns:a16="http://schemas.microsoft.com/office/drawing/2014/main" id="{8EC1AEC6-A726-A5C1-A6B9-821F8FC32682}"/>
                    </a:ext>
                  </a:extLst>
                </p:cNvPr>
                <p:cNvSpPr>
                  <a:spLocks noChangeShapeType="1"/>
                </p:cNvSpPr>
                <p:nvPr/>
              </p:nvSpPr>
              <p:spPr bwMode="auto">
                <a:xfrm flipV="1">
                  <a:off x="2880"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13">
                  <a:extLst>
                    <a:ext uri="{FF2B5EF4-FFF2-40B4-BE49-F238E27FC236}">
                      <a16:creationId xmlns:a16="http://schemas.microsoft.com/office/drawing/2014/main" id="{049F4522-5FED-8DE4-8E9E-22807F80E8A9}"/>
                    </a:ext>
                  </a:extLst>
                </p:cNvPr>
                <p:cNvSpPr>
                  <a:spLocks noChangeShapeType="1"/>
                </p:cNvSpPr>
                <p:nvPr/>
              </p:nvSpPr>
              <p:spPr bwMode="auto">
                <a:xfrm flipV="1">
                  <a:off x="4032"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4">
                  <a:extLst>
                    <a:ext uri="{FF2B5EF4-FFF2-40B4-BE49-F238E27FC236}">
                      <a16:creationId xmlns:a16="http://schemas.microsoft.com/office/drawing/2014/main" id="{29A61347-E3D9-CBC9-0C57-CCE1EF7B0525}"/>
                    </a:ext>
                  </a:extLst>
                </p:cNvPr>
                <p:cNvSpPr>
                  <a:spLocks noChangeShapeType="1"/>
                </p:cNvSpPr>
                <p:nvPr/>
              </p:nvSpPr>
              <p:spPr bwMode="auto">
                <a:xfrm>
                  <a:off x="1728" y="2400"/>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5">
                  <a:extLst>
                    <a:ext uri="{FF2B5EF4-FFF2-40B4-BE49-F238E27FC236}">
                      <a16:creationId xmlns:a16="http://schemas.microsoft.com/office/drawing/2014/main" id="{E2C41465-FC9F-B647-F9F3-A41DD2D74B16}"/>
                    </a:ext>
                  </a:extLst>
                </p:cNvPr>
                <p:cNvSpPr>
                  <a:spLocks noChangeShapeType="1"/>
                </p:cNvSpPr>
                <p:nvPr/>
              </p:nvSpPr>
              <p:spPr bwMode="auto">
                <a:xfrm>
                  <a:off x="2880" y="2400"/>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6">
                  <a:extLst>
                    <a:ext uri="{FF2B5EF4-FFF2-40B4-BE49-F238E27FC236}">
                      <a16:creationId xmlns:a16="http://schemas.microsoft.com/office/drawing/2014/main" id="{B9ECFAD7-29FB-37BF-82F0-BA121EA2AC46}"/>
                    </a:ext>
                  </a:extLst>
                </p:cNvPr>
                <p:cNvSpPr>
                  <a:spLocks noChangeShapeType="1"/>
                </p:cNvSpPr>
                <p:nvPr/>
              </p:nvSpPr>
              <p:spPr bwMode="auto">
                <a:xfrm flipV="1">
                  <a:off x="1728" y="2400"/>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17">
                  <a:extLst>
                    <a:ext uri="{FF2B5EF4-FFF2-40B4-BE49-F238E27FC236}">
                      <a16:creationId xmlns:a16="http://schemas.microsoft.com/office/drawing/2014/main" id="{13264DC2-09B1-BFB9-5E16-E9BF7B71AF1A}"/>
                    </a:ext>
                  </a:extLst>
                </p:cNvPr>
                <p:cNvSpPr>
                  <a:spLocks noChangeShapeType="1"/>
                </p:cNvSpPr>
                <p:nvPr/>
              </p:nvSpPr>
              <p:spPr bwMode="auto">
                <a:xfrm>
                  <a:off x="2880" y="2400"/>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8">
                  <a:extLst>
                    <a:ext uri="{FF2B5EF4-FFF2-40B4-BE49-F238E27FC236}">
                      <a16:creationId xmlns:a16="http://schemas.microsoft.com/office/drawing/2014/main" id="{41783A0D-7447-58F7-3E29-0F7AB76D31A1}"/>
                    </a:ext>
                  </a:extLst>
                </p:cNvPr>
                <p:cNvSpPr>
                  <a:spLocks noChangeShapeType="1"/>
                </p:cNvSpPr>
                <p:nvPr/>
              </p:nvSpPr>
              <p:spPr bwMode="auto">
                <a:xfrm>
                  <a:off x="1632"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19">
                  <a:extLst>
                    <a:ext uri="{FF2B5EF4-FFF2-40B4-BE49-F238E27FC236}">
                      <a16:creationId xmlns:a16="http://schemas.microsoft.com/office/drawing/2014/main" id="{A5F158EA-9DF9-7E43-A315-8D1FC2A20A39}"/>
                    </a:ext>
                  </a:extLst>
                </p:cNvPr>
                <p:cNvSpPr>
                  <a:spLocks noChangeShapeType="1"/>
                </p:cNvSpPr>
                <p:nvPr/>
              </p:nvSpPr>
              <p:spPr bwMode="auto">
                <a:xfrm>
                  <a:off x="2784"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0">
                  <a:extLst>
                    <a:ext uri="{FF2B5EF4-FFF2-40B4-BE49-F238E27FC236}">
                      <a16:creationId xmlns:a16="http://schemas.microsoft.com/office/drawing/2014/main" id="{7C09E073-2B1C-2ABA-581F-8E4EB89286C9}"/>
                    </a:ext>
                  </a:extLst>
                </p:cNvPr>
                <p:cNvSpPr>
                  <a:spLocks noChangeShapeType="1"/>
                </p:cNvSpPr>
                <p:nvPr/>
              </p:nvSpPr>
              <p:spPr bwMode="auto">
                <a:xfrm>
                  <a:off x="3936"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18" name="Line 21">
            <a:extLst>
              <a:ext uri="{FF2B5EF4-FFF2-40B4-BE49-F238E27FC236}">
                <a16:creationId xmlns:a16="http://schemas.microsoft.com/office/drawing/2014/main" id="{8601C8AF-B697-1A59-DF96-666B67FFE9CF}"/>
              </a:ext>
            </a:extLst>
          </p:cNvPr>
          <p:cNvSpPr>
            <a:spLocks noChangeShapeType="1"/>
          </p:cNvSpPr>
          <p:nvPr/>
        </p:nvSpPr>
        <p:spPr bwMode="auto">
          <a:xfrm flipH="1">
            <a:off x="3431704" y="2492895"/>
            <a:ext cx="3428993" cy="1361639"/>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9" name="Text Box 34">
            <a:extLst>
              <a:ext uri="{FF2B5EF4-FFF2-40B4-BE49-F238E27FC236}">
                <a16:creationId xmlns:a16="http://schemas.microsoft.com/office/drawing/2014/main" id="{525EE4FF-0B4D-7E5B-1345-92C172444252}"/>
              </a:ext>
            </a:extLst>
          </p:cNvPr>
          <p:cNvSpPr txBox="1">
            <a:spLocks noChangeArrowheads="1"/>
          </p:cNvSpPr>
          <p:nvPr/>
        </p:nvSpPr>
        <p:spPr bwMode="auto">
          <a:xfrm>
            <a:off x="6960096" y="2067351"/>
            <a:ext cx="39668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Find maximum axial compression in column.</a:t>
            </a:r>
          </a:p>
        </p:txBody>
      </p:sp>
      <p:sp>
        <p:nvSpPr>
          <p:cNvPr id="20" name="Text Box 37">
            <a:extLst>
              <a:ext uri="{FF2B5EF4-FFF2-40B4-BE49-F238E27FC236}">
                <a16:creationId xmlns:a16="http://schemas.microsoft.com/office/drawing/2014/main" id="{29D96A15-6468-8C23-604A-CDFF8D7507E6}"/>
              </a:ext>
            </a:extLst>
          </p:cNvPr>
          <p:cNvSpPr txBox="1">
            <a:spLocks noChangeArrowheads="1"/>
          </p:cNvSpPr>
          <p:nvPr/>
        </p:nvSpPr>
        <p:spPr bwMode="auto">
          <a:xfrm>
            <a:off x="7036296" y="3013501"/>
            <a:ext cx="28087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Tension Braces:</a:t>
            </a:r>
            <a:br>
              <a:rPr lang="en-US" altLang="en-US" sz="2400" b="0" u="sng" dirty="0">
                <a:solidFill>
                  <a:schemeClr val="tx2"/>
                </a:solidFill>
                <a:latin typeface="Arial Narrow" pitchFamily="34" charset="0"/>
              </a:rPr>
            </a:br>
            <a:r>
              <a:rPr lang="en-US" altLang="en-US" sz="2400" dirty="0">
                <a:latin typeface="Arial Narrow" pitchFamily="34" charset="0"/>
              </a:rPr>
              <a:t>    Take </a:t>
            </a:r>
            <a:r>
              <a:rPr lang="en-US" altLang="en-US" sz="2400" i="1" dirty="0">
                <a:latin typeface="Arial Narrow" pitchFamily="34" charset="0"/>
              </a:rPr>
              <a:t>P =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21" name="Text Box 39">
            <a:extLst>
              <a:ext uri="{FF2B5EF4-FFF2-40B4-BE49-F238E27FC236}">
                <a16:creationId xmlns:a16="http://schemas.microsoft.com/office/drawing/2014/main" id="{80D59092-A77D-052F-5F74-8F67D7B21987}"/>
              </a:ext>
            </a:extLst>
          </p:cNvPr>
          <p:cNvSpPr txBox="1">
            <a:spLocks noChangeArrowheads="1"/>
          </p:cNvSpPr>
          <p:nvPr/>
        </p:nvSpPr>
        <p:spPr bwMode="auto">
          <a:xfrm>
            <a:off x="7036296" y="4006279"/>
            <a:ext cx="36110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Compression Braces:</a:t>
            </a:r>
            <a:br>
              <a:rPr lang="en-US" altLang="en-US" sz="2400" u="sng" dirty="0">
                <a:solidFill>
                  <a:schemeClr val="tx2"/>
                </a:solidFill>
                <a:latin typeface="+mn-lt"/>
              </a:rPr>
            </a:br>
            <a:r>
              <a:rPr lang="en-US" altLang="en-US" sz="2400" dirty="0">
                <a:latin typeface="Arial Narrow" pitchFamily="34" charset="0"/>
              </a:rPr>
              <a:t>    Take </a:t>
            </a:r>
            <a:r>
              <a:rPr lang="en-US" altLang="en-US" sz="2400" i="1" dirty="0">
                <a:latin typeface="Arial Narrow" pitchFamily="34" charset="0"/>
              </a:rPr>
              <a:t>P = 0.3P</a:t>
            </a:r>
            <a:r>
              <a:rPr lang="en-US" altLang="en-US" sz="2400" i="1" baseline="-25000" dirty="0">
                <a:latin typeface="Arial Narrow" pitchFamily="34" charset="0"/>
              </a:rPr>
              <a:t>c</a:t>
            </a:r>
            <a:endParaRPr lang="en-US" altLang="en-US" sz="2400" dirty="0">
              <a:latin typeface="Arial Narrow" pitchFamily="34" charset="0"/>
            </a:endParaRPr>
          </a:p>
        </p:txBody>
      </p:sp>
    </p:spTree>
    <p:extLst>
      <p:ext uri="{BB962C8B-B14F-4D97-AF65-F5344CB8AC3E}">
        <p14:creationId xmlns:p14="http://schemas.microsoft.com/office/powerpoint/2010/main" val="18765427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48</a:t>
            </a:fld>
            <a:endParaRPr lang="en-US" altLang="en-US" dirty="0"/>
          </a:p>
        </p:txBody>
      </p:sp>
      <p:sp>
        <p:nvSpPr>
          <p:cNvPr id="2" name="AutoShape 3">
            <a:extLst>
              <a:ext uri="{FF2B5EF4-FFF2-40B4-BE49-F238E27FC236}">
                <a16:creationId xmlns:a16="http://schemas.microsoft.com/office/drawing/2014/main" id="{E770FD90-AB39-4E0F-60FC-3FF8BE2812B5}"/>
              </a:ext>
            </a:extLst>
          </p:cNvPr>
          <p:cNvSpPr>
            <a:spLocks noChangeArrowheads="1"/>
          </p:cNvSpPr>
          <p:nvPr/>
        </p:nvSpPr>
        <p:spPr bwMode="auto">
          <a:xfrm>
            <a:off x="911424" y="301633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0" name="Text Box 27">
            <a:extLst>
              <a:ext uri="{FF2B5EF4-FFF2-40B4-BE49-F238E27FC236}">
                <a16:creationId xmlns:a16="http://schemas.microsoft.com/office/drawing/2014/main" id="{D8EEB257-0AB4-790B-3BFF-C3A7FFD69740}"/>
              </a:ext>
            </a:extLst>
          </p:cNvPr>
          <p:cNvSpPr txBox="1">
            <a:spLocks noChangeArrowheads="1"/>
          </p:cNvSpPr>
          <p:nvPr/>
        </p:nvSpPr>
        <p:spPr bwMode="auto">
          <a:xfrm>
            <a:off x="2674640" y="348782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41" name="Line 33">
            <a:extLst>
              <a:ext uri="{FF2B5EF4-FFF2-40B4-BE49-F238E27FC236}">
                <a16:creationId xmlns:a16="http://schemas.microsoft.com/office/drawing/2014/main" id="{416785A0-FE1D-0A48-A196-21ED63D33749}"/>
              </a:ext>
            </a:extLst>
          </p:cNvPr>
          <p:cNvSpPr>
            <a:spLocks noChangeShapeType="1"/>
          </p:cNvSpPr>
          <p:nvPr/>
        </p:nvSpPr>
        <p:spPr bwMode="auto">
          <a:xfrm flipV="1">
            <a:off x="1607840" y="309253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34">
            <a:extLst>
              <a:ext uri="{FF2B5EF4-FFF2-40B4-BE49-F238E27FC236}">
                <a16:creationId xmlns:a16="http://schemas.microsoft.com/office/drawing/2014/main" id="{020355CC-A191-1497-5E1A-D84D2C92EBBC}"/>
              </a:ext>
            </a:extLst>
          </p:cNvPr>
          <p:cNvSpPr>
            <a:spLocks noChangeShapeType="1"/>
          </p:cNvSpPr>
          <p:nvPr/>
        </p:nvSpPr>
        <p:spPr bwMode="auto">
          <a:xfrm flipV="1">
            <a:off x="3436640" y="309253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35">
            <a:extLst>
              <a:ext uri="{FF2B5EF4-FFF2-40B4-BE49-F238E27FC236}">
                <a16:creationId xmlns:a16="http://schemas.microsoft.com/office/drawing/2014/main" id="{CAA341AE-714E-DB2B-E3EB-87A4EF05CD08}"/>
              </a:ext>
            </a:extLst>
          </p:cNvPr>
          <p:cNvSpPr>
            <a:spLocks noChangeShapeType="1"/>
          </p:cNvSpPr>
          <p:nvPr/>
        </p:nvSpPr>
        <p:spPr bwMode="auto">
          <a:xfrm flipV="1">
            <a:off x="5265440" y="309253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36">
            <a:extLst>
              <a:ext uri="{FF2B5EF4-FFF2-40B4-BE49-F238E27FC236}">
                <a16:creationId xmlns:a16="http://schemas.microsoft.com/office/drawing/2014/main" id="{B55FC7E8-29D2-D315-73D9-EFDE1A90840B}"/>
              </a:ext>
            </a:extLst>
          </p:cNvPr>
          <p:cNvSpPr>
            <a:spLocks noChangeShapeType="1"/>
          </p:cNvSpPr>
          <p:nvPr/>
        </p:nvSpPr>
        <p:spPr bwMode="auto">
          <a:xfrm>
            <a:off x="1607840" y="309253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37">
            <a:extLst>
              <a:ext uri="{FF2B5EF4-FFF2-40B4-BE49-F238E27FC236}">
                <a16:creationId xmlns:a16="http://schemas.microsoft.com/office/drawing/2014/main" id="{73EE87C4-65D2-10EB-9687-89CE3C6D80FB}"/>
              </a:ext>
            </a:extLst>
          </p:cNvPr>
          <p:cNvSpPr>
            <a:spLocks noChangeShapeType="1"/>
          </p:cNvSpPr>
          <p:nvPr/>
        </p:nvSpPr>
        <p:spPr bwMode="auto">
          <a:xfrm>
            <a:off x="3436640" y="309253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38">
            <a:extLst>
              <a:ext uri="{FF2B5EF4-FFF2-40B4-BE49-F238E27FC236}">
                <a16:creationId xmlns:a16="http://schemas.microsoft.com/office/drawing/2014/main" id="{9730A14C-A424-2DEA-80CB-19CD3E9AABA6}"/>
              </a:ext>
            </a:extLst>
          </p:cNvPr>
          <p:cNvSpPr>
            <a:spLocks noChangeShapeType="1"/>
          </p:cNvSpPr>
          <p:nvPr/>
        </p:nvSpPr>
        <p:spPr bwMode="auto">
          <a:xfrm flipV="1">
            <a:off x="1607840" y="3092535"/>
            <a:ext cx="1828800" cy="18288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39">
            <a:extLst>
              <a:ext uri="{FF2B5EF4-FFF2-40B4-BE49-F238E27FC236}">
                <a16:creationId xmlns:a16="http://schemas.microsoft.com/office/drawing/2014/main" id="{1F8CFD15-1B6B-D658-CF7E-08BDEB0B008B}"/>
              </a:ext>
            </a:extLst>
          </p:cNvPr>
          <p:cNvSpPr>
            <a:spLocks noChangeShapeType="1"/>
          </p:cNvSpPr>
          <p:nvPr/>
        </p:nvSpPr>
        <p:spPr bwMode="auto">
          <a:xfrm>
            <a:off x="3436640" y="3092535"/>
            <a:ext cx="1828800" cy="18288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Line 40">
            <a:extLst>
              <a:ext uri="{FF2B5EF4-FFF2-40B4-BE49-F238E27FC236}">
                <a16:creationId xmlns:a16="http://schemas.microsoft.com/office/drawing/2014/main" id="{E791B309-EAF9-7F7A-2122-044BB5807565}"/>
              </a:ext>
            </a:extLst>
          </p:cNvPr>
          <p:cNvSpPr>
            <a:spLocks noChangeShapeType="1"/>
          </p:cNvSpPr>
          <p:nvPr/>
        </p:nvSpPr>
        <p:spPr bwMode="auto">
          <a:xfrm>
            <a:off x="1455440" y="492133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41">
            <a:extLst>
              <a:ext uri="{FF2B5EF4-FFF2-40B4-BE49-F238E27FC236}">
                <a16:creationId xmlns:a16="http://schemas.microsoft.com/office/drawing/2014/main" id="{249D49B7-2B30-018D-4363-A73B7608A809}"/>
              </a:ext>
            </a:extLst>
          </p:cNvPr>
          <p:cNvSpPr>
            <a:spLocks noChangeShapeType="1"/>
          </p:cNvSpPr>
          <p:nvPr/>
        </p:nvSpPr>
        <p:spPr bwMode="auto">
          <a:xfrm>
            <a:off x="3284240" y="492133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42">
            <a:extLst>
              <a:ext uri="{FF2B5EF4-FFF2-40B4-BE49-F238E27FC236}">
                <a16:creationId xmlns:a16="http://schemas.microsoft.com/office/drawing/2014/main" id="{627CE5E5-16E0-A9AE-613F-7BD11D2A3D20}"/>
              </a:ext>
            </a:extLst>
          </p:cNvPr>
          <p:cNvSpPr>
            <a:spLocks noChangeShapeType="1"/>
          </p:cNvSpPr>
          <p:nvPr/>
        </p:nvSpPr>
        <p:spPr bwMode="auto">
          <a:xfrm>
            <a:off x="5113040" y="492133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Freeform 45">
            <a:extLst>
              <a:ext uri="{FF2B5EF4-FFF2-40B4-BE49-F238E27FC236}">
                <a16:creationId xmlns:a16="http://schemas.microsoft.com/office/drawing/2014/main" id="{25F23444-AE5F-40A2-076B-D994545FD8D5}"/>
              </a:ext>
            </a:extLst>
          </p:cNvPr>
          <p:cNvSpPr>
            <a:spLocks/>
          </p:cNvSpPr>
          <p:nvPr/>
        </p:nvSpPr>
        <p:spPr bwMode="auto">
          <a:xfrm>
            <a:off x="2731790" y="3092535"/>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Freeform 46">
            <a:extLst>
              <a:ext uri="{FF2B5EF4-FFF2-40B4-BE49-F238E27FC236}">
                <a16:creationId xmlns:a16="http://schemas.microsoft.com/office/drawing/2014/main" id="{4FD90CE2-DA6F-CCF9-FCB4-436B49175167}"/>
              </a:ext>
            </a:extLst>
          </p:cNvPr>
          <p:cNvSpPr>
            <a:spLocks/>
          </p:cNvSpPr>
          <p:nvPr/>
        </p:nvSpPr>
        <p:spPr bwMode="auto">
          <a:xfrm>
            <a:off x="3493790" y="3121110"/>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Text Box 47">
            <a:extLst>
              <a:ext uri="{FF2B5EF4-FFF2-40B4-BE49-F238E27FC236}">
                <a16:creationId xmlns:a16="http://schemas.microsoft.com/office/drawing/2014/main" id="{B4387F8A-E294-E542-2A7B-AA97D90DBA71}"/>
              </a:ext>
            </a:extLst>
          </p:cNvPr>
          <p:cNvSpPr txBox="1">
            <a:spLocks noChangeArrowheads="1"/>
          </p:cNvSpPr>
          <p:nvPr/>
        </p:nvSpPr>
        <p:spPr bwMode="auto">
          <a:xfrm>
            <a:off x="1893590" y="345924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a:t>
            </a:r>
            <a:endParaRPr lang="en-US" altLang="en-US" sz="1600" i="1">
              <a:latin typeface="Arial Narrow" pitchFamily="34" charset="0"/>
            </a:endParaRPr>
          </a:p>
        </p:txBody>
      </p:sp>
      <p:sp>
        <p:nvSpPr>
          <p:cNvPr id="54" name="Text Box 48">
            <a:extLst>
              <a:ext uri="{FF2B5EF4-FFF2-40B4-BE49-F238E27FC236}">
                <a16:creationId xmlns:a16="http://schemas.microsoft.com/office/drawing/2014/main" id="{70BF84D7-564A-A5D2-88FD-015641F2BABD}"/>
              </a:ext>
            </a:extLst>
          </p:cNvPr>
          <p:cNvSpPr txBox="1">
            <a:spLocks noChangeArrowheads="1"/>
          </p:cNvSpPr>
          <p:nvPr/>
        </p:nvSpPr>
        <p:spPr bwMode="auto">
          <a:xfrm>
            <a:off x="3817640" y="3168735"/>
            <a:ext cx="838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dirty="0">
                <a:latin typeface="Arial Narrow" pitchFamily="34" charset="0"/>
              </a:rPr>
              <a:t>0.3 P</a:t>
            </a:r>
            <a:r>
              <a:rPr lang="en-US" altLang="en-US" sz="1600" i="1" baseline="-25000" dirty="0">
                <a:latin typeface="Arial Narrow" pitchFamily="34" charset="0"/>
              </a:rPr>
              <a:t>c</a:t>
            </a:r>
            <a:endParaRPr lang="en-US" altLang="en-US" sz="1600" i="1" dirty="0">
              <a:latin typeface="Arial Narrow" pitchFamily="34" charset="0"/>
            </a:endParaRPr>
          </a:p>
        </p:txBody>
      </p:sp>
      <p:sp>
        <p:nvSpPr>
          <p:cNvPr id="55" name="Line 54">
            <a:extLst>
              <a:ext uri="{FF2B5EF4-FFF2-40B4-BE49-F238E27FC236}">
                <a16:creationId xmlns:a16="http://schemas.microsoft.com/office/drawing/2014/main" id="{D6067317-17A9-2F1F-5124-CDF904A1F5DA}"/>
              </a:ext>
            </a:extLst>
          </p:cNvPr>
          <p:cNvSpPr>
            <a:spLocks noChangeShapeType="1"/>
          </p:cNvSpPr>
          <p:nvPr/>
        </p:nvSpPr>
        <p:spPr bwMode="auto">
          <a:xfrm flipH="1">
            <a:off x="3431704" y="2941725"/>
            <a:ext cx="2492757" cy="1371596"/>
          </a:xfrm>
          <a:prstGeom prst="line">
            <a:avLst/>
          </a:prstGeom>
          <a:noFill/>
          <a:ln w="317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6" name="Text Box 55">
            <a:extLst>
              <a:ext uri="{FF2B5EF4-FFF2-40B4-BE49-F238E27FC236}">
                <a16:creationId xmlns:a16="http://schemas.microsoft.com/office/drawing/2014/main" id="{0EC2E33E-D2B5-4ADD-C445-A86B5547FE06}"/>
              </a:ext>
            </a:extLst>
          </p:cNvPr>
          <p:cNvSpPr txBox="1">
            <a:spLocks noChangeArrowheads="1"/>
          </p:cNvSpPr>
          <p:nvPr/>
        </p:nvSpPr>
        <p:spPr bwMode="auto">
          <a:xfrm>
            <a:off x="6021511" y="3738411"/>
            <a:ext cx="4703710" cy="14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800"/>
              </a:spcBef>
              <a:buClrTx/>
              <a:buSzTx/>
              <a:buFontTx/>
              <a:buNone/>
            </a:pPr>
            <a:r>
              <a:rPr lang="en-US" altLang="en-US" sz="2400" b="0" u="sng" dirty="0">
                <a:latin typeface="+mj-lt"/>
              </a:rPr>
              <a:t>Note</a:t>
            </a:r>
          </a:p>
          <a:p>
            <a:pPr>
              <a:spcBef>
                <a:spcPts val="800"/>
              </a:spcBef>
              <a:buClrTx/>
              <a:buSzTx/>
              <a:buFontTx/>
              <a:buNone/>
            </a:pPr>
            <a:r>
              <a:rPr lang="en-US" altLang="en-US" sz="2400" b="0" dirty="0">
                <a:latin typeface="+mj-lt"/>
              </a:rPr>
              <a:t>Based on elastic frame analysis: </a:t>
            </a:r>
          </a:p>
          <a:p>
            <a:pPr>
              <a:spcBef>
                <a:spcPts val="800"/>
              </a:spcBef>
              <a:buClrTx/>
              <a:buSzTx/>
              <a:buFontTx/>
              <a:buNone/>
            </a:pPr>
            <a:r>
              <a:rPr lang="en-US" altLang="en-US" sz="2400" b="0" dirty="0">
                <a:latin typeface="+mj-lt"/>
              </a:rPr>
              <a:t>Column Axial Force = </a:t>
            </a:r>
            <a:r>
              <a:rPr lang="en-US" altLang="en-US" sz="2400" b="0" i="1" dirty="0" err="1">
                <a:latin typeface="+mj-lt"/>
              </a:rPr>
              <a:t>P</a:t>
            </a:r>
            <a:r>
              <a:rPr lang="en-US" altLang="en-US" sz="2400" b="0" i="1" baseline="-25000" dirty="0" err="1">
                <a:latin typeface="+mj-lt"/>
              </a:rPr>
              <a:t>gravity</a:t>
            </a:r>
            <a:endParaRPr lang="en-US" altLang="en-US" sz="2400" b="0" dirty="0">
              <a:latin typeface="+mj-lt"/>
            </a:endParaRPr>
          </a:p>
        </p:txBody>
      </p:sp>
      <p:grpSp>
        <p:nvGrpSpPr>
          <p:cNvPr id="58" name="Group 53">
            <a:extLst>
              <a:ext uri="{FF2B5EF4-FFF2-40B4-BE49-F238E27FC236}">
                <a16:creationId xmlns:a16="http://schemas.microsoft.com/office/drawing/2014/main" id="{BDD5BBD3-8E68-C90E-9A33-4446AA1601A7}"/>
              </a:ext>
            </a:extLst>
          </p:cNvPr>
          <p:cNvGrpSpPr>
            <a:grpSpLocks/>
          </p:cNvGrpSpPr>
          <p:nvPr/>
        </p:nvGrpSpPr>
        <p:grpSpPr bwMode="auto">
          <a:xfrm>
            <a:off x="5951984" y="2623690"/>
            <a:ext cx="5781348" cy="949326"/>
            <a:chOff x="3216" y="2164"/>
            <a:chExt cx="2764" cy="598"/>
          </a:xfrm>
        </p:grpSpPr>
        <p:sp>
          <p:nvSpPr>
            <p:cNvPr id="59" name="Text Box 49">
              <a:extLst>
                <a:ext uri="{FF2B5EF4-FFF2-40B4-BE49-F238E27FC236}">
                  <a16:creationId xmlns:a16="http://schemas.microsoft.com/office/drawing/2014/main" id="{900C44A8-DB7C-ECCA-D5DA-A820631F0BBC}"/>
                </a:ext>
              </a:extLst>
            </p:cNvPr>
            <p:cNvSpPr txBox="1">
              <a:spLocks noChangeArrowheads="1"/>
            </p:cNvSpPr>
            <p:nvPr/>
          </p:nvSpPr>
          <p:spPr bwMode="auto">
            <a:xfrm>
              <a:off x="3216" y="2164"/>
              <a:ext cx="241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chemeClr val="tx2"/>
                  </a:solidFill>
                </a:rPr>
                <a:t>Column Axial Compression =</a:t>
              </a:r>
            </a:p>
          </p:txBody>
        </p:sp>
        <p:sp>
          <p:nvSpPr>
            <p:cNvPr id="60" name="Text Box 50">
              <a:extLst>
                <a:ext uri="{FF2B5EF4-FFF2-40B4-BE49-F238E27FC236}">
                  <a16:creationId xmlns:a16="http://schemas.microsoft.com/office/drawing/2014/main" id="{11AC2176-0FEE-F683-2650-9D3B80F2AD50}"/>
                </a:ext>
              </a:extLst>
            </p:cNvPr>
            <p:cNvSpPr txBox="1">
              <a:spLocks noChangeArrowheads="1"/>
            </p:cNvSpPr>
            <p:nvPr/>
          </p:nvSpPr>
          <p:spPr bwMode="auto">
            <a:xfrm>
              <a:off x="3216" y="2491"/>
              <a:ext cx="27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sym typeface="Symbol" pitchFamily="18" charset="2"/>
                </a:rPr>
                <a:t>(</a:t>
              </a:r>
              <a:r>
                <a:rPr lang="en-US" altLang="en-US" sz="2200" i="1" dirty="0">
                  <a:sym typeface="Symbol" pitchFamily="18" charset="2"/>
                </a:rPr>
                <a:t>R</a:t>
              </a:r>
              <a:r>
                <a:rPr lang="en-US" altLang="en-US" sz="2200" i="1" baseline="-25000" dirty="0">
                  <a:sym typeface="Symbol" pitchFamily="18" charset="2"/>
                </a:rPr>
                <a:t>y</a:t>
              </a:r>
              <a:r>
                <a:rPr lang="en-US" altLang="en-US" sz="2200" i="1" dirty="0">
                  <a:sym typeface="Symbol" pitchFamily="18" charset="2"/>
                </a:rPr>
                <a:t> </a:t>
              </a:r>
              <a:r>
                <a:rPr lang="en-US" altLang="en-US" sz="2200" i="1" dirty="0" err="1">
                  <a:sym typeface="Symbol" pitchFamily="18" charset="2"/>
                </a:rPr>
                <a:t>F</a:t>
              </a:r>
              <a:r>
                <a:rPr lang="en-US" altLang="en-US" sz="2200" i="1" baseline="-25000" dirty="0" err="1">
                  <a:sym typeface="Symbol" pitchFamily="18" charset="2"/>
                </a:rPr>
                <a:t>y</a:t>
              </a:r>
              <a:r>
                <a:rPr lang="en-US" altLang="en-US" sz="2200" i="1" dirty="0">
                  <a:sym typeface="Symbol" pitchFamily="18" charset="2"/>
                </a:rPr>
                <a:t> A</a:t>
              </a:r>
              <a:r>
                <a:rPr lang="en-US" altLang="en-US" sz="2200" i="1" baseline="-25000" dirty="0">
                  <a:sym typeface="Symbol" pitchFamily="18" charset="2"/>
                </a:rPr>
                <a:t>g</a:t>
              </a:r>
              <a:r>
                <a:rPr lang="en-US" altLang="en-US" sz="2200" dirty="0">
                  <a:sym typeface="Symbol" pitchFamily="18" charset="2"/>
                </a:rPr>
                <a:t> ) cos  +  (</a:t>
              </a:r>
              <a:r>
                <a:rPr lang="en-US" altLang="en-US" sz="2200" i="1" dirty="0">
                  <a:sym typeface="Symbol" pitchFamily="18" charset="2"/>
                </a:rPr>
                <a:t>0.3 P</a:t>
              </a:r>
              <a:r>
                <a:rPr lang="en-US" altLang="en-US" sz="2200" i="1" baseline="-25000" dirty="0">
                  <a:sym typeface="Symbol" pitchFamily="18" charset="2"/>
                </a:rPr>
                <a:t>c</a:t>
              </a:r>
              <a:r>
                <a:rPr lang="en-US" altLang="en-US" sz="2200" dirty="0">
                  <a:sym typeface="Symbol" pitchFamily="18" charset="2"/>
                </a:rPr>
                <a:t>) cos   + </a:t>
              </a:r>
              <a:r>
                <a:rPr lang="en-US" altLang="en-US" sz="2200" i="1" dirty="0" err="1">
                  <a:sym typeface="Symbol" pitchFamily="18" charset="2"/>
                </a:rPr>
                <a:t>P</a:t>
              </a:r>
              <a:r>
                <a:rPr lang="en-US" altLang="en-US" sz="2200" i="1" baseline="-25000" dirty="0" err="1">
                  <a:sym typeface="Symbol" pitchFamily="18" charset="2"/>
                </a:rPr>
                <a:t>gravity</a:t>
              </a:r>
              <a:endParaRPr lang="en-US" altLang="en-US" sz="2200" dirty="0">
                <a:sym typeface="Symbol" pitchFamily="18" charset="2"/>
              </a:endParaRPr>
            </a:p>
          </p:txBody>
        </p:sp>
      </p:grpSp>
    </p:spTree>
    <p:extLst>
      <p:ext uri="{BB962C8B-B14F-4D97-AF65-F5344CB8AC3E}">
        <p14:creationId xmlns:p14="http://schemas.microsoft.com/office/powerpoint/2010/main" val="248640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49</a:t>
            </a:fld>
            <a:endParaRPr lang="en-US" altLang="en-US" dirty="0"/>
          </a:p>
        </p:txBody>
      </p:sp>
      <p:sp>
        <p:nvSpPr>
          <p:cNvPr id="37" name="Text Box 6">
            <a:extLst>
              <a:ext uri="{FF2B5EF4-FFF2-40B4-BE49-F238E27FC236}">
                <a16:creationId xmlns:a16="http://schemas.microsoft.com/office/drawing/2014/main" id="{D941EF9E-CFFB-4203-0B18-BC3F6C600EB8}"/>
              </a:ext>
            </a:extLst>
          </p:cNvPr>
          <p:cNvSpPr txBox="1">
            <a:spLocks noChangeArrowheads="1"/>
          </p:cNvSpPr>
          <p:nvPr/>
        </p:nvSpPr>
        <p:spPr bwMode="auto">
          <a:xfrm>
            <a:off x="6338244" y="1768618"/>
            <a:ext cx="40062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400" b="0" dirty="0"/>
              <a:t>Find maximum bending moment in beam.</a:t>
            </a:r>
          </a:p>
        </p:txBody>
      </p:sp>
      <p:sp>
        <p:nvSpPr>
          <p:cNvPr id="38" name="Text Box 8">
            <a:extLst>
              <a:ext uri="{FF2B5EF4-FFF2-40B4-BE49-F238E27FC236}">
                <a16:creationId xmlns:a16="http://schemas.microsoft.com/office/drawing/2014/main" id="{DC1513A1-34BC-B885-1F43-A309C1CA909A}"/>
              </a:ext>
            </a:extLst>
          </p:cNvPr>
          <p:cNvSpPr txBox="1">
            <a:spLocks noChangeArrowheads="1"/>
          </p:cNvSpPr>
          <p:nvPr/>
        </p:nvSpPr>
        <p:spPr bwMode="auto">
          <a:xfrm>
            <a:off x="6414443" y="2714768"/>
            <a:ext cx="30542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Tension Brace:</a:t>
            </a:r>
            <a:br>
              <a:rPr lang="en-US" altLang="en-US" sz="2400" b="0" u="sng" dirty="0">
                <a:solidFill>
                  <a:schemeClr val="tx2"/>
                </a:solidFill>
                <a:latin typeface="+mn-lt"/>
              </a:rPr>
            </a:br>
            <a:r>
              <a:rPr lang="en-US" altLang="en-US" sz="2400" dirty="0">
                <a:latin typeface="Arial Narrow" pitchFamily="34" charset="0"/>
              </a:rPr>
              <a:t>    Take </a:t>
            </a:r>
            <a:r>
              <a:rPr lang="en-US" altLang="en-US" sz="2400" i="1" dirty="0">
                <a:latin typeface="Arial Narrow" pitchFamily="34" charset="0"/>
              </a:rPr>
              <a:t>P =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39" name="Text Box 9">
            <a:extLst>
              <a:ext uri="{FF2B5EF4-FFF2-40B4-BE49-F238E27FC236}">
                <a16:creationId xmlns:a16="http://schemas.microsoft.com/office/drawing/2014/main" id="{31A96010-91DE-D861-9451-5734EA0DDCDA}"/>
              </a:ext>
            </a:extLst>
          </p:cNvPr>
          <p:cNvSpPr txBox="1">
            <a:spLocks noChangeArrowheads="1"/>
          </p:cNvSpPr>
          <p:nvPr/>
        </p:nvSpPr>
        <p:spPr bwMode="auto">
          <a:xfrm>
            <a:off x="6414443" y="3678123"/>
            <a:ext cx="30542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Compression Brace:</a:t>
            </a:r>
            <a:br>
              <a:rPr lang="en-US" altLang="en-US" sz="2400" b="0" u="sng" dirty="0">
                <a:solidFill>
                  <a:schemeClr val="tx2"/>
                </a:solidFill>
                <a:latin typeface="+mn-lt"/>
              </a:rPr>
            </a:br>
            <a:r>
              <a:rPr lang="en-US" altLang="en-US" sz="2400" dirty="0">
                <a:latin typeface="Arial Narrow" pitchFamily="34" charset="0"/>
              </a:rPr>
              <a:t>    Take </a:t>
            </a:r>
            <a:r>
              <a:rPr lang="en-US" altLang="en-US" sz="2400" i="1" dirty="0">
                <a:latin typeface="Arial Narrow" pitchFamily="34" charset="0"/>
              </a:rPr>
              <a:t>P = 0.3 P</a:t>
            </a:r>
            <a:r>
              <a:rPr lang="en-US" altLang="en-US" sz="2400" i="1" baseline="-25000" dirty="0">
                <a:latin typeface="Arial Narrow" pitchFamily="34" charset="0"/>
              </a:rPr>
              <a:t>c</a:t>
            </a:r>
            <a:endParaRPr lang="en-US" altLang="en-US" sz="2400" dirty="0">
              <a:latin typeface="Arial Narrow" pitchFamily="34" charset="0"/>
            </a:endParaRPr>
          </a:p>
        </p:txBody>
      </p:sp>
      <p:sp>
        <p:nvSpPr>
          <p:cNvPr id="48" name="Freeform 22">
            <a:extLst>
              <a:ext uri="{FF2B5EF4-FFF2-40B4-BE49-F238E27FC236}">
                <a16:creationId xmlns:a16="http://schemas.microsoft.com/office/drawing/2014/main" id="{C6DB1960-2313-1731-B546-C87AC8181381}"/>
              </a:ext>
            </a:extLst>
          </p:cNvPr>
          <p:cNvSpPr>
            <a:spLocks/>
          </p:cNvSpPr>
          <p:nvPr/>
        </p:nvSpPr>
        <p:spPr bwMode="auto">
          <a:xfrm>
            <a:off x="4044007" y="2187421"/>
            <a:ext cx="2294235" cy="898314"/>
          </a:xfrm>
          <a:custGeom>
            <a:avLst/>
            <a:gdLst>
              <a:gd name="T0" fmla="*/ 2147483646 w 1140"/>
              <a:gd name="T1" fmla="*/ 0 h 732"/>
              <a:gd name="T2" fmla="*/ 0 w 1140"/>
              <a:gd name="T3" fmla="*/ 2147483646 h 732"/>
              <a:gd name="T4" fmla="*/ 0 60000 65536"/>
              <a:gd name="T5" fmla="*/ 0 60000 65536"/>
            </a:gdLst>
            <a:ahLst/>
            <a:cxnLst>
              <a:cxn ang="T4">
                <a:pos x="T0" y="T1"/>
              </a:cxn>
              <a:cxn ang="T5">
                <a:pos x="T2" y="T3"/>
              </a:cxn>
            </a:cxnLst>
            <a:rect l="0" t="0" r="r" b="b"/>
            <a:pathLst>
              <a:path w="1140" h="732">
                <a:moveTo>
                  <a:pt x="1140" y="0"/>
                </a:moveTo>
                <a:lnTo>
                  <a:pt x="0" y="732"/>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nvGrpSpPr>
          <p:cNvPr id="51" name="Group 50">
            <a:extLst>
              <a:ext uri="{FF2B5EF4-FFF2-40B4-BE49-F238E27FC236}">
                <a16:creationId xmlns:a16="http://schemas.microsoft.com/office/drawing/2014/main" id="{4F572A44-EBC1-88FB-4122-7B0D3DD8E4B4}"/>
              </a:ext>
            </a:extLst>
          </p:cNvPr>
          <p:cNvGrpSpPr/>
          <p:nvPr/>
        </p:nvGrpSpPr>
        <p:grpSpPr>
          <a:xfrm>
            <a:off x="911424" y="2790460"/>
            <a:ext cx="4504184" cy="2124075"/>
            <a:chOff x="911424" y="2790460"/>
            <a:chExt cx="4504184" cy="2124075"/>
          </a:xfrm>
        </p:grpSpPr>
        <p:sp>
          <p:nvSpPr>
            <p:cNvPr id="35" name="Arc 4">
              <a:extLst>
                <a:ext uri="{FF2B5EF4-FFF2-40B4-BE49-F238E27FC236}">
                  <a16:creationId xmlns:a16="http://schemas.microsoft.com/office/drawing/2014/main" id="{5DE22D4F-B631-846F-4FB6-DAD1D37567A2}"/>
                </a:ext>
              </a:extLst>
            </p:cNvPr>
            <p:cNvSpPr>
              <a:spLocks/>
            </p:cNvSpPr>
            <p:nvPr/>
          </p:nvSpPr>
          <p:spPr bwMode="auto">
            <a:xfrm rot="13526795">
              <a:off x="3082776" y="2513442"/>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Text Box 5">
              <a:extLst>
                <a:ext uri="{FF2B5EF4-FFF2-40B4-BE49-F238E27FC236}">
                  <a16:creationId xmlns:a16="http://schemas.microsoft.com/office/drawing/2014/main" id="{DCF4EA5A-8F61-9C69-7961-756D32E5D479}"/>
                </a:ext>
              </a:extLst>
            </p:cNvPr>
            <p:cNvSpPr txBox="1">
              <a:spLocks noChangeArrowheads="1"/>
            </p:cNvSpPr>
            <p:nvPr/>
          </p:nvSpPr>
          <p:spPr bwMode="auto">
            <a:xfrm>
              <a:off x="2253308" y="316193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40" name="Line 11">
              <a:extLst>
                <a:ext uri="{FF2B5EF4-FFF2-40B4-BE49-F238E27FC236}">
                  <a16:creationId xmlns:a16="http://schemas.microsoft.com/office/drawing/2014/main" id="{C9A46E3D-DEAB-3359-D50F-A69163545E02}"/>
                </a:ext>
              </a:extLst>
            </p:cNvPr>
            <p:cNvSpPr>
              <a:spLocks noChangeShapeType="1"/>
            </p:cNvSpPr>
            <p:nvPr/>
          </p:nvSpPr>
          <p:spPr bwMode="auto">
            <a:xfrm flipV="1">
              <a:off x="1605608" y="308573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13">
              <a:extLst>
                <a:ext uri="{FF2B5EF4-FFF2-40B4-BE49-F238E27FC236}">
                  <a16:creationId xmlns:a16="http://schemas.microsoft.com/office/drawing/2014/main" id="{5908C0C5-0F79-DEE3-0C32-E3785550AE58}"/>
                </a:ext>
              </a:extLst>
            </p:cNvPr>
            <p:cNvSpPr>
              <a:spLocks noChangeShapeType="1"/>
            </p:cNvSpPr>
            <p:nvPr/>
          </p:nvSpPr>
          <p:spPr bwMode="auto">
            <a:xfrm flipV="1">
              <a:off x="5263208" y="308573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14">
              <a:extLst>
                <a:ext uri="{FF2B5EF4-FFF2-40B4-BE49-F238E27FC236}">
                  <a16:creationId xmlns:a16="http://schemas.microsoft.com/office/drawing/2014/main" id="{AD41BBFA-CAEC-F182-BBE5-E0EF101405A6}"/>
                </a:ext>
              </a:extLst>
            </p:cNvPr>
            <p:cNvSpPr>
              <a:spLocks noChangeShapeType="1"/>
            </p:cNvSpPr>
            <p:nvPr/>
          </p:nvSpPr>
          <p:spPr bwMode="auto">
            <a:xfrm>
              <a:off x="1605608" y="308573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15">
              <a:extLst>
                <a:ext uri="{FF2B5EF4-FFF2-40B4-BE49-F238E27FC236}">
                  <a16:creationId xmlns:a16="http://schemas.microsoft.com/office/drawing/2014/main" id="{D323CC70-4959-8D79-7044-063F62205043}"/>
                </a:ext>
              </a:extLst>
            </p:cNvPr>
            <p:cNvSpPr>
              <a:spLocks noChangeShapeType="1"/>
            </p:cNvSpPr>
            <p:nvPr/>
          </p:nvSpPr>
          <p:spPr bwMode="auto">
            <a:xfrm>
              <a:off x="3434408" y="308573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16">
              <a:extLst>
                <a:ext uri="{FF2B5EF4-FFF2-40B4-BE49-F238E27FC236}">
                  <a16:creationId xmlns:a16="http://schemas.microsoft.com/office/drawing/2014/main" id="{E5AFFFBE-E95B-39B0-3DFD-F0430A311938}"/>
                </a:ext>
              </a:extLst>
            </p:cNvPr>
            <p:cNvSpPr>
              <a:spLocks noChangeShapeType="1"/>
            </p:cNvSpPr>
            <p:nvPr/>
          </p:nvSpPr>
          <p:spPr bwMode="auto">
            <a:xfrm flipV="1">
              <a:off x="1605608" y="308573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17">
              <a:extLst>
                <a:ext uri="{FF2B5EF4-FFF2-40B4-BE49-F238E27FC236}">
                  <a16:creationId xmlns:a16="http://schemas.microsoft.com/office/drawing/2014/main" id="{6CD89C2A-2458-2F0D-676A-2F864F5279EB}"/>
                </a:ext>
              </a:extLst>
            </p:cNvPr>
            <p:cNvSpPr>
              <a:spLocks noChangeShapeType="1"/>
            </p:cNvSpPr>
            <p:nvPr/>
          </p:nvSpPr>
          <p:spPr bwMode="auto">
            <a:xfrm>
              <a:off x="3434408" y="308573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18">
              <a:extLst>
                <a:ext uri="{FF2B5EF4-FFF2-40B4-BE49-F238E27FC236}">
                  <a16:creationId xmlns:a16="http://schemas.microsoft.com/office/drawing/2014/main" id="{4D356032-4D1A-1DB2-A857-80DBFD1ED40E}"/>
                </a:ext>
              </a:extLst>
            </p:cNvPr>
            <p:cNvSpPr>
              <a:spLocks noChangeShapeType="1"/>
            </p:cNvSpPr>
            <p:nvPr/>
          </p:nvSpPr>
          <p:spPr bwMode="auto">
            <a:xfrm>
              <a:off x="1453208" y="491453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20">
              <a:extLst>
                <a:ext uri="{FF2B5EF4-FFF2-40B4-BE49-F238E27FC236}">
                  <a16:creationId xmlns:a16="http://schemas.microsoft.com/office/drawing/2014/main" id="{A555F5C5-ED3E-06E0-E1CA-C083B727959D}"/>
                </a:ext>
              </a:extLst>
            </p:cNvPr>
            <p:cNvSpPr>
              <a:spLocks noChangeShapeType="1"/>
            </p:cNvSpPr>
            <p:nvPr/>
          </p:nvSpPr>
          <p:spPr bwMode="auto">
            <a:xfrm>
              <a:off x="5110808" y="491453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AutoShape 3">
              <a:extLst>
                <a:ext uri="{FF2B5EF4-FFF2-40B4-BE49-F238E27FC236}">
                  <a16:creationId xmlns:a16="http://schemas.microsoft.com/office/drawing/2014/main" id="{70CFDFFA-C03C-FB46-B68C-B6220F1D5B51}"/>
                </a:ext>
              </a:extLst>
            </p:cNvPr>
            <p:cNvSpPr>
              <a:spLocks noChangeArrowheads="1"/>
            </p:cNvSpPr>
            <p:nvPr/>
          </p:nvSpPr>
          <p:spPr bwMode="auto">
            <a:xfrm>
              <a:off x="911424" y="301633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Tree>
    <p:extLst>
      <p:ext uri="{BB962C8B-B14F-4D97-AF65-F5344CB8AC3E}">
        <p14:creationId xmlns:p14="http://schemas.microsoft.com/office/powerpoint/2010/main" val="21214705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D1549-0250-A512-E14A-6CE6B4AFCE7E}"/>
              </a:ext>
            </a:extLst>
          </p:cNvPr>
          <p:cNvSpPr>
            <a:spLocks noGrp="1"/>
          </p:cNvSpPr>
          <p:nvPr>
            <p:ph type="body" sz="quarter" idx="12"/>
          </p:nvPr>
        </p:nvSpPr>
        <p:spPr>
          <a:xfrm>
            <a:off x="693105" y="1124745"/>
            <a:ext cx="10945216" cy="2664296"/>
          </a:xfrm>
        </p:spPr>
        <p:txBody>
          <a:bodyPr/>
          <a:lstStyle/>
          <a:p>
            <a:r>
              <a:rPr lang="en-US" sz="2800" dirty="0">
                <a:latin typeface="+mn-lt"/>
              </a:rPr>
              <a:t>Beams, columns and braces arranged to form a vertical </a:t>
            </a:r>
            <a:r>
              <a:rPr lang="en-US" sz="2800" b="1" i="1" dirty="0">
                <a:solidFill>
                  <a:schemeClr val="tx2"/>
                </a:solidFill>
                <a:latin typeface="+mn-lt"/>
              </a:rPr>
              <a:t>truss</a:t>
            </a:r>
            <a:r>
              <a:rPr lang="en-US" sz="2800" dirty="0">
                <a:latin typeface="+mn-lt"/>
              </a:rPr>
              <a:t>.  Resist lateral earthquake forces by truss action.</a:t>
            </a:r>
          </a:p>
          <a:p>
            <a:endParaRPr lang="en-US" sz="1800" dirty="0">
              <a:latin typeface="+mn-lt"/>
            </a:endParaRPr>
          </a:p>
          <a:p>
            <a:r>
              <a:rPr lang="en-US" sz="2800" dirty="0">
                <a:latin typeface="+mn-lt"/>
              </a:rPr>
              <a:t>Develop ductility through inelastic action in </a:t>
            </a:r>
            <a:r>
              <a:rPr lang="en-US" sz="2800" b="1" i="1" dirty="0">
                <a:solidFill>
                  <a:schemeClr val="tx2"/>
                </a:solidFill>
                <a:latin typeface="+mn-lt"/>
              </a:rPr>
              <a:t>braces</a:t>
            </a:r>
            <a:r>
              <a:rPr lang="en-US" sz="2800" dirty="0">
                <a:latin typeface="+mn-lt"/>
              </a:rPr>
              <a:t>.</a:t>
            </a:r>
          </a:p>
          <a:p>
            <a:pPr marL="800046" lvl="1" indent="-342900">
              <a:buFont typeface="Arial" panose="020B0604020202020204" pitchFamily="34" charset="0"/>
              <a:buChar char="•"/>
            </a:pPr>
            <a:r>
              <a:rPr lang="en-US" sz="2800" dirty="0">
                <a:solidFill>
                  <a:schemeClr val="tx1"/>
                </a:solidFill>
                <a:latin typeface="+mn-lt"/>
                <a:cs typeface="Calibri Light"/>
              </a:rPr>
              <a:t>braces yield in tension</a:t>
            </a:r>
          </a:p>
          <a:p>
            <a:pPr marL="800046" lvl="1" indent="-342900">
              <a:buFont typeface="Arial" panose="020B0604020202020204" pitchFamily="34" charset="0"/>
              <a:buChar char="•"/>
            </a:pPr>
            <a:r>
              <a:rPr lang="en-US" sz="2800" dirty="0">
                <a:solidFill>
                  <a:schemeClr val="tx1"/>
                </a:solidFill>
                <a:latin typeface="+mn-lt"/>
                <a:cs typeface="Calibri Light"/>
              </a:rPr>
              <a:t>braces buckle in compression</a:t>
            </a:r>
          </a:p>
          <a:p>
            <a:endParaRPr lang="en-US" sz="2800" dirty="0">
              <a:latin typeface="+mn-lt"/>
            </a:endParaRPr>
          </a:p>
          <a:p>
            <a:endParaRPr lang="en-US" sz="2800" dirty="0">
              <a:latin typeface="+mn-lt"/>
            </a:endParaRPr>
          </a:p>
        </p:txBody>
      </p:sp>
      <p:sp>
        <p:nvSpPr>
          <p:cNvPr id="3" name="Text Placeholder 2">
            <a:extLst>
              <a:ext uri="{FF2B5EF4-FFF2-40B4-BE49-F238E27FC236}">
                <a16:creationId xmlns:a16="http://schemas.microsoft.com/office/drawing/2014/main" id="{5237F386-8686-B2F7-7C61-D6647DA3A73E}"/>
              </a:ext>
            </a:extLst>
          </p:cNvPr>
          <p:cNvSpPr>
            <a:spLocks noGrp="1"/>
          </p:cNvSpPr>
          <p:nvPr>
            <p:ph type="body" sz="quarter" idx="38"/>
          </p:nvPr>
        </p:nvSpPr>
        <p:spPr/>
        <p:txBody>
          <a:bodyPr/>
          <a:lstStyle/>
          <a:p>
            <a:r>
              <a:rPr lang="en-US" sz="3200" dirty="0"/>
              <a:t>Concentrically Braced Frames (CBFs)</a:t>
            </a:r>
          </a:p>
          <a:p>
            <a:endParaRPr lang="en-US" dirty="0"/>
          </a:p>
        </p:txBody>
      </p:sp>
      <p:sp>
        <p:nvSpPr>
          <p:cNvPr id="4" name="Slide Number Placeholder 3">
            <a:extLst>
              <a:ext uri="{FF2B5EF4-FFF2-40B4-BE49-F238E27FC236}">
                <a16:creationId xmlns:a16="http://schemas.microsoft.com/office/drawing/2014/main" id="{B0853286-DCA2-3608-06ED-5C6498C9C469}"/>
              </a:ext>
            </a:extLst>
          </p:cNvPr>
          <p:cNvSpPr>
            <a:spLocks noGrp="1"/>
          </p:cNvSpPr>
          <p:nvPr>
            <p:ph type="sldNum" sz="quarter" idx="40"/>
          </p:nvPr>
        </p:nvSpPr>
        <p:spPr/>
        <p:txBody>
          <a:bodyPr/>
          <a:lstStyle/>
          <a:p>
            <a:pPr>
              <a:defRPr/>
            </a:pPr>
            <a:fld id="{6E117181-2254-4C4E-B84D-C4647DF99217}" type="slidenum">
              <a:rPr lang="en-US" altLang="en-US" smtClean="0"/>
              <a:pPr>
                <a:defRPr/>
              </a:pPr>
              <a:t>5</a:t>
            </a:fld>
            <a:endParaRPr lang="en-US" altLang="en-US" dirty="0"/>
          </a:p>
        </p:txBody>
      </p:sp>
      <p:sp>
        <p:nvSpPr>
          <p:cNvPr id="6" name="TextBox 5">
            <a:extLst>
              <a:ext uri="{FF2B5EF4-FFF2-40B4-BE49-F238E27FC236}">
                <a16:creationId xmlns:a16="http://schemas.microsoft.com/office/drawing/2014/main" id="{449138B7-EEA9-55FF-DE83-DA327616D592}"/>
              </a:ext>
            </a:extLst>
          </p:cNvPr>
          <p:cNvSpPr txBox="1"/>
          <p:nvPr/>
        </p:nvSpPr>
        <p:spPr>
          <a:xfrm>
            <a:off x="691745" y="4149080"/>
            <a:ext cx="10805790" cy="2246769"/>
          </a:xfrm>
          <a:prstGeom prst="rect">
            <a:avLst/>
          </a:prstGeom>
          <a:noFill/>
        </p:spPr>
        <p:txBody>
          <a:bodyPr wrap="square" numCol="2">
            <a:spAutoFit/>
          </a:bodyPr>
          <a:lstStyle/>
          <a:p>
            <a:r>
              <a:rPr lang="en-US" sz="2800" u="sng" dirty="0">
                <a:latin typeface="+mn-lt"/>
              </a:rPr>
              <a:t>Advantages</a:t>
            </a:r>
          </a:p>
          <a:p>
            <a:pPr marL="342900" indent="-342900">
              <a:buFont typeface="Arial" panose="020B0604020202020204" pitchFamily="34" charset="0"/>
              <a:buChar char="+"/>
            </a:pPr>
            <a:r>
              <a:rPr lang="en-US" sz="2800" dirty="0">
                <a:latin typeface="+mn-lt"/>
              </a:rPr>
              <a:t>high elastic stiffness</a:t>
            </a:r>
          </a:p>
          <a:p>
            <a:pPr marL="342900" indent="-342900">
              <a:buFont typeface="Arial" panose="020B0604020202020204" pitchFamily="34" charset="0"/>
              <a:buChar char="•"/>
            </a:pPr>
            <a:endParaRPr lang="en-US" sz="2800" dirty="0">
              <a:latin typeface="+mn-lt"/>
            </a:endParaRPr>
          </a:p>
          <a:p>
            <a:endParaRPr lang="en-US" sz="2800" u="sng" dirty="0">
              <a:latin typeface="+mn-lt"/>
            </a:endParaRPr>
          </a:p>
          <a:p>
            <a:endParaRPr lang="en-US" sz="2800" u="sng" dirty="0"/>
          </a:p>
          <a:p>
            <a:r>
              <a:rPr lang="en-US" sz="2800" u="sng" dirty="0">
                <a:latin typeface="+mn-lt"/>
              </a:rPr>
              <a:t>Disadvantages</a:t>
            </a:r>
          </a:p>
          <a:p>
            <a:pPr marL="342900" indent="-342900">
              <a:buFontTx/>
              <a:buChar char="-"/>
            </a:pPr>
            <a:r>
              <a:rPr lang="en-US" sz="2800" dirty="0">
                <a:latin typeface="+mn-lt"/>
              </a:rPr>
              <a:t>less ductile than other systems (SMFs, EBFs, BRBFs) </a:t>
            </a:r>
          </a:p>
          <a:p>
            <a:pPr marL="342900" indent="-342900">
              <a:buFontTx/>
              <a:buChar char="-"/>
            </a:pPr>
            <a:r>
              <a:rPr lang="en-US" sz="2800" dirty="0">
                <a:latin typeface="+mn-lt"/>
              </a:rPr>
              <a:t>reduced architectural versatility</a:t>
            </a:r>
          </a:p>
        </p:txBody>
      </p:sp>
    </p:spTree>
    <p:extLst>
      <p:ext uri="{BB962C8B-B14F-4D97-AF65-F5344CB8AC3E}">
        <p14:creationId xmlns:p14="http://schemas.microsoft.com/office/powerpoint/2010/main" val="1923912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50</a:t>
            </a:fld>
            <a:endParaRPr lang="en-US" altLang="en-US" dirty="0"/>
          </a:p>
        </p:txBody>
      </p:sp>
      <p:sp>
        <p:nvSpPr>
          <p:cNvPr id="50" name="AutoShape 3">
            <a:extLst>
              <a:ext uri="{FF2B5EF4-FFF2-40B4-BE49-F238E27FC236}">
                <a16:creationId xmlns:a16="http://schemas.microsoft.com/office/drawing/2014/main" id="{70CFDFFA-C03C-FB46-B68C-B6220F1D5B51}"/>
              </a:ext>
            </a:extLst>
          </p:cNvPr>
          <p:cNvSpPr>
            <a:spLocks noChangeArrowheads="1"/>
          </p:cNvSpPr>
          <p:nvPr/>
        </p:nvSpPr>
        <p:spPr bwMode="auto">
          <a:xfrm>
            <a:off x="911424" y="301633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dirty="0">
              <a:latin typeface="Arial Narrow" pitchFamily="34" charset="0"/>
            </a:endParaRPr>
          </a:p>
        </p:txBody>
      </p:sp>
      <p:grpSp>
        <p:nvGrpSpPr>
          <p:cNvPr id="19" name="Group 18">
            <a:extLst>
              <a:ext uri="{FF2B5EF4-FFF2-40B4-BE49-F238E27FC236}">
                <a16:creationId xmlns:a16="http://schemas.microsoft.com/office/drawing/2014/main" id="{D7853F8D-C432-567B-C925-0E78E7F9701A}"/>
              </a:ext>
            </a:extLst>
          </p:cNvPr>
          <p:cNvGrpSpPr/>
          <p:nvPr/>
        </p:nvGrpSpPr>
        <p:grpSpPr>
          <a:xfrm>
            <a:off x="1447800" y="2790460"/>
            <a:ext cx="3962400" cy="2124075"/>
            <a:chOff x="914400" y="2095500"/>
            <a:chExt cx="3962400" cy="2124075"/>
          </a:xfrm>
        </p:grpSpPr>
        <p:sp>
          <p:nvSpPr>
            <p:cNvPr id="5" name="Line 10">
              <a:extLst>
                <a:ext uri="{FF2B5EF4-FFF2-40B4-BE49-F238E27FC236}">
                  <a16:creationId xmlns:a16="http://schemas.microsoft.com/office/drawing/2014/main" id="{75E13642-51E4-5480-6659-3F4C72AF40B8}"/>
                </a:ext>
              </a:extLst>
            </p:cNvPr>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11">
              <a:extLst>
                <a:ext uri="{FF2B5EF4-FFF2-40B4-BE49-F238E27FC236}">
                  <a16:creationId xmlns:a16="http://schemas.microsoft.com/office/drawing/2014/main" id="{40F7221F-29A8-48E5-8DC7-81F4FFFAAA57}"/>
                </a:ext>
              </a:extLst>
            </p:cNvPr>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12">
              <a:extLst>
                <a:ext uri="{FF2B5EF4-FFF2-40B4-BE49-F238E27FC236}">
                  <a16:creationId xmlns:a16="http://schemas.microsoft.com/office/drawing/2014/main" id="{5F21C463-417D-30D9-A2D4-B8F6AB020FB9}"/>
                </a:ext>
              </a:extLst>
            </p:cNvPr>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13">
              <a:extLst>
                <a:ext uri="{FF2B5EF4-FFF2-40B4-BE49-F238E27FC236}">
                  <a16:creationId xmlns:a16="http://schemas.microsoft.com/office/drawing/2014/main" id="{5FC709FA-F15E-930D-7B71-4FEF153A2E4A}"/>
                </a:ext>
              </a:extLst>
            </p:cNvPr>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14">
              <a:extLst>
                <a:ext uri="{FF2B5EF4-FFF2-40B4-BE49-F238E27FC236}">
                  <a16:creationId xmlns:a16="http://schemas.microsoft.com/office/drawing/2014/main" id="{60DCBF19-CD46-43FF-6C46-AF02A2CC599E}"/>
                </a:ext>
              </a:extLst>
            </p:cNvPr>
            <p:cNvSpPr>
              <a:spLocks noChangeShapeType="1"/>
            </p:cNvSpPr>
            <p:nvPr/>
          </p:nvSpPr>
          <p:spPr bwMode="auto">
            <a:xfrm flipV="1">
              <a:off x="1066800" y="2390775"/>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15">
              <a:extLst>
                <a:ext uri="{FF2B5EF4-FFF2-40B4-BE49-F238E27FC236}">
                  <a16:creationId xmlns:a16="http://schemas.microsoft.com/office/drawing/2014/main" id="{980E3811-1358-B841-2FA5-8531BDB5E784}"/>
                </a:ext>
              </a:extLst>
            </p:cNvPr>
            <p:cNvSpPr>
              <a:spLocks noChangeShapeType="1"/>
            </p:cNvSpPr>
            <p:nvPr/>
          </p:nvSpPr>
          <p:spPr bwMode="auto">
            <a:xfrm>
              <a:off x="2895600" y="2390775"/>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6">
              <a:extLst>
                <a:ext uri="{FF2B5EF4-FFF2-40B4-BE49-F238E27FC236}">
                  <a16:creationId xmlns:a16="http://schemas.microsoft.com/office/drawing/2014/main" id="{EFA8E376-E977-8B2A-A65C-6419837A4FE3}"/>
                </a:ext>
              </a:extLst>
            </p:cNvPr>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7">
              <a:extLst>
                <a:ext uri="{FF2B5EF4-FFF2-40B4-BE49-F238E27FC236}">
                  <a16:creationId xmlns:a16="http://schemas.microsoft.com/office/drawing/2014/main" id="{06B7C98E-FCD4-3586-7EDE-7EDB784D97B0}"/>
                </a:ext>
              </a:extLst>
            </p:cNvPr>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Freeform 19">
              <a:extLst>
                <a:ext uri="{FF2B5EF4-FFF2-40B4-BE49-F238E27FC236}">
                  <a16:creationId xmlns:a16="http://schemas.microsoft.com/office/drawing/2014/main" id="{FF5952DD-1E2D-EC52-30D1-C091AB80D879}"/>
                </a:ext>
              </a:extLst>
            </p:cNvPr>
            <p:cNvSpPr>
              <a:spLocks/>
            </p:cNvSpPr>
            <p:nvPr/>
          </p:nvSpPr>
          <p:spPr bwMode="auto">
            <a:xfrm>
              <a:off x="2190750" y="2390775"/>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20">
              <a:extLst>
                <a:ext uri="{FF2B5EF4-FFF2-40B4-BE49-F238E27FC236}">
                  <a16:creationId xmlns:a16="http://schemas.microsoft.com/office/drawing/2014/main" id="{D26FD2F8-1979-32AE-7057-A2EB73BE95E0}"/>
                </a:ext>
              </a:extLst>
            </p:cNvPr>
            <p:cNvSpPr>
              <a:spLocks/>
            </p:cNvSpPr>
            <p:nvPr/>
          </p:nvSpPr>
          <p:spPr bwMode="auto">
            <a:xfrm>
              <a:off x="2952750" y="2419350"/>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Text Box 21">
              <a:extLst>
                <a:ext uri="{FF2B5EF4-FFF2-40B4-BE49-F238E27FC236}">
                  <a16:creationId xmlns:a16="http://schemas.microsoft.com/office/drawing/2014/main" id="{0DCB75D5-7CF5-F7E6-32DF-2269267A456B}"/>
                </a:ext>
              </a:extLst>
            </p:cNvPr>
            <p:cNvSpPr txBox="1">
              <a:spLocks noChangeArrowheads="1"/>
            </p:cNvSpPr>
            <p:nvPr/>
          </p:nvSpPr>
          <p:spPr bwMode="auto">
            <a:xfrm>
              <a:off x="1352550" y="27574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a:t>
              </a:r>
              <a:endParaRPr lang="en-US" altLang="en-US" sz="1600" i="1">
                <a:latin typeface="Arial Narrow" pitchFamily="34" charset="0"/>
              </a:endParaRPr>
            </a:p>
          </p:txBody>
        </p:sp>
        <p:sp>
          <p:nvSpPr>
            <p:cNvPr id="16" name="Text Box 22">
              <a:extLst>
                <a:ext uri="{FF2B5EF4-FFF2-40B4-BE49-F238E27FC236}">
                  <a16:creationId xmlns:a16="http://schemas.microsoft.com/office/drawing/2014/main" id="{B9D03594-FEE2-378F-B222-BECF92533260}"/>
                </a:ext>
              </a:extLst>
            </p:cNvPr>
            <p:cNvSpPr txBox="1">
              <a:spLocks noChangeArrowheads="1"/>
            </p:cNvSpPr>
            <p:nvPr/>
          </p:nvSpPr>
          <p:spPr bwMode="auto">
            <a:xfrm>
              <a:off x="3276600" y="2466975"/>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dirty="0">
                  <a:latin typeface="Arial Narrow" pitchFamily="34" charset="0"/>
                </a:rPr>
                <a:t>0.3 P</a:t>
              </a:r>
              <a:r>
                <a:rPr lang="en-US" altLang="en-US" sz="1600" i="1" baseline="-25000" dirty="0">
                  <a:latin typeface="Arial Narrow" pitchFamily="34" charset="0"/>
                </a:rPr>
                <a:t>c</a:t>
              </a:r>
              <a:endParaRPr lang="en-US" altLang="en-US" sz="1600" i="1" dirty="0">
                <a:latin typeface="Arial Narrow" pitchFamily="34" charset="0"/>
              </a:endParaRPr>
            </a:p>
          </p:txBody>
        </p:sp>
        <p:sp>
          <p:nvSpPr>
            <p:cNvPr id="17" name="Arc 27">
              <a:extLst>
                <a:ext uri="{FF2B5EF4-FFF2-40B4-BE49-F238E27FC236}">
                  <a16:creationId xmlns:a16="http://schemas.microsoft.com/office/drawing/2014/main" id="{91EEFBD1-2A4F-7063-07C6-BFB034E2562B}"/>
                </a:ext>
              </a:extLst>
            </p:cNvPr>
            <p:cNvSpPr>
              <a:spLocks/>
            </p:cNvSpPr>
            <p:nvPr/>
          </p:nvSpPr>
          <p:spPr bwMode="auto">
            <a:xfrm rot="-8073205">
              <a:off x="2543968" y="1818482"/>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Text Box 28">
              <a:extLst>
                <a:ext uri="{FF2B5EF4-FFF2-40B4-BE49-F238E27FC236}">
                  <a16:creationId xmlns:a16="http://schemas.microsoft.com/office/drawing/2014/main" id="{5D29F64F-BA12-609F-3513-5051703DD6E5}"/>
                </a:ext>
              </a:extLst>
            </p:cNvPr>
            <p:cNvSpPr txBox="1">
              <a:spLocks noChangeArrowheads="1"/>
            </p:cNvSpPr>
            <p:nvPr/>
          </p:nvSpPr>
          <p:spPr bwMode="auto">
            <a:xfrm>
              <a:off x="1714500" y="246697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grpSp>
    </p:spTree>
    <p:extLst>
      <p:ext uri="{BB962C8B-B14F-4D97-AF65-F5344CB8AC3E}">
        <p14:creationId xmlns:p14="http://schemas.microsoft.com/office/powerpoint/2010/main" val="15104716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51</a:t>
            </a:fld>
            <a:endParaRPr lang="en-US" altLang="en-US" dirty="0"/>
          </a:p>
        </p:txBody>
      </p:sp>
      <p:sp>
        <p:nvSpPr>
          <p:cNvPr id="28" name="Text Box 18">
            <a:extLst>
              <a:ext uri="{FF2B5EF4-FFF2-40B4-BE49-F238E27FC236}">
                <a16:creationId xmlns:a16="http://schemas.microsoft.com/office/drawing/2014/main" id="{001EE95E-24F9-19A8-B5B0-D89FDF2667E0}"/>
              </a:ext>
            </a:extLst>
          </p:cNvPr>
          <p:cNvSpPr txBox="1">
            <a:spLocks noChangeArrowheads="1"/>
          </p:cNvSpPr>
          <p:nvPr/>
        </p:nvSpPr>
        <p:spPr bwMode="auto">
          <a:xfrm>
            <a:off x="5916248" y="1530181"/>
            <a:ext cx="529231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Compute moment in beam resulting from application of concentrated load at </a:t>
            </a:r>
            <a:r>
              <a:rPr lang="en-US" altLang="en-US" sz="2400" b="0" dirty="0" err="1">
                <a:latin typeface="+mn-lt"/>
              </a:rPr>
              <a:t>midspan</a:t>
            </a:r>
            <a:r>
              <a:rPr lang="en-US" altLang="en-US" sz="2400" b="0" dirty="0">
                <a:latin typeface="+mn-lt"/>
              </a:rPr>
              <a:t>: </a:t>
            </a:r>
          </a:p>
          <a:p>
            <a:pPr>
              <a:spcBef>
                <a:spcPct val="50000"/>
              </a:spcBef>
              <a:buClrTx/>
              <a:buSzTx/>
              <a:buFontTx/>
              <a:buNone/>
            </a:pPr>
            <a:r>
              <a:rPr lang="en-US" altLang="en-US" sz="2400" i="1" dirty="0">
                <a:latin typeface="+mn-lt"/>
              </a:rPr>
              <a:t>( R</a:t>
            </a:r>
            <a:r>
              <a:rPr lang="en-US" altLang="en-US" sz="2400" i="1" baseline="-25000" dirty="0">
                <a:latin typeface="+mn-lt"/>
              </a:rPr>
              <a:t>y</a:t>
            </a:r>
            <a:r>
              <a:rPr lang="en-US" altLang="en-US" sz="2400" i="1" dirty="0">
                <a:latin typeface="+mn-lt"/>
              </a:rPr>
              <a:t> </a:t>
            </a:r>
            <a:r>
              <a:rPr lang="en-US" altLang="en-US" sz="2400" i="1" dirty="0" err="1">
                <a:latin typeface="+mn-lt"/>
              </a:rPr>
              <a:t>F</a:t>
            </a:r>
            <a:r>
              <a:rPr lang="en-US" altLang="en-US" sz="2400" i="1" baseline="-25000" dirty="0" err="1">
                <a:latin typeface="+mn-lt"/>
              </a:rPr>
              <a:t>y</a:t>
            </a:r>
            <a:r>
              <a:rPr lang="en-US" altLang="en-US" sz="2400" i="1" dirty="0">
                <a:latin typeface="+mn-lt"/>
              </a:rPr>
              <a:t> A</a:t>
            </a:r>
            <a:r>
              <a:rPr lang="en-US" altLang="en-US" sz="2400" i="1" baseline="-25000" dirty="0">
                <a:latin typeface="+mn-lt"/>
              </a:rPr>
              <a:t>g </a:t>
            </a:r>
            <a:r>
              <a:rPr lang="en-US" altLang="en-US" sz="2400" i="1" dirty="0">
                <a:latin typeface="+mn-lt"/>
              </a:rPr>
              <a:t>- 0.3 P</a:t>
            </a:r>
            <a:r>
              <a:rPr lang="en-US" altLang="en-US" sz="2400" i="1" baseline="-25000" dirty="0">
                <a:latin typeface="+mn-lt"/>
              </a:rPr>
              <a:t>c</a:t>
            </a:r>
            <a:r>
              <a:rPr lang="en-US" altLang="en-US" sz="2400" baseline="-25000" dirty="0">
                <a:latin typeface="+mn-lt"/>
              </a:rPr>
              <a:t> </a:t>
            </a:r>
            <a:r>
              <a:rPr lang="en-US" altLang="en-US" sz="2400" dirty="0">
                <a:latin typeface="+mn-lt"/>
              </a:rPr>
              <a:t>) sin </a:t>
            </a:r>
            <a:r>
              <a:rPr lang="en-US" altLang="en-US" sz="2400" dirty="0">
                <a:latin typeface="+mn-lt"/>
                <a:sym typeface="Symbol" pitchFamily="18" charset="2"/>
              </a:rPr>
              <a:t></a:t>
            </a:r>
          </a:p>
          <a:p>
            <a:pPr>
              <a:spcBef>
                <a:spcPct val="50000"/>
              </a:spcBef>
              <a:buClrTx/>
              <a:buSzTx/>
              <a:buFontTx/>
              <a:buNone/>
            </a:pPr>
            <a:r>
              <a:rPr lang="en-US" altLang="en-US" sz="2400" b="0" dirty="0">
                <a:latin typeface="+mn-lt"/>
                <a:sym typeface="Symbol" pitchFamily="18" charset="2"/>
              </a:rPr>
              <a:t>and add moment due to gravity load</a:t>
            </a:r>
            <a:endParaRPr lang="en-US" altLang="en-US" sz="2400" b="0" i="1" dirty="0">
              <a:latin typeface="+mn-lt"/>
              <a:sym typeface="Symbol" pitchFamily="18" charset="2"/>
            </a:endParaRPr>
          </a:p>
        </p:txBody>
      </p:sp>
      <p:sp>
        <p:nvSpPr>
          <p:cNvPr id="29" name="Rectangle 19">
            <a:extLst>
              <a:ext uri="{FF2B5EF4-FFF2-40B4-BE49-F238E27FC236}">
                <a16:creationId xmlns:a16="http://schemas.microsoft.com/office/drawing/2014/main" id="{204D2843-9C70-1E93-A3CA-83A9A8425B36}"/>
              </a:ext>
            </a:extLst>
          </p:cNvPr>
          <p:cNvSpPr>
            <a:spLocks noChangeArrowheads="1"/>
          </p:cNvSpPr>
          <p:nvPr/>
        </p:nvSpPr>
        <p:spPr bwMode="auto">
          <a:xfrm>
            <a:off x="5903472" y="2819321"/>
            <a:ext cx="3794516" cy="507246"/>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 name="Line 20">
            <a:extLst>
              <a:ext uri="{FF2B5EF4-FFF2-40B4-BE49-F238E27FC236}">
                <a16:creationId xmlns:a16="http://schemas.microsoft.com/office/drawing/2014/main" id="{E997AE7C-48ED-DCD6-25BE-E2DF7922EA09}"/>
              </a:ext>
            </a:extLst>
          </p:cNvPr>
          <p:cNvSpPr>
            <a:spLocks noChangeShapeType="1"/>
          </p:cNvSpPr>
          <p:nvPr/>
        </p:nvSpPr>
        <p:spPr bwMode="auto">
          <a:xfrm flipH="1">
            <a:off x="4035624" y="1956256"/>
            <a:ext cx="1828800" cy="1040488"/>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1" name="Text Box 21">
            <a:extLst>
              <a:ext uri="{FF2B5EF4-FFF2-40B4-BE49-F238E27FC236}">
                <a16:creationId xmlns:a16="http://schemas.microsoft.com/office/drawing/2014/main" id="{DE709622-7511-7846-7A8C-F8FB9FE16CA5}"/>
              </a:ext>
            </a:extLst>
          </p:cNvPr>
          <p:cNvSpPr txBox="1">
            <a:spLocks noChangeArrowheads="1"/>
          </p:cNvSpPr>
          <p:nvPr/>
        </p:nvSpPr>
        <p:spPr bwMode="auto">
          <a:xfrm>
            <a:off x="5917637" y="4124861"/>
            <a:ext cx="502541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latin typeface="+mn-lt"/>
              </a:rPr>
              <a:t>Note</a:t>
            </a:r>
          </a:p>
          <a:p>
            <a:pPr>
              <a:spcBef>
                <a:spcPct val="50000"/>
              </a:spcBef>
              <a:buClrTx/>
              <a:buSzTx/>
              <a:buFontTx/>
              <a:buNone/>
            </a:pPr>
            <a:r>
              <a:rPr lang="en-US" altLang="en-US" sz="2400" b="0" dirty="0">
                <a:latin typeface="+mn-lt"/>
              </a:rPr>
              <a:t>Based on elastic frame analysis: </a:t>
            </a:r>
            <a:r>
              <a:rPr lang="en-US" altLang="en-US" sz="2400" dirty="0">
                <a:latin typeface="+mn-lt"/>
              </a:rPr>
              <a:t>Moment in beam </a:t>
            </a:r>
            <a:r>
              <a:rPr lang="en-US" altLang="en-US" sz="2400" dirty="0">
                <a:latin typeface="+mn-lt"/>
                <a:sym typeface="Symbol" pitchFamily="18" charset="2"/>
              </a:rPr>
              <a:t> 0</a:t>
            </a:r>
          </a:p>
        </p:txBody>
      </p:sp>
      <p:grpSp>
        <p:nvGrpSpPr>
          <p:cNvPr id="74" name="Group 73">
            <a:extLst>
              <a:ext uri="{FF2B5EF4-FFF2-40B4-BE49-F238E27FC236}">
                <a16:creationId xmlns:a16="http://schemas.microsoft.com/office/drawing/2014/main" id="{DE993FD1-D427-FC95-7940-CEB2DA168804}"/>
              </a:ext>
            </a:extLst>
          </p:cNvPr>
          <p:cNvGrpSpPr/>
          <p:nvPr/>
        </p:nvGrpSpPr>
        <p:grpSpPr>
          <a:xfrm>
            <a:off x="911424" y="3015383"/>
            <a:ext cx="4498776" cy="1905000"/>
            <a:chOff x="378024" y="2314575"/>
            <a:chExt cx="4498776" cy="1905000"/>
          </a:xfrm>
        </p:grpSpPr>
        <p:sp>
          <p:nvSpPr>
            <p:cNvPr id="65" name="AutoShape 3">
              <a:extLst>
                <a:ext uri="{FF2B5EF4-FFF2-40B4-BE49-F238E27FC236}">
                  <a16:creationId xmlns:a16="http://schemas.microsoft.com/office/drawing/2014/main" id="{B31C7E83-E530-544E-D35F-E5E456B15D88}"/>
                </a:ext>
              </a:extLst>
            </p:cNvPr>
            <p:cNvSpPr>
              <a:spLocks noChangeArrowheads="1"/>
            </p:cNvSpPr>
            <p:nvPr/>
          </p:nvSpPr>
          <p:spPr bwMode="auto">
            <a:xfrm>
              <a:off x="378024"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6" name="Line 4">
              <a:extLst>
                <a:ext uri="{FF2B5EF4-FFF2-40B4-BE49-F238E27FC236}">
                  <a16:creationId xmlns:a16="http://schemas.microsoft.com/office/drawing/2014/main" id="{75B9A0ED-40F5-D4FD-84F3-1E1926B4B373}"/>
                </a:ext>
              </a:extLst>
            </p:cNvPr>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7" name="Line 5">
              <a:extLst>
                <a:ext uri="{FF2B5EF4-FFF2-40B4-BE49-F238E27FC236}">
                  <a16:creationId xmlns:a16="http://schemas.microsoft.com/office/drawing/2014/main" id="{CB6520AC-3449-517E-A8C9-5B140C9CD8BD}"/>
                </a:ext>
              </a:extLst>
            </p:cNvPr>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 name="Line 6">
              <a:extLst>
                <a:ext uri="{FF2B5EF4-FFF2-40B4-BE49-F238E27FC236}">
                  <a16:creationId xmlns:a16="http://schemas.microsoft.com/office/drawing/2014/main" id="{3A18D34B-E686-BBC3-D920-275456668B27}"/>
                </a:ext>
              </a:extLst>
            </p:cNvPr>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Line 7">
              <a:extLst>
                <a:ext uri="{FF2B5EF4-FFF2-40B4-BE49-F238E27FC236}">
                  <a16:creationId xmlns:a16="http://schemas.microsoft.com/office/drawing/2014/main" id="{87560FA1-2D8E-9923-B4DA-CB4FEC1301CC}"/>
                </a:ext>
              </a:extLst>
            </p:cNvPr>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10">
              <a:extLst>
                <a:ext uri="{FF2B5EF4-FFF2-40B4-BE49-F238E27FC236}">
                  <a16:creationId xmlns:a16="http://schemas.microsoft.com/office/drawing/2014/main" id="{A847DE6A-2EBE-A9E2-8561-7EBF0C44AC8B}"/>
                </a:ext>
              </a:extLst>
            </p:cNvPr>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 name="Line 11">
              <a:extLst>
                <a:ext uri="{FF2B5EF4-FFF2-40B4-BE49-F238E27FC236}">
                  <a16:creationId xmlns:a16="http://schemas.microsoft.com/office/drawing/2014/main" id="{F1B30EE4-B680-4210-82F3-17F33A6FA9BB}"/>
                </a:ext>
              </a:extLst>
            </p:cNvPr>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Freeform 12">
              <a:extLst>
                <a:ext uri="{FF2B5EF4-FFF2-40B4-BE49-F238E27FC236}">
                  <a16:creationId xmlns:a16="http://schemas.microsoft.com/office/drawing/2014/main" id="{6D9E2710-2105-CD9F-EACE-72B1B408915B}"/>
                </a:ext>
              </a:extLst>
            </p:cNvPr>
            <p:cNvSpPr>
              <a:spLocks/>
            </p:cNvSpPr>
            <p:nvPr/>
          </p:nvSpPr>
          <p:spPr bwMode="auto">
            <a:xfrm>
              <a:off x="2895600" y="2390775"/>
              <a:ext cx="1588" cy="714375"/>
            </a:xfrm>
            <a:custGeom>
              <a:avLst/>
              <a:gdLst>
                <a:gd name="T0" fmla="*/ 0 w 1"/>
                <a:gd name="T1" fmla="*/ 0 h 450"/>
                <a:gd name="T2" fmla="*/ 0 w 1"/>
                <a:gd name="T3" fmla="*/ 2147483646 h 450"/>
                <a:gd name="T4" fmla="*/ 0 60000 65536"/>
                <a:gd name="T5" fmla="*/ 0 60000 65536"/>
              </a:gdLst>
              <a:ahLst/>
              <a:cxnLst>
                <a:cxn ang="T4">
                  <a:pos x="T0" y="T1"/>
                </a:cxn>
                <a:cxn ang="T5">
                  <a:pos x="T2" y="T3"/>
                </a:cxn>
              </a:cxnLst>
              <a:rect l="0" t="0" r="r" b="b"/>
              <a:pathLst>
                <a:path w="1" h="450">
                  <a:moveTo>
                    <a:pt x="0" y="0"/>
                  </a:moveTo>
                  <a:lnTo>
                    <a:pt x="0" y="450"/>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3" name="Text Box 14">
              <a:extLst>
                <a:ext uri="{FF2B5EF4-FFF2-40B4-BE49-F238E27FC236}">
                  <a16:creationId xmlns:a16="http://schemas.microsoft.com/office/drawing/2014/main" id="{B92F6B56-1534-28A9-409C-2BA1F01F61B9}"/>
                </a:ext>
              </a:extLst>
            </p:cNvPr>
            <p:cNvSpPr txBox="1">
              <a:spLocks noChangeArrowheads="1"/>
            </p:cNvSpPr>
            <p:nvPr/>
          </p:nvSpPr>
          <p:spPr bwMode="auto">
            <a:xfrm>
              <a:off x="1562100" y="310515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dirty="0">
                  <a:latin typeface="Arial Narrow" pitchFamily="34" charset="0"/>
                </a:rPr>
                <a:t>( R</a:t>
              </a:r>
              <a:r>
                <a:rPr lang="en-US" altLang="en-US" sz="1600" i="1" baseline="-25000" dirty="0">
                  <a:latin typeface="Arial Narrow" pitchFamily="34" charset="0"/>
                </a:rPr>
                <a:t>y</a:t>
              </a:r>
              <a:r>
                <a:rPr lang="en-US" altLang="en-US" sz="1600" i="1" dirty="0">
                  <a:latin typeface="Arial Narrow" pitchFamily="34" charset="0"/>
                </a:rPr>
                <a:t> </a:t>
              </a:r>
              <a:r>
                <a:rPr lang="en-US" altLang="en-US" sz="1600" i="1" dirty="0" err="1">
                  <a:latin typeface="Arial Narrow" pitchFamily="34" charset="0"/>
                </a:rPr>
                <a:t>F</a:t>
              </a:r>
              <a:r>
                <a:rPr lang="en-US" altLang="en-US" sz="1600" i="1" baseline="-25000" dirty="0" err="1">
                  <a:latin typeface="Arial Narrow" pitchFamily="34" charset="0"/>
                </a:rPr>
                <a:t>y</a:t>
              </a:r>
              <a:r>
                <a:rPr lang="en-US" altLang="en-US" sz="1600" i="1" dirty="0">
                  <a:latin typeface="Arial Narrow" pitchFamily="34" charset="0"/>
                </a:rPr>
                <a:t> A</a:t>
              </a:r>
              <a:r>
                <a:rPr lang="en-US" altLang="en-US" sz="1600" i="1" baseline="-25000" dirty="0">
                  <a:latin typeface="Arial Narrow" pitchFamily="34" charset="0"/>
                </a:rPr>
                <a:t>g </a:t>
              </a:r>
              <a:r>
                <a:rPr lang="en-US" altLang="en-US" sz="1600" i="1" dirty="0">
                  <a:latin typeface="Arial Narrow" pitchFamily="34" charset="0"/>
                </a:rPr>
                <a:t> - 0.3 P</a:t>
              </a:r>
              <a:r>
                <a:rPr lang="en-US" altLang="en-US" sz="1600" i="1" baseline="-25000" dirty="0">
                  <a:latin typeface="Arial Narrow" pitchFamily="34" charset="0"/>
                </a:rPr>
                <a:t>c</a:t>
              </a:r>
              <a:r>
                <a:rPr lang="en-US" altLang="en-US" sz="1600" baseline="-25000" dirty="0">
                  <a:latin typeface="Arial Narrow" pitchFamily="34" charset="0"/>
                </a:rPr>
                <a:t> </a:t>
              </a:r>
              <a:r>
                <a:rPr lang="en-US" altLang="en-US" sz="1600" dirty="0">
                  <a:latin typeface="Arial Narrow" pitchFamily="34" charset="0"/>
                </a:rPr>
                <a:t>) sin </a:t>
              </a:r>
              <a:r>
                <a:rPr lang="en-US" altLang="en-US" sz="1600" dirty="0">
                  <a:latin typeface="Arial Narrow" pitchFamily="34" charset="0"/>
                  <a:sym typeface="Symbol" pitchFamily="18" charset="2"/>
                </a:rPr>
                <a:t></a:t>
              </a:r>
              <a:endParaRPr lang="en-US" altLang="en-US" sz="1600" i="1" dirty="0">
                <a:latin typeface="Arial Narrow" pitchFamily="34" charset="0"/>
                <a:sym typeface="Symbol" pitchFamily="18" charset="2"/>
              </a:endParaRPr>
            </a:p>
          </p:txBody>
        </p:sp>
      </p:grpSp>
    </p:spTree>
    <p:extLst>
      <p:ext uri="{BB962C8B-B14F-4D97-AF65-F5344CB8AC3E}">
        <p14:creationId xmlns:p14="http://schemas.microsoft.com/office/powerpoint/2010/main" val="33540207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52</a:t>
            </a:fld>
            <a:endParaRPr lang="en-US" altLang="en-US" dirty="0"/>
          </a:p>
        </p:txBody>
      </p:sp>
      <p:sp>
        <p:nvSpPr>
          <p:cNvPr id="2" name="AutoShape 3">
            <a:extLst>
              <a:ext uri="{FF2B5EF4-FFF2-40B4-BE49-F238E27FC236}">
                <a16:creationId xmlns:a16="http://schemas.microsoft.com/office/drawing/2014/main" id="{E83CD427-9756-D30B-4612-EFA1CB9F7BAB}"/>
              </a:ext>
            </a:extLst>
          </p:cNvPr>
          <p:cNvSpPr>
            <a:spLocks noChangeArrowheads="1"/>
          </p:cNvSpPr>
          <p:nvPr/>
        </p:nvSpPr>
        <p:spPr bwMode="auto">
          <a:xfrm>
            <a:off x="911424" y="3014297"/>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 name="Arc 4">
            <a:extLst>
              <a:ext uri="{FF2B5EF4-FFF2-40B4-BE49-F238E27FC236}">
                <a16:creationId xmlns:a16="http://schemas.microsoft.com/office/drawing/2014/main" id="{9BA20E1E-F297-4733-5074-E0096AD21B82}"/>
              </a:ext>
            </a:extLst>
          </p:cNvPr>
          <p:cNvSpPr>
            <a:spLocks/>
          </p:cNvSpPr>
          <p:nvPr/>
        </p:nvSpPr>
        <p:spPr bwMode="auto">
          <a:xfrm rot="13526795">
            <a:off x="3077368" y="2518204"/>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Text Box 5">
            <a:extLst>
              <a:ext uri="{FF2B5EF4-FFF2-40B4-BE49-F238E27FC236}">
                <a16:creationId xmlns:a16="http://schemas.microsoft.com/office/drawing/2014/main" id="{762490FC-8497-BFE2-B6FD-393AC0C5E52F}"/>
              </a:ext>
            </a:extLst>
          </p:cNvPr>
          <p:cNvSpPr txBox="1">
            <a:spLocks noChangeArrowheads="1"/>
          </p:cNvSpPr>
          <p:nvPr/>
        </p:nvSpPr>
        <p:spPr bwMode="auto">
          <a:xfrm>
            <a:off x="2247900" y="3166697"/>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22" name="Text Box 6">
            <a:extLst>
              <a:ext uri="{FF2B5EF4-FFF2-40B4-BE49-F238E27FC236}">
                <a16:creationId xmlns:a16="http://schemas.microsoft.com/office/drawing/2014/main" id="{2078952B-C9AF-2889-2DF0-B3A629B36F81}"/>
              </a:ext>
            </a:extLst>
          </p:cNvPr>
          <p:cNvSpPr txBox="1">
            <a:spLocks noChangeArrowheads="1"/>
          </p:cNvSpPr>
          <p:nvPr/>
        </p:nvSpPr>
        <p:spPr bwMode="auto">
          <a:xfrm>
            <a:off x="5867399" y="1690322"/>
            <a:ext cx="47651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400" b="0" dirty="0"/>
              <a:t>Find maximum axial tension and compression that will be applied to gusset plate.</a:t>
            </a:r>
          </a:p>
        </p:txBody>
      </p:sp>
      <p:sp>
        <p:nvSpPr>
          <p:cNvPr id="23" name="Text Box 8">
            <a:extLst>
              <a:ext uri="{FF2B5EF4-FFF2-40B4-BE49-F238E27FC236}">
                <a16:creationId xmlns:a16="http://schemas.microsoft.com/office/drawing/2014/main" id="{8022AF86-486B-80DF-2BB5-23B47BE8E21C}"/>
              </a:ext>
            </a:extLst>
          </p:cNvPr>
          <p:cNvSpPr txBox="1">
            <a:spLocks noChangeArrowheads="1"/>
          </p:cNvSpPr>
          <p:nvPr/>
        </p:nvSpPr>
        <p:spPr bwMode="auto">
          <a:xfrm>
            <a:off x="5943599" y="3102059"/>
            <a:ext cx="3373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Tension Brace:</a:t>
            </a:r>
            <a:br>
              <a:rPr lang="en-US" altLang="en-US" sz="2400" dirty="0">
                <a:latin typeface="Arial Narrow" pitchFamily="34" charset="0"/>
              </a:rPr>
            </a:br>
            <a:r>
              <a:rPr lang="en-US" altLang="en-US" sz="2400" dirty="0">
                <a:latin typeface="Arial Narrow" pitchFamily="34" charset="0"/>
              </a:rPr>
              <a:t>    Take </a:t>
            </a:r>
            <a:r>
              <a:rPr lang="en-US" altLang="en-US" sz="2400" i="1" dirty="0">
                <a:latin typeface="Arial Narrow" pitchFamily="34" charset="0"/>
              </a:rPr>
              <a:t>P =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24" name="Text Box 9">
            <a:extLst>
              <a:ext uri="{FF2B5EF4-FFF2-40B4-BE49-F238E27FC236}">
                <a16:creationId xmlns:a16="http://schemas.microsoft.com/office/drawing/2014/main" id="{84FAF9A7-8946-E2A2-C992-7ED6CD072E3A}"/>
              </a:ext>
            </a:extLst>
          </p:cNvPr>
          <p:cNvSpPr txBox="1">
            <a:spLocks noChangeArrowheads="1"/>
          </p:cNvSpPr>
          <p:nvPr/>
        </p:nvSpPr>
        <p:spPr bwMode="auto">
          <a:xfrm>
            <a:off x="5943599" y="4081097"/>
            <a:ext cx="37956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solidFill>
                  <a:schemeClr val="tx2"/>
                </a:solidFill>
                <a:latin typeface="+mn-lt"/>
              </a:rPr>
              <a:t>Compression Brace:</a:t>
            </a:r>
            <a:br>
              <a:rPr lang="en-US" altLang="en-US" sz="2400" dirty="0">
                <a:latin typeface="Arial Narrow" pitchFamily="34" charset="0"/>
              </a:rPr>
            </a:br>
            <a:r>
              <a:rPr lang="en-US" altLang="en-US" sz="2400" dirty="0">
                <a:latin typeface="Arial Narrow" pitchFamily="34" charset="0"/>
              </a:rPr>
              <a:t>    Take </a:t>
            </a:r>
            <a:r>
              <a:rPr lang="en-US" altLang="en-US" sz="2400" i="1" dirty="0">
                <a:latin typeface="Arial Narrow" pitchFamily="34" charset="0"/>
              </a:rPr>
              <a:t>P = P</a:t>
            </a:r>
            <a:r>
              <a:rPr lang="en-US" altLang="en-US" sz="2400" i="1" baseline="-25000" dirty="0">
                <a:latin typeface="Arial Narrow" pitchFamily="34" charset="0"/>
              </a:rPr>
              <a:t>c</a:t>
            </a:r>
            <a:endParaRPr lang="en-US" altLang="en-US" sz="2400" baseline="-25000" dirty="0">
              <a:latin typeface="Arial Narrow" pitchFamily="34" charset="0"/>
            </a:endParaRPr>
          </a:p>
        </p:txBody>
      </p:sp>
      <p:sp>
        <p:nvSpPr>
          <p:cNvPr id="25" name="Line 10">
            <a:extLst>
              <a:ext uri="{FF2B5EF4-FFF2-40B4-BE49-F238E27FC236}">
                <a16:creationId xmlns:a16="http://schemas.microsoft.com/office/drawing/2014/main" id="{A827181A-F6FC-05FE-8D0A-815CE4F4840C}"/>
              </a:ext>
            </a:extLst>
          </p:cNvPr>
          <p:cNvSpPr>
            <a:spLocks noChangeShapeType="1"/>
          </p:cNvSpPr>
          <p:nvPr/>
        </p:nvSpPr>
        <p:spPr bwMode="auto">
          <a:xfrm flipV="1">
            <a:off x="1600200" y="3090497"/>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Line 11">
            <a:extLst>
              <a:ext uri="{FF2B5EF4-FFF2-40B4-BE49-F238E27FC236}">
                <a16:creationId xmlns:a16="http://schemas.microsoft.com/office/drawing/2014/main" id="{08B882C4-30EE-75FF-3338-BF755340CA90}"/>
              </a:ext>
            </a:extLst>
          </p:cNvPr>
          <p:cNvSpPr>
            <a:spLocks noChangeShapeType="1"/>
          </p:cNvSpPr>
          <p:nvPr/>
        </p:nvSpPr>
        <p:spPr bwMode="auto">
          <a:xfrm flipV="1">
            <a:off x="5257800" y="3090497"/>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12">
            <a:extLst>
              <a:ext uri="{FF2B5EF4-FFF2-40B4-BE49-F238E27FC236}">
                <a16:creationId xmlns:a16="http://schemas.microsoft.com/office/drawing/2014/main" id="{E5C9527C-3244-C851-A0C5-75114C6428BF}"/>
              </a:ext>
            </a:extLst>
          </p:cNvPr>
          <p:cNvSpPr>
            <a:spLocks noChangeShapeType="1"/>
          </p:cNvSpPr>
          <p:nvPr/>
        </p:nvSpPr>
        <p:spPr bwMode="auto">
          <a:xfrm>
            <a:off x="1600200" y="3090497"/>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8" name="Line 13">
            <a:extLst>
              <a:ext uri="{FF2B5EF4-FFF2-40B4-BE49-F238E27FC236}">
                <a16:creationId xmlns:a16="http://schemas.microsoft.com/office/drawing/2014/main" id="{1281361C-131B-CC82-E53B-17718D3895D4}"/>
              </a:ext>
            </a:extLst>
          </p:cNvPr>
          <p:cNvSpPr>
            <a:spLocks noChangeShapeType="1"/>
          </p:cNvSpPr>
          <p:nvPr/>
        </p:nvSpPr>
        <p:spPr bwMode="auto">
          <a:xfrm>
            <a:off x="3429000" y="3090497"/>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14">
            <a:extLst>
              <a:ext uri="{FF2B5EF4-FFF2-40B4-BE49-F238E27FC236}">
                <a16:creationId xmlns:a16="http://schemas.microsoft.com/office/drawing/2014/main" id="{86C01095-10A0-61C1-C895-9BDF5B317ED0}"/>
              </a:ext>
            </a:extLst>
          </p:cNvPr>
          <p:cNvSpPr>
            <a:spLocks noChangeShapeType="1"/>
          </p:cNvSpPr>
          <p:nvPr/>
        </p:nvSpPr>
        <p:spPr bwMode="auto">
          <a:xfrm flipV="1">
            <a:off x="1600200" y="3090497"/>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5">
            <a:extLst>
              <a:ext uri="{FF2B5EF4-FFF2-40B4-BE49-F238E27FC236}">
                <a16:creationId xmlns:a16="http://schemas.microsoft.com/office/drawing/2014/main" id="{946B66A8-7C17-96BF-7B8E-C71CD94229C4}"/>
              </a:ext>
            </a:extLst>
          </p:cNvPr>
          <p:cNvSpPr>
            <a:spLocks noChangeShapeType="1"/>
          </p:cNvSpPr>
          <p:nvPr/>
        </p:nvSpPr>
        <p:spPr bwMode="auto">
          <a:xfrm>
            <a:off x="3429000" y="3090497"/>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6">
            <a:extLst>
              <a:ext uri="{FF2B5EF4-FFF2-40B4-BE49-F238E27FC236}">
                <a16:creationId xmlns:a16="http://schemas.microsoft.com/office/drawing/2014/main" id="{9F2216EE-F104-116A-F4DD-415B50D78D0D}"/>
              </a:ext>
            </a:extLst>
          </p:cNvPr>
          <p:cNvSpPr>
            <a:spLocks noChangeShapeType="1"/>
          </p:cNvSpPr>
          <p:nvPr/>
        </p:nvSpPr>
        <p:spPr bwMode="auto">
          <a:xfrm>
            <a:off x="1447800" y="491929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7">
            <a:extLst>
              <a:ext uri="{FF2B5EF4-FFF2-40B4-BE49-F238E27FC236}">
                <a16:creationId xmlns:a16="http://schemas.microsoft.com/office/drawing/2014/main" id="{BC1B8181-0678-1D28-31BA-840F88276A80}"/>
              </a:ext>
            </a:extLst>
          </p:cNvPr>
          <p:cNvSpPr>
            <a:spLocks noChangeShapeType="1"/>
          </p:cNvSpPr>
          <p:nvPr/>
        </p:nvSpPr>
        <p:spPr bwMode="auto">
          <a:xfrm>
            <a:off x="5105400" y="4919297"/>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Freeform 18">
            <a:extLst>
              <a:ext uri="{FF2B5EF4-FFF2-40B4-BE49-F238E27FC236}">
                <a16:creationId xmlns:a16="http://schemas.microsoft.com/office/drawing/2014/main" id="{7EEA9760-55DF-C3E9-7D2E-168127A5FE27}"/>
              </a:ext>
            </a:extLst>
          </p:cNvPr>
          <p:cNvSpPr>
            <a:spLocks/>
          </p:cNvSpPr>
          <p:nvPr/>
        </p:nvSpPr>
        <p:spPr bwMode="auto">
          <a:xfrm>
            <a:off x="3781425" y="1928447"/>
            <a:ext cx="2066925" cy="1028700"/>
          </a:xfrm>
          <a:custGeom>
            <a:avLst/>
            <a:gdLst>
              <a:gd name="T0" fmla="*/ 2147483646 w 1302"/>
              <a:gd name="T1" fmla="*/ 0 h 648"/>
              <a:gd name="T2" fmla="*/ 0 w 1302"/>
              <a:gd name="T3" fmla="*/ 2147483646 h 648"/>
              <a:gd name="T4" fmla="*/ 0 60000 65536"/>
              <a:gd name="T5" fmla="*/ 0 60000 65536"/>
            </a:gdLst>
            <a:ahLst/>
            <a:cxnLst>
              <a:cxn ang="T4">
                <a:pos x="T0" y="T1"/>
              </a:cxn>
              <a:cxn ang="T5">
                <a:pos x="T2" y="T3"/>
              </a:cxn>
            </a:cxnLst>
            <a:rect l="0" t="0" r="r" b="b"/>
            <a:pathLst>
              <a:path w="1302" h="648">
                <a:moveTo>
                  <a:pt x="1302" y="0"/>
                </a:moveTo>
                <a:lnTo>
                  <a:pt x="0" y="648"/>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Oval 19">
            <a:extLst>
              <a:ext uri="{FF2B5EF4-FFF2-40B4-BE49-F238E27FC236}">
                <a16:creationId xmlns:a16="http://schemas.microsoft.com/office/drawing/2014/main" id="{53776BFD-87A0-E57E-D253-0806AB0463A6}"/>
              </a:ext>
            </a:extLst>
          </p:cNvPr>
          <p:cNvSpPr>
            <a:spLocks noChangeArrowheads="1"/>
          </p:cNvSpPr>
          <p:nvPr/>
        </p:nvSpPr>
        <p:spPr bwMode="auto">
          <a:xfrm>
            <a:off x="3086100" y="2757122"/>
            <a:ext cx="723900" cy="723900"/>
          </a:xfrm>
          <a:prstGeom prst="ellipse">
            <a:avLst/>
          </a:prstGeom>
          <a:noFill/>
          <a:ln w="2540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7872582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53</a:t>
            </a:fld>
            <a:endParaRPr lang="en-US" altLang="en-US" dirty="0"/>
          </a:p>
        </p:txBody>
      </p:sp>
      <p:grpSp>
        <p:nvGrpSpPr>
          <p:cNvPr id="2" name="Group 23">
            <a:extLst>
              <a:ext uri="{FF2B5EF4-FFF2-40B4-BE49-F238E27FC236}">
                <a16:creationId xmlns:a16="http://schemas.microsoft.com/office/drawing/2014/main" id="{0C863E35-0D08-3DEF-CC87-7E57AD552CCA}"/>
              </a:ext>
            </a:extLst>
          </p:cNvPr>
          <p:cNvGrpSpPr>
            <a:grpSpLocks/>
          </p:cNvGrpSpPr>
          <p:nvPr/>
        </p:nvGrpSpPr>
        <p:grpSpPr bwMode="auto">
          <a:xfrm>
            <a:off x="3162300" y="2819400"/>
            <a:ext cx="5867400" cy="609600"/>
            <a:chOff x="1056" y="1488"/>
            <a:chExt cx="3696" cy="384"/>
          </a:xfrm>
        </p:grpSpPr>
        <p:sp>
          <p:nvSpPr>
            <p:cNvPr id="5" name="Rectangle 20">
              <a:extLst>
                <a:ext uri="{FF2B5EF4-FFF2-40B4-BE49-F238E27FC236}">
                  <a16:creationId xmlns:a16="http://schemas.microsoft.com/office/drawing/2014/main" id="{959DDB86-DF91-89AD-D49F-4401FEA1CED3}"/>
                </a:ext>
              </a:extLst>
            </p:cNvPr>
            <p:cNvSpPr>
              <a:spLocks noChangeArrowheads="1"/>
            </p:cNvSpPr>
            <p:nvPr/>
          </p:nvSpPr>
          <p:spPr bwMode="auto">
            <a:xfrm>
              <a:off x="1056" y="1488"/>
              <a:ext cx="3696" cy="384"/>
            </a:xfrm>
            <a:prstGeom prst="rect">
              <a:avLst/>
            </a:prstGeom>
            <a:gradFill rotWithShape="1">
              <a:gsLst>
                <a:gs pos="0">
                  <a:srgbClr val="DDDDDD"/>
                </a:gs>
                <a:gs pos="50000">
                  <a:srgbClr val="939393"/>
                </a:gs>
                <a:gs pos="100000">
                  <a:srgbClr val="DDDDDD"/>
                </a:gs>
              </a:gsLst>
              <a:lin ang="54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Line 21">
              <a:extLst>
                <a:ext uri="{FF2B5EF4-FFF2-40B4-BE49-F238E27FC236}">
                  <a16:creationId xmlns:a16="http://schemas.microsoft.com/office/drawing/2014/main" id="{C40D5552-FD75-01FE-6FA7-1186D579880B}"/>
                </a:ext>
              </a:extLst>
            </p:cNvPr>
            <p:cNvSpPr>
              <a:spLocks noChangeShapeType="1"/>
            </p:cNvSpPr>
            <p:nvPr/>
          </p:nvSpPr>
          <p:spPr bwMode="auto">
            <a:xfrm>
              <a:off x="1056" y="1824"/>
              <a:ext cx="369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22">
              <a:extLst>
                <a:ext uri="{FF2B5EF4-FFF2-40B4-BE49-F238E27FC236}">
                  <a16:creationId xmlns:a16="http://schemas.microsoft.com/office/drawing/2014/main" id="{C5F82FEC-2A3D-6388-937F-0625FC48666C}"/>
                </a:ext>
              </a:extLst>
            </p:cNvPr>
            <p:cNvSpPr>
              <a:spLocks noChangeShapeType="1"/>
            </p:cNvSpPr>
            <p:nvPr/>
          </p:nvSpPr>
          <p:spPr bwMode="auto">
            <a:xfrm>
              <a:off x="1056" y="1536"/>
              <a:ext cx="369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 name="Freeform 34">
            <a:extLst>
              <a:ext uri="{FF2B5EF4-FFF2-40B4-BE49-F238E27FC236}">
                <a16:creationId xmlns:a16="http://schemas.microsoft.com/office/drawing/2014/main" id="{DE5434D8-1A99-10F1-B556-F129FB6C69EA}"/>
              </a:ext>
            </a:extLst>
          </p:cNvPr>
          <p:cNvSpPr>
            <a:spLocks/>
          </p:cNvSpPr>
          <p:nvPr/>
        </p:nvSpPr>
        <p:spPr bwMode="auto">
          <a:xfrm>
            <a:off x="4457700" y="3429000"/>
            <a:ext cx="3276600" cy="1371600"/>
          </a:xfrm>
          <a:custGeom>
            <a:avLst/>
            <a:gdLst>
              <a:gd name="T0" fmla="*/ 2147483646 w 2064"/>
              <a:gd name="T1" fmla="*/ 0 h 864"/>
              <a:gd name="T2" fmla="*/ 0 w 2064"/>
              <a:gd name="T3" fmla="*/ 2147483646 h 864"/>
              <a:gd name="T4" fmla="*/ 2147483646 w 2064"/>
              <a:gd name="T5" fmla="*/ 2147483646 h 864"/>
              <a:gd name="T6" fmla="*/ 2147483646 w 2064"/>
              <a:gd name="T7" fmla="*/ 2147483646 h 864"/>
              <a:gd name="T8" fmla="*/ 2147483646 w 2064"/>
              <a:gd name="T9" fmla="*/ 2147483646 h 864"/>
              <a:gd name="T10" fmla="*/ 2147483646 w 2064"/>
              <a:gd name="T11" fmla="*/ 2147483646 h 864"/>
              <a:gd name="T12" fmla="*/ 2147483646 w 2064"/>
              <a:gd name="T13" fmla="*/ 0 h 864"/>
              <a:gd name="T14" fmla="*/ 2147483646 w 2064"/>
              <a:gd name="T15" fmla="*/ 0 h 8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64" h="864">
                <a:moveTo>
                  <a:pt x="192" y="0"/>
                </a:moveTo>
                <a:lnTo>
                  <a:pt x="0" y="480"/>
                </a:lnTo>
                <a:lnTo>
                  <a:pt x="336" y="816"/>
                </a:lnTo>
                <a:lnTo>
                  <a:pt x="1008" y="480"/>
                </a:lnTo>
                <a:lnTo>
                  <a:pt x="1680" y="864"/>
                </a:lnTo>
                <a:lnTo>
                  <a:pt x="2064" y="432"/>
                </a:lnTo>
                <a:lnTo>
                  <a:pt x="1824" y="0"/>
                </a:lnTo>
                <a:lnTo>
                  <a:pt x="192" y="0"/>
                </a:lnTo>
                <a:close/>
              </a:path>
            </a:pathLst>
          </a:custGeom>
          <a:gradFill rotWithShape="1">
            <a:gsLst>
              <a:gs pos="0">
                <a:srgbClr val="C0C0C0"/>
              </a:gs>
              <a:gs pos="100000">
                <a:srgbClr val="808080"/>
              </a:gs>
            </a:gsLst>
            <a:path path="rect">
              <a:fillToRect l="50000" t="50000" r="50000" b="50000"/>
            </a:path>
          </a:gradFill>
          <a:ln w="222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Rectangle 30">
            <a:extLst>
              <a:ext uri="{FF2B5EF4-FFF2-40B4-BE49-F238E27FC236}">
                <a16:creationId xmlns:a16="http://schemas.microsoft.com/office/drawing/2014/main" id="{E661AA71-553E-065B-5F92-7BBE00EB3411}"/>
              </a:ext>
            </a:extLst>
          </p:cNvPr>
          <p:cNvSpPr>
            <a:spLocks noChangeArrowheads="1"/>
          </p:cNvSpPr>
          <p:nvPr/>
        </p:nvSpPr>
        <p:spPr bwMode="auto">
          <a:xfrm rot="-2733376">
            <a:off x="3516313" y="4630738"/>
            <a:ext cx="1828800" cy="228600"/>
          </a:xfrm>
          <a:prstGeom prst="rect">
            <a:avLst/>
          </a:prstGeom>
          <a:gradFill rotWithShape="1">
            <a:gsLst>
              <a:gs pos="0">
                <a:srgbClr val="DDDDDD"/>
              </a:gs>
              <a:gs pos="50000">
                <a:srgbClr val="8C8C8C"/>
              </a:gs>
              <a:gs pos="100000">
                <a:srgbClr val="DDDDDD"/>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Rectangle 31">
            <a:extLst>
              <a:ext uri="{FF2B5EF4-FFF2-40B4-BE49-F238E27FC236}">
                <a16:creationId xmlns:a16="http://schemas.microsoft.com/office/drawing/2014/main" id="{7BDC1735-1E36-EB77-06D6-CD1869581201}"/>
              </a:ext>
            </a:extLst>
          </p:cNvPr>
          <p:cNvSpPr>
            <a:spLocks noChangeArrowheads="1"/>
          </p:cNvSpPr>
          <p:nvPr/>
        </p:nvSpPr>
        <p:spPr bwMode="auto">
          <a:xfrm rot="2733376" flipH="1">
            <a:off x="6804025" y="4549775"/>
            <a:ext cx="1600200" cy="228600"/>
          </a:xfrm>
          <a:prstGeom prst="rect">
            <a:avLst/>
          </a:prstGeom>
          <a:gradFill rotWithShape="1">
            <a:gsLst>
              <a:gs pos="0">
                <a:srgbClr val="DDDDDD"/>
              </a:gs>
              <a:gs pos="50000">
                <a:srgbClr val="8C8C8C"/>
              </a:gs>
              <a:gs pos="100000">
                <a:srgbClr val="DDDDDD"/>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 name="Line 35">
            <a:extLst>
              <a:ext uri="{FF2B5EF4-FFF2-40B4-BE49-F238E27FC236}">
                <a16:creationId xmlns:a16="http://schemas.microsoft.com/office/drawing/2014/main" id="{5F962488-1F3A-43A0-9E7F-CA49B97794E1}"/>
              </a:ext>
            </a:extLst>
          </p:cNvPr>
          <p:cNvSpPr>
            <a:spLocks noChangeShapeType="1"/>
          </p:cNvSpPr>
          <p:nvPr/>
        </p:nvSpPr>
        <p:spPr bwMode="auto">
          <a:xfrm>
            <a:off x="6057900" y="3429000"/>
            <a:ext cx="0" cy="762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AutoShape 37">
            <a:extLst>
              <a:ext uri="{FF2B5EF4-FFF2-40B4-BE49-F238E27FC236}">
                <a16:creationId xmlns:a16="http://schemas.microsoft.com/office/drawing/2014/main" id="{D42D400E-EB26-D66F-E817-A1DA99C572E2}"/>
              </a:ext>
            </a:extLst>
          </p:cNvPr>
          <p:cNvSpPr>
            <a:spLocks noChangeArrowheads="1"/>
          </p:cNvSpPr>
          <p:nvPr/>
        </p:nvSpPr>
        <p:spPr bwMode="auto">
          <a:xfrm rot="-8136964">
            <a:off x="8115300" y="5451475"/>
            <a:ext cx="609600" cy="207963"/>
          </a:xfrm>
          <a:prstGeom prst="rightArrow">
            <a:avLst>
              <a:gd name="adj1" fmla="val 50000"/>
              <a:gd name="adj2" fmla="val 73282"/>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AutoShape 38">
            <a:extLst>
              <a:ext uri="{FF2B5EF4-FFF2-40B4-BE49-F238E27FC236}">
                <a16:creationId xmlns:a16="http://schemas.microsoft.com/office/drawing/2014/main" id="{FD1F2C1D-66C6-4EE6-FDF3-753EEE67F372}"/>
              </a:ext>
            </a:extLst>
          </p:cNvPr>
          <p:cNvSpPr>
            <a:spLocks noChangeArrowheads="1"/>
          </p:cNvSpPr>
          <p:nvPr/>
        </p:nvSpPr>
        <p:spPr bwMode="auto">
          <a:xfrm rot="7902010">
            <a:off x="3209132" y="5664993"/>
            <a:ext cx="609600" cy="207963"/>
          </a:xfrm>
          <a:prstGeom prst="rightArrow">
            <a:avLst>
              <a:gd name="adj1" fmla="val 50000"/>
              <a:gd name="adj2" fmla="val 73282"/>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Text Box 41">
            <a:extLst>
              <a:ext uri="{FF2B5EF4-FFF2-40B4-BE49-F238E27FC236}">
                <a16:creationId xmlns:a16="http://schemas.microsoft.com/office/drawing/2014/main" id="{8F00AC6F-8751-CBB4-1ACF-FF32AF5DFC44}"/>
              </a:ext>
            </a:extLst>
          </p:cNvPr>
          <p:cNvSpPr txBox="1">
            <a:spLocks noChangeArrowheads="1"/>
          </p:cNvSpPr>
          <p:nvPr/>
        </p:nvSpPr>
        <p:spPr bwMode="auto">
          <a:xfrm>
            <a:off x="1847528" y="5235575"/>
            <a:ext cx="1534673" cy="58477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3200" i="1" dirty="0">
                <a:latin typeface="Arial Narrow" pitchFamily="34" charset="0"/>
              </a:rPr>
              <a:t>R</a:t>
            </a:r>
            <a:r>
              <a:rPr lang="en-US" altLang="en-US" sz="3200" i="1" baseline="-25000" dirty="0">
                <a:latin typeface="Arial Narrow" pitchFamily="34" charset="0"/>
              </a:rPr>
              <a:t>y</a:t>
            </a:r>
            <a:r>
              <a:rPr lang="en-US" altLang="en-US" sz="3200" i="1" dirty="0">
                <a:latin typeface="Arial Narrow" pitchFamily="34" charset="0"/>
              </a:rPr>
              <a:t> </a:t>
            </a:r>
            <a:r>
              <a:rPr lang="en-US" altLang="en-US" sz="3200" i="1" dirty="0" err="1">
                <a:latin typeface="Arial Narrow" pitchFamily="34" charset="0"/>
              </a:rPr>
              <a:t>F</a:t>
            </a:r>
            <a:r>
              <a:rPr lang="en-US" altLang="en-US" sz="3200" i="1" baseline="-25000" dirty="0" err="1">
                <a:latin typeface="Arial Narrow" pitchFamily="34" charset="0"/>
              </a:rPr>
              <a:t>y</a:t>
            </a:r>
            <a:r>
              <a:rPr lang="en-US" altLang="en-US" sz="3200" i="1" baseline="-25000" dirty="0">
                <a:latin typeface="Arial Narrow" pitchFamily="34" charset="0"/>
              </a:rPr>
              <a:t> </a:t>
            </a:r>
            <a:r>
              <a:rPr lang="en-US" altLang="en-US" sz="3200" i="1" dirty="0">
                <a:latin typeface="Arial Narrow" pitchFamily="34" charset="0"/>
              </a:rPr>
              <a:t>A</a:t>
            </a:r>
            <a:r>
              <a:rPr lang="en-US" altLang="en-US" sz="3200" i="1" baseline="-25000" dirty="0">
                <a:latin typeface="Arial Narrow" pitchFamily="34" charset="0"/>
              </a:rPr>
              <a:t>g</a:t>
            </a:r>
            <a:endParaRPr lang="en-US" altLang="en-US" sz="3200" i="1" dirty="0">
              <a:latin typeface="Arial Narrow" pitchFamily="34" charset="0"/>
            </a:endParaRPr>
          </a:p>
        </p:txBody>
      </p:sp>
      <p:sp>
        <p:nvSpPr>
          <p:cNvPr id="15" name="Text Box 42">
            <a:extLst>
              <a:ext uri="{FF2B5EF4-FFF2-40B4-BE49-F238E27FC236}">
                <a16:creationId xmlns:a16="http://schemas.microsoft.com/office/drawing/2014/main" id="{F385F2DC-A2CA-C677-B06E-F74D30E1F5B6}"/>
              </a:ext>
            </a:extLst>
          </p:cNvPr>
          <p:cNvSpPr txBox="1">
            <a:spLocks noChangeArrowheads="1"/>
          </p:cNvSpPr>
          <p:nvPr/>
        </p:nvSpPr>
        <p:spPr bwMode="auto">
          <a:xfrm>
            <a:off x="7620217" y="1805915"/>
            <a:ext cx="40924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400" b="0" dirty="0"/>
              <a:t>Check gusset buckling, beam web crippling, etc.</a:t>
            </a:r>
          </a:p>
        </p:txBody>
      </p:sp>
      <p:sp>
        <p:nvSpPr>
          <p:cNvPr id="16" name="Text Box 43">
            <a:extLst>
              <a:ext uri="{FF2B5EF4-FFF2-40B4-BE49-F238E27FC236}">
                <a16:creationId xmlns:a16="http://schemas.microsoft.com/office/drawing/2014/main" id="{6A7C95EE-6209-40EF-F277-DDF6A6F3A5E6}"/>
              </a:ext>
            </a:extLst>
          </p:cNvPr>
          <p:cNvSpPr txBox="1">
            <a:spLocks noChangeArrowheads="1"/>
          </p:cNvSpPr>
          <p:nvPr/>
        </p:nvSpPr>
        <p:spPr bwMode="auto">
          <a:xfrm>
            <a:off x="779457" y="1067252"/>
            <a:ext cx="409240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pPr algn="r"/>
            <a:r>
              <a:rPr lang="en-US" altLang="en-US" sz="2400" b="0" dirty="0"/>
              <a:t>Check gusset yield, gusset net section fracture, gusset block shear fracture, local beam web yielding, etc.</a:t>
            </a:r>
          </a:p>
        </p:txBody>
      </p:sp>
      <p:sp>
        <p:nvSpPr>
          <p:cNvPr id="17" name="Line 44">
            <a:extLst>
              <a:ext uri="{FF2B5EF4-FFF2-40B4-BE49-F238E27FC236}">
                <a16:creationId xmlns:a16="http://schemas.microsoft.com/office/drawing/2014/main" id="{AA810549-6684-A15A-3D01-0470A67DFE05}"/>
              </a:ext>
            </a:extLst>
          </p:cNvPr>
          <p:cNvSpPr>
            <a:spLocks noChangeShapeType="1"/>
          </p:cNvSpPr>
          <p:nvPr/>
        </p:nvSpPr>
        <p:spPr bwMode="auto">
          <a:xfrm flipH="1">
            <a:off x="6743700" y="2209800"/>
            <a:ext cx="800100" cy="1654175"/>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45">
            <a:extLst>
              <a:ext uri="{FF2B5EF4-FFF2-40B4-BE49-F238E27FC236}">
                <a16:creationId xmlns:a16="http://schemas.microsoft.com/office/drawing/2014/main" id="{06BC20BB-0548-25F9-B163-7FA071E72FE0}"/>
              </a:ext>
            </a:extLst>
          </p:cNvPr>
          <p:cNvSpPr>
            <a:spLocks noChangeShapeType="1"/>
          </p:cNvSpPr>
          <p:nvPr/>
        </p:nvSpPr>
        <p:spPr bwMode="auto">
          <a:xfrm>
            <a:off x="4977780" y="1819364"/>
            <a:ext cx="699120" cy="1990636"/>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9" name="Text Box 10">
            <a:extLst>
              <a:ext uri="{FF2B5EF4-FFF2-40B4-BE49-F238E27FC236}">
                <a16:creationId xmlns:a16="http://schemas.microsoft.com/office/drawing/2014/main" id="{A33BC9AB-9436-20C8-B751-58638B78CC50}"/>
              </a:ext>
            </a:extLst>
          </p:cNvPr>
          <p:cNvSpPr txBox="1">
            <a:spLocks noChangeArrowheads="1"/>
          </p:cNvSpPr>
          <p:nvPr/>
        </p:nvSpPr>
        <p:spPr bwMode="auto">
          <a:xfrm>
            <a:off x="5152587" y="5820350"/>
            <a:ext cx="5506768" cy="58477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3200" i="1" dirty="0">
                <a:latin typeface="Arial Narrow" pitchFamily="34" charset="0"/>
              </a:rPr>
              <a:t>min { (</a:t>
            </a:r>
            <a:r>
              <a:rPr lang="en-US" altLang="en-US" sz="3200" i="1" dirty="0" err="1">
                <a:latin typeface="Arial Narrow" pitchFamily="34" charset="0"/>
              </a:rPr>
              <a:t>F</a:t>
            </a:r>
            <a:r>
              <a:rPr lang="en-US" altLang="en-US" sz="3200" i="1" baseline="-25000" dirty="0" err="1">
                <a:latin typeface="Arial Narrow" pitchFamily="34" charset="0"/>
              </a:rPr>
              <a:t>ne</a:t>
            </a:r>
            <a:r>
              <a:rPr lang="en-US" altLang="en-US" sz="3200" i="1" dirty="0">
                <a:latin typeface="Arial Narrow" pitchFamily="34" charset="0"/>
              </a:rPr>
              <a:t> / 0.877) A</a:t>
            </a:r>
            <a:r>
              <a:rPr lang="en-US" altLang="en-US" sz="3200" i="1" baseline="-25000" dirty="0">
                <a:latin typeface="Arial Narrow" pitchFamily="34" charset="0"/>
              </a:rPr>
              <a:t>g</a:t>
            </a:r>
            <a:r>
              <a:rPr lang="en-US" altLang="en-US" sz="3200" i="1" dirty="0">
                <a:latin typeface="Arial Narrow" pitchFamily="34" charset="0"/>
              </a:rPr>
              <a:t> ,  </a:t>
            </a:r>
            <a:r>
              <a:rPr lang="en-US" altLang="en-US" sz="3200" i="1" dirty="0" err="1">
                <a:latin typeface="Arial Narrow" pitchFamily="34" charset="0"/>
              </a:rPr>
              <a:t>R</a:t>
            </a:r>
            <a:r>
              <a:rPr lang="en-US" altLang="en-US" sz="3200" i="1" baseline="-25000" dirty="0" err="1">
                <a:latin typeface="Arial Narrow" pitchFamily="34" charset="0"/>
              </a:rPr>
              <a:t>y</a:t>
            </a:r>
            <a:r>
              <a:rPr lang="en-US" altLang="en-US" sz="3200" i="1" dirty="0" err="1">
                <a:latin typeface="Arial Narrow" pitchFamily="34" charset="0"/>
              </a:rPr>
              <a:t>F</a:t>
            </a:r>
            <a:r>
              <a:rPr lang="en-US" altLang="en-US" sz="3200" i="1" baseline="-25000" dirty="0" err="1">
                <a:latin typeface="Arial Narrow" pitchFamily="34" charset="0"/>
              </a:rPr>
              <a:t>y</a:t>
            </a:r>
            <a:r>
              <a:rPr lang="en-US" altLang="en-US" sz="3200" i="1" dirty="0" err="1">
                <a:latin typeface="Arial Narrow" pitchFamily="34" charset="0"/>
              </a:rPr>
              <a:t>A</a:t>
            </a:r>
            <a:r>
              <a:rPr lang="en-US" altLang="en-US" sz="3200" i="1" baseline="-25000" dirty="0" err="1">
                <a:latin typeface="Arial Narrow" pitchFamily="34" charset="0"/>
              </a:rPr>
              <a:t>g</a:t>
            </a:r>
            <a:r>
              <a:rPr lang="en-US" altLang="en-US" sz="3200" i="1" baseline="-25000" dirty="0">
                <a:latin typeface="Arial Narrow" pitchFamily="34" charset="0"/>
              </a:rPr>
              <a:t> </a:t>
            </a:r>
            <a:r>
              <a:rPr lang="en-US" altLang="en-US" sz="3200" i="1" dirty="0">
                <a:latin typeface="Arial Narrow" pitchFamily="34" charset="0"/>
              </a:rPr>
              <a:t>}</a:t>
            </a:r>
          </a:p>
        </p:txBody>
      </p:sp>
    </p:spTree>
    <p:extLst>
      <p:ext uri="{BB962C8B-B14F-4D97-AF65-F5344CB8AC3E}">
        <p14:creationId xmlns:p14="http://schemas.microsoft.com/office/powerpoint/2010/main" val="18571676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430-19B9-2586-0BBC-82C11ABAC73C}"/>
              </a:ext>
            </a:extLst>
          </p:cNvPr>
          <p:cNvSpPr>
            <a:spLocks noGrp="1"/>
          </p:cNvSpPr>
          <p:nvPr>
            <p:ph type="body" sz="quarter" idx="38"/>
          </p:nvPr>
        </p:nvSpPr>
        <p:spPr/>
        <p:txBody>
          <a:bodyPr/>
          <a:lstStyle/>
          <a:p>
            <a:r>
              <a:rPr lang="en-US" dirty="0"/>
              <a:t>3  -  Concentrically Braced Frames</a:t>
            </a:r>
          </a:p>
        </p:txBody>
      </p:sp>
      <p:sp>
        <p:nvSpPr>
          <p:cNvPr id="3" name="Text Placeholder 2">
            <a:extLst>
              <a:ext uri="{FF2B5EF4-FFF2-40B4-BE49-F238E27FC236}">
                <a16:creationId xmlns:a16="http://schemas.microsoft.com/office/drawing/2014/main" id="{A325C3B9-5204-15AB-16E5-6E6E24B56548}"/>
              </a:ext>
            </a:extLst>
          </p:cNvPr>
          <p:cNvSpPr>
            <a:spLocks noGrp="1"/>
          </p:cNvSpPr>
          <p:nvPr>
            <p:ph type="body" sz="quarter" idx="39"/>
          </p:nvPr>
        </p:nvSpPr>
        <p:spPr/>
        <p:txBody>
          <a:bodyPr/>
          <a:lstStyle/>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sz="3600"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a:extLst>
              <a:ext uri="{FF2B5EF4-FFF2-40B4-BE49-F238E27FC236}">
                <a16:creationId xmlns:a16="http://schemas.microsoft.com/office/drawing/2014/main" id="{7113016C-8CF6-AEF1-F7E6-9F58B12AF80D}"/>
              </a:ext>
            </a:extLst>
          </p:cNvPr>
          <p:cNvSpPr>
            <a:spLocks noGrp="1"/>
          </p:cNvSpPr>
          <p:nvPr>
            <p:ph type="sldNum" sz="quarter" idx="40"/>
          </p:nvPr>
        </p:nvSpPr>
        <p:spPr/>
        <p:txBody>
          <a:bodyPr/>
          <a:lstStyle/>
          <a:p>
            <a:pPr>
              <a:defRPr/>
            </a:pPr>
            <a:fld id="{46425072-6E52-45A8-8A7E-A5B11BCA4176}" type="slidenum">
              <a:rPr lang="en-US" altLang="en-US" smtClean="0"/>
              <a:pPr>
                <a:defRPr/>
              </a:pPr>
              <a:t>54</a:t>
            </a:fld>
            <a:endParaRPr lang="en-US" altLang="en-US" dirty="0"/>
          </a:p>
        </p:txBody>
      </p:sp>
      <p:sp>
        <p:nvSpPr>
          <p:cNvPr id="5" name="Rectangle 5">
            <a:extLst>
              <a:ext uri="{FF2B5EF4-FFF2-40B4-BE49-F238E27FC236}">
                <a16:creationId xmlns:a16="http://schemas.microsoft.com/office/drawing/2014/main" id="{4C82A352-20EE-BB62-C3F1-9783C104C0A1}"/>
              </a:ext>
            </a:extLst>
          </p:cNvPr>
          <p:cNvSpPr>
            <a:spLocks noChangeArrowheads="1"/>
          </p:cNvSpPr>
          <p:nvPr/>
        </p:nvSpPr>
        <p:spPr bwMode="auto">
          <a:xfrm>
            <a:off x="693104" y="3068960"/>
            <a:ext cx="9651367" cy="108012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7549751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648073"/>
          </a:xfrm>
        </p:spPr>
        <p:txBody>
          <a:bodyPr/>
          <a:lstStyle/>
          <a:p>
            <a:pPr>
              <a:spcBef>
                <a:spcPct val="50000"/>
              </a:spcBef>
            </a:pPr>
            <a:r>
              <a:rPr lang="en-US" altLang="en-US" sz="2800" dirty="0">
                <a:latin typeface="+mn-lt"/>
              </a:rPr>
              <a:t>Ordinary Concentrically Braced Frames (OCBF)</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Section F1</a:t>
            </a:r>
          </a:p>
        </p:txBody>
      </p:sp>
      <p:sp>
        <p:nvSpPr>
          <p:cNvPr id="6" name="Text Placeholder 2">
            <a:extLst>
              <a:ext uri="{FF2B5EF4-FFF2-40B4-BE49-F238E27FC236}">
                <a16:creationId xmlns:a16="http://schemas.microsoft.com/office/drawing/2014/main" id="{A5C431F5-86C8-59A5-CE89-7B78F7D6BA16}"/>
              </a:ext>
            </a:extLst>
          </p:cNvPr>
          <p:cNvSpPr txBox="1">
            <a:spLocks/>
          </p:cNvSpPr>
          <p:nvPr/>
        </p:nvSpPr>
        <p:spPr>
          <a:xfrm>
            <a:off x="1200076" y="4341964"/>
            <a:ext cx="10438865" cy="648073"/>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altLang="en-US" sz="2800" dirty="0">
                <a:latin typeface="+mn-lt"/>
              </a:rPr>
              <a:t>Special Concentrically Braced Frames (SCBF)</a:t>
            </a:r>
          </a:p>
        </p:txBody>
      </p:sp>
      <p:sp>
        <p:nvSpPr>
          <p:cNvPr id="7" name="Text Placeholder 3">
            <a:extLst>
              <a:ext uri="{FF2B5EF4-FFF2-40B4-BE49-F238E27FC236}">
                <a16:creationId xmlns:a16="http://schemas.microsoft.com/office/drawing/2014/main" id="{786BBB95-E91F-E480-F954-F73090418C12}"/>
              </a:ext>
            </a:extLst>
          </p:cNvPr>
          <p:cNvSpPr txBox="1">
            <a:spLocks/>
          </p:cNvSpPr>
          <p:nvPr/>
        </p:nvSpPr>
        <p:spPr>
          <a:xfrm>
            <a:off x="682613" y="3611239"/>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Section F2</a:t>
            </a:r>
          </a:p>
        </p:txBody>
      </p:sp>
    </p:spTree>
    <p:extLst>
      <p:ext uri="{BB962C8B-B14F-4D97-AF65-F5344CB8AC3E}">
        <p14:creationId xmlns:p14="http://schemas.microsoft.com/office/powerpoint/2010/main" val="17616779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F2.1	Scope</a:t>
            </a:r>
          </a:p>
          <a:p>
            <a:pPr>
              <a:spcBef>
                <a:spcPct val="50000"/>
              </a:spcBef>
            </a:pPr>
            <a:r>
              <a:rPr lang="en-US" altLang="en-US" sz="2800" dirty="0">
                <a:latin typeface="+mn-lt"/>
              </a:rPr>
              <a:t>F2.2	Basis of Design</a:t>
            </a:r>
          </a:p>
          <a:p>
            <a:pPr>
              <a:spcBef>
                <a:spcPct val="50000"/>
              </a:spcBef>
            </a:pPr>
            <a:r>
              <a:rPr lang="en-US" altLang="en-US" sz="2800" dirty="0">
                <a:latin typeface="+mn-lt"/>
              </a:rPr>
              <a:t>F2.3	Analysis</a:t>
            </a:r>
          </a:p>
          <a:p>
            <a:pPr>
              <a:spcBef>
                <a:spcPct val="50000"/>
              </a:spcBef>
            </a:pPr>
            <a:r>
              <a:rPr lang="en-US" altLang="en-US" sz="2800" dirty="0">
                <a:latin typeface="+mn-lt"/>
              </a:rPr>
              <a:t>F2.4	System Requirements</a:t>
            </a:r>
          </a:p>
          <a:p>
            <a:pPr>
              <a:spcBef>
                <a:spcPct val="50000"/>
              </a:spcBef>
            </a:pPr>
            <a:r>
              <a:rPr lang="en-US" altLang="en-US" sz="2800" dirty="0">
                <a:latin typeface="+mn-lt"/>
              </a:rPr>
              <a:t>F2.5	Members</a:t>
            </a:r>
          </a:p>
          <a:p>
            <a:pPr>
              <a:spcBef>
                <a:spcPct val="50000"/>
              </a:spcBef>
            </a:pPr>
            <a:r>
              <a:rPr lang="en-US" altLang="en-US" sz="2800" dirty="0">
                <a:latin typeface="+mn-lt"/>
              </a:rPr>
              <a:t>F2.6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u="sng" dirty="0">
                <a:latin typeface="+mj-lt"/>
              </a:rPr>
              <a:t>Section F2. Special Concentrically Braced Frames (SCBF)</a:t>
            </a:r>
          </a:p>
        </p:txBody>
      </p:sp>
    </p:spTree>
    <p:extLst>
      <p:ext uri="{BB962C8B-B14F-4D97-AF65-F5344CB8AC3E}">
        <p14:creationId xmlns:p14="http://schemas.microsoft.com/office/powerpoint/2010/main" val="2114160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Basis of Design</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This section is applicable to braced frames that consist of concentrically connected members. Eccentricities less than the beam depth are permitted if the resulting member and connection forces are addressed in the design and do not change the expected source of inelastic deformation capacity.</a:t>
            </a:r>
          </a:p>
          <a:p>
            <a:pPr>
              <a:spcBef>
                <a:spcPct val="50000"/>
              </a:spcBef>
              <a:buClrTx/>
              <a:buSzTx/>
              <a:buFontTx/>
              <a:buNone/>
            </a:pPr>
            <a:r>
              <a:rPr lang="en-US" altLang="en-US" sz="2400" b="0" dirty="0">
                <a:latin typeface="+mn-lt"/>
              </a:rPr>
              <a:t>SCBF designed in accordance with these provisions are expected to provide </a:t>
            </a:r>
            <a:r>
              <a:rPr lang="en-US" altLang="en-US" sz="2400" i="1" dirty="0">
                <a:solidFill>
                  <a:schemeClr val="tx2"/>
                </a:solidFill>
                <a:latin typeface="+mn-lt"/>
              </a:rPr>
              <a:t>significant inelastic deformation capacity</a:t>
            </a:r>
            <a:r>
              <a:rPr lang="en-US" altLang="en-US" sz="2400" b="0" dirty="0">
                <a:latin typeface="+mn-lt"/>
              </a:rPr>
              <a:t> primarily through brace buckling and yielding of the brace in tension.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None/>
            </a:pPr>
            <a:r>
              <a:rPr lang="en-US" sz="2400" u="sng" dirty="0">
                <a:latin typeface="+mn-lt"/>
              </a:rPr>
              <a:t>F2.2  Basis of Design </a:t>
            </a:r>
          </a:p>
        </p:txBody>
      </p:sp>
    </p:spTree>
    <p:extLst>
      <p:ext uri="{BB962C8B-B14F-4D97-AF65-F5344CB8AC3E}">
        <p14:creationId xmlns:p14="http://schemas.microsoft.com/office/powerpoint/2010/main" val="840498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Analysis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None/>
              <a:defRPr/>
            </a:pPr>
            <a:r>
              <a:rPr lang="en-US" altLang="en-US" sz="2400" b="0" dirty="0"/>
              <a:t>The required strength of columns, beams, struts and connections in SCBF shall be determined using the capacity-limited seismic load effect. The capacity-limited horizontal seismic load effect, </a:t>
            </a:r>
            <a:r>
              <a:rPr lang="en-US" altLang="en-US" sz="2400" i="1" dirty="0" err="1"/>
              <a:t>E</a:t>
            </a:r>
            <a:r>
              <a:rPr lang="en-US" altLang="en-US" sz="2400" i="1" baseline="-25000" dirty="0" err="1"/>
              <a:t>cl</a:t>
            </a:r>
            <a:r>
              <a:rPr lang="en-US" altLang="en-US" sz="2400" b="0" dirty="0"/>
              <a:t>, shall be taken as the larger force determined from the following analyses:</a:t>
            </a:r>
          </a:p>
          <a:p>
            <a:pPr marL="457200" indent="-457200">
              <a:spcBef>
                <a:spcPct val="50000"/>
              </a:spcBef>
              <a:buClr>
                <a:schemeClr val="tx1"/>
              </a:buClr>
              <a:buSzPct val="100000"/>
              <a:buFont typeface="+mj-lt"/>
              <a:buAutoNum type="alphaLcParenR"/>
              <a:defRPr/>
            </a:pPr>
            <a:r>
              <a:rPr lang="en-US" altLang="en-US" sz="2400" b="0" dirty="0"/>
              <a:t>All braces at expected strength (</a:t>
            </a:r>
            <a:r>
              <a:rPr lang="en-US" altLang="en-US" sz="2400" i="1" dirty="0" err="1"/>
              <a:t>R</a:t>
            </a:r>
            <a:r>
              <a:rPr lang="en-US" altLang="en-US" sz="2400" i="1" baseline="-25000" dirty="0" err="1"/>
              <a:t>y</a:t>
            </a:r>
            <a:r>
              <a:rPr lang="en-US" altLang="en-US" sz="2400" i="1" dirty="0" err="1"/>
              <a:t>F</a:t>
            </a:r>
            <a:r>
              <a:rPr lang="en-US" altLang="en-US" sz="2400" i="1" baseline="-25000" dirty="0" err="1"/>
              <a:t>y</a:t>
            </a:r>
            <a:r>
              <a:rPr lang="en-US" altLang="en-US" sz="2400" i="1" dirty="0" err="1"/>
              <a:t>A</a:t>
            </a:r>
            <a:r>
              <a:rPr lang="en-US" altLang="en-US" sz="2400" i="1" baseline="-25000" dirty="0" err="1"/>
              <a:t>g</a:t>
            </a:r>
            <a:r>
              <a:rPr lang="en-US" altLang="en-US" sz="2400" b="0" dirty="0"/>
              <a:t> in tension and </a:t>
            </a:r>
            <a:r>
              <a:rPr lang="en-US" altLang="en-US" sz="2400" i="1" dirty="0"/>
              <a:t>P</a:t>
            </a:r>
            <a:r>
              <a:rPr lang="en-US" altLang="en-US" sz="2400" i="1" baseline="-25000" dirty="0"/>
              <a:t>c</a:t>
            </a:r>
            <a:r>
              <a:rPr lang="en-US" altLang="en-US" sz="2400" b="0" dirty="0"/>
              <a:t> for compression</a:t>
            </a:r>
            <a:r>
              <a:rPr lang="en-US" altLang="en-US" sz="2400" b="0" dirty="0">
                <a:latin typeface="Arial Narrow" panose="020B0606020202030204" pitchFamily="34" charset="0"/>
              </a:rPr>
              <a:t>)   </a:t>
            </a:r>
            <a:r>
              <a:rPr lang="en-US" altLang="en-US" sz="2400" i="1" dirty="0">
                <a:solidFill>
                  <a:schemeClr val="tx2"/>
                </a:solidFill>
                <a:latin typeface="Arial Narrow" pitchFamily="34" charset="0"/>
              </a:rPr>
              <a:t>P</a:t>
            </a:r>
            <a:r>
              <a:rPr lang="en-US" altLang="en-US" sz="2400" i="1" baseline="-25000" dirty="0">
                <a:solidFill>
                  <a:schemeClr val="tx2"/>
                </a:solidFill>
                <a:latin typeface="Arial Narrow" pitchFamily="34" charset="0"/>
              </a:rPr>
              <a:t>c</a:t>
            </a:r>
            <a:r>
              <a:rPr lang="en-US" altLang="en-US" sz="2400" i="1" dirty="0">
                <a:solidFill>
                  <a:schemeClr val="tx2"/>
                </a:solidFill>
                <a:latin typeface="Arial Narrow" pitchFamily="34" charset="0"/>
              </a:rPr>
              <a:t> = </a:t>
            </a:r>
            <a:r>
              <a:rPr lang="en-US" altLang="en-US" sz="2400" dirty="0">
                <a:solidFill>
                  <a:schemeClr val="tx2"/>
                </a:solidFill>
                <a:latin typeface="Arial Narrow" pitchFamily="34" charset="0"/>
              </a:rPr>
              <a:t>min { (1/ 0.877) </a:t>
            </a:r>
            <a:r>
              <a:rPr lang="en-US" altLang="en-US" sz="2400" i="1" dirty="0">
                <a:solidFill>
                  <a:schemeClr val="tx2"/>
                </a:solidFill>
                <a:latin typeface="Arial Narrow" pitchFamily="34" charset="0"/>
              </a:rPr>
              <a:t>A</a:t>
            </a:r>
            <a:r>
              <a:rPr lang="en-US" altLang="en-US" sz="2400" i="1" baseline="-25000" dirty="0">
                <a:solidFill>
                  <a:schemeClr val="tx2"/>
                </a:solidFill>
                <a:latin typeface="Arial Narrow" pitchFamily="34" charset="0"/>
              </a:rPr>
              <a:t>g </a:t>
            </a:r>
            <a:r>
              <a:rPr lang="en-US" altLang="en-US" sz="2400" i="1" dirty="0" err="1">
                <a:solidFill>
                  <a:schemeClr val="tx2"/>
                </a:solidFill>
                <a:latin typeface="Arial Narrow" pitchFamily="34" charset="0"/>
              </a:rPr>
              <a:t>F</a:t>
            </a:r>
            <a:r>
              <a:rPr lang="en-US" altLang="en-US" sz="2400" i="1" baseline="-25000" dirty="0" err="1">
                <a:solidFill>
                  <a:schemeClr val="tx2"/>
                </a:solidFill>
                <a:latin typeface="Arial Narrow" pitchFamily="34" charset="0"/>
              </a:rPr>
              <a:t>ne</a:t>
            </a:r>
            <a:r>
              <a:rPr lang="en-US" altLang="en-US" sz="2400" i="1" baseline="-25000" dirty="0">
                <a:solidFill>
                  <a:schemeClr val="tx2"/>
                </a:solidFill>
                <a:latin typeface="Arial Narrow" pitchFamily="34" charset="0"/>
              </a:rPr>
              <a:t> </a:t>
            </a:r>
            <a:r>
              <a:rPr lang="en-US" altLang="en-US" sz="2400" i="1" dirty="0">
                <a:solidFill>
                  <a:schemeClr val="tx2"/>
                </a:solidFill>
                <a:latin typeface="Arial Narrow" pitchFamily="34" charset="0"/>
              </a:rPr>
              <a:t>,  </a:t>
            </a:r>
            <a:r>
              <a:rPr lang="en-US" altLang="en-US" sz="2400" i="1" dirty="0" err="1">
                <a:solidFill>
                  <a:schemeClr val="tx2"/>
                </a:solidFill>
                <a:latin typeface="Arial Narrow" pitchFamily="34" charset="0"/>
              </a:rPr>
              <a:t>R</a:t>
            </a:r>
            <a:r>
              <a:rPr lang="en-US" altLang="en-US" sz="2400" i="1" baseline="-25000" dirty="0" err="1">
                <a:solidFill>
                  <a:schemeClr val="tx2"/>
                </a:solidFill>
                <a:latin typeface="Arial Narrow" pitchFamily="34" charset="0"/>
              </a:rPr>
              <a:t>y</a:t>
            </a:r>
            <a:r>
              <a:rPr lang="en-US" altLang="en-US" sz="2400" i="1" dirty="0" err="1">
                <a:solidFill>
                  <a:schemeClr val="tx2"/>
                </a:solidFill>
                <a:latin typeface="Arial Narrow" pitchFamily="34" charset="0"/>
              </a:rPr>
              <a:t>F</a:t>
            </a:r>
            <a:r>
              <a:rPr lang="en-US" altLang="en-US" sz="2400" i="1" baseline="-25000" dirty="0" err="1">
                <a:solidFill>
                  <a:schemeClr val="tx2"/>
                </a:solidFill>
                <a:latin typeface="Arial Narrow" pitchFamily="34" charset="0"/>
              </a:rPr>
              <a:t>y</a:t>
            </a:r>
            <a:r>
              <a:rPr lang="en-US" altLang="en-US" sz="2400" i="1" dirty="0" err="1">
                <a:solidFill>
                  <a:schemeClr val="tx2"/>
                </a:solidFill>
                <a:latin typeface="Arial Narrow" pitchFamily="34" charset="0"/>
              </a:rPr>
              <a:t>A</a:t>
            </a:r>
            <a:r>
              <a:rPr lang="en-US" altLang="en-US" sz="2400" i="1" baseline="-25000" dirty="0" err="1">
                <a:solidFill>
                  <a:schemeClr val="tx2"/>
                </a:solidFill>
                <a:latin typeface="Arial Narrow" pitchFamily="34" charset="0"/>
              </a:rPr>
              <a:t>g</a:t>
            </a:r>
            <a:r>
              <a:rPr lang="en-US" altLang="en-US" sz="2400" i="1" baseline="-25000" dirty="0">
                <a:solidFill>
                  <a:schemeClr val="tx2"/>
                </a:solidFill>
                <a:latin typeface="Arial Narrow" pitchFamily="34" charset="0"/>
              </a:rPr>
              <a:t> </a:t>
            </a:r>
            <a:r>
              <a:rPr lang="en-US" altLang="en-US" sz="2400" i="1" dirty="0">
                <a:solidFill>
                  <a:schemeClr val="tx2"/>
                </a:solidFill>
                <a:latin typeface="Arial Narrow" pitchFamily="34" charset="0"/>
              </a:rPr>
              <a:t>}</a:t>
            </a:r>
            <a:endParaRPr lang="en-US" altLang="en-US" sz="2400" dirty="0">
              <a:solidFill>
                <a:srgbClr val="FFFFFF"/>
              </a:solidFill>
              <a:latin typeface="Arial Narrow" pitchFamily="34" charset="0"/>
            </a:endParaRPr>
          </a:p>
          <a:p>
            <a:pPr marL="457200" indent="-457200">
              <a:spcBef>
                <a:spcPct val="50000"/>
              </a:spcBef>
              <a:buClr>
                <a:schemeClr val="tx1"/>
              </a:buClr>
              <a:buSzPct val="100000"/>
              <a:buFont typeface="+mj-lt"/>
              <a:buAutoNum type="alphaLcParenR"/>
              <a:defRPr/>
            </a:pPr>
            <a:r>
              <a:rPr lang="en-US" altLang="en-US" sz="2400" b="0" dirty="0"/>
              <a:t>All tension braces at expected strength (</a:t>
            </a:r>
            <a:r>
              <a:rPr lang="en-US" altLang="en-US" sz="2400" i="1" dirty="0" err="1"/>
              <a:t>R</a:t>
            </a:r>
            <a:r>
              <a:rPr lang="en-US" altLang="en-US" sz="2400" i="1" baseline="-25000" dirty="0" err="1"/>
              <a:t>y</a:t>
            </a:r>
            <a:r>
              <a:rPr lang="en-US" altLang="en-US" sz="2400" i="1" dirty="0" err="1"/>
              <a:t>F</a:t>
            </a:r>
            <a:r>
              <a:rPr lang="en-US" altLang="en-US" sz="2400" i="1" baseline="-25000" dirty="0" err="1"/>
              <a:t>y</a:t>
            </a:r>
            <a:r>
              <a:rPr lang="en-US" altLang="en-US" sz="2400" i="1" dirty="0" err="1"/>
              <a:t>A</a:t>
            </a:r>
            <a:r>
              <a:rPr lang="en-US" altLang="en-US" sz="2400" i="1" baseline="-25000" dirty="0" err="1"/>
              <a:t>g</a:t>
            </a:r>
            <a:r>
              <a:rPr lang="en-US" altLang="en-US" sz="2400" b="0" dirty="0"/>
              <a:t>) and all compression braces at their post-buckling strength (</a:t>
            </a:r>
            <a:r>
              <a:rPr lang="en-US" altLang="en-US" sz="2400" dirty="0"/>
              <a:t>0.3</a:t>
            </a:r>
            <a:r>
              <a:rPr lang="en-US" altLang="en-US" sz="2400" i="1" dirty="0"/>
              <a:t>P</a:t>
            </a:r>
            <a:r>
              <a:rPr lang="en-US" altLang="en-US" sz="2400" i="1" baseline="-25000" dirty="0"/>
              <a:t>c</a:t>
            </a:r>
            <a:r>
              <a:rPr lang="en-US" altLang="en-US" sz="2400" b="0" dirty="0"/>
              <a:t>)</a:t>
            </a:r>
          </a:p>
          <a:p>
            <a:pPr marL="457200" indent="-457200">
              <a:spcBef>
                <a:spcPct val="50000"/>
              </a:spcBef>
              <a:buClr>
                <a:schemeClr val="tx1"/>
              </a:buClr>
              <a:buSzPct val="100000"/>
              <a:buFont typeface="+mj-lt"/>
              <a:buAutoNum type="alphaLcParenR"/>
              <a:defRPr/>
            </a:pPr>
            <a:r>
              <a:rPr lang="en-US" altLang="en-US" sz="2400" b="0" dirty="0"/>
              <a:t>Special requirements for multi-tiered braced frames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None/>
            </a:pPr>
            <a:r>
              <a:rPr lang="en-US" sz="2400" u="sng" dirty="0">
                <a:latin typeface="+mn-lt"/>
              </a:rPr>
              <a:t>F2.3  Analysis</a:t>
            </a:r>
          </a:p>
        </p:txBody>
      </p:sp>
    </p:spTree>
    <p:extLst>
      <p:ext uri="{BB962C8B-B14F-4D97-AF65-F5344CB8AC3E}">
        <p14:creationId xmlns:p14="http://schemas.microsoft.com/office/powerpoint/2010/main" val="4016088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59</a:t>
            </a:fld>
            <a:endParaRPr lang="en-US" altLang="en-US" dirty="0"/>
          </a:p>
        </p:txBody>
      </p:sp>
      <p:grpSp>
        <p:nvGrpSpPr>
          <p:cNvPr id="31" name="Group 30">
            <a:extLst>
              <a:ext uri="{FF2B5EF4-FFF2-40B4-BE49-F238E27FC236}">
                <a16:creationId xmlns:a16="http://schemas.microsoft.com/office/drawing/2014/main" id="{8371C4E7-E851-5C5F-E00E-623884EDC87B}"/>
              </a:ext>
            </a:extLst>
          </p:cNvPr>
          <p:cNvGrpSpPr/>
          <p:nvPr/>
        </p:nvGrpSpPr>
        <p:grpSpPr>
          <a:xfrm>
            <a:off x="3577766" y="3468216"/>
            <a:ext cx="4495800" cy="1905000"/>
            <a:chOff x="3321968" y="3064768"/>
            <a:chExt cx="4495800" cy="1905000"/>
          </a:xfrm>
        </p:grpSpPr>
        <p:sp>
          <p:nvSpPr>
            <p:cNvPr id="2" name="AutoShape 3">
              <a:extLst>
                <a:ext uri="{FF2B5EF4-FFF2-40B4-BE49-F238E27FC236}">
                  <a16:creationId xmlns:a16="http://schemas.microsoft.com/office/drawing/2014/main" id="{E233A8F3-DB62-2111-8E53-A9A486E415D4}"/>
                </a:ext>
              </a:extLst>
            </p:cNvPr>
            <p:cNvSpPr>
              <a:spLocks noChangeArrowheads="1"/>
            </p:cNvSpPr>
            <p:nvPr/>
          </p:nvSpPr>
          <p:spPr bwMode="auto">
            <a:xfrm>
              <a:off x="3321968" y="3064768"/>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 name="Line 4">
              <a:extLst>
                <a:ext uri="{FF2B5EF4-FFF2-40B4-BE49-F238E27FC236}">
                  <a16:creationId xmlns:a16="http://schemas.microsoft.com/office/drawing/2014/main" id="{23A540C8-8BE5-EC05-D550-DAEC916FE5E9}"/>
                </a:ext>
              </a:extLst>
            </p:cNvPr>
            <p:cNvSpPr>
              <a:spLocks noChangeShapeType="1"/>
            </p:cNvSpPr>
            <p:nvPr/>
          </p:nvSpPr>
          <p:spPr bwMode="auto">
            <a:xfrm flipV="1">
              <a:off x="4007768" y="3140968"/>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5">
              <a:extLst>
                <a:ext uri="{FF2B5EF4-FFF2-40B4-BE49-F238E27FC236}">
                  <a16:creationId xmlns:a16="http://schemas.microsoft.com/office/drawing/2014/main" id="{F3D0818F-662E-C016-5572-EB4A27ABAFD4}"/>
                </a:ext>
              </a:extLst>
            </p:cNvPr>
            <p:cNvSpPr>
              <a:spLocks noChangeShapeType="1"/>
            </p:cNvSpPr>
            <p:nvPr/>
          </p:nvSpPr>
          <p:spPr bwMode="auto">
            <a:xfrm flipV="1">
              <a:off x="7665368" y="3140968"/>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6">
              <a:extLst>
                <a:ext uri="{FF2B5EF4-FFF2-40B4-BE49-F238E27FC236}">
                  <a16:creationId xmlns:a16="http://schemas.microsoft.com/office/drawing/2014/main" id="{5F2A5F9A-940D-FA94-88B5-2A3E5657B9C1}"/>
                </a:ext>
              </a:extLst>
            </p:cNvPr>
            <p:cNvSpPr>
              <a:spLocks noChangeShapeType="1"/>
            </p:cNvSpPr>
            <p:nvPr/>
          </p:nvSpPr>
          <p:spPr bwMode="auto">
            <a:xfrm>
              <a:off x="4007768" y="3140968"/>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7">
              <a:extLst>
                <a:ext uri="{FF2B5EF4-FFF2-40B4-BE49-F238E27FC236}">
                  <a16:creationId xmlns:a16="http://schemas.microsoft.com/office/drawing/2014/main" id="{E10F8DC5-38C7-8B90-3BE9-81F9B74A7729}"/>
                </a:ext>
              </a:extLst>
            </p:cNvPr>
            <p:cNvSpPr>
              <a:spLocks noChangeShapeType="1"/>
            </p:cNvSpPr>
            <p:nvPr/>
          </p:nvSpPr>
          <p:spPr bwMode="auto">
            <a:xfrm>
              <a:off x="5836568" y="3140968"/>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Line 8">
              <a:extLst>
                <a:ext uri="{FF2B5EF4-FFF2-40B4-BE49-F238E27FC236}">
                  <a16:creationId xmlns:a16="http://schemas.microsoft.com/office/drawing/2014/main" id="{55DB97A2-06DD-D92A-B041-BFBCC91F5827}"/>
                </a:ext>
              </a:extLst>
            </p:cNvPr>
            <p:cNvSpPr>
              <a:spLocks noChangeShapeType="1"/>
            </p:cNvSpPr>
            <p:nvPr/>
          </p:nvSpPr>
          <p:spPr bwMode="auto">
            <a:xfrm flipV="1">
              <a:off x="4007768" y="3140968"/>
              <a:ext cx="1828800" cy="182880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9">
              <a:extLst>
                <a:ext uri="{FF2B5EF4-FFF2-40B4-BE49-F238E27FC236}">
                  <a16:creationId xmlns:a16="http://schemas.microsoft.com/office/drawing/2014/main" id="{B6EF13A0-1052-F229-F10B-9E299780D3DB}"/>
                </a:ext>
              </a:extLst>
            </p:cNvPr>
            <p:cNvSpPr>
              <a:spLocks noChangeShapeType="1"/>
            </p:cNvSpPr>
            <p:nvPr/>
          </p:nvSpPr>
          <p:spPr bwMode="auto">
            <a:xfrm>
              <a:off x="5836568" y="3140968"/>
              <a:ext cx="1828800" cy="182880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Line 10">
              <a:extLst>
                <a:ext uri="{FF2B5EF4-FFF2-40B4-BE49-F238E27FC236}">
                  <a16:creationId xmlns:a16="http://schemas.microsoft.com/office/drawing/2014/main" id="{E068B51D-A70D-851A-6D7A-66D7303B4D3C}"/>
                </a:ext>
              </a:extLst>
            </p:cNvPr>
            <p:cNvSpPr>
              <a:spLocks noChangeShapeType="1"/>
            </p:cNvSpPr>
            <p:nvPr/>
          </p:nvSpPr>
          <p:spPr bwMode="auto">
            <a:xfrm>
              <a:off x="3855368" y="49697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11">
              <a:extLst>
                <a:ext uri="{FF2B5EF4-FFF2-40B4-BE49-F238E27FC236}">
                  <a16:creationId xmlns:a16="http://schemas.microsoft.com/office/drawing/2014/main" id="{E73F4FC6-404D-1C8F-306C-A1B48C1D56FF}"/>
                </a:ext>
              </a:extLst>
            </p:cNvPr>
            <p:cNvSpPr>
              <a:spLocks noChangeShapeType="1"/>
            </p:cNvSpPr>
            <p:nvPr/>
          </p:nvSpPr>
          <p:spPr bwMode="auto">
            <a:xfrm>
              <a:off x="7512968" y="4969768"/>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8" name="Text Box 28">
            <a:extLst>
              <a:ext uri="{FF2B5EF4-FFF2-40B4-BE49-F238E27FC236}">
                <a16:creationId xmlns:a16="http://schemas.microsoft.com/office/drawing/2014/main" id="{3CEFFF6F-05CF-7078-86A9-8E28E8FA6AA7}"/>
              </a:ext>
            </a:extLst>
          </p:cNvPr>
          <p:cNvSpPr txBox="1">
            <a:spLocks noChangeArrowheads="1"/>
          </p:cNvSpPr>
          <p:nvPr/>
        </p:nvSpPr>
        <p:spPr bwMode="auto">
          <a:xfrm>
            <a:off x="8263855" y="1990849"/>
            <a:ext cx="33744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Find required axial compression strength and flexure in beam.</a:t>
            </a:r>
          </a:p>
        </p:txBody>
      </p:sp>
      <p:sp>
        <p:nvSpPr>
          <p:cNvPr id="29" name="Line 29">
            <a:extLst>
              <a:ext uri="{FF2B5EF4-FFF2-40B4-BE49-F238E27FC236}">
                <a16:creationId xmlns:a16="http://schemas.microsoft.com/office/drawing/2014/main" id="{21DADEDE-5CC6-22C6-EA9D-6E4E2B9E3395}"/>
              </a:ext>
            </a:extLst>
          </p:cNvPr>
          <p:cNvSpPr>
            <a:spLocks noChangeShapeType="1"/>
          </p:cNvSpPr>
          <p:nvPr/>
        </p:nvSpPr>
        <p:spPr bwMode="auto">
          <a:xfrm flipV="1">
            <a:off x="6888091" y="2276871"/>
            <a:ext cx="1375750" cy="1267542"/>
          </a:xfrm>
          <a:prstGeom prst="line">
            <a:avLst/>
          </a:prstGeom>
          <a:noFill/>
          <a:ln w="2222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23939537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344FCE-FBA0-D8A9-FA41-F45903CA64BF}"/>
              </a:ext>
            </a:extLst>
          </p:cNvPr>
          <p:cNvSpPr>
            <a:spLocks noGrp="1"/>
          </p:cNvSpPr>
          <p:nvPr>
            <p:ph type="body" sz="quarter" idx="38"/>
          </p:nvPr>
        </p:nvSpPr>
        <p:spPr/>
        <p:txBody>
          <a:bodyPr/>
          <a:lstStyle/>
          <a:p>
            <a:r>
              <a:rPr lang="en-US" sz="3200" dirty="0"/>
              <a:t>Types of CBFs</a:t>
            </a:r>
          </a:p>
        </p:txBody>
      </p:sp>
      <p:sp>
        <p:nvSpPr>
          <p:cNvPr id="4" name="Slide Number Placeholder 3">
            <a:extLst>
              <a:ext uri="{FF2B5EF4-FFF2-40B4-BE49-F238E27FC236}">
                <a16:creationId xmlns:a16="http://schemas.microsoft.com/office/drawing/2014/main" id="{41D49978-325E-7ADE-B717-B0BE4C76F585}"/>
              </a:ext>
            </a:extLst>
          </p:cNvPr>
          <p:cNvSpPr>
            <a:spLocks noGrp="1"/>
          </p:cNvSpPr>
          <p:nvPr>
            <p:ph type="sldNum" sz="quarter" idx="40"/>
          </p:nvPr>
        </p:nvSpPr>
        <p:spPr/>
        <p:txBody>
          <a:bodyPr/>
          <a:lstStyle/>
          <a:p>
            <a:pPr>
              <a:defRPr/>
            </a:pPr>
            <a:fld id="{6E117181-2254-4C4E-B84D-C4647DF99217}" type="slidenum">
              <a:rPr lang="en-US" altLang="en-US" smtClean="0"/>
              <a:pPr>
                <a:defRPr/>
              </a:pPr>
              <a:t>6</a:t>
            </a:fld>
            <a:endParaRPr lang="en-US" altLang="en-US" dirty="0"/>
          </a:p>
        </p:txBody>
      </p:sp>
      <p:sp>
        <p:nvSpPr>
          <p:cNvPr id="5" name="Line 45">
            <a:extLst>
              <a:ext uri="{FF2B5EF4-FFF2-40B4-BE49-F238E27FC236}">
                <a16:creationId xmlns:a16="http://schemas.microsoft.com/office/drawing/2014/main" id="{C614FB8A-FBF9-E540-78AF-AF85EED8FE20}"/>
              </a:ext>
            </a:extLst>
          </p:cNvPr>
          <p:cNvSpPr>
            <a:spLocks noChangeShapeType="1"/>
          </p:cNvSpPr>
          <p:nvPr/>
        </p:nvSpPr>
        <p:spPr bwMode="auto">
          <a:xfrm>
            <a:off x="3572516" y="5998539"/>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46">
            <a:extLst>
              <a:ext uri="{FF2B5EF4-FFF2-40B4-BE49-F238E27FC236}">
                <a16:creationId xmlns:a16="http://schemas.microsoft.com/office/drawing/2014/main" id="{687F7075-B3BD-3D1A-5025-24EAB4878A53}"/>
              </a:ext>
            </a:extLst>
          </p:cNvPr>
          <p:cNvSpPr>
            <a:spLocks noChangeShapeType="1"/>
          </p:cNvSpPr>
          <p:nvPr/>
        </p:nvSpPr>
        <p:spPr bwMode="auto">
          <a:xfrm>
            <a:off x="4791716" y="5998539"/>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 name="Group 47">
            <a:extLst>
              <a:ext uri="{FF2B5EF4-FFF2-40B4-BE49-F238E27FC236}">
                <a16:creationId xmlns:a16="http://schemas.microsoft.com/office/drawing/2014/main" id="{994CBC5B-1D1F-474C-4E1C-B6746F663F1F}"/>
              </a:ext>
            </a:extLst>
          </p:cNvPr>
          <p:cNvGrpSpPr>
            <a:grpSpLocks/>
          </p:cNvGrpSpPr>
          <p:nvPr/>
        </p:nvGrpSpPr>
        <p:grpSpPr bwMode="auto">
          <a:xfrm>
            <a:off x="3648716" y="5007939"/>
            <a:ext cx="1219200" cy="990600"/>
            <a:chOff x="528" y="3168"/>
            <a:chExt cx="768" cy="624"/>
          </a:xfrm>
        </p:grpSpPr>
        <p:sp>
          <p:nvSpPr>
            <p:cNvPr id="8" name="Line 48">
              <a:extLst>
                <a:ext uri="{FF2B5EF4-FFF2-40B4-BE49-F238E27FC236}">
                  <a16:creationId xmlns:a16="http://schemas.microsoft.com/office/drawing/2014/main" id="{B500362C-F877-15B0-D222-92E4129193AB}"/>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49">
              <a:extLst>
                <a:ext uri="{FF2B5EF4-FFF2-40B4-BE49-F238E27FC236}">
                  <a16:creationId xmlns:a16="http://schemas.microsoft.com/office/drawing/2014/main" id="{930AE5B0-43DA-4EEF-4EF5-C1D274FB2712}"/>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50">
              <a:extLst>
                <a:ext uri="{FF2B5EF4-FFF2-40B4-BE49-F238E27FC236}">
                  <a16:creationId xmlns:a16="http://schemas.microsoft.com/office/drawing/2014/main" id="{7ABB1AE2-248C-9996-F2DB-B993A4E6AFB8}"/>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51">
              <a:extLst>
                <a:ext uri="{FF2B5EF4-FFF2-40B4-BE49-F238E27FC236}">
                  <a16:creationId xmlns:a16="http://schemas.microsoft.com/office/drawing/2014/main" id="{3D684404-79E5-56A6-A232-5E94FC4D1A3B}"/>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52">
              <a:extLst>
                <a:ext uri="{FF2B5EF4-FFF2-40B4-BE49-F238E27FC236}">
                  <a16:creationId xmlns:a16="http://schemas.microsoft.com/office/drawing/2014/main" id="{A5308193-81F9-D41C-C2DD-BF5B2977D10C}"/>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3" name="Group 53">
            <a:extLst>
              <a:ext uri="{FF2B5EF4-FFF2-40B4-BE49-F238E27FC236}">
                <a16:creationId xmlns:a16="http://schemas.microsoft.com/office/drawing/2014/main" id="{24163B09-B032-C74B-BFC6-FA41ACE6658F}"/>
              </a:ext>
            </a:extLst>
          </p:cNvPr>
          <p:cNvGrpSpPr>
            <a:grpSpLocks/>
          </p:cNvGrpSpPr>
          <p:nvPr/>
        </p:nvGrpSpPr>
        <p:grpSpPr bwMode="auto">
          <a:xfrm>
            <a:off x="3648716" y="4017339"/>
            <a:ext cx="1219200" cy="990600"/>
            <a:chOff x="528" y="3168"/>
            <a:chExt cx="768" cy="624"/>
          </a:xfrm>
        </p:grpSpPr>
        <p:sp>
          <p:nvSpPr>
            <p:cNvPr id="14" name="Line 54">
              <a:extLst>
                <a:ext uri="{FF2B5EF4-FFF2-40B4-BE49-F238E27FC236}">
                  <a16:creationId xmlns:a16="http://schemas.microsoft.com/office/drawing/2014/main" id="{F7425F51-C5E9-3C8D-08FD-DE2721C37C87}"/>
                </a:ext>
              </a:extLst>
            </p:cNvPr>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55">
              <a:extLst>
                <a:ext uri="{FF2B5EF4-FFF2-40B4-BE49-F238E27FC236}">
                  <a16:creationId xmlns:a16="http://schemas.microsoft.com/office/drawing/2014/main" id="{2A00EEC7-C9BB-034B-7A5D-B7797A6BC4A5}"/>
                </a:ext>
              </a:extLst>
            </p:cNvPr>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56">
              <a:extLst>
                <a:ext uri="{FF2B5EF4-FFF2-40B4-BE49-F238E27FC236}">
                  <a16:creationId xmlns:a16="http://schemas.microsoft.com/office/drawing/2014/main" id="{69997299-6927-2B60-BD08-A13B353E6B0D}"/>
                </a:ext>
              </a:extLst>
            </p:cNvPr>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57">
              <a:extLst>
                <a:ext uri="{FF2B5EF4-FFF2-40B4-BE49-F238E27FC236}">
                  <a16:creationId xmlns:a16="http://schemas.microsoft.com/office/drawing/2014/main" id="{98BB4702-286A-0C7C-F558-303605B4FE60}"/>
                </a:ext>
              </a:extLst>
            </p:cNvPr>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58">
              <a:extLst>
                <a:ext uri="{FF2B5EF4-FFF2-40B4-BE49-F238E27FC236}">
                  <a16:creationId xmlns:a16="http://schemas.microsoft.com/office/drawing/2014/main" id="{2068D241-5FF5-69FB-1A04-DC9EC55109BF}"/>
                </a:ext>
              </a:extLst>
            </p:cNvPr>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 name="Text Box 71">
            <a:extLst>
              <a:ext uri="{FF2B5EF4-FFF2-40B4-BE49-F238E27FC236}">
                <a16:creationId xmlns:a16="http://schemas.microsoft.com/office/drawing/2014/main" id="{7A261915-ABDB-F0BF-7C58-3D3C8DD69241}"/>
              </a:ext>
            </a:extLst>
          </p:cNvPr>
          <p:cNvSpPr txBox="1">
            <a:spLocks noChangeArrowheads="1"/>
          </p:cNvSpPr>
          <p:nvPr/>
        </p:nvSpPr>
        <p:spPr bwMode="auto">
          <a:xfrm>
            <a:off x="1123794" y="316772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Single Diagonal</a:t>
            </a:r>
          </a:p>
        </p:txBody>
      </p:sp>
      <p:sp>
        <p:nvSpPr>
          <p:cNvPr id="20" name="Text Box 72">
            <a:extLst>
              <a:ext uri="{FF2B5EF4-FFF2-40B4-BE49-F238E27FC236}">
                <a16:creationId xmlns:a16="http://schemas.microsoft.com/office/drawing/2014/main" id="{C5286C14-B1A3-74F4-AF53-57B7F44FAE67}"/>
              </a:ext>
            </a:extLst>
          </p:cNvPr>
          <p:cNvSpPr txBox="1">
            <a:spLocks noChangeArrowheads="1"/>
          </p:cNvSpPr>
          <p:nvPr/>
        </p:nvSpPr>
        <p:spPr bwMode="auto">
          <a:xfrm>
            <a:off x="4856272" y="3171056"/>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Inverted V- Bracing</a:t>
            </a:r>
          </a:p>
        </p:txBody>
      </p:sp>
      <p:sp>
        <p:nvSpPr>
          <p:cNvPr id="21" name="Text Box 73">
            <a:extLst>
              <a:ext uri="{FF2B5EF4-FFF2-40B4-BE49-F238E27FC236}">
                <a16:creationId xmlns:a16="http://schemas.microsoft.com/office/drawing/2014/main" id="{5CEBD6C1-8868-5D7A-2528-32869328AE14}"/>
              </a:ext>
            </a:extLst>
          </p:cNvPr>
          <p:cNvSpPr txBox="1">
            <a:spLocks noChangeArrowheads="1"/>
          </p:cNvSpPr>
          <p:nvPr/>
        </p:nvSpPr>
        <p:spPr bwMode="auto">
          <a:xfrm>
            <a:off x="8436349" y="316772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Arial Narrow" pitchFamily="34" charset="0"/>
              </a:rPr>
              <a:t>V- Bracing</a:t>
            </a:r>
          </a:p>
        </p:txBody>
      </p:sp>
      <p:sp>
        <p:nvSpPr>
          <p:cNvPr id="22" name="Text Box 74">
            <a:extLst>
              <a:ext uri="{FF2B5EF4-FFF2-40B4-BE49-F238E27FC236}">
                <a16:creationId xmlns:a16="http://schemas.microsoft.com/office/drawing/2014/main" id="{1D8724CE-0458-5AF2-BD30-AEA6BE3BCC50}"/>
              </a:ext>
            </a:extLst>
          </p:cNvPr>
          <p:cNvSpPr txBox="1">
            <a:spLocks noChangeArrowheads="1"/>
          </p:cNvSpPr>
          <p:nvPr/>
        </p:nvSpPr>
        <p:spPr bwMode="auto">
          <a:xfrm>
            <a:off x="3039116" y="6027114"/>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X- Bracing</a:t>
            </a:r>
          </a:p>
        </p:txBody>
      </p:sp>
      <p:sp>
        <p:nvSpPr>
          <p:cNvPr id="23" name="Text Box 75">
            <a:extLst>
              <a:ext uri="{FF2B5EF4-FFF2-40B4-BE49-F238E27FC236}">
                <a16:creationId xmlns:a16="http://schemas.microsoft.com/office/drawing/2014/main" id="{8D2C8A71-2CD7-ADD6-F502-5271F25435D1}"/>
              </a:ext>
            </a:extLst>
          </p:cNvPr>
          <p:cNvSpPr txBox="1">
            <a:spLocks noChangeArrowheads="1"/>
          </p:cNvSpPr>
          <p:nvPr/>
        </p:nvSpPr>
        <p:spPr bwMode="auto">
          <a:xfrm>
            <a:off x="6772915" y="5961781"/>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solidFill>
                  <a:schemeClr val="tx2"/>
                </a:solidFill>
                <a:latin typeface="Arial Narrow" pitchFamily="34" charset="0"/>
              </a:rPr>
              <a:t>Two Story X- Bracing</a:t>
            </a:r>
          </a:p>
        </p:txBody>
      </p:sp>
      <p:grpSp>
        <p:nvGrpSpPr>
          <p:cNvPr id="24" name="Group 80">
            <a:extLst>
              <a:ext uri="{FF2B5EF4-FFF2-40B4-BE49-F238E27FC236}">
                <a16:creationId xmlns:a16="http://schemas.microsoft.com/office/drawing/2014/main" id="{2E42C08B-724D-C992-2EA7-2035AF95A98B}"/>
              </a:ext>
            </a:extLst>
          </p:cNvPr>
          <p:cNvGrpSpPr>
            <a:grpSpLocks/>
          </p:cNvGrpSpPr>
          <p:nvPr/>
        </p:nvGrpSpPr>
        <p:grpSpPr bwMode="auto">
          <a:xfrm>
            <a:off x="1885794" y="1110324"/>
            <a:ext cx="1066800" cy="1981200"/>
            <a:chOff x="528" y="912"/>
            <a:chExt cx="672" cy="1248"/>
          </a:xfrm>
        </p:grpSpPr>
        <p:grpSp>
          <p:nvGrpSpPr>
            <p:cNvPr id="25" name="Group 5">
              <a:extLst>
                <a:ext uri="{FF2B5EF4-FFF2-40B4-BE49-F238E27FC236}">
                  <a16:creationId xmlns:a16="http://schemas.microsoft.com/office/drawing/2014/main" id="{94C14D4F-16E3-E01F-44E8-D94FBB87D6CF}"/>
                </a:ext>
              </a:extLst>
            </p:cNvPr>
            <p:cNvGrpSpPr>
              <a:grpSpLocks/>
            </p:cNvGrpSpPr>
            <p:nvPr/>
          </p:nvGrpSpPr>
          <p:grpSpPr bwMode="auto">
            <a:xfrm>
              <a:off x="528" y="1536"/>
              <a:ext cx="672" cy="624"/>
              <a:chOff x="528" y="1536"/>
              <a:chExt cx="672" cy="624"/>
            </a:xfrm>
          </p:grpSpPr>
          <p:sp>
            <p:nvSpPr>
              <p:cNvPr id="33" name="Line 6">
                <a:extLst>
                  <a:ext uri="{FF2B5EF4-FFF2-40B4-BE49-F238E27FC236}">
                    <a16:creationId xmlns:a16="http://schemas.microsoft.com/office/drawing/2014/main" id="{A9B4D4C1-DFB2-4084-9006-E0F4B75ED4CF}"/>
                  </a:ext>
                </a:extLst>
              </p:cNvPr>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7">
                <a:extLst>
                  <a:ext uri="{FF2B5EF4-FFF2-40B4-BE49-F238E27FC236}">
                    <a16:creationId xmlns:a16="http://schemas.microsoft.com/office/drawing/2014/main" id="{C9EDB774-9941-ACE2-25D1-7E27856847EE}"/>
                  </a:ext>
                </a:extLst>
              </p:cNvPr>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8">
                <a:extLst>
                  <a:ext uri="{FF2B5EF4-FFF2-40B4-BE49-F238E27FC236}">
                    <a16:creationId xmlns:a16="http://schemas.microsoft.com/office/drawing/2014/main" id="{E731661D-D9D7-3C24-1F77-ED8DC8B70FBE}"/>
                  </a:ext>
                </a:extLst>
              </p:cNvPr>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9">
                <a:extLst>
                  <a:ext uri="{FF2B5EF4-FFF2-40B4-BE49-F238E27FC236}">
                    <a16:creationId xmlns:a16="http://schemas.microsoft.com/office/drawing/2014/main" id="{B0084F4E-B96D-1101-245B-8405B5BF55AE}"/>
                  </a:ext>
                </a:extLst>
              </p:cNvPr>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10">
                <a:extLst>
                  <a:ext uri="{FF2B5EF4-FFF2-40B4-BE49-F238E27FC236}">
                    <a16:creationId xmlns:a16="http://schemas.microsoft.com/office/drawing/2014/main" id="{81A1C2B4-052D-6DFA-5225-A555CFEC4AA3}"/>
                  </a:ext>
                </a:extLst>
              </p:cNvPr>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1">
                <a:extLst>
                  <a:ext uri="{FF2B5EF4-FFF2-40B4-BE49-F238E27FC236}">
                    <a16:creationId xmlns:a16="http://schemas.microsoft.com/office/drawing/2014/main" id="{B2AB389D-8B65-78A5-92F7-120C0A86C46E}"/>
                  </a:ext>
                </a:extLst>
              </p:cNvPr>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6" name="Group 12">
              <a:extLst>
                <a:ext uri="{FF2B5EF4-FFF2-40B4-BE49-F238E27FC236}">
                  <a16:creationId xmlns:a16="http://schemas.microsoft.com/office/drawing/2014/main" id="{425543FF-A851-B378-4068-F5825EC17D8A}"/>
                </a:ext>
              </a:extLst>
            </p:cNvPr>
            <p:cNvGrpSpPr>
              <a:grpSpLocks/>
            </p:cNvGrpSpPr>
            <p:nvPr/>
          </p:nvGrpSpPr>
          <p:grpSpPr bwMode="auto">
            <a:xfrm>
              <a:off x="576" y="912"/>
              <a:ext cx="576" cy="624"/>
              <a:chOff x="576" y="672"/>
              <a:chExt cx="576" cy="624"/>
            </a:xfrm>
          </p:grpSpPr>
          <p:sp>
            <p:nvSpPr>
              <p:cNvPr id="29" name="Line 13">
                <a:extLst>
                  <a:ext uri="{FF2B5EF4-FFF2-40B4-BE49-F238E27FC236}">
                    <a16:creationId xmlns:a16="http://schemas.microsoft.com/office/drawing/2014/main" id="{8A80B229-D059-EE11-41DF-65484E826354}"/>
                  </a:ext>
                </a:extLst>
              </p:cNvPr>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14">
                <a:extLst>
                  <a:ext uri="{FF2B5EF4-FFF2-40B4-BE49-F238E27FC236}">
                    <a16:creationId xmlns:a16="http://schemas.microsoft.com/office/drawing/2014/main" id="{4C29B408-E427-44CA-70E4-AC839D2DAA46}"/>
                  </a:ext>
                </a:extLst>
              </p:cNvPr>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15">
                <a:extLst>
                  <a:ext uri="{FF2B5EF4-FFF2-40B4-BE49-F238E27FC236}">
                    <a16:creationId xmlns:a16="http://schemas.microsoft.com/office/drawing/2014/main" id="{9CC03E57-74C6-0D6E-201A-81092E0F5DE5}"/>
                  </a:ext>
                </a:extLst>
              </p:cNvPr>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6">
                <a:extLst>
                  <a:ext uri="{FF2B5EF4-FFF2-40B4-BE49-F238E27FC236}">
                    <a16:creationId xmlns:a16="http://schemas.microsoft.com/office/drawing/2014/main" id="{9A80FA7B-A972-C24D-84E1-8248A0B992CA}"/>
                  </a:ext>
                </a:extLst>
              </p:cNvPr>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39" name="Group 85">
            <a:extLst>
              <a:ext uri="{FF2B5EF4-FFF2-40B4-BE49-F238E27FC236}">
                <a16:creationId xmlns:a16="http://schemas.microsoft.com/office/drawing/2014/main" id="{29395C83-B219-12BD-6261-7F9AA03FEF56}"/>
              </a:ext>
            </a:extLst>
          </p:cNvPr>
          <p:cNvGrpSpPr>
            <a:grpSpLocks/>
          </p:cNvGrpSpPr>
          <p:nvPr/>
        </p:nvGrpSpPr>
        <p:grpSpPr bwMode="auto">
          <a:xfrm>
            <a:off x="5389672" y="1113656"/>
            <a:ext cx="1371600" cy="1981200"/>
            <a:chOff x="2256" y="912"/>
            <a:chExt cx="864" cy="1248"/>
          </a:xfrm>
        </p:grpSpPr>
        <p:grpSp>
          <p:nvGrpSpPr>
            <p:cNvPr id="40" name="Group 17">
              <a:extLst>
                <a:ext uri="{FF2B5EF4-FFF2-40B4-BE49-F238E27FC236}">
                  <a16:creationId xmlns:a16="http://schemas.microsoft.com/office/drawing/2014/main" id="{FE7CB823-13F9-5476-594F-113B04F3B554}"/>
                </a:ext>
              </a:extLst>
            </p:cNvPr>
            <p:cNvGrpSpPr>
              <a:grpSpLocks/>
            </p:cNvGrpSpPr>
            <p:nvPr/>
          </p:nvGrpSpPr>
          <p:grpSpPr bwMode="auto">
            <a:xfrm>
              <a:off x="2304" y="1536"/>
              <a:ext cx="768" cy="624"/>
              <a:chOff x="1728" y="1536"/>
              <a:chExt cx="768" cy="624"/>
            </a:xfrm>
          </p:grpSpPr>
          <p:sp>
            <p:nvSpPr>
              <p:cNvPr id="53" name="Line 18">
                <a:extLst>
                  <a:ext uri="{FF2B5EF4-FFF2-40B4-BE49-F238E27FC236}">
                    <a16:creationId xmlns:a16="http://schemas.microsoft.com/office/drawing/2014/main" id="{32B17DAE-EF96-5D7B-AFBC-7D9A850821BF}"/>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 name="Line 19">
                <a:extLst>
                  <a:ext uri="{FF2B5EF4-FFF2-40B4-BE49-F238E27FC236}">
                    <a16:creationId xmlns:a16="http://schemas.microsoft.com/office/drawing/2014/main" id="{ECCD2746-A650-4EA0-5DCC-61DF0258B3BA}"/>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0">
                <a:extLst>
                  <a:ext uri="{FF2B5EF4-FFF2-40B4-BE49-F238E27FC236}">
                    <a16:creationId xmlns:a16="http://schemas.microsoft.com/office/drawing/2014/main" id="{497BE5D8-3128-E650-01A4-C4AACD192915}"/>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Line 21">
                <a:extLst>
                  <a:ext uri="{FF2B5EF4-FFF2-40B4-BE49-F238E27FC236}">
                    <a16:creationId xmlns:a16="http://schemas.microsoft.com/office/drawing/2014/main" id="{61FDB955-780E-8FFA-8221-01F182B1D421}"/>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2">
                <a:extLst>
                  <a:ext uri="{FF2B5EF4-FFF2-40B4-BE49-F238E27FC236}">
                    <a16:creationId xmlns:a16="http://schemas.microsoft.com/office/drawing/2014/main" id="{A8C15407-EC1C-2F7C-5042-6A8F08BA88DD}"/>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1" name="Group 23">
              <a:extLst>
                <a:ext uri="{FF2B5EF4-FFF2-40B4-BE49-F238E27FC236}">
                  <a16:creationId xmlns:a16="http://schemas.microsoft.com/office/drawing/2014/main" id="{8DD6FE3F-17C9-EFC5-DF90-41F88A47F857}"/>
                </a:ext>
              </a:extLst>
            </p:cNvPr>
            <p:cNvGrpSpPr>
              <a:grpSpLocks/>
            </p:cNvGrpSpPr>
            <p:nvPr/>
          </p:nvGrpSpPr>
          <p:grpSpPr bwMode="auto">
            <a:xfrm>
              <a:off x="2304" y="912"/>
              <a:ext cx="768" cy="624"/>
              <a:chOff x="1728" y="1536"/>
              <a:chExt cx="768" cy="624"/>
            </a:xfrm>
          </p:grpSpPr>
          <p:sp>
            <p:nvSpPr>
              <p:cNvPr id="48" name="Line 24">
                <a:extLst>
                  <a:ext uri="{FF2B5EF4-FFF2-40B4-BE49-F238E27FC236}">
                    <a16:creationId xmlns:a16="http://schemas.microsoft.com/office/drawing/2014/main" id="{2908169E-A30A-8CEE-437A-A7D4D42736CE}"/>
                  </a:ext>
                </a:extLst>
              </p:cNvPr>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25">
                <a:extLst>
                  <a:ext uri="{FF2B5EF4-FFF2-40B4-BE49-F238E27FC236}">
                    <a16:creationId xmlns:a16="http://schemas.microsoft.com/office/drawing/2014/main" id="{8E5B6A79-9ADA-1FF7-ACB0-55C900037A03}"/>
                  </a:ext>
                </a:extLst>
              </p:cNvPr>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26">
                <a:extLst>
                  <a:ext uri="{FF2B5EF4-FFF2-40B4-BE49-F238E27FC236}">
                    <a16:creationId xmlns:a16="http://schemas.microsoft.com/office/drawing/2014/main" id="{6C93618E-4F92-7933-BE12-236A10E1C106}"/>
                  </a:ext>
                </a:extLst>
              </p:cNvPr>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27">
                <a:extLst>
                  <a:ext uri="{FF2B5EF4-FFF2-40B4-BE49-F238E27FC236}">
                    <a16:creationId xmlns:a16="http://schemas.microsoft.com/office/drawing/2014/main" id="{FEAC2D45-C3B3-AE56-3A0C-19BF8874E2C0}"/>
                  </a:ext>
                </a:extLst>
              </p:cNvPr>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28">
                <a:extLst>
                  <a:ext uri="{FF2B5EF4-FFF2-40B4-BE49-F238E27FC236}">
                    <a16:creationId xmlns:a16="http://schemas.microsoft.com/office/drawing/2014/main" id="{1701F767-5331-1A95-9DE6-92E72858E71A}"/>
                  </a:ext>
                </a:extLst>
              </p:cNvPr>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2" name="Line 29">
              <a:extLst>
                <a:ext uri="{FF2B5EF4-FFF2-40B4-BE49-F238E27FC236}">
                  <a16:creationId xmlns:a16="http://schemas.microsoft.com/office/drawing/2014/main" id="{6E3A3E9B-4E7E-3D44-6F37-D84EF3893E82}"/>
                </a:ext>
              </a:extLst>
            </p:cNvPr>
            <p:cNvSpPr>
              <a:spLocks noChangeShapeType="1"/>
            </p:cNvSpPr>
            <p:nvPr/>
          </p:nvSpPr>
          <p:spPr bwMode="auto">
            <a:xfrm>
              <a:off x="2256"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30">
              <a:extLst>
                <a:ext uri="{FF2B5EF4-FFF2-40B4-BE49-F238E27FC236}">
                  <a16:creationId xmlns:a16="http://schemas.microsoft.com/office/drawing/2014/main" id="{200403F3-5AC7-6AAD-716C-0B21788D9CE9}"/>
                </a:ext>
              </a:extLst>
            </p:cNvPr>
            <p:cNvSpPr>
              <a:spLocks noChangeShapeType="1"/>
            </p:cNvSpPr>
            <p:nvPr/>
          </p:nvSpPr>
          <p:spPr bwMode="auto">
            <a:xfrm>
              <a:off x="302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 name="Group 90">
            <a:extLst>
              <a:ext uri="{FF2B5EF4-FFF2-40B4-BE49-F238E27FC236}">
                <a16:creationId xmlns:a16="http://schemas.microsoft.com/office/drawing/2014/main" id="{798FA6E6-D51D-BF5C-BA4A-4785156FF587}"/>
              </a:ext>
            </a:extLst>
          </p:cNvPr>
          <p:cNvGrpSpPr>
            <a:grpSpLocks/>
          </p:cNvGrpSpPr>
          <p:nvPr/>
        </p:nvGrpSpPr>
        <p:grpSpPr bwMode="auto">
          <a:xfrm>
            <a:off x="8969749" y="1110324"/>
            <a:ext cx="1371600" cy="1985963"/>
            <a:chOff x="4032" y="912"/>
            <a:chExt cx="864" cy="1251"/>
          </a:xfrm>
        </p:grpSpPr>
        <p:grpSp>
          <p:nvGrpSpPr>
            <p:cNvPr id="59" name="Group 31">
              <a:extLst>
                <a:ext uri="{FF2B5EF4-FFF2-40B4-BE49-F238E27FC236}">
                  <a16:creationId xmlns:a16="http://schemas.microsoft.com/office/drawing/2014/main" id="{94E71A50-80D0-D9E8-2966-7F5644474263}"/>
                </a:ext>
              </a:extLst>
            </p:cNvPr>
            <p:cNvGrpSpPr>
              <a:grpSpLocks/>
            </p:cNvGrpSpPr>
            <p:nvPr/>
          </p:nvGrpSpPr>
          <p:grpSpPr bwMode="auto">
            <a:xfrm>
              <a:off x="4080" y="1536"/>
              <a:ext cx="768" cy="624"/>
              <a:chOff x="3216" y="1536"/>
              <a:chExt cx="768" cy="624"/>
            </a:xfrm>
          </p:grpSpPr>
          <p:sp>
            <p:nvSpPr>
              <p:cNvPr id="73" name="Line 32">
                <a:extLst>
                  <a:ext uri="{FF2B5EF4-FFF2-40B4-BE49-F238E27FC236}">
                    <a16:creationId xmlns:a16="http://schemas.microsoft.com/office/drawing/2014/main" id="{C58C6208-3D1C-4B14-C52D-60349B9C34BA}"/>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 name="Line 33">
                <a:extLst>
                  <a:ext uri="{FF2B5EF4-FFF2-40B4-BE49-F238E27FC236}">
                    <a16:creationId xmlns:a16="http://schemas.microsoft.com/office/drawing/2014/main" id="{BAEAD573-08DF-3A31-2004-CF6058F85661}"/>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5" name="Line 34">
                <a:extLst>
                  <a:ext uri="{FF2B5EF4-FFF2-40B4-BE49-F238E27FC236}">
                    <a16:creationId xmlns:a16="http://schemas.microsoft.com/office/drawing/2014/main" id="{E4D8D962-2239-0F97-1943-09C87DD5A64F}"/>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 name="Line 35">
                <a:extLst>
                  <a:ext uri="{FF2B5EF4-FFF2-40B4-BE49-F238E27FC236}">
                    <a16:creationId xmlns:a16="http://schemas.microsoft.com/office/drawing/2014/main" id="{C0A605A5-B1D9-F2BB-CB73-1AE44409F96B}"/>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 name="Line 36">
                <a:extLst>
                  <a:ext uri="{FF2B5EF4-FFF2-40B4-BE49-F238E27FC236}">
                    <a16:creationId xmlns:a16="http://schemas.microsoft.com/office/drawing/2014/main" id="{7B7EAB6D-07D9-7612-CF06-C8427ECCA930}"/>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37">
              <a:extLst>
                <a:ext uri="{FF2B5EF4-FFF2-40B4-BE49-F238E27FC236}">
                  <a16:creationId xmlns:a16="http://schemas.microsoft.com/office/drawing/2014/main" id="{B828651E-6E3A-5871-B33E-8A1C7637660A}"/>
                </a:ext>
              </a:extLst>
            </p:cNvPr>
            <p:cNvGrpSpPr>
              <a:grpSpLocks/>
            </p:cNvGrpSpPr>
            <p:nvPr/>
          </p:nvGrpSpPr>
          <p:grpSpPr bwMode="auto">
            <a:xfrm>
              <a:off x="4080" y="912"/>
              <a:ext cx="768" cy="624"/>
              <a:chOff x="3216" y="1536"/>
              <a:chExt cx="768" cy="624"/>
            </a:xfrm>
          </p:grpSpPr>
          <p:sp>
            <p:nvSpPr>
              <p:cNvPr id="68" name="Line 38">
                <a:extLst>
                  <a:ext uri="{FF2B5EF4-FFF2-40B4-BE49-F238E27FC236}">
                    <a16:creationId xmlns:a16="http://schemas.microsoft.com/office/drawing/2014/main" id="{C6BAA739-707A-FAFE-C830-16A3FD6866D2}"/>
                  </a:ext>
                </a:extLst>
              </p:cNvPr>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9" name="Line 39">
                <a:extLst>
                  <a:ext uri="{FF2B5EF4-FFF2-40B4-BE49-F238E27FC236}">
                    <a16:creationId xmlns:a16="http://schemas.microsoft.com/office/drawing/2014/main" id="{451614CD-320F-EAA5-0EB6-303E395B4C1F}"/>
                  </a:ext>
                </a:extLst>
              </p:cNvPr>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40">
                <a:extLst>
                  <a:ext uri="{FF2B5EF4-FFF2-40B4-BE49-F238E27FC236}">
                    <a16:creationId xmlns:a16="http://schemas.microsoft.com/office/drawing/2014/main" id="{C141455D-EACA-B73A-566D-31A1D59980C1}"/>
                  </a:ext>
                </a:extLst>
              </p:cNvPr>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1" name="Line 41">
                <a:extLst>
                  <a:ext uri="{FF2B5EF4-FFF2-40B4-BE49-F238E27FC236}">
                    <a16:creationId xmlns:a16="http://schemas.microsoft.com/office/drawing/2014/main" id="{4BC428D4-6E46-5C15-9CB8-7C238E3A0D6E}"/>
                  </a:ext>
                </a:extLst>
              </p:cNvPr>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 name="Line 42">
                <a:extLst>
                  <a:ext uri="{FF2B5EF4-FFF2-40B4-BE49-F238E27FC236}">
                    <a16:creationId xmlns:a16="http://schemas.microsoft.com/office/drawing/2014/main" id="{834BAAF7-DC9E-7225-103C-D1DDD2A8F3D0}"/>
                  </a:ext>
                </a:extLst>
              </p:cNvPr>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1" name="Line 43">
              <a:extLst>
                <a:ext uri="{FF2B5EF4-FFF2-40B4-BE49-F238E27FC236}">
                  <a16:creationId xmlns:a16="http://schemas.microsoft.com/office/drawing/2014/main" id="{5638D30A-2C51-6EF0-54A9-7CDC64064146}"/>
                </a:ext>
              </a:extLst>
            </p:cNvPr>
            <p:cNvSpPr>
              <a:spLocks noChangeShapeType="1"/>
            </p:cNvSpPr>
            <p:nvPr/>
          </p:nvSpPr>
          <p:spPr bwMode="auto">
            <a:xfrm>
              <a:off x="4032"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44">
              <a:extLst>
                <a:ext uri="{FF2B5EF4-FFF2-40B4-BE49-F238E27FC236}">
                  <a16:creationId xmlns:a16="http://schemas.microsoft.com/office/drawing/2014/main" id="{FB7731DD-A382-CDD8-94BA-B555F1232CC1}"/>
                </a:ext>
              </a:extLst>
            </p:cNvPr>
            <p:cNvSpPr>
              <a:spLocks noChangeShapeType="1"/>
            </p:cNvSpPr>
            <p:nvPr/>
          </p:nvSpPr>
          <p:spPr bwMode="auto">
            <a:xfrm>
              <a:off x="4800" y="2163"/>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3" name="Line 76">
              <a:extLst>
                <a:ext uri="{FF2B5EF4-FFF2-40B4-BE49-F238E27FC236}">
                  <a16:creationId xmlns:a16="http://schemas.microsoft.com/office/drawing/2014/main" id="{D299F15A-2328-440F-AB2A-6F2C899A8D43}"/>
                </a:ext>
              </a:extLst>
            </p:cNvPr>
            <p:cNvSpPr>
              <a:spLocks noChangeShapeType="1"/>
            </p:cNvSpPr>
            <p:nvPr/>
          </p:nvSpPr>
          <p:spPr bwMode="auto">
            <a:xfrm>
              <a:off x="4419"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8" name="Group 96">
            <a:extLst>
              <a:ext uri="{FF2B5EF4-FFF2-40B4-BE49-F238E27FC236}">
                <a16:creationId xmlns:a16="http://schemas.microsoft.com/office/drawing/2014/main" id="{F3AD4204-D47D-9E7A-1E07-A0F9F3DE06D4}"/>
              </a:ext>
            </a:extLst>
          </p:cNvPr>
          <p:cNvGrpSpPr>
            <a:grpSpLocks/>
          </p:cNvGrpSpPr>
          <p:nvPr/>
        </p:nvGrpSpPr>
        <p:grpSpPr bwMode="auto">
          <a:xfrm>
            <a:off x="7382515" y="3920256"/>
            <a:ext cx="1371600" cy="2009775"/>
            <a:chOff x="3216" y="2688"/>
            <a:chExt cx="864" cy="1266"/>
          </a:xfrm>
        </p:grpSpPr>
        <p:sp>
          <p:nvSpPr>
            <p:cNvPr id="79" name="Line 59">
              <a:extLst>
                <a:ext uri="{FF2B5EF4-FFF2-40B4-BE49-F238E27FC236}">
                  <a16:creationId xmlns:a16="http://schemas.microsoft.com/office/drawing/2014/main" id="{6F68A2A0-5F35-22FD-4314-538DB67DD47A}"/>
                </a:ext>
              </a:extLst>
            </p:cNvPr>
            <p:cNvSpPr>
              <a:spLocks noChangeShapeType="1"/>
            </p:cNvSpPr>
            <p:nvPr/>
          </p:nvSpPr>
          <p:spPr bwMode="auto">
            <a:xfrm>
              <a:off x="3216" y="3954"/>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 name="Line 60">
              <a:extLst>
                <a:ext uri="{FF2B5EF4-FFF2-40B4-BE49-F238E27FC236}">
                  <a16:creationId xmlns:a16="http://schemas.microsoft.com/office/drawing/2014/main" id="{FA1ED1EC-2AED-0E4F-FEEA-DF7BC672E5A9}"/>
                </a:ext>
              </a:extLst>
            </p:cNvPr>
            <p:cNvSpPr>
              <a:spLocks noChangeShapeType="1"/>
            </p:cNvSpPr>
            <p:nvPr/>
          </p:nvSpPr>
          <p:spPr bwMode="auto">
            <a:xfrm>
              <a:off x="3984" y="3942"/>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1" name="Line 61">
              <a:extLst>
                <a:ext uri="{FF2B5EF4-FFF2-40B4-BE49-F238E27FC236}">
                  <a16:creationId xmlns:a16="http://schemas.microsoft.com/office/drawing/2014/main" id="{87203F5C-C579-1D7C-77B6-7ABFDDFD9578}"/>
                </a:ext>
              </a:extLst>
            </p:cNvPr>
            <p:cNvSpPr>
              <a:spLocks noChangeShapeType="1"/>
            </p:cNvSpPr>
            <p:nvPr/>
          </p:nvSpPr>
          <p:spPr bwMode="auto">
            <a:xfrm flipV="1">
              <a:off x="3264"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 name="Line 62">
              <a:extLst>
                <a:ext uri="{FF2B5EF4-FFF2-40B4-BE49-F238E27FC236}">
                  <a16:creationId xmlns:a16="http://schemas.microsoft.com/office/drawing/2014/main" id="{235FEB4C-9A33-7ACD-1E94-12CE945CF60C}"/>
                </a:ext>
              </a:extLst>
            </p:cNvPr>
            <p:cNvSpPr>
              <a:spLocks noChangeShapeType="1"/>
            </p:cNvSpPr>
            <p:nvPr/>
          </p:nvSpPr>
          <p:spPr bwMode="auto">
            <a:xfrm>
              <a:off x="4032" y="331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3" name="Line 63">
              <a:extLst>
                <a:ext uri="{FF2B5EF4-FFF2-40B4-BE49-F238E27FC236}">
                  <a16:creationId xmlns:a16="http://schemas.microsoft.com/office/drawing/2014/main" id="{17C66036-3C78-E353-96C4-1966BEBF57B2}"/>
                </a:ext>
              </a:extLst>
            </p:cNvPr>
            <p:cNvSpPr>
              <a:spLocks noChangeShapeType="1"/>
            </p:cNvSpPr>
            <p:nvPr/>
          </p:nvSpPr>
          <p:spPr bwMode="auto">
            <a:xfrm>
              <a:off x="3264" y="3312"/>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Line 64">
              <a:extLst>
                <a:ext uri="{FF2B5EF4-FFF2-40B4-BE49-F238E27FC236}">
                  <a16:creationId xmlns:a16="http://schemas.microsoft.com/office/drawing/2014/main" id="{C7DF11AC-82C2-7986-3349-579E46108C69}"/>
                </a:ext>
              </a:extLst>
            </p:cNvPr>
            <p:cNvSpPr>
              <a:spLocks noChangeShapeType="1"/>
            </p:cNvSpPr>
            <p:nvPr/>
          </p:nvSpPr>
          <p:spPr bwMode="auto">
            <a:xfrm flipV="1">
              <a:off x="3264"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Line 65">
              <a:extLst>
                <a:ext uri="{FF2B5EF4-FFF2-40B4-BE49-F238E27FC236}">
                  <a16:creationId xmlns:a16="http://schemas.microsoft.com/office/drawing/2014/main" id="{B4D1F046-F07D-D7D4-9FDC-2A63B61C4BD5}"/>
                </a:ext>
              </a:extLst>
            </p:cNvPr>
            <p:cNvSpPr>
              <a:spLocks noChangeShapeType="1"/>
            </p:cNvSpPr>
            <p:nvPr/>
          </p:nvSpPr>
          <p:spPr bwMode="auto">
            <a:xfrm>
              <a:off x="4032" y="268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Line 66">
              <a:extLst>
                <a:ext uri="{FF2B5EF4-FFF2-40B4-BE49-F238E27FC236}">
                  <a16:creationId xmlns:a16="http://schemas.microsoft.com/office/drawing/2014/main" id="{007546CD-60BF-B2E3-57D9-1A8B14376C79}"/>
                </a:ext>
              </a:extLst>
            </p:cNvPr>
            <p:cNvSpPr>
              <a:spLocks noChangeShapeType="1"/>
            </p:cNvSpPr>
            <p:nvPr/>
          </p:nvSpPr>
          <p:spPr bwMode="auto">
            <a:xfrm>
              <a:off x="3264" y="268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 name="Line 67">
              <a:extLst>
                <a:ext uri="{FF2B5EF4-FFF2-40B4-BE49-F238E27FC236}">
                  <a16:creationId xmlns:a16="http://schemas.microsoft.com/office/drawing/2014/main" id="{F0FB444F-264F-7BF9-5A55-9EB1022564B3}"/>
                </a:ext>
              </a:extLst>
            </p:cNvPr>
            <p:cNvSpPr>
              <a:spLocks noChangeShapeType="1"/>
            </p:cNvSpPr>
            <p:nvPr/>
          </p:nvSpPr>
          <p:spPr bwMode="auto">
            <a:xfrm flipV="1">
              <a:off x="3264" y="3312"/>
              <a:ext cx="384" cy="63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68">
              <a:extLst>
                <a:ext uri="{FF2B5EF4-FFF2-40B4-BE49-F238E27FC236}">
                  <a16:creationId xmlns:a16="http://schemas.microsoft.com/office/drawing/2014/main" id="{BF75115B-BEE3-C208-6520-6BC5585214D4}"/>
                </a:ext>
              </a:extLst>
            </p:cNvPr>
            <p:cNvSpPr>
              <a:spLocks noChangeShapeType="1"/>
            </p:cNvSpPr>
            <p:nvPr/>
          </p:nvSpPr>
          <p:spPr bwMode="auto">
            <a:xfrm flipH="1" flipV="1">
              <a:off x="3648" y="3312"/>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Line 69">
              <a:extLst>
                <a:ext uri="{FF2B5EF4-FFF2-40B4-BE49-F238E27FC236}">
                  <a16:creationId xmlns:a16="http://schemas.microsoft.com/office/drawing/2014/main" id="{A603B58A-5379-9F71-7608-A8E598A8FBB5}"/>
                </a:ext>
              </a:extLst>
            </p:cNvPr>
            <p:cNvSpPr>
              <a:spLocks noChangeShapeType="1"/>
            </p:cNvSpPr>
            <p:nvPr/>
          </p:nvSpPr>
          <p:spPr bwMode="auto">
            <a:xfrm flipV="1">
              <a:off x="3648"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70">
              <a:extLst>
                <a:ext uri="{FF2B5EF4-FFF2-40B4-BE49-F238E27FC236}">
                  <a16:creationId xmlns:a16="http://schemas.microsoft.com/office/drawing/2014/main" id="{2D122D45-16B9-B9A7-92CF-11A8C3A27402}"/>
                </a:ext>
              </a:extLst>
            </p:cNvPr>
            <p:cNvSpPr>
              <a:spLocks noChangeShapeType="1"/>
            </p:cNvSpPr>
            <p:nvPr/>
          </p:nvSpPr>
          <p:spPr bwMode="auto">
            <a:xfrm flipH="1" flipV="1">
              <a:off x="3264" y="2688"/>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818951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60</a:t>
            </a:fld>
            <a:endParaRPr lang="en-US" altLang="en-US" dirty="0"/>
          </a:p>
        </p:txBody>
      </p:sp>
      <p:sp>
        <p:nvSpPr>
          <p:cNvPr id="5" name="AutoShape 3">
            <a:extLst>
              <a:ext uri="{FF2B5EF4-FFF2-40B4-BE49-F238E27FC236}">
                <a16:creationId xmlns:a16="http://schemas.microsoft.com/office/drawing/2014/main" id="{3D867E96-6904-365D-0E2A-C7AABCFD602A}"/>
              </a:ext>
            </a:extLst>
          </p:cNvPr>
          <p:cNvSpPr>
            <a:spLocks noChangeArrowheads="1"/>
          </p:cNvSpPr>
          <p:nvPr/>
        </p:nvSpPr>
        <p:spPr bwMode="auto">
          <a:xfrm>
            <a:off x="3575345" y="3468216"/>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Line 4">
            <a:extLst>
              <a:ext uri="{FF2B5EF4-FFF2-40B4-BE49-F238E27FC236}">
                <a16:creationId xmlns:a16="http://schemas.microsoft.com/office/drawing/2014/main" id="{F59EB7F3-1D7F-2468-A7C5-3873E73E40B5}"/>
              </a:ext>
            </a:extLst>
          </p:cNvPr>
          <p:cNvSpPr>
            <a:spLocks noChangeShapeType="1"/>
          </p:cNvSpPr>
          <p:nvPr/>
        </p:nvSpPr>
        <p:spPr bwMode="auto">
          <a:xfrm flipV="1">
            <a:off x="4261145" y="3544416"/>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5">
            <a:extLst>
              <a:ext uri="{FF2B5EF4-FFF2-40B4-BE49-F238E27FC236}">
                <a16:creationId xmlns:a16="http://schemas.microsoft.com/office/drawing/2014/main" id="{F5E3037B-96B4-ADCB-3CAD-53618A0D021C}"/>
              </a:ext>
            </a:extLst>
          </p:cNvPr>
          <p:cNvSpPr>
            <a:spLocks noChangeShapeType="1"/>
          </p:cNvSpPr>
          <p:nvPr/>
        </p:nvSpPr>
        <p:spPr bwMode="auto">
          <a:xfrm flipV="1">
            <a:off x="7918745" y="3544416"/>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6">
            <a:extLst>
              <a:ext uri="{FF2B5EF4-FFF2-40B4-BE49-F238E27FC236}">
                <a16:creationId xmlns:a16="http://schemas.microsoft.com/office/drawing/2014/main" id="{221E30BE-A9F4-DC92-B135-409F2539F906}"/>
              </a:ext>
            </a:extLst>
          </p:cNvPr>
          <p:cNvSpPr>
            <a:spLocks noChangeShapeType="1"/>
          </p:cNvSpPr>
          <p:nvPr/>
        </p:nvSpPr>
        <p:spPr bwMode="auto">
          <a:xfrm>
            <a:off x="4261145" y="3544416"/>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7">
            <a:extLst>
              <a:ext uri="{FF2B5EF4-FFF2-40B4-BE49-F238E27FC236}">
                <a16:creationId xmlns:a16="http://schemas.microsoft.com/office/drawing/2014/main" id="{EBDB4AD1-85B8-E484-4DC1-73D66B593D17}"/>
              </a:ext>
            </a:extLst>
          </p:cNvPr>
          <p:cNvSpPr>
            <a:spLocks noChangeShapeType="1"/>
          </p:cNvSpPr>
          <p:nvPr/>
        </p:nvSpPr>
        <p:spPr bwMode="auto">
          <a:xfrm>
            <a:off x="6089945" y="3544416"/>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8">
            <a:extLst>
              <a:ext uri="{FF2B5EF4-FFF2-40B4-BE49-F238E27FC236}">
                <a16:creationId xmlns:a16="http://schemas.microsoft.com/office/drawing/2014/main" id="{BB413CDA-0922-24EA-0F3B-A02A3E242AE4}"/>
              </a:ext>
            </a:extLst>
          </p:cNvPr>
          <p:cNvSpPr>
            <a:spLocks noChangeShapeType="1"/>
          </p:cNvSpPr>
          <p:nvPr/>
        </p:nvSpPr>
        <p:spPr bwMode="auto">
          <a:xfrm flipV="1">
            <a:off x="4261145" y="3544416"/>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9">
            <a:extLst>
              <a:ext uri="{FF2B5EF4-FFF2-40B4-BE49-F238E27FC236}">
                <a16:creationId xmlns:a16="http://schemas.microsoft.com/office/drawing/2014/main" id="{D1886528-B501-A969-7E86-9AAE2A89C505}"/>
              </a:ext>
            </a:extLst>
          </p:cNvPr>
          <p:cNvSpPr>
            <a:spLocks noChangeShapeType="1"/>
          </p:cNvSpPr>
          <p:nvPr/>
        </p:nvSpPr>
        <p:spPr bwMode="auto">
          <a:xfrm>
            <a:off x="6089945" y="3544416"/>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10">
            <a:extLst>
              <a:ext uri="{FF2B5EF4-FFF2-40B4-BE49-F238E27FC236}">
                <a16:creationId xmlns:a16="http://schemas.microsoft.com/office/drawing/2014/main" id="{D4AD8AF1-3BE3-664F-65D4-DB3B83823E3F}"/>
              </a:ext>
            </a:extLst>
          </p:cNvPr>
          <p:cNvSpPr>
            <a:spLocks noChangeShapeType="1"/>
          </p:cNvSpPr>
          <p:nvPr/>
        </p:nvSpPr>
        <p:spPr bwMode="auto">
          <a:xfrm>
            <a:off x="4108745" y="5373216"/>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11">
            <a:extLst>
              <a:ext uri="{FF2B5EF4-FFF2-40B4-BE49-F238E27FC236}">
                <a16:creationId xmlns:a16="http://schemas.microsoft.com/office/drawing/2014/main" id="{AD633256-E08D-C43A-69B4-5A9030B89EEA}"/>
              </a:ext>
            </a:extLst>
          </p:cNvPr>
          <p:cNvSpPr>
            <a:spLocks noChangeShapeType="1"/>
          </p:cNvSpPr>
          <p:nvPr/>
        </p:nvSpPr>
        <p:spPr bwMode="auto">
          <a:xfrm>
            <a:off x="7766345" y="5373216"/>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Freeform 12">
            <a:extLst>
              <a:ext uri="{FF2B5EF4-FFF2-40B4-BE49-F238E27FC236}">
                <a16:creationId xmlns:a16="http://schemas.microsoft.com/office/drawing/2014/main" id="{364EDC05-8803-380E-7E4F-443B34065703}"/>
              </a:ext>
            </a:extLst>
          </p:cNvPr>
          <p:cNvSpPr>
            <a:spLocks/>
          </p:cNvSpPr>
          <p:nvPr/>
        </p:nvSpPr>
        <p:spPr bwMode="auto">
          <a:xfrm>
            <a:off x="5385095" y="3544416"/>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Freeform 13">
            <a:extLst>
              <a:ext uri="{FF2B5EF4-FFF2-40B4-BE49-F238E27FC236}">
                <a16:creationId xmlns:a16="http://schemas.microsoft.com/office/drawing/2014/main" id="{255651F8-9730-255E-ED2F-AC796EC14296}"/>
              </a:ext>
            </a:extLst>
          </p:cNvPr>
          <p:cNvSpPr>
            <a:spLocks/>
          </p:cNvSpPr>
          <p:nvPr/>
        </p:nvSpPr>
        <p:spPr bwMode="auto">
          <a:xfrm>
            <a:off x="6147095" y="3572991"/>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Text Box 14">
            <a:extLst>
              <a:ext uri="{FF2B5EF4-FFF2-40B4-BE49-F238E27FC236}">
                <a16:creationId xmlns:a16="http://schemas.microsoft.com/office/drawing/2014/main" id="{4E238B10-F781-0E5C-6AC7-1F3195D5A09C}"/>
              </a:ext>
            </a:extLst>
          </p:cNvPr>
          <p:cNvSpPr txBox="1">
            <a:spLocks noChangeArrowheads="1"/>
          </p:cNvSpPr>
          <p:nvPr/>
        </p:nvSpPr>
        <p:spPr bwMode="auto">
          <a:xfrm>
            <a:off x="4413545" y="3911129"/>
            <a:ext cx="971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latin typeface="Arial Narrow" pitchFamily="34" charset="0"/>
              </a:rPr>
              <a:t>R</a:t>
            </a:r>
            <a:r>
              <a:rPr lang="en-US" altLang="en-US" sz="1800" i="1" baseline="-25000">
                <a:latin typeface="Arial Narrow" pitchFamily="34" charset="0"/>
              </a:rPr>
              <a:t>y</a:t>
            </a:r>
            <a:r>
              <a:rPr lang="en-US" altLang="en-US" sz="1800" i="1">
                <a:latin typeface="Arial Narrow" pitchFamily="34" charset="0"/>
              </a:rPr>
              <a:t> F</a:t>
            </a:r>
            <a:r>
              <a:rPr lang="en-US" altLang="en-US" sz="1800" i="1" baseline="-25000">
                <a:latin typeface="Arial Narrow" pitchFamily="34" charset="0"/>
              </a:rPr>
              <a:t>y</a:t>
            </a:r>
            <a:r>
              <a:rPr lang="en-US" altLang="en-US" sz="1800" i="1">
                <a:latin typeface="Arial Narrow" pitchFamily="34" charset="0"/>
              </a:rPr>
              <a:t> A</a:t>
            </a:r>
            <a:r>
              <a:rPr lang="en-US" altLang="en-US" sz="1800" i="1" baseline="-25000">
                <a:latin typeface="Arial Narrow" pitchFamily="34" charset="0"/>
              </a:rPr>
              <a:t>g</a:t>
            </a:r>
            <a:endParaRPr lang="en-US" altLang="en-US" sz="1800" i="1">
              <a:latin typeface="Arial Narrow" pitchFamily="34" charset="0"/>
            </a:endParaRPr>
          </a:p>
        </p:txBody>
      </p:sp>
      <p:sp>
        <p:nvSpPr>
          <p:cNvPr id="17" name="Text Box 15">
            <a:extLst>
              <a:ext uri="{FF2B5EF4-FFF2-40B4-BE49-F238E27FC236}">
                <a16:creationId xmlns:a16="http://schemas.microsoft.com/office/drawing/2014/main" id="{DB5C6900-4E6E-3625-C46D-ACC4BE1B6B7F}"/>
              </a:ext>
            </a:extLst>
          </p:cNvPr>
          <p:cNvSpPr txBox="1">
            <a:spLocks noChangeArrowheads="1"/>
          </p:cNvSpPr>
          <p:nvPr/>
        </p:nvSpPr>
        <p:spPr bwMode="auto">
          <a:xfrm>
            <a:off x="5075015" y="4450968"/>
            <a:ext cx="196794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dirty="0">
                <a:latin typeface="Arial Narrow" pitchFamily="34" charset="0"/>
              </a:rPr>
              <a:t>0.3 P</a:t>
            </a:r>
            <a:r>
              <a:rPr lang="en-US" altLang="en-US" sz="1800" i="1" baseline="-25000" dirty="0">
                <a:latin typeface="Arial Narrow" pitchFamily="34" charset="0"/>
              </a:rPr>
              <a:t>c </a:t>
            </a:r>
            <a:r>
              <a:rPr lang="en-US" altLang="en-US" sz="1800" dirty="0">
                <a:latin typeface="Arial Narrow" pitchFamily="34" charset="0"/>
              </a:rPr>
              <a:t>for flexure</a:t>
            </a:r>
          </a:p>
          <a:p>
            <a:pPr algn="ctr">
              <a:spcBef>
                <a:spcPct val="50000"/>
              </a:spcBef>
              <a:buClrTx/>
              <a:buSzTx/>
              <a:buFontTx/>
              <a:buNone/>
            </a:pPr>
            <a:r>
              <a:rPr lang="en-US" altLang="en-US" sz="1800" i="1" dirty="0">
                <a:latin typeface="Arial Narrow" pitchFamily="34" charset="0"/>
              </a:rPr>
              <a:t>P</a:t>
            </a:r>
            <a:r>
              <a:rPr lang="en-US" altLang="en-US" sz="1800" i="1" baseline="-25000" dirty="0">
                <a:latin typeface="Arial Narrow" pitchFamily="34" charset="0"/>
              </a:rPr>
              <a:t>c</a:t>
            </a:r>
            <a:r>
              <a:rPr lang="en-US" altLang="en-US" sz="1800" dirty="0">
                <a:latin typeface="Arial Narrow" pitchFamily="34" charset="0"/>
              </a:rPr>
              <a:t> for beam axial</a:t>
            </a:r>
          </a:p>
        </p:txBody>
      </p:sp>
      <p:sp>
        <p:nvSpPr>
          <p:cNvPr id="18" name="Arc 16">
            <a:extLst>
              <a:ext uri="{FF2B5EF4-FFF2-40B4-BE49-F238E27FC236}">
                <a16:creationId xmlns:a16="http://schemas.microsoft.com/office/drawing/2014/main" id="{47C4BBE3-1C1E-A4ED-4366-C89DD29E25C7}"/>
              </a:ext>
            </a:extLst>
          </p:cNvPr>
          <p:cNvSpPr>
            <a:spLocks/>
          </p:cNvSpPr>
          <p:nvPr/>
        </p:nvSpPr>
        <p:spPr bwMode="auto">
          <a:xfrm rot="13526795">
            <a:off x="5738313" y="2972123"/>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Text Box 17">
            <a:extLst>
              <a:ext uri="{FF2B5EF4-FFF2-40B4-BE49-F238E27FC236}">
                <a16:creationId xmlns:a16="http://schemas.microsoft.com/office/drawing/2014/main" id="{8E855E4F-C4F3-91D2-EB82-63F5F6884859}"/>
              </a:ext>
            </a:extLst>
          </p:cNvPr>
          <p:cNvSpPr txBox="1">
            <a:spLocks noChangeArrowheads="1"/>
          </p:cNvSpPr>
          <p:nvPr/>
        </p:nvSpPr>
        <p:spPr bwMode="auto">
          <a:xfrm>
            <a:off x="4908845" y="3620616"/>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grpSp>
        <p:nvGrpSpPr>
          <p:cNvPr id="30" name="Group 40">
            <a:extLst>
              <a:ext uri="{FF2B5EF4-FFF2-40B4-BE49-F238E27FC236}">
                <a16:creationId xmlns:a16="http://schemas.microsoft.com/office/drawing/2014/main" id="{2810ED64-D19E-8D56-3106-9EEA1C021BFA}"/>
              </a:ext>
            </a:extLst>
          </p:cNvPr>
          <p:cNvGrpSpPr>
            <a:grpSpLocks/>
          </p:cNvGrpSpPr>
          <p:nvPr/>
        </p:nvGrpSpPr>
        <p:grpSpPr bwMode="auto">
          <a:xfrm>
            <a:off x="4261145" y="3058641"/>
            <a:ext cx="3657600" cy="304800"/>
            <a:chOff x="672" y="708"/>
            <a:chExt cx="2304" cy="192"/>
          </a:xfrm>
        </p:grpSpPr>
        <p:sp>
          <p:nvSpPr>
            <p:cNvPr id="32" name="Line 18">
              <a:extLst>
                <a:ext uri="{FF2B5EF4-FFF2-40B4-BE49-F238E27FC236}">
                  <a16:creationId xmlns:a16="http://schemas.microsoft.com/office/drawing/2014/main" id="{0DA1FCCC-3F2D-2E2A-9729-C83BB894DEBD}"/>
                </a:ext>
              </a:extLst>
            </p:cNvPr>
            <p:cNvSpPr>
              <a:spLocks noChangeShapeType="1"/>
            </p:cNvSpPr>
            <p:nvPr/>
          </p:nvSpPr>
          <p:spPr bwMode="auto">
            <a:xfrm>
              <a:off x="67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19">
              <a:extLst>
                <a:ext uri="{FF2B5EF4-FFF2-40B4-BE49-F238E27FC236}">
                  <a16:creationId xmlns:a16="http://schemas.microsoft.com/office/drawing/2014/main" id="{A6D5F86C-57D7-9346-2FB0-4DB2B3B6B490}"/>
                </a:ext>
              </a:extLst>
            </p:cNvPr>
            <p:cNvSpPr>
              <a:spLocks noChangeShapeType="1"/>
            </p:cNvSpPr>
            <p:nvPr/>
          </p:nvSpPr>
          <p:spPr bwMode="auto">
            <a:xfrm>
              <a:off x="79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20">
              <a:extLst>
                <a:ext uri="{FF2B5EF4-FFF2-40B4-BE49-F238E27FC236}">
                  <a16:creationId xmlns:a16="http://schemas.microsoft.com/office/drawing/2014/main" id="{07B1CCFF-A970-D24B-2D76-BB5AF00F5CA9}"/>
                </a:ext>
              </a:extLst>
            </p:cNvPr>
            <p:cNvSpPr>
              <a:spLocks noChangeShapeType="1"/>
            </p:cNvSpPr>
            <p:nvPr/>
          </p:nvSpPr>
          <p:spPr bwMode="auto">
            <a:xfrm>
              <a:off x="91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21">
              <a:extLst>
                <a:ext uri="{FF2B5EF4-FFF2-40B4-BE49-F238E27FC236}">
                  <a16:creationId xmlns:a16="http://schemas.microsoft.com/office/drawing/2014/main" id="{0C3E49DC-031D-6C12-B904-D376BCDC2AC7}"/>
                </a:ext>
              </a:extLst>
            </p:cNvPr>
            <p:cNvSpPr>
              <a:spLocks noChangeShapeType="1"/>
            </p:cNvSpPr>
            <p:nvPr/>
          </p:nvSpPr>
          <p:spPr bwMode="auto">
            <a:xfrm>
              <a:off x="103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22">
              <a:extLst>
                <a:ext uri="{FF2B5EF4-FFF2-40B4-BE49-F238E27FC236}">
                  <a16:creationId xmlns:a16="http://schemas.microsoft.com/office/drawing/2014/main" id="{614EA058-E0BF-256F-DD80-B9A6DF564FA6}"/>
                </a:ext>
              </a:extLst>
            </p:cNvPr>
            <p:cNvSpPr>
              <a:spLocks noChangeShapeType="1"/>
            </p:cNvSpPr>
            <p:nvPr/>
          </p:nvSpPr>
          <p:spPr bwMode="auto">
            <a:xfrm>
              <a:off x="115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23">
              <a:extLst>
                <a:ext uri="{FF2B5EF4-FFF2-40B4-BE49-F238E27FC236}">
                  <a16:creationId xmlns:a16="http://schemas.microsoft.com/office/drawing/2014/main" id="{309C07BC-606A-FC40-6FAD-D8A71A263503}"/>
                </a:ext>
              </a:extLst>
            </p:cNvPr>
            <p:cNvSpPr>
              <a:spLocks noChangeShapeType="1"/>
            </p:cNvSpPr>
            <p:nvPr/>
          </p:nvSpPr>
          <p:spPr bwMode="auto">
            <a:xfrm>
              <a:off x="127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24">
              <a:extLst>
                <a:ext uri="{FF2B5EF4-FFF2-40B4-BE49-F238E27FC236}">
                  <a16:creationId xmlns:a16="http://schemas.microsoft.com/office/drawing/2014/main" id="{2090F867-3909-75CA-01B3-10A487D2DA7E}"/>
                </a:ext>
              </a:extLst>
            </p:cNvPr>
            <p:cNvSpPr>
              <a:spLocks noChangeShapeType="1"/>
            </p:cNvSpPr>
            <p:nvPr/>
          </p:nvSpPr>
          <p:spPr bwMode="auto">
            <a:xfrm>
              <a:off x="139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25">
              <a:extLst>
                <a:ext uri="{FF2B5EF4-FFF2-40B4-BE49-F238E27FC236}">
                  <a16:creationId xmlns:a16="http://schemas.microsoft.com/office/drawing/2014/main" id="{37D35500-F9B3-AA34-22AC-252DDF7BD400}"/>
                </a:ext>
              </a:extLst>
            </p:cNvPr>
            <p:cNvSpPr>
              <a:spLocks noChangeShapeType="1"/>
            </p:cNvSpPr>
            <p:nvPr/>
          </p:nvSpPr>
          <p:spPr bwMode="auto">
            <a:xfrm>
              <a:off x="151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26">
              <a:extLst>
                <a:ext uri="{FF2B5EF4-FFF2-40B4-BE49-F238E27FC236}">
                  <a16:creationId xmlns:a16="http://schemas.microsoft.com/office/drawing/2014/main" id="{F0E6685E-4C63-FA61-8FC1-30D5EF2F86E4}"/>
                </a:ext>
              </a:extLst>
            </p:cNvPr>
            <p:cNvSpPr>
              <a:spLocks noChangeShapeType="1"/>
            </p:cNvSpPr>
            <p:nvPr/>
          </p:nvSpPr>
          <p:spPr bwMode="auto">
            <a:xfrm>
              <a:off x="163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27">
              <a:extLst>
                <a:ext uri="{FF2B5EF4-FFF2-40B4-BE49-F238E27FC236}">
                  <a16:creationId xmlns:a16="http://schemas.microsoft.com/office/drawing/2014/main" id="{4F6497DF-FC8C-ACD1-E240-83BFF101F1A7}"/>
                </a:ext>
              </a:extLst>
            </p:cNvPr>
            <p:cNvSpPr>
              <a:spLocks noChangeShapeType="1"/>
            </p:cNvSpPr>
            <p:nvPr/>
          </p:nvSpPr>
          <p:spPr bwMode="auto">
            <a:xfrm>
              <a:off x="175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2" name="Line 28">
              <a:extLst>
                <a:ext uri="{FF2B5EF4-FFF2-40B4-BE49-F238E27FC236}">
                  <a16:creationId xmlns:a16="http://schemas.microsoft.com/office/drawing/2014/main" id="{A6C6180A-B686-7A46-CE5E-FFBF57EBCA2E}"/>
                </a:ext>
              </a:extLst>
            </p:cNvPr>
            <p:cNvSpPr>
              <a:spLocks noChangeShapeType="1"/>
            </p:cNvSpPr>
            <p:nvPr/>
          </p:nvSpPr>
          <p:spPr bwMode="auto">
            <a:xfrm>
              <a:off x="187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29">
              <a:extLst>
                <a:ext uri="{FF2B5EF4-FFF2-40B4-BE49-F238E27FC236}">
                  <a16:creationId xmlns:a16="http://schemas.microsoft.com/office/drawing/2014/main" id="{5DBB6E2D-BA2D-6046-17E7-A72E657F2621}"/>
                </a:ext>
              </a:extLst>
            </p:cNvPr>
            <p:cNvSpPr>
              <a:spLocks noChangeShapeType="1"/>
            </p:cNvSpPr>
            <p:nvPr/>
          </p:nvSpPr>
          <p:spPr bwMode="auto">
            <a:xfrm>
              <a:off x="199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30">
              <a:extLst>
                <a:ext uri="{FF2B5EF4-FFF2-40B4-BE49-F238E27FC236}">
                  <a16:creationId xmlns:a16="http://schemas.microsoft.com/office/drawing/2014/main" id="{3E3D7E2B-B768-E63E-A821-2D425C3EB39D}"/>
                </a:ext>
              </a:extLst>
            </p:cNvPr>
            <p:cNvSpPr>
              <a:spLocks noChangeShapeType="1"/>
            </p:cNvSpPr>
            <p:nvPr/>
          </p:nvSpPr>
          <p:spPr bwMode="auto">
            <a:xfrm>
              <a:off x="211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31">
              <a:extLst>
                <a:ext uri="{FF2B5EF4-FFF2-40B4-BE49-F238E27FC236}">
                  <a16:creationId xmlns:a16="http://schemas.microsoft.com/office/drawing/2014/main" id="{4F7BDBEC-AB23-0B0B-C28C-6C74CFCAE19F}"/>
                </a:ext>
              </a:extLst>
            </p:cNvPr>
            <p:cNvSpPr>
              <a:spLocks noChangeShapeType="1"/>
            </p:cNvSpPr>
            <p:nvPr/>
          </p:nvSpPr>
          <p:spPr bwMode="auto">
            <a:xfrm>
              <a:off x="223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32">
              <a:extLst>
                <a:ext uri="{FF2B5EF4-FFF2-40B4-BE49-F238E27FC236}">
                  <a16:creationId xmlns:a16="http://schemas.microsoft.com/office/drawing/2014/main" id="{2909FA7F-8A87-020F-8FB9-F878B9BF2E57}"/>
                </a:ext>
              </a:extLst>
            </p:cNvPr>
            <p:cNvSpPr>
              <a:spLocks noChangeShapeType="1"/>
            </p:cNvSpPr>
            <p:nvPr/>
          </p:nvSpPr>
          <p:spPr bwMode="auto">
            <a:xfrm>
              <a:off x="235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33">
              <a:extLst>
                <a:ext uri="{FF2B5EF4-FFF2-40B4-BE49-F238E27FC236}">
                  <a16:creationId xmlns:a16="http://schemas.microsoft.com/office/drawing/2014/main" id="{2FBCC92B-2269-65FB-88A8-82C3CD32AF8F}"/>
                </a:ext>
              </a:extLst>
            </p:cNvPr>
            <p:cNvSpPr>
              <a:spLocks noChangeShapeType="1"/>
            </p:cNvSpPr>
            <p:nvPr/>
          </p:nvSpPr>
          <p:spPr bwMode="auto">
            <a:xfrm>
              <a:off x="247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Line 34">
              <a:extLst>
                <a:ext uri="{FF2B5EF4-FFF2-40B4-BE49-F238E27FC236}">
                  <a16:creationId xmlns:a16="http://schemas.microsoft.com/office/drawing/2014/main" id="{5DC6D45F-D5F9-F855-D137-31CDF0B4FBE0}"/>
                </a:ext>
              </a:extLst>
            </p:cNvPr>
            <p:cNvSpPr>
              <a:spLocks noChangeShapeType="1"/>
            </p:cNvSpPr>
            <p:nvPr/>
          </p:nvSpPr>
          <p:spPr bwMode="auto">
            <a:xfrm>
              <a:off x="259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35">
              <a:extLst>
                <a:ext uri="{FF2B5EF4-FFF2-40B4-BE49-F238E27FC236}">
                  <a16:creationId xmlns:a16="http://schemas.microsoft.com/office/drawing/2014/main" id="{E5386DA1-AC55-9866-E53F-C2DC8468373C}"/>
                </a:ext>
              </a:extLst>
            </p:cNvPr>
            <p:cNvSpPr>
              <a:spLocks noChangeShapeType="1"/>
            </p:cNvSpPr>
            <p:nvPr/>
          </p:nvSpPr>
          <p:spPr bwMode="auto">
            <a:xfrm>
              <a:off x="271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36">
              <a:extLst>
                <a:ext uri="{FF2B5EF4-FFF2-40B4-BE49-F238E27FC236}">
                  <a16:creationId xmlns:a16="http://schemas.microsoft.com/office/drawing/2014/main" id="{13ABD437-7BF9-267A-2F91-69A2DE359F68}"/>
                </a:ext>
              </a:extLst>
            </p:cNvPr>
            <p:cNvSpPr>
              <a:spLocks noChangeShapeType="1"/>
            </p:cNvSpPr>
            <p:nvPr/>
          </p:nvSpPr>
          <p:spPr bwMode="auto">
            <a:xfrm>
              <a:off x="283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37">
              <a:extLst>
                <a:ext uri="{FF2B5EF4-FFF2-40B4-BE49-F238E27FC236}">
                  <a16:creationId xmlns:a16="http://schemas.microsoft.com/office/drawing/2014/main" id="{318A1B68-CA3C-3584-D5AF-51098B1C3BE2}"/>
                </a:ext>
              </a:extLst>
            </p:cNvPr>
            <p:cNvSpPr>
              <a:spLocks noChangeShapeType="1"/>
            </p:cNvSpPr>
            <p:nvPr/>
          </p:nvSpPr>
          <p:spPr bwMode="auto">
            <a:xfrm>
              <a:off x="2960"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Line 38">
              <a:extLst>
                <a:ext uri="{FF2B5EF4-FFF2-40B4-BE49-F238E27FC236}">
                  <a16:creationId xmlns:a16="http://schemas.microsoft.com/office/drawing/2014/main" id="{1A879815-5A2E-D11A-AF2B-68E98988192B}"/>
                </a:ext>
              </a:extLst>
            </p:cNvPr>
            <p:cNvSpPr>
              <a:spLocks noChangeShapeType="1"/>
            </p:cNvSpPr>
            <p:nvPr/>
          </p:nvSpPr>
          <p:spPr bwMode="auto">
            <a:xfrm>
              <a:off x="672" y="708"/>
              <a:ext cx="2288"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39">
              <a:extLst>
                <a:ext uri="{FF2B5EF4-FFF2-40B4-BE49-F238E27FC236}">
                  <a16:creationId xmlns:a16="http://schemas.microsoft.com/office/drawing/2014/main" id="{C054B55B-8F28-7BE1-B9CA-EEAA759892D0}"/>
                </a:ext>
              </a:extLst>
            </p:cNvPr>
            <p:cNvSpPr>
              <a:spLocks noChangeShapeType="1"/>
            </p:cNvSpPr>
            <p:nvPr/>
          </p:nvSpPr>
          <p:spPr bwMode="auto">
            <a:xfrm>
              <a:off x="672" y="900"/>
              <a:ext cx="2304"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54" name="Text Box 41">
            <a:extLst>
              <a:ext uri="{FF2B5EF4-FFF2-40B4-BE49-F238E27FC236}">
                <a16:creationId xmlns:a16="http://schemas.microsoft.com/office/drawing/2014/main" id="{FBF574CA-52DC-DBAE-7DBB-A6A330340A81}"/>
              </a:ext>
            </a:extLst>
          </p:cNvPr>
          <p:cNvSpPr txBox="1">
            <a:spLocks noChangeArrowheads="1"/>
          </p:cNvSpPr>
          <p:nvPr/>
        </p:nvSpPr>
        <p:spPr bwMode="auto">
          <a:xfrm>
            <a:off x="4174128" y="2617009"/>
            <a:ext cx="3610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err="1">
                <a:latin typeface="Arial Narrow" pitchFamily="34" charset="0"/>
              </a:rPr>
              <a:t>w</a:t>
            </a:r>
            <a:r>
              <a:rPr lang="en-US" altLang="en-US" sz="2000" baseline="-25000" dirty="0" err="1">
                <a:latin typeface="Arial Narrow" pitchFamily="34" charset="0"/>
              </a:rPr>
              <a:t>gravity</a:t>
            </a:r>
            <a:r>
              <a:rPr lang="en-US" altLang="en-US" sz="2000" dirty="0">
                <a:latin typeface="Arial Narrow" pitchFamily="34" charset="0"/>
              </a:rPr>
              <a:t> =  (1.2 + 0.2 S</a:t>
            </a:r>
            <a:r>
              <a:rPr lang="en-US" altLang="en-US" sz="2000" baseline="-25000" dirty="0">
                <a:latin typeface="Arial Narrow" pitchFamily="34" charset="0"/>
              </a:rPr>
              <a:t>DS</a:t>
            </a:r>
            <a:r>
              <a:rPr lang="en-US" altLang="en-US" sz="2000" dirty="0">
                <a:latin typeface="Arial Narrow" pitchFamily="34" charset="0"/>
              </a:rPr>
              <a:t>) D + 0.5L</a:t>
            </a:r>
          </a:p>
        </p:txBody>
      </p:sp>
      <p:sp>
        <p:nvSpPr>
          <p:cNvPr id="55" name="Line 45">
            <a:extLst>
              <a:ext uri="{FF2B5EF4-FFF2-40B4-BE49-F238E27FC236}">
                <a16:creationId xmlns:a16="http://schemas.microsoft.com/office/drawing/2014/main" id="{086456C4-1B1E-3541-C6A4-40199F895E68}"/>
              </a:ext>
            </a:extLst>
          </p:cNvPr>
          <p:cNvSpPr>
            <a:spLocks noChangeShapeType="1"/>
          </p:cNvSpPr>
          <p:nvPr/>
        </p:nvSpPr>
        <p:spPr bwMode="auto">
          <a:xfrm flipV="1">
            <a:off x="7893345" y="1791816"/>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46">
            <a:extLst>
              <a:ext uri="{FF2B5EF4-FFF2-40B4-BE49-F238E27FC236}">
                <a16:creationId xmlns:a16="http://schemas.microsoft.com/office/drawing/2014/main" id="{150F7FE9-3BC8-0E49-C961-685C2AB3EC26}"/>
              </a:ext>
            </a:extLst>
          </p:cNvPr>
          <p:cNvSpPr>
            <a:spLocks noChangeShapeType="1"/>
          </p:cNvSpPr>
          <p:nvPr/>
        </p:nvSpPr>
        <p:spPr bwMode="auto">
          <a:xfrm flipV="1">
            <a:off x="4261145" y="1791816"/>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47">
            <a:extLst>
              <a:ext uri="{FF2B5EF4-FFF2-40B4-BE49-F238E27FC236}">
                <a16:creationId xmlns:a16="http://schemas.microsoft.com/office/drawing/2014/main" id="{8D1114CD-BC36-155F-D532-ECC313025154}"/>
              </a:ext>
            </a:extLst>
          </p:cNvPr>
          <p:cNvSpPr>
            <a:spLocks noChangeShapeType="1"/>
          </p:cNvSpPr>
          <p:nvPr/>
        </p:nvSpPr>
        <p:spPr bwMode="auto">
          <a:xfrm>
            <a:off x="4261145" y="2020416"/>
            <a:ext cx="3632200"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Text Box 48">
            <a:extLst>
              <a:ext uri="{FF2B5EF4-FFF2-40B4-BE49-F238E27FC236}">
                <a16:creationId xmlns:a16="http://schemas.microsoft.com/office/drawing/2014/main" id="{DC55E809-53D4-D125-C34D-76596E391881}"/>
              </a:ext>
            </a:extLst>
          </p:cNvPr>
          <p:cNvSpPr txBox="1">
            <a:spLocks noChangeArrowheads="1"/>
          </p:cNvSpPr>
          <p:nvPr/>
        </p:nvSpPr>
        <p:spPr bwMode="auto">
          <a:xfrm>
            <a:off x="5799433" y="1623541"/>
            <a:ext cx="5191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latin typeface="Arial Narrow" pitchFamily="34" charset="0"/>
              </a:rPr>
              <a:t>L</a:t>
            </a:r>
          </a:p>
        </p:txBody>
      </p:sp>
      <p:sp>
        <p:nvSpPr>
          <p:cNvPr id="59" name="Text Box 49">
            <a:extLst>
              <a:ext uri="{FF2B5EF4-FFF2-40B4-BE49-F238E27FC236}">
                <a16:creationId xmlns:a16="http://schemas.microsoft.com/office/drawing/2014/main" id="{14CF339A-A21C-5B43-E07F-C8E3E7A8B7D1}"/>
              </a:ext>
            </a:extLst>
          </p:cNvPr>
          <p:cNvSpPr txBox="1">
            <a:spLocks noChangeArrowheads="1"/>
          </p:cNvSpPr>
          <p:nvPr/>
        </p:nvSpPr>
        <p:spPr bwMode="auto">
          <a:xfrm>
            <a:off x="8591002" y="3858651"/>
            <a:ext cx="248954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Beam-to-column connections: simple framing</a:t>
            </a:r>
          </a:p>
        </p:txBody>
      </p:sp>
      <p:sp>
        <p:nvSpPr>
          <p:cNvPr id="60" name="Freeform 50">
            <a:extLst>
              <a:ext uri="{FF2B5EF4-FFF2-40B4-BE49-F238E27FC236}">
                <a16:creationId xmlns:a16="http://schemas.microsoft.com/office/drawing/2014/main" id="{FA31C8D8-B3C5-6706-D0FB-11DEC884A080}"/>
              </a:ext>
            </a:extLst>
          </p:cNvPr>
          <p:cNvSpPr>
            <a:spLocks/>
          </p:cNvSpPr>
          <p:nvPr/>
        </p:nvSpPr>
        <p:spPr bwMode="auto">
          <a:xfrm>
            <a:off x="7994945" y="3596804"/>
            <a:ext cx="547461" cy="552276"/>
          </a:xfrm>
          <a:custGeom>
            <a:avLst/>
            <a:gdLst>
              <a:gd name="T0" fmla="*/ 2147483646 w 234"/>
              <a:gd name="T1" fmla="*/ 2147483646 h 327"/>
              <a:gd name="T2" fmla="*/ 0 w 234"/>
              <a:gd name="T3" fmla="*/ 0 h 327"/>
              <a:gd name="T4" fmla="*/ 0 60000 65536"/>
              <a:gd name="T5" fmla="*/ 0 60000 65536"/>
            </a:gdLst>
            <a:ahLst/>
            <a:cxnLst>
              <a:cxn ang="T4">
                <a:pos x="T0" y="T1"/>
              </a:cxn>
              <a:cxn ang="T5">
                <a:pos x="T2" y="T3"/>
              </a:cxn>
            </a:cxnLst>
            <a:rect l="0" t="0" r="r" b="b"/>
            <a:pathLst>
              <a:path w="234" h="327">
                <a:moveTo>
                  <a:pt x="234" y="327"/>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28076054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E0AD2-96D7-653B-7429-BE00DC5C5D49}"/>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60414221-606E-538E-1EDE-314ADE17BE52}"/>
              </a:ext>
            </a:extLst>
          </p:cNvPr>
          <p:cNvSpPr>
            <a:spLocks noGrp="1"/>
          </p:cNvSpPr>
          <p:nvPr>
            <p:ph type="sldNum" sz="quarter" idx="40"/>
          </p:nvPr>
        </p:nvSpPr>
        <p:spPr/>
        <p:txBody>
          <a:bodyPr/>
          <a:lstStyle/>
          <a:p>
            <a:pPr>
              <a:defRPr/>
            </a:pPr>
            <a:fld id="{6E117181-2254-4C4E-B84D-C4647DF99217}" type="slidenum">
              <a:rPr lang="en-US" altLang="en-US" smtClean="0"/>
              <a:pPr>
                <a:defRPr/>
              </a:pPr>
              <a:t>61</a:t>
            </a:fld>
            <a:endParaRPr lang="en-US" altLang="en-US" dirty="0"/>
          </a:p>
        </p:txBody>
      </p:sp>
      <p:sp>
        <p:nvSpPr>
          <p:cNvPr id="28" name="Text Box 28">
            <a:extLst>
              <a:ext uri="{FF2B5EF4-FFF2-40B4-BE49-F238E27FC236}">
                <a16:creationId xmlns:a16="http://schemas.microsoft.com/office/drawing/2014/main" id="{3CEFFF6F-05CF-7078-86A9-8E28E8FA6AA7}"/>
              </a:ext>
            </a:extLst>
          </p:cNvPr>
          <p:cNvSpPr txBox="1">
            <a:spLocks noChangeArrowheads="1"/>
          </p:cNvSpPr>
          <p:nvPr/>
        </p:nvSpPr>
        <p:spPr bwMode="auto">
          <a:xfrm>
            <a:off x="8263855" y="1996108"/>
            <a:ext cx="33744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Find required axial compression strength and flexure in beam.</a:t>
            </a:r>
          </a:p>
        </p:txBody>
      </p:sp>
      <p:sp>
        <p:nvSpPr>
          <p:cNvPr id="29" name="Line 29">
            <a:extLst>
              <a:ext uri="{FF2B5EF4-FFF2-40B4-BE49-F238E27FC236}">
                <a16:creationId xmlns:a16="http://schemas.microsoft.com/office/drawing/2014/main" id="{21DADEDE-5CC6-22C6-EA9D-6E4E2B9E3395}"/>
              </a:ext>
            </a:extLst>
          </p:cNvPr>
          <p:cNvSpPr>
            <a:spLocks noChangeShapeType="1"/>
          </p:cNvSpPr>
          <p:nvPr/>
        </p:nvSpPr>
        <p:spPr bwMode="auto">
          <a:xfrm flipV="1">
            <a:off x="6888091" y="2282130"/>
            <a:ext cx="1375750" cy="1267542"/>
          </a:xfrm>
          <a:prstGeom prst="line">
            <a:avLst/>
          </a:prstGeom>
          <a:noFill/>
          <a:ln w="2222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 name="Line 5">
            <a:extLst>
              <a:ext uri="{FF2B5EF4-FFF2-40B4-BE49-F238E27FC236}">
                <a16:creationId xmlns:a16="http://schemas.microsoft.com/office/drawing/2014/main" id="{4B33F656-0F64-FB53-AAEB-449CDEC44B9F}"/>
              </a:ext>
            </a:extLst>
          </p:cNvPr>
          <p:cNvSpPr>
            <a:spLocks noChangeShapeType="1"/>
          </p:cNvSpPr>
          <p:nvPr/>
        </p:nvSpPr>
        <p:spPr bwMode="auto">
          <a:xfrm>
            <a:off x="4258763" y="35496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 name="Line 6">
            <a:extLst>
              <a:ext uri="{FF2B5EF4-FFF2-40B4-BE49-F238E27FC236}">
                <a16:creationId xmlns:a16="http://schemas.microsoft.com/office/drawing/2014/main" id="{949DE7FA-D01F-FD3C-195A-924EB0B9132F}"/>
              </a:ext>
            </a:extLst>
          </p:cNvPr>
          <p:cNvSpPr>
            <a:spLocks noChangeShapeType="1"/>
          </p:cNvSpPr>
          <p:nvPr/>
        </p:nvSpPr>
        <p:spPr bwMode="auto">
          <a:xfrm>
            <a:off x="6087563" y="35496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7" name="Group 17">
            <a:extLst>
              <a:ext uri="{FF2B5EF4-FFF2-40B4-BE49-F238E27FC236}">
                <a16:creationId xmlns:a16="http://schemas.microsoft.com/office/drawing/2014/main" id="{D93AA23B-8843-DB7D-6E78-10B01D3F7336}"/>
              </a:ext>
            </a:extLst>
          </p:cNvPr>
          <p:cNvGrpSpPr>
            <a:grpSpLocks/>
          </p:cNvGrpSpPr>
          <p:nvPr/>
        </p:nvGrpSpPr>
        <p:grpSpPr bwMode="auto">
          <a:xfrm>
            <a:off x="4258763" y="3063900"/>
            <a:ext cx="3657600" cy="304800"/>
            <a:chOff x="672" y="708"/>
            <a:chExt cx="2304" cy="192"/>
          </a:xfrm>
        </p:grpSpPr>
        <p:sp>
          <p:nvSpPr>
            <p:cNvPr id="8" name="Line 18">
              <a:extLst>
                <a:ext uri="{FF2B5EF4-FFF2-40B4-BE49-F238E27FC236}">
                  <a16:creationId xmlns:a16="http://schemas.microsoft.com/office/drawing/2014/main" id="{CF64F7DD-CD42-FA9C-B8DC-A0631821998C}"/>
                </a:ext>
              </a:extLst>
            </p:cNvPr>
            <p:cNvSpPr>
              <a:spLocks noChangeShapeType="1"/>
            </p:cNvSpPr>
            <p:nvPr/>
          </p:nvSpPr>
          <p:spPr bwMode="auto">
            <a:xfrm>
              <a:off x="67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Line 19">
              <a:extLst>
                <a:ext uri="{FF2B5EF4-FFF2-40B4-BE49-F238E27FC236}">
                  <a16:creationId xmlns:a16="http://schemas.microsoft.com/office/drawing/2014/main" id="{4B8AE09A-2574-4394-6EE0-0E2CFAD220F9}"/>
                </a:ext>
              </a:extLst>
            </p:cNvPr>
            <p:cNvSpPr>
              <a:spLocks noChangeShapeType="1"/>
            </p:cNvSpPr>
            <p:nvPr/>
          </p:nvSpPr>
          <p:spPr bwMode="auto">
            <a:xfrm>
              <a:off x="79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Line 20">
              <a:extLst>
                <a:ext uri="{FF2B5EF4-FFF2-40B4-BE49-F238E27FC236}">
                  <a16:creationId xmlns:a16="http://schemas.microsoft.com/office/drawing/2014/main" id="{AAD02450-C95B-470E-04C7-2D74912E6B64}"/>
                </a:ext>
              </a:extLst>
            </p:cNvPr>
            <p:cNvSpPr>
              <a:spLocks noChangeShapeType="1"/>
            </p:cNvSpPr>
            <p:nvPr/>
          </p:nvSpPr>
          <p:spPr bwMode="auto">
            <a:xfrm>
              <a:off x="91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21">
              <a:extLst>
                <a:ext uri="{FF2B5EF4-FFF2-40B4-BE49-F238E27FC236}">
                  <a16:creationId xmlns:a16="http://schemas.microsoft.com/office/drawing/2014/main" id="{AF1CB18E-3FF5-8BCF-12A2-8AD05EF98505}"/>
                </a:ext>
              </a:extLst>
            </p:cNvPr>
            <p:cNvSpPr>
              <a:spLocks noChangeShapeType="1"/>
            </p:cNvSpPr>
            <p:nvPr/>
          </p:nvSpPr>
          <p:spPr bwMode="auto">
            <a:xfrm>
              <a:off x="103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Line 22">
              <a:extLst>
                <a:ext uri="{FF2B5EF4-FFF2-40B4-BE49-F238E27FC236}">
                  <a16:creationId xmlns:a16="http://schemas.microsoft.com/office/drawing/2014/main" id="{7E1E9C57-8B55-04EC-3810-F7640DB243A7}"/>
                </a:ext>
              </a:extLst>
            </p:cNvPr>
            <p:cNvSpPr>
              <a:spLocks noChangeShapeType="1"/>
            </p:cNvSpPr>
            <p:nvPr/>
          </p:nvSpPr>
          <p:spPr bwMode="auto">
            <a:xfrm>
              <a:off x="115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Line 23">
              <a:extLst>
                <a:ext uri="{FF2B5EF4-FFF2-40B4-BE49-F238E27FC236}">
                  <a16:creationId xmlns:a16="http://schemas.microsoft.com/office/drawing/2014/main" id="{55804F28-0D57-D791-F7CB-806F1CB5A7A3}"/>
                </a:ext>
              </a:extLst>
            </p:cNvPr>
            <p:cNvSpPr>
              <a:spLocks noChangeShapeType="1"/>
            </p:cNvSpPr>
            <p:nvPr/>
          </p:nvSpPr>
          <p:spPr bwMode="auto">
            <a:xfrm>
              <a:off x="127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24">
              <a:extLst>
                <a:ext uri="{FF2B5EF4-FFF2-40B4-BE49-F238E27FC236}">
                  <a16:creationId xmlns:a16="http://schemas.microsoft.com/office/drawing/2014/main" id="{15F9E753-4371-945A-7225-717EE8D656B6}"/>
                </a:ext>
              </a:extLst>
            </p:cNvPr>
            <p:cNvSpPr>
              <a:spLocks noChangeShapeType="1"/>
            </p:cNvSpPr>
            <p:nvPr/>
          </p:nvSpPr>
          <p:spPr bwMode="auto">
            <a:xfrm>
              <a:off x="139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25">
              <a:extLst>
                <a:ext uri="{FF2B5EF4-FFF2-40B4-BE49-F238E27FC236}">
                  <a16:creationId xmlns:a16="http://schemas.microsoft.com/office/drawing/2014/main" id="{491555AC-8E84-921A-BEDF-206DFD1FA205}"/>
                </a:ext>
              </a:extLst>
            </p:cNvPr>
            <p:cNvSpPr>
              <a:spLocks noChangeShapeType="1"/>
            </p:cNvSpPr>
            <p:nvPr/>
          </p:nvSpPr>
          <p:spPr bwMode="auto">
            <a:xfrm>
              <a:off x="151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26">
              <a:extLst>
                <a:ext uri="{FF2B5EF4-FFF2-40B4-BE49-F238E27FC236}">
                  <a16:creationId xmlns:a16="http://schemas.microsoft.com/office/drawing/2014/main" id="{ECDD122A-983C-0680-7029-7A7E4A5BF5A4}"/>
                </a:ext>
              </a:extLst>
            </p:cNvPr>
            <p:cNvSpPr>
              <a:spLocks noChangeShapeType="1"/>
            </p:cNvSpPr>
            <p:nvPr/>
          </p:nvSpPr>
          <p:spPr bwMode="auto">
            <a:xfrm>
              <a:off x="163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7">
              <a:extLst>
                <a:ext uri="{FF2B5EF4-FFF2-40B4-BE49-F238E27FC236}">
                  <a16:creationId xmlns:a16="http://schemas.microsoft.com/office/drawing/2014/main" id="{DFF284B7-E3D9-F31F-2770-9D1447DFBB9B}"/>
                </a:ext>
              </a:extLst>
            </p:cNvPr>
            <p:cNvSpPr>
              <a:spLocks noChangeShapeType="1"/>
            </p:cNvSpPr>
            <p:nvPr/>
          </p:nvSpPr>
          <p:spPr bwMode="auto">
            <a:xfrm>
              <a:off x="175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28">
              <a:extLst>
                <a:ext uri="{FF2B5EF4-FFF2-40B4-BE49-F238E27FC236}">
                  <a16:creationId xmlns:a16="http://schemas.microsoft.com/office/drawing/2014/main" id="{8BF530C9-AA83-0398-095C-E2F8B6B8177B}"/>
                </a:ext>
              </a:extLst>
            </p:cNvPr>
            <p:cNvSpPr>
              <a:spLocks noChangeShapeType="1"/>
            </p:cNvSpPr>
            <p:nvPr/>
          </p:nvSpPr>
          <p:spPr bwMode="auto">
            <a:xfrm>
              <a:off x="187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29">
              <a:extLst>
                <a:ext uri="{FF2B5EF4-FFF2-40B4-BE49-F238E27FC236}">
                  <a16:creationId xmlns:a16="http://schemas.microsoft.com/office/drawing/2014/main" id="{3FC5CD53-8772-E3F4-D996-62D527DE4112}"/>
                </a:ext>
              </a:extLst>
            </p:cNvPr>
            <p:cNvSpPr>
              <a:spLocks noChangeShapeType="1"/>
            </p:cNvSpPr>
            <p:nvPr/>
          </p:nvSpPr>
          <p:spPr bwMode="auto">
            <a:xfrm>
              <a:off x="199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30">
              <a:extLst>
                <a:ext uri="{FF2B5EF4-FFF2-40B4-BE49-F238E27FC236}">
                  <a16:creationId xmlns:a16="http://schemas.microsoft.com/office/drawing/2014/main" id="{60F8B346-8006-8039-69F5-28A82FE98D1A}"/>
                </a:ext>
              </a:extLst>
            </p:cNvPr>
            <p:cNvSpPr>
              <a:spLocks noChangeShapeType="1"/>
            </p:cNvSpPr>
            <p:nvPr/>
          </p:nvSpPr>
          <p:spPr bwMode="auto">
            <a:xfrm>
              <a:off x="211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31">
              <a:extLst>
                <a:ext uri="{FF2B5EF4-FFF2-40B4-BE49-F238E27FC236}">
                  <a16:creationId xmlns:a16="http://schemas.microsoft.com/office/drawing/2014/main" id="{E37799BE-0B7E-0CB1-2F87-8391FEF357C9}"/>
                </a:ext>
              </a:extLst>
            </p:cNvPr>
            <p:cNvSpPr>
              <a:spLocks noChangeShapeType="1"/>
            </p:cNvSpPr>
            <p:nvPr/>
          </p:nvSpPr>
          <p:spPr bwMode="auto">
            <a:xfrm>
              <a:off x="223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32">
              <a:extLst>
                <a:ext uri="{FF2B5EF4-FFF2-40B4-BE49-F238E27FC236}">
                  <a16:creationId xmlns:a16="http://schemas.microsoft.com/office/drawing/2014/main" id="{1C715673-F1FB-D6D3-0227-37AC740B3FCE}"/>
                </a:ext>
              </a:extLst>
            </p:cNvPr>
            <p:cNvSpPr>
              <a:spLocks noChangeShapeType="1"/>
            </p:cNvSpPr>
            <p:nvPr/>
          </p:nvSpPr>
          <p:spPr bwMode="auto">
            <a:xfrm>
              <a:off x="235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33">
              <a:extLst>
                <a:ext uri="{FF2B5EF4-FFF2-40B4-BE49-F238E27FC236}">
                  <a16:creationId xmlns:a16="http://schemas.microsoft.com/office/drawing/2014/main" id="{273AD8FF-9BAE-CC2B-A186-440B9C25D931}"/>
                </a:ext>
              </a:extLst>
            </p:cNvPr>
            <p:cNvSpPr>
              <a:spLocks noChangeShapeType="1"/>
            </p:cNvSpPr>
            <p:nvPr/>
          </p:nvSpPr>
          <p:spPr bwMode="auto">
            <a:xfrm>
              <a:off x="247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Line 34">
              <a:extLst>
                <a:ext uri="{FF2B5EF4-FFF2-40B4-BE49-F238E27FC236}">
                  <a16:creationId xmlns:a16="http://schemas.microsoft.com/office/drawing/2014/main" id="{7595E559-0D4E-877F-8AFA-0506A8863963}"/>
                </a:ext>
              </a:extLst>
            </p:cNvPr>
            <p:cNvSpPr>
              <a:spLocks noChangeShapeType="1"/>
            </p:cNvSpPr>
            <p:nvPr/>
          </p:nvSpPr>
          <p:spPr bwMode="auto">
            <a:xfrm>
              <a:off x="259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35">
              <a:extLst>
                <a:ext uri="{FF2B5EF4-FFF2-40B4-BE49-F238E27FC236}">
                  <a16:creationId xmlns:a16="http://schemas.microsoft.com/office/drawing/2014/main" id="{C01FD032-0724-B7E2-3DCC-33A0BB0C2576}"/>
                </a:ext>
              </a:extLst>
            </p:cNvPr>
            <p:cNvSpPr>
              <a:spLocks noChangeShapeType="1"/>
            </p:cNvSpPr>
            <p:nvPr/>
          </p:nvSpPr>
          <p:spPr bwMode="auto">
            <a:xfrm>
              <a:off x="271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36">
              <a:extLst>
                <a:ext uri="{FF2B5EF4-FFF2-40B4-BE49-F238E27FC236}">
                  <a16:creationId xmlns:a16="http://schemas.microsoft.com/office/drawing/2014/main" id="{590E3623-BF98-78D0-C99B-49A6CBB7682A}"/>
                </a:ext>
              </a:extLst>
            </p:cNvPr>
            <p:cNvSpPr>
              <a:spLocks noChangeShapeType="1"/>
            </p:cNvSpPr>
            <p:nvPr/>
          </p:nvSpPr>
          <p:spPr bwMode="auto">
            <a:xfrm>
              <a:off x="283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37">
              <a:extLst>
                <a:ext uri="{FF2B5EF4-FFF2-40B4-BE49-F238E27FC236}">
                  <a16:creationId xmlns:a16="http://schemas.microsoft.com/office/drawing/2014/main" id="{E10A8F62-6C2A-F704-84A5-AAC18A47B947}"/>
                </a:ext>
              </a:extLst>
            </p:cNvPr>
            <p:cNvSpPr>
              <a:spLocks noChangeShapeType="1"/>
            </p:cNvSpPr>
            <p:nvPr/>
          </p:nvSpPr>
          <p:spPr bwMode="auto">
            <a:xfrm>
              <a:off x="2960"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Line 38">
              <a:extLst>
                <a:ext uri="{FF2B5EF4-FFF2-40B4-BE49-F238E27FC236}">
                  <a16:creationId xmlns:a16="http://schemas.microsoft.com/office/drawing/2014/main" id="{AC76C072-2CEB-2BAF-C279-E8DF25A609B6}"/>
                </a:ext>
              </a:extLst>
            </p:cNvPr>
            <p:cNvSpPr>
              <a:spLocks noChangeShapeType="1"/>
            </p:cNvSpPr>
            <p:nvPr/>
          </p:nvSpPr>
          <p:spPr bwMode="auto">
            <a:xfrm>
              <a:off x="672" y="708"/>
              <a:ext cx="2288"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39">
              <a:extLst>
                <a:ext uri="{FF2B5EF4-FFF2-40B4-BE49-F238E27FC236}">
                  <a16:creationId xmlns:a16="http://schemas.microsoft.com/office/drawing/2014/main" id="{CA4912D7-64FC-B577-9ADC-2C7A38A1A147}"/>
                </a:ext>
              </a:extLst>
            </p:cNvPr>
            <p:cNvSpPr>
              <a:spLocks noChangeShapeType="1"/>
            </p:cNvSpPr>
            <p:nvPr/>
          </p:nvSpPr>
          <p:spPr bwMode="auto">
            <a:xfrm>
              <a:off x="672" y="900"/>
              <a:ext cx="2304"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2" name="Line 42">
            <a:extLst>
              <a:ext uri="{FF2B5EF4-FFF2-40B4-BE49-F238E27FC236}">
                <a16:creationId xmlns:a16="http://schemas.microsoft.com/office/drawing/2014/main" id="{E9884435-B46B-7799-1BBC-6D582EBDBCF8}"/>
              </a:ext>
            </a:extLst>
          </p:cNvPr>
          <p:cNvSpPr>
            <a:spLocks noChangeShapeType="1"/>
          </p:cNvSpPr>
          <p:nvPr/>
        </p:nvSpPr>
        <p:spPr bwMode="auto">
          <a:xfrm flipV="1">
            <a:off x="7890963" y="1797075"/>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43">
            <a:extLst>
              <a:ext uri="{FF2B5EF4-FFF2-40B4-BE49-F238E27FC236}">
                <a16:creationId xmlns:a16="http://schemas.microsoft.com/office/drawing/2014/main" id="{1E6B2D9C-131B-4066-37FC-C90F26937DD8}"/>
              </a:ext>
            </a:extLst>
          </p:cNvPr>
          <p:cNvSpPr>
            <a:spLocks noChangeShapeType="1"/>
          </p:cNvSpPr>
          <p:nvPr/>
        </p:nvSpPr>
        <p:spPr bwMode="auto">
          <a:xfrm flipV="1">
            <a:off x="4258763" y="1797075"/>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Line 44">
            <a:extLst>
              <a:ext uri="{FF2B5EF4-FFF2-40B4-BE49-F238E27FC236}">
                <a16:creationId xmlns:a16="http://schemas.microsoft.com/office/drawing/2014/main" id="{222A3754-E7E1-1882-34EF-863DF660C25F}"/>
              </a:ext>
            </a:extLst>
          </p:cNvPr>
          <p:cNvSpPr>
            <a:spLocks noChangeShapeType="1"/>
          </p:cNvSpPr>
          <p:nvPr/>
        </p:nvSpPr>
        <p:spPr bwMode="auto">
          <a:xfrm>
            <a:off x="4258763" y="2025675"/>
            <a:ext cx="3632200"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AutoShape 48">
            <a:extLst>
              <a:ext uri="{FF2B5EF4-FFF2-40B4-BE49-F238E27FC236}">
                <a16:creationId xmlns:a16="http://schemas.microsoft.com/office/drawing/2014/main" id="{283AFE1D-7CBB-4564-2DEF-792FE5949FAF}"/>
              </a:ext>
            </a:extLst>
          </p:cNvPr>
          <p:cNvSpPr>
            <a:spLocks noChangeArrowheads="1"/>
          </p:cNvSpPr>
          <p:nvPr/>
        </p:nvSpPr>
        <p:spPr bwMode="auto">
          <a:xfrm>
            <a:off x="4163513" y="3559200"/>
            <a:ext cx="190500" cy="228600"/>
          </a:xfrm>
          <a:prstGeom prst="triangle">
            <a:avLst>
              <a:gd name="adj" fmla="val 50000"/>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7" name="AutoShape 49">
            <a:extLst>
              <a:ext uri="{FF2B5EF4-FFF2-40B4-BE49-F238E27FC236}">
                <a16:creationId xmlns:a16="http://schemas.microsoft.com/office/drawing/2014/main" id="{4244820B-843E-881C-72DB-7BF3E74328DA}"/>
              </a:ext>
            </a:extLst>
          </p:cNvPr>
          <p:cNvSpPr>
            <a:spLocks noChangeArrowheads="1"/>
          </p:cNvSpPr>
          <p:nvPr/>
        </p:nvSpPr>
        <p:spPr bwMode="auto">
          <a:xfrm>
            <a:off x="7802063" y="3549675"/>
            <a:ext cx="190500" cy="228600"/>
          </a:xfrm>
          <a:prstGeom prst="triangle">
            <a:avLst>
              <a:gd name="adj" fmla="val 50000"/>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8" name="Line 50">
            <a:extLst>
              <a:ext uri="{FF2B5EF4-FFF2-40B4-BE49-F238E27FC236}">
                <a16:creationId xmlns:a16="http://schemas.microsoft.com/office/drawing/2014/main" id="{57ABFE28-9F97-86FC-BE97-1551D51FA49A}"/>
              </a:ext>
            </a:extLst>
          </p:cNvPr>
          <p:cNvSpPr>
            <a:spLocks noChangeShapeType="1"/>
          </p:cNvSpPr>
          <p:nvPr/>
        </p:nvSpPr>
        <p:spPr bwMode="auto">
          <a:xfrm>
            <a:off x="6087563" y="3559200"/>
            <a:ext cx="0" cy="676275"/>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Text Box 51">
            <a:extLst>
              <a:ext uri="{FF2B5EF4-FFF2-40B4-BE49-F238E27FC236}">
                <a16:creationId xmlns:a16="http://schemas.microsoft.com/office/drawing/2014/main" id="{F51D86B7-F771-E399-D971-6BE1A0285487}"/>
              </a:ext>
            </a:extLst>
          </p:cNvPr>
          <p:cNvSpPr txBox="1">
            <a:spLocks noChangeArrowheads="1"/>
          </p:cNvSpPr>
          <p:nvPr/>
        </p:nvSpPr>
        <p:spPr bwMode="auto">
          <a:xfrm>
            <a:off x="5787526" y="4221088"/>
            <a:ext cx="266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latin typeface="Arial Narrow" pitchFamily="34" charset="0"/>
              </a:rPr>
              <a:t>( R</a:t>
            </a:r>
            <a:r>
              <a:rPr lang="en-US" altLang="en-US" sz="2000" i="1" baseline="-25000" dirty="0">
                <a:latin typeface="Arial Narrow" pitchFamily="34" charset="0"/>
              </a:rPr>
              <a:t>y</a:t>
            </a:r>
            <a:r>
              <a:rPr lang="en-US" altLang="en-US" sz="2000" i="1" dirty="0">
                <a:latin typeface="Arial Narrow" pitchFamily="34" charset="0"/>
              </a:rPr>
              <a:t> </a:t>
            </a:r>
            <a:r>
              <a:rPr lang="en-US" altLang="en-US" sz="2000" i="1" dirty="0" err="1">
                <a:latin typeface="Arial Narrow" pitchFamily="34" charset="0"/>
              </a:rPr>
              <a:t>F</a:t>
            </a:r>
            <a:r>
              <a:rPr lang="en-US" altLang="en-US" sz="2000" i="1" baseline="-25000" dirty="0" err="1">
                <a:latin typeface="Arial Narrow" pitchFamily="34" charset="0"/>
              </a:rPr>
              <a:t>y</a:t>
            </a:r>
            <a:r>
              <a:rPr lang="en-US" altLang="en-US" sz="2000" i="1" dirty="0">
                <a:latin typeface="Arial Narrow" pitchFamily="34" charset="0"/>
              </a:rPr>
              <a:t> A</a:t>
            </a:r>
            <a:r>
              <a:rPr lang="en-US" altLang="en-US" sz="2000" i="1" baseline="-25000" dirty="0">
                <a:latin typeface="Arial Narrow" pitchFamily="34" charset="0"/>
              </a:rPr>
              <a:t>g </a:t>
            </a:r>
            <a:r>
              <a:rPr lang="en-US" altLang="en-US" sz="2000" i="1" dirty="0">
                <a:latin typeface="Arial Narrow" pitchFamily="34" charset="0"/>
              </a:rPr>
              <a:t> - 0.3 P</a:t>
            </a:r>
            <a:r>
              <a:rPr lang="en-US" altLang="en-US" sz="2000" i="1" baseline="-25000" dirty="0">
                <a:latin typeface="Arial Narrow" pitchFamily="34" charset="0"/>
              </a:rPr>
              <a:t>c</a:t>
            </a:r>
            <a:r>
              <a:rPr lang="en-US" altLang="en-US" sz="2000" baseline="-25000" dirty="0">
                <a:latin typeface="Arial Narrow" pitchFamily="34" charset="0"/>
              </a:rPr>
              <a:t> </a:t>
            </a:r>
            <a:r>
              <a:rPr lang="en-US" altLang="en-US" sz="2000" dirty="0">
                <a:latin typeface="Arial Narrow" pitchFamily="34" charset="0"/>
              </a:rPr>
              <a:t>) sin </a:t>
            </a:r>
            <a:r>
              <a:rPr lang="en-US" altLang="en-US" sz="2000" dirty="0">
                <a:latin typeface="Arial Narrow" pitchFamily="34" charset="0"/>
                <a:sym typeface="Symbol" pitchFamily="18" charset="2"/>
              </a:rPr>
              <a:t></a:t>
            </a:r>
            <a:endParaRPr lang="en-US" altLang="en-US" sz="2000" i="1" dirty="0">
              <a:latin typeface="Arial Narrow" pitchFamily="34" charset="0"/>
              <a:sym typeface="Symbol" pitchFamily="18" charset="2"/>
            </a:endParaRPr>
          </a:p>
        </p:txBody>
      </p:sp>
      <p:sp>
        <p:nvSpPr>
          <p:cNvPr id="50" name="Line 53">
            <a:extLst>
              <a:ext uri="{FF2B5EF4-FFF2-40B4-BE49-F238E27FC236}">
                <a16:creationId xmlns:a16="http://schemas.microsoft.com/office/drawing/2014/main" id="{306B4343-829A-F4A5-FCFA-AA8FA24FF449}"/>
              </a:ext>
            </a:extLst>
          </p:cNvPr>
          <p:cNvSpPr>
            <a:spLocks noChangeShapeType="1"/>
          </p:cNvSpPr>
          <p:nvPr/>
        </p:nvSpPr>
        <p:spPr bwMode="auto">
          <a:xfrm rot="5400000" flipH="1">
            <a:off x="5739901" y="3287737"/>
            <a:ext cx="0" cy="676275"/>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Text Box 54">
            <a:extLst>
              <a:ext uri="{FF2B5EF4-FFF2-40B4-BE49-F238E27FC236}">
                <a16:creationId xmlns:a16="http://schemas.microsoft.com/office/drawing/2014/main" id="{89BDF510-90EF-35FF-50C7-5BE8C078E23B}"/>
              </a:ext>
            </a:extLst>
          </p:cNvPr>
          <p:cNvSpPr txBox="1">
            <a:spLocks noChangeArrowheads="1"/>
          </p:cNvSpPr>
          <p:nvPr/>
        </p:nvSpPr>
        <p:spPr bwMode="auto">
          <a:xfrm>
            <a:off x="2927648" y="4187850"/>
            <a:ext cx="2667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latin typeface="Arial Narrow" pitchFamily="34" charset="0"/>
              </a:rPr>
              <a:t>( R</a:t>
            </a:r>
            <a:r>
              <a:rPr lang="en-US" altLang="en-US" sz="2000" i="1" baseline="-25000" dirty="0">
                <a:latin typeface="Arial Narrow" pitchFamily="34" charset="0"/>
              </a:rPr>
              <a:t>y</a:t>
            </a:r>
            <a:r>
              <a:rPr lang="en-US" altLang="en-US" sz="2000" i="1" dirty="0">
                <a:latin typeface="Arial Narrow" pitchFamily="34" charset="0"/>
              </a:rPr>
              <a:t> </a:t>
            </a:r>
            <a:r>
              <a:rPr lang="en-US" altLang="en-US" sz="2000" i="1" dirty="0" err="1">
                <a:latin typeface="Arial Narrow" pitchFamily="34" charset="0"/>
              </a:rPr>
              <a:t>F</a:t>
            </a:r>
            <a:r>
              <a:rPr lang="en-US" altLang="en-US" sz="2000" i="1" baseline="-25000" dirty="0" err="1">
                <a:latin typeface="Arial Narrow" pitchFamily="34" charset="0"/>
              </a:rPr>
              <a:t>y</a:t>
            </a:r>
            <a:r>
              <a:rPr lang="en-US" altLang="en-US" sz="2000" i="1" dirty="0">
                <a:latin typeface="Arial Narrow" pitchFamily="34" charset="0"/>
              </a:rPr>
              <a:t> A</a:t>
            </a:r>
            <a:r>
              <a:rPr lang="en-US" altLang="en-US" sz="2000" i="1" baseline="-25000" dirty="0">
                <a:latin typeface="Arial Narrow" pitchFamily="34" charset="0"/>
              </a:rPr>
              <a:t>g </a:t>
            </a:r>
            <a:r>
              <a:rPr lang="en-US" altLang="en-US" sz="2000" i="1" dirty="0">
                <a:latin typeface="Arial Narrow" pitchFamily="34" charset="0"/>
              </a:rPr>
              <a:t> + P</a:t>
            </a:r>
            <a:r>
              <a:rPr lang="en-US" altLang="en-US" sz="2000" i="1" baseline="-25000" dirty="0">
                <a:latin typeface="Arial Narrow" pitchFamily="34" charset="0"/>
              </a:rPr>
              <a:t>c</a:t>
            </a:r>
            <a:r>
              <a:rPr lang="en-US" altLang="en-US" sz="2000" baseline="-25000" dirty="0">
                <a:latin typeface="Arial Narrow" pitchFamily="34" charset="0"/>
              </a:rPr>
              <a:t> </a:t>
            </a:r>
            <a:r>
              <a:rPr lang="en-US" altLang="en-US" sz="2000" dirty="0">
                <a:latin typeface="Arial Narrow" pitchFamily="34" charset="0"/>
              </a:rPr>
              <a:t>) cos </a:t>
            </a:r>
            <a:r>
              <a:rPr lang="en-US" altLang="en-US" sz="2000" dirty="0">
                <a:latin typeface="Arial Narrow" pitchFamily="34" charset="0"/>
                <a:sym typeface="Symbol" pitchFamily="18" charset="2"/>
              </a:rPr>
              <a:t></a:t>
            </a:r>
            <a:endParaRPr lang="en-US" altLang="en-US" sz="2000" i="1" dirty="0">
              <a:latin typeface="Arial Narrow" pitchFamily="34" charset="0"/>
              <a:sym typeface="Symbol" pitchFamily="18" charset="2"/>
            </a:endParaRPr>
          </a:p>
        </p:txBody>
      </p:sp>
      <p:sp>
        <p:nvSpPr>
          <p:cNvPr id="52" name="Line 55">
            <a:extLst>
              <a:ext uri="{FF2B5EF4-FFF2-40B4-BE49-F238E27FC236}">
                <a16:creationId xmlns:a16="http://schemas.microsoft.com/office/drawing/2014/main" id="{6162B391-D858-BE42-A270-4ADACAFB34FD}"/>
              </a:ext>
            </a:extLst>
          </p:cNvPr>
          <p:cNvSpPr>
            <a:spLocks noChangeShapeType="1"/>
          </p:cNvSpPr>
          <p:nvPr/>
        </p:nvSpPr>
        <p:spPr bwMode="auto">
          <a:xfrm flipV="1">
            <a:off x="5401763" y="3644925"/>
            <a:ext cx="319088" cy="609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Text Box 58">
            <a:extLst>
              <a:ext uri="{FF2B5EF4-FFF2-40B4-BE49-F238E27FC236}">
                <a16:creationId xmlns:a16="http://schemas.microsoft.com/office/drawing/2014/main" id="{5552A374-3A84-28E4-D035-93C2E7E9FFA3}"/>
              </a:ext>
            </a:extLst>
          </p:cNvPr>
          <p:cNvSpPr txBox="1">
            <a:spLocks noChangeArrowheads="1"/>
          </p:cNvSpPr>
          <p:nvPr/>
        </p:nvSpPr>
        <p:spPr bwMode="auto">
          <a:xfrm>
            <a:off x="649308" y="1270261"/>
            <a:ext cx="3857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Forces acting on beam:</a:t>
            </a:r>
          </a:p>
        </p:txBody>
      </p:sp>
      <p:sp>
        <p:nvSpPr>
          <p:cNvPr id="101" name="Text Box 48">
            <a:extLst>
              <a:ext uri="{FF2B5EF4-FFF2-40B4-BE49-F238E27FC236}">
                <a16:creationId xmlns:a16="http://schemas.microsoft.com/office/drawing/2014/main" id="{16B6D9B9-A181-2E52-D21D-2A2ED5186715}"/>
              </a:ext>
            </a:extLst>
          </p:cNvPr>
          <p:cNvSpPr txBox="1">
            <a:spLocks noChangeArrowheads="1"/>
          </p:cNvSpPr>
          <p:nvPr/>
        </p:nvSpPr>
        <p:spPr bwMode="auto">
          <a:xfrm>
            <a:off x="5799433" y="1623541"/>
            <a:ext cx="5191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dirty="0">
                <a:latin typeface="Arial Narrow" pitchFamily="34" charset="0"/>
              </a:rPr>
              <a:t>L</a:t>
            </a:r>
          </a:p>
        </p:txBody>
      </p:sp>
      <p:sp>
        <p:nvSpPr>
          <p:cNvPr id="102" name="Text Box 41">
            <a:extLst>
              <a:ext uri="{FF2B5EF4-FFF2-40B4-BE49-F238E27FC236}">
                <a16:creationId xmlns:a16="http://schemas.microsoft.com/office/drawing/2014/main" id="{1D8D91D9-AA89-E672-1435-1C5BFB391D10}"/>
              </a:ext>
            </a:extLst>
          </p:cNvPr>
          <p:cNvSpPr txBox="1">
            <a:spLocks noChangeArrowheads="1"/>
          </p:cNvSpPr>
          <p:nvPr/>
        </p:nvSpPr>
        <p:spPr bwMode="auto">
          <a:xfrm>
            <a:off x="4174128" y="2617009"/>
            <a:ext cx="3610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err="1">
                <a:latin typeface="Arial Narrow" pitchFamily="34" charset="0"/>
              </a:rPr>
              <a:t>w</a:t>
            </a:r>
            <a:r>
              <a:rPr lang="en-US" altLang="en-US" sz="2000" baseline="-25000" dirty="0" err="1">
                <a:latin typeface="Arial Narrow" pitchFamily="34" charset="0"/>
              </a:rPr>
              <a:t>gravity</a:t>
            </a:r>
            <a:r>
              <a:rPr lang="en-US" altLang="en-US" sz="2000" dirty="0">
                <a:latin typeface="Arial Narrow" pitchFamily="34" charset="0"/>
              </a:rPr>
              <a:t> =  (1.2 + 0.2 S</a:t>
            </a:r>
            <a:r>
              <a:rPr lang="en-US" altLang="en-US" sz="2000" baseline="-25000" dirty="0">
                <a:latin typeface="Arial Narrow" pitchFamily="34" charset="0"/>
              </a:rPr>
              <a:t>DS</a:t>
            </a:r>
            <a:r>
              <a:rPr lang="en-US" altLang="en-US" sz="2000" dirty="0">
                <a:latin typeface="Arial Narrow" pitchFamily="34" charset="0"/>
              </a:rPr>
              <a:t>) D + 0.5L</a:t>
            </a:r>
          </a:p>
        </p:txBody>
      </p:sp>
    </p:spTree>
    <p:extLst>
      <p:ext uri="{BB962C8B-B14F-4D97-AF65-F5344CB8AC3E}">
        <p14:creationId xmlns:p14="http://schemas.microsoft.com/office/powerpoint/2010/main" val="398740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dirty="0">
                <a:latin typeface="+mn-lt"/>
              </a:rPr>
              <a:t>Along any line of braces, braces shall be </a:t>
            </a:r>
            <a:r>
              <a:rPr lang="en-US" altLang="en-US" i="1" dirty="0">
                <a:solidFill>
                  <a:schemeClr val="tx2"/>
                </a:solidFill>
                <a:latin typeface="+mn-lt"/>
              </a:rPr>
              <a:t>deployed in alternate directions</a:t>
            </a:r>
            <a:r>
              <a:rPr lang="en-US" altLang="en-US" i="1" dirty="0">
                <a:latin typeface="+mn-lt"/>
              </a:rPr>
              <a:t> </a:t>
            </a:r>
            <a:r>
              <a:rPr lang="en-US" altLang="en-US" b="0" dirty="0">
                <a:latin typeface="+mn-lt"/>
              </a:rPr>
              <a:t>such that, for either direction of force parallel to the bracing, at least 30% but not more than 70% of the total horizontal force along that line is resisted by braces in tension…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n-lt"/>
              </a:rPr>
              <a:t>F2.4a  Lateral Force Distribution</a:t>
            </a:r>
            <a:endParaRPr lang="en-US" altLang="en-US" sz="2400" dirty="0">
              <a:latin typeface="+mn-lt"/>
            </a:endParaRPr>
          </a:p>
        </p:txBody>
      </p:sp>
    </p:spTree>
    <p:extLst>
      <p:ext uri="{BB962C8B-B14F-4D97-AF65-F5344CB8AC3E}">
        <p14:creationId xmlns:p14="http://schemas.microsoft.com/office/powerpoint/2010/main" val="14072146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B429FF-16F8-C8F0-386B-FB8A110E58F5}"/>
              </a:ext>
            </a:extLst>
          </p:cNvPr>
          <p:cNvSpPr>
            <a:spLocks noGrp="1"/>
          </p:cNvSpPr>
          <p:nvPr>
            <p:ph type="body" sz="quarter" idx="38"/>
          </p:nvPr>
        </p:nvSpPr>
        <p:spPr/>
        <p:txBody>
          <a:bodyPr/>
          <a:lstStyle/>
          <a:p>
            <a:r>
              <a:rPr lang="en-US" dirty="0"/>
              <a:t>F2.4a  Lateral Force Distribution</a:t>
            </a:r>
          </a:p>
        </p:txBody>
      </p:sp>
      <p:sp>
        <p:nvSpPr>
          <p:cNvPr id="4" name="Slide Number Placeholder 3">
            <a:extLst>
              <a:ext uri="{FF2B5EF4-FFF2-40B4-BE49-F238E27FC236}">
                <a16:creationId xmlns:a16="http://schemas.microsoft.com/office/drawing/2014/main" id="{8493E400-186D-961B-8C5D-3A5C836CA96F}"/>
              </a:ext>
            </a:extLst>
          </p:cNvPr>
          <p:cNvSpPr>
            <a:spLocks noGrp="1"/>
          </p:cNvSpPr>
          <p:nvPr>
            <p:ph type="sldNum" sz="quarter" idx="40"/>
          </p:nvPr>
        </p:nvSpPr>
        <p:spPr/>
        <p:txBody>
          <a:bodyPr/>
          <a:lstStyle/>
          <a:p>
            <a:pPr>
              <a:defRPr/>
            </a:pPr>
            <a:fld id="{6E117181-2254-4C4E-B84D-C4647DF99217}" type="slidenum">
              <a:rPr lang="en-US" altLang="en-US" smtClean="0"/>
              <a:pPr>
                <a:defRPr/>
              </a:pPr>
              <a:t>63</a:t>
            </a:fld>
            <a:endParaRPr lang="en-US" altLang="en-US" dirty="0"/>
          </a:p>
        </p:txBody>
      </p:sp>
      <p:sp>
        <p:nvSpPr>
          <p:cNvPr id="5" name="Text Box 6">
            <a:extLst>
              <a:ext uri="{FF2B5EF4-FFF2-40B4-BE49-F238E27FC236}">
                <a16:creationId xmlns:a16="http://schemas.microsoft.com/office/drawing/2014/main" id="{B6BEE21B-631F-0BAA-AAFD-6885526ED180}"/>
              </a:ext>
            </a:extLst>
          </p:cNvPr>
          <p:cNvSpPr txBox="1">
            <a:spLocks noChangeArrowheads="1"/>
          </p:cNvSpPr>
          <p:nvPr/>
        </p:nvSpPr>
        <p:spPr bwMode="auto">
          <a:xfrm>
            <a:off x="1084040" y="1186112"/>
            <a:ext cx="71596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i="1" dirty="0">
                <a:latin typeface="+mn-lt"/>
              </a:rPr>
              <a:t>Deploy braces so that about half are in tension (and the other half in compression)</a:t>
            </a:r>
          </a:p>
        </p:txBody>
      </p:sp>
      <p:sp>
        <p:nvSpPr>
          <p:cNvPr id="6" name="Line 7">
            <a:extLst>
              <a:ext uri="{FF2B5EF4-FFF2-40B4-BE49-F238E27FC236}">
                <a16:creationId xmlns:a16="http://schemas.microsoft.com/office/drawing/2014/main" id="{12CAE8B1-5F74-38CD-F4CC-157AFD723ACC}"/>
              </a:ext>
            </a:extLst>
          </p:cNvPr>
          <p:cNvSpPr>
            <a:spLocks noChangeShapeType="1"/>
          </p:cNvSpPr>
          <p:nvPr/>
        </p:nvSpPr>
        <p:spPr bwMode="auto">
          <a:xfrm>
            <a:off x="3359696" y="2725664"/>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8">
            <a:extLst>
              <a:ext uri="{FF2B5EF4-FFF2-40B4-BE49-F238E27FC236}">
                <a16:creationId xmlns:a16="http://schemas.microsoft.com/office/drawing/2014/main" id="{8B3F4FFF-EAAF-3954-8619-B0A731305FEE}"/>
              </a:ext>
            </a:extLst>
          </p:cNvPr>
          <p:cNvSpPr>
            <a:spLocks noChangeShapeType="1"/>
          </p:cNvSpPr>
          <p:nvPr/>
        </p:nvSpPr>
        <p:spPr bwMode="auto">
          <a:xfrm>
            <a:off x="4274096" y="2725664"/>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9">
            <a:extLst>
              <a:ext uri="{FF2B5EF4-FFF2-40B4-BE49-F238E27FC236}">
                <a16:creationId xmlns:a16="http://schemas.microsoft.com/office/drawing/2014/main" id="{8C342113-B117-701D-A4C5-18065413421D}"/>
              </a:ext>
            </a:extLst>
          </p:cNvPr>
          <p:cNvSpPr>
            <a:spLocks noChangeShapeType="1"/>
          </p:cNvSpPr>
          <p:nvPr/>
        </p:nvSpPr>
        <p:spPr bwMode="auto">
          <a:xfrm>
            <a:off x="5188496" y="2725664"/>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10">
            <a:extLst>
              <a:ext uri="{FF2B5EF4-FFF2-40B4-BE49-F238E27FC236}">
                <a16:creationId xmlns:a16="http://schemas.microsoft.com/office/drawing/2014/main" id="{2D55688A-2C9F-8E1E-9E59-17008824A566}"/>
              </a:ext>
            </a:extLst>
          </p:cNvPr>
          <p:cNvSpPr>
            <a:spLocks noChangeShapeType="1"/>
          </p:cNvSpPr>
          <p:nvPr/>
        </p:nvSpPr>
        <p:spPr bwMode="auto">
          <a:xfrm>
            <a:off x="6102896" y="2725664"/>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1">
            <a:extLst>
              <a:ext uri="{FF2B5EF4-FFF2-40B4-BE49-F238E27FC236}">
                <a16:creationId xmlns:a16="http://schemas.microsoft.com/office/drawing/2014/main" id="{41076423-F7A9-10F2-9CAA-0DF184EF549D}"/>
              </a:ext>
            </a:extLst>
          </p:cNvPr>
          <p:cNvSpPr>
            <a:spLocks noChangeShapeType="1"/>
          </p:cNvSpPr>
          <p:nvPr/>
        </p:nvSpPr>
        <p:spPr bwMode="auto">
          <a:xfrm>
            <a:off x="7017296" y="2725664"/>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2">
            <a:extLst>
              <a:ext uri="{FF2B5EF4-FFF2-40B4-BE49-F238E27FC236}">
                <a16:creationId xmlns:a16="http://schemas.microsoft.com/office/drawing/2014/main" id="{F571F413-02DB-91EF-C9CB-A10050D6F9FE}"/>
              </a:ext>
            </a:extLst>
          </p:cNvPr>
          <p:cNvSpPr>
            <a:spLocks noChangeShapeType="1"/>
          </p:cNvSpPr>
          <p:nvPr/>
        </p:nvSpPr>
        <p:spPr bwMode="auto">
          <a:xfrm>
            <a:off x="3359696" y="2725664"/>
            <a:ext cx="3657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3">
            <a:extLst>
              <a:ext uri="{FF2B5EF4-FFF2-40B4-BE49-F238E27FC236}">
                <a16:creationId xmlns:a16="http://schemas.microsoft.com/office/drawing/2014/main" id="{CEF30ECE-E03F-1EDF-6B0E-1D80A4380D5E}"/>
              </a:ext>
            </a:extLst>
          </p:cNvPr>
          <p:cNvSpPr>
            <a:spLocks noChangeShapeType="1"/>
          </p:cNvSpPr>
          <p:nvPr/>
        </p:nvSpPr>
        <p:spPr bwMode="auto">
          <a:xfrm>
            <a:off x="3251746" y="3640064"/>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4">
            <a:extLst>
              <a:ext uri="{FF2B5EF4-FFF2-40B4-BE49-F238E27FC236}">
                <a16:creationId xmlns:a16="http://schemas.microsoft.com/office/drawing/2014/main" id="{2504FBAC-118F-07DC-1251-FEC4C6E4523C}"/>
              </a:ext>
            </a:extLst>
          </p:cNvPr>
          <p:cNvSpPr>
            <a:spLocks noChangeShapeType="1"/>
          </p:cNvSpPr>
          <p:nvPr/>
        </p:nvSpPr>
        <p:spPr bwMode="auto">
          <a:xfrm>
            <a:off x="4153446" y="3640064"/>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5">
            <a:extLst>
              <a:ext uri="{FF2B5EF4-FFF2-40B4-BE49-F238E27FC236}">
                <a16:creationId xmlns:a16="http://schemas.microsoft.com/office/drawing/2014/main" id="{4A31343A-D65C-995C-6B1F-32D451BA8AC8}"/>
              </a:ext>
            </a:extLst>
          </p:cNvPr>
          <p:cNvSpPr>
            <a:spLocks noChangeShapeType="1"/>
          </p:cNvSpPr>
          <p:nvPr/>
        </p:nvSpPr>
        <p:spPr bwMode="auto">
          <a:xfrm>
            <a:off x="5086896" y="3640064"/>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6">
            <a:extLst>
              <a:ext uri="{FF2B5EF4-FFF2-40B4-BE49-F238E27FC236}">
                <a16:creationId xmlns:a16="http://schemas.microsoft.com/office/drawing/2014/main" id="{43491454-1F38-07A7-5361-5721F3671D5F}"/>
              </a:ext>
            </a:extLst>
          </p:cNvPr>
          <p:cNvSpPr>
            <a:spLocks noChangeShapeType="1"/>
          </p:cNvSpPr>
          <p:nvPr/>
        </p:nvSpPr>
        <p:spPr bwMode="auto">
          <a:xfrm>
            <a:off x="5988596" y="3640064"/>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7">
            <a:extLst>
              <a:ext uri="{FF2B5EF4-FFF2-40B4-BE49-F238E27FC236}">
                <a16:creationId xmlns:a16="http://schemas.microsoft.com/office/drawing/2014/main" id="{69267578-B113-3816-6C40-7F7EA71F35B3}"/>
              </a:ext>
            </a:extLst>
          </p:cNvPr>
          <p:cNvSpPr>
            <a:spLocks noChangeShapeType="1"/>
          </p:cNvSpPr>
          <p:nvPr/>
        </p:nvSpPr>
        <p:spPr bwMode="auto">
          <a:xfrm>
            <a:off x="6902996" y="3640064"/>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8">
            <a:extLst>
              <a:ext uri="{FF2B5EF4-FFF2-40B4-BE49-F238E27FC236}">
                <a16:creationId xmlns:a16="http://schemas.microsoft.com/office/drawing/2014/main" id="{B78DAF01-E629-952B-1CCD-760C88624926}"/>
              </a:ext>
            </a:extLst>
          </p:cNvPr>
          <p:cNvSpPr>
            <a:spLocks noChangeShapeType="1"/>
          </p:cNvSpPr>
          <p:nvPr/>
        </p:nvSpPr>
        <p:spPr bwMode="auto">
          <a:xfrm flipV="1">
            <a:off x="3359696" y="2725664"/>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9">
            <a:extLst>
              <a:ext uri="{FF2B5EF4-FFF2-40B4-BE49-F238E27FC236}">
                <a16:creationId xmlns:a16="http://schemas.microsoft.com/office/drawing/2014/main" id="{73F38BC8-FF66-DC65-8E9E-90C0C7FB915C}"/>
              </a:ext>
            </a:extLst>
          </p:cNvPr>
          <p:cNvSpPr>
            <a:spLocks noChangeShapeType="1"/>
          </p:cNvSpPr>
          <p:nvPr/>
        </p:nvSpPr>
        <p:spPr bwMode="auto">
          <a:xfrm flipV="1">
            <a:off x="4274096" y="2725664"/>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20">
            <a:extLst>
              <a:ext uri="{FF2B5EF4-FFF2-40B4-BE49-F238E27FC236}">
                <a16:creationId xmlns:a16="http://schemas.microsoft.com/office/drawing/2014/main" id="{955FCA9F-37CF-6806-4112-3C4B6355FEAA}"/>
              </a:ext>
            </a:extLst>
          </p:cNvPr>
          <p:cNvSpPr>
            <a:spLocks noChangeShapeType="1"/>
          </p:cNvSpPr>
          <p:nvPr/>
        </p:nvSpPr>
        <p:spPr bwMode="auto">
          <a:xfrm flipV="1">
            <a:off x="5188496" y="2725664"/>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21">
            <a:extLst>
              <a:ext uri="{FF2B5EF4-FFF2-40B4-BE49-F238E27FC236}">
                <a16:creationId xmlns:a16="http://schemas.microsoft.com/office/drawing/2014/main" id="{E7FD2B6A-A8F6-CB7E-376E-86D655539E4B}"/>
              </a:ext>
            </a:extLst>
          </p:cNvPr>
          <p:cNvSpPr>
            <a:spLocks noChangeShapeType="1"/>
          </p:cNvSpPr>
          <p:nvPr/>
        </p:nvSpPr>
        <p:spPr bwMode="auto">
          <a:xfrm flipV="1">
            <a:off x="6102896" y="2725664"/>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AutoShape 22">
            <a:extLst>
              <a:ext uri="{FF2B5EF4-FFF2-40B4-BE49-F238E27FC236}">
                <a16:creationId xmlns:a16="http://schemas.microsoft.com/office/drawing/2014/main" id="{F85F8C89-AE6A-DB0B-893B-8437104F47B5}"/>
              </a:ext>
            </a:extLst>
          </p:cNvPr>
          <p:cNvSpPr>
            <a:spLocks noChangeArrowheads="1"/>
          </p:cNvSpPr>
          <p:nvPr/>
        </p:nvSpPr>
        <p:spPr bwMode="auto">
          <a:xfrm>
            <a:off x="2750096" y="2681214"/>
            <a:ext cx="457200" cy="76200"/>
          </a:xfrm>
          <a:prstGeom prst="rightArrow">
            <a:avLst>
              <a:gd name="adj1" fmla="val 50000"/>
              <a:gd name="adj2" fmla="val 150000"/>
            </a:avLst>
          </a:prstGeom>
          <a:solidFill>
            <a:srgbClr val="FC0128"/>
          </a:solidFill>
          <a:ln w="158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Text Box 23">
            <a:extLst>
              <a:ext uri="{FF2B5EF4-FFF2-40B4-BE49-F238E27FC236}">
                <a16:creationId xmlns:a16="http://schemas.microsoft.com/office/drawing/2014/main" id="{ABBA296F-6319-06C6-BC06-E88DD9537E0A}"/>
              </a:ext>
            </a:extLst>
          </p:cNvPr>
          <p:cNvSpPr txBox="1">
            <a:spLocks noChangeArrowheads="1"/>
          </p:cNvSpPr>
          <p:nvPr/>
        </p:nvSpPr>
        <p:spPr bwMode="auto">
          <a:xfrm>
            <a:off x="3238872" y="3868664"/>
            <a:ext cx="74656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solidFill>
                  <a:schemeClr val="tx2"/>
                </a:solidFill>
                <a:latin typeface="Arial Narrow" pitchFamily="34" charset="0"/>
              </a:rPr>
              <a:t>All braces in tension (or compression)       </a:t>
            </a:r>
            <a:r>
              <a:rPr lang="en-US" altLang="en-US" i="1" dirty="0">
                <a:solidFill>
                  <a:srgbClr val="FF0000"/>
                </a:solidFill>
                <a:latin typeface="Arial Narrow" pitchFamily="34" charset="0"/>
              </a:rPr>
              <a:t>No Good</a:t>
            </a:r>
          </a:p>
        </p:txBody>
      </p:sp>
      <p:sp>
        <p:nvSpPr>
          <p:cNvPr id="23" name="Line 24">
            <a:extLst>
              <a:ext uri="{FF2B5EF4-FFF2-40B4-BE49-F238E27FC236}">
                <a16:creationId xmlns:a16="http://schemas.microsoft.com/office/drawing/2014/main" id="{2C4E3D76-7304-7C2C-6A7E-3828D41A2DD6}"/>
              </a:ext>
            </a:extLst>
          </p:cNvPr>
          <p:cNvSpPr>
            <a:spLocks noChangeShapeType="1"/>
          </p:cNvSpPr>
          <p:nvPr/>
        </p:nvSpPr>
        <p:spPr bwMode="auto">
          <a:xfrm>
            <a:off x="3359696" y="4818856"/>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5">
            <a:extLst>
              <a:ext uri="{FF2B5EF4-FFF2-40B4-BE49-F238E27FC236}">
                <a16:creationId xmlns:a16="http://schemas.microsoft.com/office/drawing/2014/main" id="{C9CF9B96-2F7F-FBB3-67BC-ED9EED6D4457}"/>
              </a:ext>
            </a:extLst>
          </p:cNvPr>
          <p:cNvSpPr>
            <a:spLocks noChangeShapeType="1"/>
          </p:cNvSpPr>
          <p:nvPr/>
        </p:nvSpPr>
        <p:spPr bwMode="auto">
          <a:xfrm>
            <a:off x="4274096" y="4818856"/>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6">
            <a:extLst>
              <a:ext uri="{FF2B5EF4-FFF2-40B4-BE49-F238E27FC236}">
                <a16:creationId xmlns:a16="http://schemas.microsoft.com/office/drawing/2014/main" id="{656F2589-ACC7-8200-0EEE-7EC1D2FD429B}"/>
              </a:ext>
            </a:extLst>
          </p:cNvPr>
          <p:cNvSpPr>
            <a:spLocks noChangeShapeType="1"/>
          </p:cNvSpPr>
          <p:nvPr/>
        </p:nvSpPr>
        <p:spPr bwMode="auto">
          <a:xfrm>
            <a:off x="5188496" y="4818856"/>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7">
            <a:extLst>
              <a:ext uri="{FF2B5EF4-FFF2-40B4-BE49-F238E27FC236}">
                <a16:creationId xmlns:a16="http://schemas.microsoft.com/office/drawing/2014/main" id="{23C49DA8-D8A1-B41C-E304-515F61D2B6FC}"/>
              </a:ext>
            </a:extLst>
          </p:cNvPr>
          <p:cNvSpPr>
            <a:spLocks noChangeShapeType="1"/>
          </p:cNvSpPr>
          <p:nvPr/>
        </p:nvSpPr>
        <p:spPr bwMode="auto">
          <a:xfrm>
            <a:off x="6102896" y="4818856"/>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8">
            <a:extLst>
              <a:ext uri="{FF2B5EF4-FFF2-40B4-BE49-F238E27FC236}">
                <a16:creationId xmlns:a16="http://schemas.microsoft.com/office/drawing/2014/main" id="{8F46AA07-9B01-683C-7E8C-A3DF2D4DD9FD}"/>
              </a:ext>
            </a:extLst>
          </p:cNvPr>
          <p:cNvSpPr>
            <a:spLocks noChangeShapeType="1"/>
          </p:cNvSpPr>
          <p:nvPr/>
        </p:nvSpPr>
        <p:spPr bwMode="auto">
          <a:xfrm>
            <a:off x="7017296" y="4818856"/>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9">
            <a:extLst>
              <a:ext uri="{FF2B5EF4-FFF2-40B4-BE49-F238E27FC236}">
                <a16:creationId xmlns:a16="http://schemas.microsoft.com/office/drawing/2014/main" id="{E502E9F2-7A07-C741-A832-FC1D37B4C946}"/>
              </a:ext>
            </a:extLst>
          </p:cNvPr>
          <p:cNvSpPr>
            <a:spLocks noChangeShapeType="1"/>
          </p:cNvSpPr>
          <p:nvPr/>
        </p:nvSpPr>
        <p:spPr bwMode="auto">
          <a:xfrm>
            <a:off x="3359696" y="4818856"/>
            <a:ext cx="3657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0">
            <a:extLst>
              <a:ext uri="{FF2B5EF4-FFF2-40B4-BE49-F238E27FC236}">
                <a16:creationId xmlns:a16="http://schemas.microsoft.com/office/drawing/2014/main" id="{0FCA983F-B4FA-29B8-2D82-E6E783D6B0D3}"/>
              </a:ext>
            </a:extLst>
          </p:cNvPr>
          <p:cNvSpPr>
            <a:spLocks noChangeShapeType="1"/>
          </p:cNvSpPr>
          <p:nvPr/>
        </p:nvSpPr>
        <p:spPr bwMode="auto">
          <a:xfrm>
            <a:off x="3251746" y="5733256"/>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31">
            <a:extLst>
              <a:ext uri="{FF2B5EF4-FFF2-40B4-BE49-F238E27FC236}">
                <a16:creationId xmlns:a16="http://schemas.microsoft.com/office/drawing/2014/main" id="{BBE1EDDD-0456-3473-CC8C-FA6139216F0F}"/>
              </a:ext>
            </a:extLst>
          </p:cNvPr>
          <p:cNvSpPr>
            <a:spLocks noChangeShapeType="1"/>
          </p:cNvSpPr>
          <p:nvPr/>
        </p:nvSpPr>
        <p:spPr bwMode="auto">
          <a:xfrm>
            <a:off x="4153446" y="5733256"/>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2">
            <a:extLst>
              <a:ext uri="{FF2B5EF4-FFF2-40B4-BE49-F238E27FC236}">
                <a16:creationId xmlns:a16="http://schemas.microsoft.com/office/drawing/2014/main" id="{16EB6CEA-59FE-C412-007B-7BE9382425E4}"/>
              </a:ext>
            </a:extLst>
          </p:cNvPr>
          <p:cNvSpPr>
            <a:spLocks noChangeShapeType="1"/>
          </p:cNvSpPr>
          <p:nvPr/>
        </p:nvSpPr>
        <p:spPr bwMode="auto">
          <a:xfrm>
            <a:off x="5086896" y="5733256"/>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33">
            <a:extLst>
              <a:ext uri="{FF2B5EF4-FFF2-40B4-BE49-F238E27FC236}">
                <a16:creationId xmlns:a16="http://schemas.microsoft.com/office/drawing/2014/main" id="{6BBFEA70-2FCC-86B0-0487-C6ED36C5B554}"/>
              </a:ext>
            </a:extLst>
          </p:cNvPr>
          <p:cNvSpPr>
            <a:spLocks noChangeShapeType="1"/>
          </p:cNvSpPr>
          <p:nvPr/>
        </p:nvSpPr>
        <p:spPr bwMode="auto">
          <a:xfrm>
            <a:off x="5988596" y="5733256"/>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34">
            <a:extLst>
              <a:ext uri="{FF2B5EF4-FFF2-40B4-BE49-F238E27FC236}">
                <a16:creationId xmlns:a16="http://schemas.microsoft.com/office/drawing/2014/main" id="{78A28106-8524-3E5D-D314-4EC0312A14A1}"/>
              </a:ext>
            </a:extLst>
          </p:cNvPr>
          <p:cNvSpPr>
            <a:spLocks noChangeShapeType="1"/>
          </p:cNvSpPr>
          <p:nvPr/>
        </p:nvSpPr>
        <p:spPr bwMode="auto">
          <a:xfrm>
            <a:off x="6902996" y="5733256"/>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35">
            <a:extLst>
              <a:ext uri="{FF2B5EF4-FFF2-40B4-BE49-F238E27FC236}">
                <a16:creationId xmlns:a16="http://schemas.microsoft.com/office/drawing/2014/main" id="{443A8AD9-EF09-3060-3418-DD1D64E4A8D3}"/>
              </a:ext>
            </a:extLst>
          </p:cNvPr>
          <p:cNvSpPr>
            <a:spLocks noChangeShapeType="1"/>
          </p:cNvSpPr>
          <p:nvPr/>
        </p:nvSpPr>
        <p:spPr bwMode="auto">
          <a:xfrm flipV="1">
            <a:off x="3359696" y="4818856"/>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a:extLst>
              <a:ext uri="{FF2B5EF4-FFF2-40B4-BE49-F238E27FC236}">
                <a16:creationId xmlns:a16="http://schemas.microsoft.com/office/drawing/2014/main" id="{BEE553B4-971B-BA51-C574-58657B41724C}"/>
              </a:ext>
            </a:extLst>
          </p:cNvPr>
          <p:cNvSpPr>
            <a:spLocks noChangeShapeType="1"/>
          </p:cNvSpPr>
          <p:nvPr/>
        </p:nvSpPr>
        <p:spPr bwMode="auto">
          <a:xfrm flipV="1">
            <a:off x="4274096" y="4818856"/>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AutoShape 39">
            <a:extLst>
              <a:ext uri="{FF2B5EF4-FFF2-40B4-BE49-F238E27FC236}">
                <a16:creationId xmlns:a16="http://schemas.microsoft.com/office/drawing/2014/main" id="{8D440EFD-D109-3EF0-B3A6-4619C4439129}"/>
              </a:ext>
            </a:extLst>
          </p:cNvPr>
          <p:cNvSpPr>
            <a:spLocks noChangeArrowheads="1"/>
          </p:cNvSpPr>
          <p:nvPr/>
        </p:nvSpPr>
        <p:spPr bwMode="auto">
          <a:xfrm>
            <a:off x="2750096" y="4774406"/>
            <a:ext cx="457200" cy="76200"/>
          </a:xfrm>
          <a:prstGeom prst="rightArrow">
            <a:avLst>
              <a:gd name="adj1" fmla="val 50000"/>
              <a:gd name="adj2" fmla="val 150000"/>
            </a:avLst>
          </a:prstGeom>
          <a:solidFill>
            <a:srgbClr val="FC0128"/>
          </a:solidFill>
          <a:ln w="158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7" name="Line 40">
            <a:extLst>
              <a:ext uri="{FF2B5EF4-FFF2-40B4-BE49-F238E27FC236}">
                <a16:creationId xmlns:a16="http://schemas.microsoft.com/office/drawing/2014/main" id="{42239391-0F39-150F-4201-43F66CB353BA}"/>
              </a:ext>
            </a:extLst>
          </p:cNvPr>
          <p:cNvSpPr>
            <a:spLocks noChangeShapeType="1"/>
          </p:cNvSpPr>
          <p:nvPr/>
        </p:nvSpPr>
        <p:spPr bwMode="auto">
          <a:xfrm>
            <a:off x="5188496" y="4818856"/>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41">
            <a:extLst>
              <a:ext uri="{FF2B5EF4-FFF2-40B4-BE49-F238E27FC236}">
                <a16:creationId xmlns:a16="http://schemas.microsoft.com/office/drawing/2014/main" id="{F17092DB-A76C-C563-5859-8079FF7CCC21}"/>
              </a:ext>
            </a:extLst>
          </p:cNvPr>
          <p:cNvSpPr>
            <a:spLocks noChangeShapeType="1"/>
          </p:cNvSpPr>
          <p:nvPr/>
        </p:nvSpPr>
        <p:spPr bwMode="auto">
          <a:xfrm>
            <a:off x="6102896" y="4818856"/>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Text Box 42">
            <a:extLst>
              <a:ext uri="{FF2B5EF4-FFF2-40B4-BE49-F238E27FC236}">
                <a16:creationId xmlns:a16="http://schemas.microsoft.com/office/drawing/2014/main" id="{4A85C1B2-9683-1568-1380-FBAC0DEBA4B6}"/>
              </a:ext>
            </a:extLst>
          </p:cNvPr>
          <p:cNvSpPr txBox="1">
            <a:spLocks noChangeArrowheads="1"/>
          </p:cNvSpPr>
          <p:nvPr/>
        </p:nvSpPr>
        <p:spPr bwMode="auto">
          <a:xfrm>
            <a:off x="7245896" y="5047456"/>
            <a:ext cx="15997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solidFill>
                  <a:srgbClr val="008000"/>
                </a:solidFill>
                <a:latin typeface="Arial Narrow" pitchFamily="34" charset="0"/>
              </a:rPr>
              <a:t>OK</a:t>
            </a:r>
          </a:p>
        </p:txBody>
      </p:sp>
    </p:spTree>
    <p:extLst>
      <p:ext uri="{BB962C8B-B14F-4D97-AF65-F5344CB8AC3E}">
        <p14:creationId xmlns:p14="http://schemas.microsoft.com/office/powerpoint/2010/main" val="4267731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64</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400" u="sng" dirty="0">
                <a:latin typeface="+mn-lt"/>
              </a:rPr>
              <a:t>F2.4b  V- and Inverted V- Braced Frames </a:t>
            </a:r>
          </a:p>
        </p:txBody>
      </p:sp>
      <p:sp>
        <p:nvSpPr>
          <p:cNvPr id="5" name="Text Box 3">
            <a:extLst>
              <a:ext uri="{FF2B5EF4-FFF2-40B4-BE49-F238E27FC236}">
                <a16:creationId xmlns:a16="http://schemas.microsoft.com/office/drawing/2014/main" id="{C430BE63-999F-1A97-7B42-C5B9C922F043}"/>
              </a:ext>
            </a:extLst>
          </p:cNvPr>
          <p:cNvSpPr txBox="1">
            <a:spLocks noChangeArrowheads="1"/>
          </p:cNvSpPr>
          <p:nvPr/>
        </p:nvSpPr>
        <p:spPr bwMode="auto">
          <a:xfrm>
            <a:off x="2783632" y="2420888"/>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6" name="Group 7">
            <a:extLst>
              <a:ext uri="{FF2B5EF4-FFF2-40B4-BE49-F238E27FC236}">
                <a16:creationId xmlns:a16="http://schemas.microsoft.com/office/drawing/2014/main" id="{E6460FD1-0AED-C19E-C245-AF0B1749963D}"/>
              </a:ext>
            </a:extLst>
          </p:cNvPr>
          <p:cNvGrpSpPr>
            <a:grpSpLocks/>
          </p:cNvGrpSpPr>
          <p:nvPr/>
        </p:nvGrpSpPr>
        <p:grpSpPr bwMode="auto">
          <a:xfrm>
            <a:off x="4944319" y="2725688"/>
            <a:ext cx="2076450" cy="2743200"/>
            <a:chOff x="1644" y="1008"/>
            <a:chExt cx="1308" cy="1728"/>
          </a:xfrm>
        </p:grpSpPr>
        <p:sp>
          <p:nvSpPr>
            <p:cNvPr id="7" name="Line 8">
              <a:extLst>
                <a:ext uri="{FF2B5EF4-FFF2-40B4-BE49-F238E27FC236}">
                  <a16:creationId xmlns:a16="http://schemas.microsoft.com/office/drawing/2014/main" id="{7418AFFB-DABC-2D7A-85AD-D0573D67A379}"/>
                </a:ext>
              </a:extLst>
            </p:cNvPr>
            <p:cNvSpPr>
              <a:spLocks noChangeShapeType="1"/>
            </p:cNvSpPr>
            <p:nvPr/>
          </p:nvSpPr>
          <p:spPr bwMode="auto">
            <a:xfrm>
              <a:off x="1728" y="1008"/>
              <a:ext cx="0" cy="172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9">
              <a:extLst>
                <a:ext uri="{FF2B5EF4-FFF2-40B4-BE49-F238E27FC236}">
                  <a16:creationId xmlns:a16="http://schemas.microsoft.com/office/drawing/2014/main" id="{FCA33496-2EA0-68DA-DC7A-D5ACDEEE88A3}"/>
                </a:ext>
              </a:extLst>
            </p:cNvPr>
            <p:cNvSpPr>
              <a:spLocks noChangeShapeType="1"/>
            </p:cNvSpPr>
            <p:nvPr/>
          </p:nvSpPr>
          <p:spPr bwMode="auto">
            <a:xfrm>
              <a:off x="2880" y="1008"/>
              <a:ext cx="0" cy="172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0">
              <a:extLst>
                <a:ext uri="{FF2B5EF4-FFF2-40B4-BE49-F238E27FC236}">
                  <a16:creationId xmlns:a16="http://schemas.microsoft.com/office/drawing/2014/main" id="{7F32E9B9-3C39-EC77-4D4A-618D1F8887E2}"/>
                </a:ext>
              </a:extLst>
            </p:cNvPr>
            <p:cNvSpPr>
              <a:spLocks noChangeShapeType="1"/>
            </p:cNvSpPr>
            <p:nvPr/>
          </p:nvSpPr>
          <p:spPr bwMode="auto">
            <a:xfrm>
              <a:off x="1728" y="1008"/>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1">
              <a:extLst>
                <a:ext uri="{FF2B5EF4-FFF2-40B4-BE49-F238E27FC236}">
                  <a16:creationId xmlns:a16="http://schemas.microsoft.com/office/drawing/2014/main" id="{0D25C987-3C56-61AC-FC03-FD6730428F90}"/>
                </a:ext>
              </a:extLst>
            </p:cNvPr>
            <p:cNvSpPr>
              <a:spLocks noChangeShapeType="1"/>
            </p:cNvSpPr>
            <p:nvPr/>
          </p:nvSpPr>
          <p:spPr bwMode="auto">
            <a:xfrm>
              <a:off x="1728" y="1584"/>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2">
              <a:extLst>
                <a:ext uri="{FF2B5EF4-FFF2-40B4-BE49-F238E27FC236}">
                  <a16:creationId xmlns:a16="http://schemas.microsoft.com/office/drawing/2014/main" id="{6879A737-ACB3-4093-09A5-460B5FAE8425}"/>
                </a:ext>
              </a:extLst>
            </p:cNvPr>
            <p:cNvSpPr>
              <a:spLocks noChangeShapeType="1"/>
            </p:cNvSpPr>
            <p:nvPr/>
          </p:nvSpPr>
          <p:spPr bwMode="auto">
            <a:xfrm>
              <a:off x="1728" y="2160"/>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3">
              <a:extLst>
                <a:ext uri="{FF2B5EF4-FFF2-40B4-BE49-F238E27FC236}">
                  <a16:creationId xmlns:a16="http://schemas.microsoft.com/office/drawing/2014/main" id="{CC1174C9-A0E3-E4D0-02CB-D4A15B36C4B4}"/>
                </a:ext>
              </a:extLst>
            </p:cNvPr>
            <p:cNvSpPr>
              <a:spLocks noChangeShapeType="1"/>
            </p:cNvSpPr>
            <p:nvPr/>
          </p:nvSpPr>
          <p:spPr bwMode="auto">
            <a:xfrm>
              <a:off x="1644" y="2736"/>
              <a:ext cx="144"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4">
              <a:extLst>
                <a:ext uri="{FF2B5EF4-FFF2-40B4-BE49-F238E27FC236}">
                  <a16:creationId xmlns:a16="http://schemas.microsoft.com/office/drawing/2014/main" id="{00A4CD68-C13A-847D-7A03-AC1F537B545A}"/>
                </a:ext>
              </a:extLst>
            </p:cNvPr>
            <p:cNvSpPr>
              <a:spLocks noChangeShapeType="1"/>
            </p:cNvSpPr>
            <p:nvPr/>
          </p:nvSpPr>
          <p:spPr bwMode="auto">
            <a:xfrm>
              <a:off x="2808" y="2736"/>
              <a:ext cx="144"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5">
              <a:extLst>
                <a:ext uri="{FF2B5EF4-FFF2-40B4-BE49-F238E27FC236}">
                  <a16:creationId xmlns:a16="http://schemas.microsoft.com/office/drawing/2014/main" id="{E208C98A-0ED7-1FF9-23DF-E157BF944000}"/>
                </a:ext>
              </a:extLst>
            </p:cNvPr>
            <p:cNvSpPr>
              <a:spLocks noChangeShapeType="1"/>
            </p:cNvSpPr>
            <p:nvPr/>
          </p:nvSpPr>
          <p:spPr bwMode="auto">
            <a:xfrm flipV="1">
              <a:off x="1728" y="2160"/>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6">
              <a:extLst>
                <a:ext uri="{FF2B5EF4-FFF2-40B4-BE49-F238E27FC236}">
                  <a16:creationId xmlns:a16="http://schemas.microsoft.com/office/drawing/2014/main" id="{484EBCA4-408C-84AF-F986-D47AA1071E13}"/>
                </a:ext>
              </a:extLst>
            </p:cNvPr>
            <p:cNvSpPr>
              <a:spLocks noChangeShapeType="1"/>
            </p:cNvSpPr>
            <p:nvPr/>
          </p:nvSpPr>
          <p:spPr bwMode="auto">
            <a:xfrm flipV="1">
              <a:off x="1728" y="1584"/>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7">
              <a:extLst>
                <a:ext uri="{FF2B5EF4-FFF2-40B4-BE49-F238E27FC236}">
                  <a16:creationId xmlns:a16="http://schemas.microsoft.com/office/drawing/2014/main" id="{B79C0212-6C77-CF42-4913-E559FA334C3B}"/>
                </a:ext>
              </a:extLst>
            </p:cNvPr>
            <p:cNvSpPr>
              <a:spLocks noChangeShapeType="1"/>
            </p:cNvSpPr>
            <p:nvPr/>
          </p:nvSpPr>
          <p:spPr bwMode="auto">
            <a:xfrm flipV="1">
              <a:off x="1728" y="1008"/>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8">
              <a:extLst>
                <a:ext uri="{FF2B5EF4-FFF2-40B4-BE49-F238E27FC236}">
                  <a16:creationId xmlns:a16="http://schemas.microsoft.com/office/drawing/2014/main" id="{1DDC8E21-3F87-3FDF-A295-5548DA8F0752}"/>
                </a:ext>
              </a:extLst>
            </p:cNvPr>
            <p:cNvSpPr>
              <a:spLocks noChangeShapeType="1"/>
            </p:cNvSpPr>
            <p:nvPr/>
          </p:nvSpPr>
          <p:spPr bwMode="auto">
            <a:xfrm flipH="1" flipV="1">
              <a:off x="2304" y="1008"/>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9">
              <a:extLst>
                <a:ext uri="{FF2B5EF4-FFF2-40B4-BE49-F238E27FC236}">
                  <a16:creationId xmlns:a16="http://schemas.microsoft.com/office/drawing/2014/main" id="{03F63D62-61F2-307E-3868-1C18E26117E0}"/>
                </a:ext>
              </a:extLst>
            </p:cNvPr>
            <p:cNvSpPr>
              <a:spLocks noChangeShapeType="1"/>
            </p:cNvSpPr>
            <p:nvPr/>
          </p:nvSpPr>
          <p:spPr bwMode="auto">
            <a:xfrm flipH="1" flipV="1">
              <a:off x="2304" y="1584"/>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0">
              <a:extLst>
                <a:ext uri="{FF2B5EF4-FFF2-40B4-BE49-F238E27FC236}">
                  <a16:creationId xmlns:a16="http://schemas.microsoft.com/office/drawing/2014/main" id="{342BA92A-B98A-6CD0-6D38-5A9EF3F67E87}"/>
                </a:ext>
              </a:extLst>
            </p:cNvPr>
            <p:cNvSpPr>
              <a:spLocks noChangeShapeType="1"/>
            </p:cNvSpPr>
            <p:nvPr/>
          </p:nvSpPr>
          <p:spPr bwMode="auto">
            <a:xfrm flipH="1" flipV="1">
              <a:off x="2304" y="2160"/>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 name="Group 21">
            <a:extLst>
              <a:ext uri="{FF2B5EF4-FFF2-40B4-BE49-F238E27FC236}">
                <a16:creationId xmlns:a16="http://schemas.microsoft.com/office/drawing/2014/main" id="{D35D968D-2CD4-B18E-6665-FC5A781FCE3A}"/>
              </a:ext>
            </a:extLst>
          </p:cNvPr>
          <p:cNvGrpSpPr>
            <a:grpSpLocks/>
          </p:cNvGrpSpPr>
          <p:nvPr/>
        </p:nvGrpSpPr>
        <p:grpSpPr bwMode="auto">
          <a:xfrm>
            <a:off x="5096719" y="2725688"/>
            <a:ext cx="2362200" cy="2743200"/>
            <a:chOff x="1728" y="1008"/>
            <a:chExt cx="1488" cy="1728"/>
          </a:xfrm>
        </p:grpSpPr>
        <p:grpSp>
          <p:nvGrpSpPr>
            <p:cNvPr id="23" name="Group 22">
              <a:extLst>
                <a:ext uri="{FF2B5EF4-FFF2-40B4-BE49-F238E27FC236}">
                  <a16:creationId xmlns:a16="http://schemas.microsoft.com/office/drawing/2014/main" id="{BDF3722E-114B-71E4-4CAA-0575C373D8E7}"/>
                </a:ext>
              </a:extLst>
            </p:cNvPr>
            <p:cNvGrpSpPr>
              <a:grpSpLocks/>
            </p:cNvGrpSpPr>
            <p:nvPr/>
          </p:nvGrpSpPr>
          <p:grpSpPr bwMode="auto">
            <a:xfrm>
              <a:off x="1728" y="1008"/>
              <a:ext cx="1488" cy="1728"/>
              <a:chOff x="1728" y="1008"/>
              <a:chExt cx="1488" cy="1728"/>
            </a:xfrm>
          </p:grpSpPr>
          <p:sp>
            <p:nvSpPr>
              <p:cNvPr id="25" name="Freeform 23">
                <a:extLst>
                  <a:ext uri="{FF2B5EF4-FFF2-40B4-BE49-F238E27FC236}">
                    <a16:creationId xmlns:a16="http://schemas.microsoft.com/office/drawing/2014/main" id="{C75621E2-F744-59BF-7C66-9CAB15D39EDD}"/>
                  </a:ext>
                </a:extLst>
              </p:cNvPr>
              <p:cNvSpPr>
                <a:spLocks/>
              </p:cNvSpPr>
              <p:nvPr/>
            </p:nvSpPr>
            <p:spPr bwMode="auto">
              <a:xfrm>
                <a:off x="1728" y="1008"/>
                <a:ext cx="336" cy="1728"/>
              </a:xfrm>
              <a:custGeom>
                <a:avLst/>
                <a:gdLst>
                  <a:gd name="T0" fmla="*/ 0 w 336"/>
                  <a:gd name="T1" fmla="*/ 1728 h 1728"/>
                  <a:gd name="T2" fmla="*/ 192 w 336"/>
                  <a:gd name="T3" fmla="*/ 1296 h 1728"/>
                  <a:gd name="T4" fmla="*/ 240 w 336"/>
                  <a:gd name="T5" fmla="*/ 1152 h 1728"/>
                  <a:gd name="T6" fmla="*/ 288 w 336"/>
                  <a:gd name="T7" fmla="*/ 576 h 1728"/>
                  <a:gd name="T8" fmla="*/ 336 w 336"/>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728">
                    <a:moveTo>
                      <a:pt x="0" y="1728"/>
                    </a:moveTo>
                    <a:cubicBezTo>
                      <a:pt x="76" y="1560"/>
                      <a:pt x="152" y="1392"/>
                      <a:pt x="192" y="1296"/>
                    </a:cubicBezTo>
                    <a:cubicBezTo>
                      <a:pt x="232" y="1200"/>
                      <a:pt x="224" y="1272"/>
                      <a:pt x="240" y="1152"/>
                    </a:cubicBezTo>
                    <a:cubicBezTo>
                      <a:pt x="256" y="1032"/>
                      <a:pt x="272" y="768"/>
                      <a:pt x="288" y="576"/>
                    </a:cubicBezTo>
                    <a:cubicBezTo>
                      <a:pt x="304" y="384"/>
                      <a:pt x="320" y="192"/>
                      <a:pt x="336"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Freeform 24">
                <a:extLst>
                  <a:ext uri="{FF2B5EF4-FFF2-40B4-BE49-F238E27FC236}">
                    <a16:creationId xmlns:a16="http://schemas.microsoft.com/office/drawing/2014/main" id="{3D35C390-5580-CDE5-9499-3C256AADBFFF}"/>
                  </a:ext>
                </a:extLst>
              </p:cNvPr>
              <p:cNvSpPr>
                <a:spLocks/>
              </p:cNvSpPr>
              <p:nvPr/>
            </p:nvSpPr>
            <p:spPr bwMode="auto">
              <a:xfrm>
                <a:off x="2880" y="1008"/>
                <a:ext cx="336" cy="1728"/>
              </a:xfrm>
              <a:custGeom>
                <a:avLst/>
                <a:gdLst>
                  <a:gd name="T0" fmla="*/ 0 w 336"/>
                  <a:gd name="T1" fmla="*/ 1728 h 1728"/>
                  <a:gd name="T2" fmla="*/ 192 w 336"/>
                  <a:gd name="T3" fmla="*/ 1296 h 1728"/>
                  <a:gd name="T4" fmla="*/ 240 w 336"/>
                  <a:gd name="T5" fmla="*/ 1152 h 1728"/>
                  <a:gd name="T6" fmla="*/ 288 w 336"/>
                  <a:gd name="T7" fmla="*/ 576 h 1728"/>
                  <a:gd name="T8" fmla="*/ 336 w 336"/>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728">
                    <a:moveTo>
                      <a:pt x="0" y="1728"/>
                    </a:moveTo>
                    <a:cubicBezTo>
                      <a:pt x="76" y="1560"/>
                      <a:pt x="152" y="1392"/>
                      <a:pt x="192" y="1296"/>
                    </a:cubicBezTo>
                    <a:cubicBezTo>
                      <a:pt x="232" y="1200"/>
                      <a:pt x="224" y="1272"/>
                      <a:pt x="240" y="1152"/>
                    </a:cubicBezTo>
                    <a:cubicBezTo>
                      <a:pt x="256" y="1032"/>
                      <a:pt x="272" y="768"/>
                      <a:pt x="288" y="576"/>
                    </a:cubicBezTo>
                    <a:cubicBezTo>
                      <a:pt x="304" y="384"/>
                      <a:pt x="320" y="192"/>
                      <a:pt x="336"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5">
                <a:extLst>
                  <a:ext uri="{FF2B5EF4-FFF2-40B4-BE49-F238E27FC236}">
                    <a16:creationId xmlns:a16="http://schemas.microsoft.com/office/drawing/2014/main" id="{52B4193D-49AC-069A-D008-3447C65DB61A}"/>
                  </a:ext>
                </a:extLst>
              </p:cNvPr>
              <p:cNvSpPr>
                <a:spLocks noChangeShapeType="1"/>
              </p:cNvSpPr>
              <p:nvPr/>
            </p:nvSpPr>
            <p:spPr bwMode="auto">
              <a:xfrm>
                <a:off x="2064" y="1008"/>
                <a:ext cx="115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6">
                <a:extLst>
                  <a:ext uri="{FF2B5EF4-FFF2-40B4-BE49-F238E27FC236}">
                    <a16:creationId xmlns:a16="http://schemas.microsoft.com/office/drawing/2014/main" id="{10915B79-8C9B-3FB9-4DD6-7012D1365C9B}"/>
                  </a:ext>
                </a:extLst>
              </p:cNvPr>
              <p:cNvSpPr>
                <a:spLocks noChangeShapeType="1"/>
              </p:cNvSpPr>
              <p:nvPr/>
            </p:nvSpPr>
            <p:spPr bwMode="auto">
              <a:xfrm>
                <a:off x="2016" y="1584"/>
                <a:ext cx="115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Freeform 27">
                <a:extLst>
                  <a:ext uri="{FF2B5EF4-FFF2-40B4-BE49-F238E27FC236}">
                    <a16:creationId xmlns:a16="http://schemas.microsoft.com/office/drawing/2014/main" id="{20054A54-AB98-3200-D21E-734C1A6E6184}"/>
                  </a:ext>
                </a:extLst>
              </p:cNvPr>
              <p:cNvSpPr>
                <a:spLocks/>
              </p:cNvSpPr>
              <p:nvPr/>
            </p:nvSpPr>
            <p:spPr bwMode="auto">
              <a:xfrm>
                <a:off x="1968" y="2160"/>
                <a:ext cx="1152" cy="144"/>
              </a:xfrm>
              <a:custGeom>
                <a:avLst/>
                <a:gdLst>
                  <a:gd name="T0" fmla="*/ 0 w 1152"/>
                  <a:gd name="T1" fmla="*/ 0 h 144"/>
                  <a:gd name="T2" fmla="*/ 672 w 1152"/>
                  <a:gd name="T3" fmla="*/ 144 h 144"/>
                  <a:gd name="T4" fmla="*/ 1152 w 1152"/>
                  <a:gd name="T5" fmla="*/ 0 h 144"/>
                  <a:gd name="T6" fmla="*/ 0 60000 65536"/>
                  <a:gd name="T7" fmla="*/ 0 60000 65536"/>
                  <a:gd name="T8" fmla="*/ 0 60000 65536"/>
                </a:gdLst>
                <a:ahLst/>
                <a:cxnLst>
                  <a:cxn ang="T6">
                    <a:pos x="T0" y="T1"/>
                  </a:cxn>
                  <a:cxn ang="T7">
                    <a:pos x="T2" y="T3"/>
                  </a:cxn>
                  <a:cxn ang="T8">
                    <a:pos x="T4" y="T5"/>
                  </a:cxn>
                </a:cxnLst>
                <a:rect l="0" t="0" r="r" b="b"/>
                <a:pathLst>
                  <a:path w="1152" h="144">
                    <a:moveTo>
                      <a:pt x="0" y="0"/>
                    </a:moveTo>
                    <a:cubicBezTo>
                      <a:pt x="240" y="72"/>
                      <a:pt x="480" y="144"/>
                      <a:pt x="672" y="144"/>
                    </a:cubicBezTo>
                    <a:cubicBezTo>
                      <a:pt x="864" y="144"/>
                      <a:pt x="1008" y="72"/>
                      <a:pt x="1152"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Freeform 28">
                <a:extLst>
                  <a:ext uri="{FF2B5EF4-FFF2-40B4-BE49-F238E27FC236}">
                    <a16:creationId xmlns:a16="http://schemas.microsoft.com/office/drawing/2014/main" id="{89BCF46C-AD23-E05D-CFA1-60190226E550}"/>
                  </a:ext>
                </a:extLst>
              </p:cNvPr>
              <p:cNvSpPr>
                <a:spLocks/>
              </p:cNvSpPr>
              <p:nvPr/>
            </p:nvSpPr>
            <p:spPr bwMode="auto">
              <a:xfrm>
                <a:off x="2536" y="2304"/>
                <a:ext cx="344" cy="432"/>
              </a:xfrm>
              <a:custGeom>
                <a:avLst/>
                <a:gdLst>
                  <a:gd name="T0" fmla="*/ 8 w 344"/>
                  <a:gd name="T1" fmla="*/ 0 h 432"/>
                  <a:gd name="T2" fmla="*/ 56 w 344"/>
                  <a:gd name="T3" fmla="*/ 288 h 432"/>
                  <a:gd name="T4" fmla="*/ 344 w 344"/>
                  <a:gd name="T5" fmla="*/ 432 h 432"/>
                  <a:gd name="T6" fmla="*/ 0 60000 65536"/>
                  <a:gd name="T7" fmla="*/ 0 60000 65536"/>
                  <a:gd name="T8" fmla="*/ 0 60000 65536"/>
                </a:gdLst>
                <a:ahLst/>
                <a:cxnLst>
                  <a:cxn ang="T6">
                    <a:pos x="T0" y="T1"/>
                  </a:cxn>
                  <a:cxn ang="T7">
                    <a:pos x="T2" y="T3"/>
                  </a:cxn>
                  <a:cxn ang="T8">
                    <a:pos x="T4" y="T5"/>
                  </a:cxn>
                </a:cxnLst>
                <a:rect l="0" t="0" r="r" b="b"/>
                <a:pathLst>
                  <a:path w="344" h="432">
                    <a:moveTo>
                      <a:pt x="8" y="0"/>
                    </a:moveTo>
                    <a:cubicBezTo>
                      <a:pt x="4" y="108"/>
                      <a:pt x="0" y="216"/>
                      <a:pt x="56" y="288"/>
                    </a:cubicBezTo>
                    <a:cubicBezTo>
                      <a:pt x="112" y="360"/>
                      <a:pt x="228" y="396"/>
                      <a:pt x="344" y="43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4" name="Line 29">
              <a:extLst>
                <a:ext uri="{FF2B5EF4-FFF2-40B4-BE49-F238E27FC236}">
                  <a16:creationId xmlns:a16="http://schemas.microsoft.com/office/drawing/2014/main" id="{FD3B28E2-BD53-77DF-77E1-8998101D91AD}"/>
                </a:ext>
              </a:extLst>
            </p:cNvPr>
            <p:cNvSpPr>
              <a:spLocks noChangeShapeType="1"/>
            </p:cNvSpPr>
            <p:nvPr/>
          </p:nvSpPr>
          <p:spPr bwMode="auto">
            <a:xfrm flipV="1">
              <a:off x="1728" y="2304"/>
              <a:ext cx="80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1" name="AutoShape 31">
            <a:extLst>
              <a:ext uri="{FF2B5EF4-FFF2-40B4-BE49-F238E27FC236}">
                <a16:creationId xmlns:a16="http://schemas.microsoft.com/office/drawing/2014/main" id="{CD3EB13B-C840-68BF-0F70-65C98E2A9E11}"/>
              </a:ext>
            </a:extLst>
          </p:cNvPr>
          <p:cNvSpPr>
            <a:spLocks noChangeArrowheads="1"/>
          </p:cNvSpPr>
          <p:nvPr/>
        </p:nvSpPr>
        <p:spPr bwMode="auto">
          <a:xfrm>
            <a:off x="4207719" y="4478288"/>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 name="AutoShape 32">
            <a:extLst>
              <a:ext uri="{FF2B5EF4-FFF2-40B4-BE49-F238E27FC236}">
                <a16:creationId xmlns:a16="http://schemas.microsoft.com/office/drawing/2014/main" id="{9C6D7D51-8298-92EA-D0C7-667080795285}"/>
              </a:ext>
            </a:extLst>
          </p:cNvPr>
          <p:cNvSpPr>
            <a:spLocks noChangeArrowheads="1"/>
          </p:cNvSpPr>
          <p:nvPr/>
        </p:nvSpPr>
        <p:spPr bwMode="auto">
          <a:xfrm>
            <a:off x="4207719" y="3563888"/>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AutoShape 33">
            <a:extLst>
              <a:ext uri="{FF2B5EF4-FFF2-40B4-BE49-F238E27FC236}">
                <a16:creationId xmlns:a16="http://schemas.microsoft.com/office/drawing/2014/main" id="{63360D2F-4810-94BA-0D35-49727182E21F}"/>
              </a:ext>
            </a:extLst>
          </p:cNvPr>
          <p:cNvSpPr>
            <a:spLocks noChangeArrowheads="1"/>
          </p:cNvSpPr>
          <p:nvPr/>
        </p:nvSpPr>
        <p:spPr bwMode="auto">
          <a:xfrm>
            <a:off x="4207719" y="2649488"/>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770065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892270-F903-D38E-25CD-AC8AFF1F2BD7}"/>
              </a:ext>
            </a:extLst>
          </p:cNvPr>
          <p:cNvSpPr>
            <a:spLocks noGrp="1"/>
          </p:cNvSpPr>
          <p:nvPr>
            <p:ph type="body" sz="quarter" idx="38"/>
          </p:nvPr>
        </p:nvSpPr>
        <p:spPr/>
        <p:txBody>
          <a:bodyPr/>
          <a:lstStyle/>
          <a:p>
            <a:r>
              <a:rPr lang="en-US" dirty="0"/>
              <a:t>F2.4b  V- and Inverted V- Braced Frames </a:t>
            </a:r>
          </a:p>
        </p:txBody>
      </p:sp>
      <p:sp>
        <p:nvSpPr>
          <p:cNvPr id="4" name="Slide Number Placeholder 3">
            <a:extLst>
              <a:ext uri="{FF2B5EF4-FFF2-40B4-BE49-F238E27FC236}">
                <a16:creationId xmlns:a16="http://schemas.microsoft.com/office/drawing/2014/main" id="{B909C995-891C-634B-89EF-2A2E3AFC92FF}"/>
              </a:ext>
            </a:extLst>
          </p:cNvPr>
          <p:cNvSpPr>
            <a:spLocks noGrp="1"/>
          </p:cNvSpPr>
          <p:nvPr>
            <p:ph type="sldNum" sz="quarter" idx="40"/>
          </p:nvPr>
        </p:nvSpPr>
        <p:spPr/>
        <p:txBody>
          <a:bodyPr/>
          <a:lstStyle/>
          <a:p>
            <a:pPr>
              <a:defRPr/>
            </a:pPr>
            <a:fld id="{6E117181-2254-4C4E-B84D-C4647DF99217}" type="slidenum">
              <a:rPr lang="en-US" altLang="en-US" smtClean="0"/>
              <a:pPr>
                <a:defRPr/>
              </a:pPr>
              <a:t>65</a:t>
            </a:fld>
            <a:endParaRPr lang="en-US" altLang="en-US" dirty="0"/>
          </a:p>
        </p:txBody>
      </p:sp>
      <p:sp>
        <p:nvSpPr>
          <p:cNvPr id="5" name="Text Box 3">
            <a:extLst>
              <a:ext uri="{FF2B5EF4-FFF2-40B4-BE49-F238E27FC236}">
                <a16:creationId xmlns:a16="http://schemas.microsoft.com/office/drawing/2014/main" id="{2B7FD78D-E0FA-90F3-CD24-73074B38BBF2}"/>
              </a:ext>
            </a:extLst>
          </p:cNvPr>
          <p:cNvSpPr txBox="1">
            <a:spLocks noChangeArrowheads="1"/>
          </p:cNvSpPr>
          <p:nvPr/>
        </p:nvSpPr>
        <p:spPr bwMode="auto">
          <a:xfrm>
            <a:off x="2018184" y="1899245"/>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6" name="Group 31">
            <a:extLst>
              <a:ext uri="{FF2B5EF4-FFF2-40B4-BE49-F238E27FC236}">
                <a16:creationId xmlns:a16="http://schemas.microsoft.com/office/drawing/2014/main" id="{6810C539-5EB7-6D67-A9EA-87946F24F03D}"/>
              </a:ext>
            </a:extLst>
          </p:cNvPr>
          <p:cNvGrpSpPr>
            <a:grpSpLocks/>
          </p:cNvGrpSpPr>
          <p:nvPr/>
        </p:nvGrpSpPr>
        <p:grpSpPr bwMode="auto">
          <a:xfrm>
            <a:off x="1272183" y="2162869"/>
            <a:ext cx="2076450" cy="2743200"/>
            <a:chOff x="1644" y="1008"/>
            <a:chExt cx="1308" cy="1728"/>
          </a:xfrm>
        </p:grpSpPr>
        <p:sp>
          <p:nvSpPr>
            <p:cNvPr id="7" name="Line 32">
              <a:extLst>
                <a:ext uri="{FF2B5EF4-FFF2-40B4-BE49-F238E27FC236}">
                  <a16:creationId xmlns:a16="http://schemas.microsoft.com/office/drawing/2014/main" id="{A2B3C0BE-E8B1-1DC5-8214-73D24BBB6E50}"/>
                </a:ext>
              </a:extLst>
            </p:cNvPr>
            <p:cNvSpPr>
              <a:spLocks noChangeShapeType="1"/>
            </p:cNvSpPr>
            <p:nvPr/>
          </p:nvSpPr>
          <p:spPr bwMode="auto">
            <a:xfrm>
              <a:off x="1728" y="1008"/>
              <a:ext cx="0" cy="17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33">
              <a:extLst>
                <a:ext uri="{FF2B5EF4-FFF2-40B4-BE49-F238E27FC236}">
                  <a16:creationId xmlns:a16="http://schemas.microsoft.com/office/drawing/2014/main" id="{7042B633-DEF7-7C93-A562-17D5A22FC0A2}"/>
                </a:ext>
              </a:extLst>
            </p:cNvPr>
            <p:cNvSpPr>
              <a:spLocks noChangeShapeType="1"/>
            </p:cNvSpPr>
            <p:nvPr/>
          </p:nvSpPr>
          <p:spPr bwMode="auto">
            <a:xfrm>
              <a:off x="2880" y="1008"/>
              <a:ext cx="0" cy="17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34">
              <a:extLst>
                <a:ext uri="{FF2B5EF4-FFF2-40B4-BE49-F238E27FC236}">
                  <a16:creationId xmlns:a16="http://schemas.microsoft.com/office/drawing/2014/main" id="{721C2993-5CB4-06C4-73E0-79AA2508B7AB}"/>
                </a:ext>
              </a:extLst>
            </p:cNvPr>
            <p:cNvSpPr>
              <a:spLocks noChangeShapeType="1"/>
            </p:cNvSpPr>
            <p:nvPr/>
          </p:nvSpPr>
          <p:spPr bwMode="auto">
            <a:xfrm>
              <a:off x="1728" y="1008"/>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35">
              <a:extLst>
                <a:ext uri="{FF2B5EF4-FFF2-40B4-BE49-F238E27FC236}">
                  <a16:creationId xmlns:a16="http://schemas.microsoft.com/office/drawing/2014/main" id="{912C15C2-5CAA-157F-5086-0901E61C8AE7}"/>
                </a:ext>
              </a:extLst>
            </p:cNvPr>
            <p:cNvSpPr>
              <a:spLocks noChangeShapeType="1"/>
            </p:cNvSpPr>
            <p:nvPr/>
          </p:nvSpPr>
          <p:spPr bwMode="auto">
            <a:xfrm>
              <a:off x="1728" y="1584"/>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36">
              <a:extLst>
                <a:ext uri="{FF2B5EF4-FFF2-40B4-BE49-F238E27FC236}">
                  <a16:creationId xmlns:a16="http://schemas.microsoft.com/office/drawing/2014/main" id="{F00EBB4B-39C6-9A4D-AA11-A8D3D9250864}"/>
                </a:ext>
              </a:extLst>
            </p:cNvPr>
            <p:cNvSpPr>
              <a:spLocks noChangeShapeType="1"/>
            </p:cNvSpPr>
            <p:nvPr/>
          </p:nvSpPr>
          <p:spPr bwMode="auto">
            <a:xfrm>
              <a:off x="1728" y="2160"/>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37">
              <a:extLst>
                <a:ext uri="{FF2B5EF4-FFF2-40B4-BE49-F238E27FC236}">
                  <a16:creationId xmlns:a16="http://schemas.microsoft.com/office/drawing/2014/main" id="{1BC1D05A-2C63-EBF9-F018-85F3CD81C84D}"/>
                </a:ext>
              </a:extLst>
            </p:cNvPr>
            <p:cNvSpPr>
              <a:spLocks noChangeShapeType="1"/>
            </p:cNvSpPr>
            <p:nvPr/>
          </p:nvSpPr>
          <p:spPr bwMode="auto">
            <a:xfrm>
              <a:off x="1644" y="273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38">
              <a:extLst>
                <a:ext uri="{FF2B5EF4-FFF2-40B4-BE49-F238E27FC236}">
                  <a16:creationId xmlns:a16="http://schemas.microsoft.com/office/drawing/2014/main" id="{DED2E7D6-BEF3-C1E4-C5A4-37579BF1FF19}"/>
                </a:ext>
              </a:extLst>
            </p:cNvPr>
            <p:cNvSpPr>
              <a:spLocks noChangeShapeType="1"/>
            </p:cNvSpPr>
            <p:nvPr/>
          </p:nvSpPr>
          <p:spPr bwMode="auto">
            <a:xfrm>
              <a:off x="2808" y="273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39">
              <a:extLst>
                <a:ext uri="{FF2B5EF4-FFF2-40B4-BE49-F238E27FC236}">
                  <a16:creationId xmlns:a16="http://schemas.microsoft.com/office/drawing/2014/main" id="{66A2C22B-1D43-A8C3-7166-7DA181D535D5}"/>
                </a:ext>
              </a:extLst>
            </p:cNvPr>
            <p:cNvSpPr>
              <a:spLocks noChangeShapeType="1"/>
            </p:cNvSpPr>
            <p:nvPr/>
          </p:nvSpPr>
          <p:spPr bwMode="auto">
            <a:xfrm flipV="1">
              <a:off x="1728" y="2160"/>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40">
              <a:extLst>
                <a:ext uri="{FF2B5EF4-FFF2-40B4-BE49-F238E27FC236}">
                  <a16:creationId xmlns:a16="http://schemas.microsoft.com/office/drawing/2014/main" id="{CBB53F9F-8191-BDA5-F2F9-B38AEE620ABF}"/>
                </a:ext>
              </a:extLst>
            </p:cNvPr>
            <p:cNvSpPr>
              <a:spLocks noChangeShapeType="1"/>
            </p:cNvSpPr>
            <p:nvPr/>
          </p:nvSpPr>
          <p:spPr bwMode="auto">
            <a:xfrm flipV="1">
              <a:off x="1728" y="158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41">
              <a:extLst>
                <a:ext uri="{FF2B5EF4-FFF2-40B4-BE49-F238E27FC236}">
                  <a16:creationId xmlns:a16="http://schemas.microsoft.com/office/drawing/2014/main" id="{33627A96-3299-3448-985F-7548D98D5C27}"/>
                </a:ext>
              </a:extLst>
            </p:cNvPr>
            <p:cNvSpPr>
              <a:spLocks noChangeShapeType="1"/>
            </p:cNvSpPr>
            <p:nvPr/>
          </p:nvSpPr>
          <p:spPr bwMode="auto">
            <a:xfrm flipV="1">
              <a:off x="1728" y="100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42">
              <a:extLst>
                <a:ext uri="{FF2B5EF4-FFF2-40B4-BE49-F238E27FC236}">
                  <a16:creationId xmlns:a16="http://schemas.microsoft.com/office/drawing/2014/main" id="{A69CFCDE-FA75-1960-3A2B-161A4C11F252}"/>
                </a:ext>
              </a:extLst>
            </p:cNvPr>
            <p:cNvSpPr>
              <a:spLocks noChangeShapeType="1"/>
            </p:cNvSpPr>
            <p:nvPr/>
          </p:nvSpPr>
          <p:spPr bwMode="auto">
            <a:xfrm flipH="1" flipV="1">
              <a:off x="2304" y="100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43">
              <a:extLst>
                <a:ext uri="{FF2B5EF4-FFF2-40B4-BE49-F238E27FC236}">
                  <a16:creationId xmlns:a16="http://schemas.microsoft.com/office/drawing/2014/main" id="{A82EB863-AB2B-0DA2-2356-5B59A4B0058A}"/>
                </a:ext>
              </a:extLst>
            </p:cNvPr>
            <p:cNvSpPr>
              <a:spLocks noChangeShapeType="1"/>
            </p:cNvSpPr>
            <p:nvPr/>
          </p:nvSpPr>
          <p:spPr bwMode="auto">
            <a:xfrm flipH="1" flipV="1">
              <a:off x="2304" y="158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44">
              <a:extLst>
                <a:ext uri="{FF2B5EF4-FFF2-40B4-BE49-F238E27FC236}">
                  <a16:creationId xmlns:a16="http://schemas.microsoft.com/office/drawing/2014/main" id="{1A827E77-156F-DF2E-5C95-0B36A8E04470}"/>
                </a:ext>
              </a:extLst>
            </p:cNvPr>
            <p:cNvSpPr>
              <a:spLocks noChangeShapeType="1"/>
            </p:cNvSpPr>
            <p:nvPr/>
          </p:nvSpPr>
          <p:spPr bwMode="auto">
            <a:xfrm flipH="1" flipV="1">
              <a:off x="2304" y="2160"/>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0" name="Text Box 46">
            <a:extLst>
              <a:ext uri="{FF2B5EF4-FFF2-40B4-BE49-F238E27FC236}">
                <a16:creationId xmlns:a16="http://schemas.microsoft.com/office/drawing/2014/main" id="{9E88905D-B91B-1B27-8537-BA2CB28A8197}"/>
              </a:ext>
            </a:extLst>
          </p:cNvPr>
          <p:cNvSpPr txBox="1">
            <a:spLocks noChangeArrowheads="1"/>
          </p:cNvSpPr>
          <p:nvPr/>
        </p:nvSpPr>
        <p:spPr bwMode="auto">
          <a:xfrm>
            <a:off x="4367808" y="1670645"/>
            <a:ext cx="7270512" cy="2739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tabLst>
                <a:tab pos="3886200" algn="l"/>
              </a:tabLst>
              <a:defRPr sz="2800" b="1">
                <a:solidFill>
                  <a:schemeClr val="tx1"/>
                </a:solidFill>
                <a:latin typeface="Arial" charset="0"/>
              </a:defRPr>
            </a:lvl1pPr>
            <a:lvl2pPr marL="742950" indent="-285750">
              <a:spcBef>
                <a:spcPct val="20000"/>
              </a:spcBef>
              <a:buClr>
                <a:schemeClr val="tx2"/>
              </a:buClr>
              <a:buSzPct val="100000"/>
              <a:buChar char="–"/>
              <a:tabLst>
                <a:tab pos="3886200" algn="l"/>
              </a:tabLst>
              <a:defRPr sz="2800" b="1">
                <a:solidFill>
                  <a:schemeClr val="tx1"/>
                </a:solidFill>
                <a:latin typeface="Arial" charset="0"/>
              </a:defRPr>
            </a:lvl2pPr>
            <a:lvl3pPr marL="1143000" indent="-228600">
              <a:spcBef>
                <a:spcPct val="20000"/>
              </a:spcBef>
              <a:buClr>
                <a:schemeClr val="tx2"/>
              </a:buClr>
              <a:buSzPct val="100000"/>
              <a:buChar char="•"/>
              <a:tabLst>
                <a:tab pos="3886200" algn="l"/>
              </a:tabLst>
              <a:defRPr sz="2400">
                <a:solidFill>
                  <a:schemeClr val="tx1"/>
                </a:solidFill>
                <a:latin typeface="Arial" charset="0"/>
              </a:defRPr>
            </a:lvl3pPr>
            <a:lvl4pPr marL="1600200" indent="-228600">
              <a:spcBef>
                <a:spcPct val="20000"/>
              </a:spcBef>
              <a:buClr>
                <a:schemeClr val="tx2"/>
              </a:buClr>
              <a:buSzPct val="100000"/>
              <a:buChar char="–"/>
              <a:tabLst>
                <a:tab pos="3886200" algn="l"/>
              </a:tabLst>
              <a:defRPr sz="2000">
                <a:solidFill>
                  <a:schemeClr val="tx1"/>
                </a:solidFill>
                <a:latin typeface="Arial" charset="0"/>
              </a:defRPr>
            </a:lvl4pPr>
            <a:lvl5pPr marL="2057400" indent="-228600">
              <a:spcBef>
                <a:spcPct val="20000"/>
              </a:spcBef>
              <a:buClr>
                <a:schemeClr val="tx2"/>
              </a:buClr>
              <a:buSzPct val="100000"/>
              <a:buChar char="•"/>
              <a:tabLst>
                <a:tab pos="38862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9pPr>
          </a:lstStyle>
          <a:p>
            <a:pPr>
              <a:spcBef>
                <a:spcPct val="50000"/>
              </a:spcBef>
              <a:buClrTx/>
              <a:buSzTx/>
              <a:buFontTx/>
              <a:buAutoNum type="alphaLcParenBoth"/>
            </a:pPr>
            <a:r>
              <a:rPr lang="en-US" altLang="en-US" sz="2400" b="0" dirty="0">
                <a:latin typeface="+mn-lt"/>
              </a:rPr>
              <a:t>Beam must be continuous between columns</a:t>
            </a:r>
          </a:p>
          <a:p>
            <a:pPr>
              <a:spcBef>
                <a:spcPct val="50000"/>
              </a:spcBef>
              <a:buClrTx/>
              <a:buSzTx/>
              <a:buFontTx/>
              <a:buAutoNum type="alphaLcParenBoth"/>
            </a:pPr>
            <a:endParaRPr lang="en-US" altLang="en-US" sz="1600" b="0" dirty="0">
              <a:latin typeface="+mn-lt"/>
            </a:endParaRPr>
          </a:p>
          <a:p>
            <a:pPr>
              <a:spcBef>
                <a:spcPct val="50000"/>
              </a:spcBef>
              <a:buClrTx/>
              <a:buSzTx/>
              <a:buFontTx/>
              <a:buAutoNum type="alphaLcParenBoth"/>
            </a:pPr>
            <a:r>
              <a:rPr lang="en-US" altLang="en-US" sz="2400" b="0" dirty="0">
                <a:latin typeface="+mn-lt"/>
              </a:rPr>
              <a:t>Brace the beam  at the point of intersection of the braces</a:t>
            </a:r>
            <a:br>
              <a:rPr lang="en-US" altLang="en-US" sz="2400" b="0" dirty="0">
                <a:latin typeface="+mn-lt"/>
              </a:rPr>
            </a:br>
            <a:br>
              <a:rPr lang="en-US" altLang="en-US" sz="1600" b="0" dirty="0">
                <a:latin typeface="+mn-lt"/>
              </a:rPr>
            </a:br>
            <a:r>
              <a:rPr lang="en-US" altLang="en-US" sz="2400" b="0" dirty="0">
                <a:latin typeface="+mn-lt"/>
              </a:rPr>
              <a:t>Brace the rest of the beam per D1.2a for moderately ductile members</a:t>
            </a:r>
          </a:p>
        </p:txBody>
      </p:sp>
      <p:sp>
        <p:nvSpPr>
          <p:cNvPr id="21" name="Rectangle 49">
            <a:extLst>
              <a:ext uri="{FF2B5EF4-FFF2-40B4-BE49-F238E27FC236}">
                <a16:creationId xmlns:a16="http://schemas.microsoft.com/office/drawing/2014/main" id="{48142291-B04B-6D7A-A372-C79D50148E9D}"/>
              </a:ext>
            </a:extLst>
          </p:cNvPr>
          <p:cNvSpPr>
            <a:spLocks noChangeArrowheads="1"/>
          </p:cNvSpPr>
          <p:nvPr/>
        </p:nvSpPr>
        <p:spPr bwMode="auto">
          <a:xfrm>
            <a:off x="4151784" y="1518245"/>
            <a:ext cx="5791200" cy="3352800"/>
          </a:xfrm>
          <a:prstGeom prst="rect">
            <a:avLst/>
          </a:prstGeom>
          <a:noFill/>
          <a:ln w="19050" algn="ctr">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577E3DD-EC8C-8306-FD81-6146D98E37E7}"/>
                  </a:ext>
                </a:extLst>
              </p:cNvPr>
              <p:cNvSpPr txBox="1"/>
              <p:nvPr/>
            </p:nvSpPr>
            <p:spPr>
              <a:xfrm>
                <a:off x="6222782" y="4448869"/>
                <a:ext cx="3325604" cy="10691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a:rPr>
                            <m:t>𝐿</m:t>
                          </m:r>
                        </m:e>
                        <m:sub>
                          <m:r>
                            <a:rPr lang="en-US" sz="2800" b="0" i="1" smtClean="0">
                              <a:latin typeface="Cambria Math"/>
                            </a:rPr>
                            <m:t>𝑏</m:t>
                          </m:r>
                        </m:sub>
                      </m:sSub>
                      <m:r>
                        <a:rPr lang="en-US" sz="2800" b="0" i="1" smtClean="0">
                          <a:latin typeface="Cambria Math"/>
                        </a:rPr>
                        <m:t>=0.1</m:t>
                      </m:r>
                      <m:r>
                        <a:rPr lang="en-US" sz="2800" b="0" i="1" smtClean="0">
                          <a:latin typeface="Cambria Math" panose="02040503050406030204" pitchFamily="18" charset="0"/>
                        </a:rPr>
                        <m:t>7</m:t>
                      </m:r>
                      <m:sSub>
                        <m:sSubPr>
                          <m:ctrlPr>
                            <a:rPr lang="en-US" sz="2800" i="1" smtClean="0">
                              <a:latin typeface="Cambria Math" panose="02040503050406030204" pitchFamily="18" charset="0"/>
                            </a:rPr>
                          </m:ctrlPr>
                        </m:sSubPr>
                        <m:e>
                          <m:r>
                            <a:rPr lang="en-US" sz="2800" b="0" i="1" smtClean="0">
                              <a:latin typeface="Cambria Math"/>
                            </a:rPr>
                            <m:t>𝑟</m:t>
                          </m:r>
                        </m:e>
                        <m:sub>
                          <m:r>
                            <a:rPr lang="en-US" sz="2800" b="0" i="1" smtClean="0">
                              <a:latin typeface="Cambria Math"/>
                            </a:rPr>
                            <m:t>𝑦</m:t>
                          </m:r>
                        </m:sub>
                      </m:sSub>
                      <m:d>
                        <m:dPr>
                          <m:ctrlPr>
                            <a:rPr lang="en-US" sz="2800" i="1" smtClean="0">
                              <a:latin typeface="Cambria Math" panose="02040503050406030204" pitchFamily="18" charset="0"/>
                            </a:rPr>
                          </m:ctrlPr>
                        </m:dPr>
                        <m:e>
                          <m:f>
                            <m:fPr>
                              <m:ctrlPr>
                                <a:rPr lang="en-US" sz="2800" i="1" smtClean="0">
                                  <a:latin typeface="Cambria Math" panose="02040503050406030204" pitchFamily="18" charset="0"/>
                                </a:rPr>
                              </m:ctrlPr>
                            </m:fPr>
                            <m:num>
                              <m:r>
                                <a:rPr lang="en-US" sz="2800" b="0" i="1" smtClean="0">
                                  <a:latin typeface="Cambria Math"/>
                                </a:rPr>
                                <m:t>𝐸</m:t>
                              </m:r>
                            </m:num>
                            <m:den>
                              <m:sSub>
                                <m:sSubPr>
                                  <m:ctrlPr>
                                    <a:rPr lang="en-US" sz="2800" i="1" smtClean="0">
                                      <a:latin typeface="Cambria Math" panose="02040503050406030204" pitchFamily="18" charset="0"/>
                                    </a:rPr>
                                  </m:ctrlPr>
                                </m:sSubPr>
                                <m:e>
                                  <m:r>
                                    <a:rPr lang="en-US" sz="2800" b="0" i="1" smtClean="0">
                                      <a:latin typeface="Cambria Math"/>
                                    </a:rPr>
                                    <m:t>𝑅</m:t>
                                  </m:r>
                                </m:e>
                                <m:sub>
                                  <m:r>
                                    <a:rPr lang="en-US" sz="2800" b="0" i="1" smtClean="0">
                                      <a:latin typeface="Cambria Math"/>
                                    </a:rPr>
                                    <m:t>𝑦</m:t>
                                  </m:r>
                                </m:sub>
                              </m:sSub>
                              <m:sSub>
                                <m:sSubPr>
                                  <m:ctrlPr>
                                    <a:rPr lang="en-US" sz="2800" i="1" smtClean="0">
                                      <a:latin typeface="Cambria Math" panose="02040503050406030204" pitchFamily="18" charset="0"/>
                                    </a:rPr>
                                  </m:ctrlPr>
                                </m:sSubPr>
                                <m:e>
                                  <m:r>
                                    <a:rPr lang="en-US" sz="2800" b="0" i="1" smtClean="0">
                                      <a:latin typeface="Cambria Math"/>
                                    </a:rPr>
                                    <m:t>𝐹</m:t>
                                  </m:r>
                                </m:e>
                                <m:sub>
                                  <m:r>
                                    <a:rPr lang="en-US" sz="2800" b="0" i="1" smtClean="0">
                                      <a:latin typeface="Cambria Math"/>
                                    </a:rPr>
                                    <m:t>𝑦</m:t>
                                  </m:r>
                                </m:sub>
                              </m:sSub>
                            </m:den>
                          </m:f>
                        </m:e>
                      </m:d>
                    </m:oMath>
                  </m:oMathPara>
                </a14:m>
                <a:endParaRPr lang="en-US" sz="2800" dirty="0"/>
              </a:p>
            </p:txBody>
          </p:sp>
        </mc:Choice>
        <mc:Fallback xmlns="">
          <p:sp>
            <p:nvSpPr>
              <p:cNvPr id="22" name="TextBox 21">
                <a:extLst>
                  <a:ext uri="{FF2B5EF4-FFF2-40B4-BE49-F238E27FC236}">
                    <a16:creationId xmlns:a16="http://schemas.microsoft.com/office/drawing/2014/main" id="{E577E3DD-EC8C-8306-FD81-6146D98E37E7}"/>
                  </a:ext>
                </a:extLst>
              </p:cNvPr>
              <p:cNvSpPr txBox="1">
                <a:spLocks noRot="1" noChangeAspect="1" noMove="1" noResize="1" noEditPoints="1" noAdjustHandles="1" noChangeArrowheads="1" noChangeShapeType="1" noTextEdit="1"/>
              </p:cNvSpPr>
              <p:nvPr/>
            </p:nvSpPr>
            <p:spPr>
              <a:xfrm>
                <a:off x="6222782" y="4448869"/>
                <a:ext cx="3325604" cy="1069139"/>
              </a:xfrm>
              <a:prstGeom prst="rect">
                <a:avLst/>
              </a:prstGeom>
              <a:blipFill>
                <a:blip r:embed="rId3"/>
                <a:stretch>
                  <a:fillRect/>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D83CC06D-6470-2873-994E-AB45AA6E7A25}"/>
              </a:ext>
            </a:extLst>
          </p:cNvPr>
          <p:cNvSpPr/>
          <p:nvPr/>
        </p:nvSpPr>
        <p:spPr>
          <a:xfrm>
            <a:off x="4298435" y="1446237"/>
            <a:ext cx="6982142" cy="417646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51696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F4527-6B9F-EA70-D354-83920CDB172D}"/>
              </a:ext>
            </a:extLst>
          </p:cNvPr>
          <p:cNvSpPr>
            <a:spLocks noGrp="1"/>
          </p:cNvSpPr>
          <p:nvPr>
            <p:ph type="sldNum" sz="quarter" idx="40"/>
          </p:nvPr>
        </p:nvSpPr>
        <p:spPr/>
        <p:txBody>
          <a:bodyPr/>
          <a:lstStyle/>
          <a:p>
            <a:pPr>
              <a:defRPr/>
            </a:pPr>
            <a:fld id="{46425072-6E52-45A8-8A7E-A5B11BCA4176}" type="slidenum">
              <a:rPr lang="en-US" altLang="en-US" smtClean="0"/>
              <a:pPr>
                <a:defRPr/>
              </a:pPr>
              <a:t>66</a:t>
            </a:fld>
            <a:endParaRPr lang="en-US" altLang="en-US" dirty="0"/>
          </a:p>
        </p:txBody>
      </p:sp>
      <p:pic>
        <p:nvPicPr>
          <p:cNvPr id="3" name="Picture 4">
            <a:extLst>
              <a:ext uri="{FF2B5EF4-FFF2-40B4-BE49-F238E27FC236}">
                <a16:creationId xmlns:a16="http://schemas.microsoft.com/office/drawing/2014/main" id="{93CCE56E-2F33-AD19-1B45-2D24DBC7F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8" y="692695"/>
            <a:ext cx="6282776" cy="47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9774FEC6-90A6-4BD0-FBFD-C821A5E4B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1634784"/>
            <a:ext cx="5879976" cy="440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3075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67</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400" u="sng" dirty="0">
                <a:latin typeface="+mn-lt"/>
              </a:rPr>
              <a:t>F2.4c  K-Braced Frames</a:t>
            </a:r>
          </a:p>
        </p:txBody>
      </p:sp>
      <p:sp>
        <p:nvSpPr>
          <p:cNvPr id="5" name="Text Box 3">
            <a:extLst>
              <a:ext uri="{FF2B5EF4-FFF2-40B4-BE49-F238E27FC236}">
                <a16:creationId xmlns:a16="http://schemas.microsoft.com/office/drawing/2014/main" id="{C430BE63-999F-1A97-7B42-C5B9C922F043}"/>
              </a:ext>
            </a:extLst>
          </p:cNvPr>
          <p:cNvSpPr txBox="1">
            <a:spLocks noChangeArrowheads="1"/>
          </p:cNvSpPr>
          <p:nvPr/>
        </p:nvSpPr>
        <p:spPr bwMode="auto">
          <a:xfrm>
            <a:off x="2783632" y="2420888"/>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9" name="Group 31">
            <a:extLst>
              <a:ext uri="{FF2B5EF4-FFF2-40B4-BE49-F238E27FC236}">
                <a16:creationId xmlns:a16="http://schemas.microsoft.com/office/drawing/2014/main" id="{7B5E0F63-979C-2381-0E1B-C6E46FED60BF}"/>
              </a:ext>
            </a:extLst>
          </p:cNvPr>
          <p:cNvGrpSpPr>
            <a:grpSpLocks/>
          </p:cNvGrpSpPr>
          <p:nvPr/>
        </p:nvGrpSpPr>
        <p:grpSpPr bwMode="auto">
          <a:xfrm>
            <a:off x="2783632" y="2261742"/>
            <a:ext cx="2238375" cy="2819400"/>
            <a:chOff x="1020" y="1584"/>
            <a:chExt cx="1410" cy="1776"/>
          </a:xfrm>
        </p:grpSpPr>
        <p:sp>
          <p:nvSpPr>
            <p:cNvPr id="34" name="Line 21">
              <a:extLst>
                <a:ext uri="{FF2B5EF4-FFF2-40B4-BE49-F238E27FC236}">
                  <a16:creationId xmlns:a16="http://schemas.microsoft.com/office/drawing/2014/main" id="{4785B599-2FE7-A5F4-0FE3-8AB1D8D62936}"/>
                </a:ext>
              </a:extLst>
            </p:cNvPr>
            <p:cNvSpPr>
              <a:spLocks noChangeShapeType="1"/>
            </p:cNvSpPr>
            <p:nvPr/>
          </p:nvSpPr>
          <p:spPr bwMode="auto">
            <a:xfrm flipV="1">
              <a:off x="1152" y="1584"/>
              <a:ext cx="0" cy="17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22">
              <a:extLst>
                <a:ext uri="{FF2B5EF4-FFF2-40B4-BE49-F238E27FC236}">
                  <a16:creationId xmlns:a16="http://schemas.microsoft.com/office/drawing/2014/main" id="{E9B6D91C-411C-91E3-415B-A71BE792F4CB}"/>
                </a:ext>
              </a:extLst>
            </p:cNvPr>
            <p:cNvSpPr>
              <a:spLocks noChangeShapeType="1"/>
            </p:cNvSpPr>
            <p:nvPr/>
          </p:nvSpPr>
          <p:spPr bwMode="auto">
            <a:xfrm flipV="1">
              <a:off x="2304" y="1584"/>
              <a:ext cx="0" cy="17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23">
              <a:extLst>
                <a:ext uri="{FF2B5EF4-FFF2-40B4-BE49-F238E27FC236}">
                  <a16:creationId xmlns:a16="http://schemas.microsoft.com/office/drawing/2014/main" id="{F07A2252-25B6-6FA7-1535-0C6BB720CB97}"/>
                </a:ext>
              </a:extLst>
            </p:cNvPr>
            <p:cNvSpPr>
              <a:spLocks noChangeShapeType="1"/>
            </p:cNvSpPr>
            <p:nvPr/>
          </p:nvSpPr>
          <p:spPr bwMode="auto">
            <a:xfrm>
              <a:off x="1152" y="1584"/>
              <a:ext cx="115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24">
              <a:extLst>
                <a:ext uri="{FF2B5EF4-FFF2-40B4-BE49-F238E27FC236}">
                  <a16:creationId xmlns:a16="http://schemas.microsoft.com/office/drawing/2014/main" id="{0F911153-36FF-036D-5505-7244F1475509}"/>
                </a:ext>
              </a:extLst>
            </p:cNvPr>
            <p:cNvSpPr>
              <a:spLocks noChangeShapeType="1"/>
            </p:cNvSpPr>
            <p:nvPr/>
          </p:nvSpPr>
          <p:spPr bwMode="auto">
            <a:xfrm>
              <a:off x="1152" y="2496"/>
              <a:ext cx="115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25">
              <a:extLst>
                <a:ext uri="{FF2B5EF4-FFF2-40B4-BE49-F238E27FC236}">
                  <a16:creationId xmlns:a16="http://schemas.microsoft.com/office/drawing/2014/main" id="{ACEFE37D-EDE3-2138-8BBD-8D413C6AFD1E}"/>
                </a:ext>
              </a:extLst>
            </p:cNvPr>
            <p:cNvSpPr>
              <a:spLocks noChangeShapeType="1"/>
            </p:cNvSpPr>
            <p:nvPr/>
          </p:nvSpPr>
          <p:spPr bwMode="auto">
            <a:xfrm>
              <a:off x="1020" y="336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26">
              <a:extLst>
                <a:ext uri="{FF2B5EF4-FFF2-40B4-BE49-F238E27FC236}">
                  <a16:creationId xmlns:a16="http://schemas.microsoft.com/office/drawing/2014/main" id="{3FD75391-D3EB-A800-3030-756D0622ED33}"/>
                </a:ext>
              </a:extLst>
            </p:cNvPr>
            <p:cNvSpPr>
              <a:spLocks noChangeShapeType="1"/>
            </p:cNvSpPr>
            <p:nvPr/>
          </p:nvSpPr>
          <p:spPr bwMode="auto">
            <a:xfrm>
              <a:off x="2190" y="336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27">
              <a:extLst>
                <a:ext uri="{FF2B5EF4-FFF2-40B4-BE49-F238E27FC236}">
                  <a16:creationId xmlns:a16="http://schemas.microsoft.com/office/drawing/2014/main" id="{737F7009-A0B5-4097-4C7E-C12D40281E8D}"/>
                </a:ext>
              </a:extLst>
            </p:cNvPr>
            <p:cNvSpPr>
              <a:spLocks noChangeShapeType="1"/>
            </p:cNvSpPr>
            <p:nvPr/>
          </p:nvSpPr>
          <p:spPr bwMode="auto">
            <a:xfrm flipH="1">
              <a:off x="1152" y="1584"/>
              <a:ext cx="1152"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28">
              <a:extLst>
                <a:ext uri="{FF2B5EF4-FFF2-40B4-BE49-F238E27FC236}">
                  <a16:creationId xmlns:a16="http://schemas.microsoft.com/office/drawing/2014/main" id="{AA435641-78BA-1B8B-7102-D3E80B8FAEFD}"/>
                </a:ext>
              </a:extLst>
            </p:cNvPr>
            <p:cNvSpPr>
              <a:spLocks noChangeShapeType="1"/>
            </p:cNvSpPr>
            <p:nvPr/>
          </p:nvSpPr>
          <p:spPr bwMode="auto">
            <a:xfrm>
              <a:off x="1152" y="2016"/>
              <a:ext cx="1152"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29">
              <a:extLst>
                <a:ext uri="{FF2B5EF4-FFF2-40B4-BE49-F238E27FC236}">
                  <a16:creationId xmlns:a16="http://schemas.microsoft.com/office/drawing/2014/main" id="{D2AB3262-4FD8-C335-0137-F3D143BD056A}"/>
                </a:ext>
              </a:extLst>
            </p:cNvPr>
            <p:cNvSpPr>
              <a:spLocks noChangeShapeType="1"/>
            </p:cNvSpPr>
            <p:nvPr/>
          </p:nvSpPr>
          <p:spPr bwMode="auto">
            <a:xfrm flipH="1">
              <a:off x="1152" y="2496"/>
              <a:ext cx="115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30">
              <a:extLst>
                <a:ext uri="{FF2B5EF4-FFF2-40B4-BE49-F238E27FC236}">
                  <a16:creationId xmlns:a16="http://schemas.microsoft.com/office/drawing/2014/main" id="{A27F3764-769A-C28A-83C5-35DBBEB31F68}"/>
                </a:ext>
              </a:extLst>
            </p:cNvPr>
            <p:cNvSpPr>
              <a:spLocks noChangeShapeType="1"/>
            </p:cNvSpPr>
            <p:nvPr/>
          </p:nvSpPr>
          <p:spPr bwMode="auto">
            <a:xfrm>
              <a:off x="1152" y="2880"/>
              <a:ext cx="1152"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4" name="Group 32">
            <a:extLst>
              <a:ext uri="{FF2B5EF4-FFF2-40B4-BE49-F238E27FC236}">
                <a16:creationId xmlns:a16="http://schemas.microsoft.com/office/drawing/2014/main" id="{69214BB5-3E79-A6B1-D714-717A7FC78412}"/>
              </a:ext>
            </a:extLst>
          </p:cNvPr>
          <p:cNvGrpSpPr>
            <a:grpSpLocks/>
          </p:cNvGrpSpPr>
          <p:nvPr/>
        </p:nvGrpSpPr>
        <p:grpSpPr bwMode="auto">
          <a:xfrm>
            <a:off x="7074644" y="2271267"/>
            <a:ext cx="2238375" cy="2819400"/>
            <a:chOff x="1020" y="1584"/>
            <a:chExt cx="1410" cy="1776"/>
          </a:xfrm>
        </p:grpSpPr>
        <p:sp>
          <p:nvSpPr>
            <p:cNvPr id="45" name="Line 33">
              <a:extLst>
                <a:ext uri="{FF2B5EF4-FFF2-40B4-BE49-F238E27FC236}">
                  <a16:creationId xmlns:a16="http://schemas.microsoft.com/office/drawing/2014/main" id="{FD768967-B086-43CA-6FC9-FDAD3DF681E5}"/>
                </a:ext>
              </a:extLst>
            </p:cNvPr>
            <p:cNvSpPr>
              <a:spLocks noChangeShapeType="1"/>
            </p:cNvSpPr>
            <p:nvPr/>
          </p:nvSpPr>
          <p:spPr bwMode="auto">
            <a:xfrm flipV="1">
              <a:off x="1152" y="1584"/>
              <a:ext cx="0" cy="177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34">
              <a:extLst>
                <a:ext uri="{FF2B5EF4-FFF2-40B4-BE49-F238E27FC236}">
                  <a16:creationId xmlns:a16="http://schemas.microsoft.com/office/drawing/2014/main" id="{1157550E-6AE8-8A1F-8E46-4B8021A028C5}"/>
                </a:ext>
              </a:extLst>
            </p:cNvPr>
            <p:cNvSpPr>
              <a:spLocks noChangeShapeType="1"/>
            </p:cNvSpPr>
            <p:nvPr/>
          </p:nvSpPr>
          <p:spPr bwMode="auto">
            <a:xfrm flipV="1">
              <a:off x="2304" y="1584"/>
              <a:ext cx="0" cy="177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35">
              <a:extLst>
                <a:ext uri="{FF2B5EF4-FFF2-40B4-BE49-F238E27FC236}">
                  <a16:creationId xmlns:a16="http://schemas.microsoft.com/office/drawing/2014/main" id="{053C8A5D-E322-7945-9DAB-CDDEC6FBA53A}"/>
                </a:ext>
              </a:extLst>
            </p:cNvPr>
            <p:cNvSpPr>
              <a:spLocks noChangeShapeType="1"/>
            </p:cNvSpPr>
            <p:nvPr/>
          </p:nvSpPr>
          <p:spPr bwMode="auto">
            <a:xfrm>
              <a:off x="1152" y="1584"/>
              <a:ext cx="1152"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36">
              <a:extLst>
                <a:ext uri="{FF2B5EF4-FFF2-40B4-BE49-F238E27FC236}">
                  <a16:creationId xmlns:a16="http://schemas.microsoft.com/office/drawing/2014/main" id="{9DF117B5-FB5D-B4BF-D446-EE32EA5CCF18}"/>
                </a:ext>
              </a:extLst>
            </p:cNvPr>
            <p:cNvSpPr>
              <a:spLocks noChangeShapeType="1"/>
            </p:cNvSpPr>
            <p:nvPr/>
          </p:nvSpPr>
          <p:spPr bwMode="auto">
            <a:xfrm>
              <a:off x="1152" y="2496"/>
              <a:ext cx="1152"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37">
              <a:extLst>
                <a:ext uri="{FF2B5EF4-FFF2-40B4-BE49-F238E27FC236}">
                  <a16:creationId xmlns:a16="http://schemas.microsoft.com/office/drawing/2014/main" id="{5F0202A1-CCE9-2AE3-E842-DA6EC7BB2AA7}"/>
                </a:ext>
              </a:extLst>
            </p:cNvPr>
            <p:cNvSpPr>
              <a:spLocks noChangeShapeType="1"/>
            </p:cNvSpPr>
            <p:nvPr/>
          </p:nvSpPr>
          <p:spPr bwMode="auto">
            <a:xfrm>
              <a:off x="1020" y="3360"/>
              <a:ext cx="24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38">
              <a:extLst>
                <a:ext uri="{FF2B5EF4-FFF2-40B4-BE49-F238E27FC236}">
                  <a16:creationId xmlns:a16="http://schemas.microsoft.com/office/drawing/2014/main" id="{3B4AB107-B687-5E58-8C70-BDF747DA1BAC}"/>
                </a:ext>
              </a:extLst>
            </p:cNvPr>
            <p:cNvSpPr>
              <a:spLocks noChangeShapeType="1"/>
            </p:cNvSpPr>
            <p:nvPr/>
          </p:nvSpPr>
          <p:spPr bwMode="auto">
            <a:xfrm>
              <a:off x="2190" y="3360"/>
              <a:ext cx="24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39">
              <a:extLst>
                <a:ext uri="{FF2B5EF4-FFF2-40B4-BE49-F238E27FC236}">
                  <a16:creationId xmlns:a16="http://schemas.microsoft.com/office/drawing/2014/main" id="{EED0FADB-332D-582C-999F-DE1756DD56F1}"/>
                </a:ext>
              </a:extLst>
            </p:cNvPr>
            <p:cNvSpPr>
              <a:spLocks noChangeShapeType="1"/>
            </p:cNvSpPr>
            <p:nvPr/>
          </p:nvSpPr>
          <p:spPr bwMode="auto">
            <a:xfrm flipH="1">
              <a:off x="1152" y="1584"/>
              <a:ext cx="1152" cy="43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40">
              <a:extLst>
                <a:ext uri="{FF2B5EF4-FFF2-40B4-BE49-F238E27FC236}">
                  <a16:creationId xmlns:a16="http://schemas.microsoft.com/office/drawing/2014/main" id="{022904DC-F82A-CB92-273F-FF35E7890CD7}"/>
                </a:ext>
              </a:extLst>
            </p:cNvPr>
            <p:cNvSpPr>
              <a:spLocks noChangeShapeType="1"/>
            </p:cNvSpPr>
            <p:nvPr/>
          </p:nvSpPr>
          <p:spPr bwMode="auto">
            <a:xfrm>
              <a:off x="1152" y="2016"/>
              <a:ext cx="1152" cy="48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41">
              <a:extLst>
                <a:ext uri="{FF2B5EF4-FFF2-40B4-BE49-F238E27FC236}">
                  <a16:creationId xmlns:a16="http://schemas.microsoft.com/office/drawing/2014/main" id="{4ACF5E23-B53E-0680-230A-C4B6600595A6}"/>
                </a:ext>
              </a:extLst>
            </p:cNvPr>
            <p:cNvSpPr>
              <a:spLocks noChangeShapeType="1"/>
            </p:cNvSpPr>
            <p:nvPr/>
          </p:nvSpPr>
          <p:spPr bwMode="auto">
            <a:xfrm flipH="1">
              <a:off x="1152" y="2496"/>
              <a:ext cx="1152" cy="384"/>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42">
              <a:extLst>
                <a:ext uri="{FF2B5EF4-FFF2-40B4-BE49-F238E27FC236}">
                  <a16:creationId xmlns:a16="http://schemas.microsoft.com/office/drawing/2014/main" id="{45CF9E30-2262-6858-22BF-FF0B13E98CE2}"/>
                </a:ext>
              </a:extLst>
            </p:cNvPr>
            <p:cNvSpPr>
              <a:spLocks noChangeShapeType="1"/>
            </p:cNvSpPr>
            <p:nvPr/>
          </p:nvSpPr>
          <p:spPr bwMode="auto">
            <a:xfrm>
              <a:off x="1152" y="2880"/>
              <a:ext cx="1152" cy="48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5" name="Freeform 43">
            <a:extLst>
              <a:ext uri="{FF2B5EF4-FFF2-40B4-BE49-F238E27FC236}">
                <a16:creationId xmlns:a16="http://schemas.microsoft.com/office/drawing/2014/main" id="{9541AB6D-A623-992D-5D96-5FB9BF82AB2A}"/>
              </a:ext>
            </a:extLst>
          </p:cNvPr>
          <p:cNvSpPr>
            <a:spLocks/>
          </p:cNvSpPr>
          <p:nvPr/>
        </p:nvSpPr>
        <p:spPr bwMode="auto">
          <a:xfrm>
            <a:off x="7255619" y="2299842"/>
            <a:ext cx="469900" cy="2743200"/>
          </a:xfrm>
          <a:custGeom>
            <a:avLst/>
            <a:gdLst>
              <a:gd name="T0" fmla="*/ 0 w 296"/>
              <a:gd name="T1" fmla="*/ 2147483646 h 1728"/>
              <a:gd name="T2" fmla="*/ 2147483646 w 296"/>
              <a:gd name="T3" fmla="*/ 2147483646 h 1728"/>
              <a:gd name="T4" fmla="*/ 2147483646 w 296"/>
              <a:gd name="T5" fmla="*/ 2147483646 h 1728"/>
              <a:gd name="T6" fmla="*/ 0 w 296"/>
              <a:gd name="T7" fmla="*/ 0 h 17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6" h="1728">
                <a:moveTo>
                  <a:pt x="0" y="1728"/>
                </a:moveTo>
                <a:cubicBezTo>
                  <a:pt x="140" y="1536"/>
                  <a:pt x="280" y="1344"/>
                  <a:pt x="288" y="1200"/>
                </a:cubicBezTo>
                <a:cubicBezTo>
                  <a:pt x="296" y="1056"/>
                  <a:pt x="96" y="1064"/>
                  <a:pt x="48" y="864"/>
                </a:cubicBezTo>
                <a:cubicBezTo>
                  <a:pt x="0" y="664"/>
                  <a:pt x="0" y="332"/>
                  <a:pt x="0"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Freeform 56">
            <a:extLst>
              <a:ext uri="{FF2B5EF4-FFF2-40B4-BE49-F238E27FC236}">
                <a16:creationId xmlns:a16="http://schemas.microsoft.com/office/drawing/2014/main" id="{8064592A-E1C5-24D7-014E-3A0E24AB1FDF}"/>
              </a:ext>
            </a:extLst>
          </p:cNvPr>
          <p:cNvSpPr>
            <a:spLocks/>
          </p:cNvSpPr>
          <p:nvPr/>
        </p:nvSpPr>
        <p:spPr bwMode="auto">
          <a:xfrm>
            <a:off x="7712819" y="4166742"/>
            <a:ext cx="1371600" cy="876300"/>
          </a:xfrm>
          <a:custGeom>
            <a:avLst/>
            <a:gdLst>
              <a:gd name="T0" fmla="*/ 0 w 864"/>
              <a:gd name="T1" fmla="*/ 2147483646 h 552"/>
              <a:gd name="T2" fmla="*/ 2147483646 w 864"/>
              <a:gd name="T3" fmla="*/ 2147483646 h 552"/>
              <a:gd name="T4" fmla="*/ 2147483646 w 864"/>
              <a:gd name="T5" fmla="*/ 2147483646 h 552"/>
              <a:gd name="T6" fmla="*/ 0 60000 65536"/>
              <a:gd name="T7" fmla="*/ 0 60000 65536"/>
              <a:gd name="T8" fmla="*/ 0 60000 65536"/>
            </a:gdLst>
            <a:ahLst/>
            <a:cxnLst>
              <a:cxn ang="T6">
                <a:pos x="T0" y="T1"/>
              </a:cxn>
              <a:cxn ang="T7">
                <a:pos x="T2" y="T3"/>
              </a:cxn>
              <a:cxn ang="T8">
                <a:pos x="T4" y="T5"/>
              </a:cxn>
            </a:cxnLst>
            <a:rect l="0" t="0" r="r" b="b"/>
            <a:pathLst>
              <a:path w="864" h="552">
                <a:moveTo>
                  <a:pt x="0" y="120"/>
                </a:moveTo>
                <a:cubicBezTo>
                  <a:pt x="168" y="60"/>
                  <a:pt x="336" y="0"/>
                  <a:pt x="480" y="72"/>
                </a:cubicBezTo>
                <a:cubicBezTo>
                  <a:pt x="624" y="144"/>
                  <a:pt x="744" y="348"/>
                  <a:pt x="864" y="552"/>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58">
            <a:extLst>
              <a:ext uri="{FF2B5EF4-FFF2-40B4-BE49-F238E27FC236}">
                <a16:creationId xmlns:a16="http://schemas.microsoft.com/office/drawing/2014/main" id="{7AC206BB-1327-0C63-4BBD-BEE4E8512B47}"/>
              </a:ext>
            </a:extLst>
          </p:cNvPr>
          <p:cNvSpPr>
            <a:spLocks noChangeShapeType="1"/>
          </p:cNvSpPr>
          <p:nvPr/>
        </p:nvSpPr>
        <p:spPr bwMode="auto">
          <a:xfrm flipV="1">
            <a:off x="7712819" y="3719067"/>
            <a:ext cx="1400175" cy="609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59">
            <a:extLst>
              <a:ext uri="{FF2B5EF4-FFF2-40B4-BE49-F238E27FC236}">
                <a16:creationId xmlns:a16="http://schemas.microsoft.com/office/drawing/2014/main" id="{2A3262B6-4AA2-2BEE-D641-259993E4D540}"/>
              </a:ext>
            </a:extLst>
          </p:cNvPr>
          <p:cNvSpPr>
            <a:spLocks noChangeShapeType="1"/>
          </p:cNvSpPr>
          <p:nvPr/>
        </p:nvSpPr>
        <p:spPr bwMode="auto">
          <a:xfrm flipV="1">
            <a:off x="7350869" y="3709542"/>
            <a:ext cx="1828800" cy="9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60">
            <a:extLst>
              <a:ext uri="{FF2B5EF4-FFF2-40B4-BE49-F238E27FC236}">
                <a16:creationId xmlns:a16="http://schemas.microsoft.com/office/drawing/2014/main" id="{A424F3B0-9E75-37AB-917C-2F4CC890112C}"/>
              </a:ext>
            </a:extLst>
          </p:cNvPr>
          <p:cNvSpPr>
            <a:spLocks noChangeShapeType="1"/>
          </p:cNvSpPr>
          <p:nvPr/>
        </p:nvSpPr>
        <p:spPr bwMode="auto">
          <a:xfrm>
            <a:off x="7255619" y="2299842"/>
            <a:ext cx="1828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61">
            <a:extLst>
              <a:ext uri="{FF2B5EF4-FFF2-40B4-BE49-F238E27FC236}">
                <a16:creationId xmlns:a16="http://schemas.microsoft.com/office/drawing/2014/main" id="{CD69B8BA-94B2-0ADA-70C1-C2462E3EA8AF}"/>
              </a:ext>
            </a:extLst>
          </p:cNvPr>
          <p:cNvSpPr>
            <a:spLocks noChangeShapeType="1"/>
          </p:cNvSpPr>
          <p:nvPr/>
        </p:nvSpPr>
        <p:spPr bwMode="auto">
          <a:xfrm flipH="1">
            <a:off x="7255619" y="2299842"/>
            <a:ext cx="182880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62">
            <a:extLst>
              <a:ext uri="{FF2B5EF4-FFF2-40B4-BE49-F238E27FC236}">
                <a16:creationId xmlns:a16="http://schemas.microsoft.com/office/drawing/2014/main" id="{DB73D9EF-5BE3-F726-DFA3-9B0B99A2CE17}"/>
              </a:ext>
            </a:extLst>
          </p:cNvPr>
          <p:cNvSpPr>
            <a:spLocks noChangeShapeType="1"/>
          </p:cNvSpPr>
          <p:nvPr/>
        </p:nvSpPr>
        <p:spPr bwMode="auto">
          <a:xfrm flipH="1" flipV="1">
            <a:off x="7255619" y="2957067"/>
            <a:ext cx="1857375" cy="7524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AutoShape 63">
            <a:extLst>
              <a:ext uri="{FF2B5EF4-FFF2-40B4-BE49-F238E27FC236}">
                <a16:creationId xmlns:a16="http://schemas.microsoft.com/office/drawing/2014/main" id="{7B64930C-ED56-7D68-04F6-9BE2F399B34B}"/>
              </a:ext>
            </a:extLst>
          </p:cNvPr>
          <p:cNvSpPr>
            <a:spLocks noChangeArrowheads="1"/>
          </p:cNvSpPr>
          <p:nvPr/>
        </p:nvSpPr>
        <p:spPr bwMode="auto">
          <a:xfrm>
            <a:off x="6338044" y="2271267"/>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3" name="AutoShape 64">
            <a:extLst>
              <a:ext uri="{FF2B5EF4-FFF2-40B4-BE49-F238E27FC236}">
                <a16:creationId xmlns:a16="http://schemas.microsoft.com/office/drawing/2014/main" id="{6DEE8E05-97DA-9C16-1AF7-9BD386819002}"/>
              </a:ext>
            </a:extLst>
          </p:cNvPr>
          <p:cNvSpPr>
            <a:spLocks noChangeArrowheads="1"/>
          </p:cNvSpPr>
          <p:nvPr/>
        </p:nvSpPr>
        <p:spPr bwMode="auto">
          <a:xfrm>
            <a:off x="6338044" y="3642867"/>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 name="Freeform 66">
            <a:extLst>
              <a:ext uri="{FF2B5EF4-FFF2-40B4-BE49-F238E27FC236}">
                <a16:creationId xmlns:a16="http://schemas.microsoft.com/office/drawing/2014/main" id="{3F71AC23-DE97-2F35-AE46-5374493F93BE}"/>
              </a:ext>
            </a:extLst>
          </p:cNvPr>
          <p:cNvSpPr>
            <a:spLocks/>
          </p:cNvSpPr>
          <p:nvPr/>
        </p:nvSpPr>
        <p:spPr bwMode="auto">
          <a:xfrm>
            <a:off x="9084419" y="2299842"/>
            <a:ext cx="76200" cy="2743200"/>
          </a:xfrm>
          <a:custGeom>
            <a:avLst/>
            <a:gdLst>
              <a:gd name="T0" fmla="*/ 0 w 48"/>
              <a:gd name="T1" fmla="*/ 2147483646 h 1728"/>
              <a:gd name="T2" fmla="*/ 2147483646 w 48"/>
              <a:gd name="T3" fmla="*/ 2147483646 h 1728"/>
              <a:gd name="T4" fmla="*/ 0 w 48"/>
              <a:gd name="T5" fmla="*/ 0 h 1728"/>
              <a:gd name="T6" fmla="*/ 0 60000 65536"/>
              <a:gd name="T7" fmla="*/ 0 60000 65536"/>
              <a:gd name="T8" fmla="*/ 0 60000 65536"/>
            </a:gdLst>
            <a:ahLst/>
            <a:cxnLst>
              <a:cxn ang="T6">
                <a:pos x="T0" y="T1"/>
              </a:cxn>
              <a:cxn ang="T7">
                <a:pos x="T2" y="T3"/>
              </a:cxn>
              <a:cxn ang="T8">
                <a:pos x="T4" y="T5"/>
              </a:cxn>
            </a:cxnLst>
            <a:rect l="0" t="0" r="r" b="b"/>
            <a:pathLst>
              <a:path w="48" h="1728">
                <a:moveTo>
                  <a:pt x="0" y="1728"/>
                </a:moveTo>
                <a:cubicBezTo>
                  <a:pt x="24" y="1440"/>
                  <a:pt x="48" y="1152"/>
                  <a:pt x="48" y="864"/>
                </a:cubicBezTo>
                <a:cubicBezTo>
                  <a:pt x="48" y="576"/>
                  <a:pt x="24" y="288"/>
                  <a:pt x="0"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Text Box 67">
            <a:extLst>
              <a:ext uri="{FF2B5EF4-FFF2-40B4-BE49-F238E27FC236}">
                <a16:creationId xmlns:a16="http://schemas.microsoft.com/office/drawing/2014/main" id="{248C1CC2-9CC5-608A-BDD7-A7C4190D9041}"/>
              </a:ext>
            </a:extLst>
          </p:cNvPr>
          <p:cNvSpPr txBox="1">
            <a:spLocks noChangeArrowheads="1"/>
          </p:cNvSpPr>
          <p:nvPr/>
        </p:nvSpPr>
        <p:spPr bwMode="auto">
          <a:xfrm>
            <a:off x="2355062" y="5427328"/>
            <a:ext cx="748187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solidFill>
                  <a:schemeClr val="tx2"/>
                </a:solidFill>
                <a:latin typeface="+mj-lt"/>
              </a:rPr>
              <a:t>K-Type braces are </a:t>
            </a:r>
            <a:r>
              <a:rPr lang="en-US" altLang="en-US" u="sng" dirty="0">
                <a:solidFill>
                  <a:schemeClr val="tx2"/>
                </a:solidFill>
                <a:latin typeface="+mj-lt"/>
              </a:rPr>
              <a:t>not</a:t>
            </a:r>
            <a:r>
              <a:rPr lang="en-US" altLang="en-US" dirty="0">
                <a:solidFill>
                  <a:schemeClr val="tx2"/>
                </a:solidFill>
                <a:latin typeface="+mj-lt"/>
              </a:rPr>
              <a:t> permitted for SCBF</a:t>
            </a:r>
          </a:p>
        </p:txBody>
      </p:sp>
    </p:spTree>
    <p:extLst>
      <p:ext uri="{BB962C8B-B14F-4D97-AF65-F5344CB8AC3E}">
        <p14:creationId xmlns:p14="http://schemas.microsoft.com/office/powerpoint/2010/main" val="246456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latin typeface="+mn-lt"/>
              </a:rPr>
              <a:t>Columns, beams and braces shall meet requirements of Section D1.1 for highly ductile members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lang="en-US" altLang="en-US" sz="2400" u="sng" dirty="0">
                <a:latin typeface="+mn-lt"/>
              </a:rPr>
              <a:t>F2.5a  Basic Requirements</a:t>
            </a:r>
          </a:p>
        </p:txBody>
      </p:sp>
      <p:sp>
        <p:nvSpPr>
          <p:cNvPr id="5" name="Text Box 6">
            <a:extLst>
              <a:ext uri="{FF2B5EF4-FFF2-40B4-BE49-F238E27FC236}">
                <a16:creationId xmlns:a16="http://schemas.microsoft.com/office/drawing/2014/main" id="{2FC5B4E2-AB43-6E3B-D8B4-B585B631C536}"/>
              </a:ext>
            </a:extLst>
          </p:cNvPr>
          <p:cNvSpPr txBox="1">
            <a:spLocks noChangeArrowheads="1"/>
          </p:cNvSpPr>
          <p:nvPr/>
        </p:nvSpPr>
        <p:spPr bwMode="auto">
          <a:xfrm>
            <a:off x="1306828" y="3393809"/>
            <a:ext cx="9757724"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solidFill>
                  <a:schemeClr val="tx2"/>
                </a:solidFill>
                <a:latin typeface="+mn-lt"/>
              </a:rPr>
              <a:t>i.e. 	Columns, beams and braces must be extra </a:t>
            </a:r>
            <a:r>
              <a:rPr lang="en-US" altLang="en-US" i="1" dirty="0">
                <a:solidFill>
                  <a:schemeClr val="tx2"/>
                </a:solidFill>
                <a:latin typeface="+mn-lt"/>
              </a:rPr>
              <a:t>	</a:t>
            </a:r>
            <a:r>
              <a:rPr lang="en-US" altLang="en-US" dirty="0">
                <a:solidFill>
                  <a:schemeClr val="tx2"/>
                </a:solidFill>
                <a:latin typeface="+mn-lt"/>
              </a:rPr>
              <a:t>compact to have ductility after reaching plastic		strength:   </a:t>
            </a:r>
            <a:r>
              <a:rPr lang="en-US" altLang="en-US" i="1" dirty="0">
                <a:solidFill>
                  <a:schemeClr val="tx2"/>
                </a:solidFill>
                <a:latin typeface="+mn-lt"/>
                <a:sym typeface="Symbol" pitchFamily="18" charset="2"/>
              </a:rPr>
              <a:t> ≤ </a:t>
            </a:r>
            <a:r>
              <a:rPr lang="en-US" altLang="en-US" i="1" baseline="-25000" dirty="0" err="1">
                <a:solidFill>
                  <a:schemeClr val="tx2"/>
                </a:solidFill>
                <a:latin typeface="+mn-lt"/>
                <a:sym typeface="Symbol" pitchFamily="18" charset="2"/>
              </a:rPr>
              <a:t>hd</a:t>
            </a:r>
            <a:endParaRPr lang="en-US" altLang="en-US" i="1" dirty="0">
              <a:solidFill>
                <a:schemeClr val="tx2"/>
              </a:solidFill>
              <a:latin typeface="+mn-lt"/>
              <a:sym typeface="Symbol" pitchFamily="18" charset="2"/>
            </a:endParaRPr>
          </a:p>
        </p:txBody>
      </p:sp>
    </p:spTree>
    <p:extLst>
      <p:ext uri="{BB962C8B-B14F-4D97-AF65-F5344CB8AC3E}">
        <p14:creationId xmlns:p14="http://schemas.microsoft.com/office/powerpoint/2010/main" val="140336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69</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400" u="sng" dirty="0">
                <a:latin typeface="+mn-lt"/>
              </a:rPr>
              <a:t>F2.4d  Tension-Only Frames</a:t>
            </a:r>
          </a:p>
        </p:txBody>
      </p:sp>
      <p:sp>
        <p:nvSpPr>
          <p:cNvPr id="7" name="TextBox 6">
            <a:extLst>
              <a:ext uri="{FF2B5EF4-FFF2-40B4-BE49-F238E27FC236}">
                <a16:creationId xmlns:a16="http://schemas.microsoft.com/office/drawing/2014/main" id="{F44248D6-4149-C78A-B566-808DF1FAF163}"/>
              </a:ext>
            </a:extLst>
          </p:cNvPr>
          <p:cNvSpPr txBox="1"/>
          <p:nvPr/>
        </p:nvSpPr>
        <p:spPr>
          <a:xfrm>
            <a:off x="6104218" y="1326803"/>
            <a:ext cx="5104350" cy="461665"/>
          </a:xfrm>
          <a:prstGeom prst="rect">
            <a:avLst/>
          </a:prstGeom>
          <a:noFill/>
        </p:spPr>
        <p:txBody>
          <a:bodyPr wrap="square">
            <a:spAutoFit/>
          </a:bodyPr>
          <a:lstStyle/>
          <a:p>
            <a:r>
              <a:rPr lang="en-US" altLang="en-US" sz="2400" b="1" u="sng" dirty="0"/>
              <a:t>F2.4e Multi-Tiered Braced Frames</a:t>
            </a:r>
          </a:p>
        </p:txBody>
      </p:sp>
      <p:sp>
        <p:nvSpPr>
          <p:cNvPr id="6" name="Text Box 5">
            <a:extLst>
              <a:ext uri="{FF2B5EF4-FFF2-40B4-BE49-F238E27FC236}">
                <a16:creationId xmlns:a16="http://schemas.microsoft.com/office/drawing/2014/main" id="{7FF76FA2-9DFA-3785-0EBB-74F9E3772926}"/>
              </a:ext>
            </a:extLst>
          </p:cNvPr>
          <p:cNvSpPr txBox="1">
            <a:spLocks noChangeArrowheads="1"/>
          </p:cNvSpPr>
          <p:nvPr/>
        </p:nvSpPr>
        <p:spPr bwMode="auto">
          <a:xfrm>
            <a:off x="1415480" y="5351138"/>
            <a:ext cx="281622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b="0" i="1" dirty="0">
                <a:solidFill>
                  <a:srgbClr val="FF0000"/>
                </a:solidFill>
                <a:latin typeface="+mj-lt"/>
              </a:rPr>
              <a:t>Not allowed</a:t>
            </a:r>
          </a:p>
        </p:txBody>
      </p:sp>
      <p:cxnSp>
        <p:nvCxnSpPr>
          <p:cNvPr id="8" name="Straight Connector 96">
            <a:extLst>
              <a:ext uri="{FF2B5EF4-FFF2-40B4-BE49-F238E27FC236}">
                <a16:creationId xmlns:a16="http://schemas.microsoft.com/office/drawing/2014/main" id="{1489FF97-583A-EA37-3A18-1B2345C15479}"/>
              </a:ext>
            </a:extLst>
          </p:cNvPr>
          <p:cNvCxnSpPr>
            <a:cxnSpLocks/>
          </p:cNvCxnSpPr>
          <p:nvPr/>
        </p:nvCxnSpPr>
        <p:spPr bwMode="auto">
          <a:xfrm>
            <a:off x="2221856" y="2901762"/>
            <a:ext cx="0" cy="144780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97">
            <a:extLst>
              <a:ext uri="{FF2B5EF4-FFF2-40B4-BE49-F238E27FC236}">
                <a16:creationId xmlns:a16="http://schemas.microsoft.com/office/drawing/2014/main" id="{2421F4A5-36C7-5C72-42F2-66E931158D79}"/>
              </a:ext>
            </a:extLst>
          </p:cNvPr>
          <p:cNvCxnSpPr>
            <a:cxnSpLocks/>
          </p:cNvCxnSpPr>
          <p:nvPr/>
        </p:nvCxnSpPr>
        <p:spPr bwMode="auto">
          <a:xfrm>
            <a:off x="3299768" y="2901762"/>
            <a:ext cx="0" cy="144780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98">
            <a:extLst>
              <a:ext uri="{FF2B5EF4-FFF2-40B4-BE49-F238E27FC236}">
                <a16:creationId xmlns:a16="http://schemas.microsoft.com/office/drawing/2014/main" id="{0CE14FCC-1AFC-2076-3601-EB39E3B61A23}"/>
              </a:ext>
            </a:extLst>
          </p:cNvPr>
          <p:cNvCxnSpPr>
            <a:cxnSpLocks/>
          </p:cNvCxnSpPr>
          <p:nvPr/>
        </p:nvCxnSpPr>
        <p:spPr bwMode="auto">
          <a:xfrm>
            <a:off x="2232968" y="2901762"/>
            <a:ext cx="10668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99">
            <a:extLst>
              <a:ext uri="{FF2B5EF4-FFF2-40B4-BE49-F238E27FC236}">
                <a16:creationId xmlns:a16="http://schemas.microsoft.com/office/drawing/2014/main" id="{17B214FF-0CD2-746C-F87F-940939A02041}"/>
              </a:ext>
            </a:extLst>
          </p:cNvPr>
          <p:cNvCxnSpPr>
            <a:cxnSpLocks/>
          </p:cNvCxnSpPr>
          <p:nvPr/>
        </p:nvCxnSpPr>
        <p:spPr bwMode="auto">
          <a:xfrm>
            <a:off x="2232968" y="2909699"/>
            <a:ext cx="1052513" cy="1417638"/>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00">
            <a:extLst>
              <a:ext uri="{FF2B5EF4-FFF2-40B4-BE49-F238E27FC236}">
                <a16:creationId xmlns:a16="http://schemas.microsoft.com/office/drawing/2014/main" id="{73CB5721-B0B0-4A0D-5DE3-6456CD0C6414}"/>
              </a:ext>
            </a:extLst>
          </p:cNvPr>
          <p:cNvCxnSpPr>
            <a:cxnSpLocks/>
          </p:cNvCxnSpPr>
          <p:nvPr/>
        </p:nvCxnSpPr>
        <p:spPr bwMode="auto">
          <a:xfrm flipV="1">
            <a:off x="2207568" y="2901762"/>
            <a:ext cx="1092200" cy="143192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01">
            <a:extLst>
              <a:ext uri="{FF2B5EF4-FFF2-40B4-BE49-F238E27FC236}">
                <a16:creationId xmlns:a16="http://schemas.microsoft.com/office/drawing/2014/main" id="{0A27CDF8-C5DE-D7CB-B746-7BA521FF171F}"/>
              </a:ext>
            </a:extLst>
          </p:cNvPr>
          <p:cNvCxnSpPr>
            <a:cxnSpLocks/>
          </p:cNvCxnSpPr>
          <p:nvPr/>
        </p:nvCxnSpPr>
        <p:spPr bwMode="auto">
          <a:xfrm flipH="1">
            <a:off x="2121843" y="4349562"/>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02">
            <a:extLst>
              <a:ext uri="{FF2B5EF4-FFF2-40B4-BE49-F238E27FC236}">
                <a16:creationId xmlns:a16="http://schemas.microsoft.com/office/drawing/2014/main" id="{6C993669-CBFF-8B0C-8ECA-A340997B3BA0}"/>
              </a:ext>
            </a:extLst>
          </p:cNvPr>
          <p:cNvCxnSpPr>
            <a:cxnSpLocks/>
          </p:cNvCxnSpPr>
          <p:nvPr/>
        </p:nvCxnSpPr>
        <p:spPr bwMode="auto">
          <a:xfrm flipH="1">
            <a:off x="3185468" y="4340037"/>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05">
            <a:extLst>
              <a:ext uri="{FF2B5EF4-FFF2-40B4-BE49-F238E27FC236}">
                <a16:creationId xmlns:a16="http://schemas.microsoft.com/office/drawing/2014/main" id="{1F5B51A8-14B1-F57E-884C-DE6E8E83BFE8}"/>
              </a:ext>
            </a:extLst>
          </p:cNvPr>
          <p:cNvCxnSpPr>
            <a:cxnSpLocks/>
          </p:cNvCxnSpPr>
          <p:nvPr/>
        </p:nvCxnSpPr>
        <p:spPr bwMode="auto">
          <a:xfrm flipV="1">
            <a:off x="2931468" y="3222437"/>
            <a:ext cx="123825" cy="161925"/>
          </a:xfrm>
          <a:prstGeom prst="line">
            <a:avLst/>
          </a:prstGeom>
          <a:noFill/>
          <a:ln w="508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12">
            <a:extLst>
              <a:ext uri="{FF2B5EF4-FFF2-40B4-BE49-F238E27FC236}">
                <a16:creationId xmlns:a16="http://schemas.microsoft.com/office/drawing/2014/main" id="{D1BCCDD8-977F-A3EF-332C-24D9C6D1FD36}"/>
              </a:ext>
            </a:extLst>
          </p:cNvPr>
          <p:cNvCxnSpPr>
            <a:cxnSpLocks/>
          </p:cNvCxnSpPr>
          <p:nvPr/>
        </p:nvCxnSpPr>
        <p:spPr bwMode="auto">
          <a:xfrm flipH="1" flipV="1">
            <a:off x="2436168" y="3177987"/>
            <a:ext cx="111125" cy="161925"/>
          </a:xfrm>
          <a:prstGeom prst="line">
            <a:avLst/>
          </a:prstGeom>
          <a:noFill/>
          <a:ln w="508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22">
            <a:extLst>
              <a:ext uri="{FF2B5EF4-FFF2-40B4-BE49-F238E27FC236}">
                <a16:creationId xmlns:a16="http://schemas.microsoft.com/office/drawing/2014/main" id="{EE95F896-AE7E-244E-106C-1FD68C69F665}"/>
              </a:ext>
            </a:extLst>
          </p:cNvPr>
          <p:cNvCxnSpPr>
            <a:cxnSpLocks/>
          </p:cNvCxnSpPr>
          <p:nvPr/>
        </p:nvCxnSpPr>
        <p:spPr bwMode="auto">
          <a:xfrm flipH="1">
            <a:off x="7861275" y="2579337"/>
            <a:ext cx="12700" cy="2239963"/>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23">
            <a:extLst>
              <a:ext uri="{FF2B5EF4-FFF2-40B4-BE49-F238E27FC236}">
                <a16:creationId xmlns:a16="http://schemas.microsoft.com/office/drawing/2014/main" id="{3A9FC0EF-B14A-5861-23FC-AA0DE5DEC247}"/>
              </a:ext>
            </a:extLst>
          </p:cNvPr>
          <p:cNvCxnSpPr>
            <a:cxnSpLocks/>
          </p:cNvCxnSpPr>
          <p:nvPr/>
        </p:nvCxnSpPr>
        <p:spPr bwMode="auto">
          <a:xfrm flipH="1">
            <a:off x="8916962" y="2572987"/>
            <a:ext cx="3175" cy="2246313"/>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124">
            <a:extLst>
              <a:ext uri="{FF2B5EF4-FFF2-40B4-BE49-F238E27FC236}">
                <a16:creationId xmlns:a16="http://schemas.microsoft.com/office/drawing/2014/main" id="{EAB93BA5-F049-01F2-C45A-20E654EF141B}"/>
              </a:ext>
            </a:extLst>
          </p:cNvPr>
          <p:cNvCxnSpPr>
            <a:cxnSpLocks/>
          </p:cNvCxnSpPr>
          <p:nvPr/>
        </p:nvCxnSpPr>
        <p:spPr bwMode="auto">
          <a:xfrm>
            <a:off x="7469162" y="2563462"/>
            <a:ext cx="19812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126">
            <a:extLst>
              <a:ext uri="{FF2B5EF4-FFF2-40B4-BE49-F238E27FC236}">
                <a16:creationId xmlns:a16="http://schemas.microsoft.com/office/drawing/2014/main" id="{44BD7770-D1AF-1224-3B86-537E383EDDC5}"/>
              </a:ext>
            </a:extLst>
          </p:cNvPr>
          <p:cNvCxnSpPr>
            <a:cxnSpLocks/>
          </p:cNvCxnSpPr>
          <p:nvPr/>
        </p:nvCxnSpPr>
        <p:spPr bwMode="auto">
          <a:xfrm>
            <a:off x="7873975" y="2572987"/>
            <a:ext cx="1055687" cy="103505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27">
            <a:extLst>
              <a:ext uri="{FF2B5EF4-FFF2-40B4-BE49-F238E27FC236}">
                <a16:creationId xmlns:a16="http://schemas.microsoft.com/office/drawing/2014/main" id="{65FD6DDA-195D-6298-5E4E-21D1E4931F29}"/>
              </a:ext>
            </a:extLst>
          </p:cNvPr>
          <p:cNvCxnSpPr>
            <a:cxnSpLocks/>
          </p:cNvCxnSpPr>
          <p:nvPr/>
        </p:nvCxnSpPr>
        <p:spPr bwMode="auto">
          <a:xfrm flipV="1">
            <a:off x="7851750" y="3608037"/>
            <a:ext cx="1065212" cy="1184275"/>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28">
            <a:extLst>
              <a:ext uri="{FF2B5EF4-FFF2-40B4-BE49-F238E27FC236}">
                <a16:creationId xmlns:a16="http://schemas.microsoft.com/office/drawing/2014/main" id="{5AAE4E35-EAA4-4ED4-7992-95C0CC1DD561}"/>
              </a:ext>
            </a:extLst>
          </p:cNvPr>
          <p:cNvCxnSpPr>
            <a:cxnSpLocks/>
          </p:cNvCxnSpPr>
          <p:nvPr/>
        </p:nvCxnSpPr>
        <p:spPr bwMode="auto">
          <a:xfrm flipV="1">
            <a:off x="7867625" y="2611087"/>
            <a:ext cx="1049337" cy="99695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29">
            <a:extLst>
              <a:ext uri="{FF2B5EF4-FFF2-40B4-BE49-F238E27FC236}">
                <a16:creationId xmlns:a16="http://schemas.microsoft.com/office/drawing/2014/main" id="{F51D3897-E440-A3D8-AF07-971DE6855BBC}"/>
              </a:ext>
            </a:extLst>
          </p:cNvPr>
          <p:cNvCxnSpPr>
            <a:cxnSpLocks/>
          </p:cNvCxnSpPr>
          <p:nvPr/>
        </p:nvCxnSpPr>
        <p:spPr bwMode="auto">
          <a:xfrm>
            <a:off x="7873975" y="3608037"/>
            <a:ext cx="1049337" cy="1201738"/>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130">
            <a:extLst>
              <a:ext uri="{FF2B5EF4-FFF2-40B4-BE49-F238E27FC236}">
                <a16:creationId xmlns:a16="http://schemas.microsoft.com/office/drawing/2014/main" id="{184E19A6-C8BC-386D-3CE1-F4C3687CCB0A}"/>
              </a:ext>
            </a:extLst>
          </p:cNvPr>
          <p:cNvCxnSpPr>
            <a:cxnSpLocks/>
          </p:cNvCxnSpPr>
          <p:nvPr/>
        </p:nvCxnSpPr>
        <p:spPr bwMode="auto">
          <a:xfrm flipH="1">
            <a:off x="7761262" y="4819300"/>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131">
            <a:extLst>
              <a:ext uri="{FF2B5EF4-FFF2-40B4-BE49-F238E27FC236}">
                <a16:creationId xmlns:a16="http://schemas.microsoft.com/office/drawing/2014/main" id="{061B48FD-6BA4-C11D-EDA9-AC0732AF02AE}"/>
              </a:ext>
            </a:extLst>
          </p:cNvPr>
          <p:cNvCxnSpPr>
            <a:cxnSpLocks/>
          </p:cNvCxnSpPr>
          <p:nvPr/>
        </p:nvCxnSpPr>
        <p:spPr bwMode="auto">
          <a:xfrm flipH="1">
            <a:off x="8824887" y="4809775"/>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5">
            <a:extLst>
              <a:ext uri="{FF2B5EF4-FFF2-40B4-BE49-F238E27FC236}">
                <a16:creationId xmlns:a16="http://schemas.microsoft.com/office/drawing/2014/main" id="{B7567FD8-25FD-392B-68EA-51FCAF5285D7}"/>
              </a:ext>
            </a:extLst>
          </p:cNvPr>
          <p:cNvSpPr txBox="1">
            <a:spLocks noChangeArrowheads="1"/>
          </p:cNvSpPr>
          <p:nvPr/>
        </p:nvSpPr>
        <p:spPr bwMode="auto">
          <a:xfrm>
            <a:off x="6440462" y="5354052"/>
            <a:ext cx="40386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spcBef>
                <a:spcPct val="50000"/>
              </a:spcBef>
              <a:buClrTx/>
              <a:buSzTx/>
              <a:buFontTx/>
              <a:buNone/>
              <a:defRPr sz="2000" b="1">
                <a:solidFill>
                  <a:schemeClr val="tx2"/>
                </a:solidFill>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800" b="0" i="1" dirty="0">
                <a:solidFill>
                  <a:srgbClr val="FF0000"/>
                </a:solidFill>
                <a:latin typeface="+mj-lt"/>
              </a:rPr>
              <a:t>Special requirements</a:t>
            </a:r>
          </a:p>
        </p:txBody>
      </p:sp>
      <p:cxnSp>
        <p:nvCxnSpPr>
          <p:cNvPr id="29" name="Straight Connector 158">
            <a:extLst>
              <a:ext uri="{FF2B5EF4-FFF2-40B4-BE49-F238E27FC236}">
                <a16:creationId xmlns:a16="http://schemas.microsoft.com/office/drawing/2014/main" id="{48091D9A-9892-0CBE-BFFB-40F0CF32C542}"/>
              </a:ext>
            </a:extLst>
          </p:cNvPr>
          <p:cNvCxnSpPr>
            <a:cxnSpLocks/>
          </p:cNvCxnSpPr>
          <p:nvPr/>
        </p:nvCxnSpPr>
        <p:spPr bwMode="auto">
          <a:xfrm>
            <a:off x="7896200" y="3608037"/>
            <a:ext cx="1042987"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 Box 5">
            <a:extLst>
              <a:ext uri="{FF2B5EF4-FFF2-40B4-BE49-F238E27FC236}">
                <a16:creationId xmlns:a16="http://schemas.microsoft.com/office/drawing/2014/main" id="{F5ABB2C9-079C-7CFD-F9D2-809C3486C4A5}"/>
              </a:ext>
            </a:extLst>
          </p:cNvPr>
          <p:cNvSpPr txBox="1">
            <a:spLocks noChangeArrowheads="1"/>
          </p:cNvSpPr>
          <p:nvPr/>
        </p:nvSpPr>
        <p:spPr bwMode="auto">
          <a:xfrm>
            <a:off x="8939186" y="3385787"/>
            <a:ext cx="226938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No floor here</a:t>
            </a:r>
          </a:p>
        </p:txBody>
      </p:sp>
      <p:sp>
        <p:nvSpPr>
          <p:cNvPr id="31" name="Text Box 5">
            <a:extLst>
              <a:ext uri="{FF2B5EF4-FFF2-40B4-BE49-F238E27FC236}">
                <a16:creationId xmlns:a16="http://schemas.microsoft.com/office/drawing/2014/main" id="{1A4DE773-38AD-C8BF-01DF-03FC2FBD9D55}"/>
              </a:ext>
            </a:extLst>
          </p:cNvPr>
          <p:cNvSpPr txBox="1">
            <a:spLocks noChangeArrowheads="1"/>
          </p:cNvSpPr>
          <p:nvPr/>
        </p:nvSpPr>
        <p:spPr bwMode="auto">
          <a:xfrm>
            <a:off x="9053487" y="2549175"/>
            <a:ext cx="19304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Roof</a:t>
            </a:r>
          </a:p>
        </p:txBody>
      </p:sp>
    </p:spTree>
    <p:extLst>
      <p:ext uri="{BB962C8B-B14F-4D97-AF65-F5344CB8AC3E}">
        <p14:creationId xmlns:p14="http://schemas.microsoft.com/office/powerpoint/2010/main" val="13202570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3BE0D0-9DF1-4162-5DD7-5193B36F9BDA}"/>
              </a:ext>
            </a:extLst>
          </p:cNvPr>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3" name="Picture 4" descr="CBF15">
            <a:extLst>
              <a:ext uri="{FF2B5EF4-FFF2-40B4-BE49-F238E27FC236}">
                <a16:creationId xmlns:a16="http://schemas.microsoft.com/office/drawing/2014/main" id="{E3B15AAC-DF42-BFE0-0835-A99548EFB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5772" y="0"/>
            <a:ext cx="10200456" cy="686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790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2069F-7F99-F34E-0183-5C035F2077E9}"/>
              </a:ext>
            </a:extLst>
          </p:cNvPr>
          <p:cNvSpPr>
            <a:spLocks noGrp="1"/>
          </p:cNvSpPr>
          <p:nvPr>
            <p:ph type="body" sz="quarter" idx="38"/>
          </p:nvPr>
        </p:nvSpPr>
        <p:spPr/>
        <p:txBody>
          <a:bodyPr/>
          <a:lstStyle/>
          <a:p>
            <a:r>
              <a:rPr lang="en-US" dirty="0"/>
              <a:t>F2.5a  Width-Thickness Limitations</a:t>
            </a:r>
          </a:p>
        </p:txBody>
      </p:sp>
      <p:sp>
        <p:nvSpPr>
          <p:cNvPr id="4" name="Slide Number Placeholder 3">
            <a:extLst>
              <a:ext uri="{FF2B5EF4-FFF2-40B4-BE49-F238E27FC236}">
                <a16:creationId xmlns:a16="http://schemas.microsoft.com/office/drawing/2014/main" id="{767A6CB7-CEB5-5E42-B37A-DCAB3951C2CE}"/>
              </a:ext>
            </a:extLst>
          </p:cNvPr>
          <p:cNvSpPr>
            <a:spLocks noGrp="1"/>
          </p:cNvSpPr>
          <p:nvPr>
            <p:ph type="sldNum" sz="quarter" idx="40"/>
          </p:nvPr>
        </p:nvSpPr>
        <p:spPr/>
        <p:txBody>
          <a:bodyPr/>
          <a:lstStyle/>
          <a:p>
            <a:pPr>
              <a:defRPr/>
            </a:pPr>
            <a:fld id="{6E117181-2254-4C4E-B84D-C4647DF99217}" type="slidenum">
              <a:rPr lang="en-US" altLang="en-US" smtClean="0"/>
              <a:pPr>
                <a:defRPr/>
              </a:pPr>
              <a:t>70</a:t>
            </a:fld>
            <a:endParaRPr lang="en-US" altLang="en-US" dirty="0"/>
          </a:p>
        </p:txBody>
      </p:sp>
      <p:grpSp>
        <p:nvGrpSpPr>
          <p:cNvPr id="5" name="Group 20">
            <a:extLst>
              <a:ext uri="{FF2B5EF4-FFF2-40B4-BE49-F238E27FC236}">
                <a16:creationId xmlns:a16="http://schemas.microsoft.com/office/drawing/2014/main" id="{66D38D7C-73E5-E1A9-7545-97BAB0A3890B}"/>
              </a:ext>
            </a:extLst>
          </p:cNvPr>
          <p:cNvGrpSpPr>
            <a:grpSpLocks/>
          </p:cNvGrpSpPr>
          <p:nvPr/>
        </p:nvGrpSpPr>
        <p:grpSpPr bwMode="auto">
          <a:xfrm>
            <a:off x="3798887" y="2147664"/>
            <a:ext cx="2895600" cy="3657600"/>
            <a:chOff x="1104" y="1008"/>
            <a:chExt cx="1248" cy="1728"/>
          </a:xfrm>
        </p:grpSpPr>
        <p:sp>
          <p:nvSpPr>
            <p:cNvPr id="6" name="Line 4">
              <a:extLst>
                <a:ext uri="{FF2B5EF4-FFF2-40B4-BE49-F238E27FC236}">
                  <a16:creationId xmlns:a16="http://schemas.microsoft.com/office/drawing/2014/main" id="{6CE846DB-CAE2-88FE-1229-1E03BE522893}"/>
                </a:ext>
              </a:extLst>
            </p:cNvPr>
            <p:cNvSpPr>
              <a:spLocks noChangeShapeType="1"/>
            </p:cNvSpPr>
            <p:nvPr/>
          </p:nvSpPr>
          <p:spPr bwMode="auto">
            <a:xfrm>
              <a:off x="1152" y="1008"/>
              <a:ext cx="0" cy="1728"/>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6">
              <a:extLst>
                <a:ext uri="{FF2B5EF4-FFF2-40B4-BE49-F238E27FC236}">
                  <a16:creationId xmlns:a16="http://schemas.microsoft.com/office/drawing/2014/main" id="{48D65A94-60B7-FF06-6A0B-B7F1B8A696CF}"/>
                </a:ext>
              </a:extLst>
            </p:cNvPr>
            <p:cNvSpPr>
              <a:spLocks noChangeShapeType="1"/>
            </p:cNvSpPr>
            <p:nvPr/>
          </p:nvSpPr>
          <p:spPr bwMode="auto">
            <a:xfrm>
              <a:off x="2304" y="1008"/>
              <a:ext cx="0" cy="1728"/>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Line 7">
              <a:extLst>
                <a:ext uri="{FF2B5EF4-FFF2-40B4-BE49-F238E27FC236}">
                  <a16:creationId xmlns:a16="http://schemas.microsoft.com/office/drawing/2014/main" id="{E5F815CE-E62D-2BEA-4C99-E4752A8DF0D4}"/>
                </a:ext>
              </a:extLst>
            </p:cNvPr>
            <p:cNvSpPr>
              <a:spLocks noChangeShapeType="1"/>
            </p:cNvSpPr>
            <p:nvPr/>
          </p:nvSpPr>
          <p:spPr bwMode="auto">
            <a:xfrm flipH="1">
              <a:off x="1104" y="2736"/>
              <a:ext cx="96"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9">
              <a:extLst>
                <a:ext uri="{FF2B5EF4-FFF2-40B4-BE49-F238E27FC236}">
                  <a16:creationId xmlns:a16="http://schemas.microsoft.com/office/drawing/2014/main" id="{BF69BAD6-05DE-452E-8E63-A95F67576F0A}"/>
                </a:ext>
              </a:extLst>
            </p:cNvPr>
            <p:cNvSpPr>
              <a:spLocks noChangeShapeType="1"/>
            </p:cNvSpPr>
            <p:nvPr/>
          </p:nvSpPr>
          <p:spPr bwMode="auto">
            <a:xfrm flipH="1">
              <a:off x="2256" y="2736"/>
              <a:ext cx="96"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0">
              <a:extLst>
                <a:ext uri="{FF2B5EF4-FFF2-40B4-BE49-F238E27FC236}">
                  <a16:creationId xmlns:a16="http://schemas.microsoft.com/office/drawing/2014/main" id="{4F528B5A-F9FA-7AA9-D94C-27A4BC5C6BA7}"/>
                </a:ext>
              </a:extLst>
            </p:cNvPr>
            <p:cNvSpPr>
              <a:spLocks noChangeShapeType="1"/>
            </p:cNvSpPr>
            <p:nvPr/>
          </p:nvSpPr>
          <p:spPr bwMode="auto">
            <a:xfrm>
              <a:off x="1152" y="2160"/>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1">
              <a:extLst>
                <a:ext uri="{FF2B5EF4-FFF2-40B4-BE49-F238E27FC236}">
                  <a16:creationId xmlns:a16="http://schemas.microsoft.com/office/drawing/2014/main" id="{6C5B180B-CE39-1766-A68C-72BCB77F5ECF}"/>
                </a:ext>
              </a:extLst>
            </p:cNvPr>
            <p:cNvSpPr>
              <a:spLocks noChangeShapeType="1"/>
            </p:cNvSpPr>
            <p:nvPr/>
          </p:nvSpPr>
          <p:spPr bwMode="auto">
            <a:xfrm>
              <a:off x="1152" y="1584"/>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2">
              <a:extLst>
                <a:ext uri="{FF2B5EF4-FFF2-40B4-BE49-F238E27FC236}">
                  <a16:creationId xmlns:a16="http://schemas.microsoft.com/office/drawing/2014/main" id="{FB17CC9A-0154-6E92-ABAA-F54F3FDB513A}"/>
                </a:ext>
              </a:extLst>
            </p:cNvPr>
            <p:cNvSpPr>
              <a:spLocks noChangeShapeType="1"/>
            </p:cNvSpPr>
            <p:nvPr/>
          </p:nvSpPr>
          <p:spPr bwMode="auto">
            <a:xfrm>
              <a:off x="1152" y="1008"/>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3">
              <a:extLst>
                <a:ext uri="{FF2B5EF4-FFF2-40B4-BE49-F238E27FC236}">
                  <a16:creationId xmlns:a16="http://schemas.microsoft.com/office/drawing/2014/main" id="{346B6B3E-E48C-3054-0C40-6B68335116C1}"/>
                </a:ext>
              </a:extLst>
            </p:cNvPr>
            <p:cNvSpPr>
              <a:spLocks noChangeShapeType="1"/>
            </p:cNvSpPr>
            <p:nvPr/>
          </p:nvSpPr>
          <p:spPr bwMode="auto">
            <a:xfrm flipV="1">
              <a:off x="1152" y="2160"/>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4">
              <a:extLst>
                <a:ext uri="{FF2B5EF4-FFF2-40B4-BE49-F238E27FC236}">
                  <a16:creationId xmlns:a16="http://schemas.microsoft.com/office/drawing/2014/main" id="{6F24B3D1-E860-4DD4-F215-A2591D95E0CC}"/>
                </a:ext>
              </a:extLst>
            </p:cNvPr>
            <p:cNvSpPr>
              <a:spLocks noChangeShapeType="1"/>
            </p:cNvSpPr>
            <p:nvPr/>
          </p:nvSpPr>
          <p:spPr bwMode="auto">
            <a:xfrm flipV="1">
              <a:off x="1152" y="1584"/>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5">
              <a:extLst>
                <a:ext uri="{FF2B5EF4-FFF2-40B4-BE49-F238E27FC236}">
                  <a16:creationId xmlns:a16="http://schemas.microsoft.com/office/drawing/2014/main" id="{58DEEE93-3489-7FA0-857C-38EFCC2970F0}"/>
                </a:ext>
              </a:extLst>
            </p:cNvPr>
            <p:cNvSpPr>
              <a:spLocks noChangeShapeType="1"/>
            </p:cNvSpPr>
            <p:nvPr/>
          </p:nvSpPr>
          <p:spPr bwMode="auto">
            <a:xfrm flipV="1">
              <a:off x="1152" y="1008"/>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7">
              <a:extLst>
                <a:ext uri="{FF2B5EF4-FFF2-40B4-BE49-F238E27FC236}">
                  <a16:creationId xmlns:a16="http://schemas.microsoft.com/office/drawing/2014/main" id="{4D56F571-E5A0-28E1-7493-EC8E14877D17}"/>
                </a:ext>
              </a:extLst>
            </p:cNvPr>
            <p:cNvSpPr>
              <a:spLocks noChangeShapeType="1"/>
            </p:cNvSpPr>
            <p:nvPr/>
          </p:nvSpPr>
          <p:spPr bwMode="auto">
            <a:xfrm flipH="1" flipV="1">
              <a:off x="1728" y="2160"/>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8">
              <a:extLst>
                <a:ext uri="{FF2B5EF4-FFF2-40B4-BE49-F238E27FC236}">
                  <a16:creationId xmlns:a16="http://schemas.microsoft.com/office/drawing/2014/main" id="{7F5F7982-9BD5-F7B7-5DE0-3DA4C3CEB45F}"/>
                </a:ext>
              </a:extLst>
            </p:cNvPr>
            <p:cNvSpPr>
              <a:spLocks noChangeShapeType="1"/>
            </p:cNvSpPr>
            <p:nvPr/>
          </p:nvSpPr>
          <p:spPr bwMode="auto">
            <a:xfrm flipH="1" flipV="1">
              <a:off x="1728" y="1584"/>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9">
              <a:extLst>
                <a:ext uri="{FF2B5EF4-FFF2-40B4-BE49-F238E27FC236}">
                  <a16:creationId xmlns:a16="http://schemas.microsoft.com/office/drawing/2014/main" id="{DDD2E43B-197D-BF5A-26BD-254126A11211}"/>
                </a:ext>
              </a:extLst>
            </p:cNvPr>
            <p:cNvSpPr>
              <a:spLocks noChangeShapeType="1"/>
            </p:cNvSpPr>
            <p:nvPr/>
          </p:nvSpPr>
          <p:spPr bwMode="auto">
            <a:xfrm flipH="1" flipV="1">
              <a:off x="1728" y="1008"/>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9" name="Group 40">
            <a:extLst>
              <a:ext uri="{FF2B5EF4-FFF2-40B4-BE49-F238E27FC236}">
                <a16:creationId xmlns:a16="http://schemas.microsoft.com/office/drawing/2014/main" id="{4E74224D-1FE4-D595-55BE-6D3D4B4D5E3E}"/>
              </a:ext>
            </a:extLst>
          </p:cNvPr>
          <p:cNvGrpSpPr>
            <a:grpSpLocks/>
          </p:cNvGrpSpPr>
          <p:nvPr/>
        </p:nvGrpSpPr>
        <p:grpSpPr bwMode="auto">
          <a:xfrm>
            <a:off x="3862387" y="2147664"/>
            <a:ext cx="3733800" cy="3657600"/>
            <a:chOff x="1152" y="1008"/>
            <a:chExt cx="2352" cy="2304"/>
          </a:xfrm>
        </p:grpSpPr>
        <p:sp>
          <p:nvSpPr>
            <p:cNvPr id="20" name="Line 33">
              <a:extLst>
                <a:ext uri="{FF2B5EF4-FFF2-40B4-BE49-F238E27FC236}">
                  <a16:creationId xmlns:a16="http://schemas.microsoft.com/office/drawing/2014/main" id="{5717015B-FF3C-D2FF-38AA-EB2670190A4D}"/>
                </a:ext>
              </a:extLst>
            </p:cNvPr>
            <p:cNvSpPr>
              <a:spLocks noChangeShapeType="1"/>
            </p:cNvSpPr>
            <p:nvPr/>
          </p:nvSpPr>
          <p:spPr bwMode="auto">
            <a:xfrm flipV="1">
              <a:off x="1174" y="2599"/>
              <a:ext cx="965" cy="713"/>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34">
              <a:extLst>
                <a:ext uri="{FF2B5EF4-FFF2-40B4-BE49-F238E27FC236}">
                  <a16:creationId xmlns:a16="http://schemas.microsoft.com/office/drawing/2014/main" id="{10B875A5-8DED-7B2E-D539-FA9C4D0B388F}"/>
                </a:ext>
              </a:extLst>
            </p:cNvPr>
            <p:cNvSpPr>
              <a:spLocks noChangeShapeType="1"/>
            </p:cNvSpPr>
            <p:nvPr/>
          </p:nvSpPr>
          <p:spPr bwMode="auto">
            <a:xfrm flipV="1">
              <a:off x="1298" y="1841"/>
              <a:ext cx="1205" cy="703"/>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Line 35">
              <a:extLst>
                <a:ext uri="{FF2B5EF4-FFF2-40B4-BE49-F238E27FC236}">
                  <a16:creationId xmlns:a16="http://schemas.microsoft.com/office/drawing/2014/main" id="{F16CC698-216C-F6C6-EB66-1ECEEC647683}"/>
                </a:ext>
              </a:extLst>
            </p:cNvPr>
            <p:cNvSpPr>
              <a:spLocks noChangeShapeType="1"/>
            </p:cNvSpPr>
            <p:nvPr/>
          </p:nvSpPr>
          <p:spPr bwMode="auto">
            <a:xfrm flipV="1">
              <a:off x="1702" y="1050"/>
              <a:ext cx="960" cy="726"/>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Freeform 37">
              <a:extLst>
                <a:ext uri="{FF2B5EF4-FFF2-40B4-BE49-F238E27FC236}">
                  <a16:creationId xmlns:a16="http://schemas.microsoft.com/office/drawing/2014/main" id="{A0D26FDE-C84A-2AF7-32B8-379E163CE075}"/>
                </a:ext>
              </a:extLst>
            </p:cNvPr>
            <p:cNvSpPr>
              <a:spLocks/>
            </p:cNvSpPr>
            <p:nvPr/>
          </p:nvSpPr>
          <p:spPr bwMode="auto">
            <a:xfrm>
              <a:off x="2509" y="1837"/>
              <a:ext cx="515" cy="707"/>
            </a:xfrm>
            <a:custGeom>
              <a:avLst/>
              <a:gdLst>
                <a:gd name="T0" fmla="*/ 0 w 480"/>
                <a:gd name="T1" fmla="*/ 0 h 768"/>
                <a:gd name="T2" fmla="*/ 509 w 480"/>
                <a:gd name="T3" fmla="*/ 207 h 768"/>
                <a:gd name="T4" fmla="*/ 636 w 480"/>
                <a:gd name="T5" fmla="*/ 551 h 768"/>
                <a:gd name="T6" fmla="*/ 0 60000 65536"/>
                <a:gd name="T7" fmla="*/ 0 60000 65536"/>
                <a:gd name="T8" fmla="*/ 0 60000 65536"/>
              </a:gdLst>
              <a:ahLst/>
              <a:cxnLst>
                <a:cxn ang="T6">
                  <a:pos x="T0" y="T1"/>
                </a:cxn>
                <a:cxn ang="T7">
                  <a:pos x="T2" y="T3"/>
                </a:cxn>
                <a:cxn ang="T8">
                  <a:pos x="T4" y="T5"/>
                </a:cxn>
              </a:cxnLst>
              <a:rect l="0" t="0" r="r" b="b"/>
              <a:pathLst>
                <a:path w="480" h="768">
                  <a:moveTo>
                    <a:pt x="0" y="0"/>
                  </a:moveTo>
                  <a:cubicBezTo>
                    <a:pt x="152" y="80"/>
                    <a:pt x="304" y="160"/>
                    <a:pt x="384" y="288"/>
                  </a:cubicBezTo>
                  <a:cubicBezTo>
                    <a:pt x="464" y="416"/>
                    <a:pt x="472" y="592"/>
                    <a:pt x="48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Freeform 39">
              <a:extLst>
                <a:ext uri="{FF2B5EF4-FFF2-40B4-BE49-F238E27FC236}">
                  <a16:creationId xmlns:a16="http://schemas.microsoft.com/office/drawing/2014/main" id="{199CD0B9-9152-ABB8-80F8-0DC10913A9C7}"/>
                </a:ext>
              </a:extLst>
            </p:cNvPr>
            <p:cNvSpPr>
              <a:spLocks/>
            </p:cNvSpPr>
            <p:nvPr/>
          </p:nvSpPr>
          <p:spPr bwMode="auto">
            <a:xfrm>
              <a:off x="2142" y="2604"/>
              <a:ext cx="738" cy="708"/>
            </a:xfrm>
            <a:custGeom>
              <a:avLst/>
              <a:gdLst>
                <a:gd name="T0" fmla="*/ 0 w 720"/>
                <a:gd name="T1" fmla="*/ 0 h 768"/>
                <a:gd name="T2" fmla="*/ 530 w 720"/>
                <a:gd name="T3" fmla="*/ 243 h 768"/>
                <a:gd name="T4" fmla="*/ 794 w 720"/>
                <a:gd name="T5" fmla="*/ 555 h 768"/>
                <a:gd name="T6" fmla="*/ 0 60000 65536"/>
                <a:gd name="T7" fmla="*/ 0 60000 65536"/>
                <a:gd name="T8" fmla="*/ 0 60000 65536"/>
              </a:gdLst>
              <a:ahLst/>
              <a:cxnLst>
                <a:cxn ang="T6">
                  <a:pos x="T0" y="T1"/>
                </a:cxn>
                <a:cxn ang="T7">
                  <a:pos x="T2" y="T3"/>
                </a:cxn>
                <a:cxn ang="T8">
                  <a:pos x="T4" y="T5"/>
                </a:cxn>
              </a:cxnLst>
              <a:rect l="0" t="0" r="r" b="b"/>
              <a:pathLst>
                <a:path w="720" h="768">
                  <a:moveTo>
                    <a:pt x="0" y="0"/>
                  </a:moveTo>
                  <a:cubicBezTo>
                    <a:pt x="180" y="104"/>
                    <a:pt x="360" y="208"/>
                    <a:pt x="480" y="336"/>
                  </a:cubicBezTo>
                  <a:cubicBezTo>
                    <a:pt x="600" y="464"/>
                    <a:pt x="660" y="616"/>
                    <a:pt x="72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Freeform 22">
              <a:extLst>
                <a:ext uri="{FF2B5EF4-FFF2-40B4-BE49-F238E27FC236}">
                  <a16:creationId xmlns:a16="http://schemas.microsoft.com/office/drawing/2014/main" id="{500F2FA3-FBA6-BE9F-5F87-1E9936E47103}"/>
                </a:ext>
              </a:extLst>
            </p:cNvPr>
            <p:cNvSpPr>
              <a:spLocks/>
            </p:cNvSpPr>
            <p:nvPr/>
          </p:nvSpPr>
          <p:spPr bwMode="auto">
            <a:xfrm>
              <a:off x="1152" y="1008"/>
              <a:ext cx="624" cy="2304"/>
            </a:xfrm>
            <a:custGeom>
              <a:avLst/>
              <a:gdLst>
                <a:gd name="T0" fmla="*/ 0 w 624"/>
                <a:gd name="T1" fmla="*/ 2304 h 2304"/>
                <a:gd name="T2" fmla="*/ 144 w 624"/>
                <a:gd name="T3" fmla="*/ 1536 h 2304"/>
                <a:gd name="T4" fmla="*/ 528 w 624"/>
                <a:gd name="T5" fmla="*/ 768 h 2304"/>
                <a:gd name="T6" fmla="*/ 624 w 624"/>
                <a:gd name="T7" fmla="*/ 0 h 2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4" h="2304">
                  <a:moveTo>
                    <a:pt x="0" y="2304"/>
                  </a:moveTo>
                  <a:cubicBezTo>
                    <a:pt x="28" y="2048"/>
                    <a:pt x="56" y="1792"/>
                    <a:pt x="144" y="1536"/>
                  </a:cubicBezTo>
                  <a:cubicBezTo>
                    <a:pt x="232" y="1280"/>
                    <a:pt x="448" y="1024"/>
                    <a:pt x="528" y="768"/>
                  </a:cubicBezTo>
                  <a:cubicBezTo>
                    <a:pt x="608" y="512"/>
                    <a:pt x="616" y="256"/>
                    <a:pt x="624" y="0"/>
                  </a:cubicBezTo>
                </a:path>
              </a:pathLst>
            </a:custGeom>
            <a:noFill/>
            <a:ln w="38100"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Freeform 24">
              <a:extLst>
                <a:ext uri="{FF2B5EF4-FFF2-40B4-BE49-F238E27FC236}">
                  <a16:creationId xmlns:a16="http://schemas.microsoft.com/office/drawing/2014/main" id="{423D646E-876E-3C43-A8B9-CEED023980F9}"/>
                </a:ext>
              </a:extLst>
            </p:cNvPr>
            <p:cNvSpPr>
              <a:spLocks/>
            </p:cNvSpPr>
            <p:nvPr/>
          </p:nvSpPr>
          <p:spPr bwMode="auto">
            <a:xfrm>
              <a:off x="2880" y="1008"/>
              <a:ext cx="624" cy="2304"/>
            </a:xfrm>
            <a:custGeom>
              <a:avLst/>
              <a:gdLst>
                <a:gd name="T0" fmla="*/ 0 w 624"/>
                <a:gd name="T1" fmla="*/ 2304 h 2304"/>
                <a:gd name="T2" fmla="*/ 144 w 624"/>
                <a:gd name="T3" fmla="*/ 1536 h 2304"/>
                <a:gd name="T4" fmla="*/ 528 w 624"/>
                <a:gd name="T5" fmla="*/ 768 h 2304"/>
                <a:gd name="T6" fmla="*/ 624 w 624"/>
                <a:gd name="T7" fmla="*/ 0 h 2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4" h="2304">
                  <a:moveTo>
                    <a:pt x="0" y="2304"/>
                  </a:moveTo>
                  <a:cubicBezTo>
                    <a:pt x="28" y="2048"/>
                    <a:pt x="56" y="1792"/>
                    <a:pt x="144" y="1536"/>
                  </a:cubicBezTo>
                  <a:cubicBezTo>
                    <a:pt x="232" y="1280"/>
                    <a:pt x="448" y="1024"/>
                    <a:pt x="528" y="768"/>
                  </a:cubicBezTo>
                  <a:cubicBezTo>
                    <a:pt x="608" y="512"/>
                    <a:pt x="616" y="256"/>
                    <a:pt x="624" y="0"/>
                  </a:cubicBezTo>
                </a:path>
              </a:pathLst>
            </a:custGeom>
            <a:noFill/>
            <a:ln w="38100"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7" name="AutoShape 41">
            <a:extLst>
              <a:ext uri="{FF2B5EF4-FFF2-40B4-BE49-F238E27FC236}">
                <a16:creationId xmlns:a16="http://schemas.microsoft.com/office/drawing/2014/main" id="{3A60BE6C-CB56-6F56-1109-3542B3161F46}"/>
              </a:ext>
            </a:extLst>
          </p:cNvPr>
          <p:cNvSpPr>
            <a:spLocks noChangeArrowheads="1"/>
          </p:cNvSpPr>
          <p:nvPr/>
        </p:nvSpPr>
        <p:spPr bwMode="auto">
          <a:xfrm>
            <a:off x="3062287" y="2071464"/>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8" name="AutoShape 42">
            <a:extLst>
              <a:ext uri="{FF2B5EF4-FFF2-40B4-BE49-F238E27FC236}">
                <a16:creationId xmlns:a16="http://schemas.microsoft.com/office/drawing/2014/main" id="{7B2AB3DA-C661-B410-7AB8-72FE04ED8D0B}"/>
              </a:ext>
            </a:extLst>
          </p:cNvPr>
          <p:cNvSpPr>
            <a:spLocks noChangeArrowheads="1"/>
          </p:cNvSpPr>
          <p:nvPr/>
        </p:nvSpPr>
        <p:spPr bwMode="auto">
          <a:xfrm>
            <a:off x="3062287" y="3290664"/>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 name="AutoShape 43">
            <a:extLst>
              <a:ext uri="{FF2B5EF4-FFF2-40B4-BE49-F238E27FC236}">
                <a16:creationId xmlns:a16="http://schemas.microsoft.com/office/drawing/2014/main" id="{9D02DD55-2ED3-3AD7-DA3D-EA34F076CA52}"/>
              </a:ext>
            </a:extLst>
          </p:cNvPr>
          <p:cNvSpPr>
            <a:spLocks noChangeArrowheads="1"/>
          </p:cNvSpPr>
          <p:nvPr/>
        </p:nvSpPr>
        <p:spPr bwMode="auto">
          <a:xfrm>
            <a:off x="3062287" y="4509864"/>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0" name="Text Box 45">
            <a:extLst>
              <a:ext uri="{FF2B5EF4-FFF2-40B4-BE49-F238E27FC236}">
                <a16:creationId xmlns:a16="http://schemas.microsoft.com/office/drawing/2014/main" id="{0C69FAFD-77F2-6171-9976-4B590E22890E}"/>
              </a:ext>
            </a:extLst>
          </p:cNvPr>
          <p:cNvSpPr txBox="1">
            <a:spLocks noChangeArrowheads="1"/>
          </p:cNvSpPr>
          <p:nvPr/>
        </p:nvSpPr>
        <p:spPr bwMode="auto">
          <a:xfrm>
            <a:off x="6765925" y="4690839"/>
            <a:ext cx="42707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j-lt"/>
              </a:rPr>
              <a:t>Columns:  </a:t>
            </a:r>
            <a:r>
              <a:rPr lang="en-US" altLang="en-US" i="1" dirty="0">
                <a:latin typeface="+mj-lt"/>
                <a:sym typeface="Symbol" pitchFamily="18" charset="2"/>
              </a:rPr>
              <a:t> ≤ </a:t>
            </a:r>
            <a:r>
              <a:rPr lang="en-US" altLang="en-US" i="1" baseline="-25000" dirty="0" err="1">
                <a:latin typeface="+mj-lt"/>
                <a:sym typeface="Symbol" pitchFamily="18" charset="2"/>
              </a:rPr>
              <a:t>hd</a:t>
            </a:r>
            <a:endParaRPr lang="en-US" altLang="en-US" baseline="-25000" dirty="0">
              <a:latin typeface="+mj-lt"/>
            </a:endParaRPr>
          </a:p>
        </p:txBody>
      </p:sp>
      <p:sp>
        <p:nvSpPr>
          <p:cNvPr id="31" name="Freeform: Shape 3">
            <a:extLst>
              <a:ext uri="{FF2B5EF4-FFF2-40B4-BE49-F238E27FC236}">
                <a16:creationId xmlns:a16="http://schemas.microsoft.com/office/drawing/2014/main" id="{D4C9E048-3604-8EB5-3D7B-829A1A790805}"/>
              </a:ext>
            </a:extLst>
          </p:cNvPr>
          <p:cNvSpPr>
            <a:spLocks/>
          </p:cNvSpPr>
          <p:nvPr/>
        </p:nvSpPr>
        <p:spPr bwMode="auto">
          <a:xfrm>
            <a:off x="4119562" y="4517802"/>
            <a:ext cx="2730500" cy="217487"/>
          </a:xfrm>
          <a:custGeom>
            <a:avLst/>
            <a:gdLst>
              <a:gd name="T0" fmla="*/ 0 w 2751992"/>
              <a:gd name="T1" fmla="*/ 65035 h 218153"/>
              <a:gd name="T2" fmla="*/ 792155 w 2751992"/>
              <a:gd name="T3" fmla="*/ 213138 h 218153"/>
              <a:gd name="T4" fmla="*/ 1303222 w 2751992"/>
              <a:gd name="T5" fmla="*/ 152155 h 218153"/>
              <a:gd name="T6" fmla="*/ 2078342 w 2751992"/>
              <a:gd name="T7" fmla="*/ 4052 h 218153"/>
              <a:gd name="T8" fmla="*/ 2666070 w 2751992"/>
              <a:gd name="T9" fmla="*/ 56323 h 218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1992" h="218153">
                <a:moveTo>
                  <a:pt x="0" y="65634"/>
                </a:moveTo>
                <a:cubicBezTo>
                  <a:pt x="296740" y="133041"/>
                  <a:pt x="593480" y="200449"/>
                  <a:pt x="817684" y="215103"/>
                </a:cubicBezTo>
                <a:cubicBezTo>
                  <a:pt x="1041888" y="229757"/>
                  <a:pt x="1123950" y="188726"/>
                  <a:pt x="1345223" y="153557"/>
                </a:cubicBezTo>
                <a:cubicBezTo>
                  <a:pt x="1566496" y="118388"/>
                  <a:pt x="1910862" y="20207"/>
                  <a:pt x="2145323" y="4088"/>
                </a:cubicBezTo>
                <a:cubicBezTo>
                  <a:pt x="2379785" y="-12031"/>
                  <a:pt x="2565888" y="22405"/>
                  <a:pt x="2751992" y="56842"/>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Freeform: Shape 41">
            <a:extLst>
              <a:ext uri="{FF2B5EF4-FFF2-40B4-BE49-F238E27FC236}">
                <a16:creationId xmlns:a16="http://schemas.microsoft.com/office/drawing/2014/main" id="{E5095D93-B2F8-3DB0-5DEF-937A44215AB1}"/>
              </a:ext>
            </a:extLst>
          </p:cNvPr>
          <p:cNvSpPr>
            <a:spLocks/>
          </p:cNvSpPr>
          <p:nvPr/>
        </p:nvSpPr>
        <p:spPr bwMode="auto">
          <a:xfrm>
            <a:off x="4738687" y="3298602"/>
            <a:ext cx="2714625" cy="217487"/>
          </a:xfrm>
          <a:custGeom>
            <a:avLst/>
            <a:gdLst>
              <a:gd name="T0" fmla="*/ 0 w 2751992"/>
              <a:gd name="T1" fmla="*/ 65035 h 218153"/>
              <a:gd name="T2" fmla="*/ 773960 w 2751992"/>
              <a:gd name="T3" fmla="*/ 213138 h 218153"/>
              <a:gd name="T4" fmla="*/ 1273290 w 2751992"/>
              <a:gd name="T5" fmla="*/ 152155 h 218153"/>
              <a:gd name="T6" fmla="*/ 2030607 w 2751992"/>
              <a:gd name="T7" fmla="*/ 4052 h 218153"/>
              <a:gd name="T8" fmla="*/ 2604835 w 2751992"/>
              <a:gd name="T9" fmla="*/ 56323 h 218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1992" h="218153">
                <a:moveTo>
                  <a:pt x="0" y="65634"/>
                </a:moveTo>
                <a:cubicBezTo>
                  <a:pt x="296740" y="133041"/>
                  <a:pt x="593480" y="200449"/>
                  <a:pt x="817684" y="215103"/>
                </a:cubicBezTo>
                <a:cubicBezTo>
                  <a:pt x="1041888" y="229757"/>
                  <a:pt x="1123950" y="188726"/>
                  <a:pt x="1345223" y="153557"/>
                </a:cubicBezTo>
                <a:cubicBezTo>
                  <a:pt x="1566496" y="118388"/>
                  <a:pt x="1910862" y="20207"/>
                  <a:pt x="2145323" y="4088"/>
                </a:cubicBezTo>
                <a:cubicBezTo>
                  <a:pt x="2379785" y="-12031"/>
                  <a:pt x="2565888" y="22405"/>
                  <a:pt x="2751992" y="56842"/>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Freeform 37">
            <a:extLst>
              <a:ext uri="{FF2B5EF4-FFF2-40B4-BE49-F238E27FC236}">
                <a16:creationId xmlns:a16="http://schemas.microsoft.com/office/drawing/2014/main" id="{27D451D3-E95F-350F-ECC6-C28C68BEA99A}"/>
              </a:ext>
            </a:extLst>
          </p:cNvPr>
          <p:cNvSpPr>
            <a:spLocks/>
          </p:cNvSpPr>
          <p:nvPr/>
        </p:nvSpPr>
        <p:spPr bwMode="auto">
          <a:xfrm>
            <a:off x="6246812" y="2204814"/>
            <a:ext cx="1206500" cy="1160463"/>
          </a:xfrm>
          <a:custGeom>
            <a:avLst/>
            <a:gdLst>
              <a:gd name="T0" fmla="*/ 0 w 480"/>
              <a:gd name="T1" fmla="*/ 0 h 768"/>
              <a:gd name="T2" fmla="*/ 2147483646 w 480"/>
              <a:gd name="T3" fmla="*/ 2147483646 h 768"/>
              <a:gd name="T4" fmla="*/ 2147483646 w 480"/>
              <a:gd name="T5" fmla="*/ 2147483646 h 768"/>
              <a:gd name="T6" fmla="*/ 0 60000 65536"/>
              <a:gd name="T7" fmla="*/ 0 60000 65536"/>
              <a:gd name="T8" fmla="*/ 0 60000 65536"/>
            </a:gdLst>
            <a:ahLst/>
            <a:cxnLst>
              <a:cxn ang="T6">
                <a:pos x="T0" y="T1"/>
              </a:cxn>
              <a:cxn ang="T7">
                <a:pos x="T2" y="T3"/>
              </a:cxn>
              <a:cxn ang="T8">
                <a:pos x="T4" y="T5"/>
              </a:cxn>
            </a:cxnLst>
            <a:rect l="0" t="0" r="r" b="b"/>
            <a:pathLst>
              <a:path w="480" h="768">
                <a:moveTo>
                  <a:pt x="0" y="0"/>
                </a:moveTo>
                <a:cubicBezTo>
                  <a:pt x="152" y="80"/>
                  <a:pt x="304" y="160"/>
                  <a:pt x="384" y="288"/>
                </a:cubicBezTo>
                <a:cubicBezTo>
                  <a:pt x="464" y="416"/>
                  <a:pt x="472" y="592"/>
                  <a:pt x="48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Freeform: Shape 6">
            <a:extLst>
              <a:ext uri="{FF2B5EF4-FFF2-40B4-BE49-F238E27FC236}">
                <a16:creationId xmlns:a16="http://schemas.microsoft.com/office/drawing/2014/main" id="{C241FD4D-A0E3-8512-7677-A66D9602E187}"/>
              </a:ext>
            </a:extLst>
          </p:cNvPr>
          <p:cNvSpPr>
            <a:spLocks/>
          </p:cNvSpPr>
          <p:nvPr/>
        </p:nvSpPr>
        <p:spPr bwMode="auto">
          <a:xfrm>
            <a:off x="4846637" y="2141314"/>
            <a:ext cx="2755900" cy="63500"/>
          </a:xfrm>
          <a:custGeom>
            <a:avLst/>
            <a:gdLst>
              <a:gd name="T0" fmla="*/ 0 w 2755900"/>
              <a:gd name="T1" fmla="*/ 0 h 63785"/>
              <a:gd name="T2" fmla="*/ 1409700 w 2755900"/>
              <a:gd name="T3" fmla="*/ 62653 h 63785"/>
              <a:gd name="T4" fmla="*/ 2755900 w 2755900"/>
              <a:gd name="T5" fmla="*/ 18796 h 63785"/>
              <a:gd name="T6" fmla="*/ 0 60000 65536"/>
              <a:gd name="T7" fmla="*/ 0 60000 65536"/>
              <a:gd name="T8" fmla="*/ 0 60000 65536"/>
            </a:gdLst>
            <a:ahLst/>
            <a:cxnLst>
              <a:cxn ang="T6">
                <a:pos x="T0" y="T1"/>
              </a:cxn>
              <a:cxn ang="T7">
                <a:pos x="T2" y="T3"/>
              </a:cxn>
              <a:cxn ang="T8">
                <a:pos x="T4" y="T5"/>
              </a:cxn>
            </a:cxnLst>
            <a:rect l="0" t="0" r="r" b="b"/>
            <a:pathLst>
              <a:path w="2755900" h="63785">
                <a:moveTo>
                  <a:pt x="0" y="0"/>
                </a:moveTo>
                <a:cubicBezTo>
                  <a:pt x="475191" y="30162"/>
                  <a:pt x="950383" y="60325"/>
                  <a:pt x="1409700" y="63500"/>
                </a:cubicBezTo>
                <a:cubicBezTo>
                  <a:pt x="1869017" y="66675"/>
                  <a:pt x="2312458" y="42862"/>
                  <a:pt x="2755900" y="19050"/>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Text Box 45">
            <a:extLst>
              <a:ext uri="{FF2B5EF4-FFF2-40B4-BE49-F238E27FC236}">
                <a16:creationId xmlns:a16="http://schemas.microsoft.com/office/drawing/2014/main" id="{D2A1722C-C409-4289-E290-E5B75335DCA8}"/>
              </a:ext>
            </a:extLst>
          </p:cNvPr>
          <p:cNvSpPr txBox="1">
            <a:spLocks noChangeArrowheads="1"/>
          </p:cNvSpPr>
          <p:nvPr/>
        </p:nvSpPr>
        <p:spPr bwMode="auto">
          <a:xfrm>
            <a:off x="5914902" y="1466097"/>
            <a:ext cx="42707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j-lt"/>
              </a:rPr>
              <a:t>Beams:  </a:t>
            </a:r>
            <a:r>
              <a:rPr lang="en-US" altLang="en-US" i="1" dirty="0">
                <a:latin typeface="+mj-lt"/>
                <a:sym typeface="Symbol" pitchFamily="18" charset="2"/>
              </a:rPr>
              <a:t> ≤ </a:t>
            </a:r>
            <a:r>
              <a:rPr lang="en-US" altLang="en-US" i="1" baseline="-25000" dirty="0" err="1">
                <a:latin typeface="+mj-lt"/>
                <a:sym typeface="Symbol" pitchFamily="18" charset="2"/>
              </a:rPr>
              <a:t>hd</a:t>
            </a:r>
            <a:endParaRPr lang="en-US" altLang="en-US" baseline="-25000" dirty="0">
              <a:latin typeface="+mj-lt"/>
            </a:endParaRPr>
          </a:p>
        </p:txBody>
      </p:sp>
      <p:sp>
        <p:nvSpPr>
          <p:cNvPr id="36" name="Text Box 45">
            <a:extLst>
              <a:ext uri="{FF2B5EF4-FFF2-40B4-BE49-F238E27FC236}">
                <a16:creationId xmlns:a16="http://schemas.microsoft.com/office/drawing/2014/main" id="{CDDB7C63-ED1C-01BB-448F-F7E7955E62A9}"/>
              </a:ext>
            </a:extLst>
          </p:cNvPr>
          <p:cNvSpPr txBox="1">
            <a:spLocks noChangeArrowheads="1"/>
          </p:cNvSpPr>
          <p:nvPr/>
        </p:nvSpPr>
        <p:spPr bwMode="auto">
          <a:xfrm>
            <a:off x="7752184" y="2647727"/>
            <a:ext cx="33471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j-lt"/>
              </a:rPr>
              <a:t>Braces:  </a:t>
            </a:r>
            <a:r>
              <a:rPr lang="en-US" altLang="en-US" i="1" dirty="0">
                <a:latin typeface="+mj-lt"/>
                <a:sym typeface="Symbol" pitchFamily="18" charset="2"/>
              </a:rPr>
              <a:t> ≤ </a:t>
            </a:r>
            <a:r>
              <a:rPr lang="en-US" altLang="en-US" i="1" baseline="-25000" dirty="0" err="1">
                <a:latin typeface="+mj-lt"/>
                <a:sym typeface="Symbol" pitchFamily="18" charset="2"/>
              </a:rPr>
              <a:t>hd</a:t>
            </a:r>
            <a:endParaRPr lang="en-US" altLang="en-US" baseline="-25000" dirty="0">
              <a:latin typeface="+mj-lt"/>
            </a:endParaRPr>
          </a:p>
        </p:txBody>
      </p:sp>
    </p:spTree>
    <p:extLst>
      <p:ext uri="{BB962C8B-B14F-4D97-AF65-F5344CB8AC3E}">
        <p14:creationId xmlns:p14="http://schemas.microsoft.com/office/powerpoint/2010/main" val="23167710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70558F-F5EB-3C75-BC43-47FE0EAE1E1C}"/>
              </a:ext>
            </a:extLst>
          </p:cNvPr>
          <p:cNvSpPr>
            <a:spLocks noGrp="1"/>
          </p:cNvSpPr>
          <p:nvPr>
            <p:ph type="body" sz="quarter" idx="38"/>
          </p:nvPr>
        </p:nvSpPr>
        <p:spPr/>
        <p:txBody>
          <a:bodyPr/>
          <a:lstStyle/>
          <a:p>
            <a:r>
              <a:rPr lang="en-US" dirty="0"/>
              <a:t>F2.5a  Width-Thickness Limitations</a:t>
            </a:r>
          </a:p>
        </p:txBody>
      </p:sp>
      <p:sp>
        <p:nvSpPr>
          <p:cNvPr id="4" name="Slide Number Placeholder 3">
            <a:extLst>
              <a:ext uri="{FF2B5EF4-FFF2-40B4-BE49-F238E27FC236}">
                <a16:creationId xmlns:a16="http://schemas.microsoft.com/office/drawing/2014/main" id="{77B3EEDF-1DC9-D635-1330-6CE79FD98E66}"/>
              </a:ext>
            </a:extLst>
          </p:cNvPr>
          <p:cNvSpPr>
            <a:spLocks noGrp="1"/>
          </p:cNvSpPr>
          <p:nvPr>
            <p:ph type="sldNum" sz="quarter" idx="40"/>
          </p:nvPr>
        </p:nvSpPr>
        <p:spPr/>
        <p:txBody>
          <a:bodyPr/>
          <a:lstStyle/>
          <a:p>
            <a:pPr>
              <a:defRPr/>
            </a:pPr>
            <a:fld id="{6E117181-2254-4C4E-B84D-C4647DF99217}" type="slidenum">
              <a:rPr lang="en-US" altLang="en-US" smtClean="0"/>
              <a:pPr>
                <a:defRPr/>
              </a:pPr>
              <a:t>71</a:t>
            </a:fld>
            <a:endParaRPr lang="en-US" altLang="en-US" dirty="0"/>
          </a:p>
        </p:txBody>
      </p:sp>
      <p:sp>
        <p:nvSpPr>
          <p:cNvPr id="5" name="Text Box 38">
            <a:extLst>
              <a:ext uri="{FF2B5EF4-FFF2-40B4-BE49-F238E27FC236}">
                <a16:creationId xmlns:a16="http://schemas.microsoft.com/office/drawing/2014/main" id="{9503D232-FBAF-2974-A2A6-ECA1B494E033}"/>
              </a:ext>
            </a:extLst>
          </p:cNvPr>
          <p:cNvSpPr txBox="1">
            <a:spLocks noChangeArrowheads="1"/>
          </p:cNvSpPr>
          <p:nvPr/>
        </p:nvSpPr>
        <p:spPr bwMode="auto">
          <a:xfrm>
            <a:off x="1561979" y="4129916"/>
            <a:ext cx="76270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n-lt"/>
              </a:rPr>
              <a:t>Braces: form </a:t>
            </a:r>
            <a:r>
              <a:rPr lang="en-US" altLang="en-US" i="1" dirty="0">
                <a:solidFill>
                  <a:schemeClr val="tx2"/>
                </a:solidFill>
                <a:latin typeface="+mn-lt"/>
              </a:rPr>
              <a:t>plastic hinge</a:t>
            </a:r>
            <a:r>
              <a:rPr lang="en-US" altLang="en-US" dirty="0">
                <a:solidFill>
                  <a:schemeClr val="tx2"/>
                </a:solidFill>
                <a:latin typeface="+mn-lt"/>
              </a:rPr>
              <a:t> </a:t>
            </a:r>
            <a:r>
              <a:rPr lang="en-US" altLang="en-US" dirty="0">
                <a:latin typeface="+mn-lt"/>
              </a:rPr>
              <a:t>during buckling</a:t>
            </a:r>
            <a:endParaRPr lang="en-US" altLang="en-US" i="1" baseline="-25000" dirty="0">
              <a:latin typeface="+mn-lt"/>
            </a:endParaRPr>
          </a:p>
        </p:txBody>
      </p:sp>
      <p:grpSp>
        <p:nvGrpSpPr>
          <p:cNvPr id="6" name="Group 67">
            <a:extLst>
              <a:ext uri="{FF2B5EF4-FFF2-40B4-BE49-F238E27FC236}">
                <a16:creationId xmlns:a16="http://schemas.microsoft.com/office/drawing/2014/main" id="{6250B38C-3D1A-9E69-B934-EB2ABB77E83F}"/>
              </a:ext>
            </a:extLst>
          </p:cNvPr>
          <p:cNvGrpSpPr>
            <a:grpSpLocks/>
          </p:cNvGrpSpPr>
          <p:nvPr/>
        </p:nvGrpSpPr>
        <p:grpSpPr bwMode="auto">
          <a:xfrm>
            <a:off x="3467100" y="1700808"/>
            <a:ext cx="5257800" cy="1752600"/>
            <a:chOff x="1008" y="1056"/>
            <a:chExt cx="2816" cy="759"/>
          </a:xfrm>
        </p:grpSpPr>
        <p:sp>
          <p:nvSpPr>
            <p:cNvPr id="7" name="AutoShape 39">
              <a:extLst>
                <a:ext uri="{FF2B5EF4-FFF2-40B4-BE49-F238E27FC236}">
                  <a16:creationId xmlns:a16="http://schemas.microsoft.com/office/drawing/2014/main" id="{D1C8F493-A225-8BE3-20FF-B421A74A05FF}"/>
                </a:ext>
              </a:extLst>
            </p:cNvPr>
            <p:cNvSpPr>
              <a:spLocks noChangeArrowheads="1"/>
            </p:cNvSpPr>
            <p:nvPr/>
          </p:nvSpPr>
          <p:spPr bwMode="auto">
            <a:xfrm>
              <a:off x="1076" y="1671"/>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 name="Line 40">
              <a:extLst>
                <a:ext uri="{FF2B5EF4-FFF2-40B4-BE49-F238E27FC236}">
                  <a16:creationId xmlns:a16="http://schemas.microsoft.com/office/drawing/2014/main" id="{FE45F81A-7B9E-F95E-BEEE-3495C615B138}"/>
                </a:ext>
              </a:extLst>
            </p:cNvPr>
            <p:cNvSpPr>
              <a:spLocks noChangeShapeType="1"/>
            </p:cNvSpPr>
            <p:nvPr/>
          </p:nvSpPr>
          <p:spPr bwMode="auto">
            <a:xfrm>
              <a:off x="1200" y="1623"/>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Oval 41">
              <a:extLst>
                <a:ext uri="{FF2B5EF4-FFF2-40B4-BE49-F238E27FC236}">
                  <a16:creationId xmlns:a16="http://schemas.microsoft.com/office/drawing/2014/main" id="{BEC25A3F-13AF-4D94-356B-2DD9D51F2EB4}"/>
                </a:ext>
              </a:extLst>
            </p:cNvPr>
            <p:cNvSpPr>
              <a:spLocks noChangeArrowheads="1"/>
            </p:cNvSpPr>
            <p:nvPr/>
          </p:nvSpPr>
          <p:spPr bwMode="auto">
            <a:xfrm>
              <a:off x="1104" y="1575"/>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Oval 42">
              <a:extLst>
                <a:ext uri="{FF2B5EF4-FFF2-40B4-BE49-F238E27FC236}">
                  <a16:creationId xmlns:a16="http://schemas.microsoft.com/office/drawing/2014/main" id="{0C69EA4B-91DA-87EB-DD04-4C9D44519687}"/>
                </a:ext>
              </a:extLst>
            </p:cNvPr>
            <p:cNvSpPr>
              <a:spLocks noChangeArrowheads="1"/>
            </p:cNvSpPr>
            <p:nvPr/>
          </p:nvSpPr>
          <p:spPr bwMode="auto">
            <a:xfrm>
              <a:off x="2928" y="1575"/>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 name="Group 43">
              <a:extLst>
                <a:ext uri="{FF2B5EF4-FFF2-40B4-BE49-F238E27FC236}">
                  <a16:creationId xmlns:a16="http://schemas.microsoft.com/office/drawing/2014/main" id="{C6E3A21B-A1CD-64D2-5798-1978E1C94A30}"/>
                </a:ext>
              </a:extLst>
            </p:cNvPr>
            <p:cNvGrpSpPr>
              <a:grpSpLocks/>
            </p:cNvGrpSpPr>
            <p:nvPr/>
          </p:nvGrpSpPr>
          <p:grpSpPr bwMode="auto">
            <a:xfrm>
              <a:off x="1008" y="1767"/>
              <a:ext cx="288" cy="48"/>
              <a:chOff x="3264" y="1728"/>
              <a:chExt cx="288" cy="48"/>
            </a:xfrm>
          </p:grpSpPr>
          <p:sp>
            <p:nvSpPr>
              <p:cNvPr id="28" name="Line 44">
                <a:extLst>
                  <a:ext uri="{FF2B5EF4-FFF2-40B4-BE49-F238E27FC236}">
                    <a16:creationId xmlns:a16="http://schemas.microsoft.com/office/drawing/2014/main" id="{F59F2B9B-A364-EB91-78D3-DCC35166A850}"/>
                  </a:ext>
                </a:extLst>
              </p:cNvPr>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Line 45">
                <a:extLst>
                  <a:ext uri="{FF2B5EF4-FFF2-40B4-BE49-F238E27FC236}">
                    <a16:creationId xmlns:a16="http://schemas.microsoft.com/office/drawing/2014/main" id="{9304F550-F3AE-926B-D5F1-F5EC8512E5DB}"/>
                  </a:ext>
                </a:extLst>
              </p:cNvPr>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46">
                <a:extLst>
                  <a:ext uri="{FF2B5EF4-FFF2-40B4-BE49-F238E27FC236}">
                    <a16:creationId xmlns:a16="http://schemas.microsoft.com/office/drawing/2014/main" id="{296B728E-D614-6A5F-281A-E9FFAECE5B61}"/>
                  </a:ext>
                </a:extLst>
              </p:cNvPr>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47">
                <a:extLst>
                  <a:ext uri="{FF2B5EF4-FFF2-40B4-BE49-F238E27FC236}">
                    <a16:creationId xmlns:a16="http://schemas.microsoft.com/office/drawing/2014/main" id="{68198D59-002B-40E4-4AE6-1EEA1BE1E613}"/>
                  </a:ext>
                </a:extLst>
              </p:cNvPr>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48">
                <a:extLst>
                  <a:ext uri="{FF2B5EF4-FFF2-40B4-BE49-F238E27FC236}">
                    <a16:creationId xmlns:a16="http://schemas.microsoft.com/office/drawing/2014/main" id="{660AE3E8-B25F-3F8C-AF44-86FF026F2E27}"/>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Line 49">
                <a:extLst>
                  <a:ext uri="{FF2B5EF4-FFF2-40B4-BE49-F238E27FC236}">
                    <a16:creationId xmlns:a16="http://schemas.microsoft.com/office/drawing/2014/main" id="{28C9F082-8F9E-51A2-C119-78EC490D9914}"/>
                  </a:ext>
                </a:extLst>
              </p:cNvPr>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50">
                <a:extLst>
                  <a:ext uri="{FF2B5EF4-FFF2-40B4-BE49-F238E27FC236}">
                    <a16:creationId xmlns:a16="http://schemas.microsoft.com/office/drawing/2014/main" id="{1DB19AF1-0E42-03B1-8E9B-87F3D19FD737}"/>
                  </a:ext>
                </a:extLst>
              </p:cNvPr>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2" name="Group 51">
              <a:extLst>
                <a:ext uri="{FF2B5EF4-FFF2-40B4-BE49-F238E27FC236}">
                  <a16:creationId xmlns:a16="http://schemas.microsoft.com/office/drawing/2014/main" id="{B87BDF75-BB2E-7829-4297-79CD80A98DE6}"/>
                </a:ext>
              </a:extLst>
            </p:cNvPr>
            <p:cNvGrpSpPr>
              <a:grpSpLocks/>
            </p:cNvGrpSpPr>
            <p:nvPr/>
          </p:nvGrpSpPr>
          <p:grpSpPr bwMode="auto">
            <a:xfrm>
              <a:off x="2832" y="1671"/>
              <a:ext cx="288" cy="144"/>
              <a:chOff x="5088" y="1632"/>
              <a:chExt cx="288" cy="144"/>
            </a:xfrm>
          </p:grpSpPr>
          <p:sp>
            <p:nvSpPr>
              <p:cNvPr id="22" name="AutoShape 52">
                <a:extLst>
                  <a:ext uri="{FF2B5EF4-FFF2-40B4-BE49-F238E27FC236}">
                    <a16:creationId xmlns:a16="http://schemas.microsoft.com/office/drawing/2014/main" id="{1CC584BC-978F-43B9-EE28-618D0F9627BA}"/>
                  </a:ext>
                </a:extLst>
              </p:cNvPr>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3" name="Group 53">
                <a:extLst>
                  <a:ext uri="{FF2B5EF4-FFF2-40B4-BE49-F238E27FC236}">
                    <a16:creationId xmlns:a16="http://schemas.microsoft.com/office/drawing/2014/main" id="{94C0004C-B851-717C-B9D5-B89E24342BCF}"/>
                  </a:ext>
                </a:extLst>
              </p:cNvPr>
              <p:cNvGrpSpPr>
                <a:grpSpLocks/>
              </p:cNvGrpSpPr>
              <p:nvPr/>
            </p:nvGrpSpPr>
            <p:grpSpPr bwMode="auto">
              <a:xfrm>
                <a:off x="5088" y="1728"/>
                <a:ext cx="288" cy="48"/>
                <a:chOff x="5088" y="1728"/>
                <a:chExt cx="288" cy="48"/>
              </a:xfrm>
            </p:grpSpPr>
            <p:sp>
              <p:nvSpPr>
                <p:cNvPr id="24" name="Line 54">
                  <a:extLst>
                    <a:ext uri="{FF2B5EF4-FFF2-40B4-BE49-F238E27FC236}">
                      <a16:creationId xmlns:a16="http://schemas.microsoft.com/office/drawing/2014/main" id="{CDCB27EB-D6C3-ED88-8CA6-3CE04D057F20}"/>
                    </a:ext>
                  </a:extLst>
                </p:cNvPr>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Oval 55">
                  <a:extLst>
                    <a:ext uri="{FF2B5EF4-FFF2-40B4-BE49-F238E27FC236}">
                      <a16:creationId xmlns:a16="http://schemas.microsoft.com/office/drawing/2014/main" id="{6D1CD4E3-D4C0-89EC-E60B-7DEF14968A69}"/>
                    </a:ext>
                  </a:extLst>
                </p:cNvPr>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Oval 56">
                  <a:extLst>
                    <a:ext uri="{FF2B5EF4-FFF2-40B4-BE49-F238E27FC236}">
                      <a16:creationId xmlns:a16="http://schemas.microsoft.com/office/drawing/2014/main" id="{D035DDEF-1507-1398-AC1B-918EBCA53307}"/>
                    </a:ext>
                  </a:extLst>
                </p:cNvPr>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7" name="Oval 57">
                  <a:extLst>
                    <a:ext uri="{FF2B5EF4-FFF2-40B4-BE49-F238E27FC236}">
                      <a16:creationId xmlns:a16="http://schemas.microsoft.com/office/drawing/2014/main" id="{87B85BCB-337A-AE3D-0E98-DB1F78B0585F}"/>
                    </a:ext>
                  </a:extLst>
                </p:cNvPr>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3" name="AutoShape 58">
              <a:extLst>
                <a:ext uri="{FF2B5EF4-FFF2-40B4-BE49-F238E27FC236}">
                  <a16:creationId xmlns:a16="http://schemas.microsoft.com/office/drawing/2014/main" id="{297A4260-344A-CC3B-33BE-FDF60377BEC7}"/>
                </a:ext>
              </a:extLst>
            </p:cNvPr>
            <p:cNvSpPr>
              <a:spLocks noChangeArrowheads="1"/>
            </p:cNvSpPr>
            <p:nvPr/>
          </p:nvSpPr>
          <p:spPr bwMode="auto">
            <a:xfrm flipH="1">
              <a:off x="3384" y="1527"/>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 name="Oval 59">
              <a:extLst>
                <a:ext uri="{FF2B5EF4-FFF2-40B4-BE49-F238E27FC236}">
                  <a16:creationId xmlns:a16="http://schemas.microsoft.com/office/drawing/2014/main" id="{EFE8AEB2-0713-FB59-DE4C-D37252552749}"/>
                </a:ext>
              </a:extLst>
            </p:cNvPr>
            <p:cNvSpPr>
              <a:spLocks noChangeArrowheads="1"/>
            </p:cNvSpPr>
            <p:nvPr/>
          </p:nvSpPr>
          <p:spPr bwMode="auto">
            <a:xfrm>
              <a:off x="2728" y="1575"/>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Text Box 60">
              <a:extLst>
                <a:ext uri="{FF2B5EF4-FFF2-40B4-BE49-F238E27FC236}">
                  <a16:creationId xmlns:a16="http://schemas.microsoft.com/office/drawing/2014/main" id="{3E7AA441-2DA6-6B4F-C815-802A5EB99F8A}"/>
                </a:ext>
              </a:extLst>
            </p:cNvPr>
            <p:cNvSpPr txBox="1">
              <a:spLocks noChangeArrowheads="1"/>
            </p:cNvSpPr>
            <p:nvPr/>
          </p:nvSpPr>
          <p:spPr bwMode="auto">
            <a:xfrm>
              <a:off x="3384" y="1287"/>
              <a:ext cx="440"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latin typeface="+mj-lt"/>
                </a:rPr>
                <a:t>P</a:t>
              </a:r>
            </a:p>
          </p:txBody>
        </p:sp>
        <p:sp>
          <p:nvSpPr>
            <p:cNvPr id="16" name="Freeform 61">
              <a:extLst>
                <a:ext uri="{FF2B5EF4-FFF2-40B4-BE49-F238E27FC236}">
                  <a16:creationId xmlns:a16="http://schemas.microsoft.com/office/drawing/2014/main" id="{70D8E940-CA06-935C-FE48-FFFC705E7264}"/>
                </a:ext>
              </a:extLst>
            </p:cNvPr>
            <p:cNvSpPr>
              <a:spLocks/>
            </p:cNvSpPr>
            <p:nvPr/>
          </p:nvSpPr>
          <p:spPr bwMode="auto">
            <a:xfrm>
              <a:off x="1212" y="1348"/>
              <a:ext cx="1512" cy="281"/>
            </a:xfrm>
            <a:custGeom>
              <a:avLst/>
              <a:gdLst>
                <a:gd name="T0" fmla="*/ 0 w 1512"/>
                <a:gd name="T1" fmla="*/ 273 h 281"/>
                <a:gd name="T2" fmla="*/ 800 w 1512"/>
                <a:gd name="T3" fmla="*/ 1 h 281"/>
                <a:gd name="T4" fmla="*/ 1512 w 1512"/>
                <a:gd name="T5" fmla="*/ 281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Oval 62">
              <a:extLst>
                <a:ext uri="{FF2B5EF4-FFF2-40B4-BE49-F238E27FC236}">
                  <a16:creationId xmlns:a16="http://schemas.microsoft.com/office/drawing/2014/main" id="{AD9B4207-EB82-3172-6085-7223AAB97D90}"/>
                </a:ext>
              </a:extLst>
            </p:cNvPr>
            <p:cNvSpPr>
              <a:spLocks noChangeArrowheads="1"/>
            </p:cNvSpPr>
            <p:nvPr/>
          </p:nvSpPr>
          <p:spPr bwMode="auto">
            <a:xfrm>
              <a:off x="1952" y="1287"/>
              <a:ext cx="102" cy="102"/>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 name="Text Box 63">
              <a:extLst>
                <a:ext uri="{FF2B5EF4-FFF2-40B4-BE49-F238E27FC236}">
                  <a16:creationId xmlns:a16="http://schemas.microsoft.com/office/drawing/2014/main" id="{090EFAD9-E861-D94F-450B-5D5B78CD64A9}"/>
                </a:ext>
              </a:extLst>
            </p:cNvPr>
            <p:cNvSpPr txBox="1">
              <a:spLocks noChangeArrowheads="1"/>
            </p:cNvSpPr>
            <p:nvPr/>
          </p:nvSpPr>
          <p:spPr bwMode="auto">
            <a:xfrm>
              <a:off x="2322" y="1056"/>
              <a:ext cx="85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latin typeface="+mj-lt"/>
                </a:rPr>
                <a:t>plastic hinge</a:t>
              </a:r>
            </a:p>
          </p:txBody>
        </p:sp>
        <p:sp>
          <p:nvSpPr>
            <p:cNvPr id="19" name="Line 64">
              <a:extLst>
                <a:ext uri="{FF2B5EF4-FFF2-40B4-BE49-F238E27FC236}">
                  <a16:creationId xmlns:a16="http://schemas.microsoft.com/office/drawing/2014/main" id="{8A778C55-A7EE-542B-2543-6E5370936219}"/>
                </a:ext>
              </a:extLst>
            </p:cNvPr>
            <p:cNvSpPr>
              <a:spLocks noChangeShapeType="1"/>
            </p:cNvSpPr>
            <p:nvPr/>
          </p:nvSpPr>
          <p:spPr bwMode="auto">
            <a:xfrm flipH="1">
              <a:off x="2054" y="1205"/>
              <a:ext cx="268" cy="8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Freeform 65">
              <a:extLst>
                <a:ext uri="{FF2B5EF4-FFF2-40B4-BE49-F238E27FC236}">
                  <a16:creationId xmlns:a16="http://schemas.microsoft.com/office/drawing/2014/main" id="{8F15605A-BDF9-6632-ED3B-D9F86991BF78}"/>
                </a:ext>
              </a:extLst>
            </p:cNvPr>
            <p:cNvSpPr>
              <a:spLocks/>
            </p:cNvSpPr>
            <p:nvPr/>
          </p:nvSpPr>
          <p:spPr bwMode="auto">
            <a:xfrm>
              <a:off x="2003" y="1348"/>
              <a:ext cx="5" cy="275"/>
            </a:xfrm>
            <a:custGeom>
              <a:avLst/>
              <a:gdLst>
                <a:gd name="T0" fmla="*/ 0 w 5"/>
                <a:gd name="T1" fmla="*/ 0 h 275"/>
                <a:gd name="T2" fmla="*/ 5 w 5"/>
                <a:gd name="T3" fmla="*/ 275 h 275"/>
                <a:gd name="T4" fmla="*/ 0 60000 65536"/>
                <a:gd name="T5" fmla="*/ 0 60000 65536"/>
              </a:gdLst>
              <a:ahLst/>
              <a:cxnLst>
                <a:cxn ang="T4">
                  <a:pos x="T0" y="T1"/>
                </a:cxn>
                <a:cxn ang="T5">
                  <a:pos x="T2" y="T3"/>
                </a:cxn>
              </a:cxnLst>
              <a:rect l="0" t="0" r="r" b="b"/>
              <a:pathLst>
                <a:path w="5" h="275">
                  <a:moveTo>
                    <a:pt x="0" y="0"/>
                  </a:moveTo>
                  <a:lnTo>
                    <a:pt x="5" y="275"/>
                  </a:lnTo>
                </a:path>
              </a:pathLst>
            </a:custGeom>
            <a:noFill/>
            <a:ln w="12700" cap="flat" cmpd="sng">
              <a:solidFill>
                <a:schemeClr val="tx2"/>
              </a:solidFill>
              <a:prstDash val="solid"/>
              <a:round/>
              <a:headEnd type="triangl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Text Box 66">
              <a:extLst>
                <a:ext uri="{FF2B5EF4-FFF2-40B4-BE49-F238E27FC236}">
                  <a16:creationId xmlns:a16="http://schemas.microsoft.com/office/drawing/2014/main" id="{F635A7B4-A372-C10A-84E4-26F37CAD3B32}"/>
                </a:ext>
              </a:extLst>
            </p:cNvPr>
            <p:cNvSpPr txBox="1">
              <a:spLocks noChangeArrowheads="1"/>
            </p:cNvSpPr>
            <p:nvPr/>
          </p:nvSpPr>
          <p:spPr bwMode="auto">
            <a:xfrm>
              <a:off x="1898" y="1389"/>
              <a:ext cx="40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l-GR" altLang="en-US" sz="1400" b="0">
                  <a:cs typeface="Arial" charset="0"/>
                </a:rPr>
                <a:t>Δ</a:t>
              </a:r>
            </a:p>
          </p:txBody>
        </p:sp>
      </p:grpSp>
      <p:sp>
        <p:nvSpPr>
          <p:cNvPr id="35" name="Text Box 68">
            <a:extLst>
              <a:ext uri="{FF2B5EF4-FFF2-40B4-BE49-F238E27FC236}">
                <a16:creationId xmlns:a16="http://schemas.microsoft.com/office/drawing/2014/main" id="{6A015B70-977C-0FE4-49B7-AB39831C6E6F}"/>
              </a:ext>
            </a:extLst>
          </p:cNvPr>
          <p:cNvSpPr txBox="1">
            <a:spLocks noChangeArrowheads="1"/>
          </p:cNvSpPr>
          <p:nvPr/>
        </p:nvSpPr>
        <p:spPr bwMode="auto">
          <a:xfrm>
            <a:off x="1561979" y="5118283"/>
            <a:ext cx="85664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tabLst>
                <a:tab pos="2057400" algn="l"/>
              </a:tabLst>
              <a:defRPr sz="2800" b="1">
                <a:solidFill>
                  <a:schemeClr val="tx1"/>
                </a:solidFill>
                <a:latin typeface="Arial" charset="0"/>
              </a:defRPr>
            </a:lvl1pPr>
            <a:lvl2pPr marL="742950" indent="-285750">
              <a:spcBef>
                <a:spcPct val="20000"/>
              </a:spcBef>
              <a:buClr>
                <a:schemeClr val="tx2"/>
              </a:buClr>
              <a:buSzPct val="100000"/>
              <a:buChar char="–"/>
              <a:tabLst>
                <a:tab pos="2057400" algn="l"/>
              </a:tabLst>
              <a:defRPr sz="2800" b="1">
                <a:solidFill>
                  <a:schemeClr val="tx1"/>
                </a:solidFill>
                <a:latin typeface="Arial" charset="0"/>
              </a:defRPr>
            </a:lvl2pPr>
            <a:lvl3pPr marL="1143000" indent="-228600">
              <a:spcBef>
                <a:spcPct val="20000"/>
              </a:spcBef>
              <a:buClr>
                <a:schemeClr val="tx2"/>
              </a:buClr>
              <a:buSzPct val="100000"/>
              <a:buChar char="•"/>
              <a:tabLst>
                <a:tab pos="2057400" algn="l"/>
              </a:tabLst>
              <a:defRPr sz="2400">
                <a:solidFill>
                  <a:schemeClr val="tx1"/>
                </a:solidFill>
                <a:latin typeface="Arial" charset="0"/>
              </a:defRPr>
            </a:lvl3pPr>
            <a:lvl4pPr marL="1600200" indent="-228600">
              <a:spcBef>
                <a:spcPct val="20000"/>
              </a:spcBef>
              <a:buClr>
                <a:schemeClr val="tx2"/>
              </a:buClr>
              <a:buSzPct val="100000"/>
              <a:buChar char="–"/>
              <a:tabLst>
                <a:tab pos="2057400" algn="l"/>
              </a:tabLst>
              <a:defRPr sz="2000">
                <a:solidFill>
                  <a:schemeClr val="tx1"/>
                </a:solidFill>
                <a:latin typeface="Arial" charset="0"/>
              </a:defRPr>
            </a:lvl4pPr>
            <a:lvl5pPr marL="2057400" indent="-228600">
              <a:spcBef>
                <a:spcPct val="20000"/>
              </a:spcBef>
              <a:buClr>
                <a:schemeClr val="tx2"/>
              </a:buClr>
              <a:buSzPct val="100000"/>
              <a:buChar char="•"/>
              <a:tabLst>
                <a:tab pos="20574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9pPr>
          </a:lstStyle>
          <a:p>
            <a:pPr>
              <a:spcBef>
                <a:spcPct val="50000"/>
              </a:spcBef>
              <a:buClrTx/>
              <a:buSzTx/>
              <a:buFontTx/>
              <a:buNone/>
            </a:pPr>
            <a:r>
              <a:rPr lang="en-US" altLang="en-US" sz="2400" b="0" dirty="0">
                <a:latin typeface="+mn-lt"/>
              </a:rPr>
              <a:t>With high b/t	 ---	local buckling leads to creasing 	 </a:t>
            </a:r>
            <a:br>
              <a:rPr lang="en-US" altLang="en-US" sz="2400" b="0" dirty="0">
                <a:latin typeface="+mn-lt"/>
              </a:rPr>
            </a:br>
            <a:r>
              <a:rPr lang="en-US" altLang="en-US" sz="2400" b="0" dirty="0">
                <a:latin typeface="+mn-lt"/>
              </a:rPr>
              <a:t>		and fracture at plastic hinge region</a:t>
            </a:r>
          </a:p>
        </p:txBody>
      </p:sp>
    </p:spTree>
    <p:extLst>
      <p:ext uri="{BB962C8B-B14F-4D97-AF65-F5344CB8AC3E}">
        <p14:creationId xmlns:p14="http://schemas.microsoft.com/office/powerpoint/2010/main" val="42415362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24B09C-1591-FD3F-8BF4-C15B2167F991}"/>
              </a:ext>
            </a:extLst>
          </p:cNvPr>
          <p:cNvSpPr>
            <a:spLocks noGrp="1"/>
          </p:cNvSpPr>
          <p:nvPr>
            <p:ph type="sldNum" sz="quarter" idx="40"/>
          </p:nvPr>
        </p:nvSpPr>
        <p:spPr/>
        <p:txBody>
          <a:bodyPr/>
          <a:lstStyle/>
          <a:p>
            <a:pPr>
              <a:defRPr/>
            </a:pPr>
            <a:fld id="{46425072-6E52-45A8-8A7E-A5B11BCA4176}" type="slidenum">
              <a:rPr lang="en-US" altLang="en-US" smtClean="0"/>
              <a:pPr>
                <a:defRPr/>
              </a:pPr>
              <a:t>72</a:t>
            </a:fld>
            <a:endParaRPr lang="en-US" altLang="en-US" dirty="0"/>
          </a:p>
        </p:txBody>
      </p:sp>
      <p:pic>
        <p:nvPicPr>
          <p:cNvPr id="3" name="Picture 4">
            <a:extLst>
              <a:ext uri="{FF2B5EF4-FFF2-40B4-BE49-F238E27FC236}">
                <a16:creationId xmlns:a16="http://schemas.microsoft.com/office/drawing/2014/main" id="{C33435AB-8961-DF6F-C04C-0C45648E0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8"/>
            <a:ext cx="5147278" cy="686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id="{6DC972EB-D304-3E08-E817-E14AF6A475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7278" y="784710"/>
            <a:ext cx="7044722" cy="528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0213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DBC59-DFF2-8B86-B255-801D5A42FFF8}"/>
              </a:ext>
            </a:extLst>
          </p:cNvPr>
          <p:cNvSpPr>
            <a:spLocks noGrp="1"/>
          </p:cNvSpPr>
          <p:nvPr>
            <p:ph type="sldNum" sz="quarter" idx="40"/>
          </p:nvPr>
        </p:nvSpPr>
        <p:spPr/>
        <p:txBody>
          <a:bodyPr/>
          <a:lstStyle/>
          <a:p>
            <a:pPr>
              <a:defRPr/>
            </a:pPr>
            <a:fld id="{46425072-6E52-45A8-8A7E-A5B11BCA4176}" type="slidenum">
              <a:rPr lang="en-US" altLang="en-US" smtClean="0"/>
              <a:pPr>
                <a:defRPr/>
              </a:pPr>
              <a:t>73</a:t>
            </a:fld>
            <a:endParaRPr lang="en-US" altLang="en-US" dirty="0"/>
          </a:p>
        </p:txBody>
      </p:sp>
      <p:pic>
        <p:nvPicPr>
          <p:cNvPr id="3" name="Picture 5" descr="CBF3">
            <a:extLst>
              <a:ext uri="{FF2B5EF4-FFF2-40B4-BE49-F238E27FC236}">
                <a16:creationId xmlns:a16="http://schemas.microsoft.com/office/drawing/2014/main" id="{7ED0CBC9-A63F-B7A0-49DF-C9A92B4F13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8814" y="0"/>
            <a:ext cx="99943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4043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AD637-45A6-B1CC-2628-051C095E4C2A}"/>
              </a:ext>
            </a:extLst>
          </p:cNvPr>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dirty="0"/>
          </a:p>
        </p:txBody>
      </p:sp>
      <p:pic>
        <p:nvPicPr>
          <p:cNvPr id="3" name="Picture 4" descr="CBF4">
            <a:extLst>
              <a:ext uri="{FF2B5EF4-FFF2-40B4-BE49-F238E27FC236}">
                <a16:creationId xmlns:a16="http://schemas.microsoft.com/office/drawing/2014/main" id="{89ABCBD0-FD20-6D9F-9561-948FDF05F4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802" y="123642"/>
            <a:ext cx="10344396" cy="661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89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2E33BB-8AE9-1D2E-B2F2-AE9371BDF1AF}"/>
              </a:ext>
            </a:extLst>
          </p:cNvPr>
          <p:cNvSpPr>
            <a:spLocks noGrp="1"/>
          </p:cNvSpPr>
          <p:nvPr>
            <p:ph type="body" sz="quarter" idx="38"/>
          </p:nvPr>
        </p:nvSpPr>
        <p:spPr/>
        <p:txBody>
          <a:bodyPr/>
          <a:lstStyle/>
          <a:p>
            <a:r>
              <a:rPr lang="en-US" dirty="0"/>
              <a:t>F2.5a  Width-Thickness Limitations</a:t>
            </a:r>
          </a:p>
        </p:txBody>
      </p:sp>
      <p:sp>
        <p:nvSpPr>
          <p:cNvPr id="4" name="Slide Number Placeholder 3">
            <a:extLst>
              <a:ext uri="{FF2B5EF4-FFF2-40B4-BE49-F238E27FC236}">
                <a16:creationId xmlns:a16="http://schemas.microsoft.com/office/drawing/2014/main" id="{22E18CFD-BCBB-AA4A-2A37-E246249E2C70}"/>
              </a:ext>
            </a:extLst>
          </p:cNvPr>
          <p:cNvSpPr>
            <a:spLocks noGrp="1"/>
          </p:cNvSpPr>
          <p:nvPr>
            <p:ph type="sldNum" sz="quarter" idx="40"/>
          </p:nvPr>
        </p:nvSpPr>
        <p:spPr/>
        <p:txBody>
          <a:bodyPr/>
          <a:lstStyle/>
          <a:p>
            <a:pPr>
              <a:defRPr/>
            </a:pPr>
            <a:fld id="{6E117181-2254-4C4E-B84D-C4647DF99217}" type="slidenum">
              <a:rPr lang="en-US" altLang="en-US" smtClean="0"/>
              <a:pPr>
                <a:defRPr/>
              </a:pPr>
              <a:t>75</a:t>
            </a:fld>
            <a:endParaRPr lang="en-US" altLang="en-US" dirty="0"/>
          </a:p>
        </p:txBody>
      </p:sp>
      <p:sp>
        <p:nvSpPr>
          <p:cNvPr id="5" name="Text Box 34">
            <a:extLst>
              <a:ext uri="{FF2B5EF4-FFF2-40B4-BE49-F238E27FC236}">
                <a16:creationId xmlns:a16="http://schemas.microsoft.com/office/drawing/2014/main" id="{84881267-FB47-98EE-B35F-6368EFD4A256}"/>
              </a:ext>
            </a:extLst>
          </p:cNvPr>
          <p:cNvSpPr txBox="1">
            <a:spLocks noChangeArrowheads="1"/>
          </p:cNvSpPr>
          <p:nvPr/>
        </p:nvSpPr>
        <p:spPr bwMode="auto">
          <a:xfrm>
            <a:off x="1055440" y="1376772"/>
            <a:ext cx="4909724" cy="523220"/>
          </a:xfrm>
          <a:prstGeom prst="rect">
            <a:avLst/>
          </a:prstGeom>
          <a:noFill/>
          <a:ln w="19050" algn="ctr">
            <a:solidFill>
              <a:schemeClr val="tx1"/>
            </a:solidFill>
            <a:miter lim="800000"/>
            <a:headEnd type="none" w="med"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latin typeface="+mj-lt"/>
              </a:rPr>
              <a:t>Bracing Members:  </a:t>
            </a:r>
            <a:r>
              <a:rPr lang="en-US" altLang="en-US" i="1" dirty="0">
                <a:latin typeface="+mj-lt"/>
                <a:sym typeface="Symbol" pitchFamily="18" charset="2"/>
              </a:rPr>
              <a:t> ≤ </a:t>
            </a:r>
            <a:r>
              <a:rPr lang="en-US" altLang="en-US" i="1" baseline="-25000" dirty="0" err="1">
                <a:latin typeface="+mj-lt"/>
                <a:sym typeface="Symbol" pitchFamily="18" charset="2"/>
              </a:rPr>
              <a:t>hd</a:t>
            </a:r>
            <a:endParaRPr lang="en-US" altLang="en-US" dirty="0">
              <a:latin typeface="+mj-lt"/>
            </a:endParaRPr>
          </a:p>
        </p:txBody>
      </p:sp>
      <p:sp>
        <p:nvSpPr>
          <p:cNvPr id="6" name="Text Box 35">
            <a:extLst>
              <a:ext uri="{FF2B5EF4-FFF2-40B4-BE49-F238E27FC236}">
                <a16:creationId xmlns:a16="http://schemas.microsoft.com/office/drawing/2014/main" id="{D8D45825-B9D0-D095-6197-01F4166D2F41}"/>
              </a:ext>
            </a:extLst>
          </p:cNvPr>
          <p:cNvSpPr txBox="1">
            <a:spLocks noChangeArrowheads="1"/>
          </p:cNvSpPr>
          <p:nvPr/>
        </p:nvSpPr>
        <p:spPr bwMode="auto">
          <a:xfrm>
            <a:off x="1919536" y="2204864"/>
            <a:ext cx="69720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solidFill>
                  <a:schemeClr val="tx2"/>
                </a:solidFill>
                <a:latin typeface="+mj-lt"/>
              </a:rPr>
              <a:t>For rectangular HSS (A500 Gr C steel):</a:t>
            </a:r>
          </a:p>
        </p:txBody>
      </p:sp>
      <p:sp>
        <p:nvSpPr>
          <p:cNvPr id="7" name="Text Box 35">
            <a:extLst>
              <a:ext uri="{FF2B5EF4-FFF2-40B4-BE49-F238E27FC236}">
                <a16:creationId xmlns:a16="http://schemas.microsoft.com/office/drawing/2014/main" id="{E1CB964B-198D-8653-0763-BB980DF2865A}"/>
              </a:ext>
            </a:extLst>
          </p:cNvPr>
          <p:cNvSpPr txBox="1">
            <a:spLocks noChangeArrowheads="1"/>
          </p:cNvSpPr>
          <p:nvPr/>
        </p:nvSpPr>
        <p:spPr bwMode="auto">
          <a:xfrm>
            <a:off x="1919536" y="4406579"/>
            <a:ext cx="69720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dirty="0">
                <a:solidFill>
                  <a:schemeClr val="tx2"/>
                </a:solidFill>
                <a:latin typeface="+mj-lt"/>
              </a:rPr>
              <a:t>For round HSS (A500 Gr C steel):</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0582E2-D965-BBBC-A5FB-238F73250ED7}"/>
                  </a:ext>
                </a:extLst>
              </p:cNvPr>
              <p:cNvSpPr txBox="1"/>
              <p:nvPr/>
            </p:nvSpPr>
            <p:spPr>
              <a:xfrm>
                <a:off x="2416279" y="2760320"/>
                <a:ext cx="8216225" cy="14037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𝑏</m:t>
                          </m:r>
                        </m:num>
                        <m:den>
                          <m:r>
                            <a:rPr lang="en-US" sz="2800" b="0" i="1" smtClean="0">
                              <a:latin typeface="Cambria Math" panose="02040503050406030204" pitchFamily="18" charset="0"/>
                            </a:rPr>
                            <m:t>𝑡</m:t>
                          </m:r>
                        </m:den>
                      </m:f>
                      <m:r>
                        <a:rPr lang="en-US" sz="2800" b="0" i="1" smtClean="0">
                          <a:latin typeface="Cambria Math" panose="02040503050406030204" pitchFamily="18" charset="0"/>
                        </a:rPr>
                        <m:t> </m:t>
                      </m:r>
                      <m:r>
                        <a:rPr lang="en-US" sz="2800" i="1">
                          <a:latin typeface="Cambria Math" panose="02040503050406030204" pitchFamily="18" charset="0"/>
                          <a:ea typeface="Cambria Math"/>
                        </a:rPr>
                        <m:t>≤</m:t>
                      </m:r>
                      <m:r>
                        <a:rPr lang="en-US" sz="2800" b="0" i="1" smtClean="0">
                          <a:latin typeface="Cambria Math" panose="02040503050406030204" pitchFamily="18" charset="0"/>
                          <a:ea typeface="Cambria Math"/>
                        </a:rPr>
                        <m:t>0.65</m:t>
                      </m:r>
                      <m:rad>
                        <m:radPr>
                          <m:degHide m:val="on"/>
                          <m:ctrlPr>
                            <a:rPr lang="en-US" sz="2800" b="0" i="1" smtClean="0">
                              <a:latin typeface="Cambria Math" panose="02040503050406030204" pitchFamily="18" charset="0"/>
                              <a:ea typeface="Cambria Math"/>
                            </a:rPr>
                          </m:ctrlPr>
                        </m:radPr>
                        <m:deg/>
                        <m:e>
                          <m:f>
                            <m:fPr>
                              <m:ctrlPr>
                                <a:rPr lang="en-US" sz="2800" b="0" i="1" smtClean="0">
                                  <a:latin typeface="Cambria Math" panose="02040503050406030204" pitchFamily="18" charset="0"/>
                                  <a:ea typeface="Cambria Math"/>
                                </a:rPr>
                              </m:ctrlPr>
                            </m:fPr>
                            <m:num>
                              <m:r>
                                <a:rPr lang="en-US" sz="2800" b="0" i="1" smtClean="0">
                                  <a:latin typeface="Cambria Math" panose="02040503050406030204" pitchFamily="18" charset="0"/>
                                  <a:ea typeface="Cambria Math"/>
                                </a:rPr>
                                <m:t>𝐸</m:t>
                              </m:r>
                            </m:num>
                            <m:den>
                              <m:sSub>
                                <m:sSubPr>
                                  <m:ctrlPr>
                                    <a:rPr lang="en-US" sz="2800" b="0" i="1" smtClean="0">
                                      <a:latin typeface="Cambria Math" panose="02040503050406030204" pitchFamily="18" charset="0"/>
                                      <a:ea typeface="Cambria Math"/>
                                    </a:rPr>
                                  </m:ctrlPr>
                                </m:sSubPr>
                                <m:e>
                                  <m:r>
                                    <a:rPr lang="en-US" sz="2800" b="0" i="1" smtClean="0">
                                      <a:latin typeface="Cambria Math" panose="02040503050406030204" pitchFamily="18" charset="0"/>
                                      <a:ea typeface="Cambria Math"/>
                                    </a:rPr>
                                    <m:t>𝑅</m:t>
                                  </m:r>
                                </m:e>
                                <m:sub>
                                  <m:r>
                                    <a:rPr lang="en-US" sz="2800" b="0" i="1" smtClean="0">
                                      <a:latin typeface="Cambria Math" panose="02040503050406030204" pitchFamily="18" charset="0"/>
                                      <a:ea typeface="Cambria Math"/>
                                    </a:rPr>
                                    <m:t>𝑦</m:t>
                                  </m:r>
                                </m:sub>
                              </m:sSub>
                              <m:sSub>
                                <m:sSubPr>
                                  <m:ctrlPr>
                                    <a:rPr lang="en-US" sz="2800" b="0" i="1" smtClean="0">
                                      <a:latin typeface="Cambria Math" panose="02040503050406030204" pitchFamily="18" charset="0"/>
                                      <a:ea typeface="Cambria Math"/>
                                    </a:rPr>
                                  </m:ctrlPr>
                                </m:sSubPr>
                                <m:e>
                                  <m:r>
                                    <a:rPr lang="en-US" sz="2800" b="0" i="1" smtClean="0">
                                      <a:latin typeface="Cambria Math" panose="02040503050406030204" pitchFamily="18" charset="0"/>
                                      <a:ea typeface="Cambria Math"/>
                                    </a:rPr>
                                    <m:t>𝐹</m:t>
                                  </m:r>
                                </m:e>
                                <m:sub>
                                  <m:r>
                                    <a:rPr lang="en-US" sz="2800" b="0" i="1" smtClean="0">
                                      <a:latin typeface="Cambria Math" panose="02040503050406030204" pitchFamily="18" charset="0"/>
                                      <a:ea typeface="Cambria Math"/>
                                    </a:rPr>
                                    <m:t>𝑦</m:t>
                                  </m:r>
                                </m:sub>
                              </m:sSub>
                            </m:den>
                          </m:f>
                        </m:e>
                      </m:rad>
                      <m:r>
                        <a:rPr lang="en-US" sz="2800" b="0" i="1" smtClean="0">
                          <a:latin typeface="Cambria Math" panose="02040503050406030204" pitchFamily="18" charset="0"/>
                          <a:ea typeface="Cambria Math"/>
                        </a:rPr>
                        <m:t>=0.65</m:t>
                      </m:r>
                      <m:rad>
                        <m:radPr>
                          <m:degHide m:val="on"/>
                          <m:ctrlPr>
                            <a:rPr lang="en-US" sz="2800" b="0" i="1" smtClean="0">
                              <a:latin typeface="Cambria Math" panose="02040503050406030204" pitchFamily="18" charset="0"/>
                              <a:ea typeface="Cambria Math"/>
                            </a:rPr>
                          </m:ctrlPr>
                        </m:radPr>
                        <m:deg/>
                        <m:e>
                          <m:f>
                            <m:fPr>
                              <m:ctrlPr>
                                <a:rPr lang="en-US" sz="2800" b="0" i="1" smtClean="0">
                                  <a:latin typeface="Cambria Math" panose="02040503050406030204" pitchFamily="18" charset="0"/>
                                  <a:ea typeface="Cambria Math"/>
                                </a:rPr>
                              </m:ctrlPr>
                            </m:fPr>
                            <m:num>
                              <m:r>
                                <a:rPr lang="en-US" sz="2800" b="0" i="1" smtClean="0">
                                  <a:latin typeface="Cambria Math" panose="02040503050406030204" pitchFamily="18" charset="0"/>
                                  <a:ea typeface="Cambria Math"/>
                                </a:rPr>
                                <m:t>29000 </m:t>
                              </m:r>
                              <m:r>
                                <a:rPr lang="en-US" sz="2800" b="0" i="1" smtClean="0">
                                  <a:latin typeface="Cambria Math" panose="02040503050406030204" pitchFamily="18" charset="0"/>
                                  <a:ea typeface="Cambria Math"/>
                                </a:rPr>
                                <m:t>𝑘𝑠𝑖</m:t>
                              </m:r>
                            </m:num>
                            <m:den>
                              <m:r>
                                <a:rPr lang="en-US" sz="2800" b="0" i="1" smtClean="0">
                                  <a:latin typeface="Cambria Math" panose="02040503050406030204" pitchFamily="18" charset="0"/>
                                  <a:ea typeface="Cambria Math"/>
                                </a:rPr>
                                <m:t>1.3 </m:t>
                              </m:r>
                              <m:d>
                                <m:dPr>
                                  <m:ctrlPr>
                                    <a:rPr lang="en-US" sz="2800" b="0" i="1" smtClean="0">
                                      <a:latin typeface="Cambria Math" panose="02040503050406030204" pitchFamily="18" charset="0"/>
                                      <a:ea typeface="Cambria Math"/>
                                    </a:rPr>
                                  </m:ctrlPr>
                                </m:dPr>
                                <m:e>
                                  <m:r>
                                    <a:rPr lang="en-US" sz="2800" b="0" i="1" smtClean="0">
                                      <a:latin typeface="Cambria Math" panose="02040503050406030204" pitchFamily="18" charset="0"/>
                                      <a:ea typeface="Cambria Math"/>
                                    </a:rPr>
                                    <m:t>50 </m:t>
                                  </m:r>
                                  <m:r>
                                    <a:rPr lang="en-US" sz="2800" b="0" i="1" smtClean="0">
                                      <a:latin typeface="Cambria Math" panose="02040503050406030204" pitchFamily="18" charset="0"/>
                                      <a:ea typeface="Cambria Math"/>
                                    </a:rPr>
                                    <m:t>𝑘𝑠𝑖</m:t>
                                  </m:r>
                                </m:e>
                              </m:d>
                            </m:den>
                          </m:f>
                        </m:e>
                      </m:rad>
                      <m:r>
                        <a:rPr lang="en-US" sz="2800" b="0" i="1" smtClean="0">
                          <a:latin typeface="Cambria Math" panose="02040503050406030204" pitchFamily="18" charset="0"/>
                          <a:ea typeface="Cambria Math"/>
                        </a:rPr>
                        <m:t>=13.7</m:t>
                      </m:r>
                    </m:oMath>
                  </m:oMathPara>
                </a14:m>
                <a:endParaRPr lang="en-US" sz="2800" dirty="0">
                  <a:latin typeface="+mj-lt"/>
                </a:endParaRPr>
              </a:p>
            </p:txBody>
          </p:sp>
        </mc:Choice>
        <mc:Fallback xmlns="">
          <p:sp>
            <p:nvSpPr>
              <p:cNvPr id="8" name="TextBox 7">
                <a:extLst>
                  <a:ext uri="{FF2B5EF4-FFF2-40B4-BE49-F238E27FC236}">
                    <a16:creationId xmlns:a16="http://schemas.microsoft.com/office/drawing/2014/main" id="{D80582E2-D965-BBBC-A5FB-238F73250ED7}"/>
                  </a:ext>
                </a:extLst>
              </p:cNvPr>
              <p:cNvSpPr txBox="1">
                <a:spLocks noRot="1" noChangeAspect="1" noMove="1" noResize="1" noEditPoints="1" noAdjustHandles="1" noChangeArrowheads="1" noChangeShapeType="1" noTextEdit="1"/>
              </p:cNvSpPr>
              <p:nvPr/>
            </p:nvSpPr>
            <p:spPr>
              <a:xfrm>
                <a:off x="2416279" y="2760320"/>
                <a:ext cx="8216225" cy="140378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32C97B-B0C3-C58F-AE4A-BEC85DBEBE9E}"/>
                  </a:ext>
                </a:extLst>
              </p:cNvPr>
              <p:cNvSpPr txBox="1"/>
              <p:nvPr/>
            </p:nvSpPr>
            <p:spPr>
              <a:xfrm>
                <a:off x="2416279" y="5005443"/>
                <a:ext cx="8245607" cy="10366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𝐷</m:t>
                          </m:r>
                        </m:num>
                        <m:den>
                          <m:r>
                            <a:rPr lang="en-US" sz="2800" b="0" i="1" smtClean="0">
                              <a:latin typeface="Cambria Math" panose="02040503050406030204" pitchFamily="18" charset="0"/>
                            </a:rPr>
                            <m:t>𝑡</m:t>
                          </m:r>
                        </m:den>
                      </m:f>
                      <m:r>
                        <a:rPr lang="en-US" sz="2800" b="0" i="1" smtClean="0">
                          <a:latin typeface="Cambria Math" panose="02040503050406030204" pitchFamily="18" charset="0"/>
                        </a:rPr>
                        <m:t> </m:t>
                      </m:r>
                      <m:r>
                        <a:rPr lang="en-US" sz="2800" i="1" smtClean="0">
                          <a:latin typeface="Cambria Math" panose="02040503050406030204" pitchFamily="18" charset="0"/>
                          <a:ea typeface="Cambria Math"/>
                        </a:rPr>
                        <m:t>≤</m:t>
                      </m:r>
                      <m:r>
                        <a:rPr lang="en-US" sz="2800" b="0" i="1" smtClean="0">
                          <a:latin typeface="Cambria Math" panose="02040503050406030204" pitchFamily="18" charset="0"/>
                          <a:ea typeface="Cambria Math"/>
                        </a:rPr>
                        <m:t>0.053</m:t>
                      </m:r>
                      <m:f>
                        <m:fPr>
                          <m:ctrlPr>
                            <a:rPr lang="en-US" sz="2800" b="0" i="1" smtClean="0">
                              <a:latin typeface="Cambria Math" panose="02040503050406030204" pitchFamily="18" charset="0"/>
                              <a:ea typeface="Cambria Math"/>
                            </a:rPr>
                          </m:ctrlPr>
                        </m:fPr>
                        <m:num>
                          <m:r>
                            <a:rPr lang="en-US" sz="2800" b="0" i="1" smtClean="0">
                              <a:latin typeface="Cambria Math" panose="02040503050406030204" pitchFamily="18" charset="0"/>
                              <a:ea typeface="Cambria Math"/>
                            </a:rPr>
                            <m:t>𝐸</m:t>
                          </m:r>
                        </m:num>
                        <m:den>
                          <m:sSub>
                            <m:sSubPr>
                              <m:ctrlPr>
                                <a:rPr lang="en-US" sz="2800" b="0" i="1" smtClean="0">
                                  <a:latin typeface="Cambria Math" panose="02040503050406030204" pitchFamily="18" charset="0"/>
                                  <a:ea typeface="Cambria Math"/>
                                </a:rPr>
                              </m:ctrlPr>
                            </m:sSubPr>
                            <m:e>
                              <m:r>
                                <a:rPr lang="en-US" sz="2800" b="0" i="1" smtClean="0">
                                  <a:latin typeface="Cambria Math" panose="02040503050406030204" pitchFamily="18" charset="0"/>
                                  <a:ea typeface="Cambria Math"/>
                                </a:rPr>
                                <m:t>𝑅</m:t>
                              </m:r>
                            </m:e>
                            <m:sub>
                              <m:r>
                                <a:rPr lang="en-US" sz="2800" b="0" i="1" smtClean="0">
                                  <a:latin typeface="Cambria Math" panose="02040503050406030204" pitchFamily="18" charset="0"/>
                                  <a:ea typeface="Cambria Math"/>
                                </a:rPr>
                                <m:t>𝑦</m:t>
                              </m:r>
                            </m:sub>
                          </m:sSub>
                          <m:sSub>
                            <m:sSubPr>
                              <m:ctrlPr>
                                <a:rPr lang="en-US" sz="2800" b="0" i="1" smtClean="0">
                                  <a:latin typeface="Cambria Math" panose="02040503050406030204" pitchFamily="18" charset="0"/>
                                  <a:ea typeface="Cambria Math"/>
                                </a:rPr>
                              </m:ctrlPr>
                            </m:sSubPr>
                            <m:e>
                              <m:r>
                                <a:rPr lang="en-US" sz="2800" b="0" i="1" smtClean="0">
                                  <a:latin typeface="Cambria Math" panose="02040503050406030204" pitchFamily="18" charset="0"/>
                                  <a:ea typeface="Cambria Math"/>
                                </a:rPr>
                                <m:t>𝐹</m:t>
                              </m:r>
                            </m:e>
                            <m:sub>
                              <m:r>
                                <a:rPr lang="en-US" sz="2800" b="0" i="1" smtClean="0">
                                  <a:latin typeface="Cambria Math" panose="02040503050406030204" pitchFamily="18" charset="0"/>
                                  <a:ea typeface="Cambria Math"/>
                                </a:rPr>
                                <m:t>𝑦</m:t>
                              </m:r>
                            </m:sub>
                          </m:sSub>
                        </m:den>
                      </m:f>
                      <m:r>
                        <a:rPr lang="en-US" sz="2800" b="0" i="1" smtClean="0">
                          <a:latin typeface="Cambria Math" panose="02040503050406030204" pitchFamily="18" charset="0"/>
                          <a:ea typeface="Cambria Math"/>
                        </a:rPr>
                        <m:t>=0.053</m:t>
                      </m:r>
                      <m:f>
                        <m:fPr>
                          <m:ctrlPr>
                            <a:rPr lang="en-US" sz="2800" b="0" i="1" smtClean="0">
                              <a:latin typeface="Cambria Math" panose="02040503050406030204" pitchFamily="18" charset="0"/>
                              <a:ea typeface="Cambria Math"/>
                            </a:rPr>
                          </m:ctrlPr>
                        </m:fPr>
                        <m:num>
                          <m:r>
                            <a:rPr lang="en-US" sz="2800" b="0" i="1" smtClean="0">
                              <a:latin typeface="Cambria Math" panose="02040503050406030204" pitchFamily="18" charset="0"/>
                              <a:ea typeface="Cambria Math"/>
                            </a:rPr>
                            <m:t>29000 </m:t>
                          </m:r>
                          <m:r>
                            <a:rPr lang="en-US" sz="2800" b="0" i="1" smtClean="0">
                              <a:latin typeface="Cambria Math" panose="02040503050406030204" pitchFamily="18" charset="0"/>
                              <a:ea typeface="Cambria Math"/>
                            </a:rPr>
                            <m:t>𝑘𝑠𝑖</m:t>
                          </m:r>
                        </m:num>
                        <m:den>
                          <m:r>
                            <a:rPr lang="en-US" sz="2800" b="0" i="1" smtClean="0">
                              <a:latin typeface="Cambria Math" panose="02040503050406030204" pitchFamily="18" charset="0"/>
                              <a:ea typeface="Cambria Math"/>
                            </a:rPr>
                            <m:t>1.3 </m:t>
                          </m:r>
                          <m:d>
                            <m:dPr>
                              <m:ctrlPr>
                                <a:rPr lang="en-US" sz="2800" b="0" i="1" smtClean="0">
                                  <a:latin typeface="Cambria Math" panose="02040503050406030204" pitchFamily="18" charset="0"/>
                                  <a:ea typeface="Cambria Math"/>
                                </a:rPr>
                              </m:ctrlPr>
                            </m:dPr>
                            <m:e>
                              <m:r>
                                <a:rPr lang="en-US" sz="2800" b="0" i="1" smtClean="0">
                                  <a:latin typeface="Cambria Math" panose="02040503050406030204" pitchFamily="18" charset="0"/>
                                  <a:ea typeface="Cambria Math"/>
                                </a:rPr>
                                <m:t>50 </m:t>
                              </m:r>
                              <m:r>
                                <a:rPr lang="en-US" sz="2800" b="0" i="1" smtClean="0">
                                  <a:latin typeface="Cambria Math" panose="02040503050406030204" pitchFamily="18" charset="0"/>
                                  <a:ea typeface="Cambria Math"/>
                                </a:rPr>
                                <m:t>𝑘𝑠𝑖</m:t>
                              </m:r>
                            </m:e>
                          </m:d>
                        </m:den>
                      </m:f>
                      <m:r>
                        <a:rPr lang="en-US" sz="2800" b="0" i="1" smtClean="0">
                          <a:latin typeface="Cambria Math" panose="02040503050406030204" pitchFamily="18" charset="0"/>
                          <a:ea typeface="Cambria Math"/>
                        </a:rPr>
                        <m:t>=23.6</m:t>
                      </m:r>
                    </m:oMath>
                  </m:oMathPara>
                </a14:m>
                <a:endParaRPr lang="en-US" sz="2800" dirty="0">
                  <a:latin typeface="+mj-lt"/>
                </a:endParaRPr>
              </a:p>
            </p:txBody>
          </p:sp>
        </mc:Choice>
        <mc:Fallback xmlns="">
          <p:sp>
            <p:nvSpPr>
              <p:cNvPr id="9" name="TextBox 8">
                <a:extLst>
                  <a:ext uri="{FF2B5EF4-FFF2-40B4-BE49-F238E27FC236}">
                    <a16:creationId xmlns:a16="http://schemas.microsoft.com/office/drawing/2014/main" id="{6732C97B-B0C3-C58F-AE4A-BEC85DBEBE9E}"/>
                  </a:ext>
                </a:extLst>
              </p:cNvPr>
              <p:cNvSpPr txBox="1">
                <a:spLocks noRot="1" noChangeAspect="1" noMove="1" noResize="1" noEditPoints="1" noAdjustHandles="1" noChangeArrowheads="1" noChangeShapeType="1" noTextEdit="1"/>
              </p:cNvSpPr>
              <p:nvPr/>
            </p:nvSpPr>
            <p:spPr>
              <a:xfrm>
                <a:off x="2416279" y="5005443"/>
                <a:ext cx="8245607" cy="103669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3752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01DAC-E93D-6984-3227-DA02ADB85C3C}"/>
              </a:ext>
            </a:extLst>
          </p:cNvPr>
          <p:cNvSpPr>
            <a:spLocks noGrp="1"/>
          </p:cNvSpPr>
          <p:nvPr>
            <p:ph type="body" sz="quarter" idx="38"/>
          </p:nvPr>
        </p:nvSpPr>
        <p:spPr/>
        <p:txBody>
          <a:bodyPr/>
          <a:lstStyle/>
          <a:p>
            <a:r>
              <a:rPr lang="en-US" dirty="0"/>
              <a:t>F2.5a  Width-Thickness Limitations</a:t>
            </a:r>
          </a:p>
        </p:txBody>
      </p:sp>
      <p:sp>
        <p:nvSpPr>
          <p:cNvPr id="4" name="Slide Number Placeholder 3">
            <a:extLst>
              <a:ext uri="{FF2B5EF4-FFF2-40B4-BE49-F238E27FC236}">
                <a16:creationId xmlns:a16="http://schemas.microsoft.com/office/drawing/2014/main" id="{0EF45217-16FE-A2A4-9053-B173FFB8CEB7}"/>
              </a:ext>
            </a:extLst>
          </p:cNvPr>
          <p:cNvSpPr>
            <a:spLocks noGrp="1"/>
          </p:cNvSpPr>
          <p:nvPr>
            <p:ph type="sldNum" sz="quarter" idx="40"/>
          </p:nvPr>
        </p:nvSpPr>
        <p:spPr/>
        <p:txBody>
          <a:bodyPr/>
          <a:lstStyle/>
          <a:p>
            <a:pPr>
              <a:defRPr/>
            </a:pPr>
            <a:fld id="{6E117181-2254-4C4E-B84D-C4647DF99217}" type="slidenum">
              <a:rPr lang="en-US" altLang="en-US" smtClean="0"/>
              <a:pPr>
                <a:defRPr/>
              </a:pPr>
              <a:t>76</a:t>
            </a:fld>
            <a:endParaRPr lang="en-US" altLang="en-US" dirty="0"/>
          </a:p>
        </p:txBody>
      </p:sp>
      <p:pic>
        <p:nvPicPr>
          <p:cNvPr id="5" name="Picture 1">
            <a:extLst>
              <a:ext uri="{FF2B5EF4-FFF2-40B4-BE49-F238E27FC236}">
                <a16:creationId xmlns:a16="http://schemas.microsoft.com/office/drawing/2014/main" id="{A8586BE6-54E3-86B4-5C06-959A72455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606"/>
          <a:stretch>
            <a:fillRect/>
          </a:stretch>
        </p:blipFill>
        <p:spPr bwMode="auto">
          <a:xfrm>
            <a:off x="1427759" y="1019367"/>
            <a:ext cx="6075706"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5">
            <a:extLst>
              <a:ext uri="{FF2B5EF4-FFF2-40B4-BE49-F238E27FC236}">
                <a16:creationId xmlns:a16="http://schemas.microsoft.com/office/drawing/2014/main" id="{F34B57C3-3DA3-A30C-D799-69852D60B5BC}"/>
              </a:ext>
            </a:extLst>
          </p:cNvPr>
          <p:cNvSpPr txBox="1">
            <a:spLocks noChangeArrowheads="1"/>
          </p:cNvSpPr>
          <p:nvPr/>
        </p:nvSpPr>
        <p:spPr bwMode="auto">
          <a:xfrm>
            <a:off x="7752184" y="1196752"/>
            <a:ext cx="3012057" cy="138499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dirty="0">
                <a:solidFill>
                  <a:schemeClr val="tx2"/>
                </a:solidFill>
                <a:latin typeface="+mn-lt"/>
              </a:rPr>
              <a:t>AISC Seismic Design Manual Table 1-5b</a:t>
            </a:r>
          </a:p>
        </p:txBody>
      </p:sp>
    </p:spTree>
    <p:extLst>
      <p:ext uri="{BB962C8B-B14F-4D97-AF65-F5344CB8AC3E}">
        <p14:creationId xmlns:p14="http://schemas.microsoft.com/office/powerpoint/2010/main" val="11691691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01DAC-E93D-6984-3227-DA02ADB85C3C}"/>
              </a:ext>
            </a:extLst>
          </p:cNvPr>
          <p:cNvSpPr>
            <a:spLocks noGrp="1"/>
          </p:cNvSpPr>
          <p:nvPr>
            <p:ph type="body" sz="quarter" idx="38"/>
          </p:nvPr>
        </p:nvSpPr>
        <p:spPr/>
        <p:txBody>
          <a:bodyPr/>
          <a:lstStyle/>
          <a:p>
            <a:r>
              <a:rPr lang="en-US" dirty="0"/>
              <a:t>F2.5a  Width-Thickness Limitations</a:t>
            </a:r>
          </a:p>
        </p:txBody>
      </p:sp>
      <p:sp>
        <p:nvSpPr>
          <p:cNvPr id="4" name="Slide Number Placeholder 3">
            <a:extLst>
              <a:ext uri="{FF2B5EF4-FFF2-40B4-BE49-F238E27FC236}">
                <a16:creationId xmlns:a16="http://schemas.microsoft.com/office/drawing/2014/main" id="{0EF45217-16FE-A2A4-9053-B173FFB8CEB7}"/>
              </a:ext>
            </a:extLst>
          </p:cNvPr>
          <p:cNvSpPr>
            <a:spLocks noGrp="1"/>
          </p:cNvSpPr>
          <p:nvPr>
            <p:ph type="sldNum" sz="quarter" idx="40"/>
          </p:nvPr>
        </p:nvSpPr>
        <p:spPr/>
        <p:txBody>
          <a:bodyPr/>
          <a:lstStyle/>
          <a:p>
            <a:pPr>
              <a:defRPr/>
            </a:pPr>
            <a:fld id="{6E117181-2254-4C4E-B84D-C4647DF99217}" type="slidenum">
              <a:rPr lang="en-US" altLang="en-US" smtClean="0"/>
              <a:pPr>
                <a:defRPr/>
              </a:pPr>
              <a:t>77</a:t>
            </a:fld>
            <a:endParaRPr lang="en-US" altLang="en-US" dirty="0"/>
          </a:p>
        </p:txBody>
      </p:sp>
      <p:sp>
        <p:nvSpPr>
          <p:cNvPr id="6" name="Text Box 35">
            <a:extLst>
              <a:ext uri="{FF2B5EF4-FFF2-40B4-BE49-F238E27FC236}">
                <a16:creationId xmlns:a16="http://schemas.microsoft.com/office/drawing/2014/main" id="{F34B57C3-3DA3-A30C-D799-69852D60B5BC}"/>
              </a:ext>
            </a:extLst>
          </p:cNvPr>
          <p:cNvSpPr txBox="1">
            <a:spLocks noChangeArrowheads="1"/>
          </p:cNvSpPr>
          <p:nvPr/>
        </p:nvSpPr>
        <p:spPr bwMode="auto">
          <a:xfrm>
            <a:off x="7752184" y="1196752"/>
            <a:ext cx="3012057" cy="138499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dirty="0">
                <a:solidFill>
                  <a:schemeClr val="tx2"/>
                </a:solidFill>
                <a:latin typeface="+mn-lt"/>
              </a:rPr>
              <a:t>AISC Seismic Design Manual Table 1-6</a:t>
            </a:r>
          </a:p>
        </p:txBody>
      </p:sp>
      <p:pic>
        <p:nvPicPr>
          <p:cNvPr id="2" name="Picture 2">
            <a:extLst>
              <a:ext uri="{FF2B5EF4-FFF2-40B4-BE49-F238E27FC236}">
                <a16:creationId xmlns:a16="http://schemas.microsoft.com/office/drawing/2014/main" id="{7349076A-3E9F-01BE-F713-F91FAEEEB6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759" y="1052736"/>
            <a:ext cx="6273302"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4383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78</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F2.5b(a) Slenderness </a:t>
            </a:r>
          </a:p>
        </p:txBody>
      </p:sp>
      <p:sp>
        <p:nvSpPr>
          <p:cNvPr id="6" name="Text Box 5">
            <a:extLst>
              <a:ext uri="{FF2B5EF4-FFF2-40B4-BE49-F238E27FC236}">
                <a16:creationId xmlns:a16="http://schemas.microsoft.com/office/drawing/2014/main" id="{75E67EAC-18A7-5DC4-2057-B73C5B2C743F}"/>
              </a:ext>
            </a:extLst>
          </p:cNvPr>
          <p:cNvSpPr txBox="1">
            <a:spLocks noChangeArrowheads="1"/>
          </p:cNvSpPr>
          <p:nvPr/>
        </p:nvSpPr>
        <p:spPr bwMode="auto">
          <a:xfrm>
            <a:off x="1306827" y="2726988"/>
            <a:ext cx="5024201" cy="46166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Bracing members shall have:</a:t>
            </a:r>
          </a:p>
        </p:txBody>
      </p:sp>
      <p:sp>
        <p:nvSpPr>
          <p:cNvPr id="7" name="Text Box 5">
            <a:extLst>
              <a:ext uri="{FF2B5EF4-FFF2-40B4-BE49-F238E27FC236}">
                <a16:creationId xmlns:a16="http://schemas.microsoft.com/office/drawing/2014/main" id="{20D66B02-8C72-79EC-E94F-4774D501EFDD}"/>
              </a:ext>
            </a:extLst>
          </p:cNvPr>
          <p:cNvSpPr txBox="1">
            <a:spLocks noChangeArrowheads="1"/>
          </p:cNvSpPr>
          <p:nvPr/>
        </p:nvSpPr>
        <p:spPr bwMode="auto">
          <a:xfrm>
            <a:off x="1309568" y="4297012"/>
            <a:ext cx="8242816" cy="461665"/>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Limit slenderness to prevent unwanted dynamic effects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CA2492-91BC-860D-8979-D54E21742D52}"/>
                  </a:ext>
                </a:extLst>
              </p:cNvPr>
              <p:cNvSpPr txBox="1"/>
              <p:nvPr/>
            </p:nvSpPr>
            <p:spPr>
              <a:xfrm>
                <a:off x="5787839" y="2564904"/>
                <a:ext cx="2057893" cy="896143"/>
              </a:xfrm>
              <a:prstGeom prst="rect">
                <a:avLst/>
              </a:prstGeom>
              <a:noFill/>
              <a:ln w="28575">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chemeClr val="tx2"/>
                              </a:solidFill>
                              <a:latin typeface="Cambria Math" panose="02040503050406030204" pitchFamily="18" charset="0"/>
                            </a:rPr>
                          </m:ctrlPr>
                        </m:fPr>
                        <m:num>
                          <m:sSub>
                            <m:sSubPr>
                              <m:ctrlPr>
                                <a:rPr lang="en-US" sz="2800" b="1" i="1" smtClean="0">
                                  <a:solidFill>
                                    <a:schemeClr val="tx2"/>
                                  </a:solidFill>
                                  <a:latin typeface="Cambria Math" panose="02040503050406030204" pitchFamily="18" charset="0"/>
                                </a:rPr>
                              </m:ctrlPr>
                            </m:sSubPr>
                            <m:e>
                              <m:r>
                                <a:rPr lang="en-US" sz="2800" b="1" i="1" smtClean="0">
                                  <a:solidFill>
                                    <a:schemeClr val="tx2"/>
                                  </a:solidFill>
                                  <a:latin typeface="Cambria Math"/>
                                </a:rPr>
                                <m:t>𝑳</m:t>
                              </m:r>
                            </m:e>
                            <m:sub>
                              <m:r>
                                <a:rPr lang="en-US" sz="2800" b="1" i="1" smtClean="0">
                                  <a:solidFill>
                                    <a:schemeClr val="tx2"/>
                                  </a:solidFill>
                                  <a:latin typeface="Cambria Math"/>
                                </a:rPr>
                                <m:t>𝒄</m:t>
                              </m:r>
                            </m:sub>
                          </m:sSub>
                        </m:num>
                        <m:den>
                          <m:r>
                            <a:rPr lang="en-US" sz="2800" b="1" i="1" smtClean="0">
                              <a:solidFill>
                                <a:schemeClr val="tx2"/>
                              </a:solidFill>
                              <a:latin typeface="Cambria Math"/>
                            </a:rPr>
                            <m:t>𝒓</m:t>
                          </m:r>
                        </m:den>
                      </m:f>
                      <m:r>
                        <a:rPr lang="en-US" sz="2800" b="1" i="1" smtClean="0">
                          <a:solidFill>
                            <a:schemeClr val="tx2"/>
                          </a:solidFill>
                          <a:latin typeface="Cambria Math"/>
                        </a:rPr>
                        <m:t> </m:t>
                      </m:r>
                      <m:r>
                        <a:rPr lang="en-US" sz="2800" b="1" i="1" smtClean="0">
                          <a:solidFill>
                            <a:schemeClr val="tx2"/>
                          </a:solidFill>
                          <a:latin typeface="Cambria Math"/>
                          <a:ea typeface="Cambria Math"/>
                        </a:rPr>
                        <m:t>≤ </m:t>
                      </m:r>
                      <m:r>
                        <a:rPr lang="en-US" sz="2800" b="1" i="1" smtClean="0">
                          <a:solidFill>
                            <a:schemeClr val="tx2"/>
                          </a:solidFill>
                          <a:latin typeface="Cambria Math"/>
                          <a:ea typeface="Cambria Math"/>
                        </a:rPr>
                        <m:t>𝟐𝟎𝟎</m:t>
                      </m:r>
                    </m:oMath>
                  </m:oMathPara>
                </a14:m>
                <a:endParaRPr lang="en-US" sz="2800" b="1" dirty="0">
                  <a:solidFill>
                    <a:schemeClr val="tx2"/>
                  </a:solidFill>
                </a:endParaRPr>
              </a:p>
            </p:txBody>
          </p:sp>
        </mc:Choice>
        <mc:Fallback xmlns="">
          <p:sp>
            <p:nvSpPr>
              <p:cNvPr id="8" name="TextBox 7">
                <a:extLst>
                  <a:ext uri="{FF2B5EF4-FFF2-40B4-BE49-F238E27FC236}">
                    <a16:creationId xmlns:a16="http://schemas.microsoft.com/office/drawing/2014/main" id="{06CA2492-91BC-860D-8979-D54E21742D52}"/>
                  </a:ext>
                </a:extLst>
              </p:cNvPr>
              <p:cNvSpPr txBox="1">
                <a:spLocks noRot="1" noChangeAspect="1" noMove="1" noResize="1" noEditPoints="1" noAdjustHandles="1" noChangeArrowheads="1" noChangeShapeType="1" noTextEdit="1"/>
              </p:cNvSpPr>
              <p:nvPr/>
            </p:nvSpPr>
            <p:spPr>
              <a:xfrm>
                <a:off x="5787839" y="2564904"/>
                <a:ext cx="2057893" cy="896143"/>
              </a:xfrm>
              <a:prstGeom prst="rect">
                <a:avLst/>
              </a:prstGeom>
              <a:blipFill>
                <a:blip r:embed="rId3"/>
                <a:stretch>
                  <a:fillRect/>
                </a:stretch>
              </a:blipFill>
              <a:ln w="28575">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787786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The brace effective net area shall not be less than the brace gross area. Where reinforcement on braces is used, the following requirements shall apply:</a:t>
            </a:r>
          </a:p>
          <a:p>
            <a:pPr marL="1200150" lvl="1" indent="-457200">
              <a:spcBef>
                <a:spcPct val="50000"/>
              </a:spcBef>
              <a:buClrTx/>
              <a:buSzTx/>
              <a:buFont typeface="+mj-lt"/>
              <a:buAutoNum type="arabicPeriod"/>
            </a:pPr>
            <a:r>
              <a:rPr lang="en-US" altLang="en-US" sz="2400" b="0" dirty="0">
                <a:latin typeface="+mn-lt"/>
              </a:rPr>
              <a:t>The specified minimum yield strength of the reinforcement shall be at least equal to the specified minimum yield strength of the brace.</a:t>
            </a:r>
          </a:p>
          <a:p>
            <a:pPr marL="1200150" lvl="1" indent="-457200">
              <a:spcBef>
                <a:spcPct val="50000"/>
              </a:spcBef>
              <a:buClrTx/>
              <a:buSzTx/>
              <a:buFont typeface="+mj-lt"/>
              <a:buAutoNum type="arabicPeriod"/>
            </a:pPr>
            <a:r>
              <a:rPr lang="en-US" altLang="en-US" sz="2400" b="0" dirty="0">
                <a:latin typeface="+mn-lt"/>
              </a:rPr>
              <a:t>The connections of the reinforcement to the brace shall have sufficient strength to develop the expected reinforcement strength on each side of a reduced section.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F2.5b(c) Effective Net Area</a:t>
            </a:r>
          </a:p>
        </p:txBody>
      </p:sp>
      <p:sp>
        <p:nvSpPr>
          <p:cNvPr id="6" name="Text Box 9">
            <a:extLst>
              <a:ext uri="{FF2B5EF4-FFF2-40B4-BE49-F238E27FC236}">
                <a16:creationId xmlns:a16="http://schemas.microsoft.com/office/drawing/2014/main" id="{C18AA15C-1DBB-8578-E8CD-8B513907898C}"/>
              </a:ext>
            </a:extLst>
          </p:cNvPr>
          <p:cNvSpPr txBox="1">
            <a:spLocks noChangeArrowheads="1"/>
          </p:cNvSpPr>
          <p:nvPr/>
        </p:nvSpPr>
        <p:spPr bwMode="auto">
          <a:xfrm>
            <a:off x="1306828" y="5949280"/>
            <a:ext cx="9757724" cy="430887"/>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j-lt"/>
              </a:rPr>
              <a:t>Objective: </a:t>
            </a:r>
            <a:r>
              <a:rPr lang="en-US" altLang="en-US" sz="2200" dirty="0">
                <a:latin typeface="+mj-lt"/>
              </a:rPr>
              <a:t>Yield of gross section of brace prior to fracture of net section</a:t>
            </a:r>
          </a:p>
        </p:txBody>
      </p:sp>
    </p:spTree>
    <p:extLst>
      <p:ext uri="{BB962C8B-B14F-4D97-AF65-F5344CB8AC3E}">
        <p14:creationId xmlns:p14="http://schemas.microsoft.com/office/powerpoint/2010/main" val="27267999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C95A02-EFF0-4D05-DDF4-DA67E695CAE0}"/>
              </a:ext>
            </a:extLst>
          </p:cNvPr>
          <p:cNvSpPr>
            <a:spLocks noGrp="1"/>
          </p:cNvSpPr>
          <p:nvPr>
            <p:ph type="sldNum" sz="quarter" idx="40"/>
          </p:nvPr>
        </p:nvSpPr>
        <p:spPr/>
        <p:txBody>
          <a:bodyPr/>
          <a:lstStyle/>
          <a:p>
            <a:pPr>
              <a:defRPr/>
            </a:pPr>
            <a:fld id="{46425072-6E52-45A8-8A7E-A5B11BCA4176}" type="slidenum">
              <a:rPr lang="en-US" altLang="en-US" smtClean="0"/>
              <a:pPr>
                <a:defRPr/>
              </a:pPr>
              <a:t>8</a:t>
            </a:fld>
            <a:endParaRPr lang="en-US" altLang="en-US" dirty="0"/>
          </a:p>
        </p:txBody>
      </p:sp>
      <p:pic>
        <p:nvPicPr>
          <p:cNvPr id="3" name="Picture 2">
            <a:extLst>
              <a:ext uri="{FF2B5EF4-FFF2-40B4-BE49-F238E27FC236}">
                <a16:creationId xmlns:a16="http://schemas.microsoft.com/office/drawing/2014/main" id="{55674BE5-FFBD-CE40-56BF-E2D19A34F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6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038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12CC0-7A8A-56A5-15AE-90320E61B045}"/>
              </a:ext>
            </a:extLst>
          </p:cNvPr>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dirty="0"/>
          </a:p>
        </p:txBody>
      </p:sp>
      <p:pic>
        <p:nvPicPr>
          <p:cNvPr id="3" name="Picture 4" descr="CBF7">
            <a:extLst>
              <a:ext uri="{FF2B5EF4-FFF2-40B4-BE49-F238E27FC236}">
                <a16:creationId xmlns:a16="http://schemas.microsoft.com/office/drawing/2014/main" id="{96F10D41-944D-799F-25C9-F2D1C36CE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914" y="1875"/>
            <a:ext cx="9922171" cy="68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0473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E26FB1-4FAB-3D21-3949-269F0111E20B}"/>
              </a:ext>
            </a:extLst>
          </p:cNvPr>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dirty="0"/>
          </a:p>
        </p:txBody>
      </p:sp>
      <p:pic>
        <p:nvPicPr>
          <p:cNvPr id="3" name="Picture 4" descr="cbf-6">
            <a:extLst>
              <a:ext uri="{FF2B5EF4-FFF2-40B4-BE49-F238E27FC236}">
                <a16:creationId xmlns:a16="http://schemas.microsoft.com/office/drawing/2014/main" id="{03B459E9-33FD-2813-FB7F-CE1FB6664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19" y="-12034"/>
            <a:ext cx="9845162" cy="687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6956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5B35F7-49AC-8C2D-CB72-30824036AF14}"/>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7656D732-1BD1-6A47-F9D5-9256DD7F2D3F}"/>
              </a:ext>
            </a:extLst>
          </p:cNvPr>
          <p:cNvSpPr>
            <a:spLocks noGrp="1"/>
          </p:cNvSpPr>
          <p:nvPr>
            <p:ph type="sldNum" sz="quarter" idx="40"/>
          </p:nvPr>
        </p:nvSpPr>
        <p:spPr/>
        <p:txBody>
          <a:bodyPr/>
          <a:lstStyle/>
          <a:p>
            <a:pPr>
              <a:defRPr/>
            </a:pPr>
            <a:fld id="{6E117181-2254-4C4E-B84D-C4647DF99217}" type="slidenum">
              <a:rPr lang="en-US" altLang="en-US" smtClean="0"/>
              <a:pPr>
                <a:defRPr/>
              </a:pPr>
              <a:t>82</a:t>
            </a:fld>
            <a:endParaRPr lang="en-US" altLang="en-US" dirty="0"/>
          </a:p>
        </p:txBody>
      </p:sp>
      <p:grpSp>
        <p:nvGrpSpPr>
          <p:cNvPr id="38" name="Group 37">
            <a:extLst>
              <a:ext uri="{FF2B5EF4-FFF2-40B4-BE49-F238E27FC236}">
                <a16:creationId xmlns:a16="http://schemas.microsoft.com/office/drawing/2014/main" id="{AE210AD5-30CC-2B9B-3803-DE48B267C963}"/>
              </a:ext>
            </a:extLst>
          </p:cNvPr>
          <p:cNvGrpSpPr/>
          <p:nvPr/>
        </p:nvGrpSpPr>
        <p:grpSpPr>
          <a:xfrm>
            <a:off x="1955539" y="2039467"/>
            <a:ext cx="7543800" cy="2819400"/>
            <a:chOff x="1955539" y="2255491"/>
            <a:chExt cx="7543800" cy="2819400"/>
          </a:xfrm>
        </p:grpSpPr>
        <p:sp>
          <p:nvSpPr>
            <p:cNvPr id="5" name="AutoShape 34">
              <a:extLst>
                <a:ext uri="{FF2B5EF4-FFF2-40B4-BE49-F238E27FC236}">
                  <a16:creationId xmlns:a16="http://schemas.microsoft.com/office/drawing/2014/main" id="{EAE9766F-55F9-A8BE-2005-F40E4F0B32B4}"/>
                </a:ext>
              </a:extLst>
            </p:cNvPr>
            <p:cNvSpPr>
              <a:spLocks noChangeArrowheads="1"/>
            </p:cNvSpPr>
            <p:nvPr/>
          </p:nvSpPr>
          <p:spPr bwMode="auto">
            <a:xfrm>
              <a:off x="8584939" y="3474691"/>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AutoShape 35">
              <a:extLst>
                <a:ext uri="{FF2B5EF4-FFF2-40B4-BE49-F238E27FC236}">
                  <a16:creationId xmlns:a16="http://schemas.microsoft.com/office/drawing/2014/main" id="{C8A520BF-5F15-3AD3-38D2-913E7455E457}"/>
                </a:ext>
              </a:extLst>
            </p:cNvPr>
            <p:cNvSpPr>
              <a:spLocks noChangeArrowheads="1"/>
            </p:cNvSpPr>
            <p:nvPr/>
          </p:nvSpPr>
          <p:spPr bwMode="auto">
            <a:xfrm flipH="1">
              <a:off x="1955539" y="3474691"/>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 name="Group 40">
              <a:extLst>
                <a:ext uri="{FF2B5EF4-FFF2-40B4-BE49-F238E27FC236}">
                  <a16:creationId xmlns:a16="http://schemas.microsoft.com/office/drawing/2014/main" id="{86DC3C4D-55A9-1B81-CCD6-FB08DD111767}"/>
                </a:ext>
              </a:extLst>
            </p:cNvPr>
            <p:cNvGrpSpPr>
              <a:grpSpLocks/>
            </p:cNvGrpSpPr>
            <p:nvPr/>
          </p:nvGrpSpPr>
          <p:grpSpPr bwMode="auto">
            <a:xfrm>
              <a:off x="3098539" y="2255491"/>
              <a:ext cx="5181600" cy="2819400"/>
              <a:chOff x="1152" y="816"/>
              <a:chExt cx="3264" cy="1776"/>
            </a:xfrm>
          </p:grpSpPr>
          <p:sp>
            <p:nvSpPr>
              <p:cNvPr id="8" name="Freeform 33">
                <a:extLst>
                  <a:ext uri="{FF2B5EF4-FFF2-40B4-BE49-F238E27FC236}">
                    <a16:creationId xmlns:a16="http://schemas.microsoft.com/office/drawing/2014/main" id="{0AC050EF-ED0F-3737-2E84-2D4DA9DECB71}"/>
                  </a:ext>
                </a:extLst>
              </p:cNvPr>
              <p:cNvSpPr>
                <a:spLocks/>
              </p:cNvSpPr>
              <p:nvPr/>
            </p:nvSpPr>
            <p:spPr bwMode="auto">
              <a:xfrm>
                <a:off x="1152" y="816"/>
                <a:ext cx="1854" cy="1776"/>
              </a:xfrm>
              <a:custGeom>
                <a:avLst/>
                <a:gdLst>
                  <a:gd name="T0" fmla="*/ 432 w 1854"/>
                  <a:gd name="T1" fmla="*/ 0 h 1776"/>
                  <a:gd name="T2" fmla="*/ 1854 w 1854"/>
                  <a:gd name="T3" fmla="*/ 276 h 1776"/>
                  <a:gd name="T4" fmla="*/ 1848 w 1854"/>
                  <a:gd name="T5" fmla="*/ 1344 h 1776"/>
                  <a:gd name="T6" fmla="*/ 432 w 1854"/>
                  <a:gd name="T7" fmla="*/ 1776 h 1776"/>
                  <a:gd name="T8" fmla="*/ 0 w 1854"/>
                  <a:gd name="T9" fmla="*/ 1776 h 1776"/>
                  <a:gd name="T10" fmla="*/ 96 w 1854"/>
                  <a:gd name="T11" fmla="*/ 1536 h 1776"/>
                  <a:gd name="T12" fmla="*/ 48 w 1854"/>
                  <a:gd name="T13" fmla="*/ 1344 h 1776"/>
                  <a:gd name="T14" fmla="*/ 144 w 1854"/>
                  <a:gd name="T15" fmla="*/ 1104 h 1776"/>
                  <a:gd name="T16" fmla="*/ 0 w 1854"/>
                  <a:gd name="T17" fmla="*/ 816 h 1776"/>
                  <a:gd name="T18" fmla="*/ 144 w 1854"/>
                  <a:gd name="T19" fmla="*/ 576 h 1776"/>
                  <a:gd name="T20" fmla="*/ 0 w 1854"/>
                  <a:gd name="T21" fmla="*/ 384 h 1776"/>
                  <a:gd name="T22" fmla="*/ 144 w 1854"/>
                  <a:gd name="T23" fmla="*/ 0 h 1776"/>
                  <a:gd name="T24" fmla="*/ 432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9" name="Group 32">
                <a:extLst>
                  <a:ext uri="{FF2B5EF4-FFF2-40B4-BE49-F238E27FC236}">
                    <a16:creationId xmlns:a16="http://schemas.microsoft.com/office/drawing/2014/main" id="{27BC86E8-0A43-957A-5FDE-5DD9DB4BCDDC}"/>
                  </a:ext>
                </a:extLst>
              </p:cNvPr>
              <p:cNvGrpSpPr>
                <a:grpSpLocks/>
              </p:cNvGrpSpPr>
              <p:nvPr/>
            </p:nvGrpSpPr>
            <p:grpSpPr bwMode="auto">
              <a:xfrm>
                <a:off x="1584" y="1344"/>
                <a:ext cx="2832" cy="624"/>
                <a:chOff x="1584" y="1344"/>
                <a:chExt cx="2832" cy="624"/>
              </a:xfrm>
            </p:grpSpPr>
            <p:sp>
              <p:nvSpPr>
                <p:cNvPr id="14" name="Rectangle 30">
                  <a:extLst>
                    <a:ext uri="{FF2B5EF4-FFF2-40B4-BE49-F238E27FC236}">
                      <a16:creationId xmlns:a16="http://schemas.microsoft.com/office/drawing/2014/main" id="{A1DF9695-B881-A632-F9A2-2A000F1D92C7}"/>
                    </a:ext>
                  </a:extLst>
                </p:cNvPr>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Line 31">
                  <a:extLst>
                    <a:ext uri="{FF2B5EF4-FFF2-40B4-BE49-F238E27FC236}">
                      <a16:creationId xmlns:a16="http://schemas.microsoft.com/office/drawing/2014/main" id="{3B9811DB-B607-8237-F488-C7CEC44640B6}"/>
                    </a:ext>
                  </a:extLst>
                </p:cNvPr>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0" name="Group 39">
                <a:extLst>
                  <a:ext uri="{FF2B5EF4-FFF2-40B4-BE49-F238E27FC236}">
                    <a16:creationId xmlns:a16="http://schemas.microsoft.com/office/drawing/2014/main" id="{D4746A8E-AFC3-BC81-C36A-ADA0C7420ECC}"/>
                  </a:ext>
                </a:extLst>
              </p:cNvPr>
              <p:cNvGrpSpPr>
                <a:grpSpLocks/>
              </p:cNvGrpSpPr>
              <p:nvPr/>
            </p:nvGrpSpPr>
            <p:grpSpPr bwMode="auto">
              <a:xfrm>
                <a:off x="1824" y="1536"/>
                <a:ext cx="816" cy="144"/>
                <a:chOff x="1824" y="1488"/>
                <a:chExt cx="816" cy="144"/>
              </a:xfrm>
            </p:grpSpPr>
            <p:sp>
              <p:nvSpPr>
                <p:cNvPr id="11" name="Oval 36">
                  <a:extLst>
                    <a:ext uri="{FF2B5EF4-FFF2-40B4-BE49-F238E27FC236}">
                      <a16:creationId xmlns:a16="http://schemas.microsoft.com/office/drawing/2014/main" id="{CDB93E35-747D-9B1F-3E12-C5D6374FA1C6}"/>
                    </a:ext>
                  </a:extLst>
                </p:cNvPr>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 name="Oval 37">
                  <a:extLst>
                    <a:ext uri="{FF2B5EF4-FFF2-40B4-BE49-F238E27FC236}">
                      <a16:creationId xmlns:a16="http://schemas.microsoft.com/office/drawing/2014/main" id="{D4CDED83-C5F3-C8EA-9035-82E3D962AA49}"/>
                    </a:ext>
                  </a:extLst>
                </p:cNvPr>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Oval 38">
                  <a:extLst>
                    <a:ext uri="{FF2B5EF4-FFF2-40B4-BE49-F238E27FC236}">
                      <a16:creationId xmlns:a16="http://schemas.microsoft.com/office/drawing/2014/main" id="{ED9D673A-1B35-BDDD-D5B8-9E7BDB07945B}"/>
                    </a:ext>
                  </a:extLst>
                </p:cNvPr>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grpSp>
      <p:sp>
        <p:nvSpPr>
          <p:cNvPr id="16" name="Text Box 41">
            <a:extLst>
              <a:ext uri="{FF2B5EF4-FFF2-40B4-BE49-F238E27FC236}">
                <a16:creationId xmlns:a16="http://schemas.microsoft.com/office/drawing/2014/main" id="{C0FA0599-9FF5-6AF4-9DC2-C2349B5C392C}"/>
              </a:ext>
            </a:extLst>
          </p:cNvPr>
          <p:cNvSpPr txBox="1">
            <a:spLocks noChangeArrowheads="1"/>
          </p:cNvSpPr>
          <p:nvPr/>
        </p:nvSpPr>
        <p:spPr bwMode="auto">
          <a:xfrm>
            <a:off x="7078312" y="1883074"/>
            <a:ext cx="3158148" cy="83099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double angle bracing member</a:t>
            </a:r>
          </a:p>
        </p:txBody>
      </p:sp>
      <p:sp>
        <p:nvSpPr>
          <p:cNvPr id="17" name="Freeform 42">
            <a:extLst>
              <a:ext uri="{FF2B5EF4-FFF2-40B4-BE49-F238E27FC236}">
                <a16:creationId xmlns:a16="http://schemas.microsoft.com/office/drawing/2014/main" id="{DDF981A2-2EE9-7EA5-22A3-506A4C505A89}"/>
              </a:ext>
            </a:extLst>
          </p:cNvPr>
          <p:cNvSpPr>
            <a:spLocks/>
          </p:cNvSpPr>
          <p:nvPr/>
        </p:nvSpPr>
        <p:spPr bwMode="auto">
          <a:xfrm>
            <a:off x="6375139" y="2115667"/>
            <a:ext cx="600075" cy="1066800"/>
          </a:xfrm>
          <a:custGeom>
            <a:avLst/>
            <a:gdLst>
              <a:gd name="T0" fmla="*/ 2147483646 w 378"/>
              <a:gd name="T1" fmla="*/ 0 h 672"/>
              <a:gd name="T2" fmla="*/ 0 w 378"/>
              <a:gd name="T3" fmla="*/ 2147483646 h 672"/>
              <a:gd name="T4" fmla="*/ 0 60000 65536"/>
              <a:gd name="T5" fmla="*/ 0 60000 65536"/>
            </a:gdLst>
            <a:ahLst/>
            <a:cxnLst>
              <a:cxn ang="T4">
                <a:pos x="T0" y="T1"/>
              </a:cxn>
              <a:cxn ang="T5">
                <a:pos x="T2" y="T3"/>
              </a:cxn>
            </a:cxnLst>
            <a:rect l="0" t="0" r="r" b="b"/>
            <a:pathLst>
              <a:path w="378" h="672">
                <a:moveTo>
                  <a:pt x="378" y="0"/>
                </a:moveTo>
                <a:lnTo>
                  <a:pt x="0" y="672"/>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Text Box 43">
            <a:extLst>
              <a:ext uri="{FF2B5EF4-FFF2-40B4-BE49-F238E27FC236}">
                <a16:creationId xmlns:a16="http://schemas.microsoft.com/office/drawing/2014/main" id="{67777B85-81BA-C0DE-CB81-07E11EC7026E}"/>
              </a:ext>
            </a:extLst>
          </p:cNvPr>
          <p:cNvSpPr txBox="1">
            <a:spLocks noChangeArrowheads="1"/>
          </p:cNvSpPr>
          <p:nvPr/>
        </p:nvSpPr>
        <p:spPr bwMode="auto">
          <a:xfrm>
            <a:off x="3479539" y="1484784"/>
            <a:ext cx="2257425" cy="46166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gusset plate</a:t>
            </a:r>
          </a:p>
        </p:txBody>
      </p:sp>
      <p:sp>
        <p:nvSpPr>
          <p:cNvPr id="19" name="Freeform 44">
            <a:extLst>
              <a:ext uri="{FF2B5EF4-FFF2-40B4-BE49-F238E27FC236}">
                <a16:creationId xmlns:a16="http://schemas.microsoft.com/office/drawing/2014/main" id="{00B942B5-9EA4-A2F6-A615-58F9C1364923}"/>
              </a:ext>
            </a:extLst>
          </p:cNvPr>
          <p:cNvSpPr>
            <a:spLocks/>
          </p:cNvSpPr>
          <p:nvPr/>
        </p:nvSpPr>
        <p:spPr bwMode="auto">
          <a:xfrm>
            <a:off x="5260714" y="1715617"/>
            <a:ext cx="476250" cy="885825"/>
          </a:xfrm>
          <a:custGeom>
            <a:avLst/>
            <a:gdLst>
              <a:gd name="T0" fmla="*/ 2147483646 w 300"/>
              <a:gd name="T1" fmla="*/ 0 h 558"/>
              <a:gd name="T2" fmla="*/ 0 w 300"/>
              <a:gd name="T3" fmla="*/ 2147483646 h 558"/>
              <a:gd name="T4" fmla="*/ 0 60000 65536"/>
              <a:gd name="T5" fmla="*/ 0 60000 65536"/>
            </a:gdLst>
            <a:ahLst/>
            <a:cxnLst>
              <a:cxn ang="T4">
                <a:pos x="T0" y="T1"/>
              </a:cxn>
              <a:cxn ang="T5">
                <a:pos x="T2" y="T3"/>
              </a:cxn>
            </a:cxnLst>
            <a:rect l="0" t="0" r="r" b="b"/>
            <a:pathLst>
              <a:path w="300" h="558">
                <a:moveTo>
                  <a:pt x="300" y="0"/>
                </a:moveTo>
                <a:lnTo>
                  <a:pt x="0" y="55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45">
            <a:extLst>
              <a:ext uri="{FF2B5EF4-FFF2-40B4-BE49-F238E27FC236}">
                <a16:creationId xmlns:a16="http://schemas.microsoft.com/office/drawing/2014/main" id="{7001518B-FC2D-45C3-73C0-D4A03C34D9B3}"/>
              </a:ext>
            </a:extLst>
          </p:cNvPr>
          <p:cNvSpPr>
            <a:spLocks noChangeShapeType="1"/>
          </p:cNvSpPr>
          <p:nvPr/>
        </p:nvSpPr>
        <p:spPr bwMode="auto">
          <a:xfrm flipH="1">
            <a:off x="5460739" y="1715617"/>
            <a:ext cx="2762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Text Box 46">
            <a:extLst>
              <a:ext uri="{FF2B5EF4-FFF2-40B4-BE49-F238E27FC236}">
                <a16:creationId xmlns:a16="http://schemas.microsoft.com/office/drawing/2014/main" id="{0BB8D802-058B-7AA1-8D86-10A3A8905532}"/>
              </a:ext>
            </a:extLst>
          </p:cNvPr>
          <p:cNvSpPr txBox="1">
            <a:spLocks noChangeArrowheads="1"/>
          </p:cNvSpPr>
          <p:nvPr/>
        </p:nvSpPr>
        <p:spPr bwMode="auto">
          <a:xfrm>
            <a:off x="3098539" y="5235402"/>
            <a:ext cx="5947009" cy="476001"/>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j-lt"/>
              </a:rPr>
              <a:t>Check if effective net area ≥ gross area</a:t>
            </a:r>
          </a:p>
        </p:txBody>
      </p:sp>
    </p:spTree>
    <p:extLst>
      <p:ext uri="{BB962C8B-B14F-4D97-AF65-F5344CB8AC3E}">
        <p14:creationId xmlns:p14="http://schemas.microsoft.com/office/powerpoint/2010/main" val="9802339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AE527EB-4E27-990A-99CB-7532525B3933}"/>
              </a:ext>
            </a:extLst>
          </p:cNvPr>
          <p:cNvGrpSpPr/>
          <p:nvPr/>
        </p:nvGrpSpPr>
        <p:grpSpPr>
          <a:xfrm>
            <a:off x="1955539" y="2039467"/>
            <a:ext cx="7543800" cy="2819400"/>
            <a:chOff x="8803195" y="885899"/>
            <a:chExt cx="7543800" cy="2819400"/>
          </a:xfrm>
        </p:grpSpPr>
        <p:sp>
          <p:nvSpPr>
            <p:cNvPr id="2" name="AutoShape 2">
              <a:extLst>
                <a:ext uri="{FF2B5EF4-FFF2-40B4-BE49-F238E27FC236}">
                  <a16:creationId xmlns:a16="http://schemas.microsoft.com/office/drawing/2014/main" id="{BD6362C4-B1A1-5432-5659-02484E6A62D8}"/>
                </a:ext>
              </a:extLst>
            </p:cNvPr>
            <p:cNvSpPr>
              <a:spLocks noChangeArrowheads="1"/>
            </p:cNvSpPr>
            <p:nvPr/>
          </p:nvSpPr>
          <p:spPr bwMode="auto">
            <a:xfrm>
              <a:off x="15432595" y="2105099"/>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3">
              <a:extLst>
                <a:ext uri="{FF2B5EF4-FFF2-40B4-BE49-F238E27FC236}">
                  <a16:creationId xmlns:a16="http://schemas.microsoft.com/office/drawing/2014/main" id="{8CC5391E-5BA3-AD42-0914-690878D5AC70}"/>
                </a:ext>
              </a:extLst>
            </p:cNvPr>
            <p:cNvSpPr>
              <a:spLocks noChangeArrowheads="1"/>
            </p:cNvSpPr>
            <p:nvPr/>
          </p:nvSpPr>
          <p:spPr bwMode="auto">
            <a:xfrm flipH="1">
              <a:off x="8803195" y="2105099"/>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 name="Freeform 5">
              <a:extLst>
                <a:ext uri="{FF2B5EF4-FFF2-40B4-BE49-F238E27FC236}">
                  <a16:creationId xmlns:a16="http://schemas.microsoft.com/office/drawing/2014/main" id="{4E74D185-8165-A65B-2F53-99C996E5ED0C}"/>
                </a:ext>
              </a:extLst>
            </p:cNvPr>
            <p:cNvSpPr>
              <a:spLocks/>
            </p:cNvSpPr>
            <p:nvPr/>
          </p:nvSpPr>
          <p:spPr bwMode="auto">
            <a:xfrm>
              <a:off x="9946195" y="885899"/>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4" name="Group 6">
              <a:extLst>
                <a:ext uri="{FF2B5EF4-FFF2-40B4-BE49-F238E27FC236}">
                  <a16:creationId xmlns:a16="http://schemas.microsoft.com/office/drawing/2014/main" id="{5B1AFB87-FBA8-EDA7-A070-DCC71968161B}"/>
                </a:ext>
              </a:extLst>
            </p:cNvPr>
            <p:cNvGrpSpPr>
              <a:grpSpLocks/>
            </p:cNvGrpSpPr>
            <p:nvPr/>
          </p:nvGrpSpPr>
          <p:grpSpPr bwMode="auto">
            <a:xfrm>
              <a:off x="10631995" y="1724099"/>
              <a:ext cx="4495800" cy="990600"/>
              <a:chOff x="1584" y="1344"/>
              <a:chExt cx="2832" cy="624"/>
            </a:xfrm>
          </p:grpSpPr>
          <p:sp>
            <p:nvSpPr>
              <p:cNvPr id="25" name="Rectangle 7">
                <a:extLst>
                  <a:ext uri="{FF2B5EF4-FFF2-40B4-BE49-F238E27FC236}">
                    <a16:creationId xmlns:a16="http://schemas.microsoft.com/office/drawing/2014/main" id="{17D7CF0D-6D71-A699-3601-4462102604C4}"/>
                  </a:ext>
                </a:extLst>
              </p:cNvPr>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8">
                <a:extLst>
                  <a:ext uri="{FF2B5EF4-FFF2-40B4-BE49-F238E27FC236}">
                    <a16:creationId xmlns:a16="http://schemas.microsoft.com/office/drawing/2014/main" id="{EE5F4A37-45FE-6509-20B6-F26F5D269CB7}"/>
                  </a:ext>
                </a:extLst>
              </p:cNvPr>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 name="Line 18">
              <a:extLst>
                <a:ext uri="{FF2B5EF4-FFF2-40B4-BE49-F238E27FC236}">
                  <a16:creationId xmlns:a16="http://schemas.microsoft.com/office/drawing/2014/main" id="{8BC4E6DA-AA46-E91E-28BA-2E70132135FB}"/>
                </a:ext>
              </a:extLst>
            </p:cNvPr>
            <p:cNvSpPr>
              <a:spLocks noChangeShapeType="1"/>
            </p:cNvSpPr>
            <p:nvPr/>
          </p:nvSpPr>
          <p:spPr bwMode="auto">
            <a:xfrm>
              <a:off x="12194095" y="1724099"/>
              <a:ext cx="0" cy="9906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9" name="Group 9">
              <a:extLst>
                <a:ext uri="{FF2B5EF4-FFF2-40B4-BE49-F238E27FC236}">
                  <a16:creationId xmlns:a16="http://schemas.microsoft.com/office/drawing/2014/main" id="{0BAC5ED4-18DB-69BC-C7C5-1A16B680E79A}"/>
                </a:ext>
              </a:extLst>
            </p:cNvPr>
            <p:cNvGrpSpPr>
              <a:grpSpLocks/>
            </p:cNvGrpSpPr>
            <p:nvPr/>
          </p:nvGrpSpPr>
          <p:grpSpPr bwMode="auto">
            <a:xfrm>
              <a:off x="11012995" y="2028899"/>
              <a:ext cx="1295400" cy="228600"/>
              <a:chOff x="1824" y="1488"/>
              <a:chExt cx="816" cy="144"/>
            </a:xfrm>
          </p:grpSpPr>
          <p:sp>
            <p:nvSpPr>
              <p:cNvPr id="30" name="Oval 10">
                <a:extLst>
                  <a:ext uri="{FF2B5EF4-FFF2-40B4-BE49-F238E27FC236}">
                    <a16:creationId xmlns:a16="http://schemas.microsoft.com/office/drawing/2014/main" id="{ABD1919E-5662-F558-9569-408B3A5290F7}"/>
                  </a:ext>
                </a:extLst>
              </p:cNvPr>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1" name="Oval 11">
                <a:extLst>
                  <a:ext uri="{FF2B5EF4-FFF2-40B4-BE49-F238E27FC236}">
                    <a16:creationId xmlns:a16="http://schemas.microsoft.com/office/drawing/2014/main" id="{7DE88090-911D-571F-953F-0DD9B8071735}"/>
                  </a:ext>
                </a:extLst>
              </p:cNvPr>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 name="Oval 12">
                <a:extLst>
                  <a:ext uri="{FF2B5EF4-FFF2-40B4-BE49-F238E27FC236}">
                    <a16:creationId xmlns:a16="http://schemas.microsoft.com/office/drawing/2014/main" id="{4B992079-5F68-0ABA-50E7-28AF61316369}"/>
                  </a:ext>
                </a:extLst>
              </p:cNvPr>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3" name="Text Placeholder 2">
            <a:extLst>
              <a:ext uri="{FF2B5EF4-FFF2-40B4-BE49-F238E27FC236}">
                <a16:creationId xmlns:a16="http://schemas.microsoft.com/office/drawing/2014/main" id="{AC5B35F7-49AC-8C2D-CB72-30824036AF14}"/>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7656D732-1BD1-6A47-F9D5-9256DD7F2D3F}"/>
              </a:ext>
            </a:extLst>
          </p:cNvPr>
          <p:cNvSpPr>
            <a:spLocks noGrp="1"/>
          </p:cNvSpPr>
          <p:nvPr>
            <p:ph type="sldNum" sz="quarter" idx="40"/>
          </p:nvPr>
        </p:nvSpPr>
        <p:spPr/>
        <p:txBody>
          <a:bodyPr/>
          <a:lstStyle/>
          <a:p>
            <a:pPr>
              <a:defRPr/>
            </a:pPr>
            <a:fld id="{6E117181-2254-4C4E-B84D-C4647DF99217}" type="slidenum">
              <a:rPr lang="en-US" altLang="en-US" smtClean="0"/>
              <a:pPr>
                <a:defRPr/>
              </a:pPr>
              <a:t>83</a:t>
            </a:fld>
            <a:endParaRPr lang="en-US" altLang="en-US" dirty="0"/>
          </a:p>
        </p:txBody>
      </p:sp>
      <p:sp>
        <p:nvSpPr>
          <p:cNvPr id="27" name="Text Box 13">
            <a:extLst>
              <a:ext uri="{FF2B5EF4-FFF2-40B4-BE49-F238E27FC236}">
                <a16:creationId xmlns:a16="http://schemas.microsoft.com/office/drawing/2014/main" id="{328C8F80-94C0-B5EF-8CDC-8141566C73A9}"/>
              </a:ext>
            </a:extLst>
          </p:cNvPr>
          <p:cNvSpPr txBox="1">
            <a:spLocks noChangeArrowheads="1"/>
          </p:cNvSpPr>
          <p:nvPr/>
        </p:nvSpPr>
        <p:spPr bwMode="auto">
          <a:xfrm>
            <a:off x="6316440" y="2126201"/>
            <a:ext cx="2354777" cy="46166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mj-lt"/>
              </a:rPr>
              <a:t>Gross Area A</a:t>
            </a:r>
            <a:r>
              <a:rPr lang="en-US" altLang="en-US" sz="2400" i="1" baseline="-25000" dirty="0">
                <a:latin typeface="+mj-lt"/>
              </a:rPr>
              <a:t>g</a:t>
            </a:r>
            <a:endParaRPr lang="en-US" altLang="en-US" sz="2400" i="1" dirty="0">
              <a:latin typeface="+mj-lt"/>
            </a:endParaRPr>
          </a:p>
        </p:txBody>
      </p:sp>
      <p:sp>
        <p:nvSpPr>
          <p:cNvPr id="33" name="Freeform 20">
            <a:extLst>
              <a:ext uri="{FF2B5EF4-FFF2-40B4-BE49-F238E27FC236}">
                <a16:creationId xmlns:a16="http://schemas.microsoft.com/office/drawing/2014/main" id="{84F407C0-8C42-A1C2-DF38-0C05407426AA}"/>
              </a:ext>
            </a:extLst>
          </p:cNvPr>
          <p:cNvSpPr>
            <a:spLocks/>
          </p:cNvSpPr>
          <p:nvPr/>
        </p:nvSpPr>
        <p:spPr bwMode="auto">
          <a:xfrm>
            <a:off x="5346440" y="3574256"/>
            <a:ext cx="1320106" cy="912034"/>
          </a:xfrm>
          <a:custGeom>
            <a:avLst/>
            <a:gdLst>
              <a:gd name="T0" fmla="*/ 2147483646 w 498"/>
              <a:gd name="T1" fmla="*/ 2147483646 h 750"/>
              <a:gd name="T2" fmla="*/ 0 w 498"/>
              <a:gd name="T3" fmla="*/ 0 h 750"/>
              <a:gd name="T4" fmla="*/ 0 60000 65536"/>
              <a:gd name="T5" fmla="*/ 0 60000 65536"/>
            </a:gdLst>
            <a:ahLst/>
            <a:cxnLst>
              <a:cxn ang="T4">
                <a:pos x="T0" y="T1"/>
              </a:cxn>
              <a:cxn ang="T5">
                <a:pos x="T2" y="T3"/>
              </a:cxn>
            </a:cxnLst>
            <a:rect l="0" t="0" r="r" b="b"/>
            <a:pathLst>
              <a:path w="498" h="750">
                <a:moveTo>
                  <a:pt x="498" y="750"/>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4" name="Text Box 21">
            <a:extLst>
              <a:ext uri="{FF2B5EF4-FFF2-40B4-BE49-F238E27FC236}">
                <a16:creationId xmlns:a16="http://schemas.microsoft.com/office/drawing/2014/main" id="{A5D2D61A-A184-DE93-6E0A-A8C89A6B5BBF}"/>
              </a:ext>
            </a:extLst>
          </p:cNvPr>
          <p:cNvSpPr txBox="1">
            <a:spLocks noChangeArrowheads="1"/>
          </p:cNvSpPr>
          <p:nvPr/>
        </p:nvSpPr>
        <p:spPr bwMode="auto">
          <a:xfrm>
            <a:off x="6666547" y="4031456"/>
            <a:ext cx="3965957" cy="2246769"/>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a:latin typeface="+mj-lt"/>
              </a:rPr>
              <a:t>Effective Net Area</a:t>
            </a:r>
          </a:p>
          <a:p>
            <a:pPr>
              <a:spcBef>
                <a:spcPct val="50000"/>
              </a:spcBef>
              <a:buClrTx/>
              <a:buSzTx/>
              <a:buFontTx/>
              <a:buNone/>
            </a:pPr>
            <a:r>
              <a:rPr lang="en-US" altLang="en-US" sz="2000" i="1" dirty="0">
                <a:latin typeface="+mj-lt"/>
              </a:rPr>
              <a:t>A</a:t>
            </a:r>
            <a:r>
              <a:rPr lang="en-US" altLang="en-US" sz="2000" i="1" baseline="-25000" dirty="0">
                <a:latin typeface="+mj-lt"/>
              </a:rPr>
              <a:t>e</a:t>
            </a:r>
            <a:r>
              <a:rPr lang="en-US" altLang="en-US" sz="2000" i="1" dirty="0">
                <a:latin typeface="+mj-lt"/>
              </a:rPr>
              <a:t> </a:t>
            </a:r>
            <a:r>
              <a:rPr lang="en-US" altLang="en-US" sz="2000" dirty="0">
                <a:latin typeface="+mj-lt"/>
              </a:rPr>
              <a:t>= </a:t>
            </a:r>
            <a:r>
              <a:rPr lang="en-US" altLang="en-US" sz="2000" i="1" dirty="0">
                <a:latin typeface="+mj-lt"/>
              </a:rPr>
              <a:t>U A</a:t>
            </a:r>
            <a:r>
              <a:rPr lang="en-US" altLang="en-US" sz="2000" i="1" baseline="-25000" dirty="0">
                <a:latin typeface="+mj-lt"/>
              </a:rPr>
              <a:t>n</a:t>
            </a:r>
            <a:endParaRPr lang="en-US" altLang="en-US" sz="2000" i="1" dirty="0">
              <a:latin typeface="+mj-lt"/>
            </a:endParaRPr>
          </a:p>
          <a:p>
            <a:pPr>
              <a:spcBef>
                <a:spcPct val="50000"/>
              </a:spcBef>
              <a:buClrTx/>
              <a:buSzTx/>
              <a:buFontTx/>
              <a:buNone/>
            </a:pPr>
            <a:r>
              <a:rPr lang="en-US" altLang="en-US" sz="2000" i="1" dirty="0">
                <a:latin typeface="+mj-lt"/>
              </a:rPr>
              <a:t>A</a:t>
            </a:r>
            <a:r>
              <a:rPr lang="en-US" altLang="en-US" sz="2000" i="1" baseline="-25000" dirty="0">
                <a:latin typeface="+mj-lt"/>
              </a:rPr>
              <a:t>e </a:t>
            </a:r>
            <a:r>
              <a:rPr lang="en-US" altLang="en-US" sz="2000" dirty="0">
                <a:latin typeface="+mj-lt"/>
              </a:rPr>
              <a:t>&lt; </a:t>
            </a:r>
            <a:r>
              <a:rPr lang="en-US" altLang="en-US" sz="2000" i="1" dirty="0">
                <a:latin typeface="+mj-lt"/>
              </a:rPr>
              <a:t>A</a:t>
            </a:r>
            <a:r>
              <a:rPr lang="en-US" altLang="en-US" sz="2000" i="1" baseline="-25000" dirty="0">
                <a:latin typeface="+mj-lt"/>
              </a:rPr>
              <a:t>g</a:t>
            </a:r>
            <a:r>
              <a:rPr lang="en-US" altLang="en-US" sz="2000" dirty="0">
                <a:latin typeface="+mj-lt"/>
              </a:rPr>
              <a:t> due to:</a:t>
            </a:r>
          </a:p>
          <a:p>
            <a:pPr>
              <a:spcBef>
                <a:spcPct val="50000"/>
              </a:spcBef>
              <a:buClrTx/>
              <a:buSzTx/>
              <a:buFontTx/>
              <a:buNone/>
            </a:pPr>
            <a:r>
              <a:rPr lang="en-US" altLang="en-US" sz="2000" dirty="0">
                <a:latin typeface="+mj-lt"/>
              </a:rPr>
              <a:t>	bolt hole (</a:t>
            </a:r>
            <a:r>
              <a:rPr lang="en-US" altLang="en-US" sz="2000" i="1" dirty="0">
                <a:latin typeface="+mj-lt"/>
              </a:rPr>
              <a:t>A</a:t>
            </a:r>
            <a:r>
              <a:rPr lang="en-US" altLang="en-US" sz="2000" i="1" baseline="-25000" dirty="0">
                <a:latin typeface="+mj-lt"/>
              </a:rPr>
              <a:t>n</a:t>
            </a:r>
            <a:r>
              <a:rPr lang="en-US" altLang="en-US" sz="2000" dirty="0">
                <a:latin typeface="+mj-lt"/>
              </a:rPr>
              <a:t> &lt; </a:t>
            </a:r>
            <a:r>
              <a:rPr lang="en-US" altLang="en-US" sz="2000" i="1" dirty="0">
                <a:latin typeface="+mj-lt"/>
              </a:rPr>
              <a:t>A</a:t>
            </a:r>
            <a:r>
              <a:rPr lang="en-US" altLang="en-US" sz="2000" i="1" baseline="-25000" dirty="0">
                <a:latin typeface="+mj-lt"/>
              </a:rPr>
              <a:t>g</a:t>
            </a:r>
            <a:r>
              <a:rPr lang="en-US" altLang="en-US" sz="2000" baseline="-25000" dirty="0">
                <a:latin typeface="+mj-lt"/>
              </a:rPr>
              <a:t> </a:t>
            </a:r>
            <a:r>
              <a:rPr lang="en-US" altLang="en-US" sz="2000" dirty="0">
                <a:latin typeface="+mj-lt"/>
              </a:rPr>
              <a:t>), and</a:t>
            </a:r>
          </a:p>
          <a:p>
            <a:pPr>
              <a:spcBef>
                <a:spcPct val="50000"/>
              </a:spcBef>
              <a:buClrTx/>
              <a:buSzTx/>
              <a:buFontTx/>
              <a:buNone/>
            </a:pPr>
            <a:r>
              <a:rPr lang="en-US" altLang="en-US" sz="2000" dirty="0">
                <a:latin typeface="+mj-lt"/>
              </a:rPr>
              <a:t>	shear lag (</a:t>
            </a:r>
            <a:r>
              <a:rPr lang="en-US" altLang="en-US" sz="2000" i="1" dirty="0">
                <a:latin typeface="+mj-lt"/>
              </a:rPr>
              <a:t>U</a:t>
            </a:r>
            <a:r>
              <a:rPr lang="en-US" altLang="en-US" sz="2000" dirty="0">
                <a:latin typeface="+mj-lt"/>
              </a:rPr>
              <a:t> &lt; 1)</a:t>
            </a:r>
            <a:endParaRPr lang="en-US" altLang="en-US" sz="2000" i="1" dirty="0">
              <a:latin typeface="+mj-lt"/>
            </a:endParaRPr>
          </a:p>
        </p:txBody>
      </p:sp>
      <p:sp>
        <p:nvSpPr>
          <p:cNvPr id="35" name="Text Box 23">
            <a:extLst>
              <a:ext uri="{FF2B5EF4-FFF2-40B4-BE49-F238E27FC236}">
                <a16:creationId xmlns:a16="http://schemas.microsoft.com/office/drawing/2014/main" id="{0BAC7E9C-FCCF-8A0E-E950-AED3171A1DE8}"/>
              </a:ext>
            </a:extLst>
          </p:cNvPr>
          <p:cNvSpPr txBox="1">
            <a:spLocks noChangeArrowheads="1"/>
          </p:cNvSpPr>
          <p:nvPr/>
        </p:nvSpPr>
        <p:spPr bwMode="auto">
          <a:xfrm>
            <a:off x="1886729" y="5871555"/>
            <a:ext cx="4552015" cy="43088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sz="2200" u="sng" dirty="0">
                <a:latin typeface="+mn-lt"/>
              </a:rPr>
              <a:t>Need to Reinforce Net Section</a:t>
            </a:r>
          </a:p>
        </p:txBody>
      </p:sp>
    </p:spTree>
    <p:extLst>
      <p:ext uri="{BB962C8B-B14F-4D97-AF65-F5344CB8AC3E}">
        <p14:creationId xmlns:p14="http://schemas.microsoft.com/office/powerpoint/2010/main" val="37110854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5B35F7-49AC-8C2D-CB72-30824036AF14}"/>
              </a:ext>
            </a:extLst>
          </p:cNvPr>
          <p:cNvSpPr>
            <a:spLocks noGrp="1"/>
          </p:cNvSpPr>
          <p:nvPr>
            <p:ph type="body" sz="quarter" idx="38"/>
          </p:nvPr>
        </p:nvSpPr>
        <p:spPr/>
        <p:txBody>
          <a:bodyPr/>
          <a:lstStyle/>
          <a:p>
            <a:r>
              <a:rPr lang="en-US" dirty="0"/>
              <a:t>Example</a:t>
            </a:r>
          </a:p>
        </p:txBody>
      </p:sp>
      <p:sp>
        <p:nvSpPr>
          <p:cNvPr id="4" name="Slide Number Placeholder 3">
            <a:extLst>
              <a:ext uri="{FF2B5EF4-FFF2-40B4-BE49-F238E27FC236}">
                <a16:creationId xmlns:a16="http://schemas.microsoft.com/office/drawing/2014/main" id="{7656D732-1BD1-6A47-F9D5-9256DD7F2D3F}"/>
              </a:ext>
            </a:extLst>
          </p:cNvPr>
          <p:cNvSpPr>
            <a:spLocks noGrp="1"/>
          </p:cNvSpPr>
          <p:nvPr>
            <p:ph type="sldNum" sz="quarter" idx="40"/>
          </p:nvPr>
        </p:nvSpPr>
        <p:spPr/>
        <p:txBody>
          <a:bodyPr/>
          <a:lstStyle/>
          <a:p>
            <a:pPr>
              <a:defRPr/>
            </a:pPr>
            <a:fld id="{6E117181-2254-4C4E-B84D-C4647DF99217}" type="slidenum">
              <a:rPr lang="en-US" altLang="en-US" smtClean="0"/>
              <a:pPr>
                <a:defRPr/>
              </a:pPr>
              <a:t>84</a:t>
            </a:fld>
            <a:endParaRPr lang="en-US" altLang="en-US" dirty="0"/>
          </a:p>
        </p:txBody>
      </p:sp>
      <p:sp>
        <p:nvSpPr>
          <p:cNvPr id="5" name="Freeform 4">
            <a:extLst>
              <a:ext uri="{FF2B5EF4-FFF2-40B4-BE49-F238E27FC236}">
                <a16:creationId xmlns:a16="http://schemas.microsoft.com/office/drawing/2014/main" id="{B61F04E5-DAF8-C95E-E3E0-27E384286047}"/>
              </a:ext>
            </a:extLst>
          </p:cNvPr>
          <p:cNvSpPr>
            <a:spLocks/>
          </p:cNvSpPr>
          <p:nvPr/>
        </p:nvSpPr>
        <p:spPr bwMode="auto">
          <a:xfrm>
            <a:off x="2207568" y="2496930"/>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 name="Rectangle 28">
            <a:extLst>
              <a:ext uri="{FF2B5EF4-FFF2-40B4-BE49-F238E27FC236}">
                <a16:creationId xmlns:a16="http://schemas.microsoft.com/office/drawing/2014/main" id="{6918A2BC-0D4D-624D-5A25-70ED95D2CCA7}"/>
              </a:ext>
            </a:extLst>
          </p:cNvPr>
          <p:cNvSpPr>
            <a:spLocks noChangeArrowheads="1"/>
          </p:cNvSpPr>
          <p:nvPr/>
        </p:nvSpPr>
        <p:spPr bwMode="auto">
          <a:xfrm>
            <a:off x="2893368" y="3201780"/>
            <a:ext cx="2971800" cy="1257300"/>
          </a:xfrm>
          <a:prstGeom prst="rect">
            <a:avLst/>
          </a:prstGeom>
          <a:gradFill rotWithShape="1">
            <a:gsLst>
              <a:gs pos="0">
                <a:srgbClr val="B2B2B2"/>
              </a:gs>
              <a:gs pos="50000">
                <a:srgbClr val="6A6A6A"/>
              </a:gs>
              <a:gs pos="100000">
                <a:srgbClr val="B2B2B2"/>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 name="Group 5">
            <a:extLst>
              <a:ext uri="{FF2B5EF4-FFF2-40B4-BE49-F238E27FC236}">
                <a16:creationId xmlns:a16="http://schemas.microsoft.com/office/drawing/2014/main" id="{9B472402-E561-C811-BB3E-CC9617512796}"/>
              </a:ext>
            </a:extLst>
          </p:cNvPr>
          <p:cNvGrpSpPr>
            <a:grpSpLocks/>
          </p:cNvGrpSpPr>
          <p:nvPr/>
        </p:nvGrpSpPr>
        <p:grpSpPr bwMode="auto">
          <a:xfrm>
            <a:off x="2893368" y="3335130"/>
            <a:ext cx="4495800" cy="990600"/>
            <a:chOff x="1584" y="1344"/>
            <a:chExt cx="2832" cy="624"/>
          </a:xfrm>
        </p:grpSpPr>
        <p:sp>
          <p:nvSpPr>
            <p:cNvPr id="8" name="Rectangle 6">
              <a:extLst>
                <a:ext uri="{FF2B5EF4-FFF2-40B4-BE49-F238E27FC236}">
                  <a16:creationId xmlns:a16="http://schemas.microsoft.com/office/drawing/2014/main" id="{14036930-C217-0016-2229-0C3A7E1B3DFA}"/>
                </a:ext>
              </a:extLst>
            </p:cNvPr>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Line 7">
              <a:extLst>
                <a:ext uri="{FF2B5EF4-FFF2-40B4-BE49-F238E27FC236}">
                  <a16:creationId xmlns:a16="http://schemas.microsoft.com/office/drawing/2014/main" id="{E262B5E8-353B-02B5-F575-005D62155A8A}"/>
                </a:ext>
              </a:extLst>
            </p:cNvPr>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0" name="Group 9">
            <a:extLst>
              <a:ext uri="{FF2B5EF4-FFF2-40B4-BE49-F238E27FC236}">
                <a16:creationId xmlns:a16="http://schemas.microsoft.com/office/drawing/2014/main" id="{C85C2CFE-61CF-9A7E-ECCB-A49C69B7A89B}"/>
              </a:ext>
            </a:extLst>
          </p:cNvPr>
          <p:cNvGrpSpPr>
            <a:grpSpLocks/>
          </p:cNvGrpSpPr>
          <p:nvPr/>
        </p:nvGrpSpPr>
        <p:grpSpPr bwMode="auto">
          <a:xfrm>
            <a:off x="3426768" y="3678030"/>
            <a:ext cx="1295400" cy="228600"/>
            <a:chOff x="1824" y="1488"/>
            <a:chExt cx="816" cy="144"/>
          </a:xfrm>
        </p:grpSpPr>
        <p:sp>
          <p:nvSpPr>
            <p:cNvPr id="11" name="Oval 10">
              <a:extLst>
                <a:ext uri="{FF2B5EF4-FFF2-40B4-BE49-F238E27FC236}">
                  <a16:creationId xmlns:a16="http://schemas.microsoft.com/office/drawing/2014/main" id="{30136BF3-BD7B-0843-BA8E-DFF63E9523B3}"/>
                </a:ext>
              </a:extLst>
            </p:cNvPr>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 name="Oval 11">
              <a:extLst>
                <a:ext uri="{FF2B5EF4-FFF2-40B4-BE49-F238E27FC236}">
                  <a16:creationId xmlns:a16="http://schemas.microsoft.com/office/drawing/2014/main" id="{B7EE5D0F-EB61-A45B-1CB5-902884E33C7A}"/>
                </a:ext>
              </a:extLst>
            </p:cNvPr>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Oval 12">
              <a:extLst>
                <a:ext uri="{FF2B5EF4-FFF2-40B4-BE49-F238E27FC236}">
                  <a16:creationId xmlns:a16="http://schemas.microsoft.com/office/drawing/2014/main" id="{A69EC3A9-28A1-536B-F7E2-1C525F57D644}"/>
                </a:ext>
              </a:extLst>
            </p:cNvPr>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4" name="Group 40">
            <a:extLst>
              <a:ext uri="{FF2B5EF4-FFF2-40B4-BE49-F238E27FC236}">
                <a16:creationId xmlns:a16="http://schemas.microsoft.com/office/drawing/2014/main" id="{1A5C1933-58DC-88D0-A152-20D744614D7A}"/>
              </a:ext>
            </a:extLst>
          </p:cNvPr>
          <p:cNvGrpSpPr>
            <a:grpSpLocks/>
          </p:cNvGrpSpPr>
          <p:nvPr/>
        </p:nvGrpSpPr>
        <p:grpSpPr bwMode="auto">
          <a:xfrm>
            <a:off x="8051156" y="2716005"/>
            <a:ext cx="1776412" cy="2309813"/>
            <a:chOff x="3831" y="930"/>
            <a:chExt cx="1119" cy="1455"/>
          </a:xfrm>
        </p:grpSpPr>
        <p:sp>
          <p:nvSpPr>
            <p:cNvPr id="15" name="Rectangle 38">
              <a:extLst>
                <a:ext uri="{FF2B5EF4-FFF2-40B4-BE49-F238E27FC236}">
                  <a16:creationId xmlns:a16="http://schemas.microsoft.com/office/drawing/2014/main" id="{91C5442E-5B31-C434-CB6F-FFB9EEAA56A5}"/>
                </a:ext>
              </a:extLst>
            </p:cNvPr>
            <p:cNvSpPr>
              <a:spLocks noChangeArrowheads="1"/>
            </p:cNvSpPr>
            <p:nvPr/>
          </p:nvSpPr>
          <p:spPr bwMode="auto">
            <a:xfrm>
              <a:off x="4446" y="1236"/>
              <a:ext cx="48" cy="792"/>
            </a:xfrm>
            <a:prstGeom prst="rect">
              <a:avLst/>
            </a:prstGeom>
            <a:blipFill dpi="0" rotWithShape="0">
              <a:blip r:embed="rId3"/>
              <a:srcRect/>
              <a:tile tx="0" ty="0" sx="100000" sy="100000" flip="none" algn="tl"/>
            </a:blip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Freeform 33">
              <a:extLst>
                <a:ext uri="{FF2B5EF4-FFF2-40B4-BE49-F238E27FC236}">
                  <a16:creationId xmlns:a16="http://schemas.microsoft.com/office/drawing/2014/main" id="{8F450CF6-0144-0F11-7440-CF20AFC17796}"/>
                </a:ext>
              </a:extLst>
            </p:cNvPr>
            <p:cNvSpPr>
              <a:spLocks/>
            </p:cNvSpPr>
            <p:nvPr/>
          </p:nvSpPr>
          <p:spPr bwMode="auto">
            <a:xfrm>
              <a:off x="3831" y="1320"/>
              <a:ext cx="450" cy="621"/>
            </a:xfrm>
            <a:custGeom>
              <a:avLst/>
              <a:gdLst>
                <a:gd name="T0" fmla="*/ 450 w 450"/>
                <a:gd name="T1" fmla="*/ 0 h 621"/>
                <a:gd name="T2" fmla="*/ 450 w 450"/>
                <a:gd name="T3" fmla="*/ 621 h 621"/>
                <a:gd name="T4" fmla="*/ 3 w 450"/>
                <a:gd name="T5" fmla="*/ 621 h 621"/>
                <a:gd name="T6" fmla="*/ 0 w 450"/>
                <a:gd name="T7" fmla="*/ 552 h 621"/>
                <a:gd name="T8" fmla="*/ 336 w 450"/>
                <a:gd name="T9" fmla="*/ 552 h 621"/>
                <a:gd name="T10" fmla="*/ 363 w 450"/>
                <a:gd name="T11" fmla="*/ 531 h 621"/>
                <a:gd name="T12" fmla="*/ 375 w 450"/>
                <a:gd name="T13" fmla="*/ 516 h 621"/>
                <a:gd name="T14" fmla="*/ 384 w 450"/>
                <a:gd name="T15" fmla="*/ 495 h 621"/>
                <a:gd name="T16" fmla="*/ 384 w 450"/>
                <a:gd name="T17" fmla="*/ 3 h 621"/>
                <a:gd name="T18" fmla="*/ 450 w 450"/>
                <a:gd name="T19" fmla="*/ 0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0" h="621">
                  <a:moveTo>
                    <a:pt x="450" y="0"/>
                  </a:moveTo>
                  <a:lnTo>
                    <a:pt x="450" y="621"/>
                  </a:lnTo>
                  <a:lnTo>
                    <a:pt x="3" y="621"/>
                  </a:lnTo>
                  <a:lnTo>
                    <a:pt x="0" y="552"/>
                  </a:lnTo>
                  <a:lnTo>
                    <a:pt x="336" y="552"/>
                  </a:lnTo>
                  <a:lnTo>
                    <a:pt x="363" y="531"/>
                  </a:lnTo>
                  <a:lnTo>
                    <a:pt x="375" y="516"/>
                  </a:lnTo>
                  <a:lnTo>
                    <a:pt x="384" y="495"/>
                  </a:lnTo>
                  <a:lnTo>
                    <a:pt x="384" y="3"/>
                  </a:lnTo>
                  <a:lnTo>
                    <a:pt x="450" y="0"/>
                  </a:lnTo>
                  <a:close/>
                </a:path>
              </a:pathLst>
            </a:custGeom>
            <a:blipFill dpi="0" rotWithShape="0">
              <a:blip r:embed="rId4"/>
              <a:srcRect/>
              <a:tile tx="0" ty="0" sx="100000" sy="100000" flip="none" algn="tl"/>
            </a:blip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Freeform 34">
              <a:extLst>
                <a:ext uri="{FF2B5EF4-FFF2-40B4-BE49-F238E27FC236}">
                  <a16:creationId xmlns:a16="http://schemas.microsoft.com/office/drawing/2014/main" id="{2E225844-BBF5-D534-A685-CD4F07EA97FC}"/>
                </a:ext>
              </a:extLst>
            </p:cNvPr>
            <p:cNvSpPr>
              <a:spLocks/>
            </p:cNvSpPr>
            <p:nvPr/>
          </p:nvSpPr>
          <p:spPr bwMode="auto">
            <a:xfrm flipH="1">
              <a:off x="4500" y="1320"/>
              <a:ext cx="450" cy="621"/>
            </a:xfrm>
            <a:custGeom>
              <a:avLst/>
              <a:gdLst>
                <a:gd name="T0" fmla="*/ 450 w 450"/>
                <a:gd name="T1" fmla="*/ 0 h 621"/>
                <a:gd name="T2" fmla="*/ 450 w 450"/>
                <a:gd name="T3" fmla="*/ 621 h 621"/>
                <a:gd name="T4" fmla="*/ 3 w 450"/>
                <a:gd name="T5" fmla="*/ 621 h 621"/>
                <a:gd name="T6" fmla="*/ 0 w 450"/>
                <a:gd name="T7" fmla="*/ 552 h 621"/>
                <a:gd name="T8" fmla="*/ 336 w 450"/>
                <a:gd name="T9" fmla="*/ 552 h 621"/>
                <a:gd name="T10" fmla="*/ 363 w 450"/>
                <a:gd name="T11" fmla="*/ 531 h 621"/>
                <a:gd name="T12" fmla="*/ 375 w 450"/>
                <a:gd name="T13" fmla="*/ 516 h 621"/>
                <a:gd name="T14" fmla="*/ 384 w 450"/>
                <a:gd name="T15" fmla="*/ 495 h 621"/>
                <a:gd name="T16" fmla="*/ 384 w 450"/>
                <a:gd name="T17" fmla="*/ 3 h 621"/>
                <a:gd name="T18" fmla="*/ 450 w 450"/>
                <a:gd name="T19" fmla="*/ 0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0" h="621">
                  <a:moveTo>
                    <a:pt x="450" y="0"/>
                  </a:moveTo>
                  <a:lnTo>
                    <a:pt x="450" y="621"/>
                  </a:lnTo>
                  <a:lnTo>
                    <a:pt x="3" y="621"/>
                  </a:lnTo>
                  <a:lnTo>
                    <a:pt x="0" y="552"/>
                  </a:lnTo>
                  <a:lnTo>
                    <a:pt x="336" y="552"/>
                  </a:lnTo>
                  <a:lnTo>
                    <a:pt x="363" y="531"/>
                  </a:lnTo>
                  <a:lnTo>
                    <a:pt x="375" y="516"/>
                  </a:lnTo>
                  <a:lnTo>
                    <a:pt x="384" y="495"/>
                  </a:lnTo>
                  <a:lnTo>
                    <a:pt x="384" y="3"/>
                  </a:lnTo>
                  <a:lnTo>
                    <a:pt x="450" y="0"/>
                  </a:lnTo>
                  <a:close/>
                </a:path>
              </a:pathLst>
            </a:custGeom>
            <a:blipFill dpi="0" rotWithShape="0">
              <a:blip r:embed="rId4"/>
              <a:srcRect/>
              <a:tile tx="0" ty="0" sx="100000" sy="100000" flip="none" algn="tl"/>
            </a:blip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35">
              <a:extLst>
                <a:ext uri="{FF2B5EF4-FFF2-40B4-BE49-F238E27FC236}">
                  <a16:creationId xmlns:a16="http://schemas.microsoft.com/office/drawing/2014/main" id="{1C5EB7BB-11EE-DFF3-D8A0-169EAEDF5DD5}"/>
                </a:ext>
              </a:extLst>
            </p:cNvPr>
            <p:cNvSpPr>
              <a:spLocks noChangeArrowheads="1"/>
            </p:cNvSpPr>
            <p:nvPr/>
          </p:nvSpPr>
          <p:spPr bwMode="auto">
            <a:xfrm>
              <a:off x="4332" y="930"/>
              <a:ext cx="114" cy="1455"/>
            </a:xfrm>
            <a:prstGeom prst="rect">
              <a:avLst/>
            </a:prstGeom>
            <a:blipFill dpi="0" rotWithShape="0">
              <a:blip r:embed="rId5"/>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 name="Rectangle 39">
              <a:extLst>
                <a:ext uri="{FF2B5EF4-FFF2-40B4-BE49-F238E27FC236}">
                  <a16:creationId xmlns:a16="http://schemas.microsoft.com/office/drawing/2014/main" id="{AEBA6DE7-DD76-DA94-C8AC-CF440AC27B01}"/>
                </a:ext>
              </a:extLst>
            </p:cNvPr>
            <p:cNvSpPr>
              <a:spLocks noChangeArrowheads="1"/>
            </p:cNvSpPr>
            <p:nvPr/>
          </p:nvSpPr>
          <p:spPr bwMode="auto">
            <a:xfrm>
              <a:off x="4281" y="1236"/>
              <a:ext cx="48" cy="792"/>
            </a:xfrm>
            <a:prstGeom prst="rect">
              <a:avLst/>
            </a:prstGeom>
            <a:blipFill dpi="0" rotWithShape="0">
              <a:blip r:embed="rId3"/>
              <a:srcRect/>
              <a:tile tx="0" ty="0" sx="100000" sy="100000" flip="none" algn="tl"/>
            </a:blip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0" name="Group 47">
            <a:extLst>
              <a:ext uri="{FF2B5EF4-FFF2-40B4-BE49-F238E27FC236}">
                <a16:creationId xmlns:a16="http://schemas.microsoft.com/office/drawing/2014/main" id="{D7733E7B-793C-FB32-F78F-4D2CA6EB372A}"/>
              </a:ext>
            </a:extLst>
          </p:cNvPr>
          <p:cNvGrpSpPr>
            <a:grpSpLocks/>
          </p:cNvGrpSpPr>
          <p:nvPr/>
        </p:nvGrpSpPr>
        <p:grpSpPr bwMode="auto">
          <a:xfrm>
            <a:off x="4493568" y="2496930"/>
            <a:ext cx="2562225" cy="3644900"/>
            <a:chOff x="1776" y="888"/>
            <a:chExt cx="1614" cy="2296"/>
          </a:xfrm>
        </p:grpSpPr>
        <p:sp>
          <p:nvSpPr>
            <p:cNvPr id="21" name="Freeform 41">
              <a:extLst>
                <a:ext uri="{FF2B5EF4-FFF2-40B4-BE49-F238E27FC236}">
                  <a16:creationId xmlns:a16="http://schemas.microsoft.com/office/drawing/2014/main" id="{F4E70A4A-2779-1034-423D-E68BD516C09F}"/>
                </a:ext>
              </a:extLst>
            </p:cNvPr>
            <p:cNvSpPr>
              <a:spLocks/>
            </p:cNvSpPr>
            <p:nvPr/>
          </p:nvSpPr>
          <p:spPr bwMode="auto">
            <a:xfrm>
              <a:off x="1776" y="2040"/>
              <a:ext cx="864" cy="882"/>
            </a:xfrm>
            <a:custGeom>
              <a:avLst/>
              <a:gdLst>
                <a:gd name="T0" fmla="*/ 0 w 864"/>
                <a:gd name="T1" fmla="*/ 0 h 882"/>
                <a:gd name="T2" fmla="*/ 864 w 864"/>
                <a:gd name="T3" fmla="*/ 882 h 882"/>
                <a:gd name="T4" fmla="*/ 0 60000 65536"/>
                <a:gd name="T5" fmla="*/ 0 60000 65536"/>
              </a:gdLst>
              <a:ahLst/>
              <a:cxnLst>
                <a:cxn ang="T4">
                  <a:pos x="T0" y="T1"/>
                </a:cxn>
                <a:cxn ang="T5">
                  <a:pos x="T2" y="T3"/>
                </a:cxn>
              </a:cxnLst>
              <a:rect l="0" t="0" r="r" b="b"/>
              <a:pathLst>
                <a:path w="864" h="882">
                  <a:moveTo>
                    <a:pt x="0" y="0"/>
                  </a:moveTo>
                  <a:lnTo>
                    <a:pt x="864" y="882"/>
                  </a:lnTo>
                </a:path>
              </a:pathLst>
            </a:custGeom>
            <a:noFill/>
            <a:ln w="28575"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42">
              <a:extLst>
                <a:ext uri="{FF2B5EF4-FFF2-40B4-BE49-F238E27FC236}">
                  <a16:creationId xmlns:a16="http://schemas.microsoft.com/office/drawing/2014/main" id="{F2A6628C-904F-C75C-4274-100D29D5281E}"/>
                </a:ext>
              </a:extLst>
            </p:cNvPr>
            <p:cNvSpPr>
              <a:spLocks noChangeShapeType="1"/>
            </p:cNvSpPr>
            <p:nvPr/>
          </p:nvSpPr>
          <p:spPr bwMode="auto">
            <a:xfrm flipH="1">
              <a:off x="1776" y="888"/>
              <a:ext cx="588" cy="528"/>
            </a:xfrm>
            <a:prstGeom prst="line">
              <a:avLst/>
            </a:prstGeom>
            <a:noFill/>
            <a:ln w="317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43">
              <a:extLst>
                <a:ext uri="{FF2B5EF4-FFF2-40B4-BE49-F238E27FC236}">
                  <a16:creationId xmlns:a16="http://schemas.microsoft.com/office/drawing/2014/main" id="{007BCD97-AFDF-A614-3C6E-FD2B4423CCD3}"/>
                </a:ext>
              </a:extLst>
            </p:cNvPr>
            <p:cNvSpPr>
              <a:spLocks noChangeShapeType="1"/>
            </p:cNvSpPr>
            <p:nvPr/>
          </p:nvSpPr>
          <p:spPr bwMode="auto">
            <a:xfrm>
              <a:off x="2364" y="888"/>
              <a:ext cx="276" cy="20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44">
              <a:extLst>
                <a:ext uri="{FF2B5EF4-FFF2-40B4-BE49-F238E27FC236}">
                  <a16:creationId xmlns:a16="http://schemas.microsoft.com/office/drawing/2014/main" id="{8CC3D6F9-4784-09C1-91A0-19CED8AA700A}"/>
                </a:ext>
              </a:extLst>
            </p:cNvPr>
            <p:cNvSpPr>
              <a:spLocks noChangeShapeType="1"/>
            </p:cNvSpPr>
            <p:nvPr/>
          </p:nvSpPr>
          <p:spPr bwMode="auto">
            <a:xfrm>
              <a:off x="2640" y="2922"/>
              <a:ext cx="7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45">
              <a:extLst>
                <a:ext uri="{FF2B5EF4-FFF2-40B4-BE49-F238E27FC236}">
                  <a16:creationId xmlns:a16="http://schemas.microsoft.com/office/drawing/2014/main" id="{922BCB11-BF27-ECB1-76EC-F1D39A193A6B}"/>
                </a:ext>
              </a:extLst>
            </p:cNvPr>
            <p:cNvSpPr>
              <a:spLocks noChangeShapeType="1"/>
            </p:cNvSpPr>
            <p:nvPr/>
          </p:nvSpPr>
          <p:spPr bwMode="auto">
            <a:xfrm>
              <a:off x="2880" y="2928"/>
              <a:ext cx="0" cy="2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46">
              <a:extLst>
                <a:ext uri="{FF2B5EF4-FFF2-40B4-BE49-F238E27FC236}">
                  <a16:creationId xmlns:a16="http://schemas.microsoft.com/office/drawing/2014/main" id="{E76136F4-C5C2-4B1D-15B5-C7640CC8CB3D}"/>
                </a:ext>
              </a:extLst>
            </p:cNvPr>
            <p:cNvSpPr>
              <a:spLocks noChangeShapeType="1"/>
            </p:cNvSpPr>
            <p:nvPr/>
          </p:nvSpPr>
          <p:spPr bwMode="auto">
            <a:xfrm flipV="1">
              <a:off x="2880" y="2928"/>
              <a:ext cx="196" cy="2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2" name="Text Placeholder 2">
            <a:extLst>
              <a:ext uri="{FF2B5EF4-FFF2-40B4-BE49-F238E27FC236}">
                <a16:creationId xmlns:a16="http://schemas.microsoft.com/office/drawing/2014/main" id="{419839A4-1672-650A-A752-4CECDDC06DA8}"/>
              </a:ext>
            </a:extLst>
          </p:cNvPr>
          <p:cNvSpPr txBox="1">
            <a:spLocks/>
          </p:cNvSpPr>
          <p:nvPr/>
        </p:nvSpPr>
        <p:spPr>
          <a:xfrm>
            <a:off x="677886" y="1298574"/>
            <a:ext cx="9882610" cy="643705"/>
          </a:xfrm>
          <a:prstGeom prst="rect">
            <a:avLst/>
          </a:prstGeom>
        </p:spPr>
        <p:txBody>
          <a:bodyPr>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tx2"/>
                </a:solidFill>
              </a:rPr>
              <a:t>Reinforcing net section of bracing member....</a:t>
            </a:r>
          </a:p>
        </p:txBody>
      </p:sp>
    </p:spTree>
    <p:extLst>
      <p:ext uri="{BB962C8B-B14F-4D97-AF65-F5344CB8AC3E}">
        <p14:creationId xmlns:p14="http://schemas.microsoft.com/office/powerpoint/2010/main" val="23347857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5B35F7-49AC-8C2D-CB72-30824036AF14}"/>
              </a:ext>
            </a:extLst>
          </p:cNvPr>
          <p:cNvSpPr>
            <a:spLocks noGrp="1"/>
          </p:cNvSpPr>
          <p:nvPr>
            <p:ph type="body" sz="quarter" idx="38"/>
          </p:nvPr>
        </p:nvSpPr>
        <p:spPr/>
        <p:txBody>
          <a:bodyPr/>
          <a:lstStyle/>
          <a:p>
            <a:r>
              <a:rPr lang="en-US" dirty="0"/>
              <a:t>Example - HSS</a:t>
            </a:r>
          </a:p>
        </p:txBody>
      </p:sp>
      <p:sp>
        <p:nvSpPr>
          <p:cNvPr id="4" name="Slide Number Placeholder 3">
            <a:extLst>
              <a:ext uri="{FF2B5EF4-FFF2-40B4-BE49-F238E27FC236}">
                <a16:creationId xmlns:a16="http://schemas.microsoft.com/office/drawing/2014/main" id="{7656D732-1BD1-6A47-F9D5-9256DD7F2D3F}"/>
              </a:ext>
            </a:extLst>
          </p:cNvPr>
          <p:cNvSpPr>
            <a:spLocks noGrp="1"/>
          </p:cNvSpPr>
          <p:nvPr>
            <p:ph type="sldNum" sz="quarter" idx="40"/>
          </p:nvPr>
        </p:nvSpPr>
        <p:spPr/>
        <p:txBody>
          <a:bodyPr/>
          <a:lstStyle/>
          <a:p>
            <a:pPr>
              <a:defRPr/>
            </a:pPr>
            <a:fld id="{6E117181-2254-4C4E-B84D-C4647DF99217}" type="slidenum">
              <a:rPr lang="en-US" altLang="en-US" smtClean="0"/>
              <a:pPr>
                <a:defRPr/>
              </a:pPr>
              <a:t>85</a:t>
            </a:fld>
            <a:endParaRPr lang="en-US" altLang="en-US" dirty="0"/>
          </a:p>
        </p:txBody>
      </p:sp>
      <p:sp>
        <p:nvSpPr>
          <p:cNvPr id="2" name="AutoShape 3">
            <a:extLst>
              <a:ext uri="{FF2B5EF4-FFF2-40B4-BE49-F238E27FC236}">
                <a16:creationId xmlns:a16="http://schemas.microsoft.com/office/drawing/2014/main" id="{960518D3-3250-5C85-360C-BE82D6BE7F0B}"/>
              </a:ext>
            </a:extLst>
          </p:cNvPr>
          <p:cNvSpPr>
            <a:spLocks noChangeArrowheads="1"/>
          </p:cNvSpPr>
          <p:nvPr/>
        </p:nvSpPr>
        <p:spPr bwMode="auto">
          <a:xfrm>
            <a:off x="7871520" y="272598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4">
            <a:extLst>
              <a:ext uri="{FF2B5EF4-FFF2-40B4-BE49-F238E27FC236}">
                <a16:creationId xmlns:a16="http://schemas.microsoft.com/office/drawing/2014/main" id="{C2E06E27-F0FA-8E10-1B33-98916BCAD70F}"/>
              </a:ext>
            </a:extLst>
          </p:cNvPr>
          <p:cNvSpPr>
            <a:spLocks noChangeArrowheads="1"/>
          </p:cNvSpPr>
          <p:nvPr/>
        </p:nvSpPr>
        <p:spPr bwMode="auto">
          <a:xfrm flipH="1">
            <a:off x="1775520" y="272598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 name="Freeform 6">
            <a:extLst>
              <a:ext uri="{FF2B5EF4-FFF2-40B4-BE49-F238E27FC236}">
                <a16:creationId xmlns:a16="http://schemas.microsoft.com/office/drawing/2014/main" id="{B4698970-ADA9-990F-ACEE-06DD8E26F628}"/>
              </a:ext>
            </a:extLst>
          </p:cNvPr>
          <p:cNvSpPr>
            <a:spLocks/>
          </p:cNvSpPr>
          <p:nvPr/>
        </p:nvSpPr>
        <p:spPr bwMode="auto">
          <a:xfrm>
            <a:off x="2842320" y="1582986"/>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510" y="1734"/>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Text Box 16">
            <a:extLst>
              <a:ext uri="{FF2B5EF4-FFF2-40B4-BE49-F238E27FC236}">
                <a16:creationId xmlns:a16="http://schemas.microsoft.com/office/drawing/2014/main" id="{A894EF6F-F4AA-3BC7-B8DC-E34E1FBDDB6D}"/>
              </a:ext>
            </a:extLst>
          </p:cNvPr>
          <p:cNvSpPr txBox="1">
            <a:spLocks noChangeArrowheads="1"/>
          </p:cNvSpPr>
          <p:nvPr/>
        </p:nvSpPr>
        <p:spPr bwMode="auto">
          <a:xfrm>
            <a:off x="5766494" y="1023119"/>
            <a:ext cx="2620442" cy="46166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gusset plate</a:t>
            </a:r>
          </a:p>
        </p:txBody>
      </p:sp>
      <p:grpSp>
        <p:nvGrpSpPr>
          <p:cNvPr id="25" name="Group 24">
            <a:extLst>
              <a:ext uri="{FF2B5EF4-FFF2-40B4-BE49-F238E27FC236}">
                <a16:creationId xmlns:a16="http://schemas.microsoft.com/office/drawing/2014/main" id="{1FBF6610-64A8-E648-48F1-DB40C803980E}"/>
              </a:ext>
            </a:extLst>
          </p:cNvPr>
          <p:cNvGrpSpPr/>
          <p:nvPr/>
        </p:nvGrpSpPr>
        <p:grpSpPr>
          <a:xfrm>
            <a:off x="4818584" y="1294062"/>
            <a:ext cx="924297" cy="523676"/>
            <a:chOff x="3347864" y="926629"/>
            <a:chExt cx="924297" cy="774179"/>
          </a:xfrm>
        </p:grpSpPr>
        <p:sp>
          <p:nvSpPr>
            <p:cNvPr id="26" name="Freeform 17">
              <a:extLst>
                <a:ext uri="{FF2B5EF4-FFF2-40B4-BE49-F238E27FC236}">
                  <a16:creationId xmlns:a16="http://schemas.microsoft.com/office/drawing/2014/main" id="{973F6175-B1C9-69C5-63FC-3857A3C6BF39}"/>
                </a:ext>
              </a:extLst>
            </p:cNvPr>
            <p:cNvSpPr>
              <a:spLocks/>
            </p:cNvSpPr>
            <p:nvPr/>
          </p:nvSpPr>
          <p:spPr bwMode="auto">
            <a:xfrm>
              <a:off x="3347864" y="926629"/>
              <a:ext cx="662161" cy="774179"/>
            </a:xfrm>
            <a:custGeom>
              <a:avLst/>
              <a:gdLst>
                <a:gd name="T0" fmla="*/ 2147483646 w 300"/>
                <a:gd name="T1" fmla="*/ 0 h 558"/>
                <a:gd name="T2" fmla="*/ 0 w 300"/>
                <a:gd name="T3" fmla="*/ 2147483646 h 558"/>
                <a:gd name="T4" fmla="*/ 0 60000 65536"/>
                <a:gd name="T5" fmla="*/ 0 60000 65536"/>
              </a:gdLst>
              <a:ahLst/>
              <a:cxnLst>
                <a:cxn ang="T4">
                  <a:pos x="T0" y="T1"/>
                </a:cxn>
                <a:cxn ang="T5">
                  <a:pos x="T2" y="T3"/>
                </a:cxn>
              </a:cxnLst>
              <a:rect l="0" t="0" r="r" b="b"/>
              <a:pathLst>
                <a:path w="300" h="558">
                  <a:moveTo>
                    <a:pt x="300" y="0"/>
                  </a:moveTo>
                  <a:lnTo>
                    <a:pt x="0" y="55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7" name="Line 18">
              <a:extLst>
                <a:ext uri="{FF2B5EF4-FFF2-40B4-BE49-F238E27FC236}">
                  <a16:creationId xmlns:a16="http://schemas.microsoft.com/office/drawing/2014/main" id="{5F302622-EB34-7816-7D7F-491B4DC2E0D7}"/>
                </a:ext>
              </a:extLst>
            </p:cNvPr>
            <p:cNvSpPr>
              <a:spLocks noChangeShapeType="1"/>
            </p:cNvSpPr>
            <p:nvPr/>
          </p:nvSpPr>
          <p:spPr bwMode="auto">
            <a:xfrm flipH="1">
              <a:off x="3995936" y="932530"/>
              <a:ext cx="2762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8" name="Rectangle 22">
            <a:extLst>
              <a:ext uri="{FF2B5EF4-FFF2-40B4-BE49-F238E27FC236}">
                <a16:creationId xmlns:a16="http://schemas.microsoft.com/office/drawing/2014/main" id="{0DF71204-2B69-2D7E-71E9-53CD101D2929}"/>
              </a:ext>
            </a:extLst>
          </p:cNvPr>
          <p:cNvSpPr>
            <a:spLocks noChangeArrowheads="1"/>
          </p:cNvSpPr>
          <p:nvPr/>
        </p:nvSpPr>
        <p:spPr bwMode="auto">
          <a:xfrm>
            <a:off x="4290120" y="2421186"/>
            <a:ext cx="3429000" cy="914400"/>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9" name="Group 27">
            <a:extLst>
              <a:ext uri="{FF2B5EF4-FFF2-40B4-BE49-F238E27FC236}">
                <a16:creationId xmlns:a16="http://schemas.microsoft.com/office/drawing/2014/main" id="{D5C92E15-B530-F5C7-3644-73F69AF988C4}"/>
              </a:ext>
            </a:extLst>
          </p:cNvPr>
          <p:cNvGrpSpPr>
            <a:grpSpLocks/>
          </p:cNvGrpSpPr>
          <p:nvPr/>
        </p:nvGrpSpPr>
        <p:grpSpPr bwMode="auto">
          <a:xfrm>
            <a:off x="4290120" y="4797152"/>
            <a:ext cx="3429000" cy="914400"/>
            <a:chOff x="2064" y="2592"/>
            <a:chExt cx="2160" cy="576"/>
          </a:xfrm>
        </p:grpSpPr>
        <p:sp>
          <p:nvSpPr>
            <p:cNvPr id="30" name="Rectangle 23">
              <a:extLst>
                <a:ext uri="{FF2B5EF4-FFF2-40B4-BE49-F238E27FC236}">
                  <a16:creationId xmlns:a16="http://schemas.microsoft.com/office/drawing/2014/main" id="{BBBBC18B-A2E7-46B7-EEBF-30084C3322D0}"/>
                </a:ext>
              </a:extLst>
            </p:cNvPr>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1" name="Group 26">
              <a:extLst>
                <a:ext uri="{FF2B5EF4-FFF2-40B4-BE49-F238E27FC236}">
                  <a16:creationId xmlns:a16="http://schemas.microsoft.com/office/drawing/2014/main" id="{DD5BA559-33DA-DC54-4707-1E512BA2BD58}"/>
                </a:ext>
              </a:extLst>
            </p:cNvPr>
            <p:cNvGrpSpPr>
              <a:grpSpLocks/>
            </p:cNvGrpSpPr>
            <p:nvPr/>
          </p:nvGrpSpPr>
          <p:grpSpPr bwMode="auto">
            <a:xfrm>
              <a:off x="2064" y="2830"/>
              <a:ext cx="1002" cy="98"/>
              <a:chOff x="2064" y="2830"/>
              <a:chExt cx="1002" cy="98"/>
            </a:xfrm>
          </p:grpSpPr>
          <p:sp>
            <p:nvSpPr>
              <p:cNvPr id="32" name="Rectangle 24">
                <a:extLst>
                  <a:ext uri="{FF2B5EF4-FFF2-40B4-BE49-F238E27FC236}">
                    <a16:creationId xmlns:a16="http://schemas.microsoft.com/office/drawing/2014/main" id="{6546EBC5-7432-5831-14E2-79BD0521CFB4}"/>
                  </a:ext>
                </a:extLst>
              </p:cNvPr>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Oval 25">
                <a:extLst>
                  <a:ext uri="{FF2B5EF4-FFF2-40B4-BE49-F238E27FC236}">
                    <a16:creationId xmlns:a16="http://schemas.microsoft.com/office/drawing/2014/main" id="{FDE6946E-C5B0-163A-CB4B-809F1A9E5150}"/>
                  </a:ext>
                </a:extLst>
              </p:cNvPr>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34" name="Rectangle 28">
            <a:extLst>
              <a:ext uri="{FF2B5EF4-FFF2-40B4-BE49-F238E27FC236}">
                <a16:creationId xmlns:a16="http://schemas.microsoft.com/office/drawing/2014/main" id="{59E7E2D7-15D0-3FDB-29EA-D33F0BC02454}"/>
              </a:ext>
            </a:extLst>
          </p:cNvPr>
          <p:cNvSpPr>
            <a:spLocks noChangeArrowheads="1"/>
          </p:cNvSpPr>
          <p:nvPr/>
        </p:nvSpPr>
        <p:spPr bwMode="auto">
          <a:xfrm>
            <a:off x="2842320" y="5178152"/>
            <a:ext cx="2882900" cy="152400"/>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5" name="AutoShape 29">
            <a:extLst>
              <a:ext uri="{FF2B5EF4-FFF2-40B4-BE49-F238E27FC236}">
                <a16:creationId xmlns:a16="http://schemas.microsoft.com/office/drawing/2014/main" id="{8803BA83-7DFC-21F1-9EA8-B74FD596468C}"/>
              </a:ext>
            </a:extLst>
          </p:cNvPr>
          <p:cNvSpPr>
            <a:spLocks noChangeArrowheads="1"/>
          </p:cNvSpPr>
          <p:nvPr/>
        </p:nvSpPr>
        <p:spPr bwMode="auto">
          <a:xfrm>
            <a:off x="7871520" y="5159102"/>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8" name="AutoShape 30">
            <a:extLst>
              <a:ext uri="{FF2B5EF4-FFF2-40B4-BE49-F238E27FC236}">
                <a16:creationId xmlns:a16="http://schemas.microsoft.com/office/drawing/2014/main" id="{06CD384C-4902-09DD-F023-57DC74AECD49}"/>
              </a:ext>
            </a:extLst>
          </p:cNvPr>
          <p:cNvSpPr>
            <a:spLocks noChangeArrowheads="1"/>
          </p:cNvSpPr>
          <p:nvPr/>
        </p:nvSpPr>
        <p:spPr bwMode="auto">
          <a:xfrm flipH="1">
            <a:off x="1775520" y="5159102"/>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43" name="Group 36">
            <a:extLst>
              <a:ext uri="{FF2B5EF4-FFF2-40B4-BE49-F238E27FC236}">
                <a16:creationId xmlns:a16="http://schemas.microsoft.com/office/drawing/2014/main" id="{38133374-298B-D5C5-1ABB-10A9C0335EC8}"/>
              </a:ext>
            </a:extLst>
          </p:cNvPr>
          <p:cNvGrpSpPr>
            <a:grpSpLocks/>
          </p:cNvGrpSpPr>
          <p:nvPr/>
        </p:nvGrpSpPr>
        <p:grpSpPr bwMode="auto">
          <a:xfrm>
            <a:off x="9014520" y="4797152"/>
            <a:ext cx="1524000" cy="914400"/>
            <a:chOff x="4704" y="2592"/>
            <a:chExt cx="960" cy="576"/>
          </a:xfrm>
        </p:grpSpPr>
        <p:grpSp>
          <p:nvGrpSpPr>
            <p:cNvPr id="44" name="Group 34">
              <a:extLst>
                <a:ext uri="{FF2B5EF4-FFF2-40B4-BE49-F238E27FC236}">
                  <a16:creationId xmlns:a16="http://schemas.microsoft.com/office/drawing/2014/main" id="{39FD1192-6534-AAB0-A4BC-EBC3F8C52A9D}"/>
                </a:ext>
              </a:extLst>
            </p:cNvPr>
            <p:cNvGrpSpPr>
              <a:grpSpLocks/>
            </p:cNvGrpSpPr>
            <p:nvPr/>
          </p:nvGrpSpPr>
          <p:grpSpPr bwMode="auto">
            <a:xfrm>
              <a:off x="4920" y="2592"/>
              <a:ext cx="528" cy="576"/>
              <a:chOff x="4944" y="2592"/>
              <a:chExt cx="528" cy="576"/>
            </a:xfrm>
          </p:grpSpPr>
          <p:sp>
            <p:nvSpPr>
              <p:cNvPr id="46" name="AutoShape 31">
                <a:extLst>
                  <a:ext uri="{FF2B5EF4-FFF2-40B4-BE49-F238E27FC236}">
                    <a16:creationId xmlns:a16="http://schemas.microsoft.com/office/drawing/2014/main" id="{80B0075D-EC01-0E5B-50D2-5C7C6B7C617D}"/>
                  </a:ext>
                </a:extLst>
              </p:cNvPr>
              <p:cNvSpPr>
                <a:spLocks noChangeArrowheads="1"/>
              </p:cNvSpPr>
              <p:nvPr/>
            </p:nvSpPr>
            <p:spPr bwMode="auto">
              <a:xfrm>
                <a:off x="4944" y="2592"/>
                <a:ext cx="528" cy="576"/>
              </a:xfrm>
              <a:prstGeom prst="roundRect">
                <a:avLst>
                  <a:gd name="adj" fmla="val 16667"/>
                </a:avLst>
              </a:prstGeom>
              <a:gradFill rotWithShape="1">
                <a:gsLst>
                  <a:gs pos="0">
                    <a:srgbClr val="DDDDDD"/>
                  </a:gs>
                  <a:gs pos="100000">
                    <a:srgbClr val="848484"/>
                  </a:gs>
                </a:gsLst>
                <a:lin ang="5400000" scaled="1"/>
              </a:gra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7" name="AutoShape 32">
                <a:extLst>
                  <a:ext uri="{FF2B5EF4-FFF2-40B4-BE49-F238E27FC236}">
                    <a16:creationId xmlns:a16="http://schemas.microsoft.com/office/drawing/2014/main" id="{50AFCF14-082E-B6E0-FD56-2CAD59925A13}"/>
                  </a:ext>
                </a:extLst>
              </p:cNvPr>
              <p:cNvSpPr>
                <a:spLocks noChangeAspect="1" noChangeArrowheads="1"/>
              </p:cNvSpPr>
              <p:nvPr/>
            </p:nvSpPr>
            <p:spPr bwMode="auto">
              <a:xfrm>
                <a:off x="5006" y="2650"/>
                <a:ext cx="403" cy="460"/>
              </a:xfrm>
              <a:prstGeom prst="roundRect">
                <a:avLst>
                  <a:gd name="adj" fmla="val 16667"/>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45" name="Rectangle 35">
              <a:extLst>
                <a:ext uri="{FF2B5EF4-FFF2-40B4-BE49-F238E27FC236}">
                  <a16:creationId xmlns:a16="http://schemas.microsoft.com/office/drawing/2014/main" id="{82736B2C-1BA2-1719-8914-C0435E4FCC78}"/>
                </a:ext>
              </a:extLst>
            </p:cNvPr>
            <p:cNvSpPr>
              <a:spLocks noChangeArrowheads="1"/>
            </p:cNvSpPr>
            <p:nvPr/>
          </p:nvSpPr>
          <p:spPr bwMode="auto">
            <a:xfrm>
              <a:off x="4704" y="2832"/>
              <a:ext cx="960" cy="96"/>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48" name="Text Box 37">
            <a:extLst>
              <a:ext uri="{FF2B5EF4-FFF2-40B4-BE49-F238E27FC236}">
                <a16:creationId xmlns:a16="http://schemas.microsoft.com/office/drawing/2014/main" id="{6B818368-D03C-99B5-AD93-E8F0BB781F51}"/>
              </a:ext>
            </a:extLst>
          </p:cNvPr>
          <p:cNvSpPr txBox="1">
            <a:spLocks noChangeArrowheads="1"/>
          </p:cNvSpPr>
          <p:nvPr/>
        </p:nvSpPr>
        <p:spPr bwMode="auto">
          <a:xfrm>
            <a:off x="7490520" y="1445875"/>
            <a:ext cx="3429000" cy="83099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j-lt"/>
              </a:rPr>
              <a:t>rectangular HSS bracing member</a:t>
            </a:r>
          </a:p>
        </p:txBody>
      </p:sp>
      <p:grpSp>
        <p:nvGrpSpPr>
          <p:cNvPr id="49" name="Group 48">
            <a:extLst>
              <a:ext uri="{FF2B5EF4-FFF2-40B4-BE49-F238E27FC236}">
                <a16:creationId xmlns:a16="http://schemas.microsoft.com/office/drawing/2014/main" id="{044D5503-46F6-647A-EB7E-E1C8E5A9EC5F}"/>
              </a:ext>
            </a:extLst>
          </p:cNvPr>
          <p:cNvGrpSpPr/>
          <p:nvPr/>
        </p:nvGrpSpPr>
        <p:grpSpPr>
          <a:xfrm>
            <a:off x="6330752" y="1684759"/>
            <a:ext cx="1133577" cy="736427"/>
            <a:chOff x="5010150" y="1456531"/>
            <a:chExt cx="983459" cy="1076325"/>
          </a:xfrm>
        </p:grpSpPr>
        <p:sp>
          <p:nvSpPr>
            <p:cNvPr id="50" name="Freeform 38">
              <a:extLst>
                <a:ext uri="{FF2B5EF4-FFF2-40B4-BE49-F238E27FC236}">
                  <a16:creationId xmlns:a16="http://schemas.microsoft.com/office/drawing/2014/main" id="{E364A9C4-FBDB-5322-828F-E339A4E92DB6}"/>
                </a:ext>
              </a:extLst>
            </p:cNvPr>
            <p:cNvSpPr>
              <a:spLocks/>
            </p:cNvSpPr>
            <p:nvPr/>
          </p:nvSpPr>
          <p:spPr bwMode="auto">
            <a:xfrm>
              <a:off x="5010150" y="1456531"/>
              <a:ext cx="542925" cy="1076325"/>
            </a:xfrm>
            <a:custGeom>
              <a:avLst/>
              <a:gdLst>
                <a:gd name="T0" fmla="*/ 2147483646 w 342"/>
                <a:gd name="T1" fmla="*/ 0 h 678"/>
                <a:gd name="T2" fmla="*/ 0 w 342"/>
                <a:gd name="T3" fmla="*/ 2147483646 h 678"/>
                <a:gd name="T4" fmla="*/ 0 60000 65536"/>
                <a:gd name="T5" fmla="*/ 0 60000 65536"/>
              </a:gdLst>
              <a:ahLst/>
              <a:cxnLst>
                <a:cxn ang="T4">
                  <a:pos x="T0" y="T1"/>
                </a:cxn>
                <a:cxn ang="T5">
                  <a:pos x="T2" y="T3"/>
                </a:cxn>
              </a:cxnLst>
              <a:rect l="0" t="0" r="r" b="b"/>
              <a:pathLst>
                <a:path w="342" h="678">
                  <a:moveTo>
                    <a:pt x="342" y="0"/>
                  </a:moveTo>
                  <a:lnTo>
                    <a:pt x="0" y="67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39">
              <a:extLst>
                <a:ext uri="{FF2B5EF4-FFF2-40B4-BE49-F238E27FC236}">
                  <a16:creationId xmlns:a16="http://schemas.microsoft.com/office/drawing/2014/main" id="{74BDEDD8-7083-6DF7-6152-1A72E24FF412}"/>
                </a:ext>
              </a:extLst>
            </p:cNvPr>
            <p:cNvSpPr>
              <a:spLocks noChangeShapeType="1"/>
            </p:cNvSpPr>
            <p:nvPr/>
          </p:nvSpPr>
          <p:spPr bwMode="auto">
            <a:xfrm flipH="1">
              <a:off x="5536409" y="1468437"/>
              <a:ext cx="4572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2" name="Group 46">
            <a:extLst>
              <a:ext uri="{FF2B5EF4-FFF2-40B4-BE49-F238E27FC236}">
                <a16:creationId xmlns:a16="http://schemas.microsoft.com/office/drawing/2014/main" id="{A802A381-9A18-4732-200C-2C14BCD71657}"/>
              </a:ext>
            </a:extLst>
          </p:cNvPr>
          <p:cNvGrpSpPr>
            <a:grpSpLocks/>
          </p:cNvGrpSpPr>
          <p:nvPr/>
        </p:nvGrpSpPr>
        <p:grpSpPr bwMode="auto">
          <a:xfrm>
            <a:off x="4899720" y="1582986"/>
            <a:ext cx="2362200" cy="2971800"/>
            <a:chOff x="2160" y="480"/>
            <a:chExt cx="1488" cy="1872"/>
          </a:xfrm>
        </p:grpSpPr>
        <p:sp>
          <p:nvSpPr>
            <p:cNvPr id="53" name="Line 40">
              <a:extLst>
                <a:ext uri="{FF2B5EF4-FFF2-40B4-BE49-F238E27FC236}">
                  <a16:creationId xmlns:a16="http://schemas.microsoft.com/office/drawing/2014/main" id="{215D5FDF-EA51-F1D5-6EA7-642BC0F89F46}"/>
                </a:ext>
              </a:extLst>
            </p:cNvPr>
            <p:cNvSpPr>
              <a:spLocks noChangeShapeType="1"/>
            </p:cNvSpPr>
            <p:nvPr/>
          </p:nvSpPr>
          <p:spPr bwMode="auto">
            <a:xfrm>
              <a:off x="2160" y="1584"/>
              <a:ext cx="816" cy="528"/>
            </a:xfrm>
            <a:prstGeom prst="line">
              <a:avLst/>
            </a:prstGeom>
            <a:noFill/>
            <a:ln w="28575">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41">
              <a:extLst>
                <a:ext uri="{FF2B5EF4-FFF2-40B4-BE49-F238E27FC236}">
                  <a16:creationId xmlns:a16="http://schemas.microsoft.com/office/drawing/2014/main" id="{A9473A85-032F-F082-6F7E-1EA22A77BAB7}"/>
                </a:ext>
              </a:extLst>
            </p:cNvPr>
            <p:cNvSpPr>
              <a:spLocks noChangeShapeType="1"/>
            </p:cNvSpPr>
            <p:nvPr/>
          </p:nvSpPr>
          <p:spPr bwMode="auto">
            <a:xfrm flipH="1">
              <a:off x="2226" y="480"/>
              <a:ext cx="654" cy="528"/>
            </a:xfrm>
            <a:prstGeom prst="line">
              <a:avLst/>
            </a:prstGeom>
            <a:noFill/>
            <a:ln w="28575">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42">
              <a:extLst>
                <a:ext uri="{FF2B5EF4-FFF2-40B4-BE49-F238E27FC236}">
                  <a16:creationId xmlns:a16="http://schemas.microsoft.com/office/drawing/2014/main" id="{EC76D9B6-01FE-C60A-3625-4594538D7CDB}"/>
                </a:ext>
              </a:extLst>
            </p:cNvPr>
            <p:cNvSpPr>
              <a:spLocks noChangeShapeType="1"/>
            </p:cNvSpPr>
            <p:nvPr/>
          </p:nvSpPr>
          <p:spPr bwMode="auto">
            <a:xfrm>
              <a:off x="2880" y="480"/>
              <a:ext cx="96" cy="1632"/>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43">
              <a:extLst>
                <a:ext uri="{FF2B5EF4-FFF2-40B4-BE49-F238E27FC236}">
                  <a16:creationId xmlns:a16="http://schemas.microsoft.com/office/drawing/2014/main" id="{55926523-26D4-195C-A168-799D0874A2BE}"/>
                </a:ext>
              </a:extLst>
            </p:cNvPr>
            <p:cNvSpPr>
              <a:spLocks noChangeShapeType="1"/>
            </p:cNvSpPr>
            <p:nvPr/>
          </p:nvSpPr>
          <p:spPr bwMode="auto">
            <a:xfrm>
              <a:off x="2976" y="2112"/>
              <a:ext cx="672"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44">
              <a:extLst>
                <a:ext uri="{FF2B5EF4-FFF2-40B4-BE49-F238E27FC236}">
                  <a16:creationId xmlns:a16="http://schemas.microsoft.com/office/drawing/2014/main" id="{2FC51EB5-4F04-8A63-5196-D702A6A9EDB4}"/>
                </a:ext>
              </a:extLst>
            </p:cNvPr>
            <p:cNvSpPr>
              <a:spLocks noChangeShapeType="1"/>
            </p:cNvSpPr>
            <p:nvPr/>
          </p:nvSpPr>
          <p:spPr bwMode="auto">
            <a:xfrm>
              <a:off x="3156" y="2112"/>
              <a:ext cx="0" cy="24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45">
              <a:extLst>
                <a:ext uri="{FF2B5EF4-FFF2-40B4-BE49-F238E27FC236}">
                  <a16:creationId xmlns:a16="http://schemas.microsoft.com/office/drawing/2014/main" id="{B1929ED9-1321-C374-FF4C-1496A7D5DF40}"/>
                </a:ext>
              </a:extLst>
            </p:cNvPr>
            <p:cNvSpPr>
              <a:spLocks noChangeShapeType="1"/>
            </p:cNvSpPr>
            <p:nvPr/>
          </p:nvSpPr>
          <p:spPr bwMode="auto">
            <a:xfrm flipV="1">
              <a:off x="3156" y="2112"/>
              <a:ext cx="252" cy="24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59" name="Text Box 46">
            <a:extLst>
              <a:ext uri="{FF2B5EF4-FFF2-40B4-BE49-F238E27FC236}">
                <a16:creationId xmlns:a16="http://schemas.microsoft.com/office/drawing/2014/main" id="{F737E33B-27D0-C7DF-4F88-3EE3F7A9DA26}"/>
              </a:ext>
            </a:extLst>
          </p:cNvPr>
          <p:cNvSpPr txBox="1">
            <a:spLocks noChangeArrowheads="1"/>
          </p:cNvSpPr>
          <p:nvPr/>
        </p:nvSpPr>
        <p:spPr bwMode="auto">
          <a:xfrm>
            <a:off x="3050880" y="6113685"/>
            <a:ext cx="6205677" cy="46166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dirty="0">
                <a:latin typeface="+mj-lt"/>
              </a:rPr>
              <a:t>Check if effective net area ≥ gross area</a:t>
            </a:r>
          </a:p>
        </p:txBody>
      </p:sp>
      <p:cxnSp>
        <p:nvCxnSpPr>
          <p:cNvPr id="60" name="Straight Connector 59">
            <a:extLst>
              <a:ext uri="{FF2B5EF4-FFF2-40B4-BE49-F238E27FC236}">
                <a16:creationId xmlns:a16="http://schemas.microsoft.com/office/drawing/2014/main" id="{5E1549F9-4095-623F-3A6D-D39633677720}"/>
              </a:ext>
            </a:extLst>
          </p:cNvPr>
          <p:cNvCxnSpPr/>
          <p:nvPr/>
        </p:nvCxnSpPr>
        <p:spPr>
          <a:xfrm>
            <a:off x="4288533" y="2494387"/>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74A4D8B-DE97-9859-2AEC-966AB988E34D}"/>
              </a:ext>
            </a:extLst>
          </p:cNvPr>
          <p:cNvCxnSpPr/>
          <p:nvPr/>
        </p:nvCxnSpPr>
        <p:spPr>
          <a:xfrm>
            <a:off x="4300463" y="3257898"/>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70BD44F3-20D4-AFCF-F9FC-8314C1041E3A}"/>
              </a:ext>
            </a:extLst>
          </p:cNvPr>
          <p:cNvCxnSpPr/>
          <p:nvPr/>
        </p:nvCxnSpPr>
        <p:spPr>
          <a:xfrm>
            <a:off x="4298445" y="5634062"/>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0FA743D-5704-3AC1-5C0E-80F9FD5D2E9F}"/>
              </a:ext>
            </a:extLst>
          </p:cNvPr>
          <p:cNvCxnSpPr/>
          <p:nvPr/>
        </p:nvCxnSpPr>
        <p:spPr>
          <a:xfrm>
            <a:off x="4298445" y="4889227"/>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30034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67F2E-DDFE-DAE7-1111-D2C8D1F34A39}"/>
              </a:ext>
            </a:extLst>
          </p:cNvPr>
          <p:cNvSpPr>
            <a:spLocks noGrp="1"/>
          </p:cNvSpPr>
          <p:nvPr>
            <p:ph type="sldNum" sz="quarter" idx="40"/>
          </p:nvPr>
        </p:nvSpPr>
        <p:spPr/>
        <p:txBody>
          <a:bodyPr/>
          <a:lstStyle/>
          <a:p>
            <a:pPr>
              <a:defRPr/>
            </a:pPr>
            <a:fld id="{46425072-6E52-45A8-8A7E-A5B11BCA4176}" type="slidenum">
              <a:rPr lang="en-US" altLang="en-US" smtClean="0"/>
              <a:pPr>
                <a:defRPr/>
              </a:pPr>
              <a:t>86</a:t>
            </a:fld>
            <a:endParaRPr lang="en-US" altLang="en-US" dirty="0"/>
          </a:p>
        </p:txBody>
      </p:sp>
      <p:pic>
        <p:nvPicPr>
          <p:cNvPr id="3" name="Picture 4" descr="DSCN1344">
            <a:extLst>
              <a:ext uri="{FF2B5EF4-FFF2-40B4-BE49-F238E27FC236}">
                <a16:creationId xmlns:a16="http://schemas.microsoft.com/office/drawing/2014/main" id="{2806FD85-15A3-F227-63C0-43D299CFD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535" y="740736"/>
            <a:ext cx="7054460" cy="529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A7167870-BFFB-E888-B7A6-3AFCAB013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05" y="158030"/>
            <a:ext cx="4301874" cy="322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2D0F489B-E934-BC9C-93DF-E0432D3ED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05" y="3595821"/>
            <a:ext cx="4301874" cy="323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799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9A80CE-8A92-B769-7277-8F9E9F4CDA3D}"/>
              </a:ext>
            </a:extLst>
          </p:cNvPr>
          <p:cNvSpPr>
            <a:spLocks noGrp="1"/>
          </p:cNvSpPr>
          <p:nvPr>
            <p:ph type="body" sz="quarter" idx="38"/>
          </p:nvPr>
        </p:nvSpPr>
        <p:spPr/>
        <p:txBody>
          <a:bodyPr/>
          <a:lstStyle/>
          <a:p>
            <a:r>
              <a:rPr lang="en-US" dirty="0"/>
              <a:t>Example - HSS</a:t>
            </a:r>
          </a:p>
        </p:txBody>
      </p:sp>
      <p:sp>
        <p:nvSpPr>
          <p:cNvPr id="4" name="Slide Number Placeholder 3">
            <a:extLst>
              <a:ext uri="{FF2B5EF4-FFF2-40B4-BE49-F238E27FC236}">
                <a16:creationId xmlns:a16="http://schemas.microsoft.com/office/drawing/2014/main" id="{598E93E6-E8C6-6224-E0D8-18D7E7769CE8}"/>
              </a:ext>
            </a:extLst>
          </p:cNvPr>
          <p:cNvSpPr>
            <a:spLocks noGrp="1"/>
          </p:cNvSpPr>
          <p:nvPr>
            <p:ph type="sldNum" sz="quarter" idx="40"/>
          </p:nvPr>
        </p:nvSpPr>
        <p:spPr/>
        <p:txBody>
          <a:bodyPr/>
          <a:lstStyle/>
          <a:p>
            <a:pPr>
              <a:defRPr/>
            </a:pPr>
            <a:fld id="{6E117181-2254-4C4E-B84D-C4647DF99217}" type="slidenum">
              <a:rPr lang="en-US" altLang="en-US" smtClean="0"/>
              <a:pPr>
                <a:defRPr/>
              </a:pPr>
              <a:t>87</a:t>
            </a:fld>
            <a:endParaRPr lang="en-US" altLang="en-US" dirty="0"/>
          </a:p>
        </p:txBody>
      </p:sp>
      <p:grpSp>
        <p:nvGrpSpPr>
          <p:cNvPr id="5" name="Group 3">
            <a:extLst>
              <a:ext uri="{FF2B5EF4-FFF2-40B4-BE49-F238E27FC236}">
                <a16:creationId xmlns:a16="http://schemas.microsoft.com/office/drawing/2014/main" id="{3880BB68-8394-C182-987E-8DD968B5E36D}"/>
              </a:ext>
            </a:extLst>
          </p:cNvPr>
          <p:cNvGrpSpPr>
            <a:grpSpLocks/>
          </p:cNvGrpSpPr>
          <p:nvPr/>
        </p:nvGrpSpPr>
        <p:grpSpPr bwMode="auto">
          <a:xfrm>
            <a:off x="4151784" y="1606793"/>
            <a:ext cx="3429000" cy="914400"/>
            <a:chOff x="2064" y="2592"/>
            <a:chExt cx="2160" cy="576"/>
          </a:xfrm>
        </p:grpSpPr>
        <p:sp>
          <p:nvSpPr>
            <p:cNvPr id="6" name="Rectangle 4">
              <a:extLst>
                <a:ext uri="{FF2B5EF4-FFF2-40B4-BE49-F238E27FC236}">
                  <a16:creationId xmlns:a16="http://schemas.microsoft.com/office/drawing/2014/main" id="{24F2CDEC-5C43-A6CD-E837-6C7900125E80}"/>
                </a:ext>
              </a:extLst>
            </p:cNvPr>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 name="Group 5">
              <a:extLst>
                <a:ext uri="{FF2B5EF4-FFF2-40B4-BE49-F238E27FC236}">
                  <a16:creationId xmlns:a16="http://schemas.microsoft.com/office/drawing/2014/main" id="{3121FC57-C922-E073-D11B-9264D2669392}"/>
                </a:ext>
              </a:extLst>
            </p:cNvPr>
            <p:cNvGrpSpPr>
              <a:grpSpLocks/>
            </p:cNvGrpSpPr>
            <p:nvPr/>
          </p:nvGrpSpPr>
          <p:grpSpPr bwMode="auto">
            <a:xfrm>
              <a:off x="2064" y="2830"/>
              <a:ext cx="1002" cy="98"/>
              <a:chOff x="2064" y="2830"/>
              <a:chExt cx="1002" cy="98"/>
            </a:xfrm>
          </p:grpSpPr>
          <p:sp>
            <p:nvSpPr>
              <p:cNvPr id="8" name="Rectangle 6">
                <a:extLst>
                  <a:ext uri="{FF2B5EF4-FFF2-40B4-BE49-F238E27FC236}">
                    <a16:creationId xmlns:a16="http://schemas.microsoft.com/office/drawing/2014/main" id="{3A9A1DEE-3CA9-B29F-92D2-EBF9788DEAED}"/>
                  </a:ext>
                </a:extLst>
              </p:cNvPr>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 name="Oval 7">
                <a:extLst>
                  <a:ext uri="{FF2B5EF4-FFF2-40B4-BE49-F238E27FC236}">
                    <a16:creationId xmlns:a16="http://schemas.microsoft.com/office/drawing/2014/main" id="{92E9F1D2-F16B-88D8-79C8-0E0DFECD70DA}"/>
                  </a:ext>
                </a:extLst>
              </p:cNvPr>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0" name="Rectangle 8">
            <a:extLst>
              <a:ext uri="{FF2B5EF4-FFF2-40B4-BE49-F238E27FC236}">
                <a16:creationId xmlns:a16="http://schemas.microsoft.com/office/drawing/2014/main" id="{76136C00-30B7-1915-1616-6A9E4B98B33A}"/>
              </a:ext>
            </a:extLst>
          </p:cNvPr>
          <p:cNvSpPr>
            <a:spLocks noChangeArrowheads="1"/>
          </p:cNvSpPr>
          <p:nvPr/>
        </p:nvSpPr>
        <p:spPr bwMode="auto">
          <a:xfrm>
            <a:off x="2703984" y="1987793"/>
            <a:ext cx="2882900" cy="152400"/>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 name="AutoShape 9">
            <a:extLst>
              <a:ext uri="{FF2B5EF4-FFF2-40B4-BE49-F238E27FC236}">
                <a16:creationId xmlns:a16="http://schemas.microsoft.com/office/drawing/2014/main" id="{D373B577-848C-281F-774C-532876E50FC2}"/>
              </a:ext>
            </a:extLst>
          </p:cNvPr>
          <p:cNvSpPr>
            <a:spLocks noChangeArrowheads="1"/>
          </p:cNvSpPr>
          <p:nvPr/>
        </p:nvSpPr>
        <p:spPr bwMode="auto">
          <a:xfrm>
            <a:off x="7733184" y="1968743"/>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 name="AutoShape 10">
            <a:extLst>
              <a:ext uri="{FF2B5EF4-FFF2-40B4-BE49-F238E27FC236}">
                <a16:creationId xmlns:a16="http://schemas.microsoft.com/office/drawing/2014/main" id="{2A577356-77FC-4DB1-8265-AB0FD07D3EEF}"/>
              </a:ext>
            </a:extLst>
          </p:cNvPr>
          <p:cNvSpPr>
            <a:spLocks noChangeArrowheads="1"/>
          </p:cNvSpPr>
          <p:nvPr/>
        </p:nvSpPr>
        <p:spPr bwMode="auto">
          <a:xfrm flipH="1">
            <a:off x="1637184" y="1968743"/>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Text Box 11">
            <a:extLst>
              <a:ext uri="{FF2B5EF4-FFF2-40B4-BE49-F238E27FC236}">
                <a16:creationId xmlns:a16="http://schemas.microsoft.com/office/drawing/2014/main" id="{F5743AB5-E344-AFD2-22FA-588E8236C07F}"/>
              </a:ext>
            </a:extLst>
          </p:cNvPr>
          <p:cNvSpPr txBox="1">
            <a:spLocks noChangeArrowheads="1"/>
          </p:cNvSpPr>
          <p:nvPr/>
        </p:nvSpPr>
        <p:spPr bwMode="auto">
          <a:xfrm>
            <a:off x="7885583" y="2429118"/>
            <a:ext cx="2446231" cy="52322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a:latin typeface="+mj-lt"/>
              </a:rPr>
              <a:t>P</a:t>
            </a:r>
            <a:r>
              <a:rPr lang="en-US" altLang="en-US" i="1" baseline="-25000" dirty="0">
                <a:latin typeface="+mj-lt"/>
              </a:rPr>
              <a:t>u </a:t>
            </a:r>
            <a:r>
              <a:rPr lang="en-US" altLang="en-US" i="1" dirty="0">
                <a:latin typeface="+mj-lt"/>
              </a:rPr>
              <a:t>=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14" name="Text Box 15">
            <a:extLst>
              <a:ext uri="{FF2B5EF4-FFF2-40B4-BE49-F238E27FC236}">
                <a16:creationId xmlns:a16="http://schemas.microsoft.com/office/drawing/2014/main" id="{B6C1DC0C-80C9-DB52-4B59-DA8A2F90681E}"/>
              </a:ext>
            </a:extLst>
          </p:cNvPr>
          <p:cNvSpPr txBox="1">
            <a:spLocks noChangeArrowheads="1"/>
          </p:cNvSpPr>
          <p:nvPr/>
        </p:nvSpPr>
        <p:spPr bwMode="auto">
          <a:xfrm>
            <a:off x="1376189" y="3359393"/>
            <a:ext cx="3783707" cy="267765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u="sng" dirty="0">
                <a:latin typeface="+mj-lt"/>
              </a:rPr>
              <a:t>Critical Net Section</a:t>
            </a:r>
          </a:p>
          <a:p>
            <a:pPr>
              <a:spcBef>
                <a:spcPct val="50000"/>
              </a:spcBef>
              <a:buClrTx/>
              <a:buSzTx/>
              <a:buFontTx/>
              <a:buNone/>
            </a:pPr>
            <a:r>
              <a:rPr lang="en-US" altLang="en-US" sz="2400" i="1" dirty="0">
                <a:latin typeface="+mj-lt"/>
              </a:rPr>
              <a:t>A</a:t>
            </a:r>
            <a:r>
              <a:rPr lang="en-US" altLang="en-US" sz="2400" i="1" baseline="-25000" dirty="0">
                <a:latin typeface="+mj-lt"/>
              </a:rPr>
              <a:t>e</a:t>
            </a:r>
            <a:r>
              <a:rPr lang="en-US" altLang="en-US" sz="2400" i="1" dirty="0">
                <a:latin typeface="+mj-lt"/>
              </a:rPr>
              <a:t> </a:t>
            </a:r>
            <a:r>
              <a:rPr lang="en-US" altLang="en-US" sz="2400" dirty="0">
                <a:latin typeface="+mj-lt"/>
              </a:rPr>
              <a:t>= </a:t>
            </a:r>
            <a:r>
              <a:rPr lang="en-US" altLang="en-US" sz="2400" i="1" dirty="0">
                <a:latin typeface="+mj-lt"/>
              </a:rPr>
              <a:t>U A</a:t>
            </a:r>
            <a:r>
              <a:rPr lang="en-US" altLang="en-US" sz="2400" i="1" baseline="-25000" dirty="0">
                <a:latin typeface="+mj-lt"/>
              </a:rPr>
              <a:t>n</a:t>
            </a:r>
            <a:endParaRPr lang="en-US" altLang="en-US" sz="2400" i="1" dirty="0">
              <a:latin typeface="+mj-lt"/>
            </a:endParaRPr>
          </a:p>
          <a:p>
            <a:pPr>
              <a:spcBef>
                <a:spcPct val="50000"/>
              </a:spcBef>
              <a:buClrTx/>
              <a:buSzTx/>
              <a:buFontTx/>
              <a:buNone/>
            </a:pPr>
            <a:r>
              <a:rPr lang="en-US" altLang="en-US" sz="2400" i="1" dirty="0">
                <a:latin typeface="+mj-lt"/>
              </a:rPr>
              <a:t>A</a:t>
            </a:r>
            <a:r>
              <a:rPr lang="en-US" altLang="en-US" sz="2400" i="1" baseline="-25000" dirty="0">
                <a:latin typeface="+mj-lt"/>
              </a:rPr>
              <a:t>e </a:t>
            </a:r>
            <a:r>
              <a:rPr lang="en-US" altLang="en-US" sz="2400" dirty="0">
                <a:latin typeface="+mj-lt"/>
              </a:rPr>
              <a:t>&lt; </a:t>
            </a:r>
            <a:r>
              <a:rPr lang="en-US" altLang="en-US" sz="2400" i="1" dirty="0">
                <a:latin typeface="+mj-lt"/>
              </a:rPr>
              <a:t>A</a:t>
            </a:r>
            <a:r>
              <a:rPr lang="en-US" altLang="en-US" sz="2400" i="1" baseline="-25000" dirty="0">
                <a:latin typeface="+mj-lt"/>
              </a:rPr>
              <a:t>g</a:t>
            </a:r>
            <a:r>
              <a:rPr lang="en-US" altLang="en-US" sz="2400" dirty="0">
                <a:latin typeface="+mj-lt"/>
              </a:rPr>
              <a:t> due to:</a:t>
            </a:r>
          </a:p>
          <a:p>
            <a:pPr>
              <a:spcBef>
                <a:spcPct val="50000"/>
              </a:spcBef>
              <a:buClrTx/>
              <a:buSzTx/>
              <a:buFontTx/>
              <a:buNone/>
            </a:pPr>
            <a:r>
              <a:rPr lang="en-US" altLang="en-US" sz="2400" dirty="0">
                <a:latin typeface="+mj-lt"/>
              </a:rPr>
              <a:t>	slot (</a:t>
            </a:r>
            <a:r>
              <a:rPr lang="en-US" altLang="en-US" sz="2400" i="1" dirty="0">
                <a:latin typeface="+mj-lt"/>
              </a:rPr>
              <a:t>A</a:t>
            </a:r>
            <a:r>
              <a:rPr lang="en-US" altLang="en-US" sz="2400" i="1" baseline="-25000" dirty="0">
                <a:latin typeface="+mj-lt"/>
              </a:rPr>
              <a:t>n</a:t>
            </a:r>
            <a:r>
              <a:rPr lang="en-US" altLang="en-US" sz="2400" dirty="0">
                <a:latin typeface="+mj-lt"/>
              </a:rPr>
              <a:t> &lt; </a:t>
            </a:r>
            <a:r>
              <a:rPr lang="en-US" altLang="en-US" sz="2400" i="1" dirty="0">
                <a:latin typeface="+mj-lt"/>
              </a:rPr>
              <a:t>A</a:t>
            </a:r>
            <a:r>
              <a:rPr lang="en-US" altLang="en-US" sz="2400" i="1" baseline="-25000" dirty="0">
                <a:latin typeface="+mj-lt"/>
              </a:rPr>
              <a:t>g</a:t>
            </a:r>
            <a:r>
              <a:rPr lang="en-US" altLang="en-US" sz="2400" baseline="-25000" dirty="0">
                <a:latin typeface="+mj-lt"/>
              </a:rPr>
              <a:t> </a:t>
            </a:r>
            <a:r>
              <a:rPr lang="en-US" altLang="en-US" sz="2400" dirty="0">
                <a:latin typeface="+mj-lt"/>
              </a:rPr>
              <a:t>), and</a:t>
            </a:r>
          </a:p>
          <a:p>
            <a:pPr>
              <a:spcBef>
                <a:spcPct val="50000"/>
              </a:spcBef>
              <a:buClrTx/>
              <a:buSzTx/>
              <a:buFontTx/>
              <a:buNone/>
            </a:pPr>
            <a:r>
              <a:rPr lang="en-US" altLang="en-US" sz="2400" dirty="0">
                <a:latin typeface="+mj-lt"/>
              </a:rPr>
              <a:t>	shear lag (</a:t>
            </a:r>
            <a:r>
              <a:rPr lang="en-US" altLang="en-US" sz="2400" i="1" dirty="0">
                <a:latin typeface="+mj-lt"/>
              </a:rPr>
              <a:t>U</a:t>
            </a:r>
            <a:r>
              <a:rPr lang="en-US" altLang="en-US" sz="2400" dirty="0">
                <a:latin typeface="+mj-lt"/>
              </a:rPr>
              <a:t> &lt; 1)</a:t>
            </a:r>
            <a:endParaRPr lang="en-US" altLang="en-US" sz="2400" i="1" dirty="0">
              <a:latin typeface="+mj-lt"/>
            </a:endParaRPr>
          </a:p>
        </p:txBody>
      </p:sp>
      <p:sp>
        <p:nvSpPr>
          <p:cNvPr id="15" name="Line 16">
            <a:extLst>
              <a:ext uri="{FF2B5EF4-FFF2-40B4-BE49-F238E27FC236}">
                <a16:creationId xmlns:a16="http://schemas.microsoft.com/office/drawing/2014/main" id="{571FA41F-73DA-18FC-9BFA-BB8D1587676F}"/>
              </a:ext>
            </a:extLst>
          </p:cNvPr>
          <p:cNvSpPr>
            <a:spLocks noChangeShapeType="1"/>
          </p:cNvSpPr>
          <p:nvPr/>
        </p:nvSpPr>
        <p:spPr bwMode="auto">
          <a:xfrm>
            <a:off x="5647209" y="1606793"/>
            <a:ext cx="0" cy="914400"/>
          </a:xfrm>
          <a:prstGeom prst="line">
            <a:avLst/>
          </a:prstGeom>
          <a:noFill/>
          <a:ln w="28575">
            <a:solidFill>
              <a:srgbClr val="FF0000"/>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7">
            <a:extLst>
              <a:ext uri="{FF2B5EF4-FFF2-40B4-BE49-F238E27FC236}">
                <a16:creationId xmlns:a16="http://schemas.microsoft.com/office/drawing/2014/main" id="{21941253-1960-3B88-2FBC-6EC56988316A}"/>
              </a:ext>
            </a:extLst>
          </p:cNvPr>
          <p:cNvSpPr>
            <a:spLocks noChangeShapeType="1"/>
          </p:cNvSpPr>
          <p:nvPr/>
        </p:nvSpPr>
        <p:spPr bwMode="auto">
          <a:xfrm flipV="1">
            <a:off x="4075584" y="2292593"/>
            <a:ext cx="1571625" cy="1066800"/>
          </a:xfrm>
          <a:prstGeom prst="line">
            <a:avLst/>
          </a:prstGeom>
          <a:noFill/>
          <a:ln w="28575">
            <a:solidFill>
              <a:schemeClr val="tx2"/>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cxnSp>
        <p:nvCxnSpPr>
          <p:cNvPr id="17" name="Straight Connector 16">
            <a:extLst>
              <a:ext uri="{FF2B5EF4-FFF2-40B4-BE49-F238E27FC236}">
                <a16:creationId xmlns:a16="http://schemas.microsoft.com/office/drawing/2014/main" id="{8919A236-414E-BB80-B36C-B31698BA0C45}"/>
              </a:ext>
            </a:extLst>
          </p:cNvPr>
          <p:cNvCxnSpPr/>
          <p:nvPr/>
        </p:nvCxnSpPr>
        <p:spPr>
          <a:xfrm>
            <a:off x="4161906" y="1689117"/>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E36DD7C-2603-0DF0-3DA6-6BA27B4534A4}"/>
              </a:ext>
            </a:extLst>
          </p:cNvPr>
          <p:cNvCxnSpPr/>
          <p:nvPr/>
        </p:nvCxnSpPr>
        <p:spPr>
          <a:xfrm>
            <a:off x="4161906" y="2443109"/>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9" name="Text Box 23">
            <a:extLst>
              <a:ext uri="{FF2B5EF4-FFF2-40B4-BE49-F238E27FC236}">
                <a16:creationId xmlns:a16="http://schemas.microsoft.com/office/drawing/2014/main" id="{6CA10F95-2BF5-4E04-71C6-7685C07D32A0}"/>
              </a:ext>
            </a:extLst>
          </p:cNvPr>
          <p:cNvSpPr txBox="1">
            <a:spLocks noChangeArrowheads="1"/>
          </p:cNvSpPr>
          <p:nvPr/>
        </p:nvSpPr>
        <p:spPr bwMode="auto">
          <a:xfrm>
            <a:off x="5647209" y="5491675"/>
            <a:ext cx="5399881" cy="523220"/>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u="sng" dirty="0">
                <a:latin typeface="+mj-lt"/>
              </a:rPr>
              <a:t>Need to Reinforce Net Section</a:t>
            </a:r>
          </a:p>
        </p:txBody>
      </p:sp>
    </p:spTree>
    <p:extLst>
      <p:ext uri="{BB962C8B-B14F-4D97-AF65-F5344CB8AC3E}">
        <p14:creationId xmlns:p14="http://schemas.microsoft.com/office/powerpoint/2010/main" val="3872602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3CBD32-2974-421B-76A1-FDA3196354F5}"/>
              </a:ext>
            </a:extLst>
          </p:cNvPr>
          <p:cNvSpPr>
            <a:spLocks noGrp="1"/>
          </p:cNvSpPr>
          <p:nvPr>
            <p:ph type="body" sz="quarter" idx="38"/>
          </p:nvPr>
        </p:nvSpPr>
        <p:spPr/>
        <p:txBody>
          <a:bodyPr/>
          <a:lstStyle/>
          <a:p>
            <a:r>
              <a:rPr lang="en-US" dirty="0"/>
              <a:t>Example - HSS</a:t>
            </a:r>
          </a:p>
        </p:txBody>
      </p:sp>
      <p:sp>
        <p:nvSpPr>
          <p:cNvPr id="4" name="Slide Number Placeholder 3">
            <a:extLst>
              <a:ext uri="{FF2B5EF4-FFF2-40B4-BE49-F238E27FC236}">
                <a16:creationId xmlns:a16="http://schemas.microsoft.com/office/drawing/2014/main" id="{DBB9BBFB-7A68-341D-4997-DA3AF8979DDE}"/>
              </a:ext>
            </a:extLst>
          </p:cNvPr>
          <p:cNvSpPr>
            <a:spLocks noGrp="1"/>
          </p:cNvSpPr>
          <p:nvPr>
            <p:ph type="sldNum" sz="quarter" idx="40"/>
          </p:nvPr>
        </p:nvSpPr>
        <p:spPr/>
        <p:txBody>
          <a:bodyPr/>
          <a:lstStyle/>
          <a:p>
            <a:pPr>
              <a:defRPr/>
            </a:pPr>
            <a:fld id="{6E117181-2254-4C4E-B84D-C4647DF99217}" type="slidenum">
              <a:rPr lang="en-US" altLang="en-US" smtClean="0"/>
              <a:pPr>
                <a:defRPr/>
              </a:pPr>
              <a:t>88</a:t>
            </a:fld>
            <a:endParaRPr lang="en-US" altLang="en-US" dirty="0"/>
          </a:p>
        </p:txBody>
      </p:sp>
      <p:sp>
        <p:nvSpPr>
          <p:cNvPr id="5" name="Rectangle 36">
            <a:extLst>
              <a:ext uri="{FF2B5EF4-FFF2-40B4-BE49-F238E27FC236}">
                <a16:creationId xmlns:a16="http://schemas.microsoft.com/office/drawing/2014/main" id="{97ACAB44-2B1D-3FB9-7321-0B1683AD7412}"/>
              </a:ext>
            </a:extLst>
          </p:cNvPr>
          <p:cNvSpPr>
            <a:spLocks noChangeArrowheads="1"/>
          </p:cNvSpPr>
          <p:nvPr/>
        </p:nvSpPr>
        <p:spPr bwMode="auto">
          <a:xfrm>
            <a:off x="3951784" y="4973216"/>
            <a:ext cx="2819400" cy="152400"/>
          </a:xfrm>
          <a:prstGeom prst="rect">
            <a:avLst/>
          </a:prstGeom>
          <a:blipFill dpi="0" rotWithShape="0">
            <a:blip r:embed="rId3"/>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Rectangle 37">
            <a:extLst>
              <a:ext uri="{FF2B5EF4-FFF2-40B4-BE49-F238E27FC236}">
                <a16:creationId xmlns:a16="http://schemas.microsoft.com/office/drawing/2014/main" id="{F2DA71C0-67DF-4E9C-77F4-0E5ECD433A8B}"/>
              </a:ext>
            </a:extLst>
          </p:cNvPr>
          <p:cNvSpPr>
            <a:spLocks noChangeArrowheads="1"/>
          </p:cNvSpPr>
          <p:nvPr/>
        </p:nvSpPr>
        <p:spPr bwMode="auto">
          <a:xfrm>
            <a:off x="3951784" y="6040016"/>
            <a:ext cx="2819400" cy="152400"/>
          </a:xfrm>
          <a:prstGeom prst="rect">
            <a:avLst/>
          </a:prstGeom>
          <a:blipFill dpi="0" rotWithShape="0">
            <a:blip r:embed="rId3"/>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 name="Freeform 5">
            <a:extLst>
              <a:ext uri="{FF2B5EF4-FFF2-40B4-BE49-F238E27FC236}">
                <a16:creationId xmlns:a16="http://schemas.microsoft.com/office/drawing/2014/main" id="{9FD1FA5A-74A4-22C4-AE27-0B106BEAED4D}"/>
              </a:ext>
            </a:extLst>
          </p:cNvPr>
          <p:cNvSpPr>
            <a:spLocks/>
          </p:cNvSpPr>
          <p:nvPr/>
        </p:nvSpPr>
        <p:spPr bwMode="auto">
          <a:xfrm>
            <a:off x="2351584" y="1772816"/>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510" y="1734"/>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Rectangle 9">
            <a:extLst>
              <a:ext uri="{FF2B5EF4-FFF2-40B4-BE49-F238E27FC236}">
                <a16:creationId xmlns:a16="http://schemas.microsoft.com/office/drawing/2014/main" id="{112ED73C-2683-9AE6-BD5A-84A937E8B852}"/>
              </a:ext>
            </a:extLst>
          </p:cNvPr>
          <p:cNvSpPr>
            <a:spLocks noChangeArrowheads="1"/>
          </p:cNvSpPr>
          <p:nvPr/>
        </p:nvSpPr>
        <p:spPr bwMode="auto">
          <a:xfrm>
            <a:off x="3799384" y="2611016"/>
            <a:ext cx="3429000" cy="914400"/>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9" name="Group 10">
            <a:extLst>
              <a:ext uri="{FF2B5EF4-FFF2-40B4-BE49-F238E27FC236}">
                <a16:creationId xmlns:a16="http://schemas.microsoft.com/office/drawing/2014/main" id="{A3215E2C-D4E4-B8DF-8279-A001E81DFDA0}"/>
              </a:ext>
            </a:extLst>
          </p:cNvPr>
          <p:cNvGrpSpPr>
            <a:grpSpLocks/>
          </p:cNvGrpSpPr>
          <p:nvPr/>
        </p:nvGrpSpPr>
        <p:grpSpPr bwMode="auto">
          <a:xfrm>
            <a:off x="3799384" y="5125616"/>
            <a:ext cx="3429000" cy="914400"/>
            <a:chOff x="2064" y="2592"/>
            <a:chExt cx="2160" cy="576"/>
          </a:xfrm>
        </p:grpSpPr>
        <p:sp>
          <p:nvSpPr>
            <p:cNvPr id="10" name="Rectangle 11">
              <a:extLst>
                <a:ext uri="{FF2B5EF4-FFF2-40B4-BE49-F238E27FC236}">
                  <a16:creationId xmlns:a16="http://schemas.microsoft.com/office/drawing/2014/main" id="{F0295BE7-A06B-0B02-FC4A-D48DDDD138E2}"/>
                </a:ext>
              </a:extLst>
            </p:cNvPr>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1" name="Group 12">
              <a:extLst>
                <a:ext uri="{FF2B5EF4-FFF2-40B4-BE49-F238E27FC236}">
                  <a16:creationId xmlns:a16="http://schemas.microsoft.com/office/drawing/2014/main" id="{B1C9F8C0-D6B6-A5B3-AAA1-9CB71EF7C968}"/>
                </a:ext>
              </a:extLst>
            </p:cNvPr>
            <p:cNvGrpSpPr>
              <a:grpSpLocks/>
            </p:cNvGrpSpPr>
            <p:nvPr/>
          </p:nvGrpSpPr>
          <p:grpSpPr bwMode="auto">
            <a:xfrm>
              <a:off x="2064" y="2830"/>
              <a:ext cx="1002" cy="98"/>
              <a:chOff x="2064" y="2830"/>
              <a:chExt cx="1002" cy="98"/>
            </a:xfrm>
          </p:grpSpPr>
          <p:sp>
            <p:nvSpPr>
              <p:cNvPr id="12" name="Rectangle 13">
                <a:extLst>
                  <a:ext uri="{FF2B5EF4-FFF2-40B4-BE49-F238E27FC236}">
                    <a16:creationId xmlns:a16="http://schemas.microsoft.com/office/drawing/2014/main" id="{F045BB21-BC0C-3D1C-E1D4-CBCE8C7F0DE3}"/>
                  </a:ext>
                </a:extLst>
              </p:cNvPr>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Oval 14">
                <a:extLst>
                  <a:ext uri="{FF2B5EF4-FFF2-40B4-BE49-F238E27FC236}">
                    <a16:creationId xmlns:a16="http://schemas.microsoft.com/office/drawing/2014/main" id="{2CA3BC0D-E8A0-91C3-EB04-4BD5A63D23FF}"/>
                  </a:ext>
                </a:extLst>
              </p:cNvPr>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4" name="Rectangle 15">
            <a:extLst>
              <a:ext uri="{FF2B5EF4-FFF2-40B4-BE49-F238E27FC236}">
                <a16:creationId xmlns:a16="http://schemas.microsoft.com/office/drawing/2014/main" id="{3ABEF784-C41B-A3EC-A4AE-308F546D8FF4}"/>
              </a:ext>
            </a:extLst>
          </p:cNvPr>
          <p:cNvSpPr>
            <a:spLocks noChangeArrowheads="1"/>
          </p:cNvSpPr>
          <p:nvPr/>
        </p:nvSpPr>
        <p:spPr bwMode="auto">
          <a:xfrm>
            <a:off x="2351584" y="5506616"/>
            <a:ext cx="2882900" cy="152400"/>
          </a:xfrm>
          <a:prstGeom prst="rect">
            <a:avLst/>
          </a:prstGeom>
          <a:blipFill dpi="0" rotWithShape="0">
            <a:blip r:embed="rId4"/>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5" name="Freeform 27">
            <a:extLst>
              <a:ext uri="{FF2B5EF4-FFF2-40B4-BE49-F238E27FC236}">
                <a16:creationId xmlns:a16="http://schemas.microsoft.com/office/drawing/2014/main" id="{78CA647D-597C-02C1-62B7-9A4376C57F6F}"/>
              </a:ext>
            </a:extLst>
          </p:cNvPr>
          <p:cNvSpPr>
            <a:spLocks/>
          </p:cNvSpPr>
          <p:nvPr/>
        </p:nvSpPr>
        <p:spPr bwMode="auto">
          <a:xfrm>
            <a:off x="5561509" y="3344441"/>
            <a:ext cx="1133475" cy="1019175"/>
          </a:xfrm>
          <a:custGeom>
            <a:avLst/>
            <a:gdLst>
              <a:gd name="T0" fmla="*/ 0 w 714"/>
              <a:gd name="T1" fmla="*/ 0 h 642"/>
              <a:gd name="T2" fmla="*/ 2147483646 w 714"/>
              <a:gd name="T3" fmla="*/ 2147483646 h 642"/>
              <a:gd name="T4" fmla="*/ 0 60000 65536"/>
              <a:gd name="T5" fmla="*/ 0 60000 65536"/>
            </a:gdLst>
            <a:ahLst/>
            <a:cxnLst>
              <a:cxn ang="T4">
                <a:pos x="T0" y="T1"/>
              </a:cxn>
              <a:cxn ang="T5">
                <a:pos x="T2" y="T3"/>
              </a:cxn>
            </a:cxnLst>
            <a:rect l="0" t="0" r="r" b="b"/>
            <a:pathLst>
              <a:path w="714" h="642">
                <a:moveTo>
                  <a:pt x="0" y="0"/>
                </a:moveTo>
                <a:lnTo>
                  <a:pt x="714" y="642"/>
                </a:lnTo>
              </a:path>
            </a:pathLst>
          </a:custGeom>
          <a:noFill/>
          <a:ln w="28575"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Freeform 28">
            <a:extLst>
              <a:ext uri="{FF2B5EF4-FFF2-40B4-BE49-F238E27FC236}">
                <a16:creationId xmlns:a16="http://schemas.microsoft.com/office/drawing/2014/main" id="{114F0C65-8A17-1DAA-1476-E209C7BB9DF5}"/>
              </a:ext>
            </a:extLst>
          </p:cNvPr>
          <p:cNvSpPr>
            <a:spLocks/>
          </p:cNvSpPr>
          <p:nvPr/>
        </p:nvSpPr>
        <p:spPr bwMode="auto">
          <a:xfrm>
            <a:off x="5494834" y="1856656"/>
            <a:ext cx="849238" cy="944860"/>
          </a:xfrm>
          <a:custGeom>
            <a:avLst/>
            <a:gdLst>
              <a:gd name="T0" fmla="*/ 2147483646 w 660"/>
              <a:gd name="T1" fmla="*/ 0 h 648"/>
              <a:gd name="T2" fmla="*/ 0 w 660"/>
              <a:gd name="T3" fmla="*/ 2147483646 h 648"/>
              <a:gd name="T4" fmla="*/ 0 60000 65536"/>
              <a:gd name="T5" fmla="*/ 0 60000 65536"/>
            </a:gdLst>
            <a:ahLst/>
            <a:cxnLst>
              <a:cxn ang="T4">
                <a:pos x="T0" y="T1"/>
              </a:cxn>
              <a:cxn ang="T5">
                <a:pos x="T2" y="T3"/>
              </a:cxn>
            </a:cxnLst>
            <a:rect l="0" t="0" r="r" b="b"/>
            <a:pathLst>
              <a:path w="660" h="648">
                <a:moveTo>
                  <a:pt x="660" y="0"/>
                </a:moveTo>
                <a:lnTo>
                  <a:pt x="0" y="648"/>
                </a:lnTo>
              </a:path>
            </a:pathLst>
          </a:custGeom>
          <a:noFill/>
          <a:ln w="28575" cap="flat" cmpd="sng">
            <a:solidFill>
              <a:schemeClr val="tx1"/>
            </a:solidFill>
            <a:prstDash val="solid"/>
            <a:round/>
            <a:headEnd type="non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 name="Line 30">
            <a:extLst>
              <a:ext uri="{FF2B5EF4-FFF2-40B4-BE49-F238E27FC236}">
                <a16:creationId xmlns:a16="http://schemas.microsoft.com/office/drawing/2014/main" id="{4ACB7950-B7F3-C8EA-54B1-BCAC02024122}"/>
              </a:ext>
            </a:extLst>
          </p:cNvPr>
          <p:cNvSpPr>
            <a:spLocks noChangeShapeType="1"/>
          </p:cNvSpPr>
          <p:nvPr/>
        </p:nvSpPr>
        <p:spPr bwMode="auto">
          <a:xfrm>
            <a:off x="6684571" y="4363616"/>
            <a:ext cx="10668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31">
            <a:extLst>
              <a:ext uri="{FF2B5EF4-FFF2-40B4-BE49-F238E27FC236}">
                <a16:creationId xmlns:a16="http://schemas.microsoft.com/office/drawing/2014/main" id="{DBEDEB58-A3A1-CAF1-6541-8EFD4D9FE64C}"/>
              </a:ext>
            </a:extLst>
          </p:cNvPr>
          <p:cNvSpPr>
            <a:spLocks noChangeShapeType="1"/>
          </p:cNvSpPr>
          <p:nvPr/>
        </p:nvSpPr>
        <p:spPr bwMode="auto">
          <a:xfrm>
            <a:off x="6970321" y="4363616"/>
            <a:ext cx="0" cy="3810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32">
            <a:extLst>
              <a:ext uri="{FF2B5EF4-FFF2-40B4-BE49-F238E27FC236}">
                <a16:creationId xmlns:a16="http://schemas.microsoft.com/office/drawing/2014/main" id="{D3028E32-BAD7-9AF3-FC9C-B2FD03AA75F3}"/>
              </a:ext>
            </a:extLst>
          </p:cNvPr>
          <p:cNvSpPr>
            <a:spLocks noChangeShapeType="1"/>
          </p:cNvSpPr>
          <p:nvPr/>
        </p:nvSpPr>
        <p:spPr bwMode="auto">
          <a:xfrm flipV="1">
            <a:off x="6963178" y="4363616"/>
            <a:ext cx="400050" cy="3810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Rectangle 35">
            <a:extLst>
              <a:ext uri="{FF2B5EF4-FFF2-40B4-BE49-F238E27FC236}">
                <a16:creationId xmlns:a16="http://schemas.microsoft.com/office/drawing/2014/main" id="{74C04486-6475-BDB8-9D03-8209369DDFF5}"/>
              </a:ext>
            </a:extLst>
          </p:cNvPr>
          <p:cNvSpPr>
            <a:spLocks noChangeArrowheads="1"/>
          </p:cNvSpPr>
          <p:nvPr/>
        </p:nvSpPr>
        <p:spPr bwMode="auto">
          <a:xfrm>
            <a:off x="3951784" y="2791991"/>
            <a:ext cx="2819400" cy="533400"/>
          </a:xfrm>
          <a:prstGeom prst="rect">
            <a:avLst/>
          </a:prstGeom>
          <a:gradFill rotWithShape="1">
            <a:gsLst>
              <a:gs pos="0">
                <a:srgbClr val="B2B2B2"/>
              </a:gs>
              <a:gs pos="50000">
                <a:srgbClr val="525252"/>
              </a:gs>
              <a:gs pos="100000">
                <a:srgbClr val="B2B2B2"/>
              </a:gs>
            </a:gsLst>
            <a:lin ang="18900000" scaled="1"/>
          </a:gra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Line 29">
            <a:extLst>
              <a:ext uri="{FF2B5EF4-FFF2-40B4-BE49-F238E27FC236}">
                <a16:creationId xmlns:a16="http://schemas.microsoft.com/office/drawing/2014/main" id="{2A4F2276-9DB0-9CA8-440F-952F001AD489}"/>
              </a:ext>
            </a:extLst>
          </p:cNvPr>
          <p:cNvSpPr>
            <a:spLocks noChangeShapeType="1"/>
          </p:cNvSpPr>
          <p:nvPr/>
        </p:nvSpPr>
        <p:spPr bwMode="auto">
          <a:xfrm>
            <a:off x="6344072" y="1856656"/>
            <a:ext cx="350912" cy="250696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nvGrpSpPr>
          <p:cNvPr id="22" name="Group 40">
            <a:extLst>
              <a:ext uri="{FF2B5EF4-FFF2-40B4-BE49-F238E27FC236}">
                <a16:creationId xmlns:a16="http://schemas.microsoft.com/office/drawing/2014/main" id="{0CBDBEE3-1576-6406-AD2F-ED83E059AC3C}"/>
              </a:ext>
            </a:extLst>
          </p:cNvPr>
          <p:cNvGrpSpPr>
            <a:grpSpLocks/>
          </p:cNvGrpSpPr>
          <p:nvPr/>
        </p:nvGrpSpPr>
        <p:grpSpPr bwMode="auto">
          <a:xfrm>
            <a:off x="8523784" y="4973216"/>
            <a:ext cx="1524000" cy="1238250"/>
            <a:chOff x="4752" y="3216"/>
            <a:chExt cx="960" cy="780"/>
          </a:xfrm>
        </p:grpSpPr>
        <p:grpSp>
          <p:nvGrpSpPr>
            <p:cNvPr id="23" name="Group 18">
              <a:extLst>
                <a:ext uri="{FF2B5EF4-FFF2-40B4-BE49-F238E27FC236}">
                  <a16:creationId xmlns:a16="http://schemas.microsoft.com/office/drawing/2014/main" id="{DF030AED-527A-D8A8-56FA-C30F900849AF}"/>
                </a:ext>
              </a:extLst>
            </p:cNvPr>
            <p:cNvGrpSpPr>
              <a:grpSpLocks/>
            </p:cNvGrpSpPr>
            <p:nvPr/>
          </p:nvGrpSpPr>
          <p:grpSpPr bwMode="auto">
            <a:xfrm>
              <a:off x="4752" y="3312"/>
              <a:ext cx="960" cy="576"/>
              <a:chOff x="4704" y="2592"/>
              <a:chExt cx="960" cy="576"/>
            </a:xfrm>
          </p:grpSpPr>
          <p:grpSp>
            <p:nvGrpSpPr>
              <p:cNvPr id="26" name="Group 19">
                <a:extLst>
                  <a:ext uri="{FF2B5EF4-FFF2-40B4-BE49-F238E27FC236}">
                    <a16:creationId xmlns:a16="http://schemas.microsoft.com/office/drawing/2014/main" id="{9E4B86A3-28AE-86F4-AA94-CD42A35CA0C3}"/>
                  </a:ext>
                </a:extLst>
              </p:cNvPr>
              <p:cNvGrpSpPr>
                <a:grpSpLocks/>
              </p:cNvGrpSpPr>
              <p:nvPr/>
            </p:nvGrpSpPr>
            <p:grpSpPr bwMode="auto">
              <a:xfrm>
                <a:off x="4920" y="2592"/>
                <a:ext cx="528" cy="576"/>
                <a:chOff x="4944" y="2592"/>
                <a:chExt cx="528" cy="576"/>
              </a:xfrm>
            </p:grpSpPr>
            <p:sp>
              <p:nvSpPr>
                <p:cNvPr id="28" name="AutoShape 20">
                  <a:extLst>
                    <a:ext uri="{FF2B5EF4-FFF2-40B4-BE49-F238E27FC236}">
                      <a16:creationId xmlns:a16="http://schemas.microsoft.com/office/drawing/2014/main" id="{3390E303-99F5-B315-F3F7-111C29A2FD89}"/>
                    </a:ext>
                  </a:extLst>
                </p:cNvPr>
                <p:cNvSpPr>
                  <a:spLocks noChangeArrowheads="1"/>
                </p:cNvSpPr>
                <p:nvPr/>
              </p:nvSpPr>
              <p:spPr bwMode="auto">
                <a:xfrm>
                  <a:off x="4944" y="2592"/>
                  <a:ext cx="528" cy="576"/>
                </a:xfrm>
                <a:prstGeom prst="roundRect">
                  <a:avLst>
                    <a:gd name="adj" fmla="val 16667"/>
                  </a:avLst>
                </a:prstGeom>
                <a:gradFill rotWithShape="1">
                  <a:gsLst>
                    <a:gs pos="0">
                      <a:srgbClr val="DDDDDD"/>
                    </a:gs>
                    <a:gs pos="100000">
                      <a:srgbClr val="848484"/>
                    </a:gs>
                  </a:gsLst>
                  <a:lin ang="5400000" scaled="1"/>
                </a:gra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9" name="AutoShape 21">
                  <a:extLst>
                    <a:ext uri="{FF2B5EF4-FFF2-40B4-BE49-F238E27FC236}">
                      <a16:creationId xmlns:a16="http://schemas.microsoft.com/office/drawing/2014/main" id="{608D8BBE-79DB-D622-6662-3877F191B337}"/>
                    </a:ext>
                  </a:extLst>
                </p:cNvPr>
                <p:cNvSpPr>
                  <a:spLocks noChangeAspect="1" noChangeArrowheads="1"/>
                </p:cNvSpPr>
                <p:nvPr/>
              </p:nvSpPr>
              <p:spPr bwMode="auto">
                <a:xfrm>
                  <a:off x="5006" y="2650"/>
                  <a:ext cx="403" cy="460"/>
                </a:xfrm>
                <a:prstGeom prst="roundRect">
                  <a:avLst>
                    <a:gd name="adj" fmla="val 16667"/>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7" name="Rectangle 22">
                <a:extLst>
                  <a:ext uri="{FF2B5EF4-FFF2-40B4-BE49-F238E27FC236}">
                    <a16:creationId xmlns:a16="http://schemas.microsoft.com/office/drawing/2014/main" id="{38E06089-7155-81BE-C823-130C625FE48F}"/>
                  </a:ext>
                </a:extLst>
              </p:cNvPr>
              <p:cNvSpPr>
                <a:spLocks noChangeArrowheads="1"/>
              </p:cNvSpPr>
              <p:nvPr/>
            </p:nvSpPr>
            <p:spPr bwMode="auto">
              <a:xfrm>
                <a:off x="4704" y="2832"/>
                <a:ext cx="960" cy="96"/>
              </a:xfrm>
              <a:prstGeom prst="rect">
                <a:avLst/>
              </a:prstGeom>
              <a:blipFill dpi="0" rotWithShape="0">
                <a:blip r:embed="rId4"/>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4" name="Rectangle 38">
              <a:extLst>
                <a:ext uri="{FF2B5EF4-FFF2-40B4-BE49-F238E27FC236}">
                  <a16:creationId xmlns:a16="http://schemas.microsoft.com/office/drawing/2014/main" id="{F7251349-3884-DEFF-7DB8-FF639117F8F9}"/>
                </a:ext>
              </a:extLst>
            </p:cNvPr>
            <p:cNvSpPr>
              <a:spLocks noChangeArrowheads="1"/>
            </p:cNvSpPr>
            <p:nvPr/>
          </p:nvSpPr>
          <p:spPr bwMode="auto">
            <a:xfrm rot="10800000">
              <a:off x="5060" y="3216"/>
              <a:ext cx="345" cy="96"/>
            </a:xfrm>
            <a:prstGeom prst="rect">
              <a:avLst/>
            </a:prstGeom>
            <a:blipFill dpi="0" rotWithShape="0">
              <a:blip r:embed="rId5"/>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5" name="Rectangle 39">
              <a:extLst>
                <a:ext uri="{FF2B5EF4-FFF2-40B4-BE49-F238E27FC236}">
                  <a16:creationId xmlns:a16="http://schemas.microsoft.com/office/drawing/2014/main" id="{B580C8CC-69ED-210F-6FA5-AEAFFE74E20D}"/>
                </a:ext>
              </a:extLst>
            </p:cNvPr>
            <p:cNvSpPr>
              <a:spLocks noChangeArrowheads="1"/>
            </p:cNvSpPr>
            <p:nvPr/>
          </p:nvSpPr>
          <p:spPr bwMode="auto">
            <a:xfrm rot="10800000">
              <a:off x="5060" y="3900"/>
              <a:ext cx="345" cy="96"/>
            </a:xfrm>
            <a:prstGeom prst="rect">
              <a:avLst/>
            </a:prstGeom>
            <a:blipFill dpi="0" rotWithShape="0">
              <a:blip r:embed="rId5"/>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30" name="Text Placeholder 2">
            <a:extLst>
              <a:ext uri="{FF2B5EF4-FFF2-40B4-BE49-F238E27FC236}">
                <a16:creationId xmlns:a16="http://schemas.microsoft.com/office/drawing/2014/main" id="{E9AE1309-2B0E-B8D9-4F7B-6F568B25A0B5}"/>
              </a:ext>
            </a:extLst>
          </p:cNvPr>
          <p:cNvSpPr txBox="1">
            <a:spLocks/>
          </p:cNvSpPr>
          <p:nvPr/>
        </p:nvSpPr>
        <p:spPr>
          <a:xfrm>
            <a:off x="693105" y="1056899"/>
            <a:ext cx="8888288" cy="647055"/>
          </a:xfrm>
          <a:prstGeom prst="rect">
            <a:avLst/>
          </a:prstGeom>
        </p:spPr>
        <p:txBody>
          <a:bodyPr>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solidFill>
                  <a:schemeClr val="tx2"/>
                </a:solidFill>
              </a:rPr>
              <a:t>Reinforcing net section of bracing member....</a:t>
            </a:r>
          </a:p>
        </p:txBody>
      </p:sp>
      <p:cxnSp>
        <p:nvCxnSpPr>
          <p:cNvPr id="31" name="Straight Connector 30">
            <a:extLst>
              <a:ext uri="{FF2B5EF4-FFF2-40B4-BE49-F238E27FC236}">
                <a16:creationId xmlns:a16="http://schemas.microsoft.com/office/drawing/2014/main" id="{E113142E-87B2-2CE2-ADBB-B20174884700}"/>
              </a:ext>
            </a:extLst>
          </p:cNvPr>
          <p:cNvCxnSpPr/>
          <p:nvPr/>
        </p:nvCxnSpPr>
        <p:spPr>
          <a:xfrm>
            <a:off x="3807323" y="2690022"/>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6B88AA0-6D1D-5954-4755-CA3981668055}"/>
              </a:ext>
            </a:extLst>
          </p:cNvPr>
          <p:cNvCxnSpPr/>
          <p:nvPr/>
        </p:nvCxnSpPr>
        <p:spPr>
          <a:xfrm>
            <a:off x="3809503" y="3459884"/>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84E792B-DB2E-34DF-E77A-5BB0510B12D9}"/>
              </a:ext>
            </a:extLst>
          </p:cNvPr>
          <p:cNvCxnSpPr/>
          <p:nvPr/>
        </p:nvCxnSpPr>
        <p:spPr>
          <a:xfrm>
            <a:off x="3809503" y="5212928"/>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3ACC8B36-B282-4AA9-124A-E08E3FE06BFA}"/>
              </a:ext>
            </a:extLst>
          </p:cNvPr>
          <p:cNvCxnSpPr/>
          <p:nvPr/>
        </p:nvCxnSpPr>
        <p:spPr>
          <a:xfrm>
            <a:off x="3808909" y="5954291"/>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25258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89</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F2.5c Protected Zone</a:t>
            </a:r>
          </a:p>
        </p:txBody>
      </p:sp>
      <p:grpSp>
        <p:nvGrpSpPr>
          <p:cNvPr id="5" name="Group 10">
            <a:extLst>
              <a:ext uri="{FF2B5EF4-FFF2-40B4-BE49-F238E27FC236}">
                <a16:creationId xmlns:a16="http://schemas.microsoft.com/office/drawing/2014/main" id="{EA481222-FFC4-45E9-6CAA-80E92573BF03}"/>
              </a:ext>
            </a:extLst>
          </p:cNvPr>
          <p:cNvGrpSpPr>
            <a:grpSpLocks/>
          </p:cNvGrpSpPr>
          <p:nvPr/>
        </p:nvGrpSpPr>
        <p:grpSpPr bwMode="auto">
          <a:xfrm flipH="1">
            <a:off x="6345238" y="4481345"/>
            <a:ext cx="2154237" cy="1962150"/>
            <a:chOff x="1446" y="1048"/>
            <a:chExt cx="1357" cy="1236"/>
          </a:xfrm>
        </p:grpSpPr>
        <p:grpSp>
          <p:nvGrpSpPr>
            <p:cNvPr id="7" name="Group 19">
              <a:extLst>
                <a:ext uri="{FF2B5EF4-FFF2-40B4-BE49-F238E27FC236}">
                  <a16:creationId xmlns:a16="http://schemas.microsoft.com/office/drawing/2014/main" id="{75433F21-29D3-A408-B932-5234BFDD7DD0}"/>
                </a:ext>
              </a:extLst>
            </p:cNvPr>
            <p:cNvGrpSpPr>
              <a:grpSpLocks/>
            </p:cNvGrpSpPr>
            <p:nvPr/>
          </p:nvGrpSpPr>
          <p:grpSpPr bwMode="auto">
            <a:xfrm>
              <a:off x="1446" y="1048"/>
              <a:ext cx="1357" cy="1236"/>
              <a:chOff x="1446" y="1048"/>
              <a:chExt cx="1357" cy="1236"/>
            </a:xfrm>
          </p:grpSpPr>
          <p:sp>
            <p:nvSpPr>
              <p:cNvPr id="17" name="Rectangle 27">
                <a:extLst>
                  <a:ext uri="{FF2B5EF4-FFF2-40B4-BE49-F238E27FC236}">
                    <a16:creationId xmlns:a16="http://schemas.microsoft.com/office/drawing/2014/main" id="{1F0B5843-0D68-F8C9-B179-E18CDEDB73C6}"/>
                  </a:ext>
                </a:extLst>
              </p:cNvPr>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 name="Rectangle 28">
                <a:extLst>
                  <a:ext uri="{FF2B5EF4-FFF2-40B4-BE49-F238E27FC236}">
                    <a16:creationId xmlns:a16="http://schemas.microsoft.com/office/drawing/2014/main" id="{E8A70E54-254D-6B07-2ADE-5EE7CA9F1C2B}"/>
                  </a:ext>
                </a:extLst>
              </p:cNvPr>
              <p:cNvSpPr>
                <a:spLocks noChangeArrowheads="1"/>
              </p:cNvSpPr>
              <p:nvPr/>
            </p:nvSpPr>
            <p:spPr bwMode="auto">
              <a:xfrm>
                <a:off x="2452" y="1048"/>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9" name="Rectangle 29">
                <a:extLst>
                  <a:ext uri="{FF2B5EF4-FFF2-40B4-BE49-F238E27FC236}">
                    <a16:creationId xmlns:a16="http://schemas.microsoft.com/office/drawing/2014/main" id="{19F4AD9F-4902-2028-2B98-3854ED327C8F}"/>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8" name="Group 20">
              <a:extLst>
                <a:ext uri="{FF2B5EF4-FFF2-40B4-BE49-F238E27FC236}">
                  <a16:creationId xmlns:a16="http://schemas.microsoft.com/office/drawing/2014/main" id="{BD1B0AFB-8261-537B-CD24-C0B6C0D9648B}"/>
                </a:ext>
              </a:extLst>
            </p:cNvPr>
            <p:cNvGrpSpPr>
              <a:grpSpLocks/>
            </p:cNvGrpSpPr>
            <p:nvPr/>
          </p:nvGrpSpPr>
          <p:grpSpPr bwMode="auto">
            <a:xfrm>
              <a:off x="2411" y="1053"/>
              <a:ext cx="386" cy="352"/>
              <a:chOff x="2411" y="1053"/>
              <a:chExt cx="386" cy="352"/>
            </a:xfrm>
          </p:grpSpPr>
          <p:sp>
            <p:nvSpPr>
              <p:cNvPr id="15" name="Rectangle 25">
                <a:extLst>
                  <a:ext uri="{FF2B5EF4-FFF2-40B4-BE49-F238E27FC236}">
                    <a16:creationId xmlns:a16="http://schemas.microsoft.com/office/drawing/2014/main" id="{C0215C67-EA9E-0AB9-DDD5-3230126AC90D}"/>
                  </a:ext>
                </a:extLst>
              </p:cNvPr>
              <p:cNvSpPr>
                <a:spLocks noChangeArrowheads="1"/>
              </p:cNvSpPr>
              <p:nvPr/>
            </p:nvSpPr>
            <p:spPr bwMode="auto">
              <a:xfrm>
                <a:off x="2451" y="1053"/>
                <a:ext cx="346" cy="311"/>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endParaRPr lang="en-US" altLang="en-US" sz="2400" b="1">
                  <a:latin typeface="Arial" charset="0"/>
                </a:endParaRPr>
              </a:p>
            </p:txBody>
          </p:sp>
          <p:sp>
            <p:nvSpPr>
              <p:cNvPr id="16" name="Rectangle 26">
                <a:extLst>
                  <a:ext uri="{FF2B5EF4-FFF2-40B4-BE49-F238E27FC236}">
                    <a16:creationId xmlns:a16="http://schemas.microsoft.com/office/drawing/2014/main" id="{88901E71-65F8-6FF3-EE1A-D093FDBACB1E}"/>
                  </a:ext>
                </a:extLst>
              </p:cNvPr>
              <p:cNvSpPr>
                <a:spLocks noChangeArrowheads="1"/>
              </p:cNvSpPr>
              <p:nvPr/>
            </p:nvSpPr>
            <p:spPr bwMode="auto">
              <a:xfrm rot="1903428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1" name="Group 21">
              <a:extLst>
                <a:ext uri="{FF2B5EF4-FFF2-40B4-BE49-F238E27FC236}">
                  <a16:creationId xmlns:a16="http://schemas.microsoft.com/office/drawing/2014/main" id="{B5E5EF8B-76BD-554A-4258-EE9D965D3842}"/>
                </a:ext>
              </a:extLst>
            </p:cNvPr>
            <p:cNvGrpSpPr>
              <a:grpSpLocks/>
            </p:cNvGrpSpPr>
            <p:nvPr/>
          </p:nvGrpSpPr>
          <p:grpSpPr bwMode="auto">
            <a:xfrm rot="10800000">
              <a:off x="1449" y="1920"/>
              <a:ext cx="392" cy="357"/>
              <a:chOff x="2411" y="1048"/>
              <a:chExt cx="392" cy="357"/>
            </a:xfrm>
          </p:grpSpPr>
          <p:sp>
            <p:nvSpPr>
              <p:cNvPr id="13" name="Rectangle 23">
                <a:extLst>
                  <a:ext uri="{FF2B5EF4-FFF2-40B4-BE49-F238E27FC236}">
                    <a16:creationId xmlns:a16="http://schemas.microsoft.com/office/drawing/2014/main" id="{8D6F8938-78E5-1BB0-AC8D-6CF5966D2920}"/>
                  </a:ext>
                </a:extLst>
              </p:cNvPr>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4" name="Rectangle 24">
                <a:extLst>
                  <a:ext uri="{FF2B5EF4-FFF2-40B4-BE49-F238E27FC236}">
                    <a16:creationId xmlns:a16="http://schemas.microsoft.com/office/drawing/2014/main" id="{A703F467-1DDD-178F-FF5B-94056485972F}"/>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2" name="Rectangle 22">
              <a:extLst>
                <a:ext uri="{FF2B5EF4-FFF2-40B4-BE49-F238E27FC236}">
                  <a16:creationId xmlns:a16="http://schemas.microsoft.com/office/drawing/2014/main" id="{7E3D11FB-ABDF-07CD-33FF-5361E45E23C3}"/>
                </a:ext>
              </a:extLst>
            </p:cNvPr>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20" name="Text Box 5">
            <a:extLst>
              <a:ext uri="{FF2B5EF4-FFF2-40B4-BE49-F238E27FC236}">
                <a16:creationId xmlns:a16="http://schemas.microsoft.com/office/drawing/2014/main" id="{6F0F8CFA-C5E3-476E-37E4-08EDE1594BF0}"/>
              </a:ext>
            </a:extLst>
          </p:cNvPr>
          <p:cNvSpPr txBox="1">
            <a:spLocks noChangeArrowheads="1"/>
          </p:cNvSpPr>
          <p:nvPr/>
        </p:nvSpPr>
        <p:spPr bwMode="auto">
          <a:xfrm>
            <a:off x="5818188" y="235092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21" name="Group 6">
            <a:extLst>
              <a:ext uri="{FF2B5EF4-FFF2-40B4-BE49-F238E27FC236}">
                <a16:creationId xmlns:a16="http://schemas.microsoft.com/office/drawing/2014/main" id="{65F4910A-F1E9-AB83-F723-6F3B85D1E22D}"/>
              </a:ext>
            </a:extLst>
          </p:cNvPr>
          <p:cNvGrpSpPr>
            <a:grpSpLocks/>
          </p:cNvGrpSpPr>
          <p:nvPr/>
        </p:nvGrpSpPr>
        <p:grpSpPr bwMode="auto">
          <a:xfrm>
            <a:off x="3713163" y="1908008"/>
            <a:ext cx="5006975" cy="4562475"/>
            <a:chOff x="1464" y="816"/>
            <a:chExt cx="3154" cy="2874"/>
          </a:xfrm>
        </p:grpSpPr>
        <p:grpSp>
          <p:nvGrpSpPr>
            <p:cNvPr id="22" name="Group 63">
              <a:extLst>
                <a:ext uri="{FF2B5EF4-FFF2-40B4-BE49-F238E27FC236}">
                  <a16:creationId xmlns:a16="http://schemas.microsoft.com/office/drawing/2014/main" id="{B6B1FE8A-1A65-06E2-D3A5-14F7C4836E61}"/>
                </a:ext>
              </a:extLst>
            </p:cNvPr>
            <p:cNvGrpSpPr>
              <a:grpSpLocks/>
            </p:cNvGrpSpPr>
            <p:nvPr/>
          </p:nvGrpSpPr>
          <p:grpSpPr bwMode="auto">
            <a:xfrm>
              <a:off x="1464" y="816"/>
              <a:ext cx="3154" cy="2874"/>
              <a:chOff x="1464" y="852"/>
              <a:chExt cx="3154" cy="2874"/>
            </a:xfrm>
          </p:grpSpPr>
          <p:grpSp>
            <p:nvGrpSpPr>
              <p:cNvPr id="32" name="Group 73">
                <a:extLst>
                  <a:ext uri="{FF2B5EF4-FFF2-40B4-BE49-F238E27FC236}">
                    <a16:creationId xmlns:a16="http://schemas.microsoft.com/office/drawing/2014/main" id="{31294372-6435-3869-4592-C64DAC6BF97D}"/>
                  </a:ext>
                </a:extLst>
              </p:cNvPr>
              <p:cNvGrpSpPr>
                <a:grpSpLocks/>
              </p:cNvGrpSpPr>
              <p:nvPr/>
            </p:nvGrpSpPr>
            <p:grpSpPr bwMode="auto">
              <a:xfrm>
                <a:off x="1464" y="852"/>
                <a:ext cx="3154" cy="2874"/>
                <a:chOff x="1464" y="852"/>
                <a:chExt cx="3154" cy="2874"/>
              </a:xfrm>
            </p:grpSpPr>
            <p:grpSp>
              <p:nvGrpSpPr>
                <p:cNvPr id="42" name="Group 83">
                  <a:extLst>
                    <a:ext uri="{FF2B5EF4-FFF2-40B4-BE49-F238E27FC236}">
                      <a16:creationId xmlns:a16="http://schemas.microsoft.com/office/drawing/2014/main" id="{2B81AC20-0F0A-9FDB-4946-EEFDDB275685}"/>
                    </a:ext>
                  </a:extLst>
                </p:cNvPr>
                <p:cNvGrpSpPr>
                  <a:grpSpLocks/>
                </p:cNvGrpSpPr>
                <p:nvPr/>
              </p:nvGrpSpPr>
              <p:grpSpPr bwMode="auto">
                <a:xfrm>
                  <a:off x="1464" y="852"/>
                  <a:ext cx="144" cy="2874"/>
                  <a:chOff x="1352" y="0"/>
                  <a:chExt cx="144" cy="2674"/>
                </a:xfrm>
              </p:grpSpPr>
              <p:sp>
                <p:nvSpPr>
                  <p:cNvPr id="51" name="Rectangle 92">
                    <a:extLst>
                      <a:ext uri="{FF2B5EF4-FFF2-40B4-BE49-F238E27FC236}">
                        <a16:creationId xmlns:a16="http://schemas.microsoft.com/office/drawing/2014/main" id="{7F096011-8C85-B592-AA72-FE7F42EEAA51}"/>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52" name="Line 6">
                    <a:extLst>
                      <a:ext uri="{FF2B5EF4-FFF2-40B4-BE49-F238E27FC236}">
                        <a16:creationId xmlns:a16="http://schemas.microsoft.com/office/drawing/2014/main" id="{D881081E-9746-E461-BF83-1F94FA34E27C}"/>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 name="Line 7">
                    <a:extLst>
                      <a:ext uri="{FF2B5EF4-FFF2-40B4-BE49-F238E27FC236}">
                        <a16:creationId xmlns:a16="http://schemas.microsoft.com/office/drawing/2014/main" id="{5242E53D-EDD1-8AAC-C070-9EA337EFDD6C}"/>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43" name="Group 84">
                  <a:extLst>
                    <a:ext uri="{FF2B5EF4-FFF2-40B4-BE49-F238E27FC236}">
                      <a16:creationId xmlns:a16="http://schemas.microsoft.com/office/drawing/2014/main" id="{98D1CEB5-A087-4B4E-31A3-6529601D7BF6}"/>
                    </a:ext>
                  </a:extLst>
                </p:cNvPr>
                <p:cNvGrpSpPr>
                  <a:grpSpLocks/>
                </p:cNvGrpSpPr>
                <p:nvPr/>
              </p:nvGrpSpPr>
              <p:grpSpPr bwMode="auto">
                <a:xfrm>
                  <a:off x="4474" y="852"/>
                  <a:ext cx="144" cy="2874"/>
                  <a:chOff x="1352" y="0"/>
                  <a:chExt cx="144" cy="2674"/>
                </a:xfrm>
              </p:grpSpPr>
              <p:sp>
                <p:nvSpPr>
                  <p:cNvPr id="48" name="Rectangle 89">
                    <a:extLst>
                      <a:ext uri="{FF2B5EF4-FFF2-40B4-BE49-F238E27FC236}">
                        <a16:creationId xmlns:a16="http://schemas.microsoft.com/office/drawing/2014/main" id="{7DF51D92-984E-7F90-2B49-0F13EB7D8AA6}"/>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49" name="Line 10">
                    <a:extLst>
                      <a:ext uri="{FF2B5EF4-FFF2-40B4-BE49-F238E27FC236}">
                        <a16:creationId xmlns:a16="http://schemas.microsoft.com/office/drawing/2014/main" id="{D13CD9F2-7F2C-74FD-6CD1-AE4E99F86A4D}"/>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 name="Line 11">
                    <a:extLst>
                      <a:ext uri="{FF2B5EF4-FFF2-40B4-BE49-F238E27FC236}">
                        <a16:creationId xmlns:a16="http://schemas.microsoft.com/office/drawing/2014/main" id="{73A40573-1C77-F764-B19F-6B93A8CF89F9}"/>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44" name="Group 85">
                  <a:extLst>
                    <a:ext uri="{FF2B5EF4-FFF2-40B4-BE49-F238E27FC236}">
                      <a16:creationId xmlns:a16="http://schemas.microsoft.com/office/drawing/2014/main" id="{85C27B6F-FEA3-C2D0-E3F3-116E015FE3D8}"/>
                    </a:ext>
                  </a:extLst>
                </p:cNvPr>
                <p:cNvGrpSpPr>
                  <a:grpSpLocks/>
                </p:cNvGrpSpPr>
                <p:nvPr/>
              </p:nvGrpSpPr>
              <p:grpSpPr bwMode="auto">
                <a:xfrm>
                  <a:off x="2969" y="852"/>
                  <a:ext cx="144" cy="2874"/>
                  <a:chOff x="1352" y="0"/>
                  <a:chExt cx="144" cy="2674"/>
                </a:xfrm>
              </p:grpSpPr>
              <p:sp>
                <p:nvSpPr>
                  <p:cNvPr id="45" name="Rectangle 86">
                    <a:extLst>
                      <a:ext uri="{FF2B5EF4-FFF2-40B4-BE49-F238E27FC236}">
                        <a16:creationId xmlns:a16="http://schemas.microsoft.com/office/drawing/2014/main" id="{8E5E0625-4A34-3323-EE1C-7B8F220218EC}"/>
                      </a:ext>
                    </a:extLst>
                  </p:cNvPr>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46" name="Line 33">
                    <a:extLst>
                      <a:ext uri="{FF2B5EF4-FFF2-40B4-BE49-F238E27FC236}">
                        <a16:creationId xmlns:a16="http://schemas.microsoft.com/office/drawing/2014/main" id="{CE4A27C4-9BFF-344F-976A-C6EC661AD00C}"/>
                      </a:ext>
                    </a:extLst>
                  </p:cNvPr>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7" name="Line 34">
                    <a:extLst>
                      <a:ext uri="{FF2B5EF4-FFF2-40B4-BE49-F238E27FC236}">
                        <a16:creationId xmlns:a16="http://schemas.microsoft.com/office/drawing/2014/main" id="{6E3A9376-07A2-5DA8-63C4-B85A94D2C33F}"/>
                      </a:ext>
                    </a:extLst>
                  </p:cNvPr>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33" name="Group 74">
                <a:extLst>
                  <a:ext uri="{FF2B5EF4-FFF2-40B4-BE49-F238E27FC236}">
                    <a16:creationId xmlns:a16="http://schemas.microsoft.com/office/drawing/2014/main" id="{DB003B97-3DEE-93A5-301C-2B8CC053EA50}"/>
                  </a:ext>
                </a:extLst>
              </p:cNvPr>
              <p:cNvGrpSpPr>
                <a:grpSpLocks/>
              </p:cNvGrpSpPr>
              <p:nvPr/>
            </p:nvGrpSpPr>
            <p:grpSpPr bwMode="auto">
              <a:xfrm>
                <a:off x="1608" y="852"/>
                <a:ext cx="2867" cy="190"/>
                <a:chOff x="1608" y="852"/>
                <a:chExt cx="2867" cy="190"/>
              </a:xfrm>
            </p:grpSpPr>
            <p:grpSp>
              <p:nvGrpSpPr>
                <p:cNvPr id="34" name="Group 75">
                  <a:extLst>
                    <a:ext uri="{FF2B5EF4-FFF2-40B4-BE49-F238E27FC236}">
                      <a16:creationId xmlns:a16="http://schemas.microsoft.com/office/drawing/2014/main" id="{9BA95995-0CB5-EF9D-F3E4-43BF75AD6B79}"/>
                    </a:ext>
                  </a:extLst>
                </p:cNvPr>
                <p:cNvGrpSpPr>
                  <a:grpSpLocks/>
                </p:cNvGrpSpPr>
                <p:nvPr/>
              </p:nvGrpSpPr>
              <p:grpSpPr bwMode="auto">
                <a:xfrm>
                  <a:off x="1608" y="852"/>
                  <a:ext cx="1361" cy="190"/>
                  <a:chOff x="1608" y="856"/>
                  <a:chExt cx="1746" cy="272"/>
                </a:xfrm>
              </p:grpSpPr>
              <p:sp>
                <p:nvSpPr>
                  <p:cNvPr id="39" name="Rectangle 80">
                    <a:extLst>
                      <a:ext uri="{FF2B5EF4-FFF2-40B4-BE49-F238E27FC236}">
                        <a16:creationId xmlns:a16="http://schemas.microsoft.com/office/drawing/2014/main" id="{F3135AAC-D196-1C98-2AD0-FBD5C5D61303}"/>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40" name="Line 14">
                    <a:extLst>
                      <a:ext uri="{FF2B5EF4-FFF2-40B4-BE49-F238E27FC236}">
                        <a16:creationId xmlns:a16="http://schemas.microsoft.com/office/drawing/2014/main" id="{B9F34608-CA45-FE87-B60E-2C1D53C2055D}"/>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1" name="Line 15">
                    <a:extLst>
                      <a:ext uri="{FF2B5EF4-FFF2-40B4-BE49-F238E27FC236}">
                        <a16:creationId xmlns:a16="http://schemas.microsoft.com/office/drawing/2014/main" id="{CEB5F6D7-34AC-B942-E8C7-E120FC56DA0F}"/>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35" name="Group 76">
                  <a:extLst>
                    <a:ext uri="{FF2B5EF4-FFF2-40B4-BE49-F238E27FC236}">
                      <a16:creationId xmlns:a16="http://schemas.microsoft.com/office/drawing/2014/main" id="{294E1F59-0343-004E-4342-540948B1406D}"/>
                    </a:ext>
                  </a:extLst>
                </p:cNvPr>
                <p:cNvGrpSpPr>
                  <a:grpSpLocks/>
                </p:cNvGrpSpPr>
                <p:nvPr/>
              </p:nvGrpSpPr>
              <p:grpSpPr bwMode="auto">
                <a:xfrm>
                  <a:off x="3114" y="852"/>
                  <a:ext cx="1361" cy="190"/>
                  <a:chOff x="1608" y="856"/>
                  <a:chExt cx="1746" cy="272"/>
                </a:xfrm>
              </p:grpSpPr>
              <p:sp>
                <p:nvSpPr>
                  <p:cNvPr id="36" name="Rectangle 77">
                    <a:extLst>
                      <a:ext uri="{FF2B5EF4-FFF2-40B4-BE49-F238E27FC236}">
                        <a16:creationId xmlns:a16="http://schemas.microsoft.com/office/drawing/2014/main" id="{F072200A-0C19-FB12-9A4A-A701C1891EA9}"/>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37" name="Line 37">
                    <a:extLst>
                      <a:ext uri="{FF2B5EF4-FFF2-40B4-BE49-F238E27FC236}">
                        <a16:creationId xmlns:a16="http://schemas.microsoft.com/office/drawing/2014/main" id="{66B130AA-7422-7B31-2360-FDF612615D64}"/>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Line 38">
                    <a:extLst>
                      <a:ext uri="{FF2B5EF4-FFF2-40B4-BE49-F238E27FC236}">
                        <a16:creationId xmlns:a16="http://schemas.microsoft.com/office/drawing/2014/main" id="{B5581B70-50CA-7EF8-A8C3-432E8845E617}"/>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23" name="Group 64">
              <a:extLst>
                <a:ext uri="{FF2B5EF4-FFF2-40B4-BE49-F238E27FC236}">
                  <a16:creationId xmlns:a16="http://schemas.microsoft.com/office/drawing/2014/main" id="{90068B92-27D0-C9FB-B383-57D2D556713B}"/>
                </a:ext>
              </a:extLst>
            </p:cNvPr>
            <p:cNvGrpSpPr>
              <a:grpSpLocks/>
            </p:cNvGrpSpPr>
            <p:nvPr/>
          </p:nvGrpSpPr>
          <p:grpSpPr bwMode="auto">
            <a:xfrm>
              <a:off x="1608" y="2242"/>
              <a:ext cx="2867" cy="190"/>
              <a:chOff x="1608" y="852"/>
              <a:chExt cx="2867" cy="190"/>
            </a:xfrm>
          </p:grpSpPr>
          <p:grpSp>
            <p:nvGrpSpPr>
              <p:cNvPr id="24" name="Group 65">
                <a:extLst>
                  <a:ext uri="{FF2B5EF4-FFF2-40B4-BE49-F238E27FC236}">
                    <a16:creationId xmlns:a16="http://schemas.microsoft.com/office/drawing/2014/main" id="{00C1881A-BF9D-79D1-3FB0-BAF91FE45095}"/>
                  </a:ext>
                </a:extLst>
              </p:cNvPr>
              <p:cNvGrpSpPr>
                <a:grpSpLocks/>
              </p:cNvGrpSpPr>
              <p:nvPr/>
            </p:nvGrpSpPr>
            <p:grpSpPr bwMode="auto">
              <a:xfrm>
                <a:off x="1608" y="852"/>
                <a:ext cx="1361" cy="190"/>
                <a:chOff x="1608" y="856"/>
                <a:chExt cx="1746" cy="272"/>
              </a:xfrm>
            </p:grpSpPr>
            <p:sp>
              <p:nvSpPr>
                <p:cNvPr id="29" name="Rectangle 70">
                  <a:extLst>
                    <a:ext uri="{FF2B5EF4-FFF2-40B4-BE49-F238E27FC236}">
                      <a16:creationId xmlns:a16="http://schemas.microsoft.com/office/drawing/2014/main" id="{C314B863-EB65-0096-CCF3-B1FE18C36BBF}"/>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30" name="Line 43">
                  <a:extLst>
                    <a:ext uri="{FF2B5EF4-FFF2-40B4-BE49-F238E27FC236}">
                      <a16:creationId xmlns:a16="http://schemas.microsoft.com/office/drawing/2014/main" id="{8F9C8F64-938D-414B-2D09-A6396DFF6587}"/>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 name="Line 44">
                  <a:extLst>
                    <a:ext uri="{FF2B5EF4-FFF2-40B4-BE49-F238E27FC236}">
                      <a16:creationId xmlns:a16="http://schemas.microsoft.com/office/drawing/2014/main" id="{7CE57FD0-6353-B804-02C6-DF2DF67647FD}"/>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5" name="Group 66">
                <a:extLst>
                  <a:ext uri="{FF2B5EF4-FFF2-40B4-BE49-F238E27FC236}">
                    <a16:creationId xmlns:a16="http://schemas.microsoft.com/office/drawing/2014/main" id="{CC11F4D2-860B-E5E3-0068-E7E0CF40BAA2}"/>
                  </a:ext>
                </a:extLst>
              </p:cNvPr>
              <p:cNvGrpSpPr>
                <a:grpSpLocks/>
              </p:cNvGrpSpPr>
              <p:nvPr/>
            </p:nvGrpSpPr>
            <p:grpSpPr bwMode="auto">
              <a:xfrm>
                <a:off x="3114" y="852"/>
                <a:ext cx="1361" cy="190"/>
                <a:chOff x="1608" y="856"/>
                <a:chExt cx="1746" cy="272"/>
              </a:xfrm>
            </p:grpSpPr>
            <p:sp>
              <p:nvSpPr>
                <p:cNvPr id="26" name="Rectangle 67">
                  <a:extLst>
                    <a:ext uri="{FF2B5EF4-FFF2-40B4-BE49-F238E27FC236}">
                      <a16:creationId xmlns:a16="http://schemas.microsoft.com/office/drawing/2014/main" id="{9B40980F-AF57-A0A9-1BCC-8A04EB6B2672}"/>
                    </a:ext>
                  </a:extLst>
                </p:cNvPr>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27" name="Line 47">
                  <a:extLst>
                    <a:ext uri="{FF2B5EF4-FFF2-40B4-BE49-F238E27FC236}">
                      <a16:creationId xmlns:a16="http://schemas.microsoft.com/office/drawing/2014/main" id="{13EF67F7-7C31-DD78-C102-2FBCCF41E837}"/>
                    </a:ext>
                  </a:extLst>
                </p:cNvPr>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 name="Line 48">
                  <a:extLst>
                    <a:ext uri="{FF2B5EF4-FFF2-40B4-BE49-F238E27FC236}">
                      <a16:creationId xmlns:a16="http://schemas.microsoft.com/office/drawing/2014/main" id="{52CB5217-8399-6C08-F1FC-5055B973DEF8}"/>
                    </a:ext>
                  </a:extLst>
                </p:cNvPr>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54" name="Group 7">
            <a:extLst>
              <a:ext uri="{FF2B5EF4-FFF2-40B4-BE49-F238E27FC236}">
                <a16:creationId xmlns:a16="http://schemas.microsoft.com/office/drawing/2014/main" id="{092BF53D-A51A-BC3F-E997-155F68196778}"/>
              </a:ext>
            </a:extLst>
          </p:cNvPr>
          <p:cNvGrpSpPr>
            <a:grpSpLocks/>
          </p:cNvGrpSpPr>
          <p:nvPr/>
        </p:nvGrpSpPr>
        <p:grpSpPr bwMode="auto">
          <a:xfrm>
            <a:off x="3941763" y="2209633"/>
            <a:ext cx="2154237" cy="1962150"/>
            <a:chOff x="1446" y="1048"/>
            <a:chExt cx="1357" cy="1236"/>
          </a:xfrm>
        </p:grpSpPr>
        <p:grpSp>
          <p:nvGrpSpPr>
            <p:cNvPr id="55" name="Group 52">
              <a:extLst>
                <a:ext uri="{FF2B5EF4-FFF2-40B4-BE49-F238E27FC236}">
                  <a16:creationId xmlns:a16="http://schemas.microsoft.com/office/drawing/2014/main" id="{1B62F8B7-C1E8-1F7E-6AA7-3F16B14C8118}"/>
                </a:ext>
              </a:extLst>
            </p:cNvPr>
            <p:cNvGrpSpPr>
              <a:grpSpLocks/>
            </p:cNvGrpSpPr>
            <p:nvPr/>
          </p:nvGrpSpPr>
          <p:grpSpPr bwMode="auto">
            <a:xfrm>
              <a:off x="1446" y="1048"/>
              <a:ext cx="1357" cy="1236"/>
              <a:chOff x="1446" y="1048"/>
              <a:chExt cx="1357" cy="1236"/>
            </a:xfrm>
          </p:grpSpPr>
          <p:sp>
            <p:nvSpPr>
              <p:cNvPr id="63" name="Rectangle 60">
                <a:extLst>
                  <a:ext uri="{FF2B5EF4-FFF2-40B4-BE49-F238E27FC236}">
                    <a16:creationId xmlns:a16="http://schemas.microsoft.com/office/drawing/2014/main" id="{9073B300-0C7C-5439-6527-93F110A7F208}"/>
                  </a:ext>
                </a:extLst>
              </p:cNvPr>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64" name="Rectangle 61">
                <a:extLst>
                  <a:ext uri="{FF2B5EF4-FFF2-40B4-BE49-F238E27FC236}">
                    <a16:creationId xmlns:a16="http://schemas.microsoft.com/office/drawing/2014/main" id="{A2CD59CD-D44D-823F-29AA-7DFDB11C22E5}"/>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65" name="Rectangle 62">
                <a:extLst>
                  <a:ext uri="{FF2B5EF4-FFF2-40B4-BE49-F238E27FC236}">
                    <a16:creationId xmlns:a16="http://schemas.microsoft.com/office/drawing/2014/main" id="{2C5E7FCE-5B58-157E-C918-CDD78F4F61B7}"/>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56" name="Group 53">
              <a:extLst>
                <a:ext uri="{FF2B5EF4-FFF2-40B4-BE49-F238E27FC236}">
                  <a16:creationId xmlns:a16="http://schemas.microsoft.com/office/drawing/2014/main" id="{21827B09-4EF3-4C1B-E95E-E500FBE801E5}"/>
                </a:ext>
              </a:extLst>
            </p:cNvPr>
            <p:cNvGrpSpPr>
              <a:grpSpLocks/>
            </p:cNvGrpSpPr>
            <p:nvPr/>
          </p:nvGrpSpPr>
          <p:grpSpPr bwMode="auto">
            <a:xfrm>
              <a:off x="2411" y="1048"/>
              <a:ext cx="392" cy="357"/>
              <a:chOff x="2411" y="1048"/>
              <a:chExt cx="392" cy="357"/>
            </a:xfrm>
          </p:grpSpPr>
          <p:sp>
            <p:nvSpPr>
              <p:cNvPr id="61" name="Rectangle 58">
                <a:extLst>
                  <a:ext uri="{FF2B5EF4-FFF2-40B4-BE49-F238E27FC236}">
                    <a16:creationId xmlns:a16="http://schemas.microsoft.com/office/drawing/2014/main" id="{0B00DECB-89A9-E83E-4C95-CD17F816B03C}"/>
                  </a:ext>
                </a:extLst>
              </p:cNvPr>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62" name="Rectangle 59">
                <a:extLst>
                  <a:ext uri="{FF2B5EF4-FFF2-40B4-BE49-F238E27FC236}">
                    <a16:creationId xmlns:a16="http://schemas.microsoft.com/office/drawing/2014/main" id="{813CD7A3-AE7A-DF5A-4BDD-7AA3CD026274}"/>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57" name="Group 54">
              <a:extLst>
                <a:ext uri="{FF2B5EF4-FFF2-40B4-BE49-F238E27FC236}">
                  <a16:creationId xmlns:a16="http://schemas.microsoft.com/office/drawing/2014/main" id="{51D2AB5C-538D-AD3A-3EF6-8FB42C9417D6}"/>
                </a:ext>
              </a:extLst>
            </p:cNvPr>
            <p:cNvGrpSpPr>
              <a:grpSpLocks/>
            </p:cNvGrpSpPr>
            <p:nvPr/>
          </p:nvGrpSpPr>
          <p:grpSpPr bwMode="auto">
            <a:xfrm rot="10800000">
              <a:off x="1449" y="1920"/>
              <a:ext cx="392" cy="357"/>
              <a:chOff x="2411" y="1048"/>
              <a:chExt cx="392" cy="357"/>
            </a:xfrm>
          </p:grpSpPr>
          <p:sp>
            <p:nvSpPr>
              <p:cNvPr id="59" name="Rectangle 56">
                <a:extLst>
                  <a:ext uri="{FF2B5EF4-FFF2-40B4-BE49-F238E27FC236}">
                    <a16:creationId xmlns:a16="http://schemas.microsoft.com/office/drawing/2014/main" id="{E84C1C24-99EC-D0AA-79BA-8BD6A1053621}"/>
                  </a:ext>
                </a:extLst>
              </p:cNvPr>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60" name="Rectangle 57">
                <a:extLst>
                  <a:ext uri="{FF2B5EF4-FFF2-40B4-BE49-F238E27FC236}">
                    <a16:creationId xmlns:a16="http://schemas.microsoft.com/office/drawing/2014/main" id="{0E6A5B10-DBAC-1F98-453B-EF17697ECF2D}"/>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58" name="Rectangle 55">
              <a:extLst>
                <a:ext uri="{FF2B5EF4-FFF2-40B4-BE49-F238E27FC236}">
                  <a16:creationId xmlns:a16="http://schemas.microsoft.com/office/drawing/2014/main" id="{77272626-4055-EEC8-8757-0965F15F203F}"/>
                </a:ext>
              </a:extLst>
            </p:cNvPr>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66" name="Group 8">
            <a:extLst>
              <a:ext uri="{FF2B5EF4-FFF2-40B4-BE49-F238E27FC236}">
                <a16:creationId xmlns:a16="http://schemas.microsoft.com/office/drawing/2014/main" id="{23AA6B3C-06A6-4F79-1F4E-4AED975EA9A4}"/>
              </a:ext>
            </a:extLst>
          </p:cNvPr>
          <p:cNvGrpSpPr>
            <a:grpSpLocks/>
          </p:cNvGrpSpPr>
          <p:nvPr/>
        </p:nvGrpSpPr>
        <p:grpSpPr bwMode="auto">
          <a:xfrm>
            <a:off x="3946525" y="4487695"/>
            <a:ext cx="2154238" cy="1962150"/>
            <a:chOff x="1446" y="1048"/>
            <a:chExt cx="1357" cy="1236"/>
          </a:xfrm>
        </p:grpSpPr>
        <p:grpSp>
          <p:nvGrpSpPr>
            <p:cNvPr id="67" name="Group 41">
              <a:extLst>
                <a:ext uri="{FF2B5EF4-FFF2-40B4-BE49-F238E27FC236}">
                  <a16:creationId xmlns:a16="http://schemas.microsoft.com/office/drawing/2014/main" id="{59B32376-DC36-A945-8071-DFE834B90487}"/>
                </a:ext>
              </a:extLst>
            </p:cNvPr>
            <p:cNvGrpSpPr>
              <a:grpSpLocks/>
            </p:cNvGrpSpPr>
            <p:nvPr/>
          </p:nvGrpSpPr>
          <p:grpSpPr bwMode="auto">
            <a:xfrm>
              <a:off x="1446" y="1048"/>
              <a:ext cx="1357" cy="1236"/>
              <a:chOff x="1446" y="1048"/>
              <a:chExt cx="1357" cy="1236"/>
            </a:xfrm>
          </p:grpSpPr>
          <p:sp>
            <p:nvSpPr>
              <p:cNvPr id="75" name="Rectangle 49">
                <a:extLst>
                  <a:ext uri="{FF2B5EF4-FFF2-40B4-BE49-F238E27FC236}">
                    <a16:creationId xmlns:a16="http://schemas.microsoft.com/office/drawing/2014/main" id="{E94F175D-DAEC-E3DD-BBD1-35922FB35035}"/>
                  </a:ext>
                </a:extLst>
              </p:cNvPr>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76" name="Rectangle 50">
                <a:extLst>
                  <a:ext uri="{FF2B5EF4-FFF2-40B4-BE49-F238E27FC236}">
                    <a16:creationId xmlns:a16="http://schemas.microsoft.com/office/drawing/2014/main" id="{80122E27-10F5-78C4-402B-47042F75EC60}"/>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77" name="Rectangle 51">
                <a:extLst>
                  <a:ext uri="{FF2B5EF4-FFF2-40B4-BE49-F238E27FC236}">
                    <a16:creationId xmlns:a16="http://schemas.microsoft.com/office/drawing/2014/main" id="{C1493454-A7AC-9AA7-4B45-B7F501C1CEBE}"/>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68" name="Group 42">
              <a:extLst>
                <a:ext uri="{FF2B5EF4-FFF2-40B4-BE49-F238E27FC236}">
                  <a16:creationId xmlns:a16="http://schemas.microsoft.com/office/drawing/2014/main" id="{4779D367-7439-FE90-BF6F-A06BF12198AF}"/>
                </a:ext>
              </a:extLst>
            </p:cNvPr>
            <p:cNvGrpSpPr>
              <a:grpSpLocks/>
            </p:cNvGrpSpPr>
            <p:nvPr/>
          </p:nvGrpSpPr>
          <p:grpSpPr bwMode="auto">
            <a:xfrm>
              <a:off x="2411" y="1048"/>
              <a:ext cx="392" cy="357"/>
              <a:chOff x="2411" y="1048"/>
              <a:chExt cx="392" cy="357"/>
            </a:xfrm>
          </p:grpSpPr>
          <p:sp>
            <p:nvSpPr>
              <p:cNvPr id="73" name="Rectangle 47">
                <a:extLst>
                  <a:ext uri="{FF2B5EF4-FFF2-40B4-BE49-F238E27FC236}">
                    <a16:creationId xmlns:a16="http://schemas.microsoft.com/office/drawing/2014/main" id="{EEA2603F-8B70-E820-398A-A8294F8A3AEB}"/>
                  </a:ext>
                </a:extLst>
              </p:cNvPr>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74" name="Rectangle 48">
                <a:extLst>
                  <a:ext uri="{FF2B5EF4-FFF2-40B4-BE49-F238E27FC236}">
                    <a16:creationId xmlns:a16="http://schemas.microsoft.com/office/drawing/2014/main" id="{FEE09581-C032-CB4F-F7C4-0C90E2A6937C}"/>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69" name="Group 43">
              <a:extLst>
                <a:ext uri="{FF2B5EF4-FFF2-40B4-BE49-F238E27FC236}">
                  <a16:creationId xmlns:a16="http://schemas.microsoft.com/office/drawing/2014/main" id="{F65DA898-72F6-DE25-7B68-73F1D394485B}"/>
                </a:ext>
              </a:extLst>
            </p:cNvPr>
            <p:cNvGrpSpPr>
              <a:grpSpLocks/>
            </p:cNvGrpSpPr>
            <p:nvPr/>
          </p:nvGrpSpPr>
          <p:grpSpPr bwMode="auto">
            <a:xfrm rot="10800000">
              <a:off x="1449" y="1920"/>
              <a:ext cx="392" cy="357"/>
              <a:chOff x="2411" y="1048"/>
              <a:chExt cx="392" cy="357"/>
            </a:xfrm>
          </p:grpSpPr>
          <p:sp>
            <p:nvSpPr>
              <p:cNvPr id="71" name="Rectangle 45">
                <a:extLst>
                  <a:ext uri="{FF2B5EF4-FFF2-40B4-BE49-F238E27FC236}">
                    <a16:creationId xmlns:a16="http://schemas.microsoft.com/office/drawing/2014/main" id="{BF81EFB2-43BA-F636-A3CB-88D278B34059}"/>
                  </a:ext>
                </a:extLst>
              </p:cNvPr>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72" name="Rectangle 46">
                <a:extLst>
                  <a:ext uri="{FF2B5EF4-FFF2-40B4-BE49-F238E27FC236}">
                    <a16:creationId xmlns:a16="http://schemas.microsoft.com/office/drawing/2014/main" id="{B1ED9A2F-BA89-C6E9-1DD0-0DF826F919EF}"/>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70" name="Rectangle 44">
              <a:extLst>
                <a:ext uri="{FF2B5EF4-FFF2-40B4-BE49-F238E27FC236}">
                  <a16:creationId xmlns:a16="http://schemas.microsoft.com/office/drawing/2014/main" id="{8911FE35-39AF-BDC4-F2D5-BBBA5CC25C8D}"/>
                </a:ext>
              </a:extLst>
            </p:cNvPr>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78" name="Group 9">
            <a:extLst>
              <a:ext uri="{FF2B5EF4-FFF2-40B4-BE49-F238E27FC236}">
                <a16:creationId xmlns:a16="http://schemas.microsoft.com/office/drawing/2014/main" id="{728209ED-C857-82DD-76AC-01AC66351897}"/>
              </a:ext>
            </a:extLst>
          </p:cNvPr>
          <p:cNvGrpSpPr>
            <a:grpSpLocks/>
          </p:cNvGrpSpPr>
          <p:nvPr/>
        </p:nvGrpSpPr>
        <p:grpSpPr bwMode="auto">
          <a:xfrm flipH="1">
            <a:off x="6340475" y="2203283"/>
            <a:ext cx="2154238" cy="1962150"/>
            <a:chOff x="1446" y="1048"/>
            <a:chExt cx="1357" cy="1236"/>
          </a:xfrm>
        </p:grpSpPr>
        <p:grpSp>
          <p:nvGrpSpPr>
            <p:cNvPr id="79" name="Group 30">
              <a:extLst>
                <a:ext uri="{FF2B5EF4-FFF2-40B4-BE49-F238E27FC236}">
                  <a16:creationId xmlns:a16="http://schemas.microsoft.com/office/drawing/2014/main" id="{69AB3C2E-94A0-1EE1-9C3D-6AB0BC2547B2}"/>
                </a:ext>
              </a:extLst>
            </p:cNvPr>
            <p:cNvGrpSpPr>
              <a:grpSpLocks/>
            </p:cNvGrpSpPr>
            <p:nvPr/>
          </p:nvGrpSpPr>
          <p:grpSpPr bwMode="auto">
            <a:xfrm>
              <a:off x="1446" y="1048"/>
              <a:ext cx="1357" cy="1236"/>
              <a:chOff x="1446" y="1048"/>
              <a:chExt cx="1357" cy="1236"/>
            </a:xfrm>
          </p:grpSpPr>
          <p:sp>
            <p:nvSpPr>
              <p:cNvPr id="87" name="Rectangle 38">
                <a:extLst>
                  <a:ext uri="{FF2B5EF4-FFF2-40B4-BE49-F238E27FC236}">
                    <a16:creationId xmlns:a16="http://schemas.microsoft.com/office/drawing/2014/main" id="{C2C3E2DF-5BCD-1D6D-F18B-C2F578FCB735}"/>
                  </a:ext>
                </a:extLst>
              </p:cNvPr>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88" name="Rectangle 39">
                <a:extLst>
                  <a:ext uri="{FF2B5EF4-FFF2-40B4-BE49-F238E27FC236}">
                    <a16:creationId xmlns:a16="http://schemas.microsoft.com/office/drawing/2014/main" id="{1CCACC9C-853E-039D-C150-0FED104AEF97}"/>
                  </a:ext>
                </a:extLst>
              </p:cNvPr>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89" name="Rectangle 40">
                <a:extLst>
                  <a:ext uri="{FF2B5EF4-FFF2-40B4-BE49-F238E27FC236}">
                    <a16:creationId xmlns:a16="http://schemas.microsoft.com/office/drawing/2014/main" id="{B9BE4C55-4FC4-70B7-8ADC-D7FFCE1180C7}"/>
                  </a:ext>
                </a:extLst>
              </p:cNvPr>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80" name="Group 31">
              <a:extLst>
                <a:ext uri="{FF2B5EF4-FFF2-40B4-BE49-F238E27FC236}">
                  <a16:creationId xmlns:a16="http://schemas.microsoft.com/office/drawing/2014/main" id="{A9420435-347E-A096-1B71-CB7228A7CBAC}"/>
                </a:ext>
              </a:extLst>
            </p:cNvPr>
            <p:cNvGrpSpPr>
              <a:grpSpLocks/>
            </p:cNvGrpSpPr>
            <p:nvPr/>
          </p:nvGrpSpPr>
          <p:grpSpPr bwMode="auto">
            <a:xfrm>
              <a:off x="2411" y="1048"/>
              <a:ext cx="392" cy="357"/>
              <a:chOff x="2411" y="1048"/>
              <a:chExt cx="392" cy="357"/>
            </a:xfrm>
          </p:grpSpPr>
          <p:sp>
            <p:nvSpPr>
              <p:cNvPr id="85" name="Rectangle 36">
                <a:extLst>
                  <a:ext uri="{FF2B5EF4-FFF2-40B4-BE49-F238E27FC236}">
                    <a16:creationId xmlns:a16="http://schemas.microsoft.com/office/drawing/2014/main" id="{A9DCCB77-C8C2-4BB8-AEA8-E9D56D7128CA}"/>
                  </a:ext>
                </a:extLst>
              </p:cNvPr>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86" name="Rectangle 37">
                <a:extLst>
                  <a:ext uri="{FF2B5EF4-FFF2-40B4-BE49-F238E27FC236}">
                    <a16:creationId xmlns:a16="http://schemas.microsoft.com/office/drawing/2014/main" id="{9F6829EC-FE9E-2A61-A399-C6FC787B0C73}"/>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81" name="Group 32">
              <a:extLst>
                <a:ext uri="{FF2B5EF4-FFF2-40B4-BE49-F238E27FC236}">
                  <a16:creationId xmlns:a16="http://schemas.microsoft.com/office/drawing/2014/main" id="{F4F21C7C-5ED8-739A-930A-5D980DD98DFC}"/>
                </a:ext>
              </a:extLst>
            </p:cNvPr>
            <p:cNvGrpSpPr>
              <a:grpSpLocks/>
            </p:cNvGrpSpPr>
            <p:nvPr/>
          </p:nvGrpSpPr>
          <p:grpSpPr bwMode="auto">
            <a:xfrm rot="10800000">
              <a:off x="1449" y="1920"/>
              <a:ext cx="392" cy="357"/>
              <a:chOff x="2411" y="1048"/>
              <a:chExt cx="392" cy="357"/>
            </a:xfrm>
          </p:grpSpPr>
          <p:sp>
            <p:nvSpPr>
              <p:cNvPr id="83" name="Rectangle 34">
                <a:extLst>
                  <a:ext uri="{FF2B5EF4-FFF2-40B4-BE49-F238E27FC236}">
                    <a16:creationId xmlns:a16="http://schemas.microsoft.com/office/drawing/2014/main" id="{F4FBA146-C1FD-4487-CF31-59BBAC4EBE3A}"/>
                  </a:ext>
                </a:extLst>
              </p:cNvPr>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84" name="Rectangle 35">
                <a:extLst>
                  <a:ext uri="{FF2B5EF4-FFF2-40B4-BE49-F238E27FC236}">
                    <a16:creationId xmlns:a16="http://schemas.microsoft.com/office/drawing/2014/main" id="{4A20D411-DFE7-86CA-2DDE-C03E6A2265A7}"/>
                  </a:ext>
                </a:extLst>
              </p:cNvPr>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82" name="Rectangle 33">
              <a:extLst>
                <a:ext uri="{FF2B5EF4-FFF2-40B4-BE49-F238E27FC236}">
                  <a16:creationId xmlns:a16="http://schemas.microsoft.com/office/drawing/2014/main" id="{5E2DC6A2-27A2-4539-E36E-593900C72CEF}"/>
                </a:ext>
              </a:extLst>
            </p:cNvPr>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90" name="Text Box 107">
            <a:extLst>
              <a:ext uri="{FF2B5EF4-FFF2-40B4-BE49-F238E27FC236}">
                <a16:creationId xmlns:a16="http://schemas.microsoft.com/office/drawing/2014/main" id="{7212B402-4E31-7C19-A5A6-8C53FC809BDD}"/>
              </a:ext>
            </a:extLst>
          </p:cNvPr>
          <p:cNvSpPr txBox="1">
            <a:spLocks noChangeArrowheads="1"/>
          </p:cNvSpPr>
          <p:nvPr/>
        </p:nvSpPr>
        <p:spPr bwMode="auto">
          <a:xfrm>
            <a:off x="719404" y="2262020"/>
            <a:ext cx="278262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b="0" i="1" dirty="0">
                <a:latin typeface="+mj-lt"/>
              </a:rPr>
              <a:t>Protected Zones</a:t>
            </a:r>
          </a:p>
        </p:txBody>
      </p:sp>
      <p:sp>
        <p:nvSpPr>
          <p:cNvPr id="91" name="Line 108">
            <a:extLst>
              <a:ext uri="{FF2B5EF4-FFF2-40B4-BE49-F238E27FC236}">
                <a16:creationId xmlns:a16="http://schemas.microsoft.com/office/drawing/2014/main" id="{75E1EB90-3FB8-ECED-86C3-DDF9E7535D0B}"/>
              </a:ext>
            </a:extLst>
          </p:cNvPr>
          <p:cNvSpPr>
            <a:spLocks noChangeShapeType="1"/>
          </p:cNvSpPr>
          <p:nvPr/>
        </p:nvSpPr>
        <p:spPr bwMode="auto">
          <a:xfrm>
            <a:off x="3495675" y="2473158"/>
            <a:ext cx="1077913" cy="350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Line 109">
            <a:extLst>
              <a:ext uri="{FF2B5EF4-FFF2-40B4-BE49-F238E27FC236}">
                <a16:creationId xmlns:a16="http://schemas.microsoft.com/office/drawing/2014/main" id="{05910002-C0AC-A252-1B1D-BBFA7832C68C}"/>
              </a:ext>
            </a:extLst>
          </p:cNvPr>
          <p:cNvSpPr>
            <a:spLocks noChangeShapeType="1"/>
          </p:cNvSpPr>
          <p:nvPr/>
        </p:nvSpPr>
        <p:spPr bwMode="auto">
          <a:xfrm>
            <a:off x="4567238" y="2823995"/>
            <a:ext cx="323850" cy="26511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 name="Line 110">
            <a:extLst>
              <a:ext uri="{FF2B5EF4-FFF2-40B4-BE49-F238E27FC236}">
                <a16:creationId xmlns:a16="http://schemas.microsoft.com/office/drawing/2014/main" id="{6DD440D2-9D9A-FE15-D197-A826E8636C0A}"/>
              </a:ext>
            </a:extLst>
          </p:cNvPr>
          <p:cNvSpPr>
            <a:spLocks noChangeShapeType="1"/>
          </p:cNvSpPr>
          <p:nvPr/>
        </p:nvSpPr>
        <p:spPr bwMode="auto">
          <a:xfrm flipV="1">
            <a:off x="4573588" y="2593808"/>
            <a:ext cx="904875" cy="230187"/>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4" name="Line 111">
            <a:extLst>
              <a:ext uri="{FF2B5EF4-FFF2-40B4-BE49-F238E27FC236}">
                <a16:creationId xmlns:a16="http://schemas.microsoft.com/office/drawing/2014/main" id="{083DE99B-E766-5569-1736-6CB02D5B218F}"/>
              </a:ext>
            </a:extLst>
          </p:cNvPr>
          <p:cNvSpPr>
            <a:spLocks noChangeShapeType="1"/>
          </p:cNvSpPr>
          <p:nvPr/>
        </p:nvSpPr>
        <p:spPr bwMode="auto">
          <a:xfrm flipH="1">
            <a:off x="4383088" y="2823995"/>
            <a:ext cx="190500" cy="7620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 name="Rectangle 16">
            <a:extLst>
              <a:ext uri="{FF2B5EF4-FFF2-40B4-BE49-F238E27FC236}">
                <a16:creationId xmlns:a16="http://schemas.microsoft.com/office/drawing/2014/main" id="{64CB1D26-2900-2C5B-C460-F7E87E3D89B0}"/>
              </a:ext>
            </a:extLst>
          </p:cNvPr>
          <p:cNvSpPr>
            <a:spLocks noChangeArrowheads="1"/>
          </p:cNvSpPr>
          <p:nvPr/>
        </p:nvSpPr>
        <p:spPr bwMode="auto">
          <a:xfrm>
            <a:off x="3532188" y="6437145"/>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96" name="Rectangle 17">
            <a:extLst>
              <a:ext uri="{FF2B5EF4-FFF2-40B4-BE49-F238E27FC236}">
                <a16:creationId xmlns:a16="http://schemas.microsoft.com/office/drawing/2014/main" id="{F103F942-B405-E90E-8B72-7739388FCC9A}"/>
              </a:ext>
            </a:extLst>
          </p:cNvPr>
          <p:cNvSpPr>
            <a:spLocks noChangeArrowheads="1"/>
          </p:cNvSpPr>
          <p:nvPr/>
        </p:nvSpPr>
        <p:spPr bwMode="auto">
          <a:xfrm>
            <a:off x="7748588" y="6437145"/>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97" name="Rectangle 18">
            <a:extLst>
              <a:ext uri="{FF2B5EF4-FFF2-40B4-BE49-F238E27FC236}">
                <a16:creationId xmlns:a16="http://schemas.microsoft.com/office/drawing/2014/main" id="{B0DC49B6-0101-2044-0151-CC121A702023}"/>
              </a:ext>
            </a:extLst>
          </p:cNvPr>
          <p:cNvSpPr>
            <a:spLocks noChangeArrowheads="1"/>
          </p:cNvSpPr>
          <p:nvPr/>
        </p:nvSpPr>
        <p:spPr bwMode="auto">
          <a:xfrm>
            <a:off x="5876925" y="6437145"/>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cxnSp>
        <p:nvCxnSpPr>
          <p:cNvPr id="98" name="Straight Arrow Connector 2">
            <a:extLst>
              <a:ext uri="{FF2B5EF4-FFF2-40B4-BE49-F238E27FC236}">
                <a16:creationId xmlns:a16="http://schemas.microsoft.com/office/drawing/2014/main" id="{231C007B-CBAC-D422-CD6C-2B861052A450}"/>
              </a:ext>
            </a:extLst>
          </p:cNvPr>
          <p:cNvCxnSpPr>
            <a:cxnSpLocks/>
          </p:cNvCxnSpPr>
          <p:nvPr/>
        </p:nvCxnSpPr>
        <p:spPr bwMode="auto">
          <a:xfrm flipH="1" flipV="1">
            <a:off x="6792913" y="2325520"/>
            <a:ext cx="1519237" cy="1392238"/>
          </a:xfrm>
          <a:prstGeom prst="straightConnector1">
            <a:avLst/>
          </a:prstGeom>
          <a:noFill/>
          <a:ln w="19050" algn="ctr">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Box 158719">
            <a:extLst>
              <a:ext uri="{FF2B5EF4-FFF2-40B4-BE49-F238E27FC236}">
                <a16:creationId xmlns:a16="http://schemas.microsoft.com/office/drawing/2014/main" id="{B8805BAA-949C-8CBF-39A5-908145D9612C}"/>
              </a:ext>
            </a:extLst>
          </p:cNvPr>
          <p:cNvSpPr txBox="1">
            <a:spLocks noChangeArrowheads="1"/>
          </p:cNvSpPr>
          <p:nvPr/>
        </p:nvSpPr>
        <p:spPr bwMode="auto">
          <a:xfrm>
            <a:off x="7508276" y="2648576"/>
            <a:ext cx="560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dirty="0">
                <a:latin typeface="+mj-lt"/>
              </a:rPr>
              <a:t>L</a:t>
            </a:r>
          </a:p>
        </p:txBody>
      </p:sp>
      <p:sp>
        <p:nvSpPr>
          <p:cNvPr id="100" name="TextBox 107">
            <a:extLst>
              <a:ext uri="{FF2B5EF4-FFF2-40B4-BE49-F238E27FC236}">
                <a16:creationId xmlns:a16="http://schemas.microsoft.com/office/drawing/2014/main" id="{FE9FD672-4D95-53EB-B3E5-2ADE66BD124E}"/>
              </a:ext>
            </a:extLst>
          </p:cNvPr>
          <p:cNvSpPr txBox="1">
            <a:spLocks noChangeArrowheads="1"/>
          </p:cNvSpPr>
          <p:nvPr/>
        </p:nvSpPr>
        <p:spPr bwMode="auto">
          <a:xfrm>
            <a:off x="8794750" y="2473158"/>
            <a:ext cx="26778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dirty="0">
                <a:latin typeface="+mj-lt"/>
              </a:rPr>
              <a:t>B = brace depth in plane of buckling</a:t>
            </a:r>
          </a:p>
        </p:txBody>
      </p:sp>
      <p:cxnSp>
        <p:nvCxnSpPr>
          <p:cNvPr id="101" name="Straight Arrow Connector 108">
            <a:extLst>
              <a:ext uri="{FF2B5EF4-FFF2-40B4-BE49-F238E27FC236}">
                <a16:creationId xmlns:a16="http://schemas.microsoft.com/office/drawing/2014/main" id="{94A68DFF-79BA-7E15-7B6E-FDCE68F05AC4}"/>
              </a:ext>
            </a:extLst>
          </p:cNvPr>
          <p:cNvCxnSpPr>
            <a:cxnSpLocks/>
          </p:cNvCxnSpPr>
          <p:nvPr/>
        </p:nvCxnSpPr>
        <p:spPr bwMode="auto">
          <a:xfrm flipH="1">
            <a:off x="4435475" y="3917783"/>
            <a:ext cx="198438" cy="212725"/>
          </a:xfrm>
          <a:prstGeom prst="straightConnector1">
            <a:avLst/>
          </a:prstGeom>
          <a:noFill/>
          <a:ln w="19050" algn="ctr">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Straight Arrow Connector 109">
            <a:extLst>
              <a:ext uri="{FF2B5EF4-FFF2-40B4-BE49-F238E27FC236}">
                <a16:creationId xmlns:a16="http://schemas.microsoft.com/office/drawing/2014/main" id="{DB2DADE5-EE64-937F-ED9D-A23AB2008C60}"/>
              </a:ext>
            </a:extLst>
          </p:cNvPr>
          <p:cNvCxnSpPr>
            <a:cxnSpLocks/>
          </p:cNvCxnSpPr>
          <p:nvPr/>
        </p:nvCxnSpPr>
        <p:spPr bwMode="auto">
          <a:xfrm>
            <a:off x="4522788" y="3797133"/>
            <a:ext cx="198437" cy="203200"/>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Straight Arrow Connector 113">
            <a:extLst>
              <a:ext uri="{FF2B5EF4-FFF2-40B4-BE49-F238E27FC236}">
                <a16:creationId xmlns:a16="http://schemas.microsoft.com/office/drawing/2014/main" id="{8591D0F1-2A71-9AB0-62E2-90F6C13BA033}"/>
              </a:ext>
            </a:extLst>
          </p:cNvPr>
          <p:cNvCxnSpPr>
            <a:cxnSpLocks/>
          </p:cNvCxnSpPr>
          <p:nvPr/>
        </p:nvCxnSpPr>
        <p:spPr bwMode="auto">
          <a:xfrm>
            <a:off x="4614863" y="3720933"/>
            <a:ext cx="198437" cy="201612"/>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Straight Arrow Connector 114">
            <a:extLst>
              <a:ext uri="{FF2B5EF4-FFF2-40B4-BE49-F238E27FC236}">
                <a16:creationId xmlns:a16="http://schemas.microsoft.com/office/drawing/2014/main" id="{6B6D96A3-23BD-43D3-AD3E-F181969050C3}"/>
              </a:ext>
            </a:extLst>
          </p:cNvPr>
          <p:cNvCxnSpPr>
            <a:cxnSpLocks/>
          </p:cNvCxnSpPr>
          <p:nvPr/>
        </p:nvCxnSpPr>
        <p:spPr bwMode="auto">
          <a:xfrm>
            <a:off x="4962525" y="3430420"/>
            <a:ext cx="198438" cy="201613"/>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Straight Arrow Connector 115">
            <a:extLst>
              <a:ext uri="{FF2B5EF4-FFF2-40B4-BE49-F238E27FC236}">
                <a16:creationId xmlns:a16="http://schemas.microsoft.com/office/drawing/2014/main" id="{4C98EA65-3539-D4DB-BACC-FAD994044304}"/>
              </a:ext>
            </a:extLst>
          </p:cNvPr>
          <p:cNvCxnSpPr>
            <a:cxnSpLocks/>
          </p:cNvCxnSpPr>
          <p:nvPr/>
        </p:nvCxnSpPr>
        <p:spPr bwMode="auto">
          <a:xfrm>
            <a:off x="5289550" y="3128795"/>
            <a:ext cx="200025" cy="203200"/>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Arrow Connector 116">
            <a:extLst>
              <a:ext uri="{FF2B5EF4-FFF2-40B4-BE49-F238E27FC236}">
                <a16:creationId xmlns:a16="http://schemas.microsoft.com/office/drawing/2014/main" id="{D2AFC097-059D-725B-DD8E-473191ACF17A}"/>
              </a:ext>
            </a:extLst>
          </p:cNvPr>
          <p:cNvCxnSpPr>
            <a:cxnSpLocks/>
          </p:cNvCxnSpPr>
          <p:nvPr/>
        </p:nvCxnSpPr>
        <p:spPr bwMode="auto">
          <a:xfrm flipV="1">
            <a:off x="4714875" y="3643145"/>
            <a:ext cx="185738" cy="176213"/>
          </a:xfrm>
          <a:prstGeom prst="straightConnector1">
            <a:avLst/>
          </a:prstGeom>
          <a:noFill/>
          <a:ln w="19050" algn="ctr">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20">
            <a:extLst>
              <a:ext uri="{FF2B5EF4-FFF2-40B4-BE49-F238E27FC236}">
                <a16:creationId xmlns:a16="http://schemas.microsoft.com/office/drawing/2014/main" id="{4CACC557-6ED4-2E80-9FCC-FEB819B799DE}"/>
              </a:ext>
            </a:extLst>
          </p:cNvPr>
          <p:cNvCxnSpPr>
            <a:cxnSpLocks/>
          </p:cNvCxnSpPr>
          <p:nvPr/>
        </p:nvCxnSpPr>
        <p:spPr bwMode="auto">
          <a:xfrm flipV="1">
            <a:off x="5038725" y="3228808"/>
            <a:ext cx="328613" cy="300037"/>
          </a:xfrm>
          <a:prstGeom prst="straightConnector1">
            <a:avLst/>
          </a:prstGeom>
          <a:noFill/>
          <a:ln w="19050" algn="ctr">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Box 122">
            <a:extLst>
              <a:ext uri="{FF2B5EF4-FFF2-40B4-BE49-F238E27FC236}">
                <a16:creationId xmlns:a16="http://schemas.microsoft.com/office/drawing/2014/main" id="{548340EC-D79F-559E-4868-2C20BD4A3366}"/>
              </a:ext>
            </a:extLst>
          </p:cNvPr>
          <p:cNvSpPr txBox="1">
            <a:spLocks noChangeArrowheads="1"/>
          </p:cNvSpPr>
          <p:nvPr/>
        </p:nvSpPr>
        <p:spPr bwMode="auto">
          <a:xfrm>
            <a:off x="4775200" y="3757445"/>
            <a:ext cx="561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dirty="0">
                <a:latin typeface="+mj-lt"/>
              </a:rPr>
              <a:t>B</a:t>
            </a:r>
          </a:p>
        </p:txBody>
      </p:sp>
      <p:sp>
        <p:nvSpPr>
          <p:cNvPr id="109" name="TextBox 123">
            <a:extLst>
              <a:ext uri="{FF2B5EF4-FFF2-40B4-BE49-F238E27FC236}">
                <a16:creationId xmlns:a16="http://schemas.microsoft.com/office/drawing/2014/main" id="{5E2ACB7C-0560-00EA-A79C-435AEA5956D9}"/>
              </a:ext>
            </a:extLst>
          </p:cNvPr>
          <p:cNvSpPr txBox="1">
            <a:spLocks noChangeArrowheads="1"/>
          </p:cNvSpPr>
          <p:nvPr/>
        </p:nvSpPr>
        <p:spPr bwMode="auto">
          <a:xfrm>
            <a:off x="5232400" y="3397083"/>
            <a:ext cx="673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dirty="0">
                <a:latin typeface="+mj-lt"/>
              </a:rPr>
              <a:t>L/4</a:t>
            </a:r>
          </a:p>
        </p:txBody>
      </p:sp>
    </p:spTree>
    <p:extLst>
      <p:ext uri="{BB962C8B-B14F-4D97-AF65-F5344CB8AC3E}">
        <p14:creationId xmlns:p14="http://schemas.microsoft.com/office/powerpoint/2010/main" val="632779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DE65A-0D97-E940-968E-DBC3D10B5E5C}"/>
              </a:ext>
            </a:extLst>
          </p:cNvPr>
          <p:cNvSpPr>
            <a:spLocks noGrp="1"/>
          </p:cNvSpPr>
          <p:nvPr>
            <p:ph type="sldNum" sz="quarter" idx="40"/>
          </p:nvPr>
        </p:nvSpPr>
        <p:spPr/>
        <p:txBody>
          <a:bodyPr/>
          <a:lstStyle/>
          <a:p>
            <a:pPr>
              <a:defRPr/>
            </a:pPr>
            <a:fld id="{46425072-6E52-45A8-8A7E-A5B11BCA4176}" type="slidenum">
              <a:rPr lang="en-US" altLang="en-US" smtClean="0"/>
              <a:pPr>
                <a:defRPr/>
              </a:pPr>
              <a:t>9</a:t>
            </a:fld>
            <a:endParaRPr lang="en-US" altLang="en-US" dirty="0"/>
          </a:p>
        </p:txBody>
      </p:sp>
      <p:pic>
        <p:nvPicPr>
          <p:cNvPr id="3" name="Picture 2" descr="CBF17">
            <a:extLst>
              <a:ext uri="{FF2B5EF4-FFF2-40B4-BE49-F238E27FC236}">
                <a16:creationId xmlns:a16="http://schemas.microsoft.com/office/drawing/2014/main" id="{E3C8C255-1400-02D1-C7E6-3B9C3930FC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935" y="0"/>
            <a:ext cx="5146129" cy="686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24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90</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F2.6b Beam-to-Column Connections</a:t>
            </a:r>
          </a:p>
        </p:txBody>
      </p:sp>
      <p:pic>
        <p:nvPicPr>
          <p:cNvPr id="6" name="Picture 12">
            <a:extLst>
              <a:ext uri="{FF2B5EF4-FFF2-40B4-BE49-F238E27FC236}">
                <a16:creationId xmlns:a16="http://schemas.microsoft.com/office/drawing/2014/main" id="{9F003F95-4643-697F-8EBE-27E11BA9AA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581" y="1925727"/>
            <a:ext cx="3854740" cy="290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3">
            <a:extLst>
              <a:ext uri="{FF2B5EF4-FFF2-40B4-BE49-F238E27FC236}">
                <a16:creationId xmlns:a16="http://schemas.microsoft.com/office/drawing/2014/main" id="{6753428D-86FC-9A65-D596-20AAD8A4FD19}"/>
              </a:ext>
            </a:extLst>
          </p:cNvPr>
          <p:cNvSpPr txBox="1">
            <a:spLocks noChangeArrowheads="1"/>
          </p:cNvSpPr>
          <p:nvPr/>
        </p:nvSpPr>
        <p:spPr bwMode="auto">
          <a:xfrm>
            <a:off x="0" y="5030726"/>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dirty="0">
                <a:solidFill>
                  <a:schemeClr val="tx2"/>
                </a:solidFill>
                <a:latin typeface="+mn-lt"/>
              </a:rPr>
              <a:t>Option (a) Design as simple connection</a:t>
            </a:r>
            <a:br>
              <a:rPr lang="en-US" altLang="en-US" dirty="0">
                <a:solidFill>
                  <a:schemeClr val="tx2"/>
                </a:solidFill>
                <a:latin typeface="+mn-lt"/>
              </a:rPr>
            </a:br>
            <a:r>
              <a:rPr lang="en-US" altLang="en-US" b="0" i="1" dirty="0">
                <a:latin typeface="+mn-lt"/>
              </a:rPr>
              <a:t>Allow rotation per Specification B3.4a</a:t>
            </a:r>
          </a:p>
        </p:txBody>
      </p:sp>
      <p:pic>
        <p:nvPicPr>
          <p:cNvPr id="110" name="Picture 10">
            <a:extLst>
              <a:ext uri="{FF2B5EF4-FFF2-40B4-BE49-F238E27FC236}">
                <a16:creationId xmlns:a16="http://schemas.microsoft.com/office/drawing/2014/main" id="{14321EF9-F064-4C13-F526-78301E514E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404" y="1925726"/>
            <a:ext cx="3631447" cy="290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1">
            <a:extLst>
              <a:ext uri="{FF2B5EF4-FFF2-40B4-BE49-F238E27FC236}">
                <a16:creationId xmlns:a16="http://schemas.microsoft.com/office/drawing/2014/main" id="{573F81D4-65A0-07FC-77A3-F67EBB6B87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1971" y="1953368"/>
            <a:ext cx="3128058" cy="290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293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metal beam&#10;&#10;Description automatically generated with medium confidence">
            <a:extLst>
              <a:ext uri="{FF2B5EF4-FFF2-40B4-BE49-F238E27FC236}">
                <a16:creationId xmlns:a16="http://schemas.microsoft.com/office/drawing/2014/main" id="{01117F68-E078-5FD3-B46A-4B2422330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520" y="1850757"/>
            <a:ext cx="4940054" cy="3785344"/>
          </a:xfrm>
          <a:prstGeom prst="rect">
            <a:avLst/>
          </a:prstGeom>
        </p:spPr>
      </p:pic>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91</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F2.6b Beam-to-Column Connections</a:t>
            </a:r>
          </a:p>
        </p:txBody>
      </p:sp>
      <p:sp>
        <p:nvSpPr>
          <p:cNvPr id="9" name="Text Box 23">
            <a:extLst>
              <a:ext uri="{FF2B5EF4-FFF2-40B4-BE49-F238E27FC236}">
                <a16:creationId xmlns:a16="http://schemas.microsoft.com/office/drawing/2014/main" id="{6753428D-86FC-9A65-D596-20AAD8A4FD19}"/>
              </a:ext>
            </a:extLst>
          </p:cNvPr>
          <p:cNvSpPr txBox="1">
            <a:spLocks noChangeArrowheads="1"/>
          </p:cNvSpPr>
          <p:nvPr/>
        </p:nvSpPr>
        <p:spPr bwMode="auto">
          <a:xfrm>
            <a:off x="0" y="5562203"/>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800" dirty="0">
                <a:solidFill>
                  <a:schemeClr val="tx2"/>
                </a:solidFill>
                <a:latin typeface="+mn-lt"/>
              </a:rPr>
              <a:t>Option (b) Design as moment connection</a:t>
            </a:r>
            <a:br>
              <a:rPr lang="en-US" altLang="en-US" sz="2800" dirty="0">
                <a:solidFill>
                  <a:schemeClr val="tx2"/>
                </a:solidFill>
                <a:latin typeface="+mn-lt"/>
              </a:rPr>
            </a:br>
            <a:r>
              <a:rPr lang="en-US" altLang="en-US" sz="2800" b="0" i="1" dirty="0">
                <a:latin typeface="+mn-lt"/>
              </a:rPr>
              <a:t>Design for 1.1R</a:t>
            </a:r>
            <a:r>
              <a:rPr lang="en-US" altLang="en-US" sz="2800" b="0" i="1" baseline="-25000" dirty="0">
                <a:latin typeface="+mn-lt"/>
              </a:rPr>
              <a:t>y</a:t>
            </a:r>
            <a:r>
              <a:rPr lang="en-US" altLang="en-US" sz="2800" b="0" i="1" dirty="0">
                <a:latin typeface="+mn-lt"/>
              </a:rPr>
              <a:t>M</a:t>
            </a:r>
            <a:r>
              <a:rPr lang="en-US" altLang="en-US" sz="2800" b="0" i="1" baseline="-25000" dirty="0">
                <a:latin typeface="+mn-lt"/>
              </a:rPr>
              <a:t>p</a:t>
            </a:r>
            <a:r>
              <a:rPr lang="en-US" altLang="en-US" sz="2800" b="0" i="1" dirty="0">
                <a:latin typeface="+mn-lt"/>
              </a:rPr>
              <a:t> of beams or columns</a:t>
            </a:r>
          </a:p>
        </p:txBody>
      </p:sp>
      <p:sp>
        <p:nvSpPr>
          <p:cNvPr id="15" name="TextBox 7">
            <a:extLst>
              <a:ext uri="{FF2B5EF4-FFF2-40B4-BE49-F238E27FC236}">
                <a16:creationId xmlns:a16="http://schemas.microsoft.com/office/drawing/2014/main" id="{B26B0666-2C32-50D1-72E4-492ACC7B96DB}"/>
              </a:ext>
            </a:extLst>
          </p:cNvPr>
          <p:cNvSpPr txBox="1">
            <a:spLocks noChangeArrowheads="1"/>
          </p:cNvSpPr>
          <p:nvPr/>
        </p:nvSpPr>
        <p:spPr bwMode="auto">
          <a:xfrm>
            <a:off x="6591659" y="3101419"/>
            <a:ext cx="44037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400" b="0" i="1" dirty="0">
                <a:latin typeface="+mn-lt"/>
              </a:rPr>
              <a:t>Example of loads associated with required moment </a:t>
            </a:r>
          </a:p>
          <a:p>
            <a:pPr>
              <a:spcBef>
                <a:spcPct val="0"/>
              </a:spcBef>
              <a:buClrTx/>
              <a:buSzTx/>
              <a:buFontTx/>
              <a:buNone/>
            </a:pPr>
            <a:r>
              <a:rPr lang="en-US" altLang="en-US" sz="2400" b="0" i="1" dirty="0">
                <a:latin typeface="+mn-lt"/>
              </a:rPr>
              <a:t>4</a:t>
            </a:r>
            <a:r>
              <a:rPr lang="en-US" altLang="en-US" sz="2400" b="0" i="1" baseline="30000" dirty="0">
                <a:latin typeface="+mn-lt"/>
              </a:rPr>
              <a:t>th</a:t>
            </a:r>
            <a:r>
              <a:rPr lang="en-US" altLang="en-US" sz="2400" b="0" i="1" dirty="0">
                <a:latin typeface="+mn-lt"/>
              </a:rPr>
              <a:t> Ed. SDM Ex. 5.3.12</a:t>
            </a:r>
          </a:p>
        </p:txBody>
      </p:sp>
      <p:sp>
        <p:nvSpPr>
          <p:cNvPr id="16" name="Oval 15">
            <a:extLst>
              <a:ext uri="{FF2B5EF4-FFF2-40B4-BE49-F238E27FC236}">
                <a16:creationId xmlns:a16="http://schemas.microsoft.com/office/drawing/2014/main" id="{621E43FE-9B6B-88C8-C23C-2D2E8FC7E1AB}"/>
              </a:ext>
            </a:extLst>
          </p:cNvPr>
          <p:cNvSpPr/>
          <p:nvPr/>
        </p:nvSpPr>
        <p:spPr>
          <a:xfrm>
            <a:off x="3556794" y="3101419"/>
            <a:ext cx="815975"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a:extLst>
              <a:ext uri="{FF2B5EF4-FFF2-40B4-BE49-F238E27FC236}">
                <a16:creationId xmlns:a16="http://schemas.microsoft.com/office/drawing/2014/main" id="{5AE61E7E-C12D-58C5-3D34-25F445941191}"/>
              </a:ext>
            </a:extLst>
          </p:cNvPr>
          <p:cNvSpPr/>
          <p:nvPr/>
        </p:nvSpPr>
        <p:spPr>
          <a:xfrm>
            <a:off x="5844544" y="4532630"/>
            <a:ext cx="893763" cy="955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08AD79A4-CB14-3CC1-9941-2606DA3BF3D2}"/>
              </a:ext>
            </a:extLst>
          </p:cNvPr>
          <p:cNvSpPr/>
          <p:nvPr/>
        </p:nvSpPr>
        <p:spPr>
          <a:xfrm>
            <a:off x="3556794" y="5130155"/>
            <a:ext cx="815975" cy="32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479896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92</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F2.6b Beam-to-Column Connections</a:t>
            </a:r>
          </a:p>
        </p:txBody>
      </p:sp>
      <p:sp>
        <p:nvSpPr>
          <p:cNvPr id="9" name="Text Box 23">
            <a:extLst>
              <a:ext uri="{FF2B5EF4-FFF2-40B4-BE49-F238E27FC236}">
                <a16:creationId xmlns:a16="http://schemas.microsoft.com/office/drawing/2014/main" id="{6753428D-86FC-9A65-D596-20AAD8A4FD19}"/>
              </a:ext>
            </a:extLst>
          </p:cNvPr>
          <p:cNvSpPr txBox="1">
            <a:spLocks noChangeArrowheads="1"/>
          </p:cNvSpPr>
          <p:nvPr/>
        </p:nvSpPr>
        <p:spPr bwMode="auto">
          <a:xfrm>
            <a:off x="0" y="6021288"/>
            <a:ext cx="1219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800" dirty="0">
                <a:solidFill>
                  <a:schemeClr val="tx2"/>
                </a:solidFill>
                <a:latin typeface="+mn-lt"/>
              </a:rPr>
              <a:t>Option (c) Detail similar to WUF-W</a:t>
            </a:r>
          </a:p>
        </p:txBody>
      </p:sp>
      <p:graphicFrame>
        <p:nvGraphicFramePr>
          <p:cNvPr id="5" name="Object 10">
            <a:extLst>
              <a:ext uri="{FF2B5EF4-FFF2-40B4-BE49-F238E27FC236}">
                <a16:creationId xmlns:a16="http://schemas.microsoft.com/office/drawing/2014/main" id="{D243D6A8-55CD-5357-B106-58A5D5E69187}"/>
              </a:ext>
            </a:extLst>
          </p:cNvPr>
          <p:cNvGraphicFramePr>
            <a:graphicFrameLocks noChangeAspect="1"/>
          </p:cNvGraphicFramePr>
          <p:nvPr>
            <p:extLst>
              <p:ext uri="{D42A27DB-BD31-4B8C-83A1-F6EECF244321}">
                <p14:modId xmlns:p14="http://schemas.microsoft.com/office/powerpoint/2010/main" val="3890725903"/>
              </p:ext>
            </p:extLst>
          </p:nvPr>
        </p:nvGraphicFramePr>
        <p:xfrm>
          <a:off x="3032968" y="1812765"/>
          <a:ext cx="6126063" cy="4210201"/>
        </p:xfrm>
        <a:graphic>
          <a:graphicData uri="http://schemas.openxmlformats.org/presentationml/2006/ole">
            <mc:AlternateContent xmlns:mc="http://schemas.openxmlformats.org/markup-compatibility/2006">
              <mc:Choice xmlns:v="urn:schemas-microsoft-com:vml" Requires="v">
                <p:oleObj name="Visio" r:id="rId3" imgW="15270480" imgH="10496558" progId="Visio.Drawing.15">
                  <p:embed/>
                </p:oleObj>
              </mc:Choice>
              <mc:Fallback>
                <p:oleObj name="Visio" r:id="rId3" imgW="15270480" imgH="10496558" progId="Visio.Drawing.15">
                  <p:embed/>
                  <p:pic>
                    <p:nvPicPr>
                      <p:cNvPr id="19149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968" y="1812765"/>
                        <a:ext cx="6126063" cy="4210201"/>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20385006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 - SCBF</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93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latin typeface="+mn-lt"/>
              </a:rPr>
              <a:t>The </a:t>
            </a:r>
            <a:r>
              <a:rPr lang="en-US" altLang="en-US" sz="2400" i="1" dirty="0">
                <a:solidFill>
                  <a:schemeClr val="tx2"/>
                </a:solidFill>
                <a:latin typeface="+mn-lt"/>
              </a:rPr>
              <a:t>required tensile strength</a:t>
            </a:r>
            <a:r>
              <a:rPr lang="en-US" altLang="en-US" sz="2400" dirty="0">
                <a:latin typeface="+mn-lt"/>
              </a:rPr>
              <a:t> </a:t>
            </a:r>
            <a:r>
              <a:rPr lang="en-US" altLang="en-US" sz="2400" b="0" dirty="0">
                <a:latin typeface="+mn-lt"/>
              </a:rPr>
              <a:t>of bracing connections (including beam-to-column connections if part of the braced-frame system) shall be the lesser of the following:</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62769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F2.6c.1 Required Tensile Strength </a:t>
            </a:r>
          </a:p>
        </p:txBody>
      </p:sp>
      <p:sp>
        <p:nvSpPr>
          <p:cNvPr id="5" name="Text Box 9">
            <a:extLst>
              <a:ext uri="{FF2B5EF4-FFF2-40B4-BE49-F238E27FC236}">
                <a16:creationId xmlns:a16="http://schemas.microsoft.com/office/drawing/2014/main" id="{D2831C9F-A47F-2BFB-DD35-B8811DFF8209}"/>
              </a:ext>
            </a:extLst>
          </p:cNvPr>
          <p:cNvSpPr txBox="1">
            <a:spLocks noChangeArrowheads="1"/>
          </p:cNvSpPr>
          <p:nvPr/>
        </p:nvSpPr>
        <p:spPr bwMode="auto">
          <a:xfrm>
            <a:off x="2315580" y="3410936"/>
            <a:ext cx="7560840" cy="138499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2400" i="1" dirty="0">
                <a:solidFill>
                  <a:schemeClr val="tx2"/>
                </a:solidFill>
                <a:latin typeface="+mn-lt"/>
              </a:rPr>
              <a:t>R</a:t>
            </a:r>
            <a:r>
              <a:rPr lang="en-US" altLang="en-US" sz="2400" i="1" baseline="-25000" dirty="0">
                <a:solidFill>
                  <a:schemeClr val="tx2"/>
                </a:solidFill>
                <a:latin typeface="+mn-lt"/>
              </a:rPr>
              <a:t>y</a:t>
            </a:r>
            <a:r>
              <a:rPr lang="en-US" altLang="en-US" sz="2400" i="1" dirty="0">
                <a:solidFill>
                  <a:schemeClr val="tx2"/>
                </a:solidFill>
                <a:latin typeface="+mn-lt"/>
              </a:rPr>
              <a:t> </a:t>
            </a:r>
            <a:r>
              <a:rPr lang="en-US" altLang="en-US" sz="2400" i="1" dirty="0" err="1">
                <a:solidFill>
                  <a:schemeClr val="tx2"/>
                </a:solidFill>
                <a:latin typeface="+mn-lt"/>
              </a:rPr>
              <a:t>F</a:t>
            </a:r>
            <a:r>
              <a:rPr lang="en-US" altLang="en-US" sz="2400" i="1" baseline="-25000" dirty="0" err="1">
                <a:solidFill>
                  <a:schemeClr val="tx2"/>
                </a:solidFill>
                <a:latin typeface="+mn-lt"/>
              </a:rPr>
              <a:t>y</a:t>
            </a:r>
            <a:r>
              <a:rPr lang="en-US" altLang="en-US" sz="2400" i="1" dirty="0">
                <a:solidFill>
                  <a:schemeClr val="tx2"/>
                </a:solidFill>
                <a:latin typeface="+mn-lt"/>
              </a:rPr>
              <a:t> A</a:t>
            </a:r>
            <a:r>
              <a:rPr lang="en-US" altLang="en-US" sz="2400" i="1" baseline="-25000" dirty="0">
                <a:solidFill>
                  <a:schemeClr val="tx2"/>
                </a:solidFill>
                <a:latin typeface="+mn-lt"/>
              </a:rPr>
              <a:t>g</a:t>
            </a:r>
            <a:r>
              <a:rPr lang="en-US" altLang="en-US" sz="2400" i="1" dirty="0">
                <a:solidFill>
                  <a:schemeClr val="tx2"/>
                </a:solidFill>
                <a:latin typeface="+mn-lt"/>
              </a:rPr>
              <a:t> </a:t>
            </a:r>
            <a:r>
              <a:rPr lang="en-US" altLang="en-US" sz="2400" dirty="0">
                <a:solidFill>
                  <a:schemeClr val="tx2"/>
                </a:solidFill>
                <a:latin typeface="+mn-lt"/>
              </a:rPr>
              <a:t>of the bracing member.</a:t>
            </a:r>
          </a:p>
          <a:p>
            <a:pPr>
              <a:spcBef>
                <a:spcPct val="50000"/>
              </a:spcBef>
              <a:buClrTx/>
              <a:buSzTx/>
              <a:buFontTx/>
              <a:buAutoNum type="arabicPeriod"/>
            </a:pPr>
            <a:r>
              <a:rPr lang="en-US" altLang="en-US" sz="2400" b="0" dirty="0">
                <a:latin typeface="+mn-lt"/>
              </a:rPr>
              <a:t>The maximum load effect, indicated by analysis, that can be transferred to the brace by the system.</a:t>
            </a:r>
            <a:endParaRPr lang="en-US" altLang="en-US" sz="2400" b="0" i="1" dirty="0">
              <a:latin typeface="+mn-lt"/>
            </a:endParaRPr>
          </a:p>
        </p:txBody>
      </p:sp>
      <p:sp>
        <p:nvSpPr>
          <p:cNvPr id="7" name="Freeform 10">
            <a:extLst>
              <a:ext uri="{FF2B5EF4-FFF2-40B4-BE49-F238E27FC236}">
                <a16:creationId xmlns:a16="http://schemas.microsoft.com/office/drawing/2014/main" id="{CB38EA1F-B208-0D8F-4B1E-A28C42609562}"/>
              </a:ext>
            </a:extLst>
          </p:cNvPr>
          <p:cNvSpPr>
            <a:spLocks/>
          </p:cNvSpPr>
          <p:nvPr/>
        </p:nvSpPr>
        <p:spPr bwMode="auto">
          <a:xfrm>
            <a:off x="1991544" y="4293097"/>
            <a:ext cx="756667" cy="1008112"/>
          </a:xfrm>
          <a:custGeom>
            <a:avLst/>
            <a:gdLst>
              <a:gd name="T0" fmla="*/ 2147483646 w 522"/>
              <a:gd name="T1" fmla="*/ 0 h 738"/>
              <a:gd name="T2" fmla="*/ 0 w 522"/>
              <a:gd name="T3" fmla="*/ 2147483646 h 738"/>
              <a:gd name="T4" fmla="*/ 0 60000 65536"/>
              <a:gd name="T5" fmla="*/ 0 60000 65536"/>
            </a:gdLst>
            <a:ahLst/>
            <a:cxnLst>
              <a:cxn ang="T4">
                <a:pos x="T0" y="T1"/>
              </a:cxn>
              <a:cxn ang="T5">
                <a:pos x="T2" y="T3"/>
              </a:cxn>
            </a:cxnLst>
            <a:rect l="0" t="0" r="r" b="b"/>
            <a:pathLst>
              <a:path w="522" h="738">
                <a:moveTo>
                  <a:pt x="522" y="0"/>
                </a:moveTo>
                <a:lnTo>
                  <a:pt x="0" y="738"/>
                </a:lnTo>
              </a:path>
            </a:pathLst>
          </a:custGeom>
          <a:noFill/>
          <a:ln w="2857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 name="Line 11">
            <a:extLst>
              <a:ext uri="{FF2B5EF4-FFF2-40B4-BE49-F238E27FC236}">
                <a16:creationId xmlns:a16="http://schemas.microsoft.com/office/drawing/2014/main" id="{39912656-7F79-6A13-8305-3E3396CAB84E}"/>
              </a:ext>
            </a:extLst>
          </p:cNvPr>
          <p:cNvSpPr>
            <a:spLocks noChangeShapeType="1"/>
          </p:cNvSpPr>
          <p:nvPr/>
        </p:nvSpPr>
        <p:spPr bwMode="auto">
          <a:xfrm>
            <a:off x="1991544" y="5301209"/>
            <a:ext cx="62865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Text Box 12">
            <a:extLst>
              <a:ext uri="{FF2B5EF4-FFF2-40B4-BE49-F238E27FC236}">
                <a16:creationId xmlns:a16="http://schemas.microsoft.com/office/drawing/2014/main" id="{179209FA-A93E-802A-438A-9DB6AF61EA75}"/>
              </a:ext>
            </a:extLst>
          </p:cNvPr>
          <p:cNvSpPr txBox="1">
            <a:spLocks noChangeArrowheads="1"/>
          </p:cNvSpPr>
          <p:nvPr/>
        </p:nvSpPr>
        <p:spPr bwMode="auto">
          <a:xfrm>
            <a:off x="2581524" y="5085184"/>
            <a:ext cx="729489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a:latin typeface="+mn-lt"/>
              </a:rPr>
              <a:t>Few practical applications of Item 2.  </a:t>
            </a:r>
          </a:p>
          <a:p>
            <a:pPr>
              <a:spcBef>
                <a:spcPct val="50000"/>
              </a:spcBef>
              <a:buClrTx/>
              <a:buSzTx/>
              <a:buFontTx/>
              <a:buNone/>
            </a:pPr>
            <a:r>
              <a:rPr lang="en-US" altLang="en-US" sz="2000" b="0" i="1" dirty="0">
                <a:latin typeface="+mn-lt"/>
              </a:rPr>
              <a:t>Note that </a:t>
            </a:r>
            <a:r>
              <a:rPr lang="el-GR" altLang="en-US" sz="2000" b="0" i="1" dirty="0">
                <a:latin typeface="+mn-lt"/>
              </a:rPr>
              <a:t>Ω</a:t>
            </a:r>
            <a:r>
              <a:rPr lang="en-US" altLang="en-US" sz="2000" b="0" i="1" baseline="-25000" dirty="0" err="1">
                <a:latin typeface="+mn-lt"/>
              </a:rPr>
              <a:t>o</a:t>
            </a:r>
            <a:r>
              <a:rPr lang="en-US" altLang="en-US" sz="2000" b="0" i="1" dirty="0" err="1">
                <a:latin typeface="+mn-lt"/>
              </a:rPr>
              <a:t>Q</a:t>
            </a:r>
            <a:r>
              <a:rPr lang="en-US" altLang="en-US" sz="2000" b="0" i="1" baseline="-25000" dirty="0" err="1">
                <a:latin typeface="+mn-lt"/>
              </a:rPr>
              <a:t>E</a:t>
            </a:r>
            <a:r>
              <a:rPr lang="en-US" altLang="en-US" sz="2000" b="0" dirty="0">
                <a:latin typeface="+mn-lt"/>
              </a:rPr>
              <a:t> </a:t>
            </a:r>
            <a:r>
              <a:rPr lang="en-US" altLang="en-US" sz="2000" b="0" i="1" dirty="0">
                <a:latin typeface="+mn-lt"/>
              </a:rPr>
              <a:t>is NOT an acceptable method to establish "maximum load effect"</a:t>
            </a:r>
            <a:endParaRPr lang="el-GR" altLang="en-US" sz="2000" b="0" i="1" dirty="0">
              <a:latin typeface="+mn-lt"/>
            </a:endParaRPr>
          </a:p>
        </p:txBody>
      </p:sp>
    </p:spTree>
    <p:extLst>
      <p:ext uri="{BB962C8B-B14F-4D97-AF65-F5344CB8AC3E}">
        <p14:creationId xmlns:p14="http://schemas.microsoft.com/office/powerpoint/2010/main" val="13917272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94</a:t>
            </a:fld>
            <a:endParaRPr lang="en-US" altLang="en-US" dirty="0"/>
          </a:p>
        </p:txBody>
      </p:sp>
      <p:sp>
        <p:nvSpPr>
          <p:cNvPr id="5" name="Rectangle 6">
            <a:extLst>
              <a:ext uri="{FF2B5EF4-FFF2-40B4-BE49-F238E27FC236}">
                <a16:creationId xmlns:a16="http://schemas.microsoft.com/office/drawing/2014/main" id="{8A56802B-B22F-E916-0C13-8F4C3C09D4F4}"/>
              </a:ext>
            </a:extLst>
          </p:cNvPr>
          <p:cNvSpPr>
            <a:spLocks noChangeArrowheads="1"/>
          </p:cNvSpPr>
          <p:nvPr/>
        </p:nvSpPr>
        <p:spPr bwMode="auto">
          <a:xfrm>
            <a:off x="2152328" y="1569801"/>
            <a:ext cx="163513" cy="4273550"/>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 name="Line 7">
            <a:extLst>
              <a:ext uri="{FF2B5EF4-FFF2-40B4-BE49-F238E27FC236}">
                <a16:creationId xmlns:a16="http://schemas.microsoft.com/office/drawing/2014/main" id="{38C74C79-F81D-4A97-1989-4493E2B62008}"/>
              </a:ext>
            </a:extLst>
          </p:cNvPr>
          <p:cNvSpPr>
            <a:spLocks noChangeShapeType="1"/>
          </p:cNvSpPr>
          <p:nvPr/>
        </p:nvSpPr>
        <p:spPr bwMode="auto">
          <a:xfrm>
            <a:off x="2282503" y="1569801"/>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Line 8">
            <a:extLst>
              <a:ext uri="{FF2B5EF4-FFF2-40B4-BE49-F238E27FC236}">
                <a16:creationId xmlns:a16="http://schemas.microsoft.com/office/drawing/2014/main" id="{2BD485E1-7BDA-603E-61F8-1BD11B413B22}"/>
              </a:ext>
            </a:extLst>
          </p:cNvPr>
          <p:cNvSpPr>
            <a:spLocks noChangeShapeType="1"/>
          </p:cNvSpPr>
          <p:nvPr/>
        </p:nvSpPr>
        <p:spPr bwMode="auto">
          <a:xfrm>
            <a:off x="2185666" y="1569801"/>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 name="Group 9">
            <a:extLst>
              <a:ext uri="{FF2B5EF4-FFF2-40B4-BE49-F238E27FC236}">
                <a16:creationId xmlns:a16="http://schemas.microsoft.com/office/drawing/2014/main" id="{825D20E6-B24B-CE81-E514-1F3F90E76604}"/>
              </a:ext>
            </a:extLst>
          </p:cNvPr>
          <p:cNvGrpSpPr>
            <a:grpSpLocks/>
          </p:cNvGrpSpPr>
          <p:nvPr/>
        </p:nvGrpSpPr>
        <p:grpSpPr bwMode="auto">
          <a:xfrm>
            <a:off x="5116191" y="1569801"/>
            <a:ext cx="163512" cy="4273550"/>
            <a:chOff x="1392" y="1008"/>
            <a:chExt cx="96" cy="2304"/>
          </a:xfrm>
        </p:grpSpPr>
        <p:sp>
          <p:nvSpPr>
            <p:cNvPr id="9" name="Rectangle 10">
              <a:extLst>
                <a:ext uri="{FF2B5EF4-FFF2-40B4-BE49-F238E27FC236}">
                  <a16:creationId xmlns:a16="http://schemas.microsoft.com/office/drawing/2014/main" id="{71BCC7A8-DAD3-837C-98B2-F6691DB909AE}"/>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Line 11">
              <a:extLst>
                <a:ext uri="{FF2B5EF4-FFF2-40B4-BE49-F238E27FC236}">
                  <a16:creationId xmlns:a16="http://schemas.microsoft.com/office/drawing/2014/main" id="{90CE9DD2-8879-6B00-C487-2A99B75173CF}"/>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2">
              <a:extLst>
                <a:ext uri="{FF2B5EF4-FFF2-40B4-BE49-F238E27FC236}">
                  <a16:creationId xmlns:a16="http://schemas.microsoft.com/office/drawing/2014/main" id="{16B75C8D-690B-17B3-A678-CE43ED20FB8A}"/>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2" name="Rectangle 13">
            <a:extLst>
              <a:ext uri="{FF2B5EF4-FFF2-40B4-BE49-F238E27FC236}">
                <a16:creationId xmlns:a16="http://schemas.microsoft.com/office/drawing/2014/main" id="{D2241F4F-5F2B-00F7-6696-5D35B7B1D10F}"/>
              </a:ext>
            </a:extLst>
          </p:cNvPr>
          <p:cNvSpPr>
            <a:spLocks noChangeArrowheads="1"/>
          </p:cNvSpPr>
          <p:nvPr/>
        </p:nvSpPr>
        <p:spPr bwMode="auto">
          <a:xfrm>
            <a:off x="1904678" y="5843351"/>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Rectangle 14">
            <a:extLst>
              <a:ext uri="{FF2B5EF4-FFF2-40B4-BE49-F238E27FC236}">
                <a16:creationId xmlns:a16="http://schemas.microsoft.com/office/drawing/2014/main" id="{453E9EA5-F500-F28B-2FB5-7C5644068E1E}"/>
              </a:ext>
            </a:extLst>
          </p:cNvPr>
          <p:cNvSpPr>
            <a:spLocks noChangeArrowheads="1"/>
          </p:cNvSpPr>
          <p:nvPr/>
        </p:nvSpPr>
        <p:spPr bwMode="auto">
          <a:xfrm>
            <a:off x="4457378" y="5843351"/>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4" name="Group 37">
            <a:extLst>
              <a:ext uri="{FF2B5EF4-FFF2-40B4-BE49-F238E27FC236}">
                <a16:creationId xmlns:a16="http://schemas.microsoft.com/office/drawing/2014/main" id="{3A0ACDE1-ABE9-2BA6-C61D-4396B07B09F5}"/>
              </a:ext>
            </a:extLst>
          </p:cNvPr>
          <p:cNvGrpSpPr>
            <a:grpSpLocks/>
          </p:cNvGrpSpPr>
          <p:nvPr/>
        </p:nvGrpSpPr>
        <p:grpSpPr bwMode="auto">
          <a:xfrm>
            <a:off x="2315841" y="3706576"/>
            <a:ext cx="2800350" cy="266700"/>
            <a:chOff x="547" y="2432"/>
            <a:chExt cx="1764" cy="168"/>
          </a:xfrm>
        </p:grpSpPr>
        <p:sp>
          <p:nvSpPr>
            <p:cNvPr id="15" name="Rectangle 17">
              <a:extLst>
                <a:ext uri="{FF2B5EF4-FFF2-40B4-BE49-F238E27FC236}">
                  <a16:creationId xmlns:a16="http://schemas.microsoft.com/office/drawing/2014/main" id="{253200CB-121F-B4A2-FF06-F88621CBD03E}"/>
                </a:ext>
              </a:extLst>
            </p:cNvPr>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Line 18">
              <a:extLst>
                <a:ext uri="{FF2B5EF4-FFF2-40B4-BE49-F238E27FC236}">
                  <a16:creationId xmlns:a16="http://schemas.microsoft.com/office/drawing/2014/main" id="{DA3AE38C-BC9F-B20C-E98B-33BC98ECD505}"/>
                </a:ext>
              </a:extLst>
            </p:cNvPr>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19">
              <a:extLst>
                <a:ext uri="{FF2B5EF4-FFF2-40B4-BE49-F238E27FC236}">
                  <a16:creationId xmlns:a16="http://schemas.microsoft.com/office/drawing/2014/main" id="{D6C93F4B-9EBF-C4D8-536E-F26AE39B3168}"/>
                </a:ext>
              </a:extLst>
            </p:cNvPr>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8" name="Freeform 20">
            <a:extLst>
              <a:ext uri="{FF2B5EF4-FFF2-40B4-BE49-F238E27FC236}">
                <a16:creationId xmlns:a16="http://schemas.microsoft.com/office/drawing/2014/main" id="{FF3CABF8-EF3C-63ED-A424-54C8292A729B}"/>
              </a:ext>
            </a:extLst>
          </p:cNvPr>
          <p:cNvSpPr>
            <a:spLocks/>
          </p:cNvSpPr>
          <p:nvPr/>
        </p:nvSpPr>
        <p:spPr bwMode="auto">
          <a:xfrm>
            <a:off x="2315841" y="5130564"/>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Freeform 21">
            <a:extLst>
              <a:ext uri="{FF2B5EF4-FFF2-40B4-BE49-F238E27FC236}">
                <a16:creationId xmlns:a16="http://schemas.microsoft.com/office/drawing/2014/main" id="{CD8DD3A1-F309-861B-D97A-615CC6131436}"/>
              </a:ext>
            </a:extLst>
          </p:cNvPr>
          <p:cNvSpPr>
            <a:spLocks/>
          </p:cNvSpPr>
          <p:nvPr/>
        </p:nvSpPr>
        <p:spPr bwMode="auto">
          <a:xfrm flipH="1">
            <a:off x="4622478" y="5130564"/>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 name="Freeform 22">
            <a:extLst>
              <a:ext uri="{FF2B5EF4-FFF2-40B4-BE49-F238E27FC236}">
                <a16:creationId xmlns:a16="http://schemas.microsoft.com/office/drawing/2014/main" id="{42C14386-8ADE-2CD3-DA39-67D769AAA7E6}"/>
              </a:ext>
            </a:extLst>
          </p:cNvPr>
          <p:cNvSpPr>
            <a:spLocks/>
          </p:cNvSpPr>
          <p:nvPr/>
        </p:nvSpPr>
        <p:spPr bwMode="auto">
          <a:xfrm>
            <a:off x="3139753" y="3973276"/>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Rectangle 23">
            <a:extLst>
              <a:ext uri="{FF2B5EF4-FFF2-40B4-BE49-F238E27FC236}">
                <a16:creationId xmlns:a16="http://schemas.microsoft.com/office/drawing/2014/main" id="{09C98F97-9EA5-5464-AE11-F6961CC969EB}"/>
              </a:ext>
            </a:extLst>
          </p:cNvPr>
          <p:cNvSpPr>
            <a:spLocks noChangeArrowheads="1"/>
          </p:cNvSpPr>
          <p:nvPr/>
        </p:nvSpPr>
        <p:spPr bwMode="auto">
          <a:xfrm rot="-3037057">
            <a:off x="2192809" y="4707495"/>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Line 24">
            <a:extLst>
              <a:ext uri="{FF2B5EF4-FFF2-40B4-BE49-F238E27FC236}">
                <a16:creationId xmlns:a16="http://schemas.microsoft.com/office/drawing/2014/main" id="{0D1BA788-D1B2-4511-5E54-2713C2B8F878}"/>
              </a:ext>
            </a:extLst>
          </p:cNvPr>
          <p:cNvSpPr>
            <a:spLocks noChangeShapeType="1"/>
          </p:cNvSpPr>
          <p:nvPr/>
        </p:nvSpPr>
        <p:spPr bwMode="auto">
          <a:xfrm flipV="1">
            <a:off x="3716016" y="3973276"/>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Rectangle 25">
            <a:extLst>
              <a:ext uri="{FF2B5EF4-FFF2-40B4-BE49-F238E27FC236}">
                <a16:creationId xmlns:a16="http://schemas.microsoft.com/office/drawing/2014/main" id="{8B74D4D4-DC26-6BFB-03AE-8038203215C8}"/>
              </a:ext>
            </a:extLst>
          </p:cNvPr>
          <p:cNvSpPr>
            <a:spLocks noChangeArrowheads="1"/>
          </p:cNvSpPr>
          <p:nvPr/>
        </p:nvSpPr>
        <p:spPr bwMode="auto">
          <a:xfrm rot="3108666" flipH="1">
            <a:off x="3665216" y="4717813"/>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4" name="Group 27">
            <a:extLst>
              <a:ext uri="{FF2B5EF4-FFF2-40B4-BE49-F238E27FC236}">
                <a16:creationId xmlns:a16="http://schemas.microsoft.com/office/drawing/2014/main" id="{6AD95F7B-8EA1-7097-6A93-CF6F6A7F9A28}"/>
              </a:ext>
            </a:extLst>
          </p:cNvPr>
          <p:cNvGrpSpPr>
            <a:grpSpLocks/>
          </p:cNvGrpSpPr>
          <p:nvPr/>
        </p:nvGrpSpPr>
        <p:grpSpPr bwMode="auto">
          <a:xfrm>
            <a:off x="2315841" y="1569801"/>
            <a:ext cx="2800350" cy="266700"/>
            <a:chOff x="1200" y="2092"/>
            <a:chExt cx="1632" cy="144"/>
          </a:xfrm>
        </p:grpSpPr>
        <p:sp>
          <p:nvSpPr>
            <p:cNvPr id="25" name="Rectangle 28">
              <a:extLst>
                <a:ext uri="{FF2B5EF4-FFF2-40B4-BE49-F238E27FC236}">
                  <a16:creationId xmlns:a16="http://schemas.microsoft.com/office/drawing/2014/main" id="{2BFCCB6E-98AA-6674-B7C3-28ED0DD2724E}"/>
                </a:ext>
              </a:extLst>
            </p:cNvPr>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6" name="Line 29">
              <a:extLst>
                <a:ext uri="{FF2B5EF4-FFF2-40B4-BE49-F238E27FC236}">
                  <a16:creationId xmlns:a16="http://schemas.microsoft.com/office/drawing/2014/main" id="{38D8709C-DDE9-1B96-886C-08236CBDB18E}"/>
                </a:ext>
              </a:extLst>
            </p:cNvPr>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Line 30">
              <a:extLst>
                <a:ext uri="{FF2B5EF4-FFF2-40B4-BE49-F238E27FC236}">
                  <a16:creationId xmlns:a16="http://schemas.microsoft.com/office/drawing/2014/main" id="{4F9C863F-7874-C47D-4C6A-6DB365994D3A}"/>
                </a:ext>
              </a:extLst>
            </p:cNvPr>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8" name="Freeform 31">
            <a:extLst>
              <a:ext uri="{FF2B5EF4-FFF2-40B4-BE49-F238E27FC236}">
                <a16:creationId xmlns:a16="http://schemas.microsoft.com/office/drawing/2014/main" id="{CE98833F-9428-B2F3-997B-53D7668BD3E5}"/>
              </a:ext>
            </a:extLst>
          </p:cNvPr>
          <p:cNvSpPr>
            <a:spLocks/>
          </p:cNvSpPr>
          <p:nvPr/>
        </p:nvSpPr>
        <p:spPr bwMode="auto">
          <a:xfrm>
            <a:off x="2315841" y="2993789"/>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Freeform 32">
            <a:extLst>
              <a:ext uri="{FF2B5EF4-FFF2-40B4-BE49-F238E27FC236}">
                <a16:creationId xmlns:a16="http://schemas.microsoft.com/office/drawing/2014/main" id="{4C1FC172-B345-D191-1B12-E73FAA733E65}"/>
              </a:ext>
            </a:extLst>
          </p:cNvPr>
          <p:cNvSpPr>
            <a:spLocks/>
          </p:cNvSpPr>
          <p:nvPr/>
        </p:nvSpPr>
        <p:spPr bwMode="auto">
          <a:xfrm flipH="1">
            <a:off x="4622478" y="2993789"/>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Freeform 33">
            <a:extLst>
              <a:ext uri="{FF2B5EF4-FFF2-40B4-BE49-F238E27FC236}">
                <a16:creationId xmlns:a16="http://schemas.microsoft.com/office/drawing/2014/main" id="{ACB7B272-D764-E4C8-8A7F-BEF2407A7149}"/>
              </a:ext>
            </a:extLst>
          </p:cNvPr>
          <p:cNvSpPr>
            <a:spLocks/>
          </p:cNvSpPr>
          <p:nvPr/>
        </p:nvSpPr>
        <p:spPr bwMode="auto">
          <a:xfrm>
            <a:off x="3139753" y="1836501"/>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Rectangle 34">
            <a:extLst>
              <a:ext uri="{FF2B5EF4-FFF2-40B4-BE49-F238E27FC236}">
                <a16:creationId xmlns:a16="http://schemas.microsoft.com/office/drawing/2014/main" id="{8B4DF1AF-170B-6DAF-8F27-BC0106204E58}"/>
              </a:ext>
            </a:extLst>
          </p:cNvPr>
          <p:cNvSpPr>
            <a:spLocks noChangeArrowheads="1"/>
          </p:cNvSpPr>
          <p:nvPr/>
        </p:nvSpPr>
        <p:spPr bwMode="auto">
          <a:xfrm rot="-3037057">
            <a:off x="2192809" y="2570720"/>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2" name="Line 35">
            <a:extLst>
              <a:ext uri="{FF2B5EF4-FFF2-40B4-BE49-F238E27FC236}">
                <a16:creationId xmlns:a16="http://schemas.microsoft.com/office/drawing/2014/main" id="{8331CE87-0081-CEEC-E61E-33B495C4CD41}"/>
              </a:ext>
            </a:extLst>
          </p:cNvPr>
          <p:cNvSpPr>
            <a:spLocks noChangeShapeType="1"/>
          </p:cNvSpPr>
          <p:nvPr/>
        </p:nvSpPr>
        <p:spPr bwMode="auto">
          <a:xfrm flipV="1">
            <a:off x="3716016" y="1836501"/>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Rectangle 36">
            <a:extLst>
              <a:ext uri="{FF2B5EF4-FFF2-40B4-BE49-F238E27FC236}">
                <a16:creationId xmlns:a16="http://schemas.microsoft.com/office/drawing/2014/main" id="{9219F95A-C241-34D3-15A8-BB25643F73F3}"/>
              </a:ext>
            </a:extLst>
          </p:cNvPr>
          <p:cNvSpPr>
            <a:spLocks noChangeArrowheads="1"/>
          </p:cNvSpPr>
          <p:nvPr/>
        </p:nvSpPr>
        <p:spPr bwMode="auto">
          <a:xfrm rot="3108666" flipH="1">
            <a:off x="3665216" y="2581038"/>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4" name="Group 51">
            <a:extLst>
              <a:ext uri="{FF2B5EF4-FFF2-40B4-BE49-F238E27FC236}">
                <a16:creationId xmlns:a16="http://schemas.microsoft.com/office/drawing/2014/main" id="{89D049D6-9CC5-9E97-BC56-C0A6DE611D7D}"/>
              </a:ext>
            </a:extLst>
          </p:cNvPr>
          <p:cNvGrpSpPr>
            <a:grpSpLocks/>
          </p:cNvGrpSpPr>
          <p:nvPr/>
        </p:nvGrpSpPr>
        <p:grpSpPr bwMode="auto">
          <a:xfrm>
            <a:off x="7133903" y="2019064"/>
            <a:ext cx="1844675" cy="2368550"/>
            <a:chOff x="3582" y="1591"/>
            <a:chExt cx="1162" cy="1492"/>
          </a:xfrm>
        </p:grpSpPr>
        <p:grpSp>
          <p:nvGrpSpPr>
            <p:cNvPr id="35" name="Group 39">
              <a:extLst>
                <a:ext uri="{FF2B5EF4-FFF2-40B4-BE49-F238E27FC236}">
                  <a16:creationId xmlns:a16="http://schemas.microsoft.com/office/drawing/2014/main" id="{AC3EC114-85B7-575D-76C8-049A05E0DFED}"/>
                </a:ext>
              </a:extLst>
            </p:cNvPr>
            <p:cNvGrpSpPr>
              <a:grpSpLocks/>
            </p:cNvGrpSpPr>
            <p:nvPr/>
          </p:nvGrpSpPr>
          <p:grpSpPr bwMode="auto">
            <a:xfrm>
              <a:off x="3769" y="2461"/>
              <a:ext cx="975" cy="222"/>
              <a:chOff x="547" y="2432"/>
              <a:chExt cx="1764" cy="168"/>
            </a:xfrm>
          </p:grpSpPr>
          <p:sp>
            <p:nvSpPr>
              <p:cNvPr id="42" name="Rectangle 40">
                <a:extLst>
                  <a:ext uri="{FF2B5EF4-FFF2-40B4-BE49-F238E27FC236}">
                    <a16:creationId xmlns:a16="http://schemas.microsoft.com/office/drawing/2014/main" id="{5198B67D-7D0E-3F53-D0CD-294E20D5C2C3}"/>
                  </a:ext>
                </a:extLst>
              </p:cNvPr>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3" name="Line 41">
                <a:extLst>
                  <a:ext uri="{FF2B5EF4-FFF2-40B4-BE49-F238E27FC236}">
                    <a16:creationId xmlns:a16="http://schemas.microsoft.com/office/drawing/2014/main" id="{524FC8B4-343E-D93D-DDE3-C2D373C82401}"/>
                  </a:ext>
                </a:extLst>
              </p:cNvPr>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42">
                <a:extLst>
                  <a:ext uri="{FF2B5EF4-FFF2-40B4-BE49-F238E27FC236}">
                    <a16:creationId xmlns:a16="http://schemas.microsoft.com/office/drawing/2014/main" id="{D7A24FF1-142A-A083-A79C-6E0854FF0E7F}"/>
                  </a:ext>
                </a:extLst>
              </p:cNvPr>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6" name="Freeform 43">
              <a:extLst>
                <a:ext uri="{FF2B5EF4-FFF2-40B4-BE49-F238E27FC236}">
                  <a16:creationId xmlns:a16="http://schemas.microsoft.com/office/drawing/2014/main" id="{A1714471-DF66-9CBD-6A58-9421C27D44BE}"/>
                </a:ext>
              </a:extLst>
            </p:cNvPr>
            <p:cNvSpPr>
              <a:spLocks/>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Rectangle 44">
              <a:extLst>
                <a:ext uri="{FF2B5EF4-FFF2-40B4-BE49-F238E27FC236}">
                  <a16:creationId xmlns:a16="http://schemas.microsoft.com/office/drawing/2014/main" id="{0B5FF50B-21E4-CB64-DB93-ADA6CB2EAC5C}"/>
                </a:ext>
              </a:extLst>
            </p:cNvPr>
            <p:cNvSpPr>
              <a:spLocks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8" name="Group 45">
              <a:extLst>
                <a:ext uri="{FF2B5EF4-FFF2-40B4-BE49-F238E27FC236}">
                  <a16:creationId xmlns:a16="http://schemas.microsoft.com/office/drawing/2014/main" id="{5A10A1E4-C38D-B3E9-A290-40FDDD4B2E39}"/>
                </a:ext>
              </a:extLst>
            </p:cNvPr>
            <p:cNvGrpSpPr>
              <a:grpSpLocks/>
            </p:cNvGrpSpPr>
            <p:nvPr/>
          </p:nvGrpSpPr>
          <p:grpSpPr bwMode="auto">
            <a:xfrm>
              <a:off x="3582" y="1591"/>
              <a:ext cx="188" cy="1492"/>
              <a:chOff x="1392" y="1008"/>
              <a:chExt cx="96" cy="2304"/>
            </a:xfrm>
          </p:grpSpPr>
          <p:sp>
            <p:nvSpPr>
              <p:cNvPr id="39" name="Rectangle 46">
                <a:extLst>
                  <a:ext uri="{FF2B5EF4-FFF2-40B4-BE49-F238E27FC236}">
                    <a16:creationId xmlns:a16="http://schemas.microsoft.com/office/drawing/2014/main" id="{7D607715-B341-9191-4BDF-50D19C0CB911}"/>
                  </a:ext>
                </a:extLst>
              </p:cNvPr>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0" name="Line 47">
                <a:extLst>
                  <a:ext uri="{FF2B5EF4-FFF2-40B4-BE49-F238E27FC236}">
                    <a16:creationId xmlns:a16="http://schemas.microsoft.com/office/drawing/2014/main" id="{B74359BB-DE71-D3CA-FA73-02C197B49BBB}"/>
                  </a:ext>
                </a:extLst>
              </p:cNvPr>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48">
                <a:extLst>
                  <a:ext uri="{FF2B5EF4-FFF2-40B4-BE49-F238E27FC236}">
                    <a16:creationId xmlns:a16="http://schemas.microsoft.com/office/drawing/2014/main" id="{E0AE520A-D59A-9F99-0BA7-14E2DCAB6DF7}"/>
                  </a:ext>
                </a:extLst>
              </p:cNvPr>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45" name="AutoShape 50">
            <a:extLst>
              <a:ext uri="{FF2B5EF4-FFF2-40B4-BE49-F238E27FC236}">
                <a16:creationId xmlns:a16="http://schemas.microsoft.com/office/drawing/2014/main" id="{11E54EF9-9C74-AAE8-9E81-C4AC36D40895}"/>
              </a:ext>
            </a:extLst>
          </p:cNvPr>
          <p:cNvSpPr>
            <a:spLocks noChangeArrowheads="1"/>
          </p:cNvSpPr>
          <p:nvPr/>
        </p:nvSpPr>
        <p:spPr bwMode="auto">
          <a:xfrm rot="-2878587">
            <a:off x="8307065" y="1766652"/>
            <a:ext cx="785813" cy="195262"/>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6" name="Oval 52">
            <a:extLst>
              <a:ext uri="{FF2B5EF4-FFF2-40B4-BE49-F238E27FC236}">
                <a16:creationId xmlns:a16="http://schemas.microsoft.com/office/drawing/2014/main" id="{5DA9C598-A54E-237C-9FB0-912FFA6F8813}"/>
              </a:ext>
            </a:extLst>
          </p:cNvPr>
          <p:cNvSpPr>
            <a:spLocks noChangeArrowheads="1"/>
          </p:cNvSpPr>
          <p:nvPr/>
        </p:nvSpPr>
        <p:spPr bwMode="auto">
          <a:xfrm>
            <a:off x="1847528" y="2814401"/>
            <a:ext cx="1401763" cy="1401763"/>
          </a:xfrm>
          <a:prstGeom prst="ellipse">
            <a:avLst/>
          </a:prstGeom>
          <a:noFill/>
          <a:ln w="28575"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7" name="Line 53">
            <a:extLst>
              <a:ext uri="{FF2B5EF4-FFF2-40B4-BE49-F238E27FC236}">
                <a16:creationId xmlns:a16="http://schemas.microsoft.com/office/drawing/2014/main" id="{276D70A2-D5C0-98AD-3C1C-F319816C988E}"/>
              </a:ext>
            </a:extLst>
          </p:cNvPr>
          <p:cNvSpPr>
            <a:spLocks noChangeShapeType="1"/>
          </p:cNvSpPr>
          <p:nvPr/>
        </p:nvSpPr>
        <p:spPr bwMode="auto">
          <a:xfrm flipV="1">
            <a:off x="3249291" y="3271601"/>
            <a:ext cx="3633787" cy="173038"/>
          </a:xfrm>
          <a:prstGeom prst="line">
            <a:avLst/>
          </a:prstGeom>
          <a:noFill/>
          <a:ln w="412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Text Box 54">
            <a:extLst>
              <a:ext uri="{FF2B5EF4-FFF2-40B4-BE49-F238E27FC236}">
                <a16:creationId xmlns:a16="http://schemas.microsoft.com/office/drawing/2014/main" id="{D3172F12-37DC-6293-28BF-E9EB50B36208}"/>
              </a:ext>
            </a:extLst>
          </p:cNvPr>
          <p:cNvSpPr txBox="1">
            <a:spLocks noChangeArrowheads="1"/>
          </p:cNvSpPr>
          <p:nvPr/>
        </p:nvSpPr>
        <p:spPr bwMode="auto">
          <a:xfrm>
            <a:off x="8488802" y="908720"/>
            <a:ext cx="22373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Arial Narrow" pitchFamily="34" charset="0"/>
              </a:rPr>
              <a:t>R</a:t>
            </a:r>
            <a:r>
              <a:rPr lang="en-US" altLang="en-US" i="1" baseline="-25000" dirty="0">
                <a:latin typeface="Arial Narrow" pitchFamily="34" charset="0"/>
              </a:rPr>
              <a:t>y</a:t>
            </a:r>
            <a:r>
              <a:rPr lang="en-US" altLang="en-US" i="1" dirty="0">
                <a:latin typeface="Arial Narrow" pitchFamily="34" charset="0"/>
              </a:rPr>
              <a:t> </a:t>
            </a:r>
            <a:r>
              <a:rPr lang="en-US" altLang="en-US" i="1" dirty="0" err="1">
                <a:latin typeface="Arial Narrow" pitchFamily="34" charset="0"/>
              </a:rPr>
              <a:t>F</a:t>
            </a:r>
            <a:r>
              <a:rPr lang="en-US" altLang="en-US" i="1" baseline="-25000" dirty="0" err="1">
                <a:latin typeface="Arial Narrow" pitchFamily="34" charset="0"/>
              </a:rPr>
              <a:t>y</a:t>
            </a:r>
            <a:r>
              <a:rPr lang="en-US" altLang="en-US" i="1" dirty="0">
                <a:latin typeface="Arial Narrow" pitchFamily="34" charset="0"/>
              </a:rPr>
              <a:t> A</a:t>
            </a:r>
            <a:r>
              <a:rPr lang="en-US" altLang="en-US" i="1" baseline="-25000" dirty="0">
                <a:latin typeface="Arial Narrow" pitchFamily="34" charset="0"/>
              </a:rPr>
              <a:t>g</a:t>
            </a:r>
            <a:endParaRPr lang="en-US" altLang="en-US" i="1" dirty="0">
              <a:latin typeface="Arial Narrow" pitchFamily="34" charset="0"/>
            </a:endParaRPr>
          </a:p>
        </p:txBody>
      </p:sp>
    </p:spTree>
    <p:extLst>
      <p:ext uri="{BB962C8B-B14F-4D97-AF65-F5344CB8AC3E}">
        <p14:creationId xmlns:p14="http://schemas.microsoft.com/office/powerpoint/2010/main" val="15339674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95</a:t>
            </a:fld>
            <a:endParaRPr lang="en-US" altLang="en-US" dirty="0"/>
          </a:p>
        </p:txBody>
      </p:sp>
      <p:grpSp>
        <p:nvGrpSpPr>
          <p:cNvPr id="3" name="Group 31">
            <a:extLst>
              <a:ext uri="{FF2B5EF4-FFF2-40B4-BE49-F238E27FC236}">
                <a16:creationId xmlns:a16="http://schemas.microsoft.com/office/drawing/2014/main" id="{116FF290-9474-2453-B06B-7D7D278B9D42}"/>
              </a:ext>
            </a:extLst>
          </p:cNvPr>
          <p:cNvGrpSpPr>
            <a:grpSpLocks noChangeAspect="1"/>
          </p:cNvGrpSpPr>
          <p:nvPr/>
        </p:nvGrpSpPr>
        <p:grpSpPr bwMode="auto">
          <a:xfrm>
            <a:off x="1415480" y="1459012"/>
            <a:ext cx="3336925" cy="4283075"/>
            <a:chOff x="3582" y="1591"/>
            <a:chExt cx="1162" cy="1492"/>
          </a:xfrm>
        </p:grpSpPr>
        <p:grpSp>
          <p:nvGrpSpPr>
            <p:cNvPr id="5" name="Group 32">
              <a:extLst>
                <a:ext uri="{FF2B5EF4-FFF2-40B4-BE49-F238E27FC236}">
                  <a16:creationId xmlns:a16="http://schemas.microsoft.com/office/drawing/2014/main" id="{498CFCD3-53DD-CF74-A485-9EC7A9E5E22B}"/>
                </a:ext>
              </a:extLst>
            </p:cNvPr>
            <p:cNvGrpSpPr>
              <a:grpSpLocks noChangeAspect="1"/>
            </p:cNvGrpSpPr>
            <p:nvPr/>
          </p:nvGrpSpPr>
          <p:grpSpPr bwMode="auto">
            <a:xfrm>
              <a:off x="3769" y="2461"/>
              <a:ext cx="975" cy="222"/>
              <a:chOff x="547" y="2432"/>
              <a:chExt cx="1764" cy="168"/>
            </a:xfrm>
          </p:grpSpPr>
          <p:sp>
            <p:nvSpPr>
              <p:cNvPr id="12" name="Rectangle 33">
                <a:extLst>
                  <a:ext uri="{FF2B5EF4-FFF2-40B4-BE49-F238E27FC236}">
                    <a16:creationId xmlns:a16="http://schemas.microsoft.com/office/drawing/2014/main" id="{FE30F03D-532E-2F38-5072-45E32F916C09}"/>
                  </a:ext>
                </a:extLst>
              </p:cNvPr>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Line 34">
                <a:extLst>
                  <a:ext uri="{FF2B5EF4-FFF2-40B4-BE49-F238E27FC236}">
                    <a16:creationId xmlns:a16="http://schemas.microsoft.com/office/drawing/2014/main" id="{5B0C7FEA-1B0D-576A-9391-CC38CF58D6EB}"/>
                  </a:ext>
                </a:extLst>
              </p:cNvPr>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35">
                <a:extLst>
                  <a:ext uri="{FF2B5EF4-FFF2-40B4-BE49-F238E27FC236}">
                    <a16:creationId xmlns:a16="http://schemas.microsoft.com/office/drawing/2014/main" id="{81E42A9D-36EB-232A-4194-2BFEE1CC2D31}"/>
                  </a:ext>
                </a:extLst>
              </p:cNvPr>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 name="Freeform 36">
              <a:extLst>
                <a:ext uri="{FF2B5EF4-FFF2-40B4-BE49-F238E27FC236}">
                  <a16:creationId xmlns:a16="http://schemas.microsoft.com/office/drawing/2014/main" id="{CC852670-6CC2-9001-AE39-6E132EF11C36}"/>
                </a:ext>
              </a:extLst>
            </p:cNvPr>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Rectangle 37">
              <a:extLst>
                <a:ext uri="{FF2B5EF4-FFF2-40B4-BE49-F238E27FC236}">
                  <a16:creationId xmlns:a16="http://schemas.microsoft.com/office/drawing/2014/main" id="{0C0DAAC6-30E9-EF04-C37A-0AC407EEC03D}"/>
                </a:ext>
              </a:extLst>
            </p:cNvPr>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8" name="Group 38">
              <a:extLst>
                <a:ext uri="{FF2B5EF4-FFF2-40B4-BE49-F238E27FC236}">
                  <a16:creationId xmlns:a16="http://schemas.microsoft.com/office/drawing/2014/main" id="{FA3DE507-0C28-CAB1-3E1A-2FDDCFEFC36F}"/>
                </a:ext>
              </a:extLst>
            </p:cNvPr>
            <p:cNvGrpSpPr>
              <a:grpSpLocks noChangeAspect="1"/>
            </p:cNvGrpSpPr>
            <p:nvPr/>
          </p:nvGrpSpPr>
          <p:grpSpPr bwMode="auto">
            <a:xfrm>
              <a:off x="3582" y="1591"/>
              <a:ext cx="188" cy="1492"/>
              <a:chOff x="1392" y="1008"/>
              <a:chExt cx="96" cy="2304"/>
            </a:xfrm>
          </p:grpSpPr>
          <p:sp>
            <p:nvSpPr>
              <p:cNvPr id="9" name="Rectangle 39">
                <a:extLst>
                  <a:ext uri="{FF2B5EF4-FFF2-40B4-BE49-F238E27FC236}">
                    <a16:creationId xmlns:a16="http://schemas.microsoft.com/office/drawing/2014/main" id="{0CA49FE9-5485-E3EF-9337-499F3CA4D4B7}"/>
                  </a:ext>
                </a:extLst>
              </p:cNvPr>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Line 40">
                <a:extLst>
                  <a:ext uri="{FF2B5EF4-FFF2-40B4-BE49-F238E27FC236}">
                    <a16:creationId xmlns:a16="http://schemas.microsoft.com/office/drawing/2014/main" id="{55E0C2D4-CFF2-7194-423A-51284CFF639C}"/>
                  </a:ext>
                </a:extLst>
              </p:cNvPr>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41">
                <a:extLst>
                  <a:ext uri="{FF2B5EF4-FFF2-40B4-BE49-F238E27FC236}">
                    <a16:creationId xmlns:a16="http://schemas.microsoft.com/office/drawing/2014/main" id="{7027FC07-793A-DCF1-4466-276E1D8BB9E4}"/>
                  </a:ext>
                </a:extLst>
              </p:cNvPr>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5" name="AutoShape 42">
            <a:extLst>
              <a:ext uri="{FF2B5EF4-FFF2-40B4-BE49-F238E27FC236}">
                <a16:creationId xmlns:a16="http://schemas.microsoft.com/office/drawing/2014/main" id="{50F653CB-EEFF-72BE-72AD-0BB2728F189E}"/>
              </a:ext>
            </a:extLst>
          </p:cNvPr>
          <p:cNvSpPr>
            <a:spLocks noChangeArrowheads="1"/>
          </p:cNvSpPr>
          <p:nvPr/>
        </p:nvSpPr>
        <p:spPr bwMode="auto">
          <a:xfrm rot="-2878587">
            <a:off x="3653856" y="1360586"/>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6" name="Text Box 45">
            <a:extLst>
              <a:ext uri="{FF2B5EF4-FFF2-40B4-BE49-F238E27FC236}">
                <a16:creationId xmlns:a16="http://schemas.microsoft.com/office/drawing/2014/main" id="{3429EA15-DAE9-7764-766B-03D781D007AA}"/>
              </a:ext>
            </a:extLst>
          </p:cNvPr>
          <p:cNvSpPr txBox="1">
            <a:spLocks noChangeArrowheads="1"/>
          </p:cNvSpPr>
          <p:nvPr/>
        </p:nvSpPr>
        <p:spPr bwMode="auto">
          <a:xfrm>
            <a:off x="1628900" y="836712"/>
            <a:ext cx="229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17" name="Line 46">
            <a:extLst>
              <a:ext uri="{FF2B5EF4-FFF2-40B4-BE49-F238E27FC236}">
                <a16:creationId xmlns:a16="http://schemas.microsoft.com/office/drawing/2014/main" id="{DF62045C-86C0-9F71-BA85-F1393A413B4B}"/>
              </a:ext>
            </a:extLst>
          </p:cNvPr>
          <p:cNvSpPr>
            <a:spLocks noChangeShapeType="1"/>
          </p:cNvSpPr>
          <p:nvPr/>
        </p:nvSpPr>
        <p:spPr bwMode="auto">
          <a:xfrm flipH="1">
            <a:off x="1710755" y="1822549"/>
            <a:ext cx="2009775" cy="2470150"/>
          </a:xfrm>
          <a:prstGeom prst="line">
            <a:avLst/>
          </a:prstGeom>
          <a:noFill/>
          <a:ln w="2857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Line 47">
            <a:extLst>
              <a:ext uri="{FF2B5EF4-FFF2-40B4-BE49-F238E27FC236}">
                <a16:creationId xmlns:a16="http://schemas.microsoft.com/office/drawing/2014/main" id="{CF32B67A-87F5-60CA-F106-6A929BECD2D4}"/>
              </a:ext>
            </a:extLst>
          </p:cNvPr>
          <p:cNvSpPr>
            <a:spLocks noChangeShapeType="1"/>
          </p:cNvSpPr>
          <p:nvPr/>
        </p:nvSpPr>
        <p:spPr bwMode="auto">
          <a:xfrm>
            <a:off x="1710755" y="4292699"/>
            <a:ext cx="1849438" cy="0"/>
          </a:xfrm>
          <a:prstGeom prst="line">
            <a:avLst/>
          </a:prstGeom>
          <a:noFill/>
          <a:ln w="2857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Arc 48">
            <a:extLst>
              <a:ext uri="{FF2B5EF4-FFF2-40B4-BE49-F238E27FC236}">
                <a16:creationId xmlns:a16="http://schemas.microsoft.com/office/drawing/2014/main" id="{FB60A4EE-DFBC-733F-55BC-DCA5FD3CC2E2}"/>
              </a:ext>
            </a:extLst>
          </p:cNvPr>
          <p:cNvSpPr>
            <a:spLocks/>
          </p:cNvSpPr>
          <p:nvPr/>
        </p:nvSpPr>
        <p:spPr bwMode="auto">
          <a:xfrm rot="1204125">
            <a:off x="2387030" y="3349724"/>
            <a:ext cx="685800" cy="827088"/>
          </a:xfrm>
          <a:custGeom>
            <a:avLst/>
            <a:gdLst>
              <a:gd name="T0" fmla="*/ 0 w 21600"/>
              <a:gd name="T1" fmla="*/ 0 h 26054"/>
              <a:gd name="T2" fmla="*/ 2147483646 w 21600"/>
              <a:gd name="T3" fmla="*/ 2147483646 h 26054"/>
              <a:gd name="T4" fmla="*/ 0 w 21600"/>
              <a:gd name="T5" fmla="*/ 2147483646 h 26054"/>
              <a:gd name="T6" fmla="*/ 0 60000 65536"/>
              <a:gd name="T7" fmla="*/ 0 60000 65536"/>
              <a:gd name="T8" fmla="*/ 0 60000 65536"/>
            </a:gdLst>
            <a:ahLst/>
            <a:cxnLst>
              <a:cxn ang="T6">
                <a:pos x="T0" y="T1"/>
              </a:cxn>
              <a:cxn ang="T7">
                <a:pos x="T2" y="T3"/>
              </a:cxn>
              <a:cxn ang="T8">
                <a:pos x="T4" y="T5"/>
              </a:cxn>
            </a:cxnLst>
            <a:rect l="0" t="0" r="r" b="b"/>
            <a:pathLst>
              <a:path w="21600" h="26054" fill="none" extrusionOk="0">
                <a:moveTo>
                  <a:pt x="-1" y="0"/>
                </a:moveTo>
                <a:cubicBezTo>
                  <a:pt x="11929" y="0"/>
                  <a:pt x="21600" y="9670"/>
                  <a:pt x="21600" y="21600"/>
                </a:cubicBezTo>
                <a:cubicBezTo>
                  <a:pt x="21600" y="23096"/>
                  <a:pt x="21444" y="24589"/>
                  <a:pt x="21135" y="26053"/>
                </a:cubicBezTo>
              </a:path>
              <a:path w="21600" h="26054" stroke="0" extrusionOk="0">
                <a:moveTo>
                  <a:pt x="-1" y="0"/>
                </a:moveTo>
                <a:cubicBezTo>
                  <a:pt x="11929" y="0"/>
                  <a:pt x="21600" y="9670"/>
                  <a:pt x="21600" y="21600"/>
                </a:cubicBezTo>
                <a:cubicBezTo>
                  <a:pt x="21600" y="23096"/>
                  <a:pt x="21444" y="24589"/>
                  <a:pt x="21135" y="26053"/>
                </a:cubicBezTo>
                <a:lnTo>
                  <a:pt x="0" y="21600"/>
                </a:lnTo>
                <a:lnTo>
                  <a:pt x="-1" y="0"/>
                </a:lnTo>
                <a:close/>
              </a:path>
            </a:pathLst>
          </a:custGeom>
          <a:noFill/>
          <a:ln w="28575">
            <a:solidFill>
              <a:schemeClr val="tx1"/>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Text Box 49">
            <a:extLst>
              <a:ext uri="{FF2B5EF4-FFF2-40B4-BE49-F238E27FC236}">
                <a16:creationId xmlns:a16="http://schemas.microsoft.com/office/drawing/2014/main" id="{5A0827D5-CA41-9C3F-162D-2F78817B03A4}"/>
              </a:ext>
            </a:extLst>
          </p:cNvPr>
          <p:cNvSpPr txBox="1">
            <a:spLocks noChangeArrowheads="1"/>
          </p:cNvSpPr>
          <p:nvPr/>
        </p:nvSpPr>
        <p:spPr bwMode="auto">
          <a:xfrm>
            <a:off x="2174305" y="3121124"/>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p>
        </p:txBody>
      </p:sp>
      <p:sp>
        <p:nvSpPr>
          <p:cNvPr id="21" name="AutoShape 50">
            <a:extLst>
              <a:ext uri="{FF2B5EF4-FFF2-40B4-BE49-F238E27FC236}">
                <a16:creationId xmlns:a16="http://schemas.microsoft.com/office/drawing/2014/main" id="{95989263-80F2-10A3-EE90-21FD1A33FF06}"/>
              </a:ext>
            </a:extLst>
          </p:cNvPr>
          <p:cNvSpPr>
            <a:spLocks noChangeArrowheads="1"/>
          </p:cNvSpPr>
          <p:nvPr/>
        </p:nvSpPr>
        <p:spPr bwMode="auto">
          <a:xfrm rot="10800000">
            <a:off x="5025455" y="4194274"/>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51">
            <a:extLst>
              <a:ext uri="{FF2B5EF4-FFF2-40B4-BE49-F238E27FC236}">
                <a16:creationId xmlns:a16="http://schemas.microsoft.com/office/drawing/2014/main" id="{DB88DB3F-C420-7000-47B2-A4E187D57197}"/>
              </a:ext>
            </a:extLst>
          </p:cNvPr>
          <p:cNvSpPr>
            <a:spLocks noChangeArrowheads="1"/>
          </p:cNvSpPr>
          <p:nvPr/>
        </p:nvSpPr>
        <p:spPr bwMode="auto">
          <a:xfrm rot="5400000">
            <a:off x="1307531" y="617882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 name="Text Box 52">
            <a:extLst>
              <a:ext uri="{FF2B5EF4-FFF2-40B4-BE49-F238E27FC236}">
                <a16:creationId xmlns:a16="http://schemas.microsoft.com/office/drawing/2014/main" id="{92410E8A-7E88-9563-2F3A-11DEC12A1B85}"/>
              </a:ext>
            </a:extLst>
          </p:cNvPr>
          <p:cNvSpPr txBox="1">
            <a:spLocks noChangeArrowheads="1"/>
          </p:cNvSpPr>
          <p:nvPr/>
        </p:nvSpPr>
        <p:spPr bwMode="auto">
          <a:xfrm>
            <a:off x="4853843" y="4489956"/>
            <a:ext cx="159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cos </a:t>
            </a:r>
            <a:r>
              <a:rPr lang="en-US" altLang="en-US" i="1" dirty="0">
                <a:latin typeface="+mj-lt"/>
                <a:sym typeface="Symbol" pitchFamily="18" charset="2"/>
              </a:rPr>
              <a:t></a:t>
            </a:r>
          </a:p>
        </p:txBody>
      </p:sp>
      <p:sp>
        <p:nvSpPr>
          <p:cNvPr id="24" name="Text Box 53">
            <a:extLst>
              <a:ext uri="{FF2B5EF4-FFF2-40B4-BE49-F238E27FC236}">
                <a16:creationId xmlns:a16="http://schemas.microsoft.com/office/drawing/2014/main" id="{597CDBF1-B91E-DF21-270A-21CE26790B6C}"/>
              </a:ext>
            </a:extLst>
          </p:cNvPr>
          <p:cNvSpPr txBox="1">
            <a:spLocks noChangeArrowheads="1"/>
          </p:cNvSpPr>
          <p:nvPr/>
        </p:nvSpPr>
        <p:spPr bwMode="auto">
          <a:xfrm>
            <a:off x="1798068" y="5883548"/>
            <a:ext cx="1476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
        <p:nvSpPr>
          <p:cNvPr id="25" name="Text Box 54">
            <a:extLst>
              <a:ext uri="{FF2B5EF4-FFF2-40B4-BE49-F238E27FC236}">
                <a16:creationId xmlns:a16="http://schemas.microsoft.com/office/drawing/2014/main" id="{7F5E982D-0CAA-C350-4981-136833D0CFF3}"/>
              </a:ext>
            </a:extLst>
          </p:cNvPr>
          <p:cNvSpPr txBox="1">
            <a:spLocks noChangeArrowheads="1"/>
          </p:cNvSpPr>
          <p:nvPr/>
        </p:nvSpPr>
        <p:spPr bwMode="auto">
          <a:xfrm>
            <a:off x="6375400" y="2944678"/>
            <a:ext cx="4948717" cy="95410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a:solidFill>
                  <a:schemeClr val="tx2"/>
                </a:solidFill>
                <a:latin typeface="+mn-lt"/>
              </a:rPr>
              <a:t>Consider load path through connection region</a:t>
            </a:r>
          </a:p>
        </p:txBody>
      </p:sp>
      <p:sp>
        <p:nvSpPr>
          <p:cNvPr id="26" name="Line 55">
            <a:extLst>
              <a:ext uri="{FF2B5EF4-FFF2-40B4-BE49-F238E27FC236}">
                <a16:creationId xmlns:a16="http://schemas.microsoft.com/office/drawing/2014/main" id="{1DF1431B-1767-FD22-6DC6-5E40082877CB}"/>
              </a:ext>
            </a:extLst>
          </p:cNvPr>
          <p:cNvSpPr>
            <a:spLocks noChangeShapeType="1"/>
          </p:cNvSpPr>
          <p:nvPr/>
        </p:nvSpPr>
        <p:spPr bwMode="auto">
          <a:xfrm>
            <a:off x="1710755" y="3349724"/>
            <a:ext cx="0" cy="17907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587946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949F501-ECCC-9458-478B-F54D7C9C7EE2}"/>
              </a:ext>
            </a:extLst>
          </p:cNvPr>
          <p:cNvGrpSpPr/>
          <p:nvPr/>
        </p:nvGrpSpPr>
        <p:grpSpPr>
          <a:xfrm>
            <a:off x="1415480" y="1458217"/>
            <a:ext cx="3336925" cy="4283075"/>
            <a:chOff x="7205628" y="1577340"/>
            <a:chExt cx="3336925" cy="4283075"/>
          </a:xfrm>
        </p:grpSpPr>
        <p:grpSp>
          <p:nvGrpSpPr>
            <p:cNvPr id="27" name="Group 2">
              <a:extLst>
                <a:ext uri="{FF2B5EF4-FFF2-40B4-BE49-F238E27FC236}">
                  <a16:creationId xmlns:a16="http://schemas.microsoft.com/office/drawing/2014/main" id="{6B48F31A-2E41-F8D7-9961-8B955DB808C7}"/>
                </a:ext>
              </a:extLst>
            </p:cNvPr>
            <p:cNvGrpSpPr>
              <a:grpSpLocks noChangeAspect="1"/>
            </p:cNvGrpSpPr>
            <p:nvPr/>
          </p:nvGrpSpPr>
          <p:grpSpPr bwMode="auto">
            <a:xfrm>
              <a:off x="7205628" y="1577340"/>
              <a:ext cx="3336925" cy="4283075"/>
              <a:chOff x="3582" y="1591"/>
              <a:chExt cx="1162" cy="1492"/>
            </a:xfrm>
          </p:grpSpPr>
          <p:grpSp>
            <p:nvGrpSpPr>
              <p:cNvPr id="28" name="Group 3">
                <a:extLst>
                  <a:ext uri="{FF2B5EF4-FFF2-40B4-BE49-F238E27FC236}">
                    <a16:creationId xmlns:a16="http://schemas.microsoft.com/office/drawing/2014/main" id="{1E97358A-69F5-E173-5254-8E414C58DFD9}"/>
                  </a:ext>
                </a:extLst>
              </p:cNvPr>
              <p:cNvGrpSpPr>
                <a:grpSpLocks noChangeAspect="1"/>
              </p:cNvGrpSpPr>
              <p:nvPr/>
            </p:nvGrpSpPr>
            <p:grpSpPr bwMode="auto">
              <a:xfrm>
                <a:off x="3769" y="2461"/>
                <a:ext cx="975" cy="222"/>
                <a:chOff x="547" y="2432"/>
                <a:chExt cx="1764" cy="168"/>
              </a:xfrm>
            </p:grpSpPr>
            <p:sp>
              <p:nvSpPr>
                <p:cNvPr id="35" name="Rectangle 4">
                  <a:extLst>
                    <a:ext uri="{FF2B5EF4-FFF2-40B4-BE49-F238E27FC236}">
                      <a16:creationId xmlns:a16="http://schemas.microsoft.com/office/drawing/2014/main" id="{2F2769F5-D098-1607-17D8-8D51EA9AFA10}"/>
                    </a:ext>
                  </a:extLst>
                </p:cNvPr>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6" name="Line 5">
                  <a:extLst>
                    <a:ext uri="{FF2B5EF4-FFF2-40B4-BE49-F238E27FC236}">
                      <a16:creationId xmlns:a16="http://schemas.microsoft.com/office/drawing/2014/main" id="{6A99E8A1-027B-D765-0C20-7E2FDFEE0376}"/>
                    </a:ext>
                  </a:extLst>
                </p:cNvPr>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6">
                  <a:extLst>
                    <a:ext uri="{FF2B5EF4-FFF2-40B4-BE49-F238E27FC236}">
                      <a16:creationId xmlns:a16="http://schemas.microsoft.com/office/drawing/2014/main" id="{6E2FEC62-1CD8-1F07-ACE1-311180FBA064}"/>
                    </a:ext>
                  </a:extLst>
                </p:cNvPr>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9" name="Freeform 7">
                <a:extLst>
                  <a:ext uri="{FF2B5EF4-FFF2-40B4-BE49-F238E27FC236}">
                    <a16:creationId xmlns:a16="http://schemas.microsoft.com/office/drawing/2014/main" id="{95A9A499-AEE9-16A9-9A1D-582A728AC6AD}"/>
                  </a:ext>
                </a:extLst>
              </p:cNvPr>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Rectangle 8">
                <a:extLst>
                  <a:ext uri="{FF2B5EF4-FFF2-40B4-BE49-F238E27FC236}">
                    <a16:creationId xmlns:a16="http://schemas.microsoft.com/office/drawing/2014/main" id="{C3E8CC29-3009-F0FA-46E1-7E316E01413B}"/>
                  </a:ext>
                </a:extLst>
              </p:cNvPr>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31" name="Group 9">
                <a:extLst>
                  <a:ext uri="{FF2B5EF4-FFF2-40B4-BE49-F238E27FC236}">
                    <a16:creationId xmlns:a16="http://schemas.microsoft.com/office/drawing/2014/main" id="{9268276B-6CAE-8B78-F1BA-8BA885841E1E}"/>
                  </a:ext>
                </a:extLst>
              </p:cNvPr>
              <p:cNvGrpSpPr>
                <a:grpSpLocks noChangeAspect="1"/>
              </p:cNvGrpSpPr>
              <p:nvPr/>
            </p:nvGrpSpPr>
            <p:grpSpPr bwMode="auto">
              <a:xfrm>
                <a:off x="3582" y="1591"/>
                <a:ext cx="188" cy="1492"/>
                <a:chOff x="1392" y="1008"/>
                <a:chExt cx="96" cy="2304"/>
              </a:xfrm>
            </p:grpSpPr>
            <p:sp>
              <p:nvSpPr>
                <p:cNvPr id="32" name="Rectangle 10">
                  <a:extLst>
                    <a:ext uri="{FF2B5EF4-FFF2-40B4-BE49-F238E27FC236}">
                      <a16:creationId xmlns:a16="http://schemas.microsoft.com/office/drawing/2014/main" id="{10F2BCE5-2A87-0E57-EDBC-BA93D4DB1666}"/>
                    </a:ext>
                  </a:extLst>
                </p:cNvPr>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3" name="Line 11">
                  <a:extLst>
                    <a:ext uri="{FF2B5EF4-FFF2-40B4-BE49-F238E27FC236}">
                      <a16:creationId xmlns:a16="http://schemas.microsoft.com/office/drawing/2014/main" id="{C202DF29-9C2E-4C33-2097-26E34D2B1234}"/>
                    </a:ext>
                  </a:extLst>
                </p:cNvPr>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2">
                  <a:extLst>
                    <a:ext uri="{FF2B5EF4-FFF2-40B4-BE49-F238E27FC236}">
                      <a16:creationId xmlns:a16="http://schemas.microsoft.com/office/drawing/2014/main" id="{EA8E3615-B731-722C-9086-B2DA8E9340E4}"/>
                    </a:ext>
                  </a:extLst>
                </p:cNvPr>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45" name="Line 25">
              <a:extLst>
                <a:ext uri="{FF2B5EF4-FFF2-40B4-BE49-F238E27FC236}">
                  <a16:creationId xmlns:a16="http://schemas.microsoft.com/office/drawing/2014/main" id="{8B614A8F-E968-618D-2187-55B4551C199F}"/>
                </a:ext>
              </a:extLst>
            </p:cNvPr>
            <p:cNvSpPr>
              <a:spLocks noChangeShapeType="1"/>
            </p:cNvSpPr>
            <p:nvPr/>
          </p:nvSpPr>
          <p:spPr bwMode="auto">
            <a:xfrm flipV="1">
              <a:off x="7793003" y="2937827"/>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26">
              <a:extLst>
                <a:ext uri="{FF2B5EF4-FFF2-40B4-BE49-F238E27FC236}">
                  <a16:creationId xmlns:a16="http://schemas.microsoft.com/office/drawing/2014/main" id="{51D0A52F-8844-E7FD-F472-1DCFBBBF0FFA}"/>
                </a:ext>
              </a:extLst>
            </p:cNvPr>
            <p:cNvSpPr>
              <a:spLocks noChangeShapeType="1"/>
            </p:cNvSpPr>
            <p:nvPr/>
          </p:nvSpPr>
          <p:spPr bwMode="auto">
            <a:xfrm flipV="1">
              <a:off x="8237503" y="3572827"/>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Text Box 27">
              <a:extLst>
                <a:ext uri="{FF2B5EF4-FFF2-40B4-BE49-F238E27FC236}">
                  <a16:creationId xmlns:a16="http://schemas.microsoft.com/office/drawing/2014/main" id="{AC7DC347-CE53-CCAE-DD65-3F05267BDBEC}"/>
                </a:ext>
              </a:extLst>
            </p:cNvPr>
            <p:cNvSpPr txBox="1">
              <a:spLocks noChangeArrowheads="1"/>
            </p:cNvSpPr>
            <p:nvPr/>
          </p:nvSpPr>
          <p:spPr bwMode="auto">
            <a:xfrm>
              <a:off x="7618378" y="2914015"/>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V</a:t>
              </a:r>
              <a:r>
                <a:rPr lang="en-US" altLang="en-US" sz="2400" b="0" i="1" baseline="-25000">
                  <a:latin typeface="Arial Narrow" pitchFamily="34" charset="0"/>
                </a:rPr>
                <a:t>uc</a:t>
              </a:r>
              <a:endParaRPr lang="en-US" altLang="en-US" sz="2400" b="0" i="1">
                <a:latin typeface="Arial Narrow" pitchFamily="34" charset="0"/>
              </a:endParaRPr>
            </a:p>
          </p:txBody>
        </p:sp>
        <p:sp>
          <p:nvSpPr>
            <p:cNvPr id="48" name="Text Box 28">
              <a:extLst>
                <a:ext uri="{FF2B5EF4-FFF2-40B4-BE49-F238E27FC236}">
                  <a16:creationId xmlns:a16="http://schemas.microsoft.com/office/drawing/2014/main" id="{78D7EEE3-48B9-E749-0095-DB80434BB6B1}"/>
                </a:ext>
              </a:extLst>
            </p:cNvPr>
            <p:cNvSpPr txBox="1">
              <a:spLocks noChangeArrowheads="1"/>
            </p:cNvSpPr>
            <p:nvPr/>
          </p:nvSpPr>
          <p:spPr bwMode="auto">
            <a:xfrm>
              <a:off x="8047003" y="3295015"/>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V</a:t>
              </a:r>
              <a:r>
                <a:rPr lang="en-US" altLang="en-US" sz="2400" b="0" i="1" baseline="-25000" dirty="0" err="1">
                  <a:latin typeface="Arial Narrow" pitchFamily="34" charset="0"/>
                </a:rPr>
                <a:t>ub</a:t>
              </a:r>
              <a:endParaRPr lang="en-US" altLang="en-US" sz="2400" b="0" i="1" dirty="0">
                <a:latin typeface="Arial Narrow" pitchFamily="34" charset="0"/>
              </a:endParaRPr>
            </a:p>
          </p:txBody>
        </p:sp>
        <p:sp>
          <p:nvSpPr>
            <p:cNvPr id="52" name="Line 32">
              <a:extLst>
                <a:ext uri="{FF2B5EF4-FFF2-40B4-BE49-F238E27FC236}">
                  <a16:creationId xmlns:a16="http://schemas.microsoft.com/office/drawing/2014/main" id="{03001A13-EB5D-6E1E-00F7-3D192A93459C}"/>
                </a:ext>
              </a:extLst>
            </p:cNvPr>
            <p:cNvSpPr>
              <a:spLocks noChangeShapeType="1"/>
            </p:cNvSpPr>
            <p:nvPr/>
          </p:nvSpPr>
          <p:spPr bwMode="auto">
            <a:xfrm flipV="1">
              <a:off x="7808878" y="4125277"/>
              <a:ext cx="0" cy="50165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Text Box 34">
              <a:extLst>
                <a:ext uri="{FF2B5EF4-FFF2-40B4-BE49-F238E27FC236}">
                  <a16:creationId xmlns:a16="http://schemas.microsoft.com/office/drawing/2014/main" id="{500B35D2-DFC4-AFD7-A41D-0562E6EDE35C}"/>
                </a:ext>
              </a:extLst>
            </p:cNvPr>
            <p:cNvSpPr txBox="1">
              <a:spLocks noChangeArrowheads="1"/>
            </p:cNvSpPr>
            <p:nvPr/>
          </p:nvSpPr>
          <p:spPr bwMode="auto">
            <a:xfrm>
              <a:off x="7588216" y="4125277"/>
              <a:ext cx="858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V</a:t>
              </a:r>
              <a:r>
                <a:rPr lang="en-US" altLang="en-US" sz="2400" b="0" i="1" baseline="-25000" dirty="0" err="1">
                  <a:latin typeface="Arial Narrow" pitchFamily="34" charset="0"/>
                </a:rPr>
                <a:t>ub</a:t>
              </a:r>
              <a:endParaRPr lang="en-US" altLang="en-US" sz="2400" b="0" i="1" dirty="0">
                <a:latin typeface="Arial Narrow" pitchFamily="34" charset="0"/>
              </a:endParaRPr>
            </a:p>
          </p:txBody>
        </p:sp>
      </p:grpSp>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96</a:t>
            </a:fld>
            <a:endParaRPr lang="en-US" altLang="en-US" dirty="0"/>
          </a:p>
        </p:txBody>
      </p:sp>
      <p:sp>
        <p:nvSpPr>
          <p:cNvPr id="15" name="AutoShape 42">
            <a:extLst>
              <a:ext uri="{FF2B5EF4-FFF2-40B4-BE49-F238E27FC236}">
                <a16:creationId xmlns:a16="http://schemas.microsoft.com/office/drawing/2014/main" id="{50F653CB-EEFF-72BE-72AD-0BB2728F189E}"/>
              </a:ext>
            </a:extLst>
          </p:cNvPr>
          <p:cNvSpPr>
            <a:spLocks noChangeArrowheads="1"/>
          </p:cNvSpPr>
          <p:nvPr/>
        </p:nvSpPr>
        <p:spPr bwMode="auto">
          <a:xfrm rot="-2878587">
            <a:off x="3656460" y="1360586"/>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AutoShape 50">
            <a:extLst>
              <a:ext uri="{FF2B5EF4-FFF2-40B4-BE49-F238E27FC236}">
                <a16:creationId xmlns:a16="http://schemas.microsoft.com/office/drawing/2014/main" id="{95989263-80F2-10A3-EE90-21FD1A33FF06}"/>
              </a:ext>
            </a:extLst>
          </p:cNvPr>
          <p:cNvSpPr>
            <a:spLocks noChangeArrowheads="1"/>
          </p:cNvSpPr>
          <p:nvPr/>
        </p:nvSpPr>
        <p:spPr bwMode="auto">
          <a:xfrm rot="10800000">
            <a:off x="5028059" y="4194274"/>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51">
            <a:extLst>
              <a:ext uri="{FF2B5EF4-FFF2-40B4-BE49-F238E27FC236}">
                <a16:creationId xmlns:a16="http://schemas.microsoft.com/office/drawing/2014/main" id="{DB88DB3F-C420-7000-47B2-A4E187D57197}"/>
              </a:ext>
            </a:extLst>
          </p:cNvPr>
          <p:cNvSpPr>
            <a:spLocks noChangeArrowheads="1"/>
          </p:cNvSpPr>
          <p:nvPr/>
        </p:nvSpPr>
        <p:spPr bwMode="auto">
          <a:xfrm rot="5400000">
            <a:off x="1310135" y="617882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4" name="Text Box 23">
            <a:extLst>
              <a:ext uri="{FF2B5EF4-FFF2-40B4-BE49-F238E27FC236}">
                <a16:creationId xmlns:a16="http://schemas.microsoft.com/office/drawing/2014/main" id="{A1944779-1294-85C5-0A25-8EC66A71585B}"/>
              </a:ext>
            </a:extLst>
          </p:cNvPr>
          <p:cNvSpPr txBox="1">
            <a:spLocks noChangeArrowheads="1"/>
          </p:cNvSpPr>
          <p:nvPr/>
        </p:nvSpPr>
        <p:spPr bwMode="auto">
          <a:xfrm>
            <a:off x="6741240" y="1467351"/>
            <a:ext cx="4897081"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j-lt"/>
              </a:rPr>
              <a:t>Consider load path through connection region:</a:t>
            </a:r>
          </a:p>
          <a:p>
            <a:pPr>
              <a:spcBef>
                <a:spcPct val="50000"/>
              </a:spcBef>
              <a:buClrTx/>
              <a:buSzTx/>
              <a:buFontTx/>
              <a:buNone/>
            </a:pPr>
            <a:r>
              <a:rPr lang="en-US" altLang="en-US" sz="2200" b="0" i="1" u="sng" dirty="0">
                <a:latin typeface="+mj-lt"/>
              </a:rPr>
              <a:t>Uniform Force Method –</a:t>
            </a:r>
            <a:r>
              <a:rPr lang="en-US" altLang="en-US" sz="2200" b="0" i="1" dirty="0">
                <a:latin typeface="+mj-lt"/>
              </a:rPr>
              <a:t> </a:t>
            </a:r>
            <a:br>
              <a:rPr lang="en-US" altLang="en-US" sz="2200" b="0" i="1" dirty="0">
                <a:latin typeface="+mj-lt"/>
              </a:rPr>
            </a:br>
            <a:r>
              <a:rPr lang="en-US" altLang="en-US" sz="2200" b="0" i="1" dirty="0">
                <a:latin typeface="+mj-lt"/>
              </a:rPr>
              <a:t>Vertical Component of P</a:t>
            </a:r>
            <a:r>
              <a:rPr lang="en-US" altLang="en-US" sz="2200" b="0" i="1" baseline="-25000" dirty="0">
                <a:latin typeface="+mj-lt"/>
              </a:rPr>
              <a:t>u</a:t>
            </a:r>
            <a:r>
              <a:rPr lang="en-US" altLang="en-US" sz="2200" b="0" i="1" dirty="0">
                <a:latin typeface="+mj-lt"/>
              </a:rPr>
              <a:t> transferred to column.</a:t>
            </a:r>
          </a:p>
        </p:txBody>
      </p:sp>
      <p:sp>
        <p:nvSpPr>
          <p:cNvPr id="49" name="Text Box 29">
            <a:extLst>
              <a:ext uri="{FF2B5EF4-FFF2-40B4-BE49-F238E27FC236}">
                <a16:creationId xmlns:a16="http://schemas.microsoft.com/office/drawing/2014/main" id="{01ECE57F-13DC-6FA8-E353-18D561D86F0B}"/>
              </a:ext>
            </a:extLst>
          </p:cNvPr>
          <p:cNvSpPr txBox="1">
            <a:spLocks noChangeArrowheads="1"/>
          </p:cNvSpPr>
          <p:nvPr/>
        </p:nvSpPr>
        <p:spPr bwMode="auto">
          <a:xfrm>
            <a:off x="6741240" y="3625860"/>
            <a:ext cx="38236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i="1" dirty="0" err="1">
                <a:latin typeface="+mj-lt"/>
              </a:rPr>
              <a:t>V</a:t>
            </a:r>
            <a:r>
              <a:rPr lang="en-US" altLang="en-US" i="1" baseline="-25000" dirty="0" err="1">
                <a:latin typeface="+mj-lt"/>
              </a:rPr>
              <a:t>uc</a:t>
            </a:r>
            <a:r>
              <a:rPr lang="en-US" altLang="en-US" i="1" dirty="0">
                <a:latin typeface="+mj-lt"/>
              </a:rPr>
              <a:t> + </a:t>
            </a:r>
            <a:r>
              <a:rPr lang="en-US" altLang="en-US" i="1" dirty="0" err="1">
                <a:latin typeface="+mj-lt"/>
              </a:rPr>
              <a:t>V</a:t>
            </a:r>
            <a:r>
              <a:rPr lang="en-US" altLang="en-US" i="1" baseline="-25000" dirty="0" err="1">
                <a:latin typeface="+mj-lt"/>
              </a:rPr>
              <a:t>ub</a:t>
            </a:r>
            <a:r>
              <a:rPr lang="en-US" altLang="en-US" i="1" dirty="0">
                <a:latin typeface="+mj-lt"/>
              </a:rPr>
              <a:t> = 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
        <p:nvSpPr>
          <p:cNvPr id="50" name="Text Box 30">
            <a:extLst>
              <a:ext uri="{FF2B5EF4-FFF2-40B4-BE49-F238E27FC236}">
                <a16:creationId xmlns:a16="http://schemas.microsoft.com/office/drawing/2014/main" id="{C500C3A2-0F73-134B-FCF0-FA631EA2D7AF}"/>
              </a:ext>
            </a:extLst>
          </p:cNvPr>
          <p:cNvSpPr txBox="1">
            <a:spLocks noChangeArrowheads="1"/>
          </p:cNvSpPr>
          <p:nvPr/>
        </p:nvSpPr>
        <p:spPr bwMode="auto">
          <a:xfrm>
            <a:off x="6741240" y="4361909"/>
            <a:ext cx="4643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err="1">
                <a:latin typeface="+mj-lt"/>
              </a:rPr>
              <a:t>V</a:t>
            </a:r>
            <a:r>
              <a:rPr lang="en-US" altLang="en-US" sz="2000" i="1" baseline="-25000" dirty="0" err="1">
                <a:latin typeface="+mj-lt"/>
              </a:rPr>
              <a:t>uc</a:t>
            </a:r>
            <a:r>
              <a:rPr lang="en-US" altLang="en-US" sz="2000" dirty="0">
                <a:latin typeface="+mj-lt"/>
              </a:rPr>
              <a:t> is transferred directly to column</a:t>
            </a:r>
            <a:endParaRPr lang="en-US" altLang="en-US" sz="2000" i="1" dirty="0">
              <a:latin typeface="+mj-lt"/>
            </a:endParaRPr>
          </a:p>
        </p:txBody>
      </p:sp>
      <p:sp>
        <p:nvSpPr>
          <p:cNvPr id="51" name="Text Box 31">
            <a:extLst>
              <a:ext uri="{FF2B5EF4-FFF2-40B4-BE49-F238E27FC236}">
                <a16:creationId xmlns:a16="http://schemas.microsoft.com/office/drawing/2014/main" id="{EE52B908-5497-72A2-CB96-CCECF62934AF}"/>
              </a:ext>
            </a:extLst>
          </p:cNvPr>
          <p:cNvSpPr txBox="1">
            <a:spLocks noChangeArrowheads="1"/>
          </p:cNvSpPr>
          <p:nvPr/>
        </p:nvSpPr>
        <p:spPr bwMode="auto">
          <a:xfrm>
            <a:off x="6760290" y="4819109"/>
            <a:ext cx="48540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1313" indent="-341313">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err="1">
                <a:latin typeface="+mj-lt"/>
              </a:rPr>
              <a:t>V</a:t>
            </a:r>
            <a:r>
              <a:rPr lang="en-US" altLang="en-US" sz="2000" i="1" baseline="-25000" dirty="0" err="1">
                <a:latin typeface="+mj-lt"/>
              </a:rPr>
              <a:t>ub</a:t>
            </a:r>
            <a:r>
              <a:rPr lang="en-US" altLang="en-US" sz="2000" dirty="0">
                <a:latin typeface="+mj-lt"/>
              </a:rPr>
              <a:t> is transferred indirectly to column  </a:t>
            </a:r>
            <a:r>
              <a:rPr lang="en-US" altLang="en-US" sz="2000" dirty="0">
                <a:solidFill>
                  <a:schemeClr val="bg1"/>
                </a:solidFill>
                <a:latin typeface="+mj-lt"/>
              </a:rPr>
              <a:t>i</a:t>
            </a:r>
            <a:r>
              <a:rPr lang="en-US" altLang="en-US" sz="2000" dirty="0">
                <a:latin typeface="+mj-lt"/>
              </a:rPr>
              <a:t>through beam and beam to column </a:t>
            </a:r>
            <a:r>
              <a:rPr lang="en-US" altLang="en-US" sz="2000" dirty="0">
                <a:solidFill>
                  <a:schemeClr val="bg1"/>
                </a:solidFill>
                <a:latin typeface="+mj-lt"/>
              </a:rPr>
              <a:t>i</a:t>
            </a:r>
            <a:r>
              <a:rPr lang="en-US" altLang="en-US" sz="2000" dirty="0">
                <a:latin typeface="+mj-lt"/>
              </a:rPr>
              <a:t>connection</a:t>
            </a:r>
            <a:endParaRPr lang="en-US" altLang="en-US" sz="2000" i="1" dirty="0">
              <a:latin typeface="+mj-lt"/>
            </a:endParaRPr>
          </a:p>
        </p:txBody>
      </p:sp>
      <p:sp>
        <p:nvSpPr>
          <p:cNvPr id="57" name="Text Box 45">
            <a:extLst>
              <a:ext uri="{FF2B5EF4-FFF2-40B4-BE49-F238E27FC236}">
                <a16:creationId xmlns:a16="http://schemas.microsoft.com/office/drawing/2014/main" id="{DC58180C-0C4A-1F4D-CE9C-734F4724E07C}"/>
              </a:ext>
            </a:extLst>
          </p:cNvPr>
          <p:cNvSpPr txBox="1">
            <a:spLocks noChangeArrowheads="1"/>
          </p:cNvSpPr>
          <p:nvPr/>
        </p:nvSpPr>
        <p:spPr bwMode="auto">
          <a:xfrm>
            <a:off x="1631504" y="836712"/>
            <a:ext cx="229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58" name="Text Box 52">
            <a:extLst>
              <a:ext uri="{FF2B5EF4-FFF2-40B4-BE49-F238E27FC236}">
                <a16:creationId xmlns:a16="http://schemas.microsoft.com/office/drawing/2014/main" id="{76986CCB-34B0-57DA-3EE7-D3AEAE24A2D8}"/>
              </a:ext>
            </a:extLst>
          </p:cNvPr>
          <p:cNvSpPr txBox="1">
            <a:spLocks noChangeArrowheads="1"/>
          </p:cNvSpPr>
          <p:nvPr/>
        </p:nvSpPr>
        <p:spPr bwMode="auto">
          <a:xfrm>
            <a:off x="4871864" y="4489956"/>
            <a:ext cx="159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cos </a:t>
            </a:r>
            <a:r>
              <a:rPr lang="en-US" altLang="en-US" i="1" dirty="0">
                <a:latin typeface="+mj-lt"/>
                <a:sym typeface="Symbol" pitchFamily="18" charset="2"/>
              </a:rPr>
              <a:t></a:t>
            </a:r>
          </a:p>
        </p:txBody>
      </p:sp>
      <p:sp>
        <p:nvSpPr>
          <p:cNvPr id="59" name="Text Box 53">
            <a:extLst>
              <a:ext uri="{FF2B5EF4-FFF2-40B4-BE49-F238E27FC236}">
                <a16:creationId xmlns:a16="http://schemas.microsoft.com/office/drawing/2014/main" id="{FBE4DB79-19ED-069B-6C77-27D97052A4C1}"/>
              </a:ext>
            </a:extLst>
          </p:cNvPr>
          <p:cNvSpPr txBox="1">
            <a:spLocks noChangeArrowheads="1"/>
          </p:cNvSpPr>
          <p:nvPr/>
        </p:nvSpPr>
        <p:spPr bwMode="auto">
          <a:xfrm>
            <a:off x="1800672" y="5883548"/>
            <a:ext cx="1476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Tree>
    <p:extLst>
      <p:ext uri="{BB962C8B-B14F-4D97-AF65-F5344CB8AC3E}">
        <p14:creationId xmlns:p14="http://schemas.microsoft.com/office/powerpoint/2010/main" val="14695511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A0CBF4-2E0F-C292-2A14-31285AFFE09A}"/>
              </a:ext>
            </a:extLst>
          </p:cNvPr>
          <p:cNvGrpSpPr/>
          <p:nvPr/>
        </p:nvGrpSpPr>
        <p:grpSpPr>
          <a:xfrm>
            <a:off x="1415480" y="1458217"/>
            <a:ext cx="3336925" cy="4283075"/>
            <a:chOff x="542925" y="1735138"/>
            <a:chExt cx="3336925" cy="4283075"/>
          </a:xfrm>
        </p:grpSpPr>
        <p:grpSp>
          <p:nvGrpSpPr>
            <p:cNvPr id="3" name="Group 2">
              <a:extLst>
                <a:ext uri="{FF2B5EF4-FFF2-40B4-BE49-F238E27FC236}">
                  <a16:creationId xmlns:a16="http://schemas.microsoft.com/office/drawing/2014/main" id="{D3296E3F-8983-E515-43DE-F1CC04C9152D}"/>
                </a:ext>
              </a:extLst>
            </p:cNvPr>
            <p:cNvGrpSpPr>
              <a:grpSpLocks noChangeAspect="1"/>
            </p:cNvGrpSpPr>
            <p:nvPr/>
          </p:nvGrpSpPr>
          <p:grpSpPr bwMode="auto">
            <a:xfrm>
              <a:off x="542925" y="1735138"/>
              <a:ext cx="3336925" cy="4283075"/>
              <a:chOff x="3582" y="1591"/>
              <a:chExt cx="1162" cy="1492"/>
            </a:xfrm>
          </p:grpSpPr>
          <p:grpSp>
            <p:nvGrpSpPr>
              <p:cNvPr id="5" name="Group 3">
                <a:extLst>
                  <a:ext uri="{FF2B5EF4-FFF2-40B4-BE49-F238E27FC236}">
                    <a16:creationId xmlns:a16="http://schemas.microsoft.com/office/drawing/2014/main" id="{A7893962-9B82-B147-14AE-C9077BB809BA}"/>
                  </a:ext>
                </a:extLst>
              </p:cNvPr>
              <p:cNvGrpSpPr>
                <a:grpSpLocks noChangeAspect="1"/>
              </p:cNvGrpSpPr>
              <p:nvPr/>
            </p:nvGrpSpPr>
            <p:grpSpPr bwMode="auto">
              <a:xfrm>
                <a:off x="3769" y="2461"/>
                <a:ext cx="975" cy="222"/>
                <a:chOff x="547" y="2432"/>
                <a:chExt cx="1764" cy="168"/>
              </a:xfrm>
            </p:grpSpPr>
            <p:sp>
              <p:nvSpPr>
                <p:cNvPr id="12" name="Rectangle 4">
                  <a:extLst>
                    <a:ext uri="{FF2B5EF4-FFF2-40B4-BE49-F238E27FC236}">
                      <a16:creationId xmlns:a16="http://schemas.microsoft.com/office/drawing/2014/main" id="{891CE9A2-21D0-7AAE-2B41-1340F36BE141}"/>
                    </a:ext>
                  </a:extLst>
                </p:cNvPr>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 name="Line 5">
                  <a:extLst>
                    <a:ext uri="{FF2B5EF4-FFF2-40B4-BE49-F238E27FC236}">
                      <a16:creationId xmlns:a16="http://schemas.microsoft.com/office/drawing/2014/main" id="{BC5B3813-6097-C58B-90B5-A4CB64FDBC61}"/>
                    </a:ext>
                  </a:extLst>
                </p:cNvPr>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 name="Line 6">
                  <a:extLst>
                    <a:ext uri="{FF2B5EF4-FFF2-40B4-BE49-F238E27FC236}">
                      <a16:creationId xmlns:a16="http://schemas.microsoft.com/office/drawing/2014/main" id="{9129F531-4273-E82C-8411-A73B6904E3E4}"/>
                    </a:ext>
                  </a:extLst>
                </p:cNvPr>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 name="Freeform 7">
                <a:extLst>
                  <a:ext uri="{FF2B5EF4-FFF2-40B4-BE49-F238E27FC236}">
                    <a16:creationId xmlns:a16="http://schemas.microsoft.com/office/drawing/2014/main" id="{317A3825-7A81-CB79-9A08-7B1B79FF778F}"/>
                  </a:ext>
                </a:extLst>
              </p:cNvPr>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 name="Rectangle 8">
                <a:extLst>
                  <a:ext uri="{FF2B5EF4-FFF2-40B4-BE49-F238E27FC236}">
                    <a16:creationId xmlns:a16="http://schemas.microsoft.com/office/drawing/2014/main" id="{6D0C7C81-A385-17FE-B245-9E1AF7AAADE3}"/>
                  </a:ext>
                </a:extLst>
              </p:cNvPr>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8" name="Group 9">
                <a:extLst>
                  <a:ext uri="{FF2B5EF4-FFF2-40B4-BE49-F238E27FC236}">
                    <a16:creationId xmlns:a16="http://schemas.microsoft.com/office/drawing/2014/main" id="{E889B7CF-BEF4-5AE1-553A-C3D73520A7AF}"/>
                  </a:ext>
                </a:extLst>
              </p:cNvPr>
              <p:cNvGrpSpPr>
                <a:grpSpLocks noChangeAspect="1"/>
              </p:cNvGrpSpPr>
              <p:nvPr/>
            </p:nvGrpSpPr>
            <p:grpSpPr bwMode="auto">
              <a:xfrm>
                <a:off x="3582" y="1591"/>
                <a:ext cx="188" cy="1492"/>
                <a:chOff x="1392" y="1008"/>
                <a:chExt cx="96" cy="2304"/>
              </a:xfrm>
            </p:grpSpPr>
            <p:sp>
              <p:nvSpPr>
                <p:cNvPr id="9" name="Rectangle 10">
                  <a:extLst>
                    <a:ext uri="{FF2B5EF4-FFF2-40B4-BE49-F238E27FC236}">
                      <a16:creationId xmlns:a16="http://schemas.microsoft.com/office/drawing/2014/main" id="{80863E1F-A06C-8867-0EBC-FB7836D7B978}"/>
                    </a:ext>
                  </a:extLst>
                </p:cNvPr>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 name="Line 11">
                  <a:extLst>
                    <a:ext uri="{FF2B5EF4-FFF2-40B4-BE49-F238E27FC236}">
                      <a16:creationId xmlns:a16="http://schemas.microsoft.com/office/drawing/2014/main" id="{DCB2A8B0-F587-5DB3-3BAC-5B9C21726859}"/>
                    </a:ext>
                  </a:extLst>
                </p:cNvPr>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 name="Line 12">
                  <a:extLst>
                    <a:ext uri="{FF2B5EF4-FFF2-40B4-BE49-F238E27FC236}">
                      <a16:creationId xmlns:a16="http://schemas.microsoft.com/office/drawing/2014/main" id="{06184756-C799-87F9-8742-D25599B4F518}"/>
                    </a:ext>
                  </a:extLst>
                </p:cNvPr>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6" name="Line 20">
              <a:extLst>
                <a:ext uri="{FF2B5EF4-FFF2-40B4-BE49-F238E27FC236}">
                  <a16:creationId xmlns:a16="http://schemas.microsoft.com/office/drawing/2014/main" id="{266253B5-0429-0EB2-E135-1708D27F9E63}"/>
                </a:ext>
              </a:extLst>
            </p:cNvPr>
            <p:cNvSpPr>
              <a:spLocks noChangeShapeType="1"/>
            </p:cNvSpPr>
            <p:nvPr/>
          </p:nvSpPr>
          <p:spPr bwMode="auto">
            <a:xfrm rot="5400000" flipV="1">
              <a:off x="1358900" y="332422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 name="Line 21">
              <a:extLst>
                <a:ext uri="{FF2B5EF4-FFF2-40B4-BE49-F238E27FC236}">
                  <a16:creationId xmlns:a16="http://schemas.microsoft.com/office/drawing/2014/main" id="{54B9AC2D-395B-1739-AE6F-0C4EEE9EA2A9}"/>
                </a:ext>
              </a:extLst>
            </p:cNvPr>
            <p:cNvSpPr>
              <a:spLocks noChangeShapeType="1"/>
            </p:cNvSpPr>
            <p:nvPr/>
          </p:nvSpPr>
          <p:spPr bwMode="auto">
            <a:xfrm rot="5400000" flipV="1">
              <a:off x="1746250" y="394017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 name="Text Box 22">
              <a:extLst>
                <a:ext uri="{FF2B5EF4-FFF2-40B4-BE49-F238E27FC236}">
                  <a16:creationId xmlns:a16="http://schemas.microsoft.com/office/drawing/2014/main" id="{6C443333-F55F-761D-5FC3-1ECFB3B45700}"/>
                </a:ext>
              </a:extLst>
            </p:cNvPr>
            <p:cNvSpPr txBox="1">
              <a:spLocks noChangeArrowheads="1"/>
            </p:cNvSpPr>
            <p:nvPr/>
          </p:nvSpPr>
          <p:spPr bwMode="auto">
            <a:xfrm>
              <a:off x="955675" y="3071813"/>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H</a:t>
              </a:r>
              <a:r>
                <a:rPr lang="en-US" altLang="en-US" sz="2400" b="0" i="1" baseline="-25000" dirty="0" err="1">
                  <a:latin typeface="Arial Narrow" pitchFamily="34" charset="0"/>
                </a:rPr>
                <a:t>uc</a:t>
              </a:r>
              <a:endParaRPr lang="en-US" altLang="en-US" sz="2400" b="0" i="1" dirty="0">
                <a:latin typeface="Arial Narrow" pitchFamily="34" charset="0"/>
              </a:endParaRPr>
            </a:p>
          </p:txBody>
        </p:sp>
        <p:sp>
          <p:nvSpPr>
            <p:cNvPr id="19" name="Text Box 23">
              <a:extLst>
                <a:ext uri="{FF2B5EF4-FFF2-40B4-BE49-F238E27FC236}">
                  <a16:creationId xmlns:a16="http://schemas.microsoft.com/office/drawing/2014/main" id="{CCCC01B7-8FD7-32DF-51AF-69C0D16390FD}"/>
                </a:ext>
              </a:extLst>
            </p:cNvPr>
            <p:cNvSpPr txBox="1">
              <a:spLocks noChangeArrowheads="1"/>
            </p:cNvSpPr>
            <p:nvPr/>
          </p:nvSpPr>
          <p:spPr bwMode="auto">
            <a:xfrm>
              <a:off x="1354138" y="3681413"/>
              <a:ext cx="858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H</a:t>
              </a:r>
              <a:r>
                <a:rPr lang="en-US" altLang="en-US" sz="2400" b="0" i="1" baseline="-25000">
                  <a:latin typeface="Arial Narrow" pitchFamily="34" charset="0"/>
                </a:rPr>
                <a:t>ub</a:t>
              </a:r>
              <a:endParaRPr lang="en-US" altLang="en-US" sz="2400" b="0" i="1">
                <a:latin typeface="Arial Narrow" pitchFamily="34" charset="0"/>
              </a:endParaRPr>
            </a:p>
          </p:txBody>
        </p:sp>
        <p:sp>
          <p:nvSpPr>
            <p:cNvPr id="20" name="Line 27">
              <a:extLst>
                <a:ext uri="{FF2B5EF4-FFF2-40B4-BE49-F238E27FC236}">
                  <a16:creationId xmlns:a16="http://schemas.microsoft.com/office/drawing/2014/main" id="{87C49BD9-8A83-776C-1194-ED85F58583EF}"/>
                </a:ext>
              </a:extLst>
            </p:cNvPr>
            <p:cNvSpPr>
              <a:spLocks noChangeShapeType="1"/>
            </p:cNvSpPr>
            <p:nvPr/>
          </p:nvSpPr>
          <p:spPr bwMode="auto">
            <a:xfrm rot="5400000" flipV="1">
              <a:off x="1346200" y="4283075"/>
              <a:ext cx="0" cy="50165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Text Box 28">
              <a:extLst>
                <a:ext uri="{FF2B5EF4-FFF2-40B4-BE49-F238E27FC236}">
                  <a16:creationId xmlns:a16="http://schemas.microsoft.com/office/drawing/2014/main" id="{007B8573-C5FD-D303-ADEE-966F0B6BD440}"/>
                </a:ext>
              </a:extLst>
            </p:cNvPr>
            <p:cNvSpPr txBox="1">
              <a:spLocks noChangeArrowheads="1"/>
            </p:cNvSpPr>
            <p:nvPr/>
          </p:nvSpPr>
          <p:spPr bwMode="auto">
            <a:xfrm>
              <a:off x="1495425" y="4283075"/>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H</a:t>
              </a:r>
              <a:r>
                <a:rPr lang="en-US" altLang="en-US" sz="2400" b="0" i="1" baseline="-25000">
                  <a:latin typeface="Arial Narrow" pitchFamily="34" charset="0"/>
                </a:rPr>
                <a:t>uc</a:t>
              </a:r>
              <a:endParaRPr lang="en-US" altLang="en-US" sz="2400" b="0" i="1">
                <a:latin typeface="Arial Narrow" pitchFamily="34" charset="0"/>
              </a:endParaRPr>
            </a:p>
          </p:txBody>
        </p:sp>
      </p:grpSp>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97</a:t>
            </a:fld>
            <a:endParaRPr lang="en-US" altLang="en-US" dirty="0"/>
          </a:p>
        </p:txBody>
      </p:sp>
      <p:sp>
        <p:nvSpPr>
          <p:cNvPr id="15" name="AutoShape 42">
            <a:extLst>
              <a:ext uri="{FF2B5EF4-FFF2-40B4-BE49-F238E27FC236}">
                <a16:creationId xmlns:a16="http://schemas.microsoft.com/office/drawing/2014/main" id="{50F653CB-EEFF-72BE-72AD-0BB2728F189E}"/>
              </a:ext>
            </a:extLst>
          </p:cNvPr>
          <p:cNvSpPr>
            <a:spLocks noChangeArrowheads="1"/>
          </p:cNvSpPr>
          <p:nvPr/>
        </p:nvSpPr>
        <p:spPr bwMode="auto">
          <a:xfrm rot="-2878587">
            <a:off x="3656460" y="1360586"/>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AutoShape 50">
            <a:extLst>
              <a:ext uri="{FF2B5EF4-FFF2-40B4-BE49-F238E27FC236}">
                <a16:creationId xmlns:a16="http://schemas.microsoft.com/office/drawing/2014/main" id="{95989263-80F2-10A3-EE90-21FD1A33FF06}"/>
              </a:ext>
            </a:extLst>
          </p:cNvPr>
          <p:cNvSpPr>
            <a:spLocks noChangeArrowheads="1"/>
          </p:cNvSpPr>
          <p:nvPr/>
        </p:nvSpPr>
        <p:spPr bwMode="auto">
          <a:xfrm rot="10800000">
            <a:off x="5028059" y="4194274"/>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51">
            <a:extLst>
              <a:ext uri="{FF2B5EF4-FFF2-40B4-BE49-F238E27FC236}">
                <a16:creationId xmlns:a16="http://schemas.microsoft.com/office/drawing/2014/main" id="{DB88DB3F-C420-7000-47B2-A4E187D57197}"/>
              </a:ext>
            </a:extLst>
          </p:cNvPr>
          <p:cNvSpPr>
            <a:spLocks noChangeArrowheads="1"/>
          </p:cNvSpPr>
          <p:nvPr/>
        </p:nvSpPr>
        <p:spPr bwMode="auto">
          <a:xfrm rot="5400000">
            <a:off x="1310135" y="617882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4" name="Text Box 23">
            <a:extLst>
              <a:ext uri="{FF2B5EF4-FFF2-40B4-BE49-F238E27FC236}">
                <a16:creationId xmlns:a16="http://schemas.microsoft.com/office/drawing/2014/main" id="{A1944779-1294-85C5-0A25-8EC66A71585B}"/>
              </a:ext>
            </a:extLst>
          </p:cNvPr>
          <p:cNvSpPr txBox="1">
            <a:spLocks noChangeArrowheads="1"/>
          </p:cNvSpPr>
          <p:nvPr/>
        </p:nvSpPr>
        <p:spPr bwMode="auto">
          <a:xfrm>
            <a:off x="6741240" y="1467351"/>
            <a:ext cx="4897081"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j-lt"/>
              </a:rPr>
              <a:t>Consider load path through connection region:</a:t>
            </a:r>
          </a:p>
          <a:p>
            <a:pPr>
              <a:spcBef>
                <a:spcPct val="50000"/>
              </a:spcBef>
              <a:buClrTx/>
              <a:buSzTx/>
              <a:buNone/>
            </a:pPr>
            <a:r>
              <a:rPr lang="en-US" altLang="en-US" sz="2200" b="0" i="1" u="sng" dirty="0">
                <a:latin typeface="+mj-lt"/>
              </a:rPr>
              <a:t>Uniform Force Method –</a:t>
            </a:r>
            <a:r>
              <a:rPr lang="en-US" altLang="en-US" sz="2200" b="0" i="1" dirty="0">
                <a:latin typeface="+mj-lt"/>
              </a:rPr>
              <a:t> </a:t>
            </a:r>
            <a:br>
              <a:rPr lang="en-US" altLang="en-US" sz="2200" b="0" i="1" dirty="0">
                <a:latin typeface="+mj-lt"/>
              </a:rPr>
            </a:br>
            <a:r>
              <a:rPr lang="en-US" altLang="en-US" sz="2200" b="0" i="1" dirty="0">
                <a:latin typeface="+mj-lt"/>
              </a:rPr>
              <a:t>Horizontal Component of P</a:t>
            </a:r>
            <a:r>
              <a:rPr lang="en-US" altLang="en-US" sz="2200" b="0" i="1" baseline="-25000" dirty="0">
                <a:latin typeface="+mj-lt"/>
              </a:rPr>
              <a:t>u</a:t>
            </a:r>
            <a:r>
              <a:rPr lang="en-US" altLang="en-US" sz="2200" b="0" i="1" dirty="0">
                <a:latin typeface="+mj-lt"/>
              </a:rPr>
              <a:t> transferred to beam.</a:t>
            </a:r>
          </a:p>
        </p:txBody>
      </p:sp>
      <p:sp>
        <p:nvSpPr>
          <p:cNvPr id="49" name="Text Box 29">
            <a:extLst>
              <a:ext uri="{FF2B5EF4-FFF2-40B4-BE49-F238E27FC236}">
                <a16:creationId xmlns:a16="http://schemas.microsoft.com/office/drawing/2014/main" id="{01ECE57F-13DC-6FA8-E353-18D561D86F0B}"/>
              </a:ext>
            </a:extLst>
          </p:cNvPr>
          <p:cNvSpPr txBox="1">
            <a:spLocks noChangeArrowheads="1"/>
          </p:cNvSpPr>
          <p:nvPr/>
        </p:nvSpPr>
        <p:spPr bwMode="auto">
          <a:xfrm>
            <a:off x="6741240" y="3625860"/>
            <a:ext cx="38236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i="1" dirty="0" err="1">
                <a:latin typeface="+mj-lt"/>
              </a:rPr>
              <a:t>H</a:t>
            </a:r>
            <a:r>
              <a:rPr lang="en-US" altLang="en-US" sz="2800" i="1" baseline="-25000" dirty="0" err="1">
                <a:latin typeface="+mj-lt"/>
              </a:rPr>
              <a:t>uc</a:t>
            </a:r>
            <a:r>
              <a:rPr lang="en-US" altLang="en-US" sz="2800" i="1" dirty="0">
                <a:latin typeface="+mj-lt"/>
              </a:rPr>
              <a:t> + H</a:t>
            </a:r>
            <a:r>
              <a:rPr lang="en-US" altLang="en-US" sz="2800" i="1" baseline="-25000" dirty="0">
                <a:latin typeface="+mj-lt"/>
              </a:rPr>
              <a:t>ub</a:t>
            </a:r>
            <a:r>
              <a:rPr lang="en-US" altLang="en-US" sz="2800" i="1" dirty="0">
                <a:latin typeface="+mj-lt"/>
              </a:rPr>
              <a:t> = P</a:t>
            </a:r>
            <a:r>
              <a:rPr lang="en-US" altLang="en-US" sz="2800" i="1" baseline="-25000" dirty="0">
                <a:latin typeface="+mj-lt"/>
              </a:rPr>
              <a:t>u</a:t>
            </a:r>
            <a:r>
              <a:rPr lang="en-US" altLang="en-US" sz="2800" i="1" dirty="0">
                <a:latin typeface="+mj-lt"/>
              </a:rPr>
              <a:t> cos </a:t>
            </a:r>
            <a:r>
              <a:rPr lang="en-US" altLang="en-US" sz="2800" i="1" dirty="0">
                <a:latin typeface="+mj-lt"/>
                <a:sym typeface="Symbol" pitchFamily="18" charset="2"/>
              </a:rPr>
              <a:t></a:t>
            </a:r>
          </a:p>
        </p:txBody>
      </p:sp>
      <p:sp>
        <p:nvSpPr>
          <p:cNvPr id="50" name="Text Box 30">
            <a:extLst>
              <a:ext uri="{FF2B5EF4-FFF2-40B4-BE49-F238E27FC236}">
                <a16:creationId xmlns:a16="http://schemas.microsoft.com/office/drawing/2014/main" id="{C500C3A2-0F73-134B-FCF0-FA631EA2D7AF}"/>
              </a:ext>
            </a:extLst>
          </p:cNvPr>
          <p:cNvSpPr txBox="1">
            <a:spLocks noChangeArrowheads="1"/>
          </p:cNvSpPr>
          <p:nvPr/>
        </p:nvSpPr>
        <p:spPr bwMode="auto">
          <a:xfrm>
            <a:off x="6741240" y="4361909"/>
            <a:ext cx="4643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a:latin typeface="+mj-lt"/>
              </a:rPr>
              <a:t>H</a:t>
            </a:r>
            <a:r>
              <a:rPr lang="en-US" altLang="en-US" sz="2000" i="1" baseline="-25000" dirty="0">
                <a:latin typeface="+mj-lt"/>
              </a:rPr>
              <a:t>ub</a:t>
            </a:r>
            <a:r>
              <a:rPr lang="en-US" altLang="en-US" sz="2000" dirty="0">
                <a:latin typeface="+mj-lt"/>
              </a:rPr>
              <a:t> is transferred directly to beam</a:t>
            </a:r>
            <a:endParaRPr lang="en-US" altLang="en-US" sz="2000" i="1" dirty="0">
              <a:latin typeface="+mj-lt"/>
            </a:endParaRPr>
          </a:p>
        </p:txBody>
      </p:sp>
      <p:sp>
        <p:nvSpPr>
          <p:cNvPr id="51" name="Text Box 31">
            <a:extLst>
              <a:ext uri="{FF2B5EF4-FFF2-40B4-BE49-F238E27FC236}">
                <a16:creationId xmlns:a16="http://schemas.microsoft.com/office/drawing/2014/main" id="{EE52B908-5497-72A2-CB96-CCECF62934AF}"/>
              </a:ext>
            </a:extLst>
          </p:cNvPr>
          <p:cNvSpPr txBox="1">
            <a:spLocks noChangeArrowheads="1"/>
          </p:cNvSpPr>
          <p:nvPr/>
        </p:nvSpPr>
        <p:spPr bwMode="auto">
          <a:xfrm>
            <a:off x="6760290" y="4819109"/>
            <a:ext cx="48540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1313" indent="-341313">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err="1">
                <a:latin typeface="+mj-lt"/>
              </a:rPr>
              <a:t>H</a:t>
            </a:r>
            <a:r>
              <a:rPr lang="en-US" altLang="en-US" sz="2000" i="1" baseline="-25000" dirty="0" err="1">
                <a:latin typeface="+mj-lt"/>
              </a:rPr>
              <a:t>uc</a:t>
            </a:r>
            <a:r>
              <a:rPr lang="en-US" altLang="en-US" sz="2000" dirty="0">
                <a:latin typeface="+mj-lt"/>
              </a:rPr>
              <a:t> is transferred indirectly to beam </a:t>
            </a:r>
            <a:r>
              <a:rPr lang="en-US" altLang="en-US" sz="2000" dirty="0">
                <a:solidFill>
                  <a:schemeClr val="bg1"/>
                </a:solidFill>
                <a:latin typeface="+mj-lt"/>
              </a:rPr>
              <a:t>i</a:t>
            </a:r>
            <a:r>
              <a:rPr lang="en-US" altLang="en-US" sz="2000" dirty="0">
                <a:latin typeface="+mj-lt"/>
              </a:rPr>
              <a:t>through column and beam to </a:t>
            </a:r>
            <a:r>
              <a:rPr lang="en-US" altLang="en-US" sz="2000" dirty="0">
                <a:solidFill>
                  <a:schemeClr val="bg1"/>
                </a:solidFill>
                <a:latin typeface="+mj-lt"/>
              </a:rPr>
              <a:t>i</a:t>
            </a:r>
            <a:r>
              <a:rPr lang="en-US" altLang="en-US" sz="2000" dirty="0">
                <a:latin typeface="+mj-lt"/>
              </a:rPr>
              <a:t>column connection</a:t>
            </a:r>
            <a:endParaRPr lang="en-US" altLang="en-US" sz="2000" i="1" dirty="0">
              <a:latin typeface="+mj-lt"/>
            </a:endParaRPr>
          </a:p>
        </p:txBody>
      </p:sp>
      <p:sp>
        <p:nvSpPr>
          <p:cNvPr id="57" name="Text Box 45">
            <a:extLst>
              <a:ext uri="{FF2B5EF4-FFF2-40B4-BE49-F238E27FC236}">
                <a16:creationId xmlns:a16="http://schemas.microsoft.com/office/drawing/2014/main" id="{DC58180C-0C4A-1F4D-CE9C-734F4724E07C}"/>
              </a:ext>
            </a:extLst>
          </p:cNvPr>
          <p:cNvSpPr txBox="1">
            <a:spLocks noChangeArrowheads="1"/>
          </p:cNvSpPr>
          <p:nvPr/>
        </p:nvSpPr>
        <p:spPr bwMode="auto">
          <a:xfrm>
            <a:off x="1631504" y="836712"/>
            <a:ext cx="229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58" name="Text Box 52">
            <a:extLst>
              <a:ext uri="{FF2B5EF4-FFF2-40B4-BE49-F238E27FC236}">
                <a16:creationId xmlns:a16="http://schemas.microsoft.com/office/drawing/2014/main" id="{76986CCB-34B0-57DA-3EE7-D3AEAE24A2D8}"/>
              </a:ext>
            </a:extLst>
          </p:cNvPr>
          <p:cNvSpPr txBox="1">
            <a:spLocks noChangeArrowheads="1"/>
          </p:cNvSpPr>
          <p:nvPr/>
        </p:nvSpPr>
        <p:spPr bwMode="auto">
          <a:xfrm>
            <a:off x="4856447" y="4489956"/>
            <a:ext cx="159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cos </a:t>
            </a:r>
            <a:r>
              <a:rPr lang="en-US" altLang="en-US" i="1" dirty="0">
                <a:latin typeface="+mj-lt"/>
                <a:sym typeface="Symbol" pitchFamily="18" charset="2"/>
              </a:rPr>
              <a:t></a:t>
            </a:r>
          </a:p>
        </p:txBody>
      </p:sp>
      <p:sp>
        <p:nvSpPr>
          <p:cNvPr id="59" name="Text Box 53">
            <a:extLst>
              <a:ext uri="{FF2B5EF4-FFF2-40B4-BE49-F238E27FC236}">
                <a16:creationId xmlns:a16="http://schemas.microsoft.com/office/drawing/2014/main" id="{FBE4DB79-19ED-069B-6C77-27D97052A4C1}"/>
              </a:ext>
            </a:extLst>
          </p:cNvPr>
          <p:cNvSpPr txBox="1">
            <a:spLocks noChangeArrowheads="1"/>
          </p:cNvSpPr>
          <p:nvPr/>
        </p:nvSpPr>
        <p:spPr bwMode="auto">
          <a:xfrm>
            <a:off x="1800672" y="5883548"/>
            <a:ext cx="1476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Tree>
    <p:extLst>
      <p:ext uri="{BB962C8B-B14F-4D97-AF65-F5344CB8AC3E}">
        <p14:creationId xmlns:p14="http://schemas.microsoft.com/office/powerpoint/2010/main" val="200246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C2019765-2B41-81A3-9051-17752A49CBB0}"/>
              </a:ext>
            </a:extLst>
          </p:cNvPr>
          <p:cNvGrpSpPr>
            <a:grpSpLocks noChangeAspect="1"/>
          </p:cNvGrpSpPr>
          <p:nvPr/>
        </p:nvGrpSpPr>
        <p:grpSpPr bwMode="auto">
          <a:xfrm>
            <a:off x="1417067" y="1458216"/>
            <a:ext cx="3336925" cy="4283075"/>
            <a:chOff x="3582" y="1591"/>
            <a:chExt cx="1162" cy="1492"/>
          </a:xfrm>
        </p:grpSpPr>
        <p:grpSp>
          <p:nvGrpSpPr>
            <p:cNvPr id="26" name="Group 3">
              <a:extLst>
                <a:ext uri="{FF2B5EF4-FFF2-40B4-BE49-F238E27FC236}">
                  <a16:creationId xmlns:a16="http://schemas.microsoft.com/office/drawing/2014/main" id="{FC47816D-EF06-1D0A-941C-C9655B60486B}"/>
                </a:ext>
              </a:extLst>
            </p:cNvPr>
            <p:cNvGrpSpPr>
              <a:grpSpLocks noChangeAspect="1"/>
            </p:cNvGrpSpPr>
            <p:nvPr/>
          </p:nvGrpSpPr>
          <p:grpSpPr bwMode="auto">
            <a:xfrm>
              <a:off x="3769" y="2461"/>
              <a:ext cx="975" cy="222"/>
              <a:chOff x="547" y="2432"/>
              <a:chExt cx="1764" cy="168"/>
            </a:xfrm>
          </p:grpSpPr>
          <p:sp>
            <p:nvSpPr>
              <p:cNvPr id="54" name="Rectangle 4">
                <a:extLst>
                  <a:ext uri="{FF2B5EF4-FFF2-40B4-BE49-F238E27FC236}">
                    <a16:creationId xmlns:a16="http://schemas.microsoft.com/office/drawing/2014/main" id="{13C47BB8-C419-DBE4-A173-21C90EF9721E}"/>
                  </a:ext>
                </a:extLst>
              </p:cNvPr>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5" name="Line 5">
                <a:extLst>
                  <a:ext uri="{FF2B5EF4-FFF2-40B4-BE49-F238E27FC236}">
                    <a16:creationId xmlns:a16="http://schemas.microsoft.com/office/drawing/2014/main" id="{76C0C973-9321-8600-06C4-35E7DB0BB7C8}"/>
                  </a:ext>
                </a:extLst>
              </p:cNvPr>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6">
                <a:extLst>
                  <a:ext uri="{FF2B5EF4-FFF2-40B4-BE49-F238E27FC236}">
                    <a16:creationId xmlns:a16="http://schemas.microsoft.com/office/drawing/2014/main" id="{4F4E3E25-DD56-EAF8-72BE-4C2A54449AA0}"/>
                  </a:ext>
                </a:extLst>
              </p:cNvPr>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38" name="Freeform 7">
              <a:extLst>
                <a:ext uri="{FF2B5EF4-FFF2-40B4-BE49-F238E27FC236}">
                  <a16:creationId xmlns:a16="http://schemas.microsoft.com/office/drawing/2014/main" id="{31EB9AAE-8F1A-A668-CE52-C379680A1E10}"/>
                </a:ext>
              </a:extLst>
            </p:cNvPr>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9" name="Rectangle 8">
              <a:extLst>
                <a:ext uri="{FF2B5EF4-FFF2-40B4-BE49-F238E27FC236}">
                  <a16:creationId xmlns:a16="http://schemas.microsoft.com/office/drawing/2014/main" id="{FF587C04-30BB-9FE0-6427-31391D26DDC5}"/>
                </a:ext>
              </a:extLst>
            </p:cNvPr>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40" name="Group 9">
              <a:extLst>
                <a:ext uri="{FF2B5EF4-FFF2-40B4-BE49-F238E27FC236}">
                  <a16:creationId xmlns:a16="http://schemas.microsoft.com/office/drawing/2014/main" id="{CEB265FF-EDF5-F596-AF96-76B9F8D5FB17}"/>
                </a:ext>
              </a:extLst>
            </p:cNvPr>
            <p:cNvGrpSpPr>
              <a:grpSpLocks noChangeAspect="1"/>
            </p:cNvGrpSpPr>
            <p:nvPr/>
          </p:nvGrpSpPr>
          <p:grpSpPr bwMode="auto">
            <a:xfrm>
              <a:off x="3582" y="1591"/>
              <a:ext cx="188" cy="1492"/>
              <a:chOff x="1392" y="1008"/>
              <a:chExt cx="96" cy="2304"/>
            </a:xfrm>
          </p:grpSpPr>
          <p:sp>
            <p:nvSpPr>
              <p:cNvPr id="41" name="Rectangle 10">
                <a:extLst>
                  <a:ext uri="{FF2B5EF4-FFF2-40B4-BE49-F238E27FC236}">
                    <a16:creationId xmlns:a16="http://schemas.microsoft.com/office/drawing/2014/main" id="{4DBFA9BA-0D06-1B28-2702-9A8189894901}"/>
                  </a:ext>
                </a:extLst>
              </p:cNvPr>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2" name="Line 11">
                <a:extLst>
                  <a:ext uri="{FF2B5EF4-FFF2-40B4-BE49-F238E27FC236}">
                    <a16:creationId xmlns:a16="http://schemas.microsoft.com/office/drawing/2014/main" id="{C1776F96-5036-7BB2-16F0-9C6F6353A312}"/>
                  </a:ext>
                </a:extLst>
              </p:cNvPr>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12">
                <a:extLst>
                  <a:ext uri="{FF2B5EF4-FFF2-40B4-BE49-F238E27FC236}">
                    <a16:creationId xmlns:a16="http://schemas.microsoft.com/office/drawing/2014/main" id="{22FD8F58-8AE0-23BF-B80F-DC9B74561F76}"/>
                  </a:ext>
                </a:extLst>
              </p:cNvPr>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98</a:t>
            </a:fld>
            <a:endParaRPr lang="en-US" altLang="en-US" dirty="0"/>
          </a:p>
        </p:txBody>
      </p:sp>
      <p:sp>
        <p:nvSpPr>
          <p:cNvPr id="15" name="AutoShape 42">
            <a:extLst>
              <a:ext uri="{FF2B5EF4-FFF2-40B4-BE49-F238E27FC236}">
                <a16:creationId xmlns:a16="http://schemas.microsoft.com/office/drawing/2014/main" id="{50F653CB-EEFF-72BE-72AD-0BB2728F189E}"/>
              </a:ext>
            </a:extLst>
          </p:cNvPr>
          <p:cNvSpPr>
            <a:spLocks noChangeArrowheads="1"/>
          </p:cNvSpPr>
          <p:nvPr/>
        </p:nvSpPr>
        <p:spPr bwMode="auto">
          <a:xfrm rot="-2878587">
            <a:off x="3656460" y="1360586"/>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AutoShape 50">
            <a:extLst>
              <a:ext uri="{FF2B5EF4-FFF2-40B4-BE49-F238E27FC236}">
                <a16:creationId xmlns:a16="http://schemas.microsoft.com/office/drawing/2014/main" id="{95989263-80F2-10A3-EE90-21FD1A33FF06}"/>
              </a:ext>
            </a:extLst>
          </p:cNvPr>
          <p:cNvSpPr>
            <a:spLocks noChangeArrowheads="1"/>
          </p:cNvSpPr>
          <p:nvPr/>
        </p:nvSpPr>
        <p:spPr bwMode="auto">
          <a:xfrm rot="10800000">
            <a:off x="5028059" y="4194274"/>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51">
            <a:extLst>
              <a:ext uri="{FF2B5EF4-FFF2-40B4-BE49-F238E27FC236}">
                <a16:creationId xmlns:a16="http://schemas.microsoft.com/office/drawing/2014/main" id="{DB88DB3F-C420-7000-47B2-A4E187D57197}"/>
              </a:ext>
            </a:extLst>
          </p:cNvPr>
          <p:cNvSpPr>
            <a:spLocks noChangeArrowheads="1"/>
          </p:cNvSpPr>
          <p:nvPr/>
        </p:nvSpPr>
        <p:spPr bwMode="auto">
          <a:xfrm rot="5400000">
            <a:off x="1310135" y="617882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4" name="Text Box 23">
            <a:extLst>
              <a:ext uri="{FF2B5EF4-FFF2-40B4-BE49-F238E27FC236}">
                <a16:creationId xmlns:a16="http://schemas.microsoft.com/office/drawing/2014/main" id="{A1944779-1294-85C5-0A25-8EC66A71585B}"/>
              </a:ext>
            </a:extLst>
          </p:cNvPr>
          <p:cNvSpPr txBox="1">
            <a:spLocks noChangeArrowheads="1"/>
          </p:cNvSpPr>
          <p:nvPr/>
        </p:nvSpPr>
        <p:spPr bwMode="auto">
          <a:xfrm>
            <a:off x="6741240" y="1467351"/>
            <a:ext cx="4897081"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j-lt"/>
              </a:rPr>
              <a:t>Consider load path through connection region:</a:t>
            </a:r>
          </a:p>
          <a:p>
            <a:pPr>
              <a:spcBef>
                <a:spcPct val="50000"/>
              </a:spcBef>
              <a:buClrTx/>
              <a:buSzTx/>
              <a:buFontTx/>
              <a:buNone/>
            </a:pPr>
            <a:r>
              <a:rPr lang="en-US" altLang="en-US" sz="2200" b="0" i="1" dirty="0">
                <a:latin typeface="+mj-lt"/>
              </a:rPr>
              <a:t>Use caution in use of bolts and welds.</a:t>
            </a:r>
          </a:p>
          <a:p>
            <a:pPr>
              <a:spcBef>
                <a:spcPct val="50000"/>
              </a:spcBef>
              <a:buClrTx/>
              <a:buSzTx/>
              <a:buFontTx/>
              <a:buNone/>
            </a:pPr>
            <a:r>
              <a:rPr lang="en-US" altLang="en-US" sz="2200" u="sng" dirty="0">
                <a:latin typeface="+mj-lt"/>
              </a:rPr>
              <a:t>Section D2.2(b):</a:t>
            </a:r>
            <a:br>
              <a:rPr lang="en-US" altLang="en-US" sz="2200" u="sng" dirty="0">
                <a:latin typeface="+mj-lt"/>
              </a:rPr>
            </a:br>
            <a:r>
              <a:rPr lang="en-US" altLang="en-US" sz="2200" dirty="0">
                <a:latin typeface="+mj-lt"/>
              </a:rPr>
              <a:t>"Bolts and welds shall not be designed to share force in a joint or the same force component in a connection."</a:t>
            </a:r>
          </a:p>
          <a:p>
            <a:pPr>
              <a:spcBef>
                <a:spcPct val="50000"/>
              </a:spcBef>
              <a:buClrTx/>
              <a:buSzTx/>
              <a:buFontTx/>
              <a:buNone/>
            </a:pPr>
            <a:endParaRPr lang="en-US" altLang="en-US" sz="2200" b="0" i="1" dirty="0">
              <a:latin typeface="+mj-lt"/>
            </a:endParaRPr>
          </a:p>
        </p:txBody>
      </p:sp>
      <p:sp>
        <p:nvSpPr>
          <p:cNvPr id="57" name="Text Box 45">
            <a:extLst>
              <a:ext uri="{FF2B5EF4-FFF2-40B4-BE49-F238E27FC236}">
                <a16:creationId xmlns:a16="http://schemas.microsoft.com/office/drawing/2014/main" id="{DC58180C-0C4A-1F4D-CE9C-734F4724E07C}"/>
              </a:ext>
            </a:extLst>
          </p:cNvPr>
          <p:cNvSpPr txBox="1">
            <a:spLocks noChangeArrowheads="1"/>
          </p:cNvSpPr>
          <p:nvPr/>
        </p:nvSpPr>
        <p:spPr bwMode="auto">
          <a:xfrm>
            <a:off x="1631504" y="836712"/>
            <a:ext cx="229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58" name="Text Box 52">
            <a:extLst>
              <a:ext uri="{FF2B5EF4-FFF2-40B4-BE49-F238E27FC236}">
                <a16:creationId xmlns:a16="http://schemas.microsoft.com/office/drawing/2014/main" id="{76986CCB-34B0-57DA-3EE7-D3AEAE24A2D8}"/>
              </a:ext>
            </a:extLst>
          </p:cNvPr>
          <p:cNvSpPr txBox="1">
            <a:spLocks noChangeArrowheads="1"/>
          </p:cNvSpPr>
          <p:nvPr/>
        </p:nvSpPr>
        <p:spPr bwMode="auto">
          <a:xfrm>
            <a:off x="4856447" y="4489956"/>
            <a:ext cx="159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cos </a:t>
            </a:r>
            <a:r>
              <a:rPr lang="en-US" altLang="en-US" i="1" dirty="0">
                <a:latin typeface="+mj-lt"/>
                <a:sym typeface="Symbol" pitchFamily="18" charset="2"/>
              </a:rPr>
              <a:t></a:t>
            </a:r>
          </a:p>
        </p:txBody>
      </p:sp>
      <p:sp>
        <p:nvSpPr>
          <p:cNvPr id="59" name="Text Box 53">
            <a:extLst>
              <a:ext uri="{FF2B5EF4-FFF2-40B4-BE49-F238E27FC236}">
                <a16:creationId xmlns:a16="http://schemas.microsoft.com/office/drawing/2014/main" id="{FBE4DB79-19ED-069B-6C77-27D97052A4C1}"/>
              </a:ext>
            </a:extLst>
          </p:cNvPr>
          <p:cNvSpPr txBox="1">
            <a:spLocks noChangeArrowheads="1"/>
          </p:cNvSpPr>
          <p:nvPr/>
        </p:nvSpPr>
        <p:spPr bwMode="auto">
          <a:xfrm>
            <a:off x="1800672" y="5883548"/>
            <a:ext cx="1476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Tree>
    <p:extLst>
      <p:ext uri="{BB962C8B-B14F-4D97-AF65-F5344CB8AC3E}">
        <p14:creationId xmlns:p14="http://schemas.microsoft.com/office/powerpoint/2010/main" val="6640739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A8AC9797-2DFA-5FAB-A4AF-1B745428FB40}"/>
              </a:ext>
            </a:extLst>
          </p:cNvPr>
          <p:cNvGrpSpPr/>
          <p:nvPr/>
        </p:nvGrpSpPr>
        <p:grpSpPr>
          <a:xfrm>
            <a:off x="1417067" y="1458215"/>
            <a:ext cx="3336925" cy="4283075"/>
            <a:chOff x="695325" y="1887538"/>
            <a:chExt cx="3336925" cy="4283075"/>
          </a:xfrm>
        </p:grpSpPr>
        <p:grpSp>
          <p:nvGrpSpPr>
            <p:cNvPr id="81" name="Group 2">
              <a:extLst>
                <a:ext uri="{FF2B5EF4-FFF2-40B4-BE49-F238E27FC236}">
                  <a16:creationId xmlns:a16="http://schemas.microsoft.com/office/drawing/2014/main" id="{18589A31-AF48-335B-D05B-64E2EAA3C7F4}"/>
                </a:ext>
              </a:extLst>
            </p:cNvPr>
            <p:cNvGrpSpPr>
              <a:grpSpLocks noChangeAspect="1"/>
            </p:cNvGrpSpPr>
            <p:nvPr/>
          </p:nvGrpSpPr>
          <p:grpSpPr bwMode="auto">
            <a:xfrm>
              <a:off x="695325" y="1887538"/>
              <a:ext cx="3336925" cy="4283075"/>
              <a:chOff x="3582" y="1591"/>
              <a:chExt cx="1162" cy="1492"/>
            </a:xfrm>
          </p:grpSpPr>
          <p:grpSp>
            <p:nvGrpSpPr>
              <p:cNvPr id="82" name="Group 3">
                <a:extLst>
                  <a:ext uri="{FF2B5EF4-FFF2-40B4-BE49-F238E27FC236}">
                    <a16:creationId xmlns:a16="http://schemas.microsoft.com/office/drawing/2014/main" id="{51A4ECFB-07DF-6BF1-2A90-21FC67452050}"/>
                  </a:ext>
                </a:extLst>
              </p:cNvPr>
              <p:cNvGrpSpPr>
                <a:grpSpLocks noChangeAspect="1"/>
              </p:cNvGrpSpPr>
              <p:nvPr/>
            </p:nvGrpSpPr>
            <p:grpSpPr bwMode="auto">
              <a:xfrm>
                <a:off x="3769" y="2461"/>
                <a:ext cx="975" cy="222"/>
                <a:chOff x="547" y="2432"/>
                <a:chExt cx="1764" cy="168"/>
              </a:xfrm>
            </p:grpSpPr>
            <p:sp>
              <p:nvSpPr>
                <p:cNvPr id="89" name="Rectangle 4">
                  <a:extLst>
                    <a:ext uri="{FF2B5EF4-FFF2-40B4-BE49-F238E27FC236}">
                      <a16:creationId xmlns:a16="http://schemas.microsoft.com/office/drawing/2014/main" id="{677A5B35-044D-31C1-03B3-E8C0FE10D3C0}"/>
                    </a:ext>
                  </a:extLst>
                </p:cNvPr>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0" name="Line 5">
                  <a:extLst>
                    <a:ext uri="{FF2B5EF4-FFF2-40B4-BE49-F238E27FC236}">
                      <a16:creationId xmlns:a16="http://schemas.microsoft.com/office/drawing/2014/main" id="{7BBE46AA-5998-869E-0114-A8BCD441A582}"/>
                    </a:ext>
                  </a:extLst>
                </p:cNvPr>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Line 6">
                  <a:extLst>
                    <a:ext uri="{FF2B5EF4-FFF2-40B4-BE49-F238E27FC236}">
                      <a16:creationId xmlns:a16="http://schemas.microsoft.com/office/drawing/2014/main" id="{BCECAA2B-5264-16FA-E728-920CCA0BCAA3}"/>
                    </a:ext>
                  </a:extLst>
                </p:cNvPr>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3" name="Freeform 7">
                <a:extLst>
                  <a:ext uri="{FF2B5EF4-FFF2-40B4-BE49-F238E27FC236}">
                    <a16:creationId xmlns:a16="http://schemas.microsoft.com/office/drawing/2014/main" id="{E31C32EF-C781-68FE-9179-D03FD7A1B188}"/>
                  </a:ext>
                </a:extLst>
              </p:cNvPr>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Rectangle 8">
                <a:extLst>
                  <a:ext uri="{FF2B5EF4-FFF2-40B4-BE49-F238E27FC236}">
                    <a16:creationId xmlns:a16="http://schemas.microsoft.com/office/drawing/2014/main" id="{489C92E1-706E-4A5B-73EA-ABC88DFE70A1}"/>
                  </a:ext>
                </a:extLst>
              </p:cNvPr>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85" name="Group 9">
                <a:extLst>
                  <a:ext uri="{FF2B5EF4-FFF2-40B4-BE49-F238E27FC236}">
                    <a16:creationId xmlns:a16="http://schemas.microsoft.com/office/drawing/2014/main" id="{A81353DC-67AA-2306-E90F-37732038FB75}"/>
                  </a:ext>
                </a:extLst>
              </p:cNvPr>
              <p:cNvGrpSpPr>
                <a:grpSpLocks noChangeAspect="1"/>
              </p:cNvGrpSpPr>
              <p:nvPr/>
            </p:nvGrpSpPr>
            <p:grpSpPr bwMode="auto">
              <a:xfrm>
                <a:off x="3582" y="1591"/>
                <a:ext cx="188" cy="1492"/>
                <a:chOff x="1392" y="1008"/>
                <a:chExt cx="96" cy="2304"/>
              </a:xfrm>
            </p:grpSpPr>
            <p:sp>
              <p:nvSpPr>
                <p:cNvPr id="86" name="Rectangle 10">
                  <a:extLst>
                    <a:ext uri="{FF2B5EF4-FFF2-40B4-BE49-F238E27FC236}">
                      <a16:creationId xmlns:a16="http://schemas.microsoft.com/office/drawing/2014/main" id="{42664AF2-AC53-8E9E-9D38-EA502CB9A125}"/>
                    </a:ext>
                  </a:extLst>
                </p:cNvPr>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 name="Line 11">
                  <a:extLst>
                    <a:ext uri="{FF2B5EF4-FFF2-40B4-BE49-F238E27FC236}">
                      <a16:creationId xmlns:a16="http://schemas.microsoft.com/office/drawing/2014/main" id="{F75F8815-1196-F5EC-6CB1-220103E53ABA}"/>
                    </a:ext>
                  </a:extLst>
                </p:cNvPr>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12">
                  <a:extLst>
                    <a:ext uri="{FF2B5EF4-FFF2-40B4-BE49-F238E27FC236}">
                      <a16:creationId xmlns:a16="http://schemas.microsoft.com/office/drawing/2014/main" id="{0D637FD5-E4A3-6515-E26C-99BD18B0EEBA}"/>
                    </a:ext>
                  </a:extLst>
                </p:cNvPr>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93" name="Rectangle 20">
              <a:extLst>
                <a:ext uri="{FF2B5EF4-FFF2-40B4-BE49-F238E27FC236}">
                  <a16:creationId xmlns:a16="http://schemas.microsoft.com/office/drawing/2014/main" id="{D5F6BBB6-A072-F296-7B56-7B97D17753D7}"/>
                </a:ext>
              </a:extLst>
            </p:cNvPr>
            <p:cNvSpPr>
              <a:spLocks noChangeArrowheads="1"/>
            </p:cNvSpPr>
            <p:nvPr/>
          </p:nvSpPr>
          <p:spPr bwMode="auto">
            <a:xfrm>
              <a:off x="1233488" y="4492625"/>
              <a:ext cx="114300" cy="411163"/>
            </a:xfrm>
            <a:prstGeom prst="rect">
              <a:avLst/>
            </a:prstGeom>
            <a:gradFill rotWithShape="1">
              <a:gsLst>
                <a:gs pos="0">
                  <a:srgbClr val="6C6C6C"/>
                </a:gs>
                <a:gs pos="50000">
                  <a:srgbClr val="EAEAEA"/>
                </a:gs>
                <a:gs pos="100000">
                  <a:srgbClr val="6C6C6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4" name="Oval 21">
              <a:extLst>
                <a:ext uri="{FF2B5EF4-FFF2-40B4-BE49-F238E27FC236}">
                  <a16:creationId xmlns:a16="http://schemas.microsoft.com/office/drawing/2014/main" id="{CC6404E2-FD75-AB89-B417-5785ACD129F1}"/>
                </a:ext>
              </a:extLst>
            </p:cNvPr>
            <p:cNvSpPr>
              <a:spLocks noChangeAspect="1" noChangeArrowheads="1"/>
            </p:cNvSpPr>
            <p:nvPr/>
          </p:nvSpPr>
          <p:spPr bwMode="auto">
            <a:xfrm>
              <a:off x="1268413" y="48053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5" name="Oval 22">
              <a:extLst>
                <a:ext uri="{FF2B5EF4-FFF2-40B4-BE49-F238E27FC236}">
                  <a16:creationId xmlns:a16="http://schemas.microsoft.com/office/drawing/2014/main" id="{8F3026E1-87C2-933D-7521-E680F0DDF151}"/>
                </a:ext>
              </a:extLst>
            </p:cNvPr>
            <p:cNvSpPr>
              <a:spLocks noChangeAspect="1" noChangeArrowheads="1"/>
            </p:cNvSpPr>
            <p:nvPr/>
          </p:nvSpPr>
          <p:spPr bwMode="auto">
            <a:xfrm>
              <a:off x="1268413" y="46275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6" name="Oval 23">
              <a:extLst>
                <a:ext uri="{FF2B5EF4-FFF2-40B4-BE49-F238E27FC236}">
                  <a16:creationId xmlns:a16="http://schemas.microsoft.com/office/drawing/2014/main" id="{3A7A3892-4426-9285-45C9-E6590635F365}"/>
                </a:ext>
              </a:extLst>
            </p:cNvPr>
            <p:cNvSpPr>
              <a:spLocks noChangeAspect="1" noChangeArrowheads="1"/>
            </p:cNvSpPr>
            <p:nvPr/>
          </p:nvSpPr>
          <p:spPr bwMode="auto">
            <a:xfrm>
              <a:off x="1268413" y="47164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7" name="Oval 24">
              <a:extLst>
                <a:ext uri="{FF2B5EF4-FFF2-40B4-BE49-F238E27FC236}">
                  <a16:creationId xmlns:a16="http://schemas.microsoft.com/office/drawing/2014/main" id="{1DB03F22-A2BE-1626-FC0F-5B56FA39F5C2}"/>
                </a:ext>
              </a:extLst>
            </p:cNvPr>
            <p:cNvSpPr>
              <a:spLocks noChangeAspect="1" noChangeArrowheads="1"/>
            </p:cNvSpPr>
            <p:nvPr/>
          </p:nvSpPr>
          <p:spPr bwMode="auto">
            <a:xfrm>
              <a:off x="1268413" y="45386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 name="Text Placeholder 1">
            <a:extLst>
              <a:ext uri="{FF2B5EF4-FFF2-40B4-BE49-F238E27FC236}">
                <a16:creationId xmlns:a16="http://schemas.microsoft.com/office/drawing/2014/main" id="{ED1635C8-E627-DFD5-292E-B78700FB5072}"/>
              </a:ext>
            </a:extLst>
          </p:cNvPr>
          <p:cNvSpPr>
            <a:spLocks noGrp="1"/>
          </p:cNvSpPr>
          <p:nvPr>
            <p:ph type="body" sz="quarter" idx="38"/>
          </p:nvPr>
        </p:nvSpPr>
        <p:spPr/>
        <p:txBody>
          <a:bodyPr/>
          <a:lstStyle/>
          <a:p>
            <a:r>
              <a:rPr lang="en-US" dirty="0"/>
              <a:t>Brace Connection Design</a:t>
            </a:r>
          </a:p>
        </p:txBody>
      </p:sp>
      <p:sp>
        <p:nvSpPr>
          <p:cNvPr id="4" name="Slide Number Placeholder 3">
            <a:extLst>
              <a:ext uri="{FF2B5EF4-FFF2-40B4-BE49-F238E27FC236}">
                <a16:creationId xmlns:a16="http://schemas.microsoft.com/office/drawing/2014/main" id="{02213465-97EE-E614-13F5-B20BE5FA408C}"/>
              </a:ext>
            </a:extLst>
          </p:cNvPr>
          <p:cNvSpPr>
            <a:spLocks noGrp="1"/>
          </p:cNvSpPr>
          <p:nvPr>
            <p:ph type="sldNum" sz="quarter" idx="40"/>
          </p:nvPr>
        </p:nvSpPr>
        <p:spPr/>
        <p:txBody>
          <a:bodyPr/>
          <a:lstStyle/>
          <a:p>
            <a:pPr>
              <a:defRPr/>
            </a:pPr>
            <a:fld id="{46425072-6E52-45A8-8A7E-A5B11BCA4176}" type="slidenum">
              <a:rPr lang="en-US" altLang="en-US" smtClean="0"/>
              <a:pPr>
                <a:defRPr/>
              </a:pPr>
              <a:t>99</a:t>
            </a:fld>
            <a:endParaRPr lang="en-US" altLang="en-US" dirty="0"/>
          </a:p>
        </p:txBody>
      </p:sp>
      <p:sp>
        <p:nvSpPr>
          <p:cNvPr id="15" name="AutoShape 42">
            <a:extLst>
              <a:ext uri="{FF2B5EF4-FFF2-40B4-BE49-F238E27FC236}">
                <a16:creationId xmlns:a16="http://schemas.microsoft.com/office/drawing/2014/main" id="{50F653CB-EEFF-72BE-72AD-0BB2728F189E}"/>
              </a:ext>
            </a:extLst>
          </p:cNvPr>
          <p:cNvSpPr>
            <a:spLocks noChangeArrowheads="1"/>
          </p:cNvSpPr>
          <p:nvPr/>
        </p:nvSpPr>
        <p:spPr bwMode="auto">
          <a:xfrm rot="-2878587">
            <a:off x="3656460" y="1360586"/>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 name="AutoShape 50">
            <a:extLst>
              <a:ext uri="{FF2B5EF4-FFF2-40B4-BE49-F238E27FC236}">
                <a16:creationId xmlns:a16="http://schemas.microsoft.com/office/drawing/2014/main" id="{95989263-80F2-10A3-EE90-21FD1A33FF06}"/>
              </a:ext>
            </a:extLst>
          </p:cNvPr>
          <p:cNvSpPr>
            <a:spLocks noChangeArrowheads="1"/>
          </p:cNvSpPr>
          <p:nvPr/>
        </p:nvSpPr>
        <p:spPr bwMode="auto">
          <a:xfrm rot="10800000">
            <a:off x="5028059" y="4194274"/>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 name="AutoShape 51">
            <a:extLst>
              <a:ext uri="{FF2B5EF4-FFF2-40B4-BE49-F238E27FC236}">
                <a16:creationId xmlns:a16="http://schemas.microsoft.com/office/drawing/2014/main" id="{DB88DB3F-C420-7000-47B2-A4E187D57197}"/>
              </a:ext>
            </a:extLst>
          </p:cNvPr>
          <p:cNvSpPr>
            <a:spLocks noChangeArrowheads="1"/>
          </p:cNvSpPr>
          <p:nvPr/>
        </p:nvSpPr>
        <p:spPr bwMode="auto">
          <a:xfrm rot="5400000">
            <a:off x="1310135" y="617882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4" name="Text Box 23">
            <a:extLst>
              <a:ext uri="{FF2B5EF4-FFF2-40B4-BE49-F238E27FC236}">
                <a16:creationId xmlns:a16="http://schemas.microsoft.com/office/drawing/2014/main" id="{A1944779-1294-85C5-0A25-8EC66A71585B}"/>
              </a:ext>
            </a:extLst>
          </p:cNvPr>
          <p:cNvSpPr txBox="1">
            <a:spLocks noChangeArrowheads="1"/>
          </p:cNvSpPr>
          <p:nvPr/>
        </p:nvSpPr>
        <p:spPr bwMode="auto">
          <a:xfrm>
            <a:off x="6741240" y="1467351"/>
            <a:ext cx="489708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j-lt"/>
              </a:rPr>
              <a:t>If designed by </a:t>
            </a:r>
            <a:r>
              <a:rPr lang="en-US" altLang="en-US" sz="2200" b="0" i="1" dirty="0">
                <a:latin typeface="+mj-lt"/>
              </a:rPr>
              <a:t>uniform force method</a:t>
            </a:r>
            <a:r>
              <a:rPr lang="en-US" altLang="en-US" sz="2200" b="0" dirty="0">
                <a:latin typeface="+mj-lt"/>
              </a:rPr>
              <a:t> - this connection violates Section D2.2(b)</a:t>
            </a:r>
          </a:p>
        </p:txBody>
      </p:sp>
      <p:sp>
        <p:nvSpPr>
          <p:cNvPr id="57" name="Text Box 45">
            <a:extLst>
              <a:ext uri="{FF2B5EF4-FFF2-40B4-BE49-F238E27FC236}">
                <a16:creationId xmlns:a16="http://schemas.microsoft.com/office/drawing/2014/main" id="{DC58180C-0C4A-1F4D-CE9C-734F4724E07C}"/>
              </a:ext>
            </a:extLst>
          </p:cNvPr>
          <p:cNvSpPr txBox="1">
            <a:spLocks noChangeArrowheads="1"/>
          </p:cNvSpPr>
          <p:nvPr/>
        </p:nvSpPr>
        <p:spPr bwMode="auto">
          <a:xfrm>
            <a:off x="1631504" y="836712"/>
            <a:ext cx="2297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 R</a:t>
            </a:r>
            <a:r>
              <a:rPr lang="en-US" altLang="en-US" i="1" baseline="-25000" dirty="0">
                <a:latin typeface="+mj-lt"/>
              </a:rPr>
              <a:t>y</a:t>
            </a:r>
            <a:r>
              <a:rPr lang="en-US" altLang="en-US" i="1" dirty="0">
                <a:latin typeface="+mj-lt"/>
              </a:rPr>
              <a:t> </a:t>
            </a:r>
            <a:r>
              <a:rPr lang="en-US" altLang="en-US" i="1" dirty="0" err="1">
                <a:latin typeface="+mj-lt"/>
              </a:rPr>
              <a:t>F</a:t>
            </a:r>
            <a:r>
              <a:rPr lang="en-US" altLang="en-US" i="1" baseline="-25000" dirty="0" err="1">
                <a:latin typeface="+mj-lt"/>
              </a:rPr>
              <a:t>y</a:t>
            </a:r>
            <a:r>
              <a:rPr lang="en-US" altLang="en-US" i="1" dirty="0">
                <a:latin typeface="+mj-lt"/>
              </a:rPr>
              <a:t> A</a:t>
            </a:r>
            <a:r>
              <a:rPr lang="en-US" altLang="en-US" i="1" baseline="-25000" dirty="0">
                <a:latin typeface="+mj-lt"/>
              </a:rPr>
              <a:t>g</a:t>
            </a:r>
            <a:endParaRPr lang="en-US" altLang="en-US" i="1" dirty="0">
              <a:latin typeface="+mj-lt"/>
            </a:endParaRPr>
          </a:p>
        </p:txBody>
      </p:sp>
      <p:sp>
        <p:nvSpPr>
          <p:cNvPr id="58" name="Text Box 52">
            <a:extLst>
              <a:ext uri="{FF2B5EF4-FFF2-40B4-BE49-F238E27FC236}">
                <a16:creationId xmlns:a16="http://schemas.microsoft.com/office/drawing/2014/main" id="{76986CCB-34B0-57DA-3EE7-D3AEAE24A2D8}"/>
              </a:ext>
            </a:extLst>
          </p:cNvPr>
          <p:cNvSpPr txBox="1">
            <a:spLocks noChangeArrowheads="1"/>
          </p:cNvSpPr>
          <p:nvPr/>
        </p:nvSpPr>
        <p:spPr bwMode="auto">
          <a:xfrm>
            <a:off x="4856447" y="4489956"/>
            <a:ext cx="15995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cos </a:t>
            </a:r>
            <a:r>
              <a:rPr lang="en-US" altLang="en-US" i="1" dirty="0">
                <a:latin typeface="+mj-lt"/>
                <a:sym typeface="Symbol" pitchFamily="18" charset="2"/>
              </a:rPr>
              <a:t></a:t>
            </a:r>
          </a:p>
        </p:txBody>
      </p:sp>
      <p:sp>
        <p:nvSpPr>
          <p:cNvPr id="59" name="Text Box 53">
            <a:extLst>
              <a:ext uri="{FF2B5EF4-FFF2-40B4-BE49-F238E27FC236}">
                <a16:creationId xmlns:a16="http://schemas.microsoft.com/office/drawing/2014/main" id="{FBE4DB79-19ED-069B-6C77-27D97052A4C1}"/>
              </a:ext>
            </a:extLst>
          </p:cNvPr>
          <p:cNvSpPr txBox="1">
            <a:spLocks noChangeArrowheads="1"/>
          </p:cNvSpPr>
          <p:nvPr/>
        </p:nvSpPr>
        <p:spPr bwMode="auto">
          <a:xfrm>
            <a:off x="1800672" y="5883548"/>
            <a:ext cx="1476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i="1" dirty="0">
                <a:latin typeface="+mj-lt"/>
              </a:rPr>
              <a:t>P</a:t>
            </a:r>
            <a:r>
              <a:rPr lang="en-US" altLang="en-US" i="1" baseline="-25000" dirty="0">
                <a:latin typeface="+mj-lt"/>
              </a:rPr>
              <a:t>u</a:t>
            </a:r>
            <a:r>
              <a:rPr lang="en-US" altLang="en-US" i="1" dirty="0">
                <a:latin typeface="+mj-lt"/>
              </a:rPr>
              <a:t> sin </a:t>
            </a:r>
            <a:r>
              <a:rPr lang="en-US" altLang="en-US" i="1" dirty="0">
                <a:latin typeface="+mj-lt"/>
                <a:sym typeface="Symbol" pitchFamily="18" charset="2"/>
              </a:rPr>
              <a:t></a:t>
            </a:r>
          </a:p>
        </p:txBody>
      </p:sp>
      <p:sp>
        <p:nvSpPr>
          <p:cNvPr id="25" name="Text Box 33">
            <a:extLst>
              <a:ext uri="{FF2B5EF4-FFF2-40B4-BE49-F238E27FC236}">
                <a16:creationId xmlns:a16="http://schemas.microsoft.com/office/drawing/2014/main" id="{66FE1363-ECF6-04BA-ED5B-DE5B7526CE45}"/>
              </a:ext>
            </a:extLst>
          </p:cNvPr>
          <p:cNvSpPr txBox="1">
            <a:spLocks noChangeArrowheads="1"/>
          </p:cNvSpPr>
          <p:nvPr/>
        </p:nvSpPr>
        <p:spPr bwMode="auto">
          <a:xfrm>
            <a:off x="6741240" y="2659559"/>
            <a:ext cx="489708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j-lt"/>
              </a:rPr>
              <a:t>Bolts and welds must transfer same force components.</a:t>
            </a:r>
          </a:p>
        </p:txBody>
      </p:sp>
      <p:grpSp>
        <p:nvGrpSpPr>
          <p:cNvPr id="106" name="Group 31">
            <a:extLst>
              <a:ext uri="{FF2B5EF4-FFF2-40B4-BE49-F238E27FC236}">
                <a16:creationId xmlns:a16="http://schemas.microsoft.com/office/drawing/2014/main" id="{893D2906-21D5-80F8-C101-A32B39176873}"/>
              </a:ext>
            </a:extLst>
          </p:cNvPr>
          <p:cNvGrpSpPr>
            <a:grpSpLocks/>
          </p:cNvGrpSpPr>
          <p:nvPr/>
        </p:nvGrpSpPr>
        <p:grpSpPr bwMode="auto">
          <a:xfrm>
            <a:off x="1954658" y="2738100"/>
            <a:ext cx="3073400" cy="1206500"/>
            <a:chOff x="680" y="1906"/>
            <a:chExt cx="1936" cy="760"/>
          </a:xfrm>
        </p:grpSpPr>
        <p:sp>
          <p:nvSpPr>
            <p:cNvPr id="107" name="Line 25">
              <a:extLst>
                <a:ext uri="{FF2B5EF4-FFF2-40B4-BE49-F238E27FC236}">
                  <a16:creationId xmlns:a16="http://schemas.microsoft.com/office/drawing/2014/main" id="{D00D2B3D-6742-E5D3-41F4-D85474C71C00}"/>
                </a:ext>
              </a:extLst>
            </p:cNvPr>
            <p:cNvSpPr>
              <a:spLocks noChangeShapeType="1"/>
            </p:cNvSpPr>
            <p:nvPr/>
          </p:nvSpPr>
          <p:spPr bwMode="auto">
            <a:xfrm flipH="1">
              <a:off x="680" y="2004"/>
              <a:ext cx="1388" cy="336"/>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8" name="Line 26">
              <a:extLst>
                <a:ext uri="{FF2B5EF4-FFF2-40B4-BE49-F238E27FC236}">
                  <a16:creationId xmlns:a16="http://schemas.microsoft.com/office/drawing/2014/main" id="{CC2B4A0F-78C1-96F6-8CE1-1553DAE20C08}"/>
                </a:ext>
              </a:extLst>
            </p:cNvPr>
            <p:cNvSpPr>
              <a:spLocks noChangeShapeType="1"/>
            </p:cNvSpPr>
            <p:nvPr/>
          </p:nvSpPr>
          <p:spPr bwMode="auto">
            <a:xfrm flipH="1">
              <a:off x="992" y="2004"/>
              <a:ext cx="1069" cy="662"/>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 name="Line 27">
              <a:extLst>
                <a:ext uri="{FF2B5EF4-FFF2-40B4-BE49-F238E27FC236}">
                  <a16:creationId xmlns:a16="http://schemas.microsoft.com/office/drawing/2014/main" id="{FE56C07D-27E9-550E-B520-73F44F26B858}"/>
                </a:ext>
              </a:extLst>
            </p:cNvPr>
            <p:cNvSpPr>
              <a:spLocks noChangeShapeType="1"/>
            </p:cNvSpPr>
            <p:nvPr/>
          </p:nvSpPr>
          <p:spPr bwMode="auto">
            <a:xfrm>
              <a:off x="2061" y="2004"/>
              <a:ext cx="55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0" name="Line 28">
              <a:extLst>
                <a:ext uri="{FF2B5EF4-FFF2-40B4-BE49-F238E27FC236}">
                  <a16:creationId xmlns:a16="http://schemas.microsoft.com/office/drawing/2014/main" id="{5BFE7C95-399C-2406-8BBF-544893CB7698}"/>
                </a:ext>
              </a:extLst>
            </p:cNvPr>
            <p:cNvSpPr>
              <a:spLocks noChangeShapeType="1"/>
            </p:cNvSpPr>
            <p:nvPr/>
          </p:nvSpPr>
          <p:spPr bwMode="auto">
            <a:xfrm>
              <a:off x="2238" y="1906"/>
              <a:ext cx="0" cy="1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 name="Line 29">
              <a:extLst>
                <a:ext uri="{FF2B5EF4-FFF2-40B4-BE49-F238E27FC236}">
                  <a16:creationId xmlns:a16="http://schemas.microsoft.com/office/drawing/2014/main" id="{46515452-90CA-6E21-F0D5-1ED0E9A9274C}"/>
                </a:ext>
              </a:extLst>
            </p:cNvPr>
            <p:cNvSpPr>
              <a:spLocks noChangeShapeType="1"/>
            </p:cNvSpPr>
            <p:nvPr/>
          </p:nvSpPr>
          <p:spPr bwMode="auto">
            <a:xfrm>
              <a:off x="2238" y="1906"/>
              <a:ext cx="112" cy="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2" name="Line 30">
              <a:extLst>
                <a:ext uri="{FF2B5EF4-FFF2-40B4-BE49-F238E27FC236}">
                  <a16:creationId xmlns:a16="http://schemas.microsoft.com/office/drawing/2014/main" id="{360C93B1-8934-0EFB-3590-C4C85F5AAA15}"/>
                </a:ext>
              </a:extLst>
            </p:cNvPr>
            <p:cNvSpPr>
              <a:spLocks noChangeShapeType="1"/>
            </p:cNvSpPr>
            <p:nvPr/>
          </p:nvSpPr>
          <p:spPr bwMode="auto">
            <a:xfrm flipV="1">
              <a:off x="2236" y="2004"/>
              <a:ext cx="112" cy="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32259350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79A6069DEE72418582673D070A57B1" ma:contentTypeVersion="4" ma:contentTypeDescription="Create a new document." ma:contentTypeScope="" ma:versionID="cb3c581beacb3d7ed1fd49ca42933b1b">
  <xsd:schema xmlns:xsd="http://www.w3.org/2001/XMLSchema" xmlns:xs="http://www.w3.org/2001/XMLSchema" xmlns:p="http://schemas.microsoft.com/office/2006/metadata/properties" xmlns:ns3="745dd50e-4a01-482c-864f-267270b32107" targetNamespace="http://schemas.microsoft.com/office/2006/metadata/properties" ma:root="true" ma:fieldsID="37643fefeda478430bb313ccae5d412e" ns3:_="">
    <xsd:import namespace="745dd50e-4a01-482c-864f-267270b3210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dd50e-4a01-482c-864f-267270b32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24775E-3BC0-4B4E-B4C5-1A1D21556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dd50e-4a01-482c-864f-267270b32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F8386E-D0C1-429A-BEA2-80569F90E735}">
  <ds:schemaRefs>
    <ds:schemaRef ds:uri="745dd50e-4a01-482c-864f-267270b32107"/>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1C9ED6DC-3F07-4AFC-AC68-93EA0674FD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32383</TotalTime>
  <Words>13245</Words>
  <Application>Microsoft Office PowerPoint</Application>
  <PresentationFormat>Widescreen</PresentationFormat>
  <Paragraphs>1158</Paragraphs>
  <Slides>123</Slides>
  <Notes>123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34" baseType="lpstr">
      <vt:lpstr>Akkurat</vt:lpstr>
      <vt:lpstr>Arial</vt:lpstr>
      <vt:lpstr>Arial Narrow</vt:lpstr>
      <vt:lpstr>Calibri</vt:lpstr>
      <vt:lpstr>Calibri Light</vt:lpstr>
      <vt:lpstr>Cambria Math</vt:lpstr>
      <vt:lpstr>Symbol</vt:lpstr>
      <vt:lpstr>Times New Roman</vt:lpstr>
      <vt:lpstr>Wingdings</vt:lpstr>
      <vt:lpstr>Custom Design</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Kristi Sattler</cp:lastModifiedBy>
  <cp:revision>1148</cp:revision>
  <cp:lastPrinted>2012-06-12T15:24:24Z</cp:lastPrinted>
  <dcterms:created xsi:type="dcterms:W3CDTF">2013-04-09T21:22:02Z</dcterms:created>
  <dcterms:modified xsi:type="dcterms:W3CDTF">2025-01-02T17:40:08Z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