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7" r:id="rId2"/>
  </p:sldMasterIdLst>
  <p:notesMasterIdLst>
    <p:notesMasterId r:id="rId1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Lst>
  <p:sldSz cx="12192000" cy="6858000"/>
  <p:notesSz cx="6858000" cy="9144000"/>
  <p:embeddedFontLst>
    <p:embeddedFont>
      <p:font typeface="Arial Narrow" panose="020B0606020202030204" pitchFamily="34" charset="0"/>
      <p:regular r:id="rId143"/>
      <p:bold r:id="rId144"/>
      <p:italic r:id="rId145"/>
      <p:boldItalic r:id="rId146"/>
    </p:embeddedFont>
    <p:embeddedFont>
      <p:font typeface="Cambria Math" panose="02040503050406030204" pitchFamily="18" charset="0"/>
      <p:regular r:id="rId147"/>
    </p:embeddedFont>
    <p:embeddedFont>
      <p:font typeface="Noto Sans Symbols" panose="020B0604020202020204" charset="0"/>
      <p:regular r:id="rId148"/>
      <p:bold r:id="rId1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50">
          <p15:clr>
            <a:srgbClr val="A4A3A4"/>
          </p15:clr>
        </p15:guide>
        <p15:guide id="2" pos="269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1" roundtripDataSignature="AMtx7mgNzT23epAsZcVWME5c7w9DsAax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66" autoAdjust="0"/>
  </p:normalViewPr>
  <p:slideViewPr>
    <p:cSldViewPr snapToGrid="0">
      <p:cViewPr varScale="1">
        <p:scale>
          <a:sx n="68" d="100"/>
          <a:sy n="68" d="100"/>
        </p:scale>
        <p:origin x="1068" y="72"/>
      </p:cViewPr>
      <p:guideLst>
        <p:guide orient="horz" pos="2750"/>
        <p:guide pos="26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7.fntdata"/><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customschemas.google.com/relationships/presentationmetadata" Target="metadata"/><Relationship Id="rId156" Type="http://schemas.microsoft.com/office/2018/10/relationships/authors" Targe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fntdata"/><Relationship Id="rId148"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2.fntdata"/><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sz="66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The presentations are closely tied to the 2022 AISC </a:t>
            </a:r>
            <a:r>
              <a:rPr lang="en-US" sz="660" i="1" dirty="0"/>
              <a:t>Seismic Provisions for Structural Steel Buildings </a:t>
            </a:r>
            <a:r>
              <a:rPr lang="en-US" sz="660" dirty="0"/>
              <a:t>(referred to herein as the AISC </a:t>
            </a:r>
            <a:r>
              <a:rPr lang="en-US" sz="660" i="1" dirty="0"/>
              <a:t>Seismic Provisions</a:t>
            </a:r>
            <a:r>
              <a:rPr lang="en-US" sz="660" dirty="0"/>
              <a:t>). The presentations discuss basic principles of the behavior of seismic response of steel structures, and show how these principles are treated in the AISC </a:t>
            </a:r>
            <a:r>
              <a:rPr lang="en-US" sz="660" i="1" dirty="0"/>
              <a:t>Seismic Provisions</a:t>
            </a:r>
            <a:r>
              <a:rPr lang="en-US" sz="660" dirty="0"/>
              <a:t>. The presentations are most effective if the students have a copy of the AISC </a:t>
            </a:r>
            <a:r>
              <a:rPr lang="en-US" sz="660" i="1" dirty="0"/>
              <a:t>Seismic Provisions</a:t>
            </a:r>
            <a:r>
              <a:rPr lang="en-US" sz="660" dirty="0"/>
              <a:t>. A free copy can be downloaded from the AISC website, at: www.aisc.org.</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For basic steel design topics, the presentation refers to the 2022 AISC </a:t>
            </a:r>
            <a:r>
              <a:rPr lang="en-US" sz="660" i="1" dirty="0"/>
              <a:t>Specification for Structural Steel Buildings</a:t>
            </a:r>
            <a:r>
              <a:rPr lang="en-US" sz="660" dirty="0"/>
              <a:t> (herein referred to as the AISC </a:t>
            </a:r>
            <a:r>
              <a:rPr lang="en-US" sz="660" i="1" dirty="0"/>
              <a:t>Specification</a:t>
            </a:r>
            <a:r>
              <a:rPr lang="en-US" sz="660" dirty="0"/>
              <a:t>). Both the 2022 AISC </a:t>
            </a:r>
            <a:r>
              <a:rPr lang="en-US" sz="660" i="1" dirty="0"/>
              <a:t>Seismic Provisions</a:t>
            </a:r>
            <a:r>
              <a:rPr lang="en-US" sz="660" dirty="0"/>
              <a:t> and AISC </a:t>
            </a:r>
            <a:r>
              <a:rPr lang="en-US" sz="660" i="1" dirty="0"/>
              <a:t>Specification </a:t>
            </a:r>
            <a:r>
              <a:rPr lang="en-US" sz="660" dirty="0"/>
              <a:t>are written in the combined LRFD - ASD format. These PowerPoint presentations, however, present only the LRFD format. For seismic-resistant design, the LRFD format is preferable, in that it more closely follows the element capacity concepts used seismic design. </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For code related seismic-design topics not covered in the AISC </a:t>
            </a:r>
            <a:r>
              <a:rPr lang="en-US" sz="660" i="1" dirty="0"/>
              <a:t>Seismic Provisions </a:t>
            </a:r>
            <a:r>
              <a:rPr lang="en-US" sz="660" dirty="0"/>
              <a:t>(seismic design categories, R-factors, seismic overstrength factors, etc.), the presentations refer to ASCE 7-22 - </a:t>
            </a:r>
            <a:r>
              <a:rPr lang="en-US" sz="660" i="1" dirty="0"/>
              <a:t>Minimum Design Loads for Buildings and Other Structures</a:t>
            </a:r>
            <a:r>
              <a:rPr lang="en-US" sz="660" dirty="0"/>
              <a:t>.</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For questions, comments, corrections, or suggestions on these presentations, please contact:</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AISC University Programs</a:t>
            </a:r>
            <a:endParaRPr dirty="0"/>
          </a:p>
          <a:p>
            <a:pPr marL="0" lvl="0" indent="0" algn="l" rtl="0">
              <a:lnSpc>
                <a:spcPct val="80000"/>
              </a:lnSpc>
              <a:spcBef>
                <a:spcPts val="0"/>
              </a:spcBef>
              <a:spcAft>
                <a:spcPts val="0"/>
              </a:spcAft>
              <a:buNone/>
            </a:pPr>
            <a:r>
              <a:rPr lang="en-US" sz="660" dirty="0"/>
              <a:t>Email: universityprograms@aisc.org</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Acknowledgments:</a:t>
            </a:r>
            <a:endParaRPr dirty="0"/>
          </a:p>
          <a:p>
            <a:pPr marL="0" lvl="0" indent="0" algn="l" rtl="0">
              <a:lnSpc>
                <a:spcPct val="80000"/>
              </a:lnSpc>
              <a:spcBef>
                <a:spcPts val="0"/>
              </a:spcBef>
              <a:spcAft>
                <a:spcPts val="0"/>
              </a:spcAft>
              <a:buNone/>
            </a:pPr>
            <a:r>
              <a:rPr lang="en-US" sz="660" dirty="0"/>
              <a:t>These presentations were originally prepared by Michael D. Engelhardt (University of Texas at Austin) with support from the AISC </a:t>
            </a:r>
            <a:r>
              <a:rPr lang="en-US" sz="660" i="1" dirty="0"/>
              <a:t>Educator Career Enhancement Award</a:t>
            </a:r>
            <a:r>
              <a:rPr lang="en-US" sz="660" dirty="0"/>
              <a:t>.  The author also gratefully acknowledges contributions and review provided by the AISC Task Group for this project:</a:t>
            </a:r>
            <a:endParaRPr dirty="0"/>
          </a:p>
          <a:p>
            <a:pPr marL="0" lvl="0" indent="0" algn="l" rtl="0">
              <a:lnSpc>
                <a:spcPct val="80000"/>
              </a:lnSpc>
              <a:spcBef>
                <a:spcPts val="0"/>
              </a:spcBef>
              <a:spcAft>
                <a:spcPts val="0"/>
              </a:spcAft>
              <a:buNone/>
            </a:pPr>
            <a:r>
              <a:rPr lang="en-US" sz="660" dirty="0"/>
              <a:t>Mark Bowman - Purdue University</a:t>
            </a:r>
            <a:endParaRPr dirty="0"/>
          </a:p>
          <a:p>
            <a:pPr marL="0" lvl="0" indent="0" algn="l" rtl="0">
              <a:lnSpc>
                <a:spcPct val="80000"/>
              </a:lnSpc>
              <a:spcBef>
                <a:spcPts val="0"/>
              </a:spcBef>
              <a:spcAft>
                <a:spcPts val="0"/>
              </a:spcAft>
              <a:buNone/>
            </a:pPr>
            <a:r>
              <a:rPr lang="en-US" sz="660" dirty="0"/>
              <a:t>Steve </a:t>
            </a:r>
            <a:r>
              <a:rPr lang="en-US" sz="660" dirty="0" err="1"/>
              <a:t>Mahin</a:t>
            </a:r>
            <a:r>
              <a:rPr lang="en-US" sz="660" dirty="0"/>
              <a:t> - University of California at Berkeley</a:t>
            </a:r>
            <a:endParaRPr dirty="0"/>
          </a:p>
          <a:p>
            <a:pPr marL="0" lvl="0" indent="0" algn="l" rtl="0">
              <a:lnSpc>
                <a:spcPct val="80000"/>
              </a:lnSpc>
              <a:spcBef>
                <a:spcPts val="0"/>
              </a:spcBef>
              <a:spcAft>
                <a:spcPts val="0"/>
              </a:spcAft>
              <a:buNone/>
            </a:pPr>
            <a:r>
              <a:rPr lang="en-US" sz="660" dirty="0"/>
              <a:t>Brett Manning - PMB 200</a:t>
            </a:r>
            <a:endParaRPr dirty="0"/>
          </a:p>
          <a:p>
            <a:pPr marL="0" lvl="0" indent="0" algn="l" rtl="0">
              <a:lnSpc>
                <a:spcPct val="80000"/>
              </a:lnSpc>
              <a:spcBef>
                <a:spcPts val="0"/>
              </a:spcBef>
              <a:spcAft>
                <a:spcPts val="0"/>
              </a:spcAft>
              <a:buNone/>
            </a:pPr>
            <a:r>
              <a:rPr lang="en-US" sz="660" dirty="0"/>
              <a:t>Carol Pivonka - AISC</a:t>
            </a:r>
            <a:endParaRPr dirty="0"/>
          </a:p>
          <a:p>
            <a:pPr marL="0" lvl="0" indent="0" algn="l" rtl="0">
              <a:lnSpc>
                <a:spcPct val="80000"/>
              </a:lnSpc>
              <a:spcBef>
                <a:spcPts val="0"/>
              </a:spcBef>
              <a:spcAft>
                <a:spcPts val="0"/>
              </a:spcAft>
              <a:buNone/>
            </a:pPr>
            <a:r>
              <a:rPr lang="en-US" sz="660" dirty="0"/>
              <a:t>Larry </a:t>
            </a:r>
            <a:r>
              <a:rPr lang="en-US" sz="660" dirty="0" err="1"/>
              <a:t>Reaveley</a:t>
            </a:r>
            <a:r>
              <a:rPr lang="en-US" sz="660" dirty="0"/>
              <a:t> - University of Utah</a:t>
            </a:r>
            <a:endParaRPr dirty="0"/>
          </a:p>
          <a:p>
            <a:pPr marL="0" lvl="0" indent="0" algn="l" rtl="0">
              <a:lnSpc>
                <a:spcPct val="60000"/>
              </a:lnSpc>
              <a:spcBef>
                <a:spcPts val="0"/>
              </a:spcBef>
              <a:spcAft>
                <a:spcPts val="0"/>
              </a:spcAft>
              <a:buNone/>
            </a:pPr>
            <a:r>
              <a:rPr lang="en-US" sz="660" dirty="0"/>
              <a:t>Rafael </a:t>
            </a:r>
            <a:r>
              <a:rPr lang="en-US" sz="660" dirty="0" err="1"/>
              <a:t>Sabelli</a:t>
            </a:r>
            <a:r>
              <a:rPr lang="en-US" sz="660" dirty="0"/>
              <a:t> - </a:t>
            </a:r>
            <a:r>
              <a:rPr lang="en-US" sz="660" dirty="0" err="1"/>
              <a:t>Dasse</a:t>
            </a:r>
            <a:r>
              <a:rPr lang="en-US" sz="660" dirty="0"/>
              <a:t> Design, San Francisco</a:t>
            </a:r>
            <a:endParaRPr dirty="0"/>
          </a:p>
          <a:p>
            <a:pPr marL="0" lvl="0" indent="0" algn="l" rtl="0">
              <a:lnSpc>
                <a:spcPct val="80000"/>
              </a:lnSpc>
              <a:spcBef>
                <a:spcPts val="0"/>
              </a:spcBef>
              <a:spcAft>
                <a:spcPts val="0"/>
              </a:spcAft>
              <a:buNone/>
            </a:pPr>
            <a:r>
              <a:rPr lang="en-US" sz="660" dirty="0"/>
              <a:t>Tom Sabol - </a:t>
            </a:r>
            <a:r>
              <a:rPr lang="en-US" sz="660" dirty="0" err="1"/>
              <a:t>Englekirk</a:t>
            </a:r>
            <a:r>
              <a:rPr lang="en-US" sz="660" dirty="0"/>
              <a:t> &amp; Sabol Consulting Engineers, Los Angeles</a:t>
            </a:r>
            <a:endParaRPr dirty="0"/>
          </a:p>
          <a:p>
            <a:pPr marL="0" lvl="0" indent="0" algn="l" rtl="0">
              <a:lnSpc>
                <a:spcPct val="80000"/>
              </a:lnSpc>
              <a:spcBef>
                <a:spcPts val="0"/>
              </a:spcBef>
              <a:spcAft>
                <a:spcPts val="0"/>
              </a:spcAft>
              <a:buNone/>
            </a:pPr>
            <a:r>
              <a:rPr lang="en-US" sz="660" dirty="0"/>
              <a:t>Chia-Ming Uang - University of California at San Diego</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The module on Special Plate Shear Walls was prepared by Rafael </a:t>
            </a:r>
            <a:r>
              <a:rPr lang="en-US" sz="660" dirty="0" err="1"/>
              <a:t>Sabelli</a:t>
            </a:r>
            <a:r>
              <a:rPr lang="en-US" sz="660" dirty="0"/>
              <a:t> - </a:t>
            </a:r>
            <a:r>
              <a:rPr lang="en-US" sz="660" dirty="0" err="1"/>
              <a:t>Dasse</a:t>
            </a:r>
            <a:r>
              <a:rPr lang="en-US" sz="660" dirty="0"/>
              <a:t> Design, San Francisco. The contributions of Prof. Sharon Wood of the University of Texas at Austin to Module 1 are also gratefully acknowledged.</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r>
              <a:rPr lang="en-US" sz="660" dirty="0"/>
              <a:t>Version 2 (Updates to 2016 AISC </a:t>
            </a:r>
            <a:r>
              <a:rPr lang="en-US" sz="660" i="1" dirty="0"/>
              <a:t>Seismic Design Provisions</a:t>
            </a:r>
            <a:r>
              <a:rPr lang="en-US" sz="660" dirty="0"/>
              <a:t>):</a:t>
            </a:r>
            <a:endParaRPr dirty="0"/>
          </a:p>
          <a:p>
            <a:pPr marL="0" lvl="0" indent="0" algn="l" rtl="0">
              <a:lnSpc>
                <a:spcPct val="80000"/>
              </a:lnSpc>
              <a:spcBef>
                <a:spcPts val="0"/>
              </a:spcBef>
              <a:spcAft>
                <a:spcPts val="0"/>
              </a:spcAft>
              <a:buNone/>
            </a:pPr>
            <a:r>
              <a:rPr lang="en-US" sz="660" dirty="0"/>
              <a:t>Patricia Clayton – University of Texas at Austin</a:t>
            </a:r>
            <a:endParaRPr dirty="0"/>
          </a:p>
          <a:p>
            <a:pPr marL="0" lvl="0" indent="0" algn="l" rtl="0">
              <a:lnSpc>
                <a:spcPct val="80000"/>
              </a:lnSpc>
              <a:spcBef>
                <a:spcPts val="0"/>
              </a:spcBef>
              <a:spcAft>
                <a:spcPts val="0"/>
              </a:spcAft>
              <a:buNone/>
            </a:pPr>
            <a:r>
              <a:rPr lang="en-US" sz="660" dirty="0"/>
              <a:t>Larry </a:t>
            </a:r>
            <a:r>
              <a:rPr lang="en-US" sz="660" dirty="0" err="1"/>
              <a:t>Fahnestock</a:t>
            </a:r>
            <a:r>
              <a:rPr lang="en-US" sz="660" dirty="0"/>
              <a:t> – University of Illinois at Urbana-Champaign</a:t>
            </a:r>
            <a:endParaRPr dirty="0"/>
          </a:p>
          <a:p>
            <a:pPr marL="0" lvl="0" indent="0" algn="l" rtl="0">
              <a:lnSpc>
                <a:spcPct val="80000"/>
              </a:lnSpc>
              <a:spcBef>
                <a:spcPts val="0"/>
              </a:spcBef>
              <a:spcAft>
                <a:spcPts val="0"/>
              </a:spcAft>
              <a:buNone/>
            </a:pPr>
            <a:r>
              <a:rPr lang="en-US" sz="660" dirty="0"/>
              <a:t>Matthew </a:t>
            </a:r>
            <a:r>
              <a:rPr lang="en-US" sz="660" dirty="0" err="1"/>
              <a:t>Eatherton</a:t>
            </a:r>
            <a:r>
              <a:rPr lang="en-US" sz="660" dirty="0"/>
              <a:t> – Virginia Tech</a:t>
            </a:r>
            <a:endParaRPr dirty="0"/>
          </a:p>
          <a:p>
            <a:pPr marL="0" lvl="0" indent="0" algn="l" rtl="0">
              <a:lnSpc>
                <a:spcPct val="80000"/>
              </a:lnSpc>
              <a:spcBef>
                <a:spcPts val="0"/>
              </a:spcBef>
              <a:spcAft>
                <a:spcPts val="0"/>
              </a:spcAft>
              <a:buNone/>
            </a:pPr>
            <a:r>
              <a:rPr lang="en-US" sz="660" dirty="0"/>
              <a:t>Paul Richards – </a:t>
            </a:r>
            <a:r>
              <a:rPr lang="en-US" sz="660" dirty="0" err="1"/>
              <a:t>DuraFuse</a:t>
            </a:r>
            <a:r>
              <a:rPr lang="en-US" sz="660" dirty="0"/>
              <a:t> Frames</a:t>
            </a:r>
            <a:endParaRPr dirty="0"/>
          </a:p>
          <a:p>
            <a:pPr marL="0" lvl="0" indent="0" algn="l" rtl="0">
              <a:lnSpc>
                <a:spcPct val="80000"/>
              </a:lnSpc>
              <a:spcBef>
                <a:spcPts val="0"/>
              </a:spcBef>
              <a:spcAft>
                <a:spcPts val="0"/>
              </a:spcAft>
              <a:buNone/>
            </a:pPr>
            <a:endParaRPr sz="660" dirty="0"/>
          </a:p>
          <a:p>
            <a:pPr marL="0" lvl="0" indent="0" algn="l" rtl="0">
              <a:lnSpc>
                <a:spcPct val="80000"/>
              </a:lnSpc>
              <a:spcBef>
                <a:spcPts val="0"/>
              </a:spcBef>
              <a:spcAft>
                <a:spcPts val="0"/>
              </a:spcAft>
              <a:buNone/>
            </a:pPr>
            <a:endParaRPr sz="660" dirty="0"/>
          </a:p>
        </p:txBody>
      </p:sp>
      <p:sp>
        <p:nvSpPr>
          <p:cNvPr id="56" name="Google Shape;5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example of a single diagonal EBF is a high-rise steel office building located in Taipei, Taiwan. Columns are steel box sections. </a:t>
            </a:r>
            <a:endParaRPr/>
          </a:p>
          <a:p>
            <a:pPr marL="0" lvl="0" indent="0" algn="l" rtl="0">
              <a:spcBef>
                <a:spcPts val="0"/>
              </a:spcBef>
              <a:spcAft>
                <a:spcPts val="0"/>
              </a:spcAft>
              <a:buNone/>
            </a:pPr>
            <a:r>
              <a:rPr lang="en-US"/>
              <a:t>A close-up of the link region of this frame is shown on the next slide.</a:t>
            </a:r>
            <a:endParaRPr/>
          </a:p>
          <a:p>
            <a:pPr marL="0" lvl="0" indent="0" algn="l" rtl="0">
              <a:spcBef>
                <a:spcPts val="0"/>
              </a:spcBef>
              <a:spcAft>
                <a:spcPts val="0"/>
              </a:spcAft>
              <a:buNone/>
            </a:pPr>
            <a:endParaRPr/>
          </a:p>
        </p:txBody>
      </p:sp>
      <p:sp>
        <p:nvSpPr>
          <p:cNvPr id="452" name="Google Shape;45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2" name="Google Shape;363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 photo of a shear yielding link without adequate web stiffening. Inelastic shear buckling of the web causes premature loss of strength and plastic rotation capacity of the link. The stiffening requirements in Section F3.5b.4(a) are intended to delay the onset of this type of buckling to permit the development of large link plastic rotations without degradation in strength.</a:t>
            </a:r>
            <a:endParaRPr/>
          </a:p>
          <a:p>
            <a:pPr marL="0" lvl="0" indent="0" algn="l" rtl="0">
              <a:spcBef>
                <a:spcPts val="0"/>
              </a:spcBef>
              <a:spcAft>
                <a:spcPts val="0"/>
              </a:spcAft>
              <a:buNone/>
            </a:pPr>
            <a:endParaRPr/>
          </a:p>
        </p:txBody>
      </p:sp>
      <p:sp>
        <p:nvSpPr>
          <p:cNvPr id="3633" name="Google Shape;3633;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9" name="Google Shape;3639;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 photo of a shear link with intermediate web stiffeners provided in accordance with the requirements of Section F3.5b.4(a). This link has developed very large cyclic plastic rotations without shear buckling of the web.</a:t>
            </a:r>
            <a:endParaRPr/>
          </a:p>
          <a:p>
            <a:pPr marL="0" lvl="0" indent="0" algn="l" rtl="0">
              <a:spcBef>
                <a:spcPts val="0"/>
              </a:spcBef>
              <a:spcAft>
                <a:spcPts val="0"/>
              </a:spcAft>
              <a:buNone/>
            </a:pPr>
            <a:endParaRPr/>
          </a:p>
        </p:txBody>
      </p:sp>
      <p:sp>
        <p:nvSpPr>
          <p:cNvPr id="3640" name="Google Shape;3640;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6" name="Google Shape;364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 typical shear link in an actual EBF. Note the closely spaced intermediate web stiffeners provided per Section F3.5b.4(a) of the AISC </a:t>
            </a:r>
            <a:r>
              <a:rPr lang="en-US" i="1"/>
              <a:t>Seismic Provisions</a:t>
            </a:r>
            <a:r>
              <a:rPr lang="en-US"/>
              <a:t>.</a:t>
            </a:r>
            <a:endParaRPr/>
          </a:p>
          <a:p>
            <a:pPr marL="0" lvl="0" indent="0" algn="l" rtl="0">
              <a:spcBef>
                <a:spcPts val="0"/>
              </a:spcBef>
              <a:spcAft>
                <a:spcPts val="0"/>
              </a:spcAft>
              <a:buNone/>
            </a:pPr>
            <a:endParaRPr/>
          </a:p>
        </p:txBody>
      </p:sp>
      <p:sp>
        <p:nvSpPr>
          <p:cNvPr id="3647" name="Google Shape;364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3" name="Google Shape;3653;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 stiffener requirements are different for long links that experience flexural hinging at the ends.  </a:t>
            </a:r>
            <a:endParaRPr/>
          </a:p>
        </p:txBody>
      </p:sp>
      <p:sp>
        <p:nvSpPr>
          <p:cNvPr id="3654" name="Google Shape;3654;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4"/>
        <p:cNvGrpSpPr/>
        <p:nvPr/>
      </p:nvGrpSpPr>
      <p:grpSpPr>
        <a:xfrm>
          <a:off x="0" y="0"/>
          <a:ext cx="0" cy="0"/>
          <a:chOff x="0" y="0"/>
          <a:chExt cx="0" cy="0"/>
        </a:xfrm>
      </p:grpSpPr>
      <p:sp>
        <p:nvSpPr>
          <p:cNvPr id="3665" name="Google Shape;3665;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6" name="Google Shape;366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illustrates the intermediate link web stiffener requirements for flexural yielding links, as given in Section F3.5b.4(b).</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67" name="Google Shape;366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0"/>
        <p:cNvGrpSpPr/>
        <p:nvPr/>
      </p:nvGrpSpPr>
      <p:grpSpPr>
        <a:xfrm>
          <a:off x="0" y="0"/>
          <a:ext cx="0" cy="0"/>
          <a:chOff x="0" y="0"/>
          <a:chExt cx="0" cy="0"/>
        </a:xfrm>
      </p:grpSpPr>
      <p:sp>
        <p:nvSpPr>
          <p:cNvPr id="3721" name="Google Shape;3721;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2" name="Google Shape;3722;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an example of a flexural yielding link with intermediate web stiffeners located at 1.5</a:t>
            </a:r>
            <a:r>
              <a:rPr lang="en-US" i="1"/>
              <a:t>b</a:t>
            </a:r>
            <a:r>
              <a:rPr lang="en-US" i="1" baseline="-25000"/>
              <a:t>f</a:t>
            </a:r>
            <a:r>
              <a:rPr lang="en-US"/>
              <a:t> from each end.</a:t>
            </a:r>
            <a:endParaRPr/>
          </a:p>
        </p:txBody>
      </p:sp>
      <p:sp>
        <p:nvSpPr>
          <p:cNvPr id="3723" name="Google Shape;3723;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9" name="Google Shape;3729;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Another example of a flexural yielding link test specimen with stiffeners located at 1.5</a:t>
            </a:r>
            <a:r>
              <a:rPr lang="en-US" i="1"/>
              <a:t>b</a:t>
            </a:r>
            <a:r>
              <a:rPr lang="en-US" i="1" baseline="-25000"/>
              <a:t>f</a:t>
            </a:r>
            <a:r>
              <a:rPr lang="en-US"/>
              <a:t> from each end. Note the concentration of yielding and buckling at each of the link.</a:t>
            </a:r>
            <a:endParaRPr/>
          </a:p>
          <a:p>
            <a:pPr marL="0" lvl="0" indent="0" algn="l" rtl="0">
              <a:spcBef>
                <a:spcPts val="0"/>
              </a:spcBef>
              <a:spcAft>
                <a:spcPts val="0"/>
              </a:spcAft>
              <a:buNone/>
            </a:pPr>
            <a:r>
              <a:rPr lang="en-US"/>
              <a:t>This specimen is an A992 W10x19 link, with </a:t>
            </a:r>
            <a:r>
              <a:rPr lang="en-US" i="1"/>
              <a:t>e</a:t>
            </a:r>
            <a:r>
              <a:rPr lang="en-US"/>
              <a:t> = 48" = 3.8 </a:t>
            </a:r>
            <a:r>
              <a:rPr lang="en-US" i="1"/>
              <a:t>M</a:t>
            </a:r>
            <a:r>
              <a:rPr lang="en-US" i="1" baseline="-25000"/>
              <a:t>p</a:t>
            </a:r>
            <a:r>
              <a:rPr lang="en-US"/>
              <a:t>/</a:t>
            </a:r>
            <a:r>
              <a:rPr lang="en-US" i="1"/>
              <a:t>V</a:t>
            </a:r>
            <a:r>
              <a:rPr lang="en-US" i="1" baseline="-25000"/>
              <a:t>p</a:t>
            </a:r>
            <a:endParaRPr/>
          </a:p>
        </p:txBody>
      </p:sp>
      <p:sp>
        <p:nvSpPr>
          <p:cNvPr id="3730" name="Google Shape;3730;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6" name="Google Shape;373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Intermediate link must satisfy the stiffener requirements for both short links and long links.  </a:t>
            </a:r>
            <a:endParaRPr/>
          </a:p>
        </p:txBody>
      </p:sp>
      <p:sp>
        <p:nvSpPr>
          <p:cNvPr id="3737" name="Google Shape;3737;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8"/>
        <p:cNvGrpSpPr/>
        <p:nvPr/>
      </p:nvGrpSpPr>
      <p:grpSpPr>
        <a:xfrm>
          <a:off x="0" y="0"/>
          <a:ext cx="0" cy="0"/>
          <a:chOff x="0" y="0"/>
          <a:chExt cx="0" cy="0"/>
        </a:xfrm>
      </p:grpSpPr>
      <p:sp>
        <p:nvSpPr>
          <p:cNvPr id="3749" name="Google Shape;3749;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0" name="Google Shape;3750;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illustrates the intermediate link web stiffener requirements for shear links, as given in Section F3.5b.4(a).</a:t>
            </a:r>
            <a:endParaRPr/>
          </a:p>
        </p:txBody>
      </p:sp>
      <p:sp>
        <p:nvSpPr>
          <p:cNvPr id="3751" name="Google Shape;3751;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3"/>
        <p:cNvGrpSpPr/>
        <p:nvPr/>
      </p:nvGrpSpPr>
      <p:grpSpPr>
        <a:xfrm>
          <a:off x="0" y="0"/>
          <a:ext cx="0" cy="0"/>
          <a:chOff x="0" y="0"/>
          <a:chExt cx="0" cy="0"/>
        </a:xfrm>
      </p:grpSpPr>
      <p:sp>
        <p:nvSpPr>
          <p:cNvPr id="3824" name="Google Shape;3824;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5" name="Google Shape;382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combined shear-flexural yielding link test specimen. This specimen is an A992 W10x33 link with </a:t>
            </a:r>
            <a:r>
              <a:rPr lang="en-US" i="1"/>
              <a:t>e</a:t>
            </a:r>
            <a:r>
              <a:rPr lang="en-US"/>
              <a:t> = 48" = 2.3 M</a:t>
            </a:r>
            <a:r>
              <a:rPr lang="en-US" baseline="-25000"/>
              <a:t>p</a:t>
            </a:r>
            <a:r>
              <a:rPr lang="en-US"/>
              <a:t>/V</a:t>
            </a:r>
            <a:r>
              <a:rPr lang="en-US" baseline="-25000"/>
              <a:t>p</a:t>
            </a:r>
            <a:r>
              <a:rPr lang="en-US"/>
              <a:t>. Note that there is web shear yielding along the entire length of the link as well as concentrated flexural yielding and local buckling at the link ends. </a:t>
            </a:r>
            <a:endParaRPr/>
          </a:p>
          <a:p>
            <a:pPr marL="0" lvl="0" indent="0" algn="l" rtl="0">
              <a:spcBef>
                <a:spcPts val="0"/>
              </a:spcBef>
              <a:spcAft>
                <a:spcPts val="0"/>
              </a:spcAft>
              <a:buNone/>
            </a:pPr>
            <a:endParaRPr/>
          </a:p>
        </p:txBody>
      </p:sp>
      <p:sp>
        <p:nvSpPr>
          <p:cNvPr id="3826" name="Google Shape;3826;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The link is attached to the steel box column with a fully welded connection.  </a:t>
            </a:r>
            <a:endParaRPr/>
          </a:p>
          <a:p>
            <a:pPr marL="0" lvl="0" indent="0" algn="l" rtl="0">
              <a:spcBef>
                <a:spcPts val="0"/>
              </a:spcBef>
              <a:spcAft>
                <a:spcPts val="0"/>
              </a:spcAft>
              <a:buNone/>
            </a:pPr>
            <a:endParaRPr/>
          </a:p>
        </p:txBody>
      </p:sp>
      <p:sp>
        <p:nvSpPr>
          <p:cNvPr id="459" name="Google Shape;45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0"/>
        <p:cNvGrpSpPr/>
        <p:nvPr/>
      </p:nvGrpSpPr>
      <p:grpSpPr>
        <a:xfrm>
          <a:off x="0" y="0"/>
          <a:ext cx="0" cy="0"/>
          <a:chOff x="0" y="0"/>
          <a:chExt cx="0" cy="0"/>
        </a:xfrm>
      </p:grpSpPr>
      <p:sp>
        <p:nvSpPr>
          <p:cNvPr id="3831" name="Google Shape;3831;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2" name="Google Shape;3832;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Links that are made from Box sections also require end stiffeners and intermediate stiffeners. </a:t>
            </a:r>
            <a:endParaRPr/>
          </a:p>
        </p:txBody>
      </p:sp>
      <p:sp>
        <p:nvSpPr>
          <p:cNvPr id="3833" name="Google Shape;3833;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2" name="Google Shape;384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843" name="Google Shape;384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6" name="Google Shape;3856;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857" name="Google Shape;3857;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1"/>
        <p:cNvGrpSpPr/>
        <p:nvPr/>
      </p:nvGrpSpPr>
      <p:grpSpPr>
        <a:xfrm>
          <a:off x="0" y="0"/>
          <a:ext cx="0" cy="0"/>
          <a:chOff x="0" y="0"/>
          <a:chExt cx="0" cy="0"/>
        </a:xfrm>
      </p:grpSpPr>
      <p:sp>
        <p:nvSpPr>
          <p:cNvPr id="3872" name="Google Shape;3872;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3" name="Google Shape;3873;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Since significant inelastic deformation is expected in the links, so they are designated at protected zone. It is felt that welding, bolting, and penetrations may increase the probability of premature failure in the links.  </a:t>
            </a:r>
            <a:endParaRPr/>
          </a:p>
        </p:txBody>
      </p:sp>
      <p:sp>
        <p:nvSpPr>
          <p:cNvPr id="3874" name="Google Shape;3874;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0"/>
        <p:cNvGrpSpPr/>
        <p:nvPr/>
      </p:nvGrpSpPr>
      <p:grpSpPr>
        <a:xfrm>
          <a:off x="0" y="0"/>
          <a:ext cx="0" cy="0"/>
          <a:chOff x="0" y="0"/>
          <a:chExt cx="0" cy="0"/>
        </a:xfrm>
      </p:grpSpPr>
      <p:sp>
        <p:nvSpPr>
          <p:cNvPr id="3971" name="Google Shape;3971;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2" name="Google Shape;397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Demand critical welds must satisfy additional requirements pertaining to the electrode and welding procedures.  Many of the welds in EBFs are required to be “demand critical”. </a:t>
            </a:r>
            <a:endParaRPr/>
          </a:p>
        </p:txBody>
      </p:sp>
      <p:sp>
        <p:nvSpPr>
          <p:cNvPr id="3973" name="Google Shape;397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0"/>
        <p:cNvGrpSpPr/>
        <p:nvPr/>
      </p:nvGrpSpPr>
      <p:grpSpPr>
        <a:xfrm>
          <a:off x="0" y="0"/>
          <a:ext cx="0" cy="0"/>
          <a:chOff x="0" y="0"/>
          <a:chExt cx="0" cy="0"/>
        </a:xfrm>
      </p:grpSpPr>
      <p:sp>
        <p:nvSpPr>
          <p:cNvPr id="3981" name="Google Shape;3981;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2" name="Google Shape;3982;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83" name="Google Shape;3983;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0"/>
        <p:cNvGrpSpPr/>
        <p:nvPr/>
      </p:nvGrpSpPr>
      <p:grpSpPr>
        <a:xfrm>
          <a:off x="0" y="0"/>
          <a:ext cx="0" cy="0"/>
          <a:chOff x="0" y="0"/>
          <a:chExt cx="0" cy="0"/>
        </a:xfrm>
      </p:grpSpPr>
      <p:sp>
        <p:nvSpPr>
          <p:cNvPr id="3991" name="Google Shape;3991;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2" name="Google Shape;3992;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93" name="Google Shape;3993;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0"/>
        <p:cNvGrpSpPr/>
        <p:nvPr/>
      </p:nvGrpSpPr>
      <p:grpSpPr>
        <a:xfrm>
          <a:off x="0" y="0"/>
          <a:ext cx="0" cy="0"/>
          <a:chOff x="0" y="0"/>
          <a:chExt cx="0" cy="0"/>
        </a:xfrm>
      </p:grpSpPr>
      <p:sp>
        <p:nvSpPr>
          <p:cNvPr id="4001" name="Google Shape;4001;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2" name="Google Shape;400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highlights the beam-to-column connections away from the links.</a:t>
            </a:r>
            <a:endParaRPr/>
          </a:p>
          <a:p>
            <a:pPr marL="0" lvl="0" indent="0" algn="l" rtl="0">
              <a:spcBef>
                <a:spcPts val="0"/>
              </a:spcBef>
              <a:spcAft>
                <a:spcPts val="0"/>
              </a:spcAft>
              <a:buNone/>
            </a:pPr>
            <a:r>
              <a:rPr lang="en-US"/>
              <a:t>In most cases, the beam-to-column connections away from the link will also have a brace framing in, as shown in the figure. Because of the very large forces that must be transmitted through this connection, as well as large drag forces that may be entering the EBF through this connection, an all-welded beam-to-column connection detail may be advisable (welded flanges and welded web).</a:t>
            </a:r>
            <a:endParaRPr/>
          </a:p>
          <a:p>
            <a:pPr marL="0" lvl="0" indent="0" algn="l" rtl="0">
              <a:spcBef>
                <a:spcPts val="0"/>
              </a:spcBef>
              <a:spcAft>
                <a:spcPts val="0"/>
              </a:spcAft>
              <a:buNone/>
            </a:pPr>
            <a:endParaRPr/>
          </a:p>
        </p:txBody>
      </p:sp>
      <p:sp>
        <p:nvSpPr>
          <p:cNvPr id="4003" name="Google Shape;4003;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5" name="Google Shape;413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136" name="Google Shape;413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3"/>
        <p:cNvGrpSpPr/>
        <p:nvPr/>
      </p:nvGrpSpPr>
      <p:grpSpPr>
        <a:xfrm>
          <a:off x="0" y="0"/>
          <a:ext cx="0" cy="0"/>
          <a:chOff x="0" y="0"/>
          <a:chExt cx="0" cy="0"/>
        </a:xfrm>
      </p:grpSpPr>
      <p:sp>
        <p:nvSpPr>
          <p:cNvPr id="4144" name="Google Shape;4144;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5" name="Google Shape;4145;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illustrates brace connection design requirements in Section F3.6c, as discussed in the previous slide.</a:t>
            </a:r>
            <a:endParaRPr/>
          </a:p>
          <a:p>
            <a:pPr marL="0" lvl="0" indent="0" algn="l" rtl="0">
              <a:spcBef>
                <a:spcPts val="0"/>
              </a:spcBef>
              <a:spcAft>
                <a:spcPts val="0"/>
              </a:spcAft>
              <a:buNone/>
            </a:pPr>
            <a:endParaRPr/>
          </a:p>
        </p:txBody>
      </p:sp>
      <p:sp>
        <p:nvSpPr>
          <p:cNvPr id="4146" name="Google Shape;4146;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EBF with the links at mid-span of the beams. This building is located in the San Francisco area.</a:t>
            </a:r>
            <a:endParaRPr/>
          </a:p>
          <a:p>
            <a:pPr marL="0" lvl="0" indent="0" algn="l" rtl="0">
              <a:spcBef>
                <a:spcPts val="0"/>
              </a:spcBef>
              <a:spcAft>
                <a:spcPts val="0"/>
              </a:spcAft>
              <a:buNone/>
            </a:pPr>
            <a:r>
              <a:rPr lang="en-US"/>
              <a:t>Note the brace to link connections for the wide flange braces. Small segments of the braces were shop welded to the bottom of the beam, with a welded splice provided in the field for connection of the remaining portion of the brace.</a:t>
            </a:r>
            <a:endParaRPr/>
          </a:p>
          <a:p>
            <a:pPr marL="0" lvl="0" indent="0" algn="l" rtl="0">
              <a:spcBef>
                <a:spcPts val="0"/>
              </a:spcBef>
              <a:spcAft>
                <a:spcPts val="0"/>
              </a:spcAft>
              <a:buNone/>
            </a:pPr>
            <a:r>
              <a:rPr lang="en-US"/>
              <a:t>The adjoining bay to the right is also an EBF, with links attached to the columns.</a:t>
            </a:r>
            <a:endParaRPr/>
          </a:p>
        </p:txBody>
      </p:sp>
      <p:sp>
        <p:nvSpPr>
          <p:cNvPr id="466" name="Google Shape;46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4"/>
        <p:cNvGrpSpPr/>
        <p:nvPr/>
      </p:nvGrpSpPr>
      <p:grpSpPr>
        <a:xfrm>
          <a:off x="0" y="0"/>
          <a:ext cx="0" cy="0"/>
          <a:chOff x="0" y="0"/>
          <a:chExt cx="0" cy="0"/>
        </a:xfrm>
      </p:grpSpPr>
      <p:sp>
        <p:nvSpPr>
          <p:cNvPr id="4185" name="Google Shape;4185;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6" name="Google Shape;4186;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drawing shows some typical brace-to-link connections, when HSS braces are used.</a:t>
            </a:r>
            <a:endParaRPr/>
          </a:p>
          <a:p>
            <a:pPr marL="0" lvl="0" indent="0" algn="l" rtl="0">
              <a:spcBef>
                <a:spcPts val="0"/>
              </a:spcBef>
              <a:spcAft>
                <a:spcPts val="0"/>
              </a:spcAft>
              <a:buNone/>
            </a:pPr>
            <a:r>
              <a:rPr lang="en-US"/>
              <a:t>Note that there is no fold-line provided in the gusset plate. The ends of the braces are located close to the underside of the beam, in order to minimize the unsupported area of the gusset that may be prone to buckling.</a:t>
            </a:r>
            <a:endParaRPr/>
          </a:p>
          <a:p>
            <a:pPr marL="0" lvl="0" indent="0" algn="l" rtl="0">
              <a:spcBef>
                <a:spcPts val="0"/>
              </a:spcBef>
              <a:spcAft>
                <a:spcPts val="0"/>
              </a:spcAft>
              <a:buNone/>
            </a:pPr>
            <a:r>
              <a:rPr lang="en-US"/>
              <a:t>Research has shown that the edge of the gusset that faces the link may be prone to buckling, primarily due to bending stresses developed at this edge by the link end bending moment. Consequently, it is advisable to stiffen the edge of the gusset that faces the link, as shown. The back edge of the gusset that faces the beam generally does not need stiffening.</a:t>
            </a:r>
            <a:endParaRPr/>
          </a:p>
        </p:txBody>
      </p:sp>
      <p:sp>
        <p:nvSpPr>
          <p:cNvPr id="4187" name="Google Shape;4187;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2"/>
        <p:cNvGrpSpPr/>
        <p:nvPr/>
      </p:nvGrpSpPr>
      <p:grpSpPr>
        <a:xfrm>
          <a:off x="0" y="0"/>
          <a:ext cx="0" cy="0"/>
          <a:chOff x="0" y="0"/>
          <a:chExt cx="0" cy="0"/>
        </a:xfrm>
      </p:grpSpPr>
      <p:sp>
        <p:nvSpPr>
          <p:cNvPr id="4193" name="Google Shape;4193;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4" name="Google Shape;419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stiffened gusset connection for an HSS brace, from a laboratory experiment.</a:t>
            </a:r>
            <a:endParaRPr/>
          </a:p>
          <a:p>
            <a:pPr marL="0" lvl="0" indent="0" algn="l" rtl="0">
              <a:spcBef>
                <a:spcPts val="0"/>
              </a:spcBef>
              <a:spcAft>
                <a:spcPts val="0"/>
              </a:spcAft>
              <a:buNone/>
            </a:pPr>
            <a:endParaRPr/>
          </a:p>
        </p:txBody>
      </p:sp>
      <p:sp>
        <p:nvSpPr>
          <p:cNvPr id="4195" name="Google Shape;4195;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9"/>
        <p:cNvGrpSpPr/>
        <p:nvPr/>
      </p:nvGrpSpPr>
      <p:grpSpPr>
        <a:xfrm>
          <a:off x="0" y="0"/>
          <a:ext cx="0" cy="0"/>
          <a:chOff x="0" y="0"/>
          <a:chExt cx="0" cy="0"/>
        </a:xfrm>
      </p:grpSpPr>
      <p:sp>
        <p:nvSpPr>
          <p:cNvPr id="4200" name="Google Shape;4200;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1" name="Google Shape;420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Another example of a stiffened gusset connection for an HSS brace, from a laboratory experiment.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202" name="Google Shape;4202;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6"/>
        <p:cNvGrpSpPr/>
        <p:nvPr/>
      </p:nvGrpSpPr>
      <p:grpSpPr>
        <a:xfrm>
          <a:off x="0" y="0"/>
          <a:ext cx="0" cy="0"/>
          <a:chOff x="0" y="0"/>
          <a:chExt cx="0" cy="0"/>
        </a:xfrm>
      </p:grpSpPr>
      <p:sp>
        <p:nvSpPr>
          <p:cNvPr id="4207" name="Google Shape;4207;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8" name="Google Shape;4208;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example of a stiffened gusset connection for an HSS brace, from an actual EBF.</a:t>
            </a:r>
            <a:endParaRPr/>
          </a:p>
          <a:p>
            <a:pPr marL="0" lvl="0" indent="0" algn="l" rtl="0">
              <a:spcBef>
                <a:spcPts val="0"/>
              </a:spcBef>
              <a:spcAft>
                <a:spcPts val="0"/>
              </a:spcAft>
              <a:buNone/>
            </a:pPr>
            <a:r>
              <a:rPr lang="en-US"/>
              <a:t>Note also the beams framing in at the link ends, serving as link end lateral braces.</a:t>
            </a:r>
            <a:endParaRPr/>
          </a:p>
        </p:txBody>
      </p:sp>
      <p:sp>
        <p:nvSpPr>
          <p:cNvPr id="4209" name="Google Shape;4209;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3"/>
        <p:cNvGrpSpPr/>
        <p:nvPr/>
      </p:nvGrpSpPr>
      <p:grpSpPr>
        <a:xfrm>
          <a:off x="0" y="0"/>
          <a:ext cx="0" cy="0"/>
          <a:chOff x="0" y="0"/>
          <a:chExt cx="0" cy="0"/>
        </a:xfrm>
      </p:grpSpPr>
      <p:sp>
        <p:nvSpPr>
          <p:cNvPr id="4214" name="Google Shape;4214;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5" name="Google Shape;421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Another example of a stiffened gusset connection for an HSS brace, from an actual EBF.</a:t>
            </a:r>
            <a:endParaRPr/>
          </a:p>
        </p:txBody>
      </p:sp>
      <p:sp>
        <p:nvSpPr>
          <p:cNvPr id="4216" name="Google Shape;4216;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0"/>
        <p:cNvGrpSpPr/>
        <p:nvPr/>
      </p:nvGrpSpPr>
      <p:grpSpPr>
        <a:xfrm>
          <a:off x="0" y="0"/>
          <a:ext cx="0" cy="0"/>
          <a:chOff x="0" y="0"/>
          <a:chExt cx="0" cy="0"/>
        </a:xfrm>
      </p:grpSpPr>
      <p:sp>
        <p:nvSpPr>
          <p:cNvPr id="4221" name="Google Shape;4221;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2" name="Google Shape;422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use of wide-flange bracing members can be advantageous in EBF design. The large strong-axis moment of inertia of a wide-flange brace can be used to draw a considerable amount of bending moment away from the beam segment outside of the link, which can help satisfy the capacity design requirement for the beam.</a:t>
            </a:r>
            <a:endParaRPr/>
          </a:p>
          <a:p>
            <a:pPr marL="0" lvl="0" indent="0" algn="l" rtl="0">
              <a:spcBef>
                <a:spcPts val="0"/>
              </a:spcBef>
              <a:spcAft>
                <a:spcPts val="0"/>
              </a:spcAft>
              <a:buNone/>
            </a:pPr>
            <a:r>
              <a:rPr lang="en-US"/>
              <a:t>When using a wide-flange diagonal brace, a fully welded brace-to-link connection, as shown, may be needed for the large simultaneous axial force and moment that will be developed at the end of the brace. When initially sizing the link, it is advisable to choose a section with a relatively wide flange, so that the width of the wide-flange brace can be matched to the width of the link flange, to facilitate design and fabrication of the brace-to-link connection.</a:t>
            </a:r>
            <a:endParaRPr/>
          </a:p>
          <a:p>
            <a:pPr marL="0" lvl="0" indent="0" algn="l" rtl="0">
              <a:spcBef>
                <a:spcPts val="0"/>
              </a:spcBef>
              <a:spcAft>
                <a:spcPts val="0"/>
              </a:spcAft>
              <a:buNone/>
            </a:pPr>
            <a:r>
              <a:rPr lang="en-US"/>
              <a:t>This figure also shows an all-welded link-to-column connection. This was the link-to-column connection detail that was specified in the AISC </a:t>
            </a:r>
            <a:r>
              <a:rPr lang="en-US" i="1"/>
              <a:t>Seismic Provisions</a:t>
            </a:r>
            <a:r>
              <a:rPr lang="en-US"/>
              <a:t>, prior to the 1994 Northridge Earthquake. Testing has shown that this all-welded detail cannot satisfy the performance requirements for link-to-column connections specified in the AISC </a:t>
            </a:r>
            <a:r>
              <a:rPr lang="en-US" i="1"/>
              <a:t>Seismic Provisions. </a:t>
            </a:r>
            <a:r>
              <a:rPr lang="en-US"/>
              <a:t>Thus, the link-to-column connection shown in this figure should not be used.</a:t>
            </a:r>
            <a:endParaRPr/>
          </a:p>
        </p:txBody>
      </p:sp>
      <p:sp>
        <p:nvSpPr>
          <p:cNvPr id="4223" name="Google Shape;4223;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7"/>
        <p:cNvGrpSpPr/>
        <p:nvPr/>
      </p:nvGrpSpPr>
      <p:grpSpPr>
        <a:xfrm>
          <a:off x="0" y="0"/>
          <a:ext cx="0" cy="0"/>
          <a:chOff x="0" y="0"/>
          <a:chExt cx="0" cy="0"/>
        </a:xfrm>
      </p:grpSpPr>
      <p:sp>
        <p:nvSpPr>
          <p:cNvPr id="4228" name="Google Shape;4228;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9" name="Google Shape;4229;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fully welded brace-to-link connection for a wide-flange brace, from a laboratory experiment.</a:t>
            </a:r>
            <a:endParaRPr/>
          </a:p>
        </p:txBody>
      </p:sp>
      <p:sp>
        <p:nvSpPr>
          <p:cNvPr id="4230" name="Google Shape;4230;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4"/>
        <p:cNvGrpSpPr/>
        <p:nvPr/>
      </p:nvGrpSpPr>
      <p:grpSpPr>
        <a:xfrm>
          <a:off x="0" y="0"/>
          <a:ext cx="0" cy="0"/>
          <a:chOff x="0" y="0"/>
          <a:chExt cx="0" cy="0"/>
        </a:xfrm>
      </p:grpSpPr>
      <p:sp>
        <p:nvSpPr>
          <p:cNvPr id="4235" name="Google Shape;4235;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6" name="Google Shape;4236;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example of a fully welded brace-to-link connection for a wide-flange brace, from an actual EBF.</a:t>
            </a:r>
            <a:endParaRPr/>
          </a:p>
        </p:txBody>
      </p:sp>
      <p:sp>
        <p:nvSpPr>
          <p:cNvPr id="4237" name="Google Shape;4237;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1"/>
        <p:cNvGrpSpPr/>
        <p:nvPr/>
      </p:nvGrpSpPr>
      <p:grpSpPr>
        <a:xfrm>
          <a:off x="0" y="0"/>
          <a:ext cx="0" cy="0"/>
          <a:chOff x="0" y="0"/>
          <a:chExt cx="0" cy="0"/>
        </a:xfrm>
      </p:grpSpPr>
      <p:sp>
        <p:nvSpPr>
          <p:cNvPr id="4242" name="Google Shape;4242;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3" name="Google Shape;4243;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a gusseted brace-to-link connection for a wide-flange brace, for an actual EBF. The brace will be field-bolted to the brace stubs that have been shop welded to the beam and link.</a:t>
            </a:r>
            <a:endParaRPr/>
          </a:p>
          <a:p>
            <a:pPr marL="0" lvl="0" indent="0" algn="l" rtl="0">
              <a:spcBef>
                <a:spcPts val="0"/>
              </a:spcBef>
              <a:spcAft>
                <a:spcPts val="0"/>
              </a:spcAft>
              <a:buNone/>
            </a:pPr>
            <a:endParaRPr/>
          </a:p>
        </p:txBody>
      </p:sp>
      <p:sp>
        <p:nvSpPr>
          <p:cNvPr id="4244" name="Google Shape;4244;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8"/>
        <p:cNvGrpSpPr/>
        <p:nvPr/>
      </p:nvGrpSpPr>
      <p:grpSpPr>
        <a:xfrm>
          <a:off x="0" y="0"/>
          <a:ext cx="0" cy="0"/>
          <a:chOff x="0" y="0"/>
          <a:chExt cx="0" cy="0"/>
        </a:xfrm>
      </p:grpSpPr>
      <p:sp>
        <p:nvSpPr>
          <p:cNvPr id="4249" name="Google Shape;4249;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0" name="Google Shape;4250;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the same EBF shown in the previous slide, after the brace members have been connected at the field-bolted splices.</a:t>
            </a:r>
            <a:endParaRPr/>
          </a:p>
        </p:txBody>
      </p:sp>
      <p:sp>
        <p:nvSpPr>
          <p:cNvPr id="4251" name="Google Shape;4251;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dirty="0"/>
              <a:t>An EBF with links at mid-span of the beams. This photo was taken during construction of the International Terminal at San Francisco airport.</a:t>
            </a:r>
            <a:endParaRPr dirty="0"/>
          </a:p>
          <a:p>
            <a:pPr marL="0" lvl="0" indent="0" algn="l" rtl="0">
              <a:spcBef>
                <a:spcPts val="0"/>
              </a:spcBef>
              <a:spcAft>
                <a:spcPts val="0"/>
              </a:spcAft>
              <a:buNone/>
            </a:pPr>
            <a:endParaRPr dirty="0"/>
          </a:p>
        </p:txBody>
      </p:sp>
      <p:sp>
        <p:nvSpPr>
          <p:cNvPr id="473" name="Google Shape;473;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5"/>
        <p:cNvGrpSpPr/>
        <p:nvPr/>
      </p:nvGrpSpPr>
      <p:grpSpPr>
        <a:xfrm>
          <a:off x="0" y="0"/>
          <a:ext cx="0" cy="0"/>
          <a:chOff x="0" y="0"/>
          <a:chExt cx="0" cy="0"/>
        </a:xfrm>
      </p:grpSpPr>
      <p:sp>
        <p:nvSpPr>
          <p:cNvPr id="4256" name="Google Shape;4256;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7" name="Google Shape;4257;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with other ductile systems, there are column spice requirements for EBFs to ensure good performance of the columns as the building experiences inelastic drifts. </a:t>
            </a:r>
            <a:endParaRPr/>
          </a:p>
        </p:txBody>
      </p:sp>
      <p:sp>
        <p:nvSpPr>
          <p:cNvPr id="4258" name="Google Shape;4258;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7"/>
        <p:cNvGrpSpPr/>
        <p:nvPr/>
      </p:nvGrpSpPr>
      <p:grpSpPr>
        <a:xfrm>
          <a:off x="0" y="0"/>
          <a:ext cx="0" cy="0"/>
          <a:chOff x="0" y="0"/>
          <a:chExt cx="0" cy="0"/>
        </a:xfrm>
      </p:grpSpPr>
      <p:sp>
        <p:nvSpPr>
          <p:cNvPr id="4268" name="Google Shape;426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9" name="Google Shape;426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Link-to-column connections must be able to accommodate the expected yielding in the link, without failing. </a:t>
            </a:r>
            <a:endParaRPr/>
          </a:p>
        </p:txBody>
      </p:sp>
      <p:sp>
        <p:nvSpPr>
          <p:cNvPr id="4270" name="Google Shape;4270;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7"/>
        <p:cNvGrpSpPr/>
        <p:nvPr/>
      </p:nvGrpSpPr>
      <p:grpSpPr>
        <a:xfrm>
          <a:off x="0" y="0"/>
          <a:ext cx="0" cy="0"/>
          <a:chOff x="0" y="0"/>
          <a:chExt cx="0" cy="0"/>
        </a:xfrm>
      </p:grpSpPr>
      <p:sp>
        <p:nvSpPr>
          <p:cNvPr id="4278" name="Google Shape;4278;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9" name="Google Shape;4279;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slide graphically illustrates the plastic rotation performance requirements for link-to-column connections.</a:t>
            </a:r>
            <a:endParaRPr/>
          </a:p>
        </p:txBody>
      </p:sp>
      <p:sp>
        <p:nvSpPr>
          <p:cNvPr id="4280" name="Google Shape;4280;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0"/>
        <p:cNvGrpSpPr/>
        <p:nvPr/>
      </p:nvGrpSpPr>
      <p:grpSpPr>
        <a:xfrm>
          <a:off x="0" y="0"/>
          <a:ext cx="0" cy="0"/>
          <a:chOff x="0" y="0"/>
          <a:chExt cx="0" cy="0"/>
        </a:xfrm>
      </p:grpSpPr>
      <p:sp>
        <p:nvSpPr>
          <p:cNvPr id="4361" name="Google Shape;4361;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2" name="Google Shape;436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Link-to-column connection requirements for EBFs are similar to beam-to-column connection requirements for SMFs. Connection performance must be verified by large-scale testing following the requirements of Section K2, or a connection must be used that has been very thoroughly tested and reviewed so as to be deemed </a:t>
            </a:r>
            <a:r>
              <a:rPr lang="en-US" i="1"/>
              <a:t>prequalified</a:t>
            </a:r>
            <a:r>
              <a:rPr lang="en-US"/>
              <a:t> in accordance with the requirements of Section K1.</a:t>
            </a:r>
            <a:endParaRPr/>
          </a:p>
          <a:p>
            <a:pPr marL="0" lvl="0" indent="0" algn="l" rtl="0">
              <a:spcBef>
                <a:spcPts val="0"/>
              </a:spcBef>
              <a:spcAft>
                <a:spcPts val="0"/>
              </a:spcAft>
              <a:buNone/>
            </a:pPr>
            <a:endParaRPr/>
          </a:p>
        </p:txBody>
      </p:sp>
      <p:sp>
        <p:nvSpPr>
          <p:cNvPr id="4363" name="Google Shape;436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0"/>
        <p:cNvGrpSpPr/>
        <p:nvPr/>
      </p:nvGrpSpPr>
      <p:grpSpPr>
        <a:xfrm>
          <a:off x="0" y="0"/>
          <a:ext cx="0" cy="0"/>
          <a:chOff x="0" y="0"/>
          <a:chExt cx="0" cy="0"/>
        </a:xfrm>
      </p:grpSpPr>
      <p:sp>
        <p:nvSpPr>
          <p:cNvPr id="4371" name="Google Shape;4371;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2" name="Google Shape;4372;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110" dirty="0"/>
              <a:t>At the time this module was prepared (early 2007) and also when it was updated (2019 and 2024), development of link-to-column connections for EBFs is still an active area of research. At this time, there are no link-to-column connections that have been deemed to be </a:t>
            </a:r>
            <a:r>
              <a:rPr lang="en-US" sz="1110" i="1" dirty="0"/>
              <a:t>prequalified</a:t>
            </a:r>
            <a:r>
              <a:rPr lang="en-US" sz="1110" dirty="0"/>
              <a:t>, and essentially no link-to-column connections that have shown consistent satisfactory performance under cyclic testing conducted in accordance with Section K.</a:t>
            </a:r>
            <a:endParaRPr dirty="0"/>
          </a:p>
          <a:p>
            <a:pPr marL="0" lvl="0" indent="0" algn="l" rtl="0">
              <a:lnSpc>
                <a:spcPct val="90000"/>
              </a:lnSpc>
              <a:spcBef>
                <a:spcPts val="0"/>
              </a:spcBef>
              <a:spcAft>
                <a:spcPts val="0"/>
              </a:spcAft>
              <a:buNone/>
            </a:pPr>
            <a:r>
              <a:rPr lang="en-US" sz="1110" dirty="0"/>
              <a:t>Further, designers are cautioned that connections that perform well in SMFs (such as the beam-to-column connections prequalified for SMF in FEMA 350 - </a:t>
            </a:r>
            <a:r>
              <a:rPr lang="en-US" sz="1110" i="1" dirty="0"/>
              <a:t>Recommended Seismic Design Criteria for New Steel Moment-Frame Buildings</a:t>
            </a:r>
            <a:r>
              <a:rPr lang="en-US" sz="1110" dirty="0"/>
              <a:t> or in AISC 358 - </a:t>
            </a:r>
            <a:r>
              <a:rPr lang="en-US" sz="1110" i="1" dirty="0"/>
              <a:t>Prequalified Connections for Special and Intermediate Steel Moment Frames for Seismic Applications</a:t>
            </a:r>
            <a:r>
              <a:rPr lang="en-US" sz="1110" dirty="0"/>
              <a:t>) may not necessarily perform well as link-to-column connections in EBFs. The force and deformation environment experienced by a link-to-column connection in an EBF is substantially different, and generally more severe, than that experienced by a beam-to-column connection in an SMF. Thus, designers should not adopt SMF connections for use in EBFs, without first testing these connections specifically for the demands on a link-to-column connection as specified in Section K.</a:t>
            </a:r>
            <a:endParaRPr dirty="0"/>
          </a:p>
          <a:p>
            <a:pPr marL="0" lvl="0" indent="0" algn="l" rtl="0">
              <a:lnSpc>
                <a:spcPct val="90000"/>
              </a:lnSpc>
              <a:spcBef>
                <a:spcPts val="0"/>
              </a:spcBef>
              <a:spcAft>
                <a:spcPts val="0"/>
              </a:spcAft>
              <a:buNone/>
            </a:pPr>
            <a:r>
              <a:rPr lang="en-US" sz="1110" dirty="0"/>
              <a:t>As noted in this slide, it is recommended that designers avoid EBF configurations with links attached to columns (such as the single diagonal EBF) until further research is available on link-to-column connections.</a:t>
            </a:r>
            <a:endParaRPr dirty="0"/>
          </a:p>
          <a:p>
            <a:pPr marL="0" lvl="0" indent="0" algn="l" rtl="0">
              <a:lnSpc>
                <a:spcPct val="90000"/>
              </a:lnSpc>
              <a:spcBef>
                <a:spcPts val="0"/>
              </a:spcBef>
              <a:spcAft>
                <a:spcPts val="0"/>
              </a:spcAft>
              <a:buNone/>
            </a:pPr>
            <a:r>
              <a:rPr lang="en-US" sz="1110" dirty="0"/>
              <a:t>Additional discussion on link-to-column connections is provided in the Commentary of the AISC </a:t>
            </a:r>
            <a:r>
              <a:rPr lang="en-US" sz="1110" i="1" dirty="0"/>
              <a:t>Seismic Provisions</a:t>
            </a:r>
            <a:r>
              <a:rPr lang="en-US" sz="1110" dirty="0"/>
              <a:t>.</a:t>
            </a:r>
            <a:endParaRPr dirty="0"/>
          </a:p>
          <a:p>
            <a:pPr marL="0" lvl="0" indent="0" algn="l" rtl="0">
              <a:lnSpc>
                <a:spcPct val="90000"/>
              </a:lnSpc>
              <a:spcBef>
                <a:spcPts val="0"/>
              </a:spcBef>
              <a:spcAft>
                <a:spcPts val="0"/>
              </a:spcAft>
              <a:buNone/>
            </a:pPr>
            <a:r>
              <a:rPr lang="en-US" sz="1110" dirty="0"/>
              <a:t>Information on recent research on link-to-column connections can be found in the following reference:</a:t>
            </a:r>
            <a:endParaRPr dirty="0"/>
          </a:p>
          <a:p>
            <a:pPr marL="0" lvl="0" indent="0" algn="l" rtl="0">
              <a:lnSpc>
                <a:spcPct val="90000"/>
              </a:lnSpc>
              <a:spcBef>
                <a:spcPts val="0"/>
              </a:spcBef>
              <a:spcAft>
                <a:spcPts val="0"/>
              </a:spcAft>
              <a:buNone/>
            </a:pPr>
            <a:r>
              <a:rPr lang="en-US" sz="1110" dirty="0"/>
              <a:t>Okazaki, T., Engelhardt, M.D., Nakashima, M. and Suita, K., “Experimental Performance of Link-to-Column Connections in Eccentrically Braced Frames,” </a:t>
            </a:r>
            <a:r>
              <a:rPr lang="en-US" sz="1110" i="1" dirty="0"/>
              <a:t>Journal of Structural Engineering</a:t>
            </a:r>
            <a:r>
              <a:rPr lang="en-US" sz="1110" dirty="0"/>
              <a:t>, ASCE, Vol. 132, No. 8, pp 1201-1211, August 2006.</a:t>
            </a:r>
            <a:endParaRPr dirty="0"/>
          </a:p>
          <a:p>
            <a:pPr marL="0" lvl="0" indent="0" algn="l" rtl="0">
              <a:lnSpc>
                <a:spcPct val="90000"/>
              </a:lnSpc>
              <a:spcBef>
                <a:spcPts val="0"/>
              </a:spcBef>
              <a:spcAft>
                <a:spcPts val="0"/>
              </a:spcAft>
              <a:buNone/>
            </a:pPr>
            <a:endParaRPr sz="1110" dirty="0"/>
          </a:p>
        </p:txBody>
      </p:sp>
      <p:sp>
        <p:nvSpPr>
          <p:cNvPr id="4373" name="Google Shape;4373;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8"/>
        <p:cNvGrpSpPr/>
        <p:nvPr/>
      </p:nvGrpSpPr>
      <p:grpSpPr>
        <a:xfrm>
          <a:off x="0" y="0"/>
          <a:ext cx="0" cy="0"/>
          <a:chOff x="0" y="0"/>
          <a:chExt cx="0" cy="0"/>
        </a:xfrm>
      </p:grpSpPr>
      <p:sp>
        <p:nvSpPr>
          <p:cNvPr id="4379" name="Google Shape;4379;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0" name="Google Shape;4380;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and the next slide, shows photos from experimental research on link-to-column connections. Each of these photos shows a link-to-column connection that has failed under cyclic load testing conducted per Section K2 of the AISC </a:t>
            </a:r>
            <a:r>
              <a:rPr lang="en-US" i="1"/>
              <a:t>Seismic Provisions</a:t>
            </a:r>
            <a:r>
              <a:rPr lang="en-US"/>
              <a:t>.</a:t>
            </a:r>
            <a:endParaRPr/>
          </a:p>
          <a:p>
            <a:pPr marL="0" lvl="0" indent="0" algn="l" rtl="0">
              <a:spcBef>
                <a:spcPts val="0"/>
              </a:spcBef>
              <a:spcAft>
                <a:spcPts val="0"/>
              </a:spcAft>
              <a:buNone/>
            </a:pPr>
            <a:r>
              <a:rPr lang="en-US"/>
              <a:t>The various failures shown in these photos reflect the extreme force and deformation demands that occur at link-to-column connections, and the challenge of identifying satisfactory link-to-column connections that perform well (meeting the performance requirements of Section F3.6e) and as practical and economical to construct.</a:t>
            </a:r>
            <a:endParaRPr/>
          </a:p>
          <a:p>
            <a:pPr marL="0" lvl="0" indent="0" algn="l" rtl="0">
              <a:spcBef>
                <a:spcPts val="0"/>
              </a:spcBef>
              <a:spcAft>
                <a:spcPts val="0"/>
              </a:spcAft>
              <a:buNone/>
            </a:pPr>
            <a:endParaRPr/>
          </a:p>
          <a:p>
            <a:pPr marL="0" lvl="0" indent="0" algn="l" rtl="0">
              <a:spcBef>
                <a:spcPts val="0"/>
              </a:spcBef>
              <a:spcAft>
                <a:spcPts val="0"/>
              </a:spcAft>
              <a:buNone/>
            </a:pPr>
            <a:r>
              <a:rPr lang="en-US"/>
              <a:t>These photos are from research reported in the reference cited on the previous slide.</a:t>
            </a:r>
            <a:endParaRPr/>
          </a:p>
          <a:p>
            <a:pPr marL="0" lvl="0" indent="0" algn="l" rtl="0">
              <a:spcBef>
                <a:spcPts val="0"/>
              </a:spcBef>
              <a:spcAft>
                <a:spcPts val="0"/>
              </a:spcAft>
              <a:buNone/>
            </a:pPr>
            <a:endParaRPr/>
          </a:p>
        </p:txBody>
      </p:sp>
      <p:sp>
        <p:nvSpPr>
          <p:cNvPr id="4381" name="Google Shape;4381;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6"/>
        <p:cNvGrpSpPr/>
        <p:nvPr/>
      </p:nvGrpSpPr>
      <p:grpSpPr>
        <a:xfrm>
          <a:off x="0" y="0"/>
          <a:ext cx="0" cy="0"/>
          <a:chOff x="0" y="0"/>
          <a:chExt cx="0" cy="0"/>
        </a:xfrm>
      </p:grpSpPr>
      <p:sp>
        <p:nvSpPr>
          <p:cNvPr id="4387" name="Google Shape;4387;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8" name="Google Shape;4388;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More photos of link-to-column connections that failed in laboratory cyclic load testing.</a:t>
            </a:r>
            <a:endParaRPr/>
          </a:p>
          <a:p>
            <a:pPr marL="0" lvl="0" indent="0" algn="l" rtl="0">
              <a:spcBef>
                <a:spcPts val="0"/>
              </a:spcBef>
              <a:spcAft>
                <a:spcPts val="0"/>
              </a:spcAft>
              <a:buNone/>
            </a:pPr>
            <a:endParaRPr/>
          </a:p>
        </p:txBody>
      </p:sp>
      <p:sp>
        <p:nvSpPr>
          <p:cNvPr id="4389" name="Google Shape;4389;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6" name="Google Shape;439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Section F3.6e provides an exception wherein a link-to-column connection can be used in an EBF, without the need for prequalification nor the need for qualifying cyclic tests.</a:t>
            </a:r>
            <a:endParaRPr/>
          </a:p>
          <a:p>
            <a:pPr marL="0" lvl="0" indent="0" algn="l" rtl="0">
              <a:spcBef>
                <a:spcPts val="0"/>
              </a:spcBef>
              <a:spcAft>
                <a:spcPts val="0"/>
              </a:spcAft>
              <a:buNone/>
            </a:pPr>
            <a:r>
              <a:rPr lang="en-US"/>
              <a:t>This exception requires that a heavily reinforced link-to-column connection be used that precludes yielding within the connection region. This exception is permitted only for shear yielding links.</a:t>
            </a:r>
            <a:endParaRPr/>
          </a:p>
        </p:txBody>
      </p:sp>
      <p:sp>
        <p:nvSpPr>
          <p:cNvPr id="4397" name="Google Shape;4397;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4"/>
        <p:cNvGrpSpPr/>
        <p:nvPr/>
      </p:nvGrpSpPr>
      <p:grpSpPr>
        <a:xfrm>
          <a:off x="0" y="0"/>
          <a:ext cx="0" cy="0"/>
          <a:chOff x="0" y="0"/>
          <a:chExt cx="0" cy="0"/>
        </a:xfrm>
      </p:grpSpPr>
      <p:sp>
        <p:nvSpPr>
          <p:cNvPr id="4405" name="Google Shape;4405;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6" name="Google Shape;4406;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figure illustrates the type of heavily reinforced connection that is envisaged in the exception in Section F3.6e.</a:t>
            </a:r>
            <a:endParaRPr/>
          </a:p>
          <a:p>
            <a:pPr marL="0" lvl="0" indent="0" algn="l" rtl="0">
              <a:spcBef>
                <a:spcPts val="0"/>
              </a:spcBef>
              <a:spcAft>
                <a:spcPts val="0"/>
              </a:spcAft>
              <a:buNone/>
            </a:pPr>
            <a:endParaRPr/>
          </a:p>
        </p:txBody>
      </p:sp>
      <p:sp>
        <p:nvSpPr>
          <p:cNvPr id="4407" name="Google Shape;4407;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3"/>
        <p:cNvGrpSpPr/>
        <p:nvPr/>
      </p:nvGrpSpPr>
      <p:grpSpPr>
        <a:xfrm>
          <a:off x="0" y="0"/>
          <a:ext cx="0" cy="0"/>
          <a:chOff x="0" y="0"/>
          <a:chExt cx="0" cy="0"/>
        </a:xfrm>
      </p:grpSpPr>
      <p:sp>
        <p:nvSpPr>
          <p:cNvPr id="4414" name="Google Shape;4414;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5" name="Google Shape;4415;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a:t>EBF detailing requirements are covered in Section F3 of the </a:t>
            </a:r>
            <a:r>
              <a:rPr lang="en-US" i="1"/>
              <a:t>Seismic Provisions</a:t>
            </a:r>
            <a:r>
              <a:rPr lang="en-US"/>
              <a:t>. </a:t>
            </a:r>
            <a:endParaRPr/>
          </a:p>
          <a:p>
            <a:pPr marL="0" lvl="0" indent="0" algn="l" rtl="0">
              <a:lnSpc>
                <a:spcPct val="80000"/>
              </a:lnSpc>
              <a:spcBef>
                <a:spcPts val="0"/>
              </a:spcBef>
              <a:spcAft>
                <a:spcPts val="0"/>
              </a:spcAft>
              <a:buNone/>
            </a:pPr>
            <a:endParaRPr/>
          </a:p>
        </p:txBody>
      </p:sp>
      <p:sp>
        <p:nvSpPr>
          <p:cNvPr id="4416" name="Google Shape;4416;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Another EBF with links at mid-span. This is a control tower at Los Angeles airport.</a:t>
            </a:r>
            <a:endParaRPr/>
          </a:p>
          <a:p>
            <a:pPr marL="0" lvl="0" indent="0" algn="l" rtl="0">
              <a:spcBef>
                <a:spcPts val="0"/>
              </a:spcBef>
              <a:spcAft>
                <a:spcPts val="0"/>
              </a:spcAft>
              <a:buNone/>
            </a:pPr>
            <a:endParaRPr/>
          </a:p>
        </p:txBody>
      </p:sp>
      <p:sp>
        <p:nvSpPr>
          <p:cNvPr id="480" name="Google Shape;48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unique example of an EBF. The EBF is architecturally exposed, with unconventional framing in which there are intersecting links at the corner of the building.</a:t>
            </a:r>
            <a:endParaRPr/>
          </a:p>
          <a:p>
            <a:pPr marL="0" lvl="0" indent="0" algn="l" rtl="0">
              <a:spcBef>
                <a:spcPts val="0"/>
              </a:spcBef>
              <a:spcAft>
                <a:spcPts val="0"/>
              </a:spcAft>
              <a:buNone/>
            </a:pPr>
            <a:r>
              <a:rPr lang="en-US"/>
              <a:t>This building is located in Taipei, Taiwan.</a:t>
            </a:r>
            <a:endParaRPr/>
          </a:p>
          <a:p>
            <a:pPr marL="0" lvl="0" indent="0" algn="l" rtl="0">
              <a:spcBef>
                <a:spcPts val="0"/>
              </a:spcBef>
              <a:spcAft>
                <a:spcPts val="0"/>
              </a:spcAft>
              <a:buNone/>
            </a:pPr>
            <a:endParaRPr/>
          </a:p>
        </p:txBody>
      </p:sp>
      <p:sp>
        <p:nvSpPr>
          <p:cNvPr id="487" name="Google Shape;48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 the next portion of this module, we will discuss the basic inelastic behavior of EBFs. We will start by looking at inelastic response of the entire frame, followed by a detailed discussion on the inelastic behavior of links.</a:t>
            </a:r>
            <a:endParaRPr/>
          </a:p>
        </p:txBody>
      </p:sp>
      <p:sp>
        <p:nvSpPr>
          <p:cNvPr id="494" name="Google Shape;49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The next several slides illustrate the intended inelastic response of an EBF under lateral loading. Inelastic deformation patterns are shown in the form of a rigid-plastic mechanism.</a:t>
            </a:r>
            <a:endParaRPr/>
          </a:p>
          <a:p>
            <a:pPr marL="0" lvl="0" indent="0" algn="l" rtl="0">
              <a:spcBef>
                <a:spcPts val="0"/>
              </a:spcBef>
              <a:spcAft>
                <a:spcPts val="0"/>
              </a:spcAft>
              <a:buNone/>
            </a:pPr>
            <a:endParaRPr/>
          </a:p>
        </p:txBody>
      </p:sp>
      <p:sp>
        <p:nvSpPr>
          <p:cNvPr id="503" name="Google Shape;50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Yielding is an EBF is intended to occur within the links. The braces, columns, and beam segments outside of the links are intended to remain essentially elastic.</a:t>
            </a:r>
            <a:endParaRPr/>
          </a:p>
          <a:p>
            <a:pPr marL="0" lvl="0" indent="0" algn="l" rtl="0">
              <a:spcBef>
                <a:spcPts val="0"/>
              </a:spcBef>
              <a:spcAft>
                <a:spcPts val="0"/>
              </a:spcAft>
              <a:buNone/>
            </a:pPr>
            <a:endParaRPr/>
          </a:p>
        </p:txBody>
      </p:sp>
      <p:sp>
        <p:nvSpPr>
          <p:cNvPr id="570" name="Google Shape;57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Loading in the reverse direction.</a:t>
            </a:r>
            <a:endParaRPr/>
          </a:p>
          <a:p>
            <a:pPr marL="0" lvl="0" indent="0" algn="l" rtl="0">
              <a:spcBef>
                <a:spcPts val="0"/>
              </a:spcBef>
              <a:spcAft>
                <a:spcPts val="0"/>
              </a:spcAft>
              <a:buNone/>
            </a:pPr>
            <a:endParaRPr/>
          </a:p>
        </p:txBody>
      </p:sp>
      <p:sp>
        <p:nvSpPr>
          <p:cNvPr id="634" name="Google Shape;63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PowerPoint series is dividing into 6 modules. This is the Module No.4 on: “Eccentrically Braced Frames."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5" name="Google Shape;6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three slides show inelastic deformations for a single diagonal EBF with the link attached to the column.</a:t>
            </a:r>
            <a:endParaRPr/>
          </a:p>
        </p:txBody>
      </p:sp>
      <p:sp>
        <p:nvSpPr>
          <p:cNvPr id="698" name="Google Shape;69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Yielding is again restricted to the link.</a:t>
            </a:r>
            <a:endParaRPr/>
          </a:p>
          <a:p>
            <a:pPr marL="0" lvl="0" indent="0" algn="l" rtl="0">
              <a:spcBef>
                <a:spcPts val="0"/>
              </a:spcBef>
              <a:spcAft>
                <a:spcPts val="0"/>
              </a:spcAft>
              <a:buNone/>
            </a:pPr>
            <a:r>
              <a:rPr lang="en-US"/>
              <a:t>For an EBF with links attached to columns, the link-to-column connection must accommodate very large inelastic deformation demands, as suggested by this slide.</a:t>
            </a:r>
            <a:endParaRPr/>
          </a:p>
        </p:txBody>
      </p:sp>
      <p:sp>
        <p:nvSpPr>
          <p:cNvPr id="745" name="Google Shape;74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Loading in the reverse direction.</a:t>
            </a:r>
            <a:endParaRPr/>
          </a:p>
        </p:txBody>
      </p:sp>
      <p:sp>
        <p:nvSpPr>
          <p:cNvPr id="792" name="Google Shape;79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portion of an EBF test specimen that was subjected to severe cyclic inelastic loading. The very large localized inelastic deformations within the link are apparent (similar to the pattern shown on the previous slide). The column in this EBF test specimen is a steel box section.</a:t>
            </a:r>
            <a:endParaRPr/>
          </a:p>
          <a:p>
            <a:pPr marL="0" lvl="0" indent="0" algn="l" rtl="0">
              <a:spcBef>
                <a:spcPts val="0"/>
              </a:spcBef>
              <a:spcAft>
                <a:spcPts val="0"/>
              </a:spcAft>
              <a:buNone/>
            </a:pPr>
            <a:endParaRPr/>
          </a:p>
          <a:p>
            <a:pPr marL="0" lvl="0" indent="0" algn="l" rtl="0">
              <a:spcBef>
                <a:spcPts val="0"/>
              </a:spcBef>
              <a:spcAft>
                <a:spcPts val="0"/>
              </a:spcAft>
              <a:buNone/>
            </a:pPr>
            <a:r>
              <a:rPr lang="en-US"/>
              <a:t>Photo courtesy of K.C. Tsai, National Taiwan University.</a:t>
            </a:r>
            <a:endParaRPr/>
          </a:p>
          <a:p>
            <a:pPr marL="0" lvl="0" indent="0" algn="l" rtl="0">
              <a:spcBef>
                <a:spcPts val="0"/>
              </a:spcBef>
              <a:spcAft>
                <a:spcPts val="0"/>
              </a:spcAft>
              <a:buNone/>
            </a:pPr>
            <a:endParaRPr/>
          </a:p>
        </p:txBody>
      </p:sp>
      <p:sp>
        <p:nvSpPr>
          <p:cNvPr id="839" name="Google Shape;83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A comparison of energy dissipation mechanisms and "fuse" locations in EBFs, CBFs and MRFs.</a:t>
            </a:r>
            <a:endParaRPr/>
          </a:p>
          <a:p>
            <a:pPr marL="0" lvl="0" indent="0" algn="l" rtl="0">
              <a:spcBef>
                <a:spcPts val="0"/>
              </a:spcBef>
              <a:spcAft>
                <a:spcPts val="0"/>
              </a:spcAft>
              <a:buNone/>
            </a:pPr>
            <a:endParaRPr/>
          </a:p>
        </p:txBody>
      </p:sp>
      <p:sp>
        <p:nvSpPr>
          <p:cNvPr id="846" name="Google Shape;84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An overview of the basic design approach for seismic-resistant EBFs:</a:t>
            </a:r>
            <a:endParaRPr dirty="0"/>
          </a:p>
          <a:p>
            <a:pPr marL="0" lvl="0" indent="0" algn="l" rtl="0">
              <a:spcBef>
                <a:spcPts val="0"/>
              </a:spcBef>
              <a:spcAft>
                <a:spcPts val="0"/>
              </a:spcAft>
              <a:buNone/>
            </a:pPr>
            <a:r>
              <a:rPr lang="en-US" dirty="0"/>
              <a:t>The links are the "fuse" elements of the frame and are designed for code level earthquake forces. All other frame members (braces, columns and beam segments outside of links) and connections are designed to be stronger than the links. Thus, the other frame members and connections are not designed for code level earthquake forces. Rather they are designed for the maximum forces generated by the fully yielded and strain hardened links, i.e., to develop the capacity of the links.</a:t>
            </a:r>
            <a:endParaRPr dirty="0"/>
          </a:p>
          <a:p>
            <a:pPr marL="0" lvl="0" indent="0" algn="l" rtl="0">
              <a:spcBef>
                <a:spcPts val="0"/>
              </a:spcBef>
              <a:spcAft>
                <a:spcPts val="0"/>
              </a:spcAft>
              <a:buNone/>
            </a:pPr>
            <a:r>
              <a:rPr lang="en-US" dirty="0"/>
              <a:t>The links are detailed to provide high levels of ductility under cyclic loading. Obtaining high ductility from links involves proper choice of link length, stiffening of the link, and lateral bracing of the link.</a:t>
            </a:r>
            <a:endParaRPr dirty="0"/>
          </a:p>
          <a:p>
            <a:pPr marL="0" lvl="0" indent="0" algn="l" rtl="0">
              <a:spcBef>
                <a:spcPts val="0"/>
              </a:spcBef>
              <a:spcAft>
                <a:spcPts val="0"/>
              </a:spcAft>
              <a:buNone/>
            </a:pPr>
            <a:endParaRPr dirty="0"/>
          </a:p>
        </p:txBody>
      </p:sp>
      <p:sp>
        <p:nvSpPr>
          <p:cNvPr id="902" name="Google Shape;902;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portion of this module provides an in-depth discussion on link behavior.</a:t>
            </a:r>
            <a:endParaRPr/>
          </a:p>
          <a:p>
            <a:pPr marL="0" lvl="0" indent="0" algn="l" rtl="0">
              <a:spcBef>
                <a:spcPts val="0"/>
              </a:spcBef>
              <a:spcAft>
                <a:spcPts val="0"/>
              </a:spcAft>
              <a:buNone/>
            </a:pPr>
            <a:r>
              <a:rPr lang="en-US"/>
              <a:t>Links are the critical element of an EBF, and a good understanding of link behavior is needed for proper EBF design.</a:t>
            </a:r>
            <a:endParaRPr/>
          </a:p>
          <a:p>
            <a:pPr marL="0" lvl="0" indent="0" algn="l" rtl="0">
              <a:spcBef>
                <a:spcPts val="0"/>
              </a:spcBef>
              <a:spcAft>
                <a:spcPts val="0"/>
              </a:spcAft>
              <a:buNone/>
            </a:pPr>
            <a:endParaRPr/>
          </a:p>
        </p:txBody>
      </p:sp>
      <p:sp>
        <p:nvSpPr>
          <p:cNvPr id="1036" name="Google Shape;103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defines the link plastic rotation angle. The symbol γ</a:t>
            </a:r>
            <a:r>
              <a:rPr lang="en-US" baseline="-25000"/>
              <a:t>p</a:t>
            </a:r>
            <a:r>
              <a:rPr lang="en-US"/>
              <a:t> is used to denote the link plastic rotation angle.</a:t>
            </a:r>
            <a:endParaRPr/>
          </a:p>
          <a:p>
            <a:pPr marL="0" lvl="0" indent="0" algn="l" rtl="0">
              <a:spcBef>
                <a:spcPts val="0"/>
              </a:spcBef>
              <a:spcAft>
                <a:spcPts val="0"/>
              </a:spcAft>
              <a:buNone/>
            </a:pPr>
            <a:r>
              <a:rPr lang="en-US"/>
              <a:t>The plastic rotation angle γ</a:t>
            </a:r>
            <a:r>
              <a:rPr lang="en-US" baseline="-25000"/>
              <a:t>p </a:t>
            </a:r>
            <a:r>
              <a:rPr lang="en-US"/>
              <a:t>is the primary kinematic variable used to characterize inelastic deformation demands on a link. γ</a:t>
            </a:r>
            <a:r>
              <a:rPr lang="en-US" baseline="-25000"/>
              <a:t>p</a:t>
            </a:r>
            <a:r>
              <a:rPr lang="en-US"/>
              <a:t> is defined as the inelastic angle between the link and adjoining beam, in a rigid-plastic EBF mechanism, as shown in the slide.</a:t>
            </a:r>
            <a:endParaRPr/>
          </a:p>
          <a:p>
            <a:pPr marL="0" lvl="0" indent="0" algn="l" rtl="0">
              <a:spcBef>
                <a:spcPts val="0"/>
              </a:spcBef>
              <a:spcAft>
                <a:spcPts val="0"/>
              </a:spcAft>
              <a:buNone/>
            </a:pPr>
            <a:r>
              <a:rPr lang="en-US"/>
              <a:t>The link plastic rotation angle is expressed in units of radians.</a:t>
            </a:r>
            <a:endParaRPr/>
          </a:p>
          <a:p>
            <a:pPr marL="0" lvl="0" indent="0" algn="l" rtl="0">
              <a:spcBef>
                <a:spcPts val="0"/>
              </a:spcBef>
              <a:spcAft>
                <a:spcPts val="0"/>
              </a:spcAft>
              <a:buNone/>
            </a:pPr>
            <a:r>
              <a:rPr lang="en-US"/>
              <a:t>Note that within the literature, the symbol γ</a:t>
            </a:r>
            <a:r>
              <a:rPr lang="en-US" baseline="-25000"/>
              <a:t> </a:t>
            </a:r>
            <a:r>
              <a:rPr lang="en-US"/>
              <a:t>rather than γ</a:t>
            </a:r>
            <a:r>
              <a:rPr lang="en-US" baseline="-25000"/>
              <a:t>p</a:t>
            </a:r>
            <a:r>
              <a:rPr lang="en-US"/>
              <a:t> is sometimes used to denote link plastic rotation angle.</a:t>
            </a:r>
            <a:endParaRPr baseline="-25000"/>
          </a:p>
        </p:txBody>
      </p:sp>
      <p:sp>
        <p:nvSpPr>
          <p:cNvPr id="1045" name="Google Shape;1045;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illustrates the link plastic rotation angle for a single diagonal EBF.</a:t>
            </a:r>
            <a:endParaRPr/>
          </a:p>
        </p:txBody>
      </p:sp>
      <p:sp>
        <p:nvSpPr>
          <p:cNvPr id="1115" name="Google Shape;1115;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series of slides discuss the strength and inelastic response of links.</a:t>
            </a:r>
            <a:endParaRPr/>
          </a:p>
          <a:p>
            <a:pPr marL="0" lvl="0" indent="0" algn="l" rtl="0">
              <a:spcBef>
                <a:spcPts val="0"/>
              </a:spcBef>
              <a:spcAft>
                <a:spcPts val="0"/>
              </a:spcAft>
              <a:buNone/>
            </a:pPr>
            <a:r>
              <a:rPr lang="en-US"/>
              <a:t>This slide qualitatively illustrates the forces generated in a link, when an EBF is subjected to lateral load. Two cases are illustrated: a single diagonal EBF (left) and an EBF with links at mid-span (right). The forces generated in the links are very similar in each case.</a:t>
            </a:r>
            <a:endParaRPr/>
          </a:p>
          <a:p>
            <a:pPr marL="0" lvl="0" indent="0" algn="l" rtl="0">
              <a:spcBef>
                <a:spcPts val="0"/>
              </a:spcBef>
              <a:spcAft>
                <a:spcPts val="0"/>
              </a:spcAft>
              <a:buNone/>
            </a:pPr>
            <a:r>
              <a:rPr lang="en-US"/>
              <a:t>As shown, links generally see very high shear, which is constant along the length of the link.</a:t>
            </a:r>
            <a:endParaRPr/>
          </a:p>
          <a:p>
            <a:pPr marL="0" lvl="0" indent="0" algn="l" rtl="0">
              <a:spcBef>
                <a:spcPts val="0"/>
              </a:spcBef>
              <a:spcAft>
                <a:spcPts val="0"/>
              </a:spcAft>
              <a:buNone/>
            </a:pPr>
            <a:r>
              <a:rPr lang="en-US"/>
              <a:t>Links also see very large bending moments. Links are subject to reverse curvature bending, with high end moments of opposite sign.</a:t>
            </a:r>
            <a:endParaRPr/>
          </a:p>
          <a:p>
            <a:pPr marL="0" lvl="0" indent="0" algn="l" rtl="0">
              <a:spcBef>
                <a:spcPts val="0"/>
              </a:spcBef>
              <a:spcAft>
                <a:spcPts val="0"/>
              </a:spcAft>
              <a:buNone/>
            </a:pPr>
            <a:r>
              <a:rPr lang="en-US"/>
              <a:t>Finally, links generally see very low axial forces. Research has shown that high axial forces can be detrimental to both the strength and ductility of links. Consequently, it is best to avoid EBF arrangements that require large axial forces to be transferred through the links. </a:t>
            </a:r>
            <a:endParaRPr/>
          </a:p>
          <a:p>
            <a:pPr marL="0" lvl="0" indent="0" algn="l" rtl="0">
              <a:spcBef>
                <a:spcPts val="0"/>
              </a:spcBef>
              <a:spcAft>
                <a:spcPts val="0"/>
              </a:spcAft>
              <a:buNone/>
            </a:pPr>
            <a:endParaRPr/>
          </a:p>
        </p:txBody>
      </p:sp>
      <p:sp>
        <p:nvSpPr>
          <p:cNvPr id="1207" name="Google Shape;120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noted on the previous slide, links carry both large shear force and large end moments. Consequently, as a link is loaded beyond its elastic range, it is possible to have either shear yielding or flexural yielding occur.</a:t>
            </a:r>
            <a:endParaRPr/>
          </a:p>
          <a:p>
            <a:pPr marL="0" lvl="0" indent="0" algn="l" rtl="0">
              <a:spcBef>
                <a:spcPts val="0"/>
              </a:spcBef>
              <a:spcAft>
                <a:spcPts val="0"/>
              </a:spcAft>
              <a:buNone/>
            </a:pPr>
            <a:r>
              <a:rPr lang="en-US"/>
              <a:t>The designer can control if a link will yield in shear, in flexure, or combined shear and flexure. The link length </a:t>
            </a:r>
            <a:r>
              <a:rPr lang="en-US" i="1"/>
              <a:t>e</a:t>
            </a:r>
            <a:r>
              <a:rPr lang="en-US"/>
              <a:t> is a key parameter that controls inelastic behavior. Inelastic response of short links is dominated by shear, whereas the inelastic response of longer links is dominated by flexure.</a:t>
            </a:r>
            <a:endParaRPr/>
          </a:p>
          <a:p>
            <a:pPr marL="0" lvl="0" indent="0" algn="l" rtl="0">
              <a:spcBef>
                <a:spcPts val="0"/>
              </a:spcBef>
              <a:spcAft>
                <a:spcPts val="0"/>
              </a:spcAft>
              <a:buNone/>
            </a:pPr>
            <a:endParaRPr/>
          </a:p>
          <a:p>
            <a:pPr marL="0" lvl="0" indent="0" algn="l" rtl="0">
              <a:spcBef>
                <a:spcPts val="0"/>
              </a:spcBef>
              <a:spcAft>
                <a:spcPts val="0"/>
              </a:spcAft>
              <a:buNone/>
            </a:pPr>
            <a:r>
              <a:rPr lang="en-US"/>
              <a:t>Understanding how link length can be used to control inelastic behavior can be approached by examining a free-body diagram of a link, as shown in this slide. Shear force </a:t>
            </a:r>
            <a:r>
              <a:rPr lang="en-US" i="1"/>
              <a:t>V</a:t>
            </a:r>
            <a:r>
              <a:rPr lang="en-US"/>
              <a:t> is constant along the length of the link. The link is also subjected to equal and opposite end moments </a:t>
            </a:r>
            <a:r>
              <a:rPr lang="en-US" i="1"/>
              <a:t>M. </a:t>
            </a:r>
            <a:endParaRPr/>
          </a:p>
          <a:p>
            <a:pPr marL="0" lvl="0" indent="0" algn="l" rtl="0">
              <a:spcBef>
                <a:spcPts val="0"/>
              </a:spcBef>
              <a:spcAft>
                <a:spcPts val="0"/>
              </a:spcAft>
              <a:buNone/>
            </a:pPr>
            <a:r>
              <a:rPr lang="en-US"/>
              <a:t>A simplifying assumption is made that the link end moments are equal in magnitude. This is not completely accurate, but is a reasonable simplifying assumption. It is also assumed that axial force in the link is small, and can be neglected. </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3" name="Google Shape;127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Shear yielding of a link will occur when the shear force reaches the fully plastic shear capacity </a:t>
            </a:r>
            <a:r>
              <a:rPr lang="en-US" i="1"/>
              <a:t>V</a:t>
            </a:r>
            <a:r>
              <a:rPr lang="en-US" i="1" baseline="-25000"/>
              <a:t>p</a:t>
            </a:r>
            <a:r>
              <a:rPr lang="en-US"/>
              <a:t> of the link section. Note that shear yielding in a wide-flange section occurs primarily in the web. </a:t>
            </a:r>
            <a:r>
              <a:rPr lang="en-US" i="1"/>
              <a:t>V</a:t>
            </a:r>
            <a:r>
              <a:rPr lang="en-US" i="1" baseline="-25000"/>
              <a:t>p</a:t>
            </a:r>
            <a:r>
              <a:rPr lang="en-US" baseline="-25000"/>
              <a:t> </a:t>
            </a:r>
            <a:r>
              <a:rPr lang="en-US"/>
              <a:t>can be computed by simply multiplying the web area of the section by the yield stress in shear.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3" name="Google Shape;131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Flexural yielding will occur at the link ends when the end moment reaches </a:t>
            </a:r>
            <a:r>
              <a:rPr lang="en-US" i="1"/>
              <a:t>M</a:t>
            </a:r>
            <a:r>
              <a:rPr lang="en-US" i="1" baseline="-25000"/>
              <a:t>p</a:t>
            </a:r>
            <a:r>
              <a:rPr lang="en-US"/>
              <a:t> of the link section.</a:t>
            </a:r>
            <a:endParaRPr/>
          </a:p>
        </p:txBody>
      </p:sp>
      <p:sp>
        <p:nvSpPr>
          <p:cNvPr id="1360" name="Google Shape;136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There is a relationship between link shear, link end moments, and link length that must be satisfied based on static equilibrium of the link. By summing moments for the free body diagram of the link, the relationship that  </a:t>
            </a:r>
            <a:br>
              <a:rPr lang="en-US"/>
            </a:br>
            <a:r>
              <a:rPr lang="en-US" i="1"/>
              <a:t>e</a:t>
            </a:r>
            <a:r>
              <a:rPr lang="en-US"/>
              <a:t> = 2</a:t>
            </a:r>
            <a:r>
              <a:rPr lang="en-US" i="1"/>
              <a:t>M</a:t>
            </a:r>
            <a:r>
              <a:rPr lang="en-US"/>
              <a:t>/</a:t>
            </a:r>
            <a:r>
              <a:rPr lang="en-US" i="1"/>
              <a:t>V</a:t>
            </a:r>
            <a:r>
              <a:rPr lang="en-US"/>
              <a:t> can be derived. This simple equation is a key element in understanding link behavior.</a:t>
            </a:r>
            <a:endParaRPr/>
          </a:p>
        </p:txBody>
      </p:sp>
      <p:sp>
        <p:nvSpPr>
          <p:cNvPr id="1401" name="Google Shape;140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 determine the value of link length for which shear and flexural yielding occur simultaneously, we draw a free body diagram with a link shear equal to </a:t>
            </a:r>
            <a:r>
              <a:rPr lang="en-US" i="1"/>
              <a:t>V</a:t>
            </a:r>
            <a:r>
              <a:rPr lang="en-US" i="1" baseline="-25000"/>
              <a:t>p</a:t>
            </a:r>
            <a:r>
              <a:rPr lang="en-US" baseline="-25000"/>
              <a:t> </a:t>
            </a:r>
            <a:r>
              <a:rPr lang="en-US"/>
              <a:t>and link end moments equal to </a:t>
            </a:r>
            <a:r>
              <a:rPr lang="en-US" i="1"/>
              <a:t>M</a:t>
            </a:r>
            <a:r>
              <a:rPr lang="en-US" i="1" baseline="-25000"/>
              <a:t>p</a:t>
            </a:r>
            <a:r>
              <a:rPr lang="en-US"/>
              <a:t>. From static equilibrium of the link, we can derive that shear and flexural yielding will occur simultaneously at a link length of </a:t>
            </a:r>
            <a:r>
              <a:rPr lang="en-US" i="1"/>
              <a:t>e</a:t>
            </a:r>
            <a:r>
              <a:rPr lang="en-US"/>
              <a:t> = 2</a:t>
            </a:r>
            <a:r>
              <a:rPr lang="en-US" i="1"/>
              <a:t>M</a:t>
            </a:r>
            <a:r>
              <a:rPr lang="en-US" i="1" baseline="-25000"/>
              <a:t>p</a:t>
            </a:r>
            <a:r>
              <a:rPr lang="en-US" i="1"/>
              <a:t> </a:t>
            </a:r>
            <a:r>
              <a:rPr lang="en-US"/>
              <a:t>/</a:t>
            </a:r>
            <a:r>
              <a:rPr lang="en-US" i="1"/>
              <a:t>V</a:t>
            </a:r>
            <a:r>
              <a:rPr lang="en-US" i="1" baseline="-25000"/>
              <a:t>p</a:t>
            </a:r>
            <a:r>
              <a:rPr lang="en-US"/>
              <a:t>. </a:t>
            </a:r>
            <a:endParaRPr/>
          </a:p>
        </p:txBody>
      </p:sp>
      <p:sp>
        <p:nvSpPr>
          <p:cNvPr id="1430" name="Google Shape;1430;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9" name="Google Shape;145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links with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the link shear will reach </a:t>
            </a:r>
            <a:r>
              <a:rPr lang="en-US" i="1"/>
              <a:t>V</a:t>
            </a:r>
            <a:r>
              <a:rPr lang="en-US" i="1" baseline="-25000"/>
              <a:t>p</a:t>
            </a:r>
            <a:r>
              <a:rPr lang="en-US"/>
              <a:t> before the end moments reach </a:t>
            </a:r>
            <a:r>
              <a:rPr lang="en-US" i="1"/>
              <a:t>M</a:t>
            </a:r>
            <a:r>
              <a:rPr lang="en-US" i="1" baseline="-25000"/>
              <a:t>p</a:t>
            </a:r>
            <a:r>
              <a:rPr lang="en-US"/>
              <a:t>, and the link will yield in shear. This can be demonstrated by choosing any arbitrary link length that is less than 2</a:t>
            </a:r>
            <a:r>
              <a:rPr lang="en-US" i="1"/>
              <a:t>M</a:t>
            </a:r>
            <a:r>
              <a:rPr lang="en-US" i="1" baseline="-25000"/>
              <a:t>p</a:t>
            </a:r>
            <a:r>
              <a:rPr lang="en-US" i="1"/>
              <a:t> </a:t>
            </a:r>
            <a:r>
              <a:rPr lang="en-US"/>
              <a:t>/</a:t>
            </a:r>
            <a:r>
              <a:rPr lang="en-US" i="1"/>
              <a:t>V</a:t>
            </a:r>
            <a:r>
              <a:rPr lang="en-US" i="1" baseline="-25000"/>
              <a:t>p</a:t>
            </a:r>
            <a:r>
              <a:rPr lang="en-US" i="1"/>
              <a:t>, </a:t>
            </a:r>
            <a:r>
              <a:rPr lang="en-US"/>
              <a:t>applying a link shear equal to </a:t>
            </a:r>
            <a:r>
              <a:rPr lang="en-US" i="1"/>
              <a:t>V</a:t>
            </a:r>
            <a:r>
              <a:rPr lang="en-US" i="1" baseline="-25000"/>
              <a:t>p</a:t>
            </a:r>
            <a:r>
              <a:rPr lang="en-US"/>
              <a:t>, and then computing the end moment from static equilibrium of the link. You will find that the link end moment is less than </a:t>
            </a:r>
            <a:r>
              <a:rPr lang="en-US" i="1"/>
              <a:t>M</a:t>
            </a:r>
            <a:r>
              <a:rPr lang="en-US" i="1" baseline="-25000"/>
              <a:t>p</a:t>
            </a:r>
            <a:r>
              <a:rPr lang="en-US"/>
              <a:t> .</a:t>
            </a:r>
            <a:endParaRPr/>
          </a:p>
          <a:p>
            <a:pPr marL="0" lvl="0" indent="0" algn="l" rtl="0">
              <a:spcBef>
                <a:spcPts val="0"/>
              </a:spcBef>
              <a:spcAft>
                <a:spcPts val="0"/>
              </a:spcAft>
              <a:buNone/>
            </a:pPr>
            <a:r>
              <a:rPr lang="en-US"/>
              <a:t>For example, take </a:t>
            </a:r>
            <a:r>
              <a:rPr lang="en-US" i="1"/>
              <a:t>e = </a:t>
            </a:r>
            <a:r>
              <a:rPr lang="en-US"/>
              <a:t>1.0 </a:t>
            </a:r>
            <a:r>
              <a:rPr lang="en-US" i="1"/>
              <a:t>M</a:t>
            </a:r>
            <a:r>
              <a:rPr lang="en-US" i="1" baseline="-25000"/>
              <a:t>p</a:t>
            </a:r>
            <a:r>
              <a:rPr lang="en-US" i="1"/>
              <a:t> </a:t>
            </a:r>
            <a:r>
              <a:rPr lang="en-US"/>
              <a:t>/</a:t>
            </a:r>
            <a:r>
              <a:rPr lang="en-US" i="1"/>
              <a:t>V</a:t>
            </a:r>
            <a:r>
              <a:rPr lang="en-US" i="1" baseline="-25000"/>
              <a:t>p</a:t>
            </a:r>
            <a:r>
              <a:rPr lang="en-US" baseline="-25000"/>
              <a:t> </a:t>
            </a:r>
            <a:r>
              <a:rPr lang="en-US"/>
              <a:t>and take the link shear equal to </a:t>
            </a:r>
            <a:r>
              <a:rPr lang="en-US" i="1"/>
              <a:t>V</a:t>
            </a:r>
            <a:r>
              <a:rPr lang="en-US" i="1" baseline="-25000"/>
              <a:t>p</a:t>
            </a:r>
            <a:r>
              <a:rPr lang="en-US"/>
              <a:t>. From equilibrium of the link, the end moments must equal 0.5 </a:t>
            </a:r>
            <a:r>
              <a:rPr lang="en-US" i="1"/>
              <a:t>M</a:t>
            </a:r>
            <a:r>
              <a:rPr lang="en-US" i="1" baseline="-25000"/>
              <a:t>p</a:t>
            </a:r>
            <a:r>
              <a:rPr lang="en-US" i="1"/>
              <a:t>.</a:t>
            </a:r>
            <a:endParaRPr/>
          </a:p>
          <a:p>
            <a:pPr marL="0" lvl="0" indent="0" algn="l" rtl="0">
              <a:spcBef>
                <a:spcPts val="0"/>
              </a:spcBef>
              <a:spcAft>
                <a:spcPts val="0"/>
              </a:spcAft>
              <a:buNone/>
            </a:pPr>
            <a:r>
              <a:rPr lang="en-US"/>
              <a:t>Note that for a shear yielding link, web yielding occurs along the entire depth of the web (because shear stress is relatively uniform over the depth of the web in the inelastic range), and along the entire length of the section (because shear force is constant along the length of the link). A key reason why shear yielding links provide high levels of ductility is because a large portion of the link yields in a relatively uniform manner. </a:t>
            </a:r>
            <a:endParaRPr i="1" baseline="-25000"/>
          </a:p>
        </p:txBody>
      </p:sp>
      <p:sp>
        <p:nvSpPr>
          <p:cNvPr id="1460" name="Google Shape;146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1" name="Google Shape;150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links with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the link end moments will reach </a:t>
            </a:r>
            <a:r>
              <a:rPr lang="en-US" i="1"/>
              <a:t>M</a:t>
            </a:r>
            <a:r>
              <a:rPr lang="en-US" i="1" baseline="-25000"/>
              <a:t>p</a:t>
            </a:r>
            <a:r>
              <a:rPr lang="en-US"/>
              <a:t> before the link shear reaches </a:t>
            </a:r>
            <a:r>
              <a:rPr lang="en-US" i="1"/>
              <a:t>V</a:t>
            </a:r>
            <a:r>
              <a:rPr lang="en-US" i="1" baseline="-25000"/>
              <a:t>p</a:t>
            </a:r>
            <a:r>
              <a:rPr lang="en-US"/>
              <a:t>, and the link will yield in flexure. This can be demonstrated by choosing any arbitrary link length that is greater than 2</a:t>
            </a:r>
            <a:r>
              <a:rPr lang="en-US" i="1"/>
              <a:t>M</a:t>
            </a:r>
            <a:r>
              <a:rPr lang="en-US" i="1" baseline="-25000"/>
              <a:t>p</a:t>
            </a:r>
            <a:r>
              <a:rPr lang="en-US" i="1"/>
              <a:t> </a:t>
            </a:r>
            <a:r>
              <a:rPr lang="en-US"/>
              <a:t>/</a:t>
            </a:r>
            <a:r>
              <a:rPr lang="en-US" i="1"/>
              <a:t>V</a:t>
            </a:r>
            <a:r>
              <a:rPr lang="en-US" i="1" baseline="-25000"/>
              <a:t>p</a:t>
            </a:r>
            <a:r>
              <a:rPr lang="en-US" i="1"/>
              <a:t>, </a:t>
            </a:r>
            <a:r>
              <a:rPr lang="en-US"/>
              <a:t>applying link end moments equal to </a:t>
            </a:r>
            <a:r>
              <a:rPr lang="en-US" i="1"/>
              <a:t>M</a:t>
            </a:r>
            <a:r>
              <a:rPr lang="en-US" i="1" baseline="-25000"/>
              <a:t>p</a:t>
            </a:r>
            <a:r>
              <a:rPr lang="en-US"/>
              <a:t>, and then computing the link shear from static equilibrium of the link. You will find that the link shear is less than </a:t>
            </a:r>
            <a:r>
              <a:rPr lang="en-US" i="1"/>
              <a:t>V</a:t>
            </a:r>
            <a:r>
              <a:rPr lang="en-US" i="1" baseline="-25000"/>
              <a:t>p</a:t>
            </a:r>
            <a:r>
              <a:rPr lang="en-US"/>
              <a:t> .</a:t>
            </a:r>
            <a:endParaRPr/>
          </a:p>
          <a:p>
            <a:pPr marL="0" lvl="0" indent="0" algn="l" rtl="0">
              <a:spcBef>
                <a:spcPts val="0"/>
              </a:spcBef>
              <a:spcAft>
                <a:spcPts val="0"/>
              </a:spcAft>
              <a:buNone/>
            </a:pPr>
            <a:r>
              <a:rPr lang="en-US"/>
              <a:t>For example, take </a:t>
            </a:r>
            <a:r>
              <a:rPr lang="en-US" i="1"/>
              <a:t>e = </a:t>
            </a:r>
            <a:r>
              <a:rPr lang="en-US"/>
              <a:t>3.0 </a:t>
            </a:r>
            <a:r>
              <a:rPr lang="en-US" i="1"/>
              <a:t>M</a:t>
            </a:r>
            <a:r>
              <a:rPr lang="en-US" i="1" baseline="-25000"/>
              <a:t>p</a:t>
            </a:r>
            <a:r>
              <a:rPr lang="en-US" i="1"/>
              <a:t> </a:t>
            </a:r>
            <a:r>
              <a:rPr lang="en-US"/>
              <a:t>/</a:t>
            </a:r>
            <a:r>
              <a:rPr lang="en-US" i="1"/>
              <a:t>V</a:t>
            </a:r>
            <a:r>
              <a:rPr lang="en-US" i="1" baseline="-25000"/>
              <a:t>p</a:t>
            </a:r>
            <a:r>
              <a:rPr lang="en-US" baseline="-25000"/>
              <a:t> </a:t>
            </a:r>
            <a:r>
              <a:rPr lang="en-US"/>
              <a:t>and take the link end moments equal to </a:t>
            </a:r>
            <a:r>
              <a:rPr lang="en-US" i="1"/>
              <a:t>M</a:t>
            </a:r>
            <a:r>
              <a:rPr lang="en-US" i="1" baseline="-25000"/>
              <a:t>p</a:t>
            </a:r>
            <a:r>
              <a:rPr lang="en-US"/>
              <a:t>. From equilibrium of the link, the link shear must equal 2/3 </a:t>
            </a:r>
            <a:r>
              <a:rPr lang="en-US" i="1"/>
              <a:t>V</a:t>
            </a:r>
            <a:r>
              <a:rPr lang="en-US" i="1" baseline="-25000"/>
              <a:t>p</a:t>
            </a:r>
            <a:r>
              <a:rPr lang="en-US" i="1"/>
              <a:t>.</a:t>
            </a:r>
            <a:endParaRPr/>
          </a:p>
          <a:p>
            <a:pPr marL="0" lvl="0" indent="0" algn="l" rtl="0">
              <a:spcBef>
                <a:spcPts val="0"/>
              </a:spcBef>
              <a:spcAft>
                <a:spcPts val="0"/>
              </a:spcAft>
              <a:buNone/>
            </a:pPr>
            <a:r>
              <a:rPr lang="en-US"/>
              <a:t>Note that for a flexural yielding link, flexural yielding occurs only at the link ends. Because of the high moment gradient in a link (high shear = high moment gradient), flexural yielding is normally concentrated within a very short length at the link ends. A key reason why flexural yielding links provide lower levels of ductility is because only a relatively small portion of the link yields.</a:t>
            </a:r>
            <a:endParaRPr/>
          </a:p>
          <a:p>
            <a:pPr marL="0" lvl="0" indent="0" algn="l" rtl="0">
              <a:spcBef>
                <a:spcPts val="0"/>
              </a:spcBef>
              <a:spcAft>
                <a:spcPts val="0"/>
              </a:spcAft>
              <a:buNone/>
            </a:pPr>
            <a:endParaRPr/>
          </a:p>
        </p:txBody>
      </p:sp>
      <p:sp>
        <p:nvSpPr>
          <p:cNvPr id="1502" name="Google Shape;150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This slide summarizes the results obtained so far. For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the link will yield in shear. For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the link will yield in flexure. For </a:t>
            </a:r>
            <a:r>
              <a:rPr lang="en-US" i="1"/>
              <a:t>e</a:t>
            </a:r>
            <a:r>
              <a:rPr lang="en-US"/>
              <a:t> = 2</a:t>
            </a:r>
            <a:r>
              <a:rPr lang="en-US" i="1"/>
              <a:t>M</a:t>
            </a:r>
            <a:r>
              <a:rPr lang="en-US" i="1" baseline="-25000"/>
              <a:t>p</a:t>
            </a:r>
            <a:r>
              <a:rPr lang="en-US" i="1"/>
              <a:t> </a:t>
            </a:r>
            <a:r>
              <a:rPr lang="en-US"/>
              <a:t>/</a:t>
            </a:r>
            <a:r>
              <a:rPr lang="en-US" i="1"/>
              <a:t>V</a:t>
            </a:r>
            <a:r>
              <a:rPr lang="en-US" i="1" baseline="-25000"/>
              <a:t>p</a:t>
            </a:r>
            <a:r>
              <a:rPr lang="en-US"/>
              <a:t>, the link will yield both in shear and flexure.</a:t>
            </a:r>
            <a:endParaRPr/>
          </a:p>
          <a:p>
            <a:pPr marL="0" lvl="0" indent="0" algn="l" rtl="0">
              <a:lnSpc>
                <a:spcPct val="90000"/>
              </a:lnSpc>
              <a:spcBef>
                <a:spcPts val="0"/>
              </a:spcBef>
              <a:spcAft>
                <a:spcPts val="0"/>
              </a:spcAft>
              <a:buNone/>
            </a:pPr>
            <a:r>
              <a:rPr lang="en-US"/>
              <a:t>These simple results are based on simple plastic theory, and assume there is no shear-flexure interaction and no strain hardening in the link.</a:t>
            </a:r>
            <a:endParaRPr/>
          </a:p>
          <a:p>
            <a:pPr marL="0" lvl="0" indent="0" algn="l" rtl="0">
              <a:lnSpc>
                <a:spcPct val="90000"/>
              </a:lnSpc>
              <a:spcBef>
                <a:spcPts val="0"/>
              </a:spcBef>
              <a:spcAft>
                <a:spcPts val="0"/>
              </a:spcAft>
              <a:buNone/>
            </a:pPr>
            <a:r>
              <a:rPr lang="en-US"/>
              <a:t>The assumption of no shear-flexure interaction implies that </a:t>
            </a:r>
            <a:r>
              <a:rPr lang="en-US" i="1"/>
              <a:t>V</a:t>
            </a:r>
            <a:r>
              <a:rPr lang="en-US" i="1" baseline="-25000"/>
              <a:t>p</a:t>
            </a:r>
            <a:r>
              <a:rPr lang="en-US" baseline="-25000"/>
              <a:t> </a:t>
            </a:r>
            <a:r>
              <a:rPr lang="en-US"/>
              <a:t>is not affected by the presence of moment, and that </a:t>
            </a:r>
            <a:r>
              <a:rPr lang="en-US" i="1"/>
              <a:t>M</a:t>
            </a:r>
            <a:r>
              <a:rPr lang="en-US" i="1" baseline="-25000"/>
              <a:t>p</a:t>
            </a:r>
            <a:r>
              <a:rPr lang="en-US"/>
              <a:t> is not affected by the presence of shear. While this is theoretically incorrect, experiments have shown there is, in fact, little shear-flexure interaction at the yield limit state of the link. That is, experiments have shown that a link can develop a shear of </a:t>
            </a:r>
            <a:r>
              <a:rPr lang="en-US" i="1"/>
              <a:t>V</a:t>
            </a:r>
            <a:r>
              <a:rPr lang="en-US" i="1" baseline="-25000"/>
              <a:t>p</a:t>
            </a:r>
            <a:r>
              <a:rPr lang="en-US"/>
              <a:t> even in the presence of very high end moments. Similarly, a link can develop a moment of </a:t>
            </a:r>
            <a:r>
              <a:rPr lang="en-US" i="1"/>
              <a:t>M</a:t>
            </a:r>
            <a:r>
              <a:rPr lang="en-US" i="1" baseline="-25000"/>
              <a:t>p</a:t>
            </a:r>
            <a:r>
              <a:rPr lang="en-US"/>
              <a:t>, even in the presence of very high shear.</a:t>
            </a:r>
            <a:endParaRPr/>
          </a:p>
          <a:p>
            <a:pPr marL="0" lvl="0" indent="0" algn="l" rtl="0">
              <a:lnSpc>
                <a:spcPct val="90000"/>
              </a:lnSpc>
              <a:spcBef>
                <a:spcPts val="0"/>
              </a:spcBef>
              <a:spcAft>
                <a:spcPts val="0"/>
              </a:spcAft>
              <a:buNone/>
            </a:pPr>
            <a:r>
              <a:rPr lang="en-US"/>
              <a:t>Consequently, from a design perspective, we normally ignore shear flexure interaction when computing the plastic strength of a link.</a:t>
            </a:r>
            <a:endParaRPr/>
          </a:p>
          <a:p>
            <a:pPr marL="0" lvl="0" indent="0" algn="l" rtl="0">
              <a:lnSpc>
                <a:spcPct val="90000"/>
              </a:lnSpc>
              <a:spcBef>
                <a:spcPts val="0"/>
              </a:spcBef>
              <a:spcAft>
                <a:spcPts val="0"/>
              </a:spcAft>
              <a:buNone/>
            </a:pPr>
            <a:r>
              <a:rPr lang="en-US"/>
              <a:t>As noted above, we have also ignored strain hardening within the link. Experiments have shown that links experience very high degrees of strain hardening. For example, in shear yielding links, ultimate shear forces on the order of 1.25 to 1.5 × </a:t>
            </a:r>
            <a:r>
              <a:rPr lang="en-US" i="1"/>
              <a:t>V</a:t>
            </a:r>
            <a:r>
              <a:rPr lang="en-US" i="1" baseline="-25000"/>
              <a:t>p</a:t>
            </a:r>
            <a:r>
              <a:rPr lang="en-US"/>
              <a:t> are observed in experiments. Similarly, in flexural yielding links, end moments on the order of 1.25 to 1.5 × </a:t>
            </a:r>
            <a:r>
              <a:rPr lang="en-US" i="1"/>
              <a:t>M</a:t>
            </a:r>
            <a:r>
              <a:rPr lang="en-US" i="1" baseline="-25000"/>
              <a:t>p</a:t>
            </a:r>
            <a:r>
              <a:rPr lang="en-US"/>
              <a:t> are observed in experiments.</a:t>
            </a:r>
            <a:endParaRPr/>
          </a:p>
          <a:p>
            <a:pPr marL="0" lvl="0" indent="0" algn="l" rtl="0">
              <a:lnSpc>
                <a:spcPct val="90000"/>
              </a:lnSpc>
              <a:spcBef>
                <a:spcPts val="0"/>
              </a:spcBef>
              <a:spcAft>
                <a:spcPts val="0"/>
              </a:spcAft>
              <a:buNone/>
            </a:pPr>
            <a:r>
              <a:rPr lang="en-US"/>
              <a:t>Consequently, the effects of strain hardening must be considered when evaluating inelastic behavior of links. This will be discussed in greater detail later.</a:t>
            </a:r>
            <a:endParaRPr/>
          </a:p>
          <a:p>
            <a:pPr marL="0" lvl="0" indent="0" algn="l" rtl="0">
              <a:lnSpc>
                <a:spcPct val="90000"/>
              </a:lnSpc>
              <a:spcBef>
                <a:spcPts val="0"/>
              </a:spcBef>
              <a:spcAft>
                <a:spcPts val="0"/>
              </a:spcAft>
              <a:buNone/>
            </a:pPr>
            <a:endParaRPr i="1" baseline="-25000"/>
          </a:p>
          <a:p>
            <a:pPr marL="0" lvl="0" indent="0" algn="l" rtl="0">
              <a:spcBef>
                <a:spcPts val="0"/>
              </a:spcBef>
              <a:spcAft>
                <a:spcPts val="0"/>
              </a:spcAft>
              <a:buNone/>
            </a:pPr>
            <a:endParaRPr/>
          </a:p>
        </p:txBody>
      </p:sp>
      <p:sp>
        <p:nvSpPr>
          <p:cNvPr id="1548" name="Google Shape;154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several slides discuss the approach taken by the AISC </a:t>
            </a:r>
            <a:r>
              <a:rPr lang="en-US" i="1"/>
              <a:t>Seismic Provisions</a:t>
            </a:r>
            <a:r>
              <a:rPr lang="en-US"/>
              <a:t> for computing the </a:t>
            </a:r>
            <a:r>
              <a:rPr lang="en-US" i="1"/>
              <a:t>link nominal shear strength</a:t>
            </a:r>
            <a:r>
              <a:rPr lang="en-US"/>
              <a:t>, </a:t>
            </a:r>
            <a:r>
              <a:rPr lang="en-US" i="1"/>
              <a:t>V</a:t>
            </a:r>
            <a:r>
              <a:rPr lang="en-US" i="1" baseline="-25000"/>
              <a:t>n</a:t>
            </a:r>
            <a:r>
              <a:rPr lang="en-US"/>
              <a:t>.</a:t>
            </a:r>
            <a:endParaRPr/>
          </a:p>
          <a:p>
            <a:pPr marL="0" lvl="0" indent="0" algn="l" rtl="0">
              <a:spcBef>
                <a:spcPts val="0"/>
              </a:spcBef>
              <a:spcAft>
                <a:spcPts val="0"/>
              </a:spcAft>
              <a:buNone/>
            </a:pPr>
            <a:r>
              <a:rPr lang="en-US" i="1"/>
              <a:t>V</a:t>
            </a:r>
            <a:r>
              <a:rPr lang="en-US" i="1" baseline="-25000"/>
              <a:t>n</a:t>
            </a:r>
            <a:r>
              <a:rPr lang="en-US"/>
              <a:t> is the link shear that will result in first significant yield of the link, in either shear or flexure. That is, </a:t>
            </a:r>
            <a:r>
              <a:rPr lang="en-US" i="1"/>
              <a:t>V</a:t>
            </a:r>
            <a:r>
              <a:rPr lang="en-US" i="1" baseline="-25000"/>
              <a:t>n</a:t>
            </a:r>
            <a:r>
              <a:rPr lang="en-US"/>
              <a:t> defines the plastic strength of the link, and is the basis for sizing links. (Links are chosen so that φ</a:t>
            </a:r>
            <a:r>
              <a:rPr lang="en-US" i="1"/>
              <a:t>V</a:t>
            </a:r>
            <a:r>
              <a:rPr lang="en-US" i="1" baseline="-25000"/>
              <a:t>n</a:t>
            </a:r>
            <a:r>
              <a:rPr lang="en-US"/>
              <a:t> is at least equal to the shear in the link under factored code-specified loads).</a:t>
            </a:r>
            <a:endParaRPr/>
          </a:p>
          <a:p>
            <a:pPr marL="0" lvl="0" indent="0" algn="l" rtl="0">
              <a:spcBef>
                <a:spcPts val="0"/>
              </a:spcBef>
              <a:spcAft>
                <a:spcPts val="0"/>
              </a:spcAft>
              <a:buNone/>
            </a:pPr>
            <a:r>
              <a:rPr lang="en-US"/>
              <a:t>The computation of </a:t>
            </a:r>
            <a:r>
              <a:rPr lang="en-US" i="1"/>
              <a:t>V</a:t>
            </a:r>
            <a:r>
              <a:rPr lang="en-US" i="1" baseline="-25000"/>
              <a:t>n</a:t>
            </a:r>
            <a:r>
              <a:rPr lang="en-US"/>
              <a:t> neglects shear-flexure interaction. As discussed on the previous slide, experiments have shown it is reasonable to neglect shear-flexure interaction for the yield limit state of the link, i.e., for defining the plastic strength of the link.</a:t>
            </a:r>
            <a:endParaRPr i="1"/>
          </a:p>
          <a:p>
            <a:pPr marL="0" lvl="0" indent="0" algn="l" rtl="0">
              <a:spcBef>
                <a:spcPts val="0"/>
              </a:spcBef>
              <a:spcAft>
                <a:spcPts val="0"/>
              </a:spcAft>
              <a:buNone/>
            </a:pPr>
            <a:endParaRPr/>
          </a:p>
        </p:txBody>
      </p:sp>
      <p:sp>
        <p:nvSpPr>
          <p:cNvPr id="1560" name="Google Shape;156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Shown here are the equations for computing link nominal shear strength. </a:t>
            </a:r>
            <a:endParaRPr/>
          </a:p>
          <a:p>
            <a:pPr marL="0" lvl="0" indent="0" algn="l" rtl="0">
              <a:spcBef>
                <a:spcPts val="0"/>
              </a:spcBef>
              <a:spcAft>
                <a:spcPts val="0"/>
              </a:spcAft>
              <a:buNone/>
            </a:pPr>
            <a:r>
              <a:rPr lang="en-US"/>
              <a:t>For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link nominal shear strength will be controlled by shear yielding, and </a:t>
            </a:r>
            <a:r>
              <a:rPr lang="en-US" i="1"/>
              <a:t>V</a:t>
            </a:r>
            <a:r>
              <a:rPr lang="en-US" i="1" baseline="-25000"/>
              <a:t>n</a:t>
            </a:r>
            <a:r>
              <a:rPr lang="en-US"/>
              <a:t> = </a:t>
            </a:r>
            <a:r>
              <a:rPr lang="en-US" i="1"/>
              <a:t>V</a:t>
            </a:r>
            <a:r>
              <a:rPr lang="en-US" i="1" baseline="-25000"/>
              <a:t>p</a:t>
            </a:r>
            <a:r>
              <a:rPr lang="en-US"/>
              <a:t>.</a:t>
            </a:r>
            <a:endParaRPr/>
          </a:p>
          <a:p>
            <a:pPr marL="0" lvl="0" indent="0" algn="l" rtl="0">
              <a:spcBef>
                <a:spcPts val="0"/>
              </a:spcBef>
              <a:spcAft>
                <a:spcPts val="0"/>
              </a:spcAft>
              <a:buNone/>
            </a:pPr>
            <a:r>
              <a:rPr lang="en-US"/>
              <a:t>For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link nominal shear strength will be controlled by flexural yielding at the link ends, and </a:t>
            </a:r>
            <a:r>
              <a:rPr lang="en-US" i="1"/>
              <a:t>V</a:t>
            </a:r>
            <a:r>
              <a:rPr lang="en-US" i="1" baseline="-25000"/>
              <a:t>n</a:t>
            </a:r>
            <a:r>
              <a:rPr lang="en-US"/>
              <a:t> = 2 </a:t>
            </a:r>
            <a:r>
              <a:rPr lang="en-US" i="1"/>
              <a:t>M</a:t>
            </a:r>
            <a:r>
              <a:rPr lang="en-US" i="1" baseline="-25000"/>
              <a:t>p</a:t>
            </a:r>
            <a:r>
              <a:rPr lang="en-US"/>
              <a:t>/ </a:t>
            </a:r>
            <a:r>
              <a:rPr lang="en-US" i="1"/>
              <a:t>e</a:t>
            </a:r>
            <a:r>
              <a:rPr lang="en-US"/>
              <a:t>. In this case, the link nominal shear strength represent the value of link shear when the end moments reach </a:t>
            </a:r>
            <a:r>
              <a:rPr lang="en-US" i="1"/>
              <a:t>M</a:t>
            </a:r>
            <a:r>
              <a:rPr lang="en-US" i="1" baseline="-25000"/>
              <a:t>p</a:t>
            </a:r>
            <a:r>
              <a:rPr lang="en-US"/>
              <a:t>.</a:t>
            </a:r>
            <a:endParaRPr/>
          </a:p>
          <a:p>
            <a:pPr marL="0" lvl="0" indent="0" algn="l" rtl="0">
              <a:spcBef>
                <a:spcPts val="0"/>
              </a:spcBef>
              <a:spcAft>
                <a:spcPts val="0"/>
              </a:spcAft>
              <a:buNone/>
            </a:pPr>
            <a:r>
              <a:rPr lang="en-US"/>
              <a:t>Note that when sizing a link for strength, all computations are done in terms of shear, regardless of whether link strength is controlled by shear yielding or by flexural yielding. For the case where link strength is controlled by flexural yielding, the equation for link nominal shear strength given in this slide automatically takes care of checking flexure.</a:t>
            </a:r>
            <a:endParaRPr/>
          </a:p>
        </p:txBody>
      </p:sp>
      <p:sp>
        <p:nvSpPr>
          <p:cNvPr id="1568" name="Google Shape;156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dirty="0"/>
              <a:t>We will begin this module with a description of Eccentrically Braced Frames (EBFs), and will illustrate common types of EBFs.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1" name="Google Shape;8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6" name="Google Shape;158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three slides provide a simple example of computing link nominal shear strength, for a W14x82 link of A992 steel</a:t>
            </a:r>
            <a:endParaRPr/>
          </a:p>
          <a:p>
            <a:pPr marL="0" lvl="0" indent="0" algn="l" rtl="0">
              <a:spcBef>
                <a:spcPts val="0"/>
              </a:spcBef>
              <a:spcAft>
                <a:spcPts val="0"/>
              </a:spcAft>
              <a:buNone/>
            </a:pPr>
            <a:r>
              <a:rPr lang="en-US"/>
              <a:t>Shown in this slide is the calculation of </a:t>
            </a:r>
            <a:r>
              <a:rPr lang="en-US" i="1"/>
              <a:t>M</a:t>
            </a:r>
            <a:r>
              <a:rPr lang="en-US" i="1" baseline="-25000"/>
              <a:t>p</a:t>
            </a:r>
            <a:r>
              <a:rPr lang="en-US"/>
              <a:t>, </a:t>
            </a:r>
            <a:r>
              <a:rPr lang="en-US" i="1"/>
              <a:t>V</a:t>
            </a:r>
            <a:r>
              <a:rPr lang="en-US" i="1" baseline="-25000"/>
              <a:t>p</a:t>
            </a:r>
            <a:r>
              <a:rPr lang="en-US" i="1"/>
              <a:t>, M</a:t>
            </a:r>
            <a:r>
              <a:rPr lang="en-US" i="1" baseline="-25000"/>
              <a:t>p</a:t>
            </a:r>
            <a:r>
              <a:rPr lang="en-US" i="1"/>
              <a:t>/V</a:t>
            </a:r>
            <a:r>
              <a:rPr lang="en-US" i="1" baseline="-25000"/>
              <a:t>p</a:t>
            </a:r>
            <a:r>
              <a:rPr lang="en-US"/>
              <a:t>, and 2 </a:t>
            </a:r>
            <a:r>
              <a:rPr lang="en-US" i="1"/>
              <a:t>M</a:t>
            </a:r>
            <a:r>
              <a:rPr lang="en-US" i="1" baseline="-25000"/>
              <a:t>p</a:t>
            </a:r>
            <a:r>
              <a:rPr lang="en-US" i="1"/>
              <a:t>/V</a:t>
            </a:r>
            <a:r>
              <a:rPr lang="en-US" i="1" baseline="-25000"/>
              <a:t>p</a:t>
            </a:r>
            <a:r>
              <a:rPr lang="en-US" baseline="-25000"/>
              <a:t>.</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that </a:t>
            </a:r>
            <a:r>
              <a:rPr lang="en-US" i="1"/>
              <a:t>M</a:t>
            </a:r>
            <a:r>
              <a:rPr lang="en-US" i="1" baseline="-25000"/>
              <a:t>p</a:t>
            </a:r>
            <a:r>
              <a:rPr lang="en-US" i="1"/>
              <a:t>/V</a:t>
            </a:r>
            <a:r>
              <a:rPr lang="en-US" i="1" baseline="-25000"/>
              <a:t>p</a:t>
            </a:r>
            <a:r>
              <a:rPr lang="en-US" baseline="-25000"/>
              <a:t> </a:t>
            </a:r>
            <a:r>
              <a:rPr lang="en-US"/>
              <a:t>has units of length.</a:t>
            </a:r>
            <a:endParaRPr i="1" baseline="-25000"/>
          </a:p>
          <a:p>
            <a:pPr marL="0" lvl="0" indent="0" algn="l" rtl="0">
              <a:spcBef>
                <a:spcPts val="0"/>
              </a:spcBef>
              <a:spcAft>
                <a:spcPts val="0"/>
              </a:spcAft>
              <a:buNone/>
            </a:pPr>
            <a:endParaRPr/>
          </a:p>
        </p:txBody>
      </p:sp>
      <p:sp>
        <p:nvSpPr>
          <p:cNvPr id="1587" name="Google Shape;158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Shown here is the value of link nominal shear strength for an A992 W14x82 link. </a:t>
            </a:r>
            <a:r>
              <a:rPr lang="en-US" i="1"/>
              <a:t>V</a:t>
            </a:r>
            <a:r>
              <a:rPr lang="en-US" i="1" baseline="-25000"/>
              <a:t>n</a:t>
            </a:r>
            <a:r>
              <a:rPr lang="en-US"/>
              <a:t> =</a:t>
            </a:r>
            <a:r>
              <a:rPr lang="en-US" i="1"/>
              <a:t> V</a:t>
            </a:r>
            <a:r>
              <a:rPr lang="en-US" i="1" baseline="-25000"/>
              <a:t>p</a:t>
            </a:r>
            <a:r>
              <a:rPr lang="en-US"/>
              <a:t> = 193 kips will control when </a:t>
            </a:r>
            <a:r>
              <a:rPr lang="en-US" i="1"/>
              <a:t>e</a:t>
            </a:r>
            <a:r>
              <a:rPr lang="en-US"/>
              <a:t> ≤ 72" (2 </a:t>
            </a:r>
            <a:r>
              <a:rPr lang="en-US" i="1"/>
              <a:t>M</a:t>
            </a:r>
            <a:r>
              <a:rPr lang="en-US" i="1" baseline="-25000"/>
              <a:t>p</a:t>
            </a:r>
            <a:r>
              <a:rPr lang="en-US" i="1"/>
              <a:t>/V</a:t>
            </a:r>
            <a:r>
              <a:rPr lang="en-US" i="1" baseline="-25000"/>
              <a:t>p</a:t>
            </a:r>
            <a:r>
              <a:rPr lang="en-US" baseline="-25000"/>
              <a:t> </a:t>
            </a:r>
            <a:r>
              <a:rPr lang="en-US"/>
              <a:t>). </a:t>
            </a:r>
            <a:endParaRPr/>
          </a:p>
          <a:p>
            <a:pPr marL="0" lvl="0" indent="0" algn="l" rtl="0">
              <a:spcBef>
                <a:spcPts val="0"/>
              </a:spcBef>
              <a:spcAft>
                <a:spcPts val="0"/>
              </a:spcAft>
              <a:buNone/>
            </a:pPr>
            <a:r>
              <a:rPr lang="en-US" i="1"/>
              <a:t>V</a:t>
            </a:r>
            <a:r>
              <a:rPr lang="en-US" i="1" baseline="-25000"/>
              <a:t>n</a:t>
            </a:r>
            <a:r>
              <a:rPr lang="en-US"/>
              <a:t> = 2 </a:t>
            </a:r>
            <a:r>
              <a:rPr lang="en-US" i="1"/>
              <a:t>M</a:t>
            </a:r>
            <a:r>
              <a:rPr lang="en-US" i="1" baseline="-25000"/>
              <a:t>p</a:t>
            </a:r>
            <a:r>
              <a:rPr lang="en-US"/>
              <a:t> /</a:t>
            </a:r>
            <a:r>
              <a:rPr lang="en-US" i="1"/>
              <a:t>e</a:t>
            </a:r>
            <a:r>
              <a:rPr lang="en-US"/>
              <a:t> = 13900</a:t>
            </a:r>
            <a:r>
              <a:rPr lang="en-US" baseline="30000"/>
              <a:t>in-k</a:t>
            </a:r>
            <a:r>
              <a:rPr lang="en-US"/>
              <a:t> /</a:t>
            </a:r>
            <a:r>
              <a:rPr lang="en-US" i="1"/>
              <a:t>e</a:t>
            </a:r>
            <a:r>
              <a:rPr lang="en-US"/>
              <a:t> will control when </a:t>
            </a:r>
            <a:r>
              <a:rPr lang="en-US" i="1"/>
              <a:t>e</a:t>
            </a:r>
            <a:r>
              <a:rPr lang="en-US"/>
              <a:t> ≥ 72" (2 </a:t>
            </a:r>
            <a:r>
              <a:rPr lang="en-US" i="1"/>
              <a:t>M</a:t>
            </a:r>
            <a:r>
              <a:rPr lang="en-US" i="1" baseline="-25000"/>
              <a:t>p</a:t>
            </a:r>
            <a:r>
              <a:rPr lang="en-US" i="1"/>
              <a:t>/V</a:t>
            </a:r>
            <a:r>
              <a:rPr lang="en-US" i="1" baseline="-25000"/>
              <a:t>p</a:t>
            </a:r>
            <a:r>
              <a:rPr lang="en-US" baseline="-25000"/>
              <a:t> </a:t>
            </a:r>
            <a:r>
              <a:rPr lang="en-US"/>
              <a:t>). </a:t>
            </a:r>
            <a:endParaRPr/>
          </a:p>
        </p:txBody>
      </p:sp>
      <p:sp>
        <p:nvSpPr>
          <p:cNvPr id="1600" name="Google Shape;160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plot of the nominal shear strength of an A992 W14x82 link.</a:t>
            </a:r>
            <a:endParaRPr/>
          </a:p>
          <a:p>
            <a:pPr marL="0" lvl="0" indent="0" algn="l" rtl="0">
              <a:spcBef>
                <a:spcPts val="0"/>
              </a:spcBef>
              <a:spcAft>
                <a:spcPts val="0"/>
              </a:spcAft>
              <a:buNone/>
            </a:pPr>
            <a:r>
              <a:rPr lang="en-US"/>
              <a:t>Note that the maximum strength of a link is achieved when shear yielding controls. That is, shear yielding links provide greater link strength (and therefore greater lateral frame strength for an EBF) than flexural yielding links.</a:t>
            </a:r>
            <a:endParaRPr/>
          </a:p>
          <a:p>
            <a:pPr marL="0" lvl="0" indent="0" algn="l" rtl="0">
              <a:spcBef>
                <a:spcPts val="0"/>
              </a:spcBef>
              <a:spcAft>
                <a:spcPts val="0"/>
              </a:spcAft>
              <a:buNone/>
            </a:pPr>
            <a:endParaRPr/>
          </a:p>
        </p:txBody>
      </p:sp>
      <p:sp>
        <p:nvSpPr>
          <p:cNvPr id="1614" name="Google Shape;161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described earlier, links experience a high degree of strain hardening.</a:t>
            </a:r>
            <a:endParaRPr/>
          </a:p>
          <a:p>
            <a:pPr marL="0" lvl="0" indent="0" algn="l" rtl="0">
              <a:spcBef>
                <a:spcPts val="0"/>
              </a:spcBef>
              <a:spcAft>
                <a:spcPts val="0"/>
              </a:spcAft>
              <a:buNone/>
            </a:pPr>
            <a:r>
              <a:rPr lang="en-US"/>
              <a:t>The plot in this slide shows the result of a cyclic loading experiment on a shear yielding link (This is a W10x33 A992 link with a length e = 1.1 </a:t>
            </a:r>
            <a:r>
              <a:rPr lang="en-US" i="1"/>
              <a:t>M</a:t>
            </a:r>
            <a:r>
              <a:rPr lang="en-US" i="1" baseline="-25000"/>
              <a:t>p</a:t>
            </a:r>
            <a:r>
              <a:rPr lang="en-US"/>
              <a:t>/</a:t>
            </a:r>
            <a:r>
              <a:rPr lang="en-US" i="1"/>
              <a:t>V</a:t>
            </a:r>
            <a:r>
              <a:rPr lang="en-US" i="1" baseline="-25000"/>
              <a:t>p</a:t>
            </a:r>
            <a:r>
              <a:rPr lang="en-US"/>
              <a:t>).</a:t>
            </a:r>
            <a:br>
              <a:rPr lang="en-US"/>
            </a:br>
            <a:r>
              <a:rPr lang="en-US"/>
              <a:t>The vertical axis plots the shear force applied to the link. The horizontal axis plots the link rotation angle γ. (Note that in this plot, γ includes both the elastic and plastic portions of the link rotation).</a:t>
            </a:r>
            <a:endParaRPr/>
          </a:p>
          <a:p>
            <a:pPr marL="0" lvl="0" indent="0" algn="l" rtl="0">
              <a:spcBef>
                <a:spcPts val="0"/>
              </a:spcBef>
              <a:spcAft>
                <a:spcPts val="0"/>
              </a:spcAft>
              <a:buNone/>
            </a:pPr>
            <a:r>
              <a:rPr lang="en-US"/>
              <a:t>The value of </a:t>
            </a:r>
            <a:r>
              <a:rPr lang="en-US" i="1"/>
              <a:t>V</a:t>
            </a:r>
            <a:r>
              <a:rPr lang="en-US" i="1" baseline="-25000"/>
              <a:t>n</a:t>
            </a:r>
            <a:r>
              <a:rPr lang="en-US"/>
              <a:t> (link nominal shear strength) shown in the plot represents the shear at first significant yield of the link. Note that after first significant yield, the link shear continued to increase due to strain hardening. By the end of the test, the link shear </a:t>
            </a:r>
            <a:r>
              <a:rPr lang="en-US" i="1"/>
              <a:t>V</a:t>
            </a:r>
            <a:r>
              <a:rPr lang="en-US" i="1" baseline="-25000"/>
              <a:t>ult</a:t>
            </a:r>
            <a:r>
              <a:rPr lang="en-US"/>
              <a:t> is substantially greater than </a:t>
            </a:r>
            <a:r>
              <a:rPr lang="en-US" i="1"/>
              <a:t>V</a:t>
            </a:r>
            <a:r>
              <a:rPr lang="en-US" i="1" baseline="-25000"/>
              <a:t>n</a:t>
            </a:r>
            <a:r>
              <a:rPr lang="en-US"/>
              <a:t>. Experiments have shown that </a:t>
            </a:r>
            <a:r>
              <a:rPr lang="en-US" i="1"/>
              <a:t>V</a:t>
            </a:r>
            <a:r>
              <a:rPr lang="en-US" i="1" baseline="-25000"/>
              <a:t>ult </a:t>
            </a:r>
            <a:r>
              <a:rPr lang="en-US"/>
              <a:t>≈ 1.25 to 1.5 </a:t>
            </a:r>
            <a:r>
              <a:rPr lang="en-US" i="1"/>
              <a:t>V</a:t>
            </a:r>
            <a:r>
              <a:rPr lang="en-US" i="1" baseline="-25000"/>
              <a:t>n</a:t>
            </a:r>
            <a:r>
              <a:rPr lang="en-US"/>
              <a:t> for both shear and flexural yielding links.</a:t>
            </a:r>
            <a:endParaRPr/>
          </a:p>
          <a:p>
            <a:pPr marL="0" lvl="0" indent="0" algn="l" rtl="0">
              <a:spcBef>
                <a:spcPts val="0"/>
              </a:spcBef>
              <a:spcAft>
                <a:spcPts val="0"/>
              </a:spcAft>
              <a:buNone/>
            </a:pPr>
            <a:endParaRPr/>
          </a:p>
        </p:txBody>
      </p:sp>
      <p:sp>
        <p:nvSpPr>
          <p:cNvPr id="1628" name="Google Shape;162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US" sz="1110"/>
              <a:t>An important effect of strain hardening is that both shear and flexural yielding will occur over a range of link lengths. A link length of </a:t>
            </a:r>
            <a:r>
              <a:rPr lang="en-US" sz="1110" i="1"/>
              <a:t>e </a:t>
            </a:r>
            <a:r>
              <a:rPr lang="en-US" sz="1110"/>
              <a:t>=</a:t>
            </a:r>
            <a:r>
              <a:rPr lang="en-US" sz="1110" i="1"/>
              <a:t> </a:t>
            </a:r>
            <a:r>
              <a:rPr lang="en-US" sz="1110"/>
              <a:t>2</a:t>
            </a:r>
            <a:r>
              <a:rPr lang="en-US" sz="1110" i="1"/>
              <a:t> M</a:t>
            </a:r>
            <a:r>
              <a:rPr lang="en-US" sz="1110" i="1" baseline="-25000"/>
              <a:t>p</a:t>
            </a:r>
            <a:r>
              <a:rPr lang="en-US" sz="1110"/>
              <a:t> / </a:t>
            </a:r>
            <a:r>
              <a:rPr lang="en-US" sz="1110" i="1"/>
              <a:t>V</a:t>
            </a:r>
            <a:r>
              <a:rPr lang="en-US" sz="1110" i="1" baseline="-25000"/>
              <a:t>p</a:t>
            </a:r>
            <a:r>
              <a:rPr lang="en-US" sz="1110" baseline="-25000"/>
              <a:t> </a:t>
            </a:r>
            <a:r>
              <a:rPr lang="en-US" sz="1110"/>
              <a:t> represents the theoretical dividing line between shear yielding and flexural yielding links, and is used as a basis for computing link nominal shear strength (i.e. link shear at first significant yield). However, once the link has achieved its nominal strength, the link shear will continue to increase due to strain hardening. As a result, a link that initially yielded in shear may still experience flexural yielding, as the link shear (and therefore link end moment) continue to increase. Similarly, a link that initially yielded in flexure may still experience shear yielding, as the link end moments (and therefore the link shear) continue to increase due to strain hardening.</a:t>
            </a:r>
            <a:endParaRPr/>
          </a:p>
          <a:p>
            <a:pPr marL="0" lvl="0" indent="0" algn="l" rtl="0">
              <a:spcBef>
                <a:spcPts val="0"/>
              </a:spcBef>
              <a:spcAft>
                <a:spcPts val="0"/>
              </a:spcAft>
              <a:buNone/>
            </a:pPr>
            <a:r>
              <a:rPr lang="en-US" sz="1110"/>
              <a:t>As an example, consider a link with </a:t>
            </a:r>
            <a:r>
              <a:rPr lang="en-US" sz="1110" i="1"/>
              <a:t>e</a:t>
            </a:r>
            <a:r>
              <a:rPr lang="en-US" sz="1110"/>
              <a:t> = 1.8</a:t>
            </a:r>
            <a:r>
              <a:rPr lang="en-US" sz="1110" i="1"/>
              <a:t>M</a:t>
            </a:r>
            <a:r>
              <a:rPr lang="en-US" sz="1110" i="1" baseline="-25000"/>
              <a:t>p</a:t>
            </a:r>
            <a:r>
              <a:rPr lang="en-US" sz="1110"/>
              <a:t>/</a:t>
            </a:r>
            <a:r>
              <a:rPr lang="en-US" sz="1110" i="1"/>
              <a:t>V</a:t>
            </a:r>
            <a:r>
              <a:rPr lang="en-US" sz="1110" i="1" baseline="-25000"/>
              <a:t>p</a:t>
            </a:r>
            <a:r>
              <a:rPr lang="en-US" sz="1110"/>
              <a:t>.  This link will initially yield in shear, and </a:t>
            </a:r>
            <a:r>
              <a:rPr lang="en-US" sz="1110" i="1"/>
              <a:t>V</a:t>
            </a:r>
            <a:r>
              <a:rPr lang="en-US" sz="1110" i="1" baseline="-25000"/>
              <a:t>n</a:t>
            </a:r>
            <a:r>
              <a:rPr lang="en-US" sz="1110"/>
              <a:t> = </a:t>
            </a:r>
            <a:r>
              <a:rPr lang="en-US" sz="1110" i="1"/>
              <a:t>V</a:t>
            </a:r>
            <a:r>
              <a:rPr lang="en-US" sz="1110" i="1" baseline="-25000"/>
              <a:t>p</a:t>
            </a:r>
            <a:r>
              <a:rPr lang="en-US" sz="1110"/>
              <a:t>. At this point, the link shear will equal </a:t>
            </a:r>
            <a:r>
              <a:rPr lang="en-US" sz="1110" i="1"/>
              <a:t>V</a:t>
            </a:r>
            <a:r>
              <a:rPr lang="en-US" sz="1110" i="1" baseline="-25000"/>
              <a:t>p</a:t>
            </a:r>
            <a:r>
              <a:rPr lang="en-US" sz="1110"/>
              <a:t> and</a:t>
            </a:r>
            <a:r>
              <a:rPr lang="en-US" sz="1110" i="1"/>
              <a:t> </a:t>
            </a:r>
            <a:r>
              <a:rPr lang="en-US" sz="1110"/>
              <a:t>link end moments will be less than </a:t>
            </a:r>
            <a:r>
              <a:rPr lang="en-US" sz="1110" i="1"/>
              <a:t>M</a:t>
            </a:r>
            <a:r>
              <a:rPr lang="en-US" sz="1110" i="1" baseline="-25000"/>
              <a:t>p</a:t>
            </a:r>
            <a:r>
              <a:rPr lang="en-US" sz="1110"/>
              <a:t>.  Due to strain hardening, say that the link ultimately achieves a shear strength of </a:t>
            </a:r>
            <a:r>
              <a:rPr lang="en-US" sz="1110" i="1"/>
              <a:t> V</a:t>
            </a:r>
            <a:r>
              <a:rPr lang="en-US" sz="1110" i="1" baseline="-25000"/>
              <a:t>ult</a:t>
            </a:r>
            <a:r>
              <a:rPr lang="en-US" sz="1110"/>
              <a:t> =</a:t>
            </a:r>
            <a:r>
              <a:rPr lang="en-US" sz="1110" i="1"/>
              <a:t> </a:t>
            </a:r>
            <a:r>
              <a:rPr lang="en-US" sz="1110"/>
              <a:t>1.5 </a:t>
            </a:r>
            <a:r>
              <a:rPr lang="en-US" sz="1110" i="1"/>
              <a:t>V</a:t>
            </a:r>
            <a:r>
              <a:rPr lang="en-US" sz="1110" i="1" baseline="-25000"/>
              <a:t>p</a:t>
            </a:r>
            <a:r>
              <a:rPr lang="en-US" sz="1110" i="1"/>
              <a:t>. </a:t>
            </a:r>
            <a:r>
              <a:rPr lang="en-US" sz="1110"/>
              <a:t>At this point, the link end moments must equal (by static equilibrium of the link): </a:t>
            </a:r>
            <a:r>
              <a:rPr lang="en-US" sz="1110" i="1"/>
              <a:t>M</a:t>
            </a:r>
            <a:r>
              <a:rPr lang="en-US" sz="1110" i="1" baseline="-25000"/>
              <a:t>ult</a:t>
            </a:r>
            <a:r>
              <a:rPr lang="en-US" sz="1110"/>
              <a:t> = (e×</a:t>
            </a:r>
            <a:r>
              <a:rPr lang="en-US" sz="1110" i="1"/>
              <a:t>V</a:t>
            </a:r>
            <a:r>
              <a:rPr lang="en-US" sz="1110" i="1" baseline="-25000"/>
              <a:t>ult</a:t>
            </a:r>
            <a:r>
              <a:rPr lang="en-US" sz="1110"/>
              <a:t>)/2 = [(1.8</a:t>
            </a:r>
            <a:r>
              <a:rPr lang="en-US" sz="1110" i="1"/>
              <a:t>M</a:t>
            </a:r>
            <a:r>
              <a:rPr lang="en-US" sz="1110" i="1" baseline="-25000"/>
              <a:t>p</a:t>
            </a:r>
            <a:r>
              <a:rPr lang="en-US" sz="1110"/>
              <a:t>/</a:t>
            </a:r>
            <a:r>
              <a:rPr lang="en-US" sz="1110" i="1"/>
              <a:t>V</a:t>
            </a:r>
            <a:r>
              <a:rPr lang="en-US" sz="1110" i="1" baseline="-25000"/>
              <a:t>p</a:t>
            </a:r>
            <a:r>
              <a:rPr lang="en-US" sz="1110"/>
              <a:t>) × (1.5 </a:t>
            </a:r>
            <a:r>
              <a:rPr lang="en-US" sz="1110" i="1"/>
              <a:t>V</a:t>
            </a:r>
            <a:r>
              <a:rPr lang="en-US" sz="1110" i="1" baseline="-25000"/>
              <a:t>p</a:t>
            </a:r>
            <a:r>
              <a:rPr lang="en-US" sz="1110"/>
              <a:t>)]/2 = 1.35 </a:t>
            </a:r>
            <a:r>
              <a:rPr lang="en-US" sz="1110" i="1"/>
              <a:t>M</a:t>
            </a:r>
            <a:r>
              <a:rPr lang="en-US" sz="1110" i="1" baseline="-25000"/>
              <a:t>p</a:t>
            </a:r>
            <a:r>
              <a:rPr lang="en-US" sz="1110"/>
              <a:t>. Thus, even though this link initially yielded in shear, it ultimately also experiences flexural yielding.</a:t>
            </a:r>
            <a:endParaRPr/>
          </a:p>
          <a:p>
            <a:pPr marL="0" lvl="0" indent="0" algn="l" rtl="0">
              <a:spcBef>
                <a:spcPts val="0"/>
              </a:spcBef>
              <a:spcAft>
                <a:spcPts val="0"/>
              </a:spcAft>
              <a:buNone/>
            </a:pPr>
            <a:r>
              <a:rPr lang="en-US" sz="1110"/>
              <a:t>As another example, consider a link with </a:t>
            </a:r>
            <a:r>
              <a:rPr lang="en-US" sz="1110" i="1"/>
              <a:t>e</a:t>
            </a:r>
            <a:r>
              <a:rPr lang="en-US" sz="1110"/>
              <a:t> = 2.3</a:t>
            </a:r>
            <a:r>
              <a:rPr lang="en-US" sz="1110" i="1"/>
              <a:t>M</a:t>
            </a:r>
            <a:r>
              <a:rPr lang="en-US" sz="1110" i="1" baseline="-25000"/>
              <a:t>p</a:t>
            </a:r>
            <a:r>
              <a:rPr lang="en-US" sz="1110"/>
              <a:t>/</a:t>
            </a:r>
            <a:r>
              <a:rPr lang="en-US" sz="1110" i="1"/>
              <a:t>V</a:t>
            </a:r>
            <a:r>
              <a:rPr lang="en-US" sz="1110" i="1" baseline="-25000"/>
              <a:t>p</a:t>
            </a:r>
            <a:r>
              <a:rPr lang="en-US" sz="1110"/>
              <a:t>.  This link will initially yield in flexure, and </a:t>
            </a:r>
            <a:r>
              <a:rPr lang="en-US" sz="1110" i="1"/>
              <a:t>V</a:t>
            </a:r>
            <a:r>
              <a:rPr lang="en-US" sz="1110" i="1" baseline="-25000"/>
              <a:t>n</a:t>
            </a:r>
            <a:r>
              <a:rPr lang="en-US" sz="1110"/>
              <a:t> = 2 </a:t>
            </a:r>
            <a:r>
              <a:rPr lang="en-US" sz="1110" i="1"/>
              <a:t>M</a:t>
            </a:r>
            <a:r>
              <a:rPr lang="en-US" sz="1110" i="1" baseline="-25000"/>
              <a:t>p </a:t>
            </a:r>
            <a:r>
              <a:rPr lang="en-US" sz="1110"/>
              <a:t>/e = 2 </a:t>
            </a:r>
            <a:r>
              <a:rPr lang="en-US" sz="1110" i="1"/>
              <a:t>M</a:t>
            </a:r>
            <a:r>
              <a:rPr lang="en-US" sz="1110" i="1" baseline="-25000"/>
              <a:t>p</a:t>
            </a:r>
            <a:r>
              <a:rPr lang="en-US" sz="1110"/>
              <a:t> / (2.3</a:t>
            </a:r>
            <a:r>
              <a:rPr lang="en-US" sz="1110" i="1"/>
              <a:t>M</a:t>
            </a:r>
            <a:r>
              <a:rPr lang="en-US" sz="1110" i="1" baseline="-25000"/>
              <a:t>p</a:t>
            </a:r>
            <a:r>
              <a:rPr lang="en-US" sz="1110"/>
              <a:t>/</a:t>
            </a:r>
            <a:r>
              <a:rPr lang="en-US" sz="1110" i="1"/>
              <a:t>V</a:t>
            </a:r>
            <a:r>
              <a:rPr lang="en-US" sz="1110" i="1" baseline="-25000"/>
              <a:t>p</a:t>
            </a:r>
            <a:r>
              <a:rPr lang="en-US" sz="1110"/>
              <a:t>) = 0.87 </a:t>
            </a:r>
            <a:r>
              <a:rPr lang="en-US" sz="1110" i="1"/>
              <a:t>V</a:t>
            </a:r>
            <a:r>
              <a:rPr lang="en-US" sz="1110" i="1" baseline="-25000"/>
              <a:t>p</a:t>
            </a:r>
            <a:r>
              <a:rPr lang="en-US" sz="1110"/>
              <a:t>.</a:t>
            </a:r>
            <a:r>
              <a:rPr lang="en-US" sz="1110" i="1" baseline="-25000"/>
              <a:t>   </a:t>
            </a:r>
            <a:r>
              <a:rPr lang="en-US" sz="1110"/>
              <a:t> At this point, the link end moments will be equal to </a:t>
            </a:r>
            <a:r>
              <a:rPr lang="en-US" sz="1110" i="1"/>
              <a:t>M</a:t>
            </a:r>
            <a:r>
              <a:rPr lang="en-US" sz="1110" i="1" baseline="-25000"/>
              <a:t>p</a:t>
            </a:r>
            <a:r>
              <a:rPr lang="en-US" sz="1110" baseline="-25000"/>
              <a:t>, </a:t>
            </a:r>
            <a:r>
              <a:rPr lang="en-US" sz="1110"/>
              <a:t>and the link shear will be less than </a:t>
            </a:r>
            <a:r>
              <a:rPr lang="en-US" sz="1110" i="1"/>
              <a:t>V</a:t>
            </a:r>
            <a:r>
              <a:rPr lang="en-US" sz="1110" i="1" baseline="-25000"/>
              <a:t>p</a:t>
            </a:r>
            <a:r>
              <a:rPr lang="en-US" sz="1110" i="1"/>
              <a:t>.</a:t>
            </a:r>
            <a:r>
              <a:rPr lang="en-US" sz="1110"/>
              <a:t>  Due to strain hardening, say that the link end moments ultimately achieve </a:t>
            </a:r>
            <a:r>
              <a:rPr lang="en-US" sz="1110" i="1"/>
              <a:t> M</a:t>
            </a:r>
            <a:r>
              <a:rPr lang="en-US" sz="1110" i="1" baseline="-25000"/>
              <a:t>ult</a:t>
            </a:r>
            <a:r>
              <a:rPr lang="en-US" sz="1110"/>
              <a:t> =</a:t>
            </a:r>
            <a:r>
              <a:rPr lang="en-US" sz="1110" i="1"/>
              <a:t> </a:t>
            </a:r>
            <a:r>
              <a:rPr lang="en-US" sz="1110"/>
              <a:t>1.5 </a:t>
            </a:r>
            <a:r>
              <a:rPr lang="en-US" sz="1110" i="1"/>
              <a:t>M</a:t>
            </a:r>
            <a:r>
              <a:rPr lang="en-US" sz="1110" i="1" baseline="-25000"/>
              <a:t>p</a:t>
            </a:r>
            <a:r>
              <a:rPr lang="en-US" sz="1110" i="1"/>
              <a:t>. </a:t>
            </a:r>
            <a:r>
              <a:rPr lang="en-US" sz="1110"/>
              <a:t>At this point, the link shear must equal (by static equilibrium of the link): V</a:t>
            </a:r>
            <a:r>
              <a:rPr lang="en-US" sz="1110" i="1" baseline="-25000"/>
              <a:t>ult</a:t>
            </a:r>
            <a:r>
              <a:rPr lang="en-US" sz="1110"/>
              <a:t> = (2 </a:t>
            </a:r>
            <a:r>
              <a:rPr lang="en-US" sz="1110" i="1"/>
              <a:t>M</a:t>
            </a:r>
            <a:r>
              <a:rPr lang="en-US" sz="1110" i="1" baseline="-25000"/>
              <a:t>ult</a:t>
            </a:r>
            <a:r>
              <a:rPr lang="en-US" sz="1110"/>
              <a:t>)/ </a:t>
            </a:r>
            <a:r>
              <a:rPr lang="en-US" sz="1110" i="1"/>
              <a:t>e</a:t>
            </a:r>
            <a:r>
              <a:rPr lang="en-US" sz="1110"/>
              <a:t> = ( 2 × 1.5 </a:t>
            </a:r>
            <a:r>
              <a:rPr lang="en-US" sz="1110" i="1"/>
              <a:t>M</a:t>
            </a:r>
            <a:r>
              <a:rPr lang="en-US" sz="1110" i="1" baseline="-25000"/>
              <a:t>p</a:t>
            </a:r>
            <a:r>
              <a:rPr lang="en-US" sz="1110"/>
              <a:t>) / (2.3</a:t>
            </a:r>
            <a:r>
              <a:rPr lang="en-US" sz="1110" i="1"/>
              <a:t>M</a:t>
            </a:r>
            <a:r>
              <a:rPr lang="en-US" sz="1110" i="1" baseline="-25000"/>
              <a:t>p</a:t>
            </a:r>
            <a:r>
              <a:rPr lang="en-US" sz="1110"/>
              <a:t>/</a:t>
            </a:r>
            <a:r>
              <a:rPr lang="en-US" sz="1110" i="1"/>
              <a:t>V</a:t>
            </a:r>
            <a:r>
              <a:rPr lang="en-US" sz="1110" i="1" baseline="-25000"/>
              <a:t>p</a:t>
            </a:r>
            <a:r>
              <a:rPr lang="en-US" sz="1110"/>
              <a:t>) = 1.3 </a:t>
            </a:r>
            <a:r>
              <a:rPr lang="en-US" sz="1110" i="1"/>
              <a:t>V</a:t>
            </a:r>
            <a:r>
              <a:rPr lang="en-US" sz="1110" i="1" baseline="-25000"/>
              <a:t>p</a:t>
            </a:r>
            <a:r>
              <a:rPr lang="en-US" sz="1110"/>
              <a:t>. Thus, even though this link initially yielded in flexure, it ultimately also experienced shear yielding.</a:t>
            </a:r>
            <a:endParaRPr/>
          </a:p>
          <a:p>
            <a:pPr marL="0" lvl="0" indent="0" algn="l" rtl="0">
              <a:spcBef>
                <a:spcPts val="0"/>
              </a:spcBef>
              <a:spcAft>
                <a:spcPts val="0"/>
              </a:spcAft>
              <a:buNone/>
            </a:pPr>
            <a:r>
              <a:rPr lang="en-US" sz="1110"/>
              <a:t>Thus, whereas </a:t>
            </a:r>
            <a:r>
              <a:rPr lang="en-US" sz="1110" i="1"/>
              <a:t>e</a:t>
            </a:r>
            <a:r>
              <a:rPr lang="en-US" sz="1110"/>
              <a:t> = 2 </a:t>
            </a:r>
            <a:r>
              <a:rPr lang="en-US" sz="1110" i="1"/>
              <a:t>M</a:t>
            </a:r>
            <a:r>
              <a:rPr lang="en-US" sz="1110" i="1" baseline="-25000"/>
              <a:t>p</a:t>
            </a:r>
            <a:r>
              <a:rPr lang="en-US" sz="1110" baseline="-25000"/>
              <a:t> </a:t>
            </a:r>
            <a:r>
              <a:rPr lang="en-US" sz="1110"/>
              <a:t>/ </a:t>
            </a:r>
            <a:r>
              <a:rPr lang="en-US" sz="1110" i="1"/>
              <a:t>V</a:t>
            </a:r>
            <a:r>
              <a:rPr lang="en-US" sz="1110" i="1" baseline="-25000"/>
              <a:t>p</a:t>
            </a:r>
            <a:r>
              <a:rPr lang="en-US" sz="1110"/>
              <a:t> represents the dividing line between shear and flexural yielding links from the point of view of first significant yield, after first yield a combination of shear and flexural yielding will occur over a rather wide range of link lengths.</a:t>
            </a:r>
            <a:endParaRPr/>
          </a:p>
          <a:p>
            <a:pPr marL="0" lvl="0" indent="0" algn="l" rtl="0">
              <a:spcBef>
                <a:spcPts val="0"/>
              </a:spcBef>
              <a:spcAft>
                <a:spcPts val="0"/>
              </a:spcAft>
              <a:buNone/>
            </a:pPr>
            <a:endParaRPr sz="1110" i="1" baseline="-25000"/>
          </a:p>
          <a:p>
            <a:pPr marL="0" lvl="0" indent="0" algn="l" rtl="0">
              <a:spcBef>
                <a:spcPts val="0"/>
              </a:spcBef>
              <a:spcAft>
                <a:spcPts val="0"/>
              </a:spcAft>
              <a:buNone/>
            </a:pPr>
            <a:endParaRPr sz="1110"/>
          </a:p>
        </p:txBody>
      </p:sp>
      <p:sp>
        <p:nvSpPr>
          <p:cNvPr id="1646" name="Google Shape;164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6" name="Google Shape;165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As noted in the previous slide, as a result of strain hardening, shear and flexural yielding will occur over a range of link lengths. </a:t>
            </a:r>
            <a:endParaRPr/>
          </a:p>
          <a:p>
            <a:pPr marL="0" lvl="0" indent="0" algn="l" rtl="0">
              <a:lnSpc>
                <a:spcPct val="90000"/>
              </a:lnSpc>
              <a:spcBef>
                <a:spcPts val="0"/>
              </a:spcBef>
              <a:spcAft>
                <a:spcPts val="0"/>
              </a:spcAft>
              <a:buNone/>
            </a:pPr>
            <a:r>
              <a:rPr lang="en-US"/>
              <a:t>Experiments have shown that to obtain a link that yields predominantly in shear (with little flexural yielding even after strain hardening), the link length should be kept below about 1.6 </a:t>
            </a:r>
            <a:r>
              <a:rPr lang="en-US" i="1"/>
              <a:t>M</a:t>
            </a:r>
            <a:r>
              <a:rPr lang="en-US" i="1" baseline="-25000"/>
              <a:t>p</a:t>
            </a:r>
            <a:r>
              <a:rPr lang="en-US"/>
              <a:t>/</a:t>
            </a:r>
            <a:r>
              <a:rPr lang="en-US" i="1"/>
              <a:t>V</a:t>
            </a:r>
            <a:r>
              <a:rPr lang="en-US" i="1" baseline="-25000"/>
              <a:t>p</a:t>
            </a:r>
            <a:r>
              <a:rPr lang="en-US" baseline="-25000"/>
              <a:t>. </a:t>
            </a:r>
            <a:r>
              <a:rPr lang="en-US"/>
              <a:t>To obtain a link whose inelastic behavior is dominated by flexural yielding (with little shear yielding even after strain hardening), the link length should be greater than about 2.6 </a:t>
            </a:r>
            <a:r>
              <a:rPr lang="en-US" i="1"/>
              <a:t>M</a:t>
            </a:r>
            <a:r>
              <a:rPr lang="en-US" i="1" baseline="-25000"/>
              <a:t>p</a:t>
            </a:r>
            <a:r>
              <a:rPr lang="en-US"/>
              <a:t>/</a:t>
            </a:r>
            <a:r>
              <a:rPr lang="en-US" i="1"/>
              <a:t>V</a:t>
            </a:r>
            <a:r>
              <a:rPr lang="en-US" i="1" baseline="-25000"/>
              <a:t>p</a:t>
            </a:r>
            <a:r>
              <a:rPr lang="en-US" baseline="-25000"/>
              <a:t>.</a:t>
            </a:r>
            <a:endParaRPr/>
          </a:p>
          <a:p>
            <a:pPr marL="0" lvl="0" indent="0" algn="l" rtl="0">
              <a:lnSpc>
                <a:spcPct val="90000"/>
              </a:lnSpc>
              <a:spcBef>
                <a:spcPts val="0"/>
              </a:spcBef>
              <a:spcAft>
                <a:spcPts val="0"/>
              </a:spcAft>
              <a:buNone/>
            </a:pPr>
            <a:r>
              <a:rPr lang="en-US"/>
              <a:t>For link lengths between 1.6 and 2.6 </a:t>
            </a:r>
            <a:r>
              <a:rPr lang="en-US" i="1"/>
              <a:t>M</a:t>
            </a:r>
            <a:r>
              <a:rPr lang="en-US" i="1" baseline="-25000"/>
              <a:t>p</a:t>
            </a:r>
            <a:r>
              <a:rPr lang="en-US"/>
              <a:t>/</a:t>
            </a:r>
            <a:r>
              <a:rPr lang="en-US" i="1"/>
              <a:t>V</a:t>
            </a:r>
            <a:r>
              <a:rPr lang="en-US" i="1" baseline="-25000"/>
              <a:t>p</a:t>
            </a:r>
            <a:r>
              <a:rPr lang="en-US"/>
              <a:t>, the link will experience significant degrees of both shear and flexural yielding as it strain hardens under inelastic cyclic loading.</a:t>
            </a:r>
            <a:endParaRPr/>
          </a:p>
          <a:p>
            <a:pPr marL="0" lvl="0" indent="0" algn="l" rtl="0">
              <a:lnSpc>
                <a:spcPct val="90000"/>
              </a:lnSpc>
              <a:spcBef>
                <a:spcPts val="0"/>
              </a:spcBef>
              <a:spcAft>
                <a:spcPts val="0"/>
              </a:spcAft>
              <a:buNone/>
            </a:pPr>
            <a:r>
              <a:rPr lang="en-US"/>
              <a:t>The choice of link lengths of 1.6 </a:t>
            </a:r>
            <a:r>
              <a:rPr lang="en-US" i="1"/>
              <a:t>M</a:t>
            </a:r>
            <a:r>
              <a:rPr lang="en-US" i="1" baseline="-25000"/>
              <a:t>p</a:t>
            </a:r>
            <a:r>
              <a:rPr lang="en-US"/>
              <a:t>/</a:t>
            </a:r>
            <a:r>
              <a:rPr lang="en-US" i="1"/>
              <a:t>V</a:t>
            </a:r>
            <a:r>
              <a:rPr lang="en-US" i="1" baseline="-25000"/>
              <a:t>p</a:t>
            </a:r>
            <a:r>
              <a:rPr lang="en-US" baseline="-25000"/>
              <a:t>. </a:t>
            </a:r>
            <a:r>
              <a:rPr lang="en-US"/>
              <a:t> and 2.6 </a:t>
            </a:r>
            <a:r>
              <a:rPr lang="en-US" i="1"/>
              <a:t>M</a:t>
            </a:r>
            <a:r>
              <a:rPr lang="en-US" i="1" baseline="-25000"/>
              <a:t>p</a:t>
            </a:r>
            <a:r>
              <a:rPr lang="en-US"/>
              <a:t>/</a:t>
            </a:r>
            <a:r>
              <a:rPr lang="en-US" i="1"/>
              <a:t>V</a:t>
            </a:r>
            <a:r>
              <a:rPr lang="en-US" i="1" baseline="-25000"/>
              <a:t>p</a:t>
            </a:r>
            <a:r>
              <a:rPr lang="en-US" baseline="-25000"/>
              <a:t> </a:t>
            </a:r>
            <a:r>
              <a:rPr lang="en-US"/>
              <a:t>for demarcating zones of inelastic link behavior is somewhat arbitrary, as there are no sharply defined boundaries between shear and flexural yielding as link length is varied. Nonetheless, these value appear reasonable based on experimental observations of link behavior. </a:t>
            </a:r>
            <a:endParaRPr/>
          </a:p>
          <a:p>
            <a:pPr marL="0" lvl="0" indent="0" algn="l" rtl="0">
              <a:lnSpc>
                <a:spcPct val="90000"/>
              </a:lnSpc>
              <a:spcBef>
                <a:spcPts val="0"/>
              </a:spcBef>
              <a:spcAft>
                <a:spcPts val="0"/>
              </a:spcAft>
              <a:buNone/>
            </a:pPr>
            <a:r>
              <a:rPr lang="en-US"/>
              <a:t>The links lengths of 1.6 </a:t>
            </a:r>
            <a:r>
              <a:rPr lang="en-US" i="1"/>
              <a:t>M</a:t>
            </a:r>
            <a:r>
              <a:rPr lang="en-US" i="1" baseline="-25000"/>
              <a:t>p</a:t>
            </a:r>
            <a:r>
              <a:rPr lang="en-US"/>
              <a:t>/</a:t>
            </a:r>
            <a:r>
              <a:rPr lang="en-US" i="1"/>
              <a:t>V</a:t>
            </a:r>
            <a:r>
              <a:rPr lang="en-US" i="1" baseline="-25000"/>
              <a:t>p</a:t>
            </a:r>
            <a:r>
              <a:rPr lang="en-US" baseline="-25000"/>
              <a:t>. </a:t>
            </a:r>
            <a:r>
              <a:rPr lang="en-US"/>
              <a:t>and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are also used by the AISC </a:t>
            </a:r>
            <a:r>
              <a:rPr lang="en-US" i="1"/>
              <a:t>Seismic Provisions</a:t>
            </a:r>
            <a:r>
              <a:rPr lang="en-US"/>
              <a:t> to divide links into three ranges of inelastic behavior: predominantly shear yielding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predominantly flexural yielding ( </a:t>
            </a:r>
            <a:r>
              <a:rPr lang="en-US" i="1"/>
              <a:t>e </a:t>
            </a:r>
            <a:r>
              <a:rPr lang="en-US"/>
              <a:t>≥ 2.6 </a:t>
            </a:r>
            <a:r>
              <a:rPr lang="en-US" i="1"/>
              <a:t>M</a:t>
            </a:r>
            <a:r>
              <a:rPr lang="en-US" i="1" baseline="-25000"/>
              <a:t>p</a:t>
            </a:r>
            <a:r>
              <a:rPr lang="en-US"/>
              <a:t>/</a:t>
            </a:r>
            <a:r>
              <a:rPr lang="en-US" i="1"/>
              <a:t>V</a:t>
            </a:r>
            <a:r>
              <a:rPr lang="en-US" i="1" baseline="-25000"/>
              <a:t>p</a:t>
            </a:r>
            <a:r>
              <a:rPr lang="en-US" baseline="-25000"/>
              <a:t>.</a:t>
            </a:r>
            <a:r>
              <a:rPr lang="en-US"/>
              <a:t>), and combined shear and flexural yielding (1.6 </a:t>
            </a:r>
            <a:r>
              <a:rPr lang="en-US" i="1"/>
              <a:t>M</a:t>
            </a:r>
            <a:r>
              <a:rPr lang="en-US" i="1" baseline="-25000"/>
              <a:t>p</a:t>
            </a:r>
            <a:r>
              <a:rPr lang="en-US"/>
              <a:t>/</a:t>
            </a:r>
            <a:r>
              <a:rPr lang="en-US" i="1"/>
              <a:t>V</a:t>
            </a:r>
            <a:r>
              <a:rPr lang="en-US" i="1" baseline="-25000"/>
              <a:t>p</a:t>
            </a:r>
            <a:r>
              <a:rPr lang="en-US" baseline="-25000"/>
              <a:t>.</a:t>
            </a:r>
            <a:r>
              <a:rPr lang="en-US"/>
              <a:t> &lt; </a:t>
            </a:r>
            <a:r>
              <a:rPr lang="en-US" i="1"/>
              <a:t>e</a:t>
            </a:r>
            <a:r>
              <a:rPr lang="en-US"/>
              <a:t> &lt; 2.6 </a:t>
            </a:r>
            <a:r>
              <a:rPr lang="en-US" i="1"/>
              <a:t>M</a:t>
            </a:r>
            <a:r>
              <a:rPr lang="en-US" i="1" baseline="-25000"/>
              <a:t>p</a:t>
            </a:r>
            <a:r>
              <a:rPr lang="en-US"/>
              <a:t>/</a:t>
            </a:r>
            <a:r>
              <a:rPr lang="en-US" i="1"/>
              <a:t>V</a:t>
            </a:r>
            <a:r>
              <a:rPr lang="en-US" i="1" baseline="-25000"/>
              <a:t>p</a:t>
            </a:r>
            <a:r>
              <a:rPr lang="en-US" baseline="-25000"/>
              <a:t>.</a:t>
            </a:r>
            <a:r>
              <a:rPr lang="en-US"/>
              <a:t>).</a:t>
            </a:r>
            <a:endParaRPr/>
          </a:p>
          <a:p>
            <a:pPr marL="0" lvl="0" indent="0" algn="l" rtl="0">
              <a:lnSpc>
                <a:spcPct val="90000"/>
              </a:lnSpc>
              <a:spcBef>
                <a:spcPts val="0"/>
              </a:spcBef>
              <a:spcAft>
                <a:spcPts val="0"/>
              </a:spcAft>
              <a:buNone/>
            </a:pPr>
            <a:r>
              <a:rPr lang="en-US"/>
              <a:t>Designers can use these length limits to control the inelastic behavior of links.</a:t>
            </a:r>
            <a:endParaRPr/>
          </a:p>
        </p:txBody>
      </p:sp>
      <p:sp>
        <p:nvSpPr>
          <p:cNvPr id="1657" name="Google Shape;165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next two slides show the length limits for an A992 W14x82 link to obtain shear yielding, flexural yielding, or combined shear and flexural yielding.</a:t>
            </a:r>
            <a:endParaRPr/>
          </a:p>
          <a:p>
            <a:pPr marL="0" lvl="0" indent="0" algn="l" rtl="0">
              <a:spcBef>
                <a:spcPts val="0"/>
              </a:spcBef>
              <a:spcAft>
                <a:spcPts val="0"/>
              </a:spcAft>
              <a:buNone/>
            </a:pPr>
            <a:r>
              <a:rPr lang="en-US"/>
              <a:t>For the W18x40 section, </a:t>
            </a:r>
            <a:r>
              <a:rPr lang="en-US" i="1"/>
              <a:t>M</a:t>
            </a:r>
            <a:r>
              <a:rPr lang="en-US" i="1" baseline="-25000"/>
              <a:t>p</a:t>
            </a:r>
            <a:r>
              <a:rPr lang="en-US"/>
              <a:t>/</a:t>
            </a:r>
            <a:r>
              <a:rPr lang="en-US" i="1"/>
              <a:t>V</a:t>
            </a:r>
            <a:r>
              <a:rPr lang="en-US" i="1" baseline="-25000"/>
              <a:t>p</a:t>
            </a:r>
            <a:r>
              <a:rPr lang="en-US"/>
              <a:t> = 36". This is independent of the yield stress of the steel, since </a:t>
            </a:r>
            <a:r>
              <a:rPr lang="en-US" i="1"/>
              <a:t>F</a:t>
            </a:r>
            <a:r>
              <a:rPr lang="en-US" i="1" baseline="-25000"/>
              <a:t>y</a:t>
            </a:r>
            <a:r>
              <a:rPr lang="en-US"/>
              <a:t> appears in both the numerator and the denominator when computing </a:t>
            </a:r>
            <a:r>
              <a:rPr lang="en-US" i="1"/>
              <a:t>M</a:t>
            </a:r>
            <a:r>
              <a:rPr lang="en-US" i="1" baseline="-25000"/>
              <a:t>p</a:t>
            </a:r>
            <a:r>
              <a:rPr lang="en-US"/>
              <a:t>/</a:t>
            </a:r>
            <a:r>
              <a:rPr lang="en-US" i="1"/>
              <a:t>V</a:t>
            </a:r>
            <a:r>
              <a:rPr lang="en-US" i="1" baseline="-25000"/>
              <a:t>p</a:t>
            </a:r>
            <a:r>
              <a:rPr lang="en-US"/>
              <a:t>.</a:t>
            </a:r>
            <a:endParaRPr i="1" baseline="-25000"/>
          </a:p>
        </p:txBody>
      </p:sp>
      <p:sp>
        <p:nvSpPr>
          <p:cNvPr id="1670" name="Google Shape;1670;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2" name="Google Shape;168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As indicated in the slide, to obtain predominantly shear yielding behavior from a W14x82 link, the length should be less than about 58."</a:t>
            </a:r>
            <a:endParaRPr/>
          </a:p>
          <a:p>
            <a:pPr marL="0" lvl="0" indent="0" algn="l" rtl="0">
              <a:spcBef>
                <a:spcPts val="0"/>
              </a:spcBef>
              <a:spcAft>
                <a:spcPts val="0"/>
              </a:spcAft>
              <a:buNone/>
            </a:pPr>
            <a:r>
              <a:rPr lang="en-US"/>
              <a:t>To obtain predominantly flexural yielding behavior from a W14x82 link, the length should be greater than about 94".</a:t>
            </a:r>
            <a:endParaRPr/>
          </a:p>
          <a:p>
            <a:pPr marL="0" lvl="0" indent="0" algn="l" rtl="0">
              <a:spcBef>
                <a:spcPts val="0"/>
              </a:spcBef>
              <a:spcAft>
                <a:spcPts val="0"/>
              </a:spcAft>
              <a:buNone/>
            </a:pPr>
            <a:r>
              <a:rPr lang="en-US"/>
              <a:t>For lengths between 58" and 94", the W14x82 link will experience significant degrees of both shear and flexural yielding.</a:t>
            </a:r>
            <a:endParaRPr/>
          </a:p>
        </p:txBody>
      </p:sp>
      <p:sp>
        <p:nvSpPr>
          <p:cNvPr id="1683" name="Google Shape;168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6" name="Google Shape;169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previous slides described how link length can be used to control whether a link will yield primarily in shear, primarily in flexure, or in combined shear and flexure.</a:t>
            </a:r>
            <a:endParaRPr/>
          </a:p>
          <a:p>
            <a:pPr marL="0" lvl="0" indent="0" algn="l" rtl="0">
              <a:spcBef>
                <a:spcPts val="0"/>
              </a:spcBef>
              <a:spcAft>
                <a:spcPts val="0"/>
              </a:spcAft>
              <a:buNone/>
            </a:pPr>
            <a:r>
              <a:rPr lang="en-US"/>
              <a:t>The next question is which mode of yielding is preferred. The answer to this question is clear from both experimental and analytical evidence: shear yielding links provide for the best overall strength, stiffness and ductility of an EBF. So, in general, for good seismic performance, EBFs with shear yielding links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are preferred.</a:t>
            </a:r>
            <a:endParaRPr/>
          </a:p>
          <a:p>
            <a:pPr marL="0" lvl="0" indent="0" algn="l" rtl="0">
              <a:spcBef>
                <a:spcPts val="0"/>
              </a:spcBef>
              <a:spcAft>
                <a:spcPts val="0"/>
              </a:spcAft>
              <a:buNone/>
            </a:pPr>
            <a:endParaRPr/>
          </a:p>
        </p:txBody>
      </p:sp>
      <p:sp>
        <p:nvSpPr>
          <p:cNvPr id="1697" name="Google Shape;169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 illustrate the superior ductility of shear yielding links, the next few slides show results of cyclic loading experiments on links.</a:t>
            </a:r>
            <a:endParaRPr/>
          </a:p>
          <a:p>
            <a:pPr marL="0" lvl="0" indent="0" algn="l" rtl="0">
              <a:spcBef>
                <a:spcPts val="0"/>
              </a:spcBef>
              <a:spcAft>
                <a:spcPts val="0"/>
              </a:spcAft>
              <a:buNone/>
            </a:pPr>
            <a:r>
              <a:rPr lang="en-US"/>
              <a:t>This slide shows, in a schematic fashion, how links are typically tested in the laboratory. The ends of the links are restrained against rotation (either complete rotational restraint, or a restraint that provides limited rotational flexibility that simulates rotational restraint provided by an adjoining beam or column). The link is then subject to a cyclic shear forces, as shown. </a:t>
            </a:r>
            <a:endParaRPr/>
          </a:p>
          <a:p>
            <a:pPr marL="0" lvl="0" indent="0" algn="l" rtl="0">
              <a:spcBef>
                <a:spcPts val="0"/>
              </a:spcBef>
              <a:spcAft>
                <a:spcPts val="0"/>
              </a:spcAft>
              <a:buNone/>
            </a:pPr>
            <a:r>
              <a:rPr lang="en-US"/>
              <a:t>Link deformation is normally characterized by the link rotation angle γ. The value of γ is normally computed simply by taking the relative end deflection of the link, and dividing by the link length.</a:t>
            </a:r>
            <a:endParaRPr/>
          </a:p>
          <a:p>
            <a:pPr marL="0" lvl="0" indent="0" algn="l" rtl="0">
              <a:spcBef>
                <a:spcPts val="0"/>
              </a:spcBef>
              <a:spcAft>
                <a:spcPts val="0"/>
              </a:spcAft>
              <a:buNone/>
            </a:pPr>
            <a:r>
              <a:rPr lang="en-US"/>
              <a:t>The link rotation angle γ includes both elastic and inelastic contributions. The elastic portion of the link rotation (resulting from elastic link deformations or elastic rotations of the link ends) can be subtracted from the total rotation γ to obtain the link plastic rotation angle γ</a:t>
            </a:r>
            <a:r>
              <a:rPr lang="en-US" baseline="-25000"/>
              <a:t>p</a:t>
            </a:r>
            <a:r>
              <a:rPr lang="en-US"/>
              <a:t>. </a:t>
            </a:r>
            <a:endParaRPr/>
          </a:p>
          <a:p>
            <a:pPr marL="0" lvl="0" indent="0" algn="l" rtl="0">
              <a:spcBef>
                <a:spcPts val="0"/>
              </a:spcBef>
              <a:spcAft>
                <a:spcPts val="0"/>
              </a:spcAft>
              <a:buNone/>
            </a:pPr>
            <a:endParaRPr/>
          </a:p>
        </p:txBody>
      </p:sp>
      <p:sp>
        <p:nvSpPr>
          <p:cNvPr id="1707" name="Google Shape;170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This slide provides a basic definition for EBFs.</a:t>
            </a:r>
            <a:endParaRPr dirty="0"/>
          </a:p>
          <a:p>
            <a:pPr marL="0" lvl="0" indent="0" algn="l" rtl="0">
              <a:spcBef>
                <a:spcPts val="0"/>
              </a:spcBef>
              <a:spcAft>
                <a:spcPts val="0"/>
              </a:spcAft>
              <a:buNone/>
            </a:pPr>
            <a:r>
              <a:rPr lang="en-US" dirty="0"/>
              <a:t>EBFs are braced frames, consisting of beams, columns, and braces. Unlike conventional concentrically braced frames, an intentional eccentricity is introduced in EBFs, so that the brace-beam-column centerlines do not meet at a single point. The framing is arranged so as to isolate a short segment of beam at one of each brace. This isolated beam segment is called a "link."</a:t>
            </a:r>
            <a:endParaRPr dirty="0"/>
          </a:p>
          <a:p>
            <a:pPr marL="0" lvl="0" indent="0" algn="l" rtl="0">
              <a:spcBef>
                <a:spcPts val="0"/>
              </a:spcBef>
              <a:spcAft>
                <a:spcPts val="0"/>
              </a:spcAft>
              <a:buNone/>
            </a:pPr>
            <a:r>
              <a:rPr lang="en-US" dirty="0"/>
              <a:t>EBFs are designed so that inelastic action occurs within the links. The links, in turn, can be designed and detailed to provide very high levels of ductility. The braces, columns and beam segments outside of the links are designed to remain essentially elastic, by designing these elements to be stronger than the links.</a:t>
            </a:r>
            <a:endParaRPr dirty="0"/>
          </a:p>
          <a:p>
            <a:pPr marL="0" lvl="0" indent="0" algn="l" rtl="0">
              <a:spcBef>
                <a:spcPts val="0"/>
              </a:spcBef>
              <a:spcAft>
                <a:spcPts val="0"/>
              </a:spcAft>
              <a:buNone/>
            </a:pPr>
            <a:r>
              <a:rPr lang="en-US" dirty="0"/>
              <a:t>A well designed EBF can combine high stiffness in the elastic range (similar to a concentrically braced frame), with high ductility in the inelastic range (similar to a moment resisting frame). Because of the high elastic stiffness of an EBF, beam and column sizes are generally much smaller than in a moment resisting frame.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0" name="Google Shape;9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8" name="Google Shape;177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following slides show the experimental response of a shear yielding link. The link specimen is a W10x33 section with </a:t>
            </a:r>
            <a:r>
              <a:rPr lang="en-US" i="1"/>
              <a:t>e</a:t>
            </a:r>
            <a:r>
              <a:rPr lang="en-US"/>
              <a:t> = 23" = 1.1 </a:t>
            </a:r>
            <a:r>
              <a:rPr lang="en-US" i="1"/>
              <a:t>M</a:t>
            </a:r>
            <a:r>
              <a:rPr lang="en-US" i="1" baseline="-25000"/>
              <a:t>p</a:t>
            </a:r>
            <a:r>
              <a:rPr lang="en-US"/>
              <a:t>/</a:t>
            </a:r>
            <a:r>
              <a:rPr lang="en-US" i="1"/>
              <a:t>V</a:t>
            </a:r>
            <a:r>
              <a:rPr lang="en-US" i="1" baseline="-25000"/>
              <a:t>p</a:t>
            </a:r>
            <a:r>
              <a:rPr lang="en-US"/>
              <a:t>.</a:t>
            </a:r>
            <a:endParaRPr/>
          </a:p>
          <a:p>
            <a:pPr marL="0" lvl="0" indent="0" algn="l" rtl="0">
              <a:spcBef>
                <a:spcPts val="0"/>
              </a:spcBef>
              <a:spcAft>
                <a:spcPts val="0"/>
              </a:spcAft>
              <a:buNone/>
            </a:pPr>
            <a:r>
              <a:rPr lang="en-US"/>
              <a:t>This link length is well below the limit of 1.6 </a:t>
            </a:r>
            <a:r>
              <a:rPr lang="en-US" i="1"/>
              <a:t>M</a:t>
            </a:r>
            <a:r>
              <a:rPr lang="en-US" i="1" baseline="-25000"/>
              <a:t>p</a:t>
            </a:r>
            <a:r>
              <a:rPr lang="en-US"/>
              <a:t>/</a:t>
            </a:r>
            <a:r>
              <a:rPr lang="en-US" i="1"/>
              <a:t>V</a:t>
            </a:r>
            <a:r>
              <a:rPr lang="en-US" i="1" baseline="-25000"/>
              <a:t>p </a:t>
            </a:r>
            <a:r>
              <a:rPr lang="en-US"/>
              <a:t>. Consequently, this link will be controlled very strongly by shear yielding.</a:t>
            </a:r>
            <a:endParaRPr i="1" baseline="-25000"/>
          </a:p>
          <a:p>
            <a:pPr marL="0" lvl="0" indent="0" algn="l" rtl="0">
              <a:spcBef>
                <a:spcPts val="0"/>
              </a:spcBef>
              <a:spcAft>
                <a:spcPts val="0"/>
              </a:spcAft>
              <a:buNone/>
            </a:pPr>
            <a:endParaRPr/>
          </a:p>
        </p:txBody>
      </p:sp>
      <p:sp>
        <p:nvSpPr>
          <p:cNvPr id="1779" name="Google Shape;177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photo shows the link at a very large rotation angle of about γ = 0.10 radians. The whitewash that has flaked off of the link web is indicative of the shear yielding that has occurred over the entire depth of the web and the entire length of the link. The parallelogram shape of the yielded link is characteristic of shear yielding.</a:t>
            </a:r>
            <a:endParaRPr/>
          </a:p>
          <a:p>
            <a:pPr marL="0" lvl="0" indent="0" algn="l" rtl="0">
              <a:spcBef>
                <a:spcPts val="0"/>
              </a:spcBef>
              <a:spcAft>
                <a:spcPts val="0"/>
              </a:spcAft>
              <a:buNone/>
            </a:pPr>
            <a:endParaRPr/>
          </a:p>
        </p:txBody>
      </p:sp>
      <p:sp>
        <p:nvSpPr>
          <p:cNvPr id="1788" name="Google Shape;1788;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a plot of the measured response of the W10x33 link specimen. This plot shows link shear force versus link rotation angle γ. The link rotation angle plotted here is the total link rotation, and includes both elastic and inelastic contributions to link deformations. (This link was tested using the loading sequence specified in Section K2 of the 216 AISC </a:t>
            </a:r>
            <a:r>
              <a:rPr lang="en-US" i="1"/>
              <a:t>Seismic Provisions</a:t>
            </a:r>
            <a:r>
              <a:rPr lang="en-US"/>
              <a:t>)</a:t>
            </a:r>
            <a:endParaRPr/>
          </a:p>
          <a:p>
            <a:pPr marL="0" lvl="0" indent="0" algn="l" rtl="0">
              <a:spcBef>
                <a:spcPts val="0"/>
              </a:spcBef>
              <a:spcAft>
                <a:spcPts val="0"/>
              </a:spcAft>
              <a:buNone/>
            </a:pPr>
            <a:r>
              <a:rPr lang="en-US"/>
              <a:t>Note the excellent cyclic ductility of this shear yielding link. The link sustained numerous cycles of inelastic loading with no deterioration in strength. This outstanding cyclic ductility is a characteristic of shear yielding links, and a key reason why shear yielding links are preferred in EBFs.</a:t>
            </a:r>
            <a:endParaRPr/>
          </a:p>
          <a:p>
            <a:pPr marL="0" lvl="0" indent="0" algn="l" rtl="0">
              <a:spcBef>
                <a:spcPts val="0"/>
              </a:spcBef>
              <a:spcAft>
                <a:spcPts val="0"/>
              </a:spcAft>
              <a:buNone/>
            </a:pPr>
            <a:r>
              <a:rPr lang="en-US"/>
              <a:t>This link ultimately failed during the loading cycle at γ = ± 0.13 rad. Failure occurred by tearing of the link web. Ultimate failure of a well stiffened shear link generally occurs by inelastic shear buckling of the web, followed by fracture of the web. In some cases, as for this W10x33 link, web fracture occurred prior to web buckling. In either case, excellent cyclic ductility is normally achieved by a shear yielding link prior to ultimate failure by link web fracture.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97" name="Google Shape;179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photo shows the ultimate failure of the W10x33 shear link by link web fracture.</a:t>
            </a:r>
            <a:endParaRPr/>
          </a:p>
          <a:p>
            <a:pPr marL="0" lvl="0" indent="0" algn="l" rtl="0">
              <a:spcBef>
                <a:spcPts val="0"/>
              </a:spcBef>
              <a:spcAft>
                <a:spcPts val="0"/>
              </a:spcAft>
              <a:buNone/>
            </a:pPr>
            <a:endParaRPr/>
          </a:p>
        </p:txBody>
      </p:sp>
      <p:sp>
        <p:nvSpPr>
          <p:cNvPr id="1806" name="Google Shape;180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the W10x33 shear link specimen, this plot shows the plastic rotation angle γ</a:t>
            </a:r>
            <a:r>
              <a:rPr lang="en-US" baseline="-25000"/>
              <a:t>p</a:t>
            </a:r>
            <a:r>
              <a:rPr lang="en-US"/>
              <a:t> for the link. This is similar to the previous plot for this link, except that the elastic portion of the link rotation angle has been subtracted from the measured total link rotation angle γ.</a:t>
            </a:r>
            <a:endParaRPr/>
          </a:p>
          <a:p>
            <a:pPr marL="0" lvl="0" indent="0" algn="l" rtl="0">
              <a:spcBef>
                <a:spcPts val="0"/>
              </a:spcBef>
              <a:spcAft>
                <a:spcPts val="0"/>
              </a:spcAft>
              <a:buNone/>
            </a:pPr>
            <a:r>
              <a:rPr lang="en-US"/>
              <a:t>Prior to failure by link web fracture, this shear link achieved a plastic rotation capacity of ± 0.10 rad. (The final half cycle of loading is not included in the plastic rotation capacity because the cycle was not completed prior to failure).</a:t>
            </a:r>
            <a:endParaRPr/>
          </a:p>
          <a:p>
            <a:pPr marL="0" lvl="0" indent="0" algn="l" rtl="0">
              <a:spcBef>
                <a:spcPts val="0"/>
              </a:spcBef>
              <a:spcAft>
                <a:spcPts val="0"/>
              </a:spcAft>
              <a:buNone/>
            </a:pPr>
            <a:endParaRPr/>
          </a:p>
        </p:txBody>
      </p:sp>
      <p:sp>
        <p:nvSpPr>
          <p:cNvPr id="1815" name="Google Shape;1815;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8" name="Google Shape;182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Links with a length beyond 1.6 </a:t>
            </a:r>
            <a:r>
              <a:rPr lang="en-US" i="1"/>
              <a:t>M</a:t>
            </a:r>
            <a:r>
              <a:rPr lang="en-US" i="1" baseline="-25000"/>
              <a:t>p</a:t>
            </a:r>
            <a:r>
              <a:rPr lang="en-US"/>
              <a:t>/</a:t>
            </a:r>
            <a:r>
              <a:rPr lang="en-US" i="1"/>
              <a:t>V</a:t>
            </a:r>
            <a:r>
              <a:rPr lang="en-US" i="1" baseline="-25000"/>
              <a:t>p</a:t>
            </a:r>
            <a:r>
              <a:rPr lang="en-US" baseline="-25000"/>
              <a:t> </a:t>
            </a:r>
            <a:r>
              <a:rPr lang="en-US"/>
              <a:t>are no longer predominantly shear yielding links, and generally result in EBFs will less strength, stiffness and ductility, as compared to EBFs with shear links.</a:t>
            </a:r>
            <a:endParaRPr/>
          </a:p>
          <a:p>
            <a:pPr marL="0" lvl="0" indent="0" algn="l" rtl="0">
              <a:spcBef>
                <a:spcPts val="0"/>
              </a:spcBef>
              <a:spcAft>
                <a:spcPts val="0"/>
              </a:spcAft>
              <a:buNone/>
            </a:pPr>
            <a:r>
              <a:rPr lang="en-US"/>
              <a:t>Consequently, these longer links should be avoided in EBFs. Nonetheless, longer links are sometimes needed in EBFs to satisfy architectural constraints that call for large frame openings (to accommodate a door, window, etc), or other non-structural constraints.</a:t>
            </a:r>
            <a:endParaRPr/>
          </a:p>
          <a:p>
            <a:pPr marL="0" lvl="0" indent="0" algn="l" rtl="0">
              <a:spcBef>
                <a:spcPts val="0"/>
              </a:spcBef>
              <a:spcAft>
                <a:spcPts val="0"/>
              </a:spcAft>
              <a:buNone/>
            </a:pPr>
            <a:r>
              <a:rPr lang="en-US"/>
              <a:t>The AISC </a:t>
            </a:r>
            <a:r>
              <a:rPr lang="en-US" i="1"/>
              <a:t>Seismic Provisions</a:t>
            </a:r>
            <a:r>
              <a:rPr lang="en-US"/>
              <a:t> permit EBFs to be designed with any length of link, and appropriate detailing provisions and rotation limits are provided for each length range (shear yielding, flexural yielding, combined shear and flexural yielding). Nonetheless, it should be kept in mind that shear yielding links are preferred for best structural performance of an EBF.</a:t>
            </a:r>
            <a:endParaRPr/>
          </a:p>
        </p:txBody>
      </p:sp>
      <p:sp>
        <p:nvSpPr>
          <p:cNvPr id="1829" name="Google Shape;182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an experiment on a very long flexural yielding link. This is a W12x16 A36 link with </a:t>
            </a:r>
            <a:r>
              <a:rPr lang="en-US" i="1"/>
              <a:t>e</a:t>
            </a:r>
            <a:r>
              <a:rPr lang="en-US"/>
              <a:t> = 44" = 3.4 </a:t>
            </a:r>
            <a:r>
              <a:rPr lang="en-US" i="1"/>
              <a:t>M</a:t>
            </a:r>
            <a:r>
              <a:rPr lang="en-US" i="1" baseline="-25000"/>
              <a:t>p</a:t>
            </a:r>
            <a:r>
              <a:rPr lang="en-US"/>
              <a:t>/</a:t>
            </a:r>
            <a:r>
              <a:rPr lang="en-US" i="1"/>
              <a:t>V</a:t>
            </a:r>
            <a:r>
              <a:rPr lang="en-US" i="1" baseline="-25000"/>
              <a:t>p</a:t>
            </a:r>
            <a:r>
              <a:rPr lang="en-US"/>
              <a:t>.  Note that damage is concentrated at the link ends (and just outside of the link in this case). Ultimate failure of flexural yielding links typically occurs in the form of strength degradation due to local flange and web flexural buckling at the link ends and/or lateral torsional buckling of the link. </a:t>
            </a:r>
            <a:endParaRPr/>
          </a:p>
          <a:p>
            <a:pPr marL="0" lvl="0" indent="0" algn="l" rtl="0">
              <a:spcBef>
                <a:spcPts val="0"/>
              </a:spcBef>
              <a:spcAft>
                <a:spcPts val="0"/>
              </a:spcAft>
              <a:buNone/>
            </a:pPr>
            <a:r>
              <a:rPr lang="en-US"/>
              <a:t>This specimen exhibited severe local buckling at the link ends, and also experienced fracture at the link-to-column connection.</a:t>
            </a:r>
            <a:endParaRPr/>
          </a:p>
          <a:p>
            <a:pPr marL="0" lvl="0" indent="0" algn="l" rtl="0">
              <a:spcBef>
                <a:spcPts val="0"/>
              </a:spcBef>
              <a:spcAft>
                <a:spcPts val="0"/>
              </a:spcAft>
              <a:buNone/>
            </a:pPr>
            <a:endParaRPr/>
          </a:p>
        </p:txBody>
      </p:sp>
      <p:sp>
        <p:nvSpPr>
          <p:cNvPr id="1838" name="Google Shape;1838;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6" name="Google Shape;184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plot of link shear versus link rotation angle for the W12x16 flexural yielding link. Compared to the shear link specimen shown previously, this flexural yielding link exhibited significant strength degradation in the inelastic range (due to local buckling at the link ends), and developed substantially smaller total and plastic rotations. </a:t>
            </a:r>
            <a:endParaRPr/>
          </a:p>
        </p:txBody>
      </p:sp>
      <p:sp>
        <p:nvSpPr>
          <p:cNvPr id="1847" name="Google Shape;184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5" name="Google Shape;185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a photo of a combined shear-flexural yielding link after laboratory testing. This is a W16x36 A992 link with a length </a:t>
            </a:r>
            <a:r>
              <a:rPr lang="en-US" i="1"/>
              <a:t>e</a:t>
            </a:r>
            <a:r>
              <a:rPr lang="en-US"/>
              <a:t> = 2 </a:t>
            </a:r>
            <a:r>
              <a:rPr lang="en-US" i="1"/>
              <a:t>M</a:t>
            </a:r>
            <a:r>
              <a:rPr lang="en-US" i="1" baseline="-25000"/>
              <a:t>p</a:t>
            </a:r>
            <a:r>
              <a:rPr lang="en-US"/>
              <a:t>/</a:t>
            </a:r>
            <a:r>
              <a:rPr lang="en-US" i="1"/>
              <a:t>V</a:t>
            </a:r>
            <a:r>
              <a:rPr lang="en-US" i="1" baseline="-25000"/>
              <a:t>p</a:t>
            </a:r>
            <a:r>
              <a:rPr lang="en-US"/>
              <a:t>.</a:t>
            </a:r>
            <a:endParaRPr/>
          </a:p>
          <a:p>
            <a:pPr marL="0" lvl="0" indent="0" algn="l" rtl="0">
              <a:spcBef>
                <a:spcPts val="0"/>
              </a:spcBef>
              <a:spcAft>
                <a:spcPts val="0"/>
              </a:spcAft>
              <a:buNone/>
            </a:pPr>
            <a:r>
              <a:rPr lang="en-US"/>
              <a:t>This exhibited shear yielding of the web (as evidenced by flaking of whitewash in the web), and flexural yielding of the link ends (as evidenced by yielding of the flanges at the link ends).</a:t>
            </a:r>
            <a:endParaRPr/>
          </a:p>
          <a:p>
            <a:pPr marL="0" lvl="0" indent="0" algn="l" rtl="0">
              <a:spcBef>
                <a:spcPts val="0"/>
              </a:spcBef>
              <a:spcAft>
                <a:spcPts val="0"/>
              </a:spcAft>
              <a:buNone/>
            </a:pPr>
            <a:r>
              <a:rPr lang="en-US"/>
              <a:t>This link ultimately failed by strength degradation from combined shear and flexural buckling at the link ends, followed by tearing of the link web in the end panels. </a:t>
            </a:r>
            <a:endParaRPr/>
          </a:p>
        </p:txBody>
      </p:sp>
      <p:sp>
        <p:nvSpPr>
          <p:cNvPr id="1856" name="Google Shape;185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plot of link shear versus link rotation angle for the W16x36 combined shear-flexural yielding link. Compared to the shear link specimen shown previously, this link exhibited significant strength degradation in the inelastic range (due to combined shear and flexural local buckling at the link ends), and developed substantially smaller total and plastic rotations.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65" name="Google Shape;186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an example of an EBF. The links are located at mid-span of the beams. Link length, which is a critical design parameter in EBFs, is denoted by the letter "</a:t>
            </a:r>
            <a:r>
              <a:rPr lang="en-US" i="1"/>
              <a:t>e</a:t>
            </a:r>
            <a:r>
              <a:rPr lang="en-US"/>
              <a:t>."</a:t>
            </a:r>
            <a:endParaRPr/>
          </a:p>
          <a:p>
            <a:pPr marL="0" lvl="0" indent="0" algn="l" rtl="0">
              <a:spcBef>
                <a:spcPts val="0"/>
              </a:spcBef>
              <a:spcAft>
                <a:spcPts val="0"/>
              </a:spcAft>
              <a:buNone/>
            </a:pPr>
            <a:r>
              <a:rPr lang="en-US"/>
              <a:t>The link is introduced in an EBF for improved seismic performance. However, an additional benefit of the link is that it permits larger frame openings for doors, windows, etc, and therefore can provide some additional architectural flexibility compared to a conventional concentrically braced frame. </a:t>
            </a:r>
            <a:endParaRPr/>
          </a:p>
          <a:p>
            <a:pPr marL="0" lvl="0" indent="0" algn="l" rtl="0">
              <a:spcBef>
                <a:spcPts val="0"/>
              </a:spcBef>
              <a:spcAft>
                <a:spcPts val="0"/>
              </a:spcAft>
              <a:buNone/>
            </a:pPr>
            <a:r>
              <a:rPr lang="en-US"/>
              <a:t>A common feature of EBFs, shown in this slide, are the stiffeners located within the links. These stiffeners are provided to enhance the ductility of links by delaying shear buckling of the link webs. Stiffener requirements will be discussed later in this module.</a:t>
            </a:r>
            <a:endParaRPr/>
          </a:p>
          <a:p>
            <a:pPr marL="0" lvl="0" indent="0" algn="l" rtl="0">
              <a:spcBef>
                <a:spcPts val="0"/>
              </a:spcBef>
              <a:spcAft>
                <a:spcPts val="0"/>
              </a:spcAft>
              <a:buNone/>
            </a:pPr>
            <a:endParaRPr/>
          </a:p>
        </p:txBody>
      </p:sp>
      <p:sp>
        <p:nvSpPr>
          <p:cNvPr id="98" name="Google Shape;9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3" name="Google Shape;187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results of many cyclic loading experiments on links. Each point in this plot represents the result of one link test, and shows the plastic rotation achieved by each link specimen prior to ultimate failure by fracture or by excessive strength degradation resulting from local shear or flexural buckling.</a:t>
            </a:r>
            <a:endParaRPr/>
          </a:p>
          <a:p>
            <a:pPr marL="0" lvl="0" indent="0" algn="l" rtl="0">
              <a:spcBef>
                <a:spcPts val="0"/>
              </a:spcBef>
              <a:spcAft>
                <a:spcPts val="0"/>
              </a:spcAft>
              <a:buNone/>
            </a:pPr>
            <a:r>
              <a:rPr lang="en-US"/>
              <a:t>This plot shows a clear trend that predominantly shear yielding links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develop that largest plastic rotations, and that plastic rotation capacity tends to decrease as link length increases. This plot provides clear evidence of why shear yielding links are preferred in EBFs.</a:t>
            </a:r>
            <a:endParaRPr/>
          </a:p>
          <a:p>
            <a:pPr marL="0" lvl="0" indent="0" algn="l" rtl="0">
              <a:spcBef>
                <a:spcPts val="0"/>
              </a:spcBef>
              <a:spcAft>
                <a:spcPts val="0"/>
              </a:spcAft>
              <a:buNone/>
            </a:pPr>
            <a:r>
              <a:rPr lang="en-US"/>
              <a:t>As an additional note of explanation....</a:t>
            </a:r>
            <a:endParaRPr/>
          </a:p>
          <a:p>
            <a:pPr marL="0" lvl="0" indent="0" algn="l" rtl="0">
              <a:spcBef>
                <a:spcPts val="0"/>
              </a:spcBef>
              <a:spcAft>
                <a:spcPts val="0"/>
              </a:spcAft>
              <a:buNone/>
            </a:pPr>
            <a:r>
              <a:rPr lang="en-US"/>
              <a:t>A number of the points in this plot for shear yielding links show plastic rotation capacities as low as 0.06 radian. These points are for shear link specimens tested to determine stiffening requirements, and are for specimens that do not satisfy the current stiffening requirements for shear links in the AISC </a:t>
            </a:r>
            <a:r>
              <a:rPr lang="en-US" i="1"/>
              <a:t>Seismic Provisions</a:t>
            </a:r>
            <a:r>
              <a:rPr lang="en-US"/>
              <a:t>. Shear link specimens detailed in accordance with present requirements of the AISC </a:t>
            </a:r>
            <a:r>
              <a:rPr lang="en-US" i="1"/>
              <a:t>Seismic Provisions</a:t>
            </a:r>
            <a:r>
              <a:rPr lang="en-US"/>
              <a:t> consistently show plastic rotation capacities of γ</a:t>
            </a:r>
            <a:r>
              <a:rPr lang="en-US" baseline="-25000"/>
              <a:t>p</a:t>
            </a:r>
            <a:r>
              <a:rPr lang="en-US"/>
              <a:t> = ± 0.10 radian or better.</a:t>
            </a:r>
            <a:endParaRPr/>
          </a:p>
          <a:p>
            <a:pPr marL="0" lvl="0" indent="0" algn="l" rtl="0">
              <a:spcBef>
                <a:spcPts val="0"/>
              </a:spcBef>
              <a:spcAft>
                <a:spcPts val="0"/>
              </a:spcAft>
              <a:buNone/>
            </a:pPr>
            <a:endParaRPr/>
          </a:p>
        </p:txBody>
      </p:sp>
      <p:sp>
        <p:nvSpPr>
          <p:cNvPr id="1874" name="Google Shape;187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3" name="Google Shape;208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The last item related to EBF behavior that we will examine is the rigid-plastic kinematics of EBFs. The geometry of rigid-plastic mechanisms of EBFs can be used to relate link plastic rotation angle to the frame plastic interstory drift angle. This relationship is needed to estimate link plastic rotation demands in the AISC </a:t>
            </a:r>
            <a:r>
              <a:rPr lang="en-US" i="1"/>
              <a:t>Seismic Provisions</a:t>
            </a:r>
            <a:r>
              <a:rPr lang="en-US"/>
              <a:t>.</a:t>
            </a:r>
            <a:endParaRPr/>
          </a:p>
          <a:p>
            <a:pPr marL="0" lvl="0" indent="0" algn="l" rtl="0">
              <a:spcBef>
                <a:spcPts val="0"/>
              </a:spcBef>
              <a:spcAft>
                <a:spcPts val="0"/>
              </a:spcAft>
              <a:buNone/>
            </a:pPr>
            <a:endParaRPr/>
          </a:p>
        </p:txBody>
      </p:sp>
      <p:sp>
        <p:nvSpPr>
          <p:cNvPr id="2084" name="Google Shape;208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2" name="Google Shape;2112;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the relationship between link plastic rotation angle γ</a:t>
            </a:r>
            <a:r>
              <a:rPr lang="en-US" baseline="-25000"/>
              <a:t>p</a:t>
            </a:r>
            <a:r>
              <a:rPr lang="en-US"/>
              <a:t> and frame plastic interstory drift angle θ</a:t>
            </a:r>
            <a:r>
              <a:rPr lang="en-US" baseline="-25000"/>
              <a:t>p</a:t>
            </a:r>
            <a:r>
              <a:rPr lang="en-US"/>
              <a:t> for an EBF with the link at mid-span of the beam.</a:t>
            </a:r>
            <a:endParaRPr/>
          </a:p>
          <a:p>
            <a:pPr marL="0" lvl="0" indent="0" algn="l" rtl="0">
              <a:spcBef>
                <a:spcPts val="0"/>
              </a:spcBef>
              <a:spcAft>
                <a:spcPts val="0"/>
              </a:spcAft>
              <a:buNone/>
            </a:pPr>
            <a:r>
              <a:rPr lang="en-US"/>
              <a:t>For this type of EBF, γ</a:t>
            </a:r>
            <a:r>
              <a:rPr lang="en-US" baseline="-25000"/>
              <a:t>p</a:t>
            </a:r>
            <a:r>
              <a:rPr lang="en-US"/>
              <a:t> is obtained by multiplying θ</a:t>
            </a:r>
            <a:r>
              <a:rPr lang="en-US" baseline="-25000"/>
              <a:t>p</a:t>
            </a:r>
            <a:r>
              <a:rPr lang="en-US"/>
              <a:t> by </a:t>
            </a:r>
            <a:r>
              <a:rPr lang="en-US" i="1"/>
              <a:t>L</a:t>
            </a:r>
            <a:r>
              <a:rPr lang="en-US"/>
              <a:t>/</a:t>
            </a:r>
            <a:r>
              <a:rPr lang="en-US" i="1"/>
              <a:t>e.</a:t>
            </a:r>
            <a:endParaRPr i="1" u="sng"/>
          </a:p>
          <a:p>
            <a:pPr marL="0" lvl="0" indent="0" algn="l" rtl="0">
              <a:spcBef>
                <a:spcPts val="0"/>
              </a:spcBef>
              <a:spcAft>
                <a:spcPts val="0"/>
              </a:spcAft>
              <a:buNone/>
            </a:pPr>
            <a:r>
              <a:rPr lang="en-US" i="1"/>
              <a:t>L</a:t>
            </a:r>
            <a:r>
              <a:rPr lang="en-US"/>
              <a:t> is the span length, and </a:t>
            </a:r>
            <a:r>
              <a:rPr lang="en-US" i="1"/>
              <a:t>e</a:t>
            </a:r>
            <a:r>
              <a:rPr lang="en-US"/>
              <a:t> is the link length. Thus, as </a:t>
            </a:r>
            <a:r>
              <a:rPr lang="en-US" i="1"/>
              <a:t>L</a:t>
            </a:r>
            <a:r>
              <a:rPr lang="en-US"/>
              <a:t>/</a:t>
            </a:r>
            <a:r>
              <a:rPr lang="en-US" i="1"/>
              <a:t>e </a:t>
            </a:r>
            <a:r>
              <a:rPr lang="en-US"/>
              <a:t>increases, deformation demands on the link will increase, for a given θ</a:t>
            </a:r>
            <a:r>
              <a:rPr lang="en-US" baseline="-25000"/>
              <a:t>p</a:t>
            </a:r>
            <a:r>
              <a:rPr lang="en-US"/>
              <a:t>.</a:t>
            </a:r>
            <a:endParaRPr i="1" u="sng"/>
          </a:p>
          <a:p>
            <a:pPr marL="0" lvl="0" indent="0" algn="l" rtl="0">
              <a:spcBef>
                <a:spcPts val="0"/>
              </a:spcBef>
              <a:spcAft>
                <a:spcPts val="0"/>
              </a:spcAft>
              <a:buNone/>
            </a:pPr>
            <a:endParaRPr i="1" u="sng"/>
          </a:p>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2113" name="Google Shape;2113;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6" name="Google Shape;216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Next, we will examine a single diagonal EBF.</a:t>
            </a:r>
            <a:endParaRPr/>
          </a:p>
          <a:p>
            <a:pPr marL="0" lvl="0" indent="0" algn="l" rtl="0">
              <a:spcBef>
                <a:spcPts val="0"/>
              </a:spcBef>
              <a:spcAft>
                <a:spcPts val="0"/>
              </a:spcAft>
              <a:buNone/>
            </a:pPr>
            <a:endParaRPr/>
          </a:p>
        </p:txBody>
      </p:sp>
      <p:sp>
        <p:nvSpPr>
          <p:cNvPr id="2167" name="Google Shape;2167;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the single diagonal EBF, the relationship between link plastic rotation angle γ</a:t>
            </a:r>
            <a:r>
              <a:rPr lang="en-US" baseline="-25000"/>
              <a:t>p</a:t>
            </a:r>
            <a:r>
              <a:rPr lang="en-US"/>
              <a:t> and frame plastic interstory drift angle θ</a:t>
            </a:r>
            <a:r>
              <a:rPr lang="en-US" baseline="-25000"/>
              <a:t>p</a:t>
            </a:r>
            <a:r>
              <a:rPr lang="en-US"/>
              <a:t> is the same as for the EBF with a link at mid-span.</a:t>
            </a:r>
            <a:endParaRPr/>
          </a:p>
        </p:txBody>
      </p:sp>
      <p:sp>
        <p:nvSpPr>
          <p:cNvPr id="2191" name="Google Shape;219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Finally, we will examine an inverted V-braced EBF.</a:t>
            </a:r>
            <a:endParaRPr/>
          </a:p>
          <a:p>
            <a:pPr marL="0" lvl="0" indent="0" algn="l" rtl="0">
              <a:spcBef>
                <a:spcPts val="0"/>
              </a:spcBef>
              <a:spcAft>
                <a:spcPts val="0"/>
              </a:spcAft>
              <a:buNone/>
            </a:pPr>
            <a:endParaRPr/>
          </a:p>
        </p:txBody>
      </p:sp>
      <p:sp>
        <p:nvSpPr>
          <p:cNvPr id="2234" name="Google Shape;2234;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4" name="Google Shape;226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the inverted V-braced EBF, the link rotation demand is one-half of that for the previous two types of EBF. </a:t>
            </a:r>
            <a:endParaRPr/>
          </a:p>
          <a:p>
            <a:pPr marL="0" lvl="0" indent="0" algn="l" rtl="0">
              <a:spcBef>
                <a:spcPts val="0"/>
              </a:spcBef>
              <a:spcAft>
                <a:spcPts val="0"/>
              </a:spcAft>
              <a:buNone/>
            </a:pPr>
            <a:endParaRPr/>
          </a:p>
          <a:p>
            <a:pPr marL="0" lvl="0" indent="0" algn="l" rtl="0">
              <a:spcBef>
                <a:spcPts val="0"/>
              </a:spcBef>
              <a:spcAft>
                <a:spcPts val="0"/>
              </a:spcAft>
              <a:buNone/>
            </a:pPr>
            <a:r>
              <a:rPr lang="en-US"/>
              <a:t>For other EBF configurations, the relationship between link plastic rotation angle γ</a:t>
            </a:r>
            <a:r>
              <a:rPr lang="en-US" baseline="-25000"/>
              <a:t>p</a:t>
            </a:r>
            <a:r>
              <a:rPr lang="en-US"/>
              <a:t> and frame plastic interstory drift angle θ</a:t>
            </a:r>
            <a:r>
              <a:rPr lang="en-US" baseline="-25000"/>
              <a:t>p</a:t>
            </a:r>
            <a:r>
              <a:rPr lang="en-US"/>
              <a:t> can usually be easily determined from the geometry of a rigid-plastic mechanism.</a:t>
            </a:r>
            <a:endParaRPr/>
          </a:p>
        </p:txBody>
      </p:sp>
      <p:sp>
        <p:nvSpPr>
          <p:cNvPr id="2265" name="Google Shape;2265;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1" name="Google Shape;2331;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slide, in a simplified manner, summarizes the key design steps for an EBF. These steps are covered in the EBF design and detailing requirements in the AISC </a:t>
            </a:r>
            <a:r>
              <a:rPr lang="en-US" i="1"/>
              <a:t>Seismic Provisions, </a:t>
            </a:r>
            <a:r>
              <a:rPr lang="en-US"/>
              <a:t>and will be examined in detail in the remainder of this module.</a:t>
            </a:r>
            <a:endParaRPr/>
          </a:p>
          <a:p>
            <a:pPr marL="0" lvl="0" indent="0" algn="l" rtl="0">
              <a:spcBef>
                <a:spcPts val="0"/>
              </a:spcBef>
              <a:spcAft>
                <a:spcPts val="0"/>
              </a:spcAft>
              <a:buNone/>
            </a:pPr>
            <a:endParaRPr/>
          </a:p>
        </p:txBody>
      </p:sp>
      <p:sp>
        <p:nvSpPr>
          <p:cNvPr id="2332" name="Google Shape;2332;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3" name="Google Shape;246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previous slides looked at some basic concepts on the design and behavior of EBFs. The remainder of this module will look at how these concepts are implemented in the AISC </a:t>
            </a:r>
            <a:r>
              <a:rPr lang="en-US" i="1"/>
              <a:t>Seismic Provisions</a:t>
            </a:r>
            <a:r>
              <a:rPr lang="en-US"/>
              <a:t>.</a:t>
            </a:r>
            <a:endParaRPr/>
          </a:p>
        </p:txBody>
      </p:sp>
      <p:sp>
        <p:nvSpPr>
          <p:cNvPr id="2464" name="Google Shape;246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2" name="Google Shape;247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a:t>EBF detailing requirements are covered in Chapter F3 of the </a:t>
            </a:r>
            <a:r>
              <a:rPr lang="en-US" i="1"/>
              <a:t>Seismic Provisions</a:t>
            </a:r>
            <a:r>
              <a:rPr lang="en-US"/>
              <a:t>. The remaining slides in this module will cover selected key highlights of Chapter F3.</a:t>
            </a:r>
            <a:endParaRPr/>
          </a:p>
          <a:p>
            <a:pPr marL="0" lvl="0" indent="0" algn="l" rtl="0">
              <a:lnSpc>
                <a:spcPct val="80000"/>
              </a:lnSpc>
              <a:spcBef>
                <a:spcPts val="0"/>
              </a:spcBef>
              <a:spcAft>
                <a:spcPts val="0"/>
              </a:spcAft>
              <a:buNone/>
            </a:pPr>
            <a:endParaRPr/>
          </a:p>
        </p:txBody>
      </p:sp>
      <p:sp>
        <p:nvSpPr>
          <p:cNvPr id="2473" name="Google Shape;2473;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Another example of an EBF. In this case, the links are located adjacent to columns.</a:t>
            </a:r>
            <a:endParaRPr/>
          </a:p>
          <a:p>
            <a:pPr marL="0" lvl="0" indent="0" algn="l" rtl="0">
              <a:spcBef>
                <a:spcPts val="0"/>
              </a:spcBef>
              <a:spcAft>
                <a:spcPts val="0"/>
              </a:spcAft>
              <a:buNone/>
            </a:pPr>
            <a:endParaRPr/>
          </a:p>
        </p:txBody>
      </p:sp>
      <p:sp>
        <p:nvSpPr>
          <p:cNvPr id="243" name="Google Shape;24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1" name="Google Shape;2481;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Section F3.2 is a scope statement for EBF. This section states that EBF are expected to withstand </a:t>
            </a:r>
            <a:r>
              <a:rPr lang="en-US" i="1"/>
              <a:t>significant inelastic deformations</a:t>
            </a:r>
            <a:r>
              <a:rPr lang="en-US"/>
              <a:t>, which means the detailing provisions for EBF are intended to result in a ductile system.</a:t>
            </a:r>
            <a:endParaRPr/>
          </a:p>
        </p:txBody>
      </p:sp>
      <p:sp>
        <p:nvSpPr>
          <p:cNvPr id="2482" name="Google Shape;248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3" name="Google Shape;249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 diagonal braces, columns, and beams outside the link are not intended to yield, so they are proportioned using capacity design.  Section F3.3 provides guidance on how to compute the maximum forces that are expected to be generated within the yielding link.  The 1.25 and 1.4 factors account for strain hardening that occurs in the link as it deforms.  </a:t>
            </a:r>
            <a:endParaRPr/>
          </a:p>
          <a:p>
            <a:pPr marL="0" lvl="0" indent="0" algn="l" rtl="0">
              <a:spcBef>
                <a:spcPts val="0"/>
              </a:spcBef>
              <a:spcAft>
                <a:spcPts val="0"/>
              </a:spcAft>
              <a:buNone/>
            </a:pPr>
            <a:r>
              <a:rPr lang="en-US"/>
              <a:t>The exception is based on experiments that show acceptable performance when limited yielding occurs in the beam outside of the link.  </a:t>
            </a:r>
            <a:endParaRPr/>
          </a:p>
        </p:txBody>
      </p:sp>
      <p:sp>
        <p:nvSpPr>
          <p:cNvPr id="2494" name="Google Shape;249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4" name="Google Shape;2504;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shows the diagonal braces and beam segments out side of the link that are covered by Section F3.3.</a:t>
            </a:r>
            <a:endParaRPr/>
          </a:p>
          <a:p>
            <a:pPr marL="0" lvl="0" indent="0" algn="l" rtl="0">
              <a:spcBef>
                <a:spcPts val="0"/>
              </a:spcBef>
              <a:spcAft>
                <a:spcPts val="0"/>
              </a:spcAft>
              <a:buNone/>
            </a:pPr>
            <a:endParaRPr/>
          </a:p>
        </p:txBody>
      </p:sp>
      <p:sp>
        <p:nvSpPr>
          <p:cNvPr id="2505" name="Google Shape;2505;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0" name="Google Shape;2580;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shows the intent of Section F3.3. </a:t>
            </a:r>
            <a:r>
              <a:rPr lang="en-US" i="1"/>
              <a:t>V</a:t>
            </a:r>
            <a:r>
              <a:rPr lang="en-US" i="1" baseline="-25000"/>
              <a:t>ult</a:t>
            </a:r>
            <a:r>
              <a:rPr lang="en-US"/>
              <a:t> and </a:t>
            </a:r>
            <a:r>
              <a:rPr lang="en-US" i="1"/>
              <a:t>M</a:t>
            </a:r>
            <a:r>
              <a:rPr lang="en-US" i="1" baseline="-25000"/>
              <a:t>ult</a:t>
            </a:r>
            <a:r>
              <a:rPr lang="en-US"/>
              <a:t> represent the ultimate shear and end moment that can be generated by a fully yielded and strain hardened link. These ultimate link end forces must then be imposed on the remainder of the framing system, as shown in the figure. The forces generated in the diagonal braces and beam segments outside of the link by </a:t>
            </a:r>
            <a:r>
              <a:rPr lang="en-US" i="1"/>
              <a:t>V</a:t>
            </a:r>
            <a:r>
              <a:rPr lang="en-US" i="1" baseline="-25000"/>
              <a:t>ult</a:t>
            </a:r>
            <a:r>
              <a:rPr lang="en-US"/>
              <a:t> and </a:t>
            </a:r>
            <a:r>
              <a:rPr lang="en-US" i="1"/>
              <a:t>M</a:t>
            </a:r>
            <a:r>
              <a:rPr lang="en-US" i="1" baseline="-25000"/>
              <a:t>ult</a:t>
            </a:r>
            <a:r>
              <a:rPr lang="en-US"/>
              <a:t> must then be determined. These are the forces for which the diagonal braces and beam segments outside of the link are designed.</a:t>
            </a:r>
            <a:endParaRPr/>
          </a:p>
        </p:txBody>
      </p:sp>
      <p:sp>
        <p:nvSpPr>
          <p:cNvPr id="2581" name="Google Shape;2581;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6" name="Google Shape;2666;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60000"/>
              </a:lnSpc>
              <a:spcBef>
                <a:spcPts val="0"/>
              </a:spcBef>
              <a:spcAft>
                <a:spcPts val="0"/>
              </a:spcAft>
              <a:buNone/>
            </a:pPr>
            <a:r>
              <a:rPr lang="en-US" sz="1110"/>
              <a:t>For the design of the diagonal braces, Section F3.3 specifies that the link ultimate shear force should be taken as </a:t>
            </a:r>
            <a:r>
              <a:rPr lang="en-US" sz="1110" i="1"/>
              <a:t>V</a:t>
            </a:r>
            <a:r>
              <a:rPr lang="en-US" sz="1110" i="1" baseline="-25000"/>
              <a:t>ult</a:t>
            </a:r>
            <a:r>
              <a:rPr lang="en-US" sz="1110"/>
              <a:t> = 1.25 </a:t>
            </a:r>
            <a:r>
              <a:rPr lang="en-US" sz="1110" i="1"/>
              <a:t>R</a:t>
            </a:r>
            <a:r>
              <a:rPr lang="en-US" sz="1110" i="1" baseline="-25000"/>
              <a:t>y</a:t>
            </a:r>
            <a:r>
              <a:rPr lang="en-US" sz="1110" i="1"/>
              <a:t>V</a:t>
            </a:r>
            <a:r>
              <a:rPr lang="en-US" sz="1110" i="1" baseline="-25000"/>
              <a:t>n  </a:t>
            </a:r>
            <a:r>
              <a:rPr lang="en-US" sz="1110"/>
              <a:t>for I-shaped links. </a:t>
            </a:r>
            <a:endParaRPr/>
          </a:p>
          <a:p>
            <a:pPr marL="0" lvl="0" indent="0" algn="l" rtl="0">
              <a:lnSpc>
                <a:spcPct val="60000"/>
              </a:lnSpc>
              <a:spcBef>
                <a:spcPts val="0"/>
              </a:spcBef>
              <a:spcAft>
                <a:spcPts val="0"/>
              </a:spcAft>
              <a:buNone/>
            </a:pPr>
            <a:r>
              <a:rPr lang="en-US" sz="1110"/>
              <a:t>For design of the beam segments outside of the link, Section F3.3 specifies that the link ultimate shear force should be taken as </a:t>
            </a:r>
            <a:r>
              <a:rPr lang="en-US" sz="1110" i="1"/>
              <a:t>V</a:t>
            </a:r>
            <a:r>
              <a:rPr lang="en-US" sz="1110" i="1" baseline="-25000"/>
              <a:t>ult</a:t>
            </a:r>
            <a:r>
              <a:rPr lang="en-US" sz="1110"/>
              <a:t> = (0.88)1.25 </a:t>
            </a:r>
            <a:r>
              <a:rPr lang="en-US" sz="1110" i="1"/>
              <a:t>R</a:t>
            </a:r>
            <a:r>
              <a:rPr lang="en-US" sz="1110" i="1" baseline="-25000"/>
              <a:t>y</a:t>
            </a:r>
            <a:r>
              <a:rPr lang="en-US" sz="1110" i="1"/>
              <a:t>V</a:t>
            </a:r>
            <a:r>
              <a:rPr lang="en-US" sz="1110" i="1" baseline="-25000"/>
              <a:t>n</a:t>
            </a:r>
            <a:r>
              <a:rPr lang="en-US" sz="1110"/>
              <a:t> for I-shaped links.</a:t>
            </a:r>
            <a:endParaRPr/>
          </a:p>
          <a:p>
            <a:pPr marL="0" lvl="0" indent="0" algn="l" rtl="0">
              <a:lnSpc>
                <a:spcPct val="60000"/>
              </a:lnSpc>
              <a:spcBef>
                <a:spcPts val="0"/>
              </a:spcBef>
              <a:spcAft>
                <a:spcPts val="0"/>
              </a:spcAft>
              <a:buNone/>
            </a:pPr>
            <a:r>
              <a:rPr lang="en-US" sz="1110"/>
              <a:t>In these equations, </a:t>
            </a:r>
            <a:r>
              <a:rPr lang="en-US" sz="1110" i="1"/>
              <a:t>V</a:t>
            </a:r>
            <a:r>
              <a:rPr lang="en-US" sz="1110" i="1" baseline="-25000"/>
              <a:t>n</a:t>
            </a:r>
            <a:r>
              <a:rPr lang="en-US" sz="1110"/>
              <a:t> is the nominal shear strength of the link. </a:t>
            </a:r>
            <a:r>
              <a:rPr lang="en-US" sz="1110" i="1"/>
              <a:t>R</a:t>
            </a:r>
            <a:r>
              <a:rPr lang="en-US" sz="1110" i="1" baseline="-25000"/>
              <a:t>y</a:t>
            </a:r>
            <a:r>
              <a:rPr lang="en-US" sz="1110" i="1"/>
              <a:t>V</a:t>
            </a:r>
            <a:r>
              <a:rPr lang="en-US" sz="1110" i="1" baseline="-25000"/>
              <a:t>n</a:t>
            </a:r>
            <a:r>
              <a:rPr lang="en-US" sz="1110"/>
              <a:t> represents the expected shear strength of the link. The factors of 1.25 (for brace design) and (0.88)1.25 (for beam design) account for strain hardening of the link.</a:t>
            </a:r>
            <a:endParaRPr/>
          </a:p>
          <a:p>
            <a:pPr marL="0" lvl="0" indent="0" algn="l" rtl="0">
              <a:lnSpc>
                <a:spcPct val="60000"/>
              </a:lnSpc>
              <a:spcBef>
                <a:spcPts val="0"/>
              </a:spcBef>
              <a:spcAft>
                <a:spcPts val="0"/>
              </a:spcAft>
              <a:buNone/>
            </a:pPr>
            <a:r>
              <a:rPr lang="en-US" sz="1110"/>
              <a:t>Experimental data on links subjected to cyclic loading show a range of strain hardening values. A recent study on links constructed of A992 steel (Okazaki, T., Arce, G., Ryu, H., and Engelhardt, M.D., “Experimental Study of Local Buckling, Overstrength and Fracture of Links in EBFs,” </a:t>
            </a:r>
            <a:r>
              <a:rPr lang="en-US" sz="1110" i="1"/>
              <a:t>Journal of Structural Engineering</a:t>
            </a:r>
            <a:r>
              <a:rPr lang="en-US" sz="1110"/>
              <a:t>, ASCE, Vol. 131, No. 10, pp 1526-1535, October 2005) showed strain hardening factors in links varying from 1.2 to 1.45, with a mean value of about 1.30.</a:t>
            </a:r>
            <a:endParaRPr/>
          </a:p>
          <a:p>
            <a:pPr marL="0" lvl="0" indent="0" algn="l" rtl="0">
              <a:lnSpc>
                <a:spcPct val="60000"/>
              </a:lnSpc>
              <a:spcBef>
                <a:spcPts val="0"/>
              </a:spcBef>
              <a:spcAft>
                <a:spcPts val="0"/>
              </a:spcAft>
              <a:buNone/>
            </a:pPr>
            <a:r>
              <a:rPr lang="en-US" sz="1110"/>
              <a:t>Consequently, the link strain hardening factor of 1.25 specified in Section F3.3 for the design of the brace is close to the mean strain hardening factor measured in experiments. A larger strain hardening factor is not used to avoid being excessively conservative in the design of the brace, since the </a:t>
            </a:r>
            <a:r>
              <a:rPr lang="en-US" sz="1110" i="1"/>
              <a:t>R</a:t>
            </a:r>
            <a:r>
              <a:rPr lang="en-US" sz="1110" i="1" baseline="-25000"/>
              <a:t>y</a:t>
            </a:r>
            <a:r>
              <a:rPr lang="en-US" sz="1110"/>
              <a:t> factor is used to compute </a:t>
            </a:r>
            <a:r>
              <a:rPr lang="en-US" sz="1110" i="1"/>
              <a:t>V</a:t>
            </a:r>
            <a:r>
              <a:rPr lang="en-US" sz="1110" i="1" baseline="-25000"/>
              <a:t>ult</a:t>
            </a:r>
            <a:r>
              <a:rPr lang="en-US" sz="1110"/>
              <a:t> but is not used to compute brace strength, and the normal resistance factor is used to design the brace. </a:t>
            </a:r>
            <a:endParaRPr/>
          </a:p>
          <a:p>
            <a:pPr marL="0" lvl="0" indent="0" algn="l" rtl="0">
              <a:lnSpc>
                <a:spcPct val="60000"/>
              </a:lnSpc>
              <a:spcBef>
                <a:spcPts val="0"/>
              </a:spcBef>
              <a:spcAft>
                <a:spcPts val="0"/>
              </a:spcAft>
              <a:buNone/>
            </a:pPr>
            <a:r>
              <a:rPr lang="en-US" sz="1110"/>
              <a:t>A link strain hardening factor of (0.88)1.25 is used for the design of the beam segment outside of the link. Clearly, the brace and beam segment outside of the link must see the same ultimate link end forces. Consequently, it may seem somewhat nonsensical to assume different degrees of link strain hardening for the beam and for the brace. However, the lower link strain hardening factor of (0.88)1.25 for beam design is specified in Section F3.3 indirectly accounts for the fact that a limited amount of beam yielding will likely not be detrimental to EBF performance, and that beam strength and stability will likely benefit from the presence of a concrete floor slab. Further, if a more realistic link strain hardening factor of 1.25 were to be specified for the beam, then beam design becomes highly problematic in many practical cases. </a:t>
            </a:r>
            <a:endParaRPr/>
          </a:p>
          <a:p>
            <a:pPr marL="0" lvl="0" indent="0" algn="l" rtl="0">
              <a:lnSpc>
                <a:spcPct val="60000"/>
              </a:lnSpc>
              <a:spcBef>
                <a:spcPts val="0"/>
              </a:spcBef>
              <a:spcAft>
                <a:spcPts val="0"/>
              </a:spcAft>
              <a:buNone/>
            </a:pPr>
            <a:r>
              <a:rPr lang="en-US" sz="1110"/>
              <a:t>When computing the design strength of the beam segment outside of the link, the yield stress of the steel may be taken as </a:t>
            </a:r>
            <a:r>
              <a:rPr lang="en-US" sz="1110" i="1"/>
              <a:t>R</a:t>
            </a:r>
            <a:r>
              <a:rPr lang="en-US" sz="1110" i="1" baseline="-25000"/>
              <a:t>y</a:t>
            </a:r>
            <a:r>
              <a:rPr lang="en-US" sz="1110" i="1"/>
              <a:t>F</a:t>
            </a:r>
            <a:r>
              <a:rPr lang="en-US" sz="1110" i="1" baseline="-25000"/>
              <a:t>y</a:t>
            </a:r>
            <a:r>
              <a:rPr lang="en-US" sz="1110"/>
              <a:t> since the beam and the link are the same member. That is, whatever material overstrength is present in the link (which increases link ultimate strength and therefore increases the required strength of the beam) is also present in the beam (which increases the ability of the beam to resist the link ultimate end forces). Consequently, the </a:t>
            </a:r>
            <a:r>
              <a:rPr lang="en-US" sz="1110" i="1"/>
              <a:t>R</a:t>
            </a:r>
            <a:r>
              <a:rPr lang="en-US" sz="1110" i="1" baseline="-25000"/>
              <a:t>y</a:t>
            </a:r>
            <a:r>
              <a:rPr lang="en-US" sz="1110"/>
              <a:t> factor essentially cancels out when checking the beam segment outside of the link.</a:t>
            </a:r>
            <a:endParaRPr/>
          </a:p>
          <a:p>
            <a:pPr marL="0" lvl="0" indent="0" algn="l" rtl="0">
              <a:lnSpc>
                <a:spcPct val="60000"/>
              </a:lnSpc>
              <a:spcBef>
                <a:spcPts val="0"/>
              </a:spcBef>
              <a:spcAft>
                <a:spcPts val="0"/>
              </a:spcAft>
              <a:buNone/>
            </a:pPr>
            <a:endParaRPr sz="1110"/>
          </a:p>
          <a:p>
            <a:pPr marL="0" lvl="0" indent="0" algn="l" rtl="0">
              <a:lnSpc>
                <a:spcPct val="60000"/>
              </a:lnSpc>
              <a:spcBef>
                <a:spcPts val="0"/>
              </a:spcBef>
              <a:spcAft>
                <a:spcPts val="0"/>
              </a:spcAft>
              <a:buNone/>
            </a:pPr>
            <a:r>
              <a:rPr lang="en-US" sz="1110"/>
              <a:t> </a:t>
            </a:r>
            <a:endParaRPr/>
          </a:p>
          <a:p>
            <a:pPr marL="0" lvl="0" indent="0" algn="l" rtl="0">
              <a:lnSpc>
                <a:spcPct val="80000"/>
              </a:lnSpc>
              <a:spcBef>
                <a:spcPts val="0"/>
              </a:spcBef>
              <a:spcAft>
                <a:spcPts val="0"/>
              </a:spcAft>
              <a:buNone/>
            </a:pPr>
            <a:endParaRPr sz="1110"/>
          </a:p>
        </p:txBody>
      </p:sp>
      <p:sp>
        <p:nvSpPr>
          <p:cNvPr id="2667" name="Google Shape;2667;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1" name="Google Shape;270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Once a value of link ultimate shear is established (1.25</a:t>
            </a:r>
            <a:r>
              <a:rPr lang="en-US" i="1"/>
              <a:t>R</a:t>
            </a:r>
            <a:r>
              <a:rPr lang="en-US" i="1" baseline="-25000"/>
              <a:t>y</a:t>
            </a:r>
            <a:r>
              <a:rPr lang="en-US" i="1"/>
              <a:t>V</a:t>
            </a:r>
            <a:r>
              <a:rPr lang="en-US" i="1" baseline="-25000"/>
              <a:t>n</a:t>
            </a:r>
            <a:r>
              <a:rPr lang="en-US"/>
              <a:t> for brace design; (0.88)1.25</a:t>
            </a:r>
            <a:r>
              <a:rPr lang="en-US" i="1"/>
              <a:t>R</a:t>
            </a:r>
            <a:r>
              <a:rPr lang="en-US" i="1" baseline="-25000"/>
              <a:t>y</a:t>
            </a:r>
            <a:r>
              <a:rPr lang="en-US" i="1"/>
              <a:t>V</a:t>
            </a:r>
            <a:r>
              <a:rPr lang="en-US" i="1" baseline="-25000"/>
              <a:t>n</a:t>
            </a:r>
            <a:r>
              <a:rPr lang="en-US"/>
              <a:t> for beam design), then the ultimate link end moment can be computed from static equilibrium of the link.</a:t>
            </a:r>
            <a:endParaRPr/>
          </a:p>
          <a:p>
            <a:pPr marL="0" lvl="0" indent="0" algn="l" rtl="0">
              <a:spcBef>
                <a:spcPts val="0"/>
              </a:spcBef>
              <a:spcAft>
                <a:spcPts val="0"/>
              </a:spcAft>
              <a:buNone/>
            </a:pPr>
            <a:r>
              <a:rPr lang="en-US"/>
              <a:t>The equation for </a:t>
            </a:r>
            <a:r>
              <a:rPr lang="en-US" i="1"/>
              <a:t>M</a:t>
            </a:r>
            <a:r>
              <a:rPr lang="en-US" i="1" baseline="-25000"/>
              <a:t>ult</a:t>
            </a:r>
            <a:r>
              <a:rPr lang="en-US"/>
              <a:t> given in this slide assumes link end moments are equal when the link achieves its ultimate strain hardened strength. This is a reasonable assumption when the link is located at mid-span of the beam, since the stiffness of the adjoining members is the same at each end of the link.</a:t>
            </a:r>
            <a:endParaRPr/>
          </a:p>
          <a:p>
            <a:pPr marL="0" lvl="0" indent="0" algn="l" rtl="0">
              <a:spcBef>
                <a:spcPts val="0"/>
              </a:spcBef>
              <a:spcAft>
                <a:spcPts val="0"/>
              </a:spcAft>
              <a:buNone/>
            </a:pPr>
            <a:r>
              <a:rPr lang="en-US"/>
              <a:t>However, in cases where the link is attached to a column, the rotational stiffness of the adjoining members may be significantly different at the two ends of the link. That is, one of the link is attached to a column, while the other end is attached to a beam and brace. Typically, the column provides a greater rotational stiffness, and therefore attracts more moment to the column end of the link.</a:t>
            </a:r>
            <a:endParaRPr/>
          </a:p>
          <a:p>
            <a:pPr marL="0" lvl="0" indent="0" algn="l" rtl="0">
              <a:spcBef>
                <a:spcPts val="0"/>
              </a:spcBef>
              <a:spcAft>
                <a:spcPts val="0"/>
              </a:spcAft>
              <a:buNone/>
            </a:pPr>
            <a:r>
              <a:rPr lang="en-US"/>
              <a:t>Experiments have shown that for shear yielding links (</a:t>
            </a:r>
            <a:r>
              <a:rPr lang="en-US" i="1"/>
              <a:t>e </a:t>
            </a:r>
            <a:r>
              <a:rPr lang="en-US"/>
              <a:t>≤ 1.6 </a:t>
            </a:r>
            <a:r>
              <a:rPr lang="en-US" i="1"/>
              <a:t>M</a:t>
            </a:r>
            <a:r>
              <a:rPr lang="en-US" i="1" baseline="-25000"/>
              <a:t>p</a:t>
            </a:r>
            <a:r>
              <a:rPr lang="en-US"/>
              <a:t>/</a:t>
            </a:r>
            <a:r>
              <a:rPr lang="en-US" i="1"/>
              <a:t>V</a:t>
            </a:r>
            <a:r>
              <a:rPr lang="en-US" i="1" baseline="-25000"/>
              <a:t>p</a:t>
            </a:r>
            <a:r>
              <a:rPr lang="en-US"/>
              <a:t>) connected to columns, link end moments do not equalize when the link achieves its ultimate strain hardened strength. Thus, for this case, the computation of ultimate link ends moments must account for these unequal end moments. Equations for computing ultimate link end moments for the case of shear links attached to columns are given in the Commentary to Section F3.3.</a:t>
            </a:r>
            <a:endParaRPr/>
          </a:p>
        </p:txBody>
      </p:sp>
      <p:sp>
        <p:nvSpPr>
          <p:cNvPr id="2702" name="Google Shape;270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6"/>
        <p:cNvGrpSpPr/>
        <p:nvPr/>
      </p:nvGrpSpPr>
      <p:grpSpPr>
        <a:xfrm>
          <a:off x="0" y="0"/>
          <a:ext cx="0" cy="0"/>
          <a:chOff x="0" y="0"/>
          <a:chExt cx="0" cy="0"/>
        </a:xfrm>
      </p:grpSpPr>
      <p:sp>
        <p:nvSpPr>
          <p:cNvPr id="2737" name="Google Shape;2737;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8" name="Google Shape;273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qualitatively illustrates the forces generated in the diagonal brace and beam segment outside of the link. </a:t>
            </a:r>
            <a:endParaRPr/>
          </a:p>
          <a:p>
            <a:pPr marL="0" lvl="0" indent="0" algn="l" rtl="0">
              <a:spcBef>
                <a:spcPts val="0"/>
              </a:spcBef>
              <a:spcAft>
                <a:spcPts val="0"/>
              </a:spcAft>
              <a:buNone/>
            </a:pPr>
            <a:r>
              <a:rPr lang="en-US"/>
              <a:t>The beam segment is normally subjected to very high axial force and very high bending moment. The brace is normally subjected to high axial force, and small to moderate levels of bending moment.</a:t>
            </a:r>
            <a:endParaRPr/>
          </a:p>
          <a:p>
            <a:pPr marL="0" lvl="0" indent="0" algn="l" rtl="0">
              <a:spcBef>
                <a:spcPts val="0"/>
              </a:spcBef>
              <a:spcAft>
                <a:spcPts val="0"/>
              </a:spcAft>
              <a:buNone/>
            </a:pPr>
            <a:r>
              <a:rPr lang="en-US"/>
              <a:t>In general, both the beam segment outside of the link and the diagonal brace are subjected to simultaneous axial force and bending, and should be treated as beam-columns in design.</a:t>
            </a:r>
            <a:endParaRPr/>
          </a:p>
          <a:p>
            <a:pPr marL="0" lvl="0" indent="0" algn="l" rtl="0">
              <a:spcBef>
                <a:spcPts val="0"/>
              </a:spcBef>
              <a:spcAft>
                <a:spcPts val="0"/>
              </a:spcAft>
              <a:buNone/>
            </a:pPr>
            <a:r>
              <a:rPr lang="en-US"/>
              <a:t>In EBF configurations in which the angle between the brace and the beam is very small, excessively large axial forces will be generated in the beam when the link reaches its ultimate strength. In these cases, calculating that the beam segment outside of the link remains essentially elastic when the link has achieved its ultimate strength becomes highly problematic. Thus, it is preferable to keep the angle between the brace and the beam on the order of about 40 to 45-degrees. Very shallow brace-beam angles may result in the need to strengthen the beam segment outside of the link with cover plates or other reinforcement. It is also beneficial in beam design to keep links very short (say 1.0 to 1.2 </a:t>
            </a:r>
            <a:r>
              <a:rPr lang="en-US" i="1"/>
              <a:t>M</a:t>
            </a:r>
            <a:r>
              <a:rPr lang="en-US" i="1" baseline="-25000"/>
              <a:t>p</a:t>
            </a:r>
            <a:r>
              <a:rPr lang="en-US"/>
              <a:t>/</a:t>
            </a:r>
            <a:r>
              <a:rPr lang="en-US" i="1"/>
              <a:t>V</a:t>
            </a:r>
            <a:r>
              <a:rPr lang="en-US" i="1" baseline="-25000"/>
              <a:t>p</a:t>
            </a:r>
            <a:r>
              <a:rPr lang="en-US"/>
              <a:t>). This reduces the ultimate link end moments (</a:t>
            </a:r>
            <a:r>
              <a:rPr lang="en-US" i="1"/>
              <a:t>M</a:t>
            </a:r>
            <a:r>
              <a:rPr lang="en-US" i="1" baseline="-25000"/>
              <a:t>ult</a:t>
            </a:r>
            <a:r>
              <a:rPr lang="en-US" i="1"/>
              <a:t> = e V</a:t>
            </a:r>
            <a:r>
              <a:rPr lang="en-US" i="1" baseline="-25000"/>
              <a:t>ult</a:t>
            </a:r>
            <a:r>
              <a:rPr lang="en-US"/>
              <a:t>/2.......smaller </a:t>
            </a:r>
            <a:r>
              <a:rPr lang="en-US" i="1"/>
              <a:t>e</a:t>
            </a:r>
            <a:r>
              <a:rPr lang="en-US"/>
              <a:t> results in smaller </a:t>
            </a:r>
            <a:r>
              <a:rPr lang="en-US" i="1"/>
              <a:t>M</a:t>
            </a:r>
            <a:r>
              <a:rPr lang="en-US" i="1" baseline="-25000"/>
              <a:t>ult</a:t>
            </a:r>
            <a:r>
              <a:rPr lang="en-US"/>
              <a:t>) which in turn reduces the moment generated in the beam. Further suggestions for beam design are provided in the Commentary to Section F3.3.  </a:t>
            </a:r>
            <a:endParaRPr/>
          </a:p>
          <a:p>
            <a:pPr marL="0" lvl="0" indent="0" algn="l" rtl="0">
              <a:spcBef>
                <a:spcPts val="0"/>
              </a:spcBef>
              <a:spcAft>
                <a:spcPts val="0"/>
              </a:spcAft>
              <a:buNone/>
            </a:pPr>
            <a:endParaRPr/>
          </a:p>
        </p:txBody>
      </p:sp>
      <p:sp>
        <p:nvSpPr>
          <p:cNvPr id="2739" name="Google Shape;273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9"/>
        <p:cNvGrpSpPr/>
        <p:nvPr/>
      </p:nvGrpSpPr>
      <p:grpSpPr>
        <a:xfrm>
          <a:off x="0" y="0"/>
          <a:ext cx="0" cy="0"/>
          <a:chOff x="0" y="0"/>
          <a:chExt cx="0" cy="0"/>
        </a:xfrm>
      </p:grpSpPr>
      <p:sp>
        <p:nvSpPr>
          <p:cNvPr id="2860" name="Google Shape;2860;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1" name="Google Shape;286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Section F3.3 covers requirements for the design of the columns in an EBF. Following the capacity design philosophy for EBFs, columns are designed to be stronger than the links. That is, columns should be designed to resist the forces generated by the fully yielded and strain hardened links.</a:t>
            </a:r>
            <a:endParaRPr/>
          </a:p>
        </p:txBody>
      </p:sp>
      <p:sp>
        <p:nvSpPr>
          <p:cNvPr id="2862" name="Google Shape;286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9"/>
        <p:cNvGrpSpPr/>
        <p:nvPr/>
      </p:nvGrpSpPr>
      <p:grpSpPr>
        <a:xfrm>
          <a:off x="0" y="0"/>
          <a:ext cx="0" cy="0"/>
          <a:chOff x="0" y="0"/>
          <a:chExt cx="0" cy="0"/>
        </a:xfrm>
      </p:grpSpPr>
      <p:sp>
        <p:nvSpPr>
          <p:cNvPr id="2870" name="Google Shape;287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1" name="Google Shape;287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Columns are to be designed for the forces generated when all links above the level under consideration are assumed to have achieved an ultimate shear force of </a:t>
            </a:r>
            <a:r>
              <a:rPr lang="en-US" i="1"/>
              <a:t>V</a:t>
            </a:r>
            <a:r>
              <a:rPr lang="en-US" i="1" baseline="-25000"/>
              <a:t>ult</a:t>
            </a:r>
            <a:r>
              <a:rPr lang="en-US"/>
              <a:t> = 1.25 </a:t>
            </a:r>
            <a:r>
              <a:rPr lang="en-US" i="1"/>
              <a:t>R</a:t>
            </a:r>
            <a:r>
              <a:rPr lang="en-US" i="1" baseline="-25000"/>
              <a:t>y</a:t>
            </a:r>
            <a:r>
              <a:rPr lang="en-US" i="1"/>
              <a:t>V</a:t>
            </a:r>
            <a:r>
              <a:rPr lang="en-US" i="1" baseline="-25000"/>
              <a:t>n</a:t>
            </a:r>
            <a:r>
              <a:rPr lang="en-US"/>
              <a:t>, where </a:t>
            </a:r>
            <a:r>
              <a:rPr lang="en-US" i="1"/>
              <a:t>V</a:t>
            </a:r>
            <a:r>
              <a:rPr lang="en-US" i="1" baseline="-25000"/>
              <a:t>n</a:t>
            </a:r>
            <a:r>
              <a:rPr lang="en-US"/>
              <a:t> is the link nominal shear strength for I-shaped links. The corresponding link ultimate end moments can be computed from the link ultimate shear based on static equilibrium of the link, as discussed for Section F3.3.</a:t>
            </a:r>
            <a:endParaRPr/>
          </a:p>
          <a:p>
            <a:pPr marL="0" lvl="0" indent="0" algn="l" rtl="0">
              <a:spcBef>
                <a:spcPts val="0"/>
              </a:spcBef>
              <a:spcAft>
                <a:spcPts val="0"/>
              </a:spcAft>
              <a:buNone/>
            </a:pPr>
            <a:endParaRPr/>
          </a:p>
          <a:p>
            <a:pPr marL="0" lvl="0" indent="0" algn="l" rtl="0">
              <a:spcBef>
                <a:spcPts val="0"/>
              </a:spcBef>
              <a:spcAft>
                <a:spcPts val="0"/>
              </a:spcAft>
              <a:buNone/>
            </a:pPr>
            <a:r>
              <a:rPr lang="en-US"/>
              <a:t>This approach assumed simultaneous yielding and hardening of all of the links.  As buildings get taller than 3 stories, simultaneous yielding and hardening of the links becomes less and less probable, and the approach shown becomes more and more conservative.  For taller buildings, non-linear analysis can likely be used to justify lower column demands.  </a:t>
            </a:r>
            <a:endParaRPr/>
          </a:p>
          <a:p>
            <a:pPr marL="0" lvl="0" indent="0" algn="l" rtl="0">
              <a:spcBef>
                <a:spcPts val="0"/>
              </a:spcBef>
              <a:spcAft>
                <a:spcPts val="0"/>
              </a:spcAft>
              <a:buNone/>
            </a:pPr>
            <a:endParaRPr/>
          </a:p>
        </p:txBody>
      </p:sp>
      <p:sp>
        <p:nvSpPr>
          <p:cNvPr id="2872" name="Google Shape;287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3" name="Google Shape;303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These are the compactness requirements for links.</a:t>
            </a:r>
            <a:endParaRPr/>
          </a:p>
          <a:p>
            <a:pPr marL="0" lvl="0" indent="0" algn="l" rtl="0">
              <a:spcBef>
                <a:spcPts val="0"/>
              </a:spcBef>
              <a:spcAft>
                <a:spcPts val="0"/>
              </a:spcAft>
              <a:buNone/>
            </a:pPr>
            <a:r>
              <a:rPr lang="en-US"/>
              <a:t>Shear links ( </a:t>
            </a:r>
            <a:r>
              <a:rPr lang="en-US" i="1"/>
              <a:t>e </a:t>
            </a:r>
            <a:r>
              <a:rPr lang="en-US"/>
              <a:t>≤ 1.6 </a:t>
            </a:r>
            <a:r>
              <a:rPr lang="en-US" i="1"/>
              <a:t>M</a:t>
            </a:r>
            <a:r>
              <a:rPr lang="en-US" i="1" baseline="-25000"/>
              <a:t>p</a:t>
            </a:r>
            <a:r>
              <a:rPr lang="en-US"/>
              <a:t>/</a:t>
            </a:r>
            <a:r>
              <a:rPr lang="en-US" i="1"/>
              <a:t>V</a:t>
            </a:r>
            <a:r>
              <a:rPr lang="en-US" i="1" baseline="-25000"/>
              <a:t>p</a:t>
            </a:r>
            <a:r>
              <a:rPr lang="en-US" baseline="-25000"/>
              <a:t>.</a:t>
            </a:r>
            <a:r>
              <a:rPr lang="en-US"/>
              <a:t>) need only be compact, not seismically compact. Shear yielding links generally do not exhibit flexural instability modes (local flange and flexural web buckling and lateral torsional buckling) and therefore need not meet seismically-compact local buckling requirements.</a:t>
            </a:r>
            <a:endParaRPr/>
          </a:p>
          <a:p>
            <a:pPr marL="0" lvl="0" indent="0" algn="l" rtl="0">
              <a:spcBef>
                <a:spcPts val="0"/>
              </a:spcBef>
              <a:spcAft>
                <a:spcPts val="0"/>
              </a:spcAft>
              <a:buNone/>
            </a:pPr>
            <a:r>
              <a:rPr lang="en-US"/>
              <a:t>Longer links ( </a:t>
            </a:r>
            <a:r>
              <a:rPr lang="en-US" i="1"/>
              <a:t>e </a:t>
            </a:r>
            <a:r>
              <a:rPr lang="en-US"/>
              <a:t>&gt; 1.6 </a:t>
            </a:r>
            <a:r>
              <a:rPr lang="en-US" i="1"/>
              <a:t>M</a:t>
            </a:r>
            <a:r>
              <a:rPr lang="en-US" i="1" baseline="-25000"/>
              <a:t>p</a:t>
            </a:r>
            <a:r>
              <a:rPr lang="en-US"/>
              <a:t>/</a:t>
            </a:r>
            <a:r>
              <a:rPr lang="en-US" i="1"/>
              <a:t>V</a:t>
            </a:r>
            <a:r>
              <a:rPr lang="en-US" i="1" baseline="-25000"/>
              <a:t>p</a:t>
            </a:r>
            <a:r>
              <a:rPr lang="en-US" baseline="-25000"/>
              <a:t>.</a:t>
            </a:r>
            <a:r>
              <a:rPr lang="en-US"/>
              <a:t>) exhibit flexural instability modes, and must be seismically compact to limit strength degradation resulting from these instability modes. </a:t>
            </a:r>
            <a:endParaRPr/>
          </a:p>
        </p:txBody>
      </p:sp>
      <p:sp>
        <p:nvSpPr>
          <p:cNvPr id="3034" name="Google Shape;303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There are many possible framing arrangements for EBFs, as illustrated in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a:t>The next several slides are photos of actual EBFs.</a:t>
            </a:r>
            <a:endParaRPr/>
          </a:p>
          <a:p>
            <a:pPr marL="0" lvl="0" indent="0" algn="l" rtl="0">
              <a:spcBef>
                <a:spcPts val="0"/>
              </a:spcBef>
              <a:spcAft>
                <a:spcPts val="0"/>
              </a:spcAft>
              <a:buNone/>
            </a:pPr>
            <a:endParaRPr/>
          </a:p>
        </p:txBody>
      </p:sp>
      <p:sp>
        <p:nvSpPr>
          <p:cNvPr id="352" name="Google Shape;35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5" name="Google Shape;304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summarizes the approach for checking the link rotation angle.</a:t>
            </a:r>
            <a:endParaRPr/>
          </a:p>
          <a:p>
            <a:pPr marL="0" lvl="0" indent="0" algn="l" rtl="0">
              <a:spcBef>
                <a:spcPts val="0"/>
              </a:spcBef>
              <a:spcAft>
                <a:spcPts val="0"/>
              </a:spcAft>
              <a:buNone/>
            </a:pPr>
            <a:r>
              <a:rPr lang="en-US"/>
              <a:t>Note that Step 3 contains a conservative simplification. In Step 3, the plastic story drift angle is taken equal to the design story drift angle. In reality, the design story drift Δ contains both an elastic and a plastic component. Taking the plastic story drift equal to the design story drift provides some additional conservatism in the EBF design procedure. As an alternative approach, the plastic story drift could more accurately be estimated as: Δ</a:t>
            </a:r>
            <a:r>
              <a:rPr lang="en-US" baseline="-25000"/>
              <a:t>p</a:t>
            </a:r>
            <a:r>
              <a:rPr lang="en-US"/>
              <a:t> ≈ (</a:t>
            </a:r>
            <a:r>
              <a:rPr lang="en-US" i="1"/>
              <a:t>C</a:t>
            </a:r>
            <a:r>
              <a:rPr lang="en-US" i="1" baseline="-25000"/>
              <a:t>d</a:t>
            </a:r>
            <a:r>
              <a:rPr lang="en-US"/>
              <a:t> -1) Δ</a:t>
            </a:r>
            <a:r>
              <a:rPr lang="en-US" baseline="-25000"/>
              <a:t>E</a:t>
            </a:r>
            <a:r>
              <a:rPr lang="en-US"/>
              <a:t>.</a:t>
            </a:r>
            <a:endParaRPr/>
          </a:p>
          <a:p>
            <a:pPr marL="0" lvl="0" indent="0" algn="l" rtl="0">
              <a:spcBef>
                <a:spcPts val="0"/>
              </a:spcBef>
              <a:spcAft>
                <a:spcPts val="0"/>
              </a:spcAft>
              <a:buNone/>
            </a:pPr>
            <a:r>
              <a:rPr lang="en-US"/>
              <a:t>By using (</a:t>
            </a:r>
            <a:r>
              <a:rPr lang="en-US" i="1"/>
              <a:t>C</a:t>
            </a:r>
            <a:r>
              <a:rPr lang="en-US" i="1" baseline="-25000"/>
              <a:t>d</a:t>
            </a:r>
            <a:r>
              <a:rPr lang="en-US"/>
              <a:t> - 1), the elastic portion of the story drift is removed in an approximate manner.</a:t>
            </a:r>
            <a:endParaRPr/>
          </a:p>
          <a:p>
            <a:pPr marL="0" lvl="0" indent="0" algn="l" rtl="0">
              <a:spcBef>
                <a:spcPts val="0"/>
              </a:spcBef>
              <a:spcAft>
                <a:spcPts val="0"/>
              </a:spcAft>
              <a:buNone/>
            </a:pPr>
            <a:r>
              <a:rPr lang="en-US"/>
              <a:t>Note that the plastic story drift angle θ</a:t>
            </a:r>
            <a:r>
              <a:rPr lang="en-US" baseline="-25000"/>
              <a:t>p</a:t>
            </a:r>
            <a:r>
              <a:rPr lang="en-US"/>
              <a:t> is intended to be an estimate of the plastic story drift that may occur in an EBF in a major earthquake, i.e., in the </a:t>
            </a:r>
            <a:r>
              <a:rPr lang="en-US" i="1"/>
              <a:t>design earthquake. </a:t>
            </a:r>
            <a:endParaRPr/>
          </a:p>
          <a:p>
            <a:pPr marL="0" lvl="0" indent="0" algn="l" rtl="0">
              <a:spcBef>
                <a:spcPts val="0"/>
              </a:spcBef>
              <a:spcAft>
                <a:spcPts val="0"/>
              </a:spcAft>
              <a:buNone/>
            </a:pPr>
            <a:r>
              <a:rPr lang="en-US"/>
              <a:t>Once the plastic story drift angle θ</a:t>
            </a:r>
            <a:r>
              <a:rPr lang="en-US" baseline="-25000"/>
              <a:t>p</a:t>
            </a:r>
            <a:r>
              <a:rPr lang="en-US"/>
              <a:t> has been estimated, the corresponding link plastic rotation angle γ</a:t>
            </a:r>
            <a:r>
              <a:rPr lang="en-US" baseline="-25000"/>
              <a:t>p</a:t>
            </a:r>
            <a:r>
              <a:rPr lang="en-US"/>
              <a:t> is estimated based on the geometry of a rigid-plastic mechanism of an EBF. This value of γ</a:t>
            </a:r>
            <a:r>
              <a:rPr lang="en-US" baseline="-25000"/>
              <a:t>p</a:t>
            </a:r>
            <a:r>
              <a:rPr lang="en-US"/>
              <a:t> is intended to be an estimate of the maximum plastic rotation that will be imposed on the link in a major earthquake.</a:t>
            </a:r>
            <a:endParaRPr/>
          </a:p>
          <a:p>
            <a:pPr marL="0" lvl="0" indent="0" algn="l" rtl="0">
              <a:spcBef>
                <a:spcPts val="0"/>
              </a:spcBef>
              <a:spcAft>
                <a:spcPts val="0"/>
              </a:spcAft>
              <a:buNone/>
            </a:pPr>
            <a:r>
              <a:rPr lang="en-US"/>
              <a:t>Finally, in Step 6, link plastic rotation demand is checked against an estimate of link plastic rotation capacity.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46" name="Google Shape;304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4" name="Google Shape;3054;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slide reviews the EBF rigid-plastic kinematics for several common types of EBFs. The most common EBF configurations are the two EBFs shown at the top of the slide, for which γ</a:t>
            </a:r>
            <a:r>
              <a:rPr lang="en-US" baseline="-25000"/>
              <a:t>p</a:t>
            </a:r>
            <a:r>
              <a:rPr lang="en-US"/>
              <a:t> = (</a:t>
            </a:r>
            <a:r>
              <a:rPr lang="en-US" i="1"/>
              <a:t>L</a:t>
            </a:r>
            <a:r>
              <a:rPr lang="en-US"/>
              <a:t>/</a:t>
            </a:r>
            <a:r>
              <a:rPr lang="en-US" i="1"/>
              <a:t>e</a:t>
            </a:r>
            <a:r>
              <a:rPr lang="en-US"/>
              <a:t>) θ</a:t>
            </a:r>
            <a:r>
              <a:rPr lang="en-US" baseline="-25000"/>
              <a:t>p</a:t>
            </a:r>
            <a:r>
              <a:rPr lang="en-US"/>
              <a:t>.</a:t>
            </a:r>
            <a:endParaRPr/>
          </a:p>
          <a:p>
            <a:pPr marL="0" lvl="0" indent="0" algn="l" rtl="0">
              <a:spcBef>
                <a:spcPts val="0"/>
              </a:spcBef>
              <a:spcAft>
                <a:spcPts val="0"/>
              </a:spcAft>
              <a:buNone/>
            </a:pPr>
            <a:endParaRPr/>
          </a:p>
        </p:txBody>
      </p:sp>
      <p:sp>
        <p:nvSpPr>
          <p:cNvPr id="3055" name="Google Shape;3055;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1" name="Google Shape;320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shows how link rotation demand is related to the ratio of span length to link length (</a:t>
            </a:r>
            <a:r>
              <a:rPr lang="en-US" i="1"/>
              <a:t>L</a:t>
            </a:r>
            <a:r>
              <a:rPr lang="en-US"/>
              <a:t>/</a:t>
            </a:r>
            <a:r>
              <a:rPr lang="en-US" i="1"/>
              <a:t>e</a:t>
            </a:r>
            <a:r>
              <a:rPr lang="en-US"/>
              <a:t>) for an EBF with the link at mid-span, where γ</a:t>
            </a:r>
            <a:r>
              <a:rPr lang="en-US" baseline="-25000"/>
              <a:t>p</a:t>
            </a:r>
            <a:r>
              <a:rPr lang="en-US"/>
              <a:t> = (</a:t>
            </a:r>
            <a:r>
              <a:rPr lang="en-US" i="1"/>
              <a:t>L</a:t>
            </a:r>
            <a:r>
              <a:rPr lang="en-US"/>
              <a:t>/</a:t>
            </a:r>
            <a:r>
              <a:rPr lang="en-US" i="1"/>
              <a:t>e</a:t>
            </a:r>
            <a:r>
              <a:rPr lang="en-US"/>
              <a:t>) θ</a:t>
            </a:r>
            <a:r>
              <a:rPr lang="en-US" baseline="-25000"/>
              <a:t>p</a:t>
            </a:r>
            <a:r>
              <a:rPr lang="en-US"/>
              <a:t> or γ</a:t>
            </a:r>
            <a:r>
              <a:rPr lang="en-US" baseline="-25000"/>
              <a:t>p</a:t>
            </a:r>
            <a:r>
              <a:rPr lang="en-US"/>
              <a:t>/θ</a:t>
            </a:r>
            <a:r>
              <a:rPr lang="en-US" baseline="-25000"/>
              <a:t>p</a:t>
            </a:r>
            <a:r>
              <a:rPr lang="en-US"/>
              <a:t> = 1/(</a:t>
            </a:r>
            <a:r>
              <a:rPr lang="en-US" i="1"/>
              <a:t>e</a:t>
            </a:r>
            <a:r>
              <a:rPr lang="en-US"/>
              <a:t>/</a:t>
            </a:r>
            <a:r>
              <a:rPr lang="en-US" i="1"/>
              <a:t>L</a:t>
            </a:r>
            <a:r>
              <a:rPr lang="en-US"/>
              <a:t>). The same relationship holds for the single diagonal EBF.</a:t>
            </a:r>
            <a:endParaRPr/>
          </a:p>
          <a:p>
            <a:pPr marL="0" lvl="0" indent="0" algn="l" rtl="0">
              <a:spcBef>
                <a:spcPts val="0"/>
              </a:spcBef>
              <a:spcAft>
                <a:spcPts val="0"/>
              </a:spcAft>
              <a:buNone/>
            </a:pPr>
            <a:r>
              <a:rPr lang="en-US"/>
              <a:t>This plot shows that if </a:t>
            </a:r>
            <a:r>
              <a:rPr lang="en-US" i="1"/>
              <a:t>e</a:t>
            </a:r>
            <a:r>
              <a:rPr lang="en-US"/>
              <a:t>/</a:t>
            </a:r>
            <a:r>
              <a:rPr lang="en-US" i="1"/>
              <a:t>L</a:t>
            </a:r>
            <a:r>
              <a:rPr lang="en-US"/>
              <a:t> is too small, the link plastic rotation demands may become excessive, and may exceed link plastic rotation capacity. That is, it may be difficult to satisfy the requirements of Section F3.4a if </a:t>
            </a:r>
            <a:r>
              <a:rPr lang="en-US" i="1"/>
              <a:t>e</a:t>
            </a:r>
            <a:r>
              <a:rPr lang="en-US"/>
              <a:t>/</a:t>
            </a:r>
            <a:r>
              <a:rPr lang="en-US" i="1"/>
              <a:t>L</a:t>
            </a:r>
            <a:r>
              <a:rPr lang="en-US"/>
              <a:t> is too small.</a:t>
            </a:r>
            <a:endParaRPr/>
          </a:p>
          <a:p>
            <a:pPr marL="0" lvl="0" indent="0" algn="l" rtl="0">
              <a:spcBef>
                <a:spcPts val="0"/>
              </a:spcBef>
              <a:spcAft>
                <a:spcPts val="0"/>
              </a:spcAft>
              <a:buNone/>
            </a:pPr>
            <a:r>
              <a:rPr lang="en-US"/>
              <a:t>As discussed earlier, shear yielding links are preferred in EBFs for best overall strength, stiffness and ductility. Providing for shear yielding links generally requires that links be kept short. On the other hand, if the links become too short, then </a:t>
            </a:r>
            <a:r>
              <a:rPr lang="en-US" i="1"/>
              <a:t>e</a:t>
            </a:r>
            <a:r>
              <a:rPr lang="en-US"/>
              <a:t>/</a:t>
            </a:r>
            <a:r>
              <a:rPr lang="en-US" i="1"/>
              <a:t>L</a:t>
            </a:r>
            <a:r>
              <a:rPr lang="en-US"/>
              <a:t> may become too small, and the link plastic rotation angle may become too large. Consequently, EBF design requires a balance between these competing requirements: keep links short enough to stay in the shear yielding range (</a:t>
            </a:r>
            <a:r>
              <a:rPr lang="en-US" i="1"/>
              <a:t>e</a:t>
            </a:r>
            <a:r>
              <a:rPr lang="en-US"/>
              <a:t> ≤ 1.6 </a:t>
            </a:r>
            <a:r>
              <a:rPr lang="en-US" i="1"/>
              <a:t>M</a:t>
            </a:r>
            <a:r>
              <a:rPr lang="en-US" i="1" baseline="-25000"/>
              <a:t>p</a:t>
            </a:r>
            <a:r>
              <a:rPr lang="en-US"/>
              <a:t>/</a:t>
            </a:r>
            <a:r>
              <a:rPr lang="en-US" i="1"/>
              <a:t>V</a:t>
            </a:r>
            <a:r>
              <a:rPr lang="en-US" i="1" baseline="-25000"/>
              <a:t>p</a:t>
            </a:r>
            <a:r>
              <a:rPr lang="en-US"/>
              <a:t>) but not so short that link plastic rotation demand exceeds link plastic rotation capacity.</a:t>
            </a:r>
            <a:endParaRPr i="1"/>
          </a:p>
          <a:p>
            <a:pPr marL="0" lvl="0" indent="0" algn="l" rtl="0">
              <a:spcBef>
                <a:spcPts val="0"/>
              </a:spcBef>
              <a:spcAft>
                <a:spcPts val="0"/>
              </a:spcAft>
              <a:buNone/>
            </a:pPr>
            <a:endParaRPr/>
          </a:p>
        </p:txBody>
      </p:sp>
      <p:sp>
        <p:nvSpPr>
          <p:cNvPr id="3202" name="Google Shape;320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5"/>
        <p:cNvGrpSpPr/>
        <p:nvPr/>
      </p:nvGrpSpPr>
      <p:grpSpPr>
        <a:xfrm>
          <a:off x="0" y="0"/>
          <a:ext cx="0" cy="0"/>
          <a:chOff x="0" y="0"/>
          <a:chExt cx="0" cy="0"/>
        </a:xfrm>
      </p:grpSpPr>
      <p:sp>
        <p:nvSpPr>
          <p:cNvPr id="3246" name="Google Shape;3246;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7" name="Google Shape;3247;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slide provides a graphical representation of link plastic rotation capacities given in Section F3.4a. Link plastic rotation capacities are based on the results of cyclic loading experiments on links. Note that shear yielding links have substantially greater rotation capacities than longer links.</a:t>
            </a:r>
            <a:endParaRPr/>
          </a:p>
          <a:p>
            <a:pPr marL="0" lvl="0" indent="0" algn="l" rtl="0">
              <a:spcBef>
                <a:spcPts val="0"/>
              </a:spcBef>
              <a:spcAft>
                <a:spcPts val="0"/>
              </a:spcAft>
              <a:buNone/>
            </a:pPr>
            <a:r>
              <a:rPr lang="en-US"/>
              <a:t>If the plastic rotation capacities shown above are compared to experimentally determined plastic rotation capacities for well detailed links, it will be seen that the AISC </a:t>
            </a:r>
            <a:r>
              <a:rPr lang="en-US" i="1"/>
              <a:t>Seismic Provisions</a:t>
            </a:r>
            <a:r>
              <a:rPr lang="en-US"/>
              <a:t> are somewhat conservative. For example, experiments show that well detailed shear links consistently achieve plastic rotations on the order of γ</a:t>
            </a:r>
            <a:r>
              <a:rPr lang="en-US" baseline="-25000"/>
              <a:t>p</a:t>
            </a:r>
            <a:r>
              <a:rPr lang="en-US"/>
              <a:t> = ± 0.10 radian or better. However, the AISC </a:t>
            </a:r>
            <a:r>
              <a:rPr lang="en-US" i="1"/>
              <a:t>Seismic Provisions</a:t>
            </a:r>
            <a:r>
              <a:rPr lang="en-US"/>
              <a:t> limit shear links to γ</a:t>
            </a:r>
            <a:r>
              <a:rPr lang="en-US" baseline="-25000"/>
              <a:t>p</a:t>
            </a:r>
            <a:r>
              <a:rPr lang="en-US"/>
              <a:t> = ± 0.08 radian. Considering the numerous uncertainties in predicting both link rotation demand and supply, some conservatism appears well justified.</a:t>
            </a:r>
            <a:endParaRPr/>
          </a:p>
          <a:p>
            <a:pPr marL="0" lvl="0" indent="0" algn="l" rtl="0">
              <a:spcBef>
                <a:spcPts val="0"/>
              </a:spcBef>
              <a:spcAft>
                <a:spcPts val="0"/>
              </a:spcAft>
              <a:buNone/>
            </a:pPr>
            <a:endParaRPr/>
          </a:p>
        </p:txBody>
      </p:sp>
      <p:sp>
        <p:nvSpPr>
          <p:cNvPr id="3248" name="Google Shape;3248;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5"/>
        <p:cNvGrpSpPr/>
        <p:nvPr/>
      </p:nvGrpSpPr>
      <p:grpSpPr>
        <a:xfrm>
          <a:off x="0" y="0"/>
          <a:ext cx="0" cy="0"/>
          <a:chOff x="0" y="0"/>
          <a:chExt cx="0" cy="0"/>
        </a:xfrm>
      </p:grpSpPr>
      <p:sp>
        <p:nvSpPr>
          <p:cNvPr id="3266" name="Google Shape;3266;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7" name="Google Shape;3267;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shows the locations when link end lateral bracing is required.</a:t>
            </a:r>
            <a:endParaRPr/>
          </a:p>
          <a:p>
            <a:pPr marL="0" lvl="0" indent="0" algn="l" rtl="0">
              <a:spcBef>
                <a:spcPts val="0"/>
              </a:spcBef>
              <a:spcAft>
                <a:spcPts val="0"/>
              </a:spcAft>
              <a:buNone/>
            </a:pPr>
            <a:endParaRPr/>
          </a:p>
        </p:txBody>
      </p:sp>
      <p:sp>
        <p:nvSpPr>
          <p:cNvPr id="3268" name="Google Shape;3268;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3" name="Google Shape;331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 bracing is required to maintain stability after the link yields.</a:t>
            </a:r>
            <a:endParaRPr/>
          </a:p>
        </p:txBody>
      </p:sp>
      <p:sp>
        <p:nvSpPr>
          <p:cNvPr id="3314" name="Google Shape;3314;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4" name="Google Shape;332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 example of link end lateral bracing.</a:t>
            </a:r>
            <a:endParaRPr/>
          </a:p>
          <a:p>
            <a:pPr marL="0" lvl="0" indent="0" algn="l" rtl="0">
              <a:spcBef>
                <a:spcPts val="0"/>
              </a:spcBef>
              <a:spcAft>
                <a:spcPts val="0"/>
              </a:spcAft>
              <a:buNone/>
            </a:pPr>
            <a:endParaRPr/>
          </a:p>
        </p:txBody>
      </p:sp>
      <p:sp>
        <p:nvSpPr>
          <p:cNvPr id="3325" name="Google Shape;332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1" name="Google Shape;3331;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Another example of link end lateral bracing.</a:t>
            </a:r>
            <a:endParaRPr/>
          </a:p>
          <a:p>
            <a:pPr marL="0" lvl="0" indent="0" algn="l" rtl="0">
              <a:spcBef>
                <a:spcPts val="0"/>
              </a:spcBef>
              <a:spcAft>
                <a:spcPts val="0"/>
              </a:spcAft>
              <a:buNone/>
            </a:pPr>
            <a:endParaRPr/>
          </a:p>
        </p:txBody>
      </p:sp>
      <p:sp>
        <p:nvSpPr>
          <p:cNvPr id="3332" name="Google Shape;3332;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8" name="Google Shape;33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200"/>
              <a:buFont typeface="Calibri"/>
              <a:buNone/>
            </a:pPr>
            <a:r>
              <a:rPr lang="en-US"/>
              <a:t>This is an example of a link end lateral brace. However, lateral bracing for this link would be improved by moving the top flange brace to the link end, and by providing another brace at the link end bottom flange.</a:t>
            </a:r>
            <a:endParaRPr/>
          </a:p>
          <a:p>
            <a:pPr marL="0" lvl="0" indent="0" algn="l" rtl="0">
              <a:spcBef>
                <a:spcPts val="0"/>
              </a:spcBef>
              <a:spcAft>
                <a:spcPts val="0"/>
              </a:spcAft>
              <a:buNone/>
            </a:pPr>
            <a:endParaRPr/>
          </a:p>
        </p:txBody>
      </p:sp>
      <p:sp>
        <p:nvSpPr>
          <p:cNvPr id="3339" name="Google Shape;33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5" name="Google Shape;334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Even though the braces and columns are not expected to experience significant yielding, width-thickness requirements are specified to ensure that they would have ductile response if yielding were to occur.   </a:t>
            </a:r>
            <a:endParaRPr/>
          </a:p>
        </p:txBody>
      </p:sp>
      <p:sp>
        <p:nvSpPr>
          <p:cNvPr id="3346" name="Google Shape;334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An EBF with the links at mid-span of the beams. This building is located in San Francisco.</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the stiffeners in the link.</a:t>
            </a:r>
            <a:endParaRPr/>
          </a:p>
          <a:p>
            <a:pPr marL="0" lvl="0" indent="0" algn="l" rtl="0">
              <a:spcBef>
                <a:spcPts val="0"/>
              </a:spcBef>
              <a:spcAft>
                <a:spcPts val="0"/>
              </a:spcAft>
              <a:buNone/>
            </a:pPr>
            <a:r>
              <a:rPr lang="en-US"/>
              <a:t>Note also that the brace connections are not detailed with "fold-lines" as required in SCBFs. The fold-lines are not needed, because braces are not expected to buckle in an EBF.</a:t>
            </a:r>
            <a:endParaRPr/>
          </a:p>
        </p:txBody>
      </p:sp>
      <p:sp>
        <p:nvSpPr>
          <p:cNvPr id="445" name="Google Shape;44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7" name="Google Shape;335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figure shows the diagonal braces and beam segments out side of the link that are covered by Section F3.5a.</a:t>
            </a:r>
            <a:endParaRPr/>
          </a:p>
          <a:p>
            <a:pPr marL="0" lvl="0" indent="0" algn="l" rtl="0">
              <a:spcBef>
                <a:spcPts val="0"/>
              </a:spcBef>
              <a:spcAft>
                <a:spcPts val="0"/>
              </a:spcAft>
              <a:buNone/>
            </a:pPr>
            <a:endParaRPr/>
          </a:p>
        </p:txBody>
      </p:sp>
      <p:sp>
        <p:nvSpPr>
          <p:cNvPr id="3358" name="Google Shape;3358;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4" name="Google Shape;3434;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Links are generally required to satisfy the width-thickness requirements for highly ductile members.  However, an analytical study by Richards and Uang (2005) indicated that links can achieve design rotations without satisfying the width-thickness requirements for highly ductile members.  </a:t>
            </a:r>
            <a:endParaRPr/>
          </a:p>
          <a:p>
            <a:pPr marL="0" lvl="0" indent="0" algn="l" rtl="0">
              <a:spcBef>
                <a:spcPts val="0"/>
              </a:spcBef>
              <a:spcAft>
                <a:spcPts val="0"/>
              </a:spcAft>
              <a:buNone/>
            </a:pPr>
            <a:r>
              <a:rPr lang="en-US"/>
              <a:t>The exception in F3.5b.1 reflects that findings of that study, and the engineering judgement that links that are primarily yielding in shear have relatively low flange strains. </a:t>
            </a:r>
            <a:endParaRPr/>
          </a:p>
        </p:txBody>
      </p:sp>
      <p:sp>
        <p:nvSpPr>
          <p:cNvPr id="3435" name="Google Shape;3435;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2"/>
        <p:cNvGrpSpPr/>
        <p:nvPr/>
      </p:nvGrpSpPr>
      <p:grpSpPr>
        <a:xfrm>
          <a:off x="0" y="0"/>
          <a:ext cx="0" cy="0"/>
          <a:chOff x="0" y="0"/>
          <a:chExt cx="0" cy="0"/>
        </a:xfrm>
      </p:grpSpPr>
      <p:sp>
        <p:nvSpPr>
          <p:cNvPr id="3443" name="Google Shape;3443;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4" name="Google Shape;344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F3.5b.1 outlines some limitations on the use of built-up links. </a:t>
            </a:r>
            <a:endParaRPr/>
          </a:p>
        </p:txBody>
      </p:sp>
      <p:sp>
        <p:nvSpPr>
          <p:cNvPr id="3445" name="Google Shape;3445;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4" name="Google Shape;345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Section F3.5b.2 defines the link nominal shear strength</a:t>
            </a:r>
            <a:r>
              <a:rPr lang="en-US" i="1"/>
              <a:t> V</a:t>
            </a:r>
            <a:r>
              <a:rPr lang="en-US" i="1" baseline="-25000"/>
              <a:t>n</a:t>
            </a:r>
            <a:r>
              <a:rPr lang="en-US"/>
              <a:t>.</a:t>
            </a:r>
            <a:endParaRPr/>
          </a:p>
          <a:p>
            <a:pPr marL="0" lvl="0" indent="0" algn="l" rtl="0">
              <a:lnSpc>
                <a:spcPct val="90000"/>
              </a:lnSpc>
              <a:spcBef>
                <a:spcPts val="0"/>
              </a:spcBef>
              <a:spcAft>
                <a:spcPts val="0"/>
              </a:spcAft>
              <a:buNone/>
            </a:pPr>
            <a:r>
              <a:rPr lang="en-US"/>
              <a:t>As discussed earlier in this module, </a:t>
            </a:r>
            <a:r>
              <a:rPr lang="en-US" i="1"/>
              <a:t>V</a:t>
            </a:r>
            <a:r>
              <a:rPr lang="en-US" i="1" baseline="-25000"/>
              <a:t>n</a:t>
            </a:r>
            <a:r>
              <a:rPr lang="en-US"/>
              <a:t> is the link shear that will result in first significant yield of the link, in either shear or flexure. That is, </a:t>
            </a:r>
            <a:r>
              <a:rPr lang="en-US" i="1"/>
              <a:t>V</a:t>
            </a:r>
            <a:r>
              <a:rPr lang="en-US" i="1" baseline="-25000"/>
              <a:t>n</a:t>
            </a:r>
            <a:r>
              <a:rPr lang="en-US"/>
              <a:t> defines the plastic strength of the link, and is the basis for sizing links in EBFs.</a:t>
            </a:r>
            <a:endParaRPr/>
          </a:p>
          <a:p>
            <a:pPr marL="0" lvl="0" indent="0" algn="l" rtl="0">
              <a:lnSpc>
                <a:spcPct val="90000"/>
              </a:lnSpc>
              <a:spcBef>
                <a:spcPts val="0"/>
              </a:spcBef>
              <a:spcAft>
                <a:spcPts val="0"/>
              </a:spcAft>
              <a:buNone/>
            </a:pPr>
            <a:r>
              <a:rPr lang="en-US"/>
              <a:t> For </a:t>
            </a:r>
            <a:r>
              <a:rPr lang="en-US" i="1"/>
              <a:t>e</a:t>
            </a:r>
            <a:r>
              <a:rPr lang="en-US"/>
              <a:t> &lt; 2</a:t>
            </a:r>
            <a:r>
              <a:rPr lang="en-US" i="1"/>
              <a:t>M</a:t>
            </a:r>
            <a:r>
              <a:rPr lang="en-US" i="1" baseline="-25000"/>
              <a:t>p</a:t>
            </a:r>
            <a:r>
              <a:rPr lang="en-US" i="1"/>
              <a:t> </a:t>
            </a:r>
            <a:r>
              <a:rPr lang="en-US"/>
              <a:t>/</a:t>
            </a:r>
            <a:r>
              <a:rPr lang="en-US" i="1"/>
              <a:t>V</a:t>
            </a:r>
            <a:r>
              <a:rPr lang="en-US" i="1" baseline="-25000"/>
              <a:t>p</a:t>
            </a:r>
            <a:r>
              <a:rPr lang="en-US"/>
              <a:t>, link nominal shear strength will be controlled by shear yielding, and </a:t>
            </a:r>
            <a:r>
              <a:rPr lang="en-US" i="1"/>
              <a:t>V</a:t>
            </a:r>
            <a:r>
              <a:rPr lang="en-US" i="1" baseline="-25000"/>
              <a:t>n</a:t>
            </a:r>
            <a:r>
              <a:rPr lang="en-US"/>
              <a:t> = </a:t>
            </a:r>
            <a:r>
              <a:rPr lang="en-US" i="1"/>
              <a:t>V</a:t>
            </a:r>
            <a:r>
              <a:rPr lang="en-US" i="1" baseline="-25000"/>
              <a:t>p</a:t>
            </a:r>
            <a:r>
              <a:rPr lang="en-US"/>
              <a:t>.</a:t>
            </a:r>
            <a:endParaRPr/>
          </a:p>
          <a:p>
            <a:pPr marL="0" lvl="0" indent="0" algn="l" rtl="0">
              <a:lnSpc>
                <a:spcPct val="90000"/>
              </a:lnSpc>
              <a:spcBef>
                <a:spcPts val="0"/>
              </a:spcBef>
              <a:spcAft>
                <a:spcPts val="0"/>
              </a:spcAft>
              <a:buNone/>
            </a:pPr>
            <a:r>
              <a:rPr lang="en-US"/>
              <a:t>For </a:t>
            </a:r>
            <a:r>
              <a:rPr lang="en-US" i="1"/>
              <a:t>e</a:t>
            </a:r>
            <a:r>
              <a:rPr lang="en-US"/>
              <a:t> &gt; 2</a:t>
            </a:r>
            <a:r>
              <a:rPr lang="en-US" i="1"/>
              <a:t>M</a:t>
            </a:r>
            <a:r>
              <a:rPr lang="en-US" i="1" baseline="-25000"/>
              <a:t>p</a:t>
            </a:r>
            <a:r>
              <a:rPr lang="en-US" i="1"/>
              <a:t> </a:t>
            </a:r>
            <a:r>
              <a:rPr lang="en-US"/>
              <a:t>/</a:t>
            </a:r>
            <a:r>
              <a:rPr lang="en-US" i="1"/>
              <a:t>V</a:t>
            </a:r>
            <a:r>
              <a:rPr lang="en-US" i="1" baseline="-25000"/>
              <a:t>p</a:t>
            </a:r>
            <a:r>
              <a:rPr lang="en-US"/>
              <a:t>, link nominal shear strength will be controlled by flexural yielding at the link ends, and </a:t>
            </a:r>
            <a:r>
              <a:rPr lang="en-US" i="1"/>
              <a:t>V</a:t>
            </a:r>
            <a:r>
              <a:rPr lang="en-US" i="1" baseline="-25000"/>
              <a:t>n</a:t>
            </a:r>
            <a:r>
              <a:rPr lang="en-US"/>
              <a:t> = 2 </a:t>
            </a:r>
            <a:r>
              <a:rPr lang="en-US" i="1"/>
              <a:t>M</a:t>
            </a:r>
            <a:r>
              <a:rPr lang="en-US" i="1" baseline="-25000"/>
              <a:t>p</a:t>
            </a:r>
            <a:r>
              <a:rPr lang="en-US"/>
              <a:t>/ </a:t>
            </a:r>
            <a:r>
              <a:rPr lang="en-US" i="1"/>
              <a:t>e</a:t>
            </a:r>
            <a:r>
              <a:rPr lang="en-US"/>
              <a:t>. In this case, the link nominal shear strength represent the value of link shear when the end moments reach </a:t>
            </a:r>
            <a:r>
              <a:rPr lang="en-US" i="1"/>
              <a:t>M</a:t>
            </a:r>
            <a:r>
              <a:rPr lang="en-US" i="1" baseline="-25000"/>
              <a:t>p</a:t>
            </a:r>
            <a:r>
              <a:rPr lang="en-US"/>
              <a:t>.</a:t>
            </a:r>
            <a:endParaRPr/>
          </a:p>
          <a:p>
            <a:pPr marL="0" lvl="0" indent="0" algn="l" rtl="0">
              <a:lnSpc>
                <a:spcPct val="90000"/>
              </a:lnSpc>
              <a:spcBef>
                <a:spcPts val="0"/>
              </a:spcBef>
              <a:spcAft>
                <a:spcPts val="0"/>
              </a:spcAft>
              <a:buNone/>
            </a:pPr>
            <a:r>
              <a:rPr lang="en-US"/>
              <a:t>When sizing a link for strength, all computations are done in terms of shear, regardless of whether link strength is controlled by shear yielding or by flexural yielding. For the case where link strength is controlled by flexural yielding, the equation for link nominal shear strength given in this slide automatically takes care of checking flexure.</a:t>
            </a:r>
            <a:endParaRPr/>
          </a:p>
          <a:p>
            <a:pPr marL="0" lvl="0" indent="0" algn="l" rtl="0">
              <a:lnSpc>
                <a:spcPct val="90000"/>
              </a:lnSpc>
              <a:spcBef>
                <a:spcPts val="0"/>
              </a:spcBef>
              <a:spcAft>
                <a:spcPts val="0"/>
              </a:spcAft>
              <a:buNone/>
            </a:pPr>
            <a:r>
              <a:rPr lang="en-US"/>
              <a:t> When defining the link design strength, φ</a:t>
            </a:r>
            <a:r>
              <a:rPr lang="en-US" i="1"/>
              <a:t>V</a:t>
            </a:r>
            <a:r>
              <a:rPr lang="en-US" i="1" baseline="-25000"/>
              <a:t>n</a:t>
            </a:r>
            <a:r>
              <a:rPr lang="en-US"/>
              <a:t>, the AISC </a:t>
            </a:r>
            <a:r>
              <a:rPr lang="en-US" i="1"/>
              <a:t>Seismic Provisions</a:t>
            </a:r>
            <a:r>
              <a:rPr lang="en-US"/>
              <a:t> takes φ=0.9. This is a departure from the main AISC </a:t>
            </a:r>
            <a:r>
              <a:rPr lang="en-US" i="1"/>
              <a:t>Specification</a:t>
            </a:r>
            <a:r>
              <a:rPr lang="en-US"/>
              <a:t>, which permits φ=1.0 for design shear strength of most wide-flange shapes.</a:t>
            </a:r>
            <a:endParaRPr/>
          </a:p>
          <a:p>
            <a:pPr marL="0" lvl="0" indent="0" algn="l" rtl="0">
              <a:lnSpc>
                <a:spcPct val="90000"/>
              </a:lnSpc>
              <a:spcBef>
                <a:spcPts val="0"/>
              </a:spcBef>
              <a:spcAft>
                <a:spcPts val="0"/>
              </a:spcAft>
              <a:buNone/>
            </a:pPr>
            <a:r>
              <a:rPr lang="en-US"/>
              <a:t>The use of φ=0.9 in the AISC </a:t>
            </a:r>
            <a:r>
              <a:rPr lang="en-US" i="1"/>
              <a:t>Seismic Provisions </a:t>
            </a:r>
            <a:r>
              <a:rPr lang="en-US"/>
              <a:t>reflects the importance of the link in EBF behavior. The lateral strength of an EBF is directly related to the link nominal shear strength, so it is believed that using φ=1.0 would be unconservative and inappropriate.</a:t>
            </a:r>
            <a:endParaRPr/>
          </a:p>
        </p:txBody>
      </p:sp>
      <p:sp>
        <p:nvSpPr>
          <p:cNvPr id="3455" name="Google Shape;345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9" name="Google Shape;3469;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 size the links in an EBF:</a:t>
            </a:r>
            <a:endParaRPr/>
          </a:p>
          <a:p>
            <a:pPr marL="0" lvl="0" indent="0" algn="l" rtl="0">
              <a:spcBef>
                <a:spcPts val="0"/>
              </a:spcBef>
              <a:spcAft>
                <a:spcPts val="0"/>
              </a:spcAft>
              <a:buNone/>
            </a:pPr>
            <a:r>
              <a:rPr lang="en-US"/>
              <a:t>1. Determine the required shear strength of the link </a:t>
            </a:r>
            <a:r>
              <a:rPr lang="en-US" i="1"/>
              <a:t>V</a:t>
            </a:r>
            <a:r>
              <a:rPr lang="en-US" i="1" baseline="-25000"/>
              <a:t>u</a:t>
            </a:r>
            <a:r>
              <a:rPr lang="en-US"/>
              <a:t> based on the LRFD load combinations with code specified earthquake and gravity loads. The shear force in the link can be determined from elastic frame analysis. </a:t>
            </a:r>
            <a:endParaRPr/>
          </a:p>
          <a:p>
            <a:pPr marL="0" lvl="0" indent="0" algn="l" rtl="0">
              <a:spcBef>
                <a:spcPts val="0"/>
              </a:spcBef>
              <a:spcAft>
                <a:spcPts val="0"/>
              </a:spcAft>
              <a:buNone/>
            </a:pPr>
            <a:r>
              <a:rPr lang="en-US"/>
              <a:t>2. Choose a link section with a design strength equal to or greater than the required strength.</a:t>
            </a:r>
            <a:endParaRPr/>
          </a:p>
          <a:p>
            <a:pPr marL="0" lvl="0" indent="0" algn="l" rtl="0">
              <a:spcBef>
                <a:spcPts val="0"/>
              </a:spcBef>
              <a:spcAft>
                <a:spcPts val="0"/>
              </a:spcAft>
              <a:buNone/>
            </a:pPr>
            <a:endParaRPr/>
          </a:p>
          <a:p>
            <a:pPr marL="0" lvl="0" indent="0" algn="l" rtl="0">
              <a:spcBef>
                <a:spcPts val="0"/>
              </a:spcBef>
              <a:spcAft>
                <a:spcPts val="0"/>
              </a:spcAft>
              <a:buNone/>
            </a:pPr>
            <a:r>
              <a:rPr lang="en-US"/>
              <a:t>When choosing a link section, it is often advantageous to choose sections that would commonly be used for column applications: W10's, W12's and W14's. This is because the beam segment outside of the link (which is the same section as the link) is subjected to very high axial forces for most EBF configurations. The use of column-like sections helps to resist these very large axial forces.</a:t>
            </a:r>
            <a:endParaRPr/>
          </a:p>
        </p:txBody>
      </p:sp>
      <p:sp>
        <p:nvSpPr>
          <p:cNvPr id="3470" name="Google Shape;3470;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1" name="Google Shape;3481;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82" name="Google Shape;3482;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4"/>
        <p:cNvGrpSpPr/>
        <p:nvPr/>
      </p:nvGrpSpPr>
      <p:grpSpPr>
        <a:xfrm>
          <a:off x="0" y="0"/>
          <a:ext cx="0" cy="0"/>
          <a:chOff x="0" y="0"/>
          <a:chExt cx="0" cy="0"/>
        </a:xfrm>
      </p:grpSpPr>
      <p:sp>
        <p:nvSpPr>
          <p:cNvPr id="3495" name="Google Shape;349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6" name="Google Shape;349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Stiffeners are required for stable yielding of the links. All links are required to have stiffeners at the ends, on boths sides of the web. </a:t>
            </a:r>
            <a:endParaRPr/>
          </a:p>
        </p:txBody>
      </p:sp>
      <p:sp>
        <p:nvSpPr>
          <p:cNvPr id="3497" name="Google Shape;349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4"/>
        <p:cNvGrpSpPr/>
        <p:nvPr/>
      </p:nvGrpSpPr>
      <p:grpSpPr>
        <a:xfrm>
          <a:off x="0" y="0"/>
          <a:ext cx="0" cy="0"/>
          <a:chOff x="0" y="0"/>
          <a:chExt cx="0" cy="0"/>
        </a:xfrm>
      </p:grpSpPr>
      <p:sp>
        <p:nvSpPr>
          <p:cNvPr id="3505" name="Google Shape;3505;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6" name="Google Shape;3506;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drawing shows the location of the required link end stiffeners. The figure also  shows stiffeners outside of the link at the far end of the brace connection. These stiffeners are not specifically called out in the AISC </a:t>
            </a:r>
            <a:r>
              <a:rPr lang="en-US" i="1"/>
              <a:t>Seismic Provisions</a:t>
            </a:r>
            <a:r>
              <a:rPr lang="en-US"/>
              <a:t>, but are often provided in EBFs, and may be beneficial in resisting concentrated forces entering the beam at the end of the gusset plate, and may also be beneficial in marinating the stability of the beam segment outside of the link.</a:t>
            </a:r>
            <a:endParaRPr/>
          </a:p>
        </p:txBody>
      </p:sp>
      <p:sp>
        <p:nvSpPr>
          <p:cNvPr id="3507" name="Google Shape;3507;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0"/>
        <p:cNvGrpSpPr/>
        <p:nvPr/>
      </p:nvGrpSpPr>
      <p:grpSpPr>
        <a:xfrm>
          <a:off x="0" y="0"/>
          <a:ext cx="0" cy="0"/>
          <a:chOff x="0" y="0"/>
          <a:chExt cx="0" cy="0"/>
        </a:xfrm>
      </p:grpSpPr>
      <p:sp>
        <p:nvSpPr>
          <p:cNvPr id="3551" name="Google Shape;3551;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2" name="Google Shape;3552;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In addition to the end stiffeners, intermediate stiffeners are required on one side of the web.  The spacing of the stiffeners is based on the design rotation for the link. </a:t>
            </a:r>
            <a:endParaRPr/>
          </a:p>
        </p:txBody>
      </p:sp>
      <p:sp>
        <p:nvSpPr>
          <p:cNvPr id="3553" name="Google Shape;3553;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8" name="Google Shape;3568;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figure illustrates the intermediate link web stiffener requirements for shear links, as given in Section F3.5b.4(a).</a:t>
            </a:r>
            <a:endParaRPr/>
          </a:p>
        </p:txBody>
      </p:sp>
      <p:sp>
        <p:nvSpPr>
          <p:cNvPr id="3569" name="Google Shape;356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141"/>
          <p:cNvPicPr preferRelativeResize="0">
            <a:picLocks noGrp="1"/>
          </p:cNvPicPr>
          <p:nvPr>
            <p:ph type="pic" idx="2"/>
          </p:nvPr>
        </p:nvPicPr>
        <p:blipFill/>
        <p:spPr>
          <a:xfrm>
            <a:off x="0" y="0"/>
            <a:ext cx="12192000" cy="4797152"/>
          </a:xfrm>
          <a:prstGeom prst="rect">
            <a:avLst/>
          </a:prstGeom>
          <a:blipFill rotWithShape="1">
            <a:blip r:embed="rId2">
              <a:alphaModFix/>
            </a:blip>
            <a:tile tx="0" ty="0" sx="100000" sy="100000" flip="none" algn="tl"/>
          </a:blipFill>
          <a:ln>
            <a:noFill/>
          </a:ln>
        </p:spPr>
      </p:pic>
      <p:sp>
        <p:nvSpPr>
          <p:cNvPr id="15" name="Google Shape;15;p141"/>
          <p:cNvSpPr txBox="1">
            <a:spLocks noGrp="1"/>
          </p:cNvSpPr>
          <p:nvPr>
            <p:ph type="body" idx="1"/>
          </p:nvPr>
        </p:nvSpPr>
        <p:spPr>
          <a:xfrm>
            <a:off x="623394" y="5229200"/>
            <a:ext cx="8256917" cy="1183878"/>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Clr>
                <a:srgbClr val="7F7F7F"/>
              </a:buClr>
              <a:buSzPts val="1800"/>
              <a:buChar char="–"/>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6" name="Google Shape;16;p141"/>
          <p:cNvPicPr preferRelativeResize="0"/>
          <p:nvPr/>
        </p:nvPicPr>
        <p:blipFill rotWithShape="1">
          <a:blip r:embed="rId3">
            <a:alphaModFix/>
          </a:blip>
          <a:srcRect/>
          <a:stretch/>
        </p:blipFill>
        <p:spPr>
          <a:xfrm>
            <a:off x="9408368" y="5469689"/>
            <a:ext cx="2400300" cy="971550"/>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7"/>
        <p:cNvGrpSpPr/>
        <p:nvPr/>
      </p:nvGrpSpPr>
      <p:grpSpPr>
        <a:xfrm>
          <a:off x="0" y="0"/>
          <a:ext cx="0" cy="0"/>
          <a:chOff x="0" y="0"/>
          <a:chExt cx="0" cy="0"/>
        </a:xfrm>
      </p:grpSpPr>
      <p:cxnSp>
        <p:nvCxnSpPr>
          <p:cNvPr id="18" name="Google Shape;18;p142"/>
          <p:cNvCxnSpPr/>
          <p:nvPr/>
        </p:nvCxnSpPr>
        <p:spPr>
          <a:xfrm>
            <a:off x="693105" y="1484784"/>
            <a:ext cx="10945216" cy="0"/>
          </a:xfrm>
          <a:prstGeom prst="straightConnector1">
            <a:avLst/>
          </a:prstGeom>
          <a:noFill/>
          <a:ln w="9525" cap="rnd" cmpd="sng">
            <a:solidFill>
              <a:srgbClr val="BFBFBF"/>
            </a:solidFill>
            <a:prstDash val="dot"/>
            <a:round/>
            <a:headEnd type="none" w="sm" len="sm"/>
            <a:tailEnd type="none" w="sm" len="sm"/>
          </a:ln>
        </p:spPr>
      </p:cxnSp>
      <p:sp>
        <p:nvSpPr>
          <p:cNvPr id="19" name="Google Shape;19;p142"/>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lvl1pPr marL="457200" lvl="0" indent="-228600" algn="ctr">
              <a:spcBef>
                <a:spcPts val="720"/>
              </a:spcBef>
              <a:spcAft>
                <a:spcPts val="0"/>
              </a:spcAft>
              <a:buClr>
                <a:srgbClr val="000000"/>
              </a:buClr>
              <a:buSzPts val="3600"/>
              <a:buFont typeface="Arial"/>
              <a:buNone/>
              <a:defRPr sz="36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142"/>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rgbClr val="000000"/>
              </a:buClr>
              <a:buSzPts val="3200"/>
              <a:buFont typeface="Calibri"/>
              <a:buNone/>
              <a:defRPr sz="3200" b="0" i="0">
                <a:solidFill>
                  <a:srgbClr val="000000"/>
                </a:solidFill>
                <a:latin typeface="Calibri"/>
                <a:ea typeface="Calibri"/>
                <a:cs typeface="Calibri"/>
                <a:sym typeface="Calibri"/>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14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accent6"/>
                </a:solidFill>
                <a:latin typeface="Arial"/>
                <a:ea typeface="Arial"/>
                <a:cs typeface="Arial"/>
                <a:sym typeface="Arial"/>
              </a:defRPr>
            </a:lvl1pPr>
            <a:lvl2pPr marL="0" marR="0" lvl="1" indent="0" algn="r">
              <a:spcBef>
                <a:spcPts val="0"/>
              </a:spcBef>
              <a:buNone/>
              <a:defRPr sz="1400" b="0" i="0" u="none" strike="noStrike" cap="none">
                <a:solidFill>
                  <a:schemeClr val="accent6"/>
                </a:solidFill>
                <a:latin typeface="Arial"/>
                <a:ea typeface="Arial"/>
                <a:cs typeface="Arial"/>
                <a:sym typeface="Arial"/>
              </a:defRPr>
            </a:lvl2pPr>
            <a:lvl3pPr marL="0" marR="0" lvl="2" indent="0" algn="r">
              <a:spcBef>
                <a:spcPts val="0"/>
              </a:spcBef>
              <a:buNone/>
              <a:defRPr sz="1400" b="0" i="0" u="none" strike="noStrike" cap="none">
                <a:solidFill>
                  <a:schemeClr val="accent6"/>
                </a:solidFill>
                <a:latin typeface="Arial"/>
                <a:ea typeface="Arial"/>
                <a:cs typeface="Arial"/>
                <a:sym typeface="Arial"/>
              </a:defRPr>
            </a:lvl3pPr>
            <a:lvl4pPr marL="0" marR="0" lvl="3" indent="0" algn="r">
              <a:spcBef>
                <a:spcPts val="0"/>
              </a:spcBef>
              <a:buNone/>
              <a:defRPr sz="1400" b="0" i="0" u="none" strike="noStrike" cap="none">
                <a:solidFill>
                  <a:schemeClr val="accent6"/>
                </a:solidFill>
                <a:latin typeface="Arial"/>
                <a:ea typeface="Arial"/>
                <a:cs typeface="Arial"/>
                <a:sym typeface="Arial"/>
              </a:defRPr>
            </a:lvl4pPr>
            <a:lvl5pPr marL="0" marR="0" lvl="4" indent="0" algn="r">
              <a:spcBef>
                <a:spcPts val="0"/>
              </a:spcBef>
              <a:buNone/>
              <a:defRPr sz="1400" b="0" i="0" u="none" strike="noStrike" cap="none">
                <a:solidFill>
                  <a:schemeClr val="accent6"/>
                </a:solidFill>
                <a:latin typeface="Arial"/>
                <a:ea typeface="Arial"/>
                <a:cs typeface="Arial"/>
                <a:sym typeface="Arial"/>
              </a:defRPr>
            </a:lvl5pPr>
            <a:lvl6pPr marL="0" marR="0" lvl="5" indent="0" algn="r">
              <a:spcBef>
                <a:spcPts val="0"/>
              </a:spcBef>
              <a:buNone/>
              <a:defRPr sz="1400" b="0" i="0" u="none" strike="noStrike" cap="none">
                <a:solidFill>
                  <a:schemeClr val="accent6"/>
                </a:solidFill>
                <a:latin typeface="Arial"/>
                <a:ea typeface="Arial"/>
                <a:cs typeface="Arial"/>
                <a:sym typeface="Arial"/>
              </a:defRPr>
            </a:lvl6pPr>
            <a:lvl7pPr marL="0" marR="0" lvl="6" indent="0" algn="r">
              <a:spcBef>
                <a:spcPts val="0"/>
              </a:spcBef>
              <a:buNone/>
              <a:defRPr sz="1400" b="0" i="0" u="none" strike="noStrike" cap="none">
                <a:solidFill>
                  <a:schemeClr val="accent6"/>
                </a:solidFill>
                <a:latin typeface="Arial"/>
                <a:ea typeface="Arial"/>
                <a:cs typeface="Arial"/>
                <a:sym typeface="Arial"/>
              </a:defRPr>
            </a:lvl7pPr>
            <a:lvl8pPr marL="0" marR="0" lvl="7" indent="0" algn="r">
              <a:spcBef>
                <a:spcPts val="0"/>
              </a:spcBef>
              <a:buNone/>
              <a:defRPr sz="1400" b="0" i="0" u="none" strike="noStrike" cap="none">
                <a:solidFill>
                  <a:schemeClr val="accent6"/>
                </a:solidFill>
                <a:latin typeface="Arial"/>
                <a:ea typeface="Arial"/>
                <a:cs typeface="Arial"/>
                <a:sym typeface="Arial"/>
              </a:defRPr>
            </a:lvl8pPr>
            <a:lvl9pPr marL="0" marR="0" lvl="8" indent="0" algn="r">
              <a:spcBef>
                <a:spcPts val="0"/>
              </a:spcBef>
              <a:buNone/>
              <a:defRPr sz="14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dy Text">
  <p:cSld name="Body Text">
    <p:spTree>
      <p:nvGrpSpPr>
        <p:cNvPr id="1" name="Shape 22"/>
        <p:cNvGrpSpPr/>
        <p:nvPr/>
      </p:nvGrpSpPr>
      <p:grpSpPr>
        <a:xfrm>
          <a:off x="0" y="0"/>
          <a:ext cx="0" cy="0"/>
          <a:chOff x="0" y="0"/>
          <a:chExt cx="0" cy="0"/>
        </a:xfrm>
      </p:grpSpPr>
      <p:cxnSp>
        <p:nvCxnSpPr>
          <p:cNvPr id="23" name="Google Shape;23;p143"/>
          <p:cNvCxnSpPr/>
          <p:nvPr/>
        </p:nvCxnSpPr>
        <p:spPr>
          <a:xfrm>
            <a:off x="719403" y="980728"/>
            <a:ext cx="10753195" cy="0"/>
          </a:xfrm>
          <a:prstGeom prst="straightConnector1">
            <a:avLst/>
          </a:prstGeom>
          <a:noFill/>
          <a:ln w="9525" cap="rnd" cmpd="sng">
            <a:solidFill>
              <a:srgbClr val="BFBFBF"/>
            </a:solidFill>
            <a:prstDash val="dot"/>
            <a:round/>
            <a:headEnd type="none" w="sm" len="sm"/>
            <a:tailEnd type="none" w="sm" len="sm"/>
          </a:ln>
        </p:spPr>
      </p:cxnSp>
      <p:sp>
        <p:nvSpPr>
          <p:cNvPr id="24" name="Google Shape;24;p143"/>
          <p:cNvSpPr txBox="1">
            <a:spLocks noGrp="1"/>
          </p:cNvSpPr>
          <p:nvPr>
            <p:ph type="body" idx="1"/>
          </p:nvPr>
        </p:nvSpPr>
        <p:spPr>
          <a:xfrm>
            <a:off x="693105" y="1124744"/>
            <a:ext cx="10945216" cy="5035475"/>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chemeClr val="dk1"/>
              </a:buClr>
              <a:buSzPts val="2000"/>
              <a:buFont typeface="Calibri"/>
              <a:buNone/>
              <a:defRPr sz="2000" b="0" i="0">
                <a:solidFill>
                  <a:schemeClr val="dk1"/>
                </a:solidFill>
                <a:latin typeface="Calibri"/>
                <a:ea typeface="Calibri"/>
                <a:cs typeface="Calibri"/>
                <a:sym typeface="Calibri"/>
              </a:defRPr>
            </a:lvl1pPr>
            <a:lvl2pPr marL="914400" lvl="1"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2pPr>
            <a:lvl3pPr marL="1371600" lvl="2"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3pPr>
            <a:lvl4pPr marL="1828800" lvl="3"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4pPr>
            <a:lvl5pPr marL="2286000" lvl="4"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14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Clr>
                <a:srgbClr val="000000"/>
              </a:buClr>
              <a:buSzPts val="3000"/>
              <a:buFont typeface="Arial"/>
              <a:buNone/>
              <a:defRPr sz="30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14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accent6"/>
                </a:solidFill>
                <a:latin typeface="Arial"/>
                <a:ea typeface="Arial"/>
                <a:cs typeface="Arial"/>
                <a:sym typeface="Arial"/>
              </a:defRPr>
            </a:lvl1pPr>
            <a:lvl2pPr marL="0" marR="0" lvl="1" indent="0" algn="r">
              <a:spcBef>
                <a:spcPts val="0"/>
              </a:spcBef>
              <a:buNone/>
              <a:defRPr sz="1400" b="0" i="0" u="none" strike="noStrike" cap="none">
                <a:solidFill>
                  <a:schemeClr val="accent6"/>
                </a:solidFill>
                <a:latin typeface="Arial"/>
                <a:ea typeface="Arial"/>
                <a:cs typeface="Arial"/>
                <a:sym typeface="Arial"/>
              </a:defRPr>
            </a:lvl2pPr>
            <a:lvl3pPr marL="0" marR="0" lvl="2" indent="0" algn="r">
              <a:spcBef>
                <a:spcPts val="0"/>
              </a:spcBef>
              <a:buNone/>
              <a:defRPr sz="1400" b="0" i="0" u="none" strike="noStrike" cap="none">
                <a:solidFill>
                  <a:schemeClr val="accent6"/>
                </a:solidFill>
                <a:latin typeface="Arial"/>
                <a:ea typeface="Arial"/>
                <a:cs typeface="Arial"/>
                <a:sym typeface="Arial"/>
              </a:defRPr>
            </a:lvl3pPr>
            <a:lvl4pPr marL="0" marR="0" lvl="3" indent="0" algn="r">
              <a:spcBef>
                <a:spcPts val="0"/>
              </a:spcBef>
              <a:buNone/>
              <a:defRPr sz="1400" b="0" i="0" u="none" strike="noStrike" cap="none">
                <a:solidFill>
                  <a:schemeClr val="accent6"/>
                </a:solidFill>
                <a:latin typeface="Arial"/>
                <a:ea typeface="Arial"/>
                <a:cs typeface="Arial"/>
                <a:sym typeface="Arial"/>
              </a:defRPr>
            </a:lvl4pPr>
            <a:lvl5pPr marL="0" marR="0" lvl="4" indent="0" algn="r">
              <a:spcBef>
                <a:spcPts val="0"/>
              </a:spcBef>
              <a:buNone/>
              <a:defRPr sz="1400" b="0" i="0" u="none" strike="noStrike" cap="none">
                <a:solidFill>
                  <a:schemeClr val="accent6"/>
                </a:solidFill>
                <a:latin typeface="Arial"/>
                <a:ea typeface="Arial"/>
                <a:cs typeface="Arial"/>
                <a:sym typeface="Arial"/>
              </a:defRPr>
            </a:lvl5pPr>
            <a:lvl6pPr marL="0" marR="0" lvl="5" indent="0" algn="r">
              <a:spcBef>
                <a:spcPts val="0"/>
              </a:spcBef>
              <a:buNone/>
              <a:defRPr sz="1400" b="0" i="0" u="none" strike="noStrike" cap="none">
                <a:solidFill>
                  <a:schemeClr val="accent6"/>
                </a:solidFill>
                <a:latin typeface="Arial"/>
                <a:ea typeface="Arial"/>
                <a:cs typeface="Arial"/>
                <a:sym typeface="Arial"/>
              </a:defRPr>
            </a:lvl6pPr>
            <a:lvl7pPr marL="0" marR="0" lvl="6" indent="0" algn="r">
              <a:spcBef>
                <a:spcPts val="0"/>
              </a:spcBef>
              <a:buNone/>
              <a:defRPr sz="1400" b="0" i="0" u="none" strike="noStrike" cap="none">
                <a:solidFill>
                  <a:schemeClr val="accent6"/>
                </a:solidFill>
                <a:latin typeface="Arial"/>
                <a:ea typeface="Arial"/>
                <a:cs typeface="Arial"/>
                <a:sym typeface="Arial"/>
              </a:defRPr>
            </a:lvl7pPr>
            <a:lvl8pPr marL="0" marR="0" lvl="7" indent="0" algn="r">
              <a:spcBef>
                <a:spcPts val="0"/>
              </a:spcBef>
              <a:buNone/>
              <a:defRPr sz="1400" b="0" i="0" u="none" strike="noStrike" cap="none">
                <a:solidFill>
                  <a:schemeClr val="accent6"/>
                </a:solidFill>
                <a:latin typeface="Arial"/>
                <a:ea typeface="Arial"/>
                <a:cs typeface="Arial"/>
                <a:sym typeface="Arial"/>
              </a:defRPr>
            </a:lvl8pPr>
            <a:lvl9pPr marL="0" marR="0" lvl="8" indent="0" algn="r">
              <a:spcBef>
                <a:spcPts val="0"/>
              </a:spcBef>
              <a:buNone/>
              <a:defRPr sz="14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14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b="0" i="0" u="none" strike="noStrike" cap="none">
                <a:solidFill>
                  <a:schemeClr val="accent6"/>
                </a:solidFill>
                <a:latin typeface="Arial"/>
                <a:ea typeface="Arial"/>
                <a:cs typeface="Arial"/>
                <a:sym typeface="Arial"/>
              </a:defRPr>
            </a:lvl1pPr>
            <a:lvl2pPr marL="0" marR="0" lvl="1" indent="0" algn="r">
              <a:spcBef>
                <a:spcPts val="0"/>
              </a:spcBef>
              <a:buNone/>
              <a:defRPr sz="1400" b="0" i="0" u="none" strike="noStrike" cap="none">
                <a:solidFill>
                  <a:schemeClr val="accent6"/>
                </a:solidFill>
                <a:latin typeface="Arial"/>
                <a:ea typeface="Arial"/>
                <a:cs typeface="Arial"/>
                <a:sym typeface="Arial"/>
              </a:defRPr>
            </a:lvl2pPr>
            <a:lvl3pPr marL="0" marR="0" lvl="2" indent="0" algn="r">
              <a:spcBef>
                <a:spcPts val="0"/>
              </a:spcBef>
              <a:buNone/>
              <a:defRPr sz="1400" b="0" i="0" u="none" strike="noStrike" cap="none">
                <a:solidFill>
                  <a:schemeClr val="accent6"/>
                </a:solidFill>
                <a:latin typeface="Arial"/>
                <a:ea typeface="Arial"/>
                <a:cs typeface="Arial"/>
                <a:sym typeface="Arial"/>
              </a:defRPr>
            </a:lvl3pPr>
            <a:lvl4pPr marL="0" marR="0" lvl="3" indent="0" algn="r">
              <a:spcBef>
                <a:spcPts val="0"/>
              </a:spcBef>
              <a:buNone/>
              <a:defRPr sz="1400" b="0" i="0" u="none" strike="noStrike" cap="none">
                <a:solidFill>
                  <a:schemeClr val="accent6"/>
                </a:solidFill>
                <a:latin typeface="Arial"/>
                <a:ea typeface="Arial"/>
                <a:cs typeface="Arial"/>
                <a:sym typeface="Arial"/>
              </a:defRPr>
            </a:lvl4pPr>
            <a:lvl5pPr marL="0" marR="0" lvl="4" indent="0" algn="r">
              <a:spcBef>
                <a:spcPts val="0"/>
              </a:spcBef>
              <a:buNone/>
              <a:defRPr sz="1400" b="0" i="0" u="none" strike="noStrike" cap="none">
                <a:solidFill>
                  <a:schemeClr val="accent6"/>
                </a:solidFill>
                <a:latin typeface="Arial"/>
                <a:ea typeface="Arial"/>
                <a:cs typeface="Arial"/>
                <a:sym typeface="Arial"/>
              </a:defRPr>
            </a:lvl5pPr>
            <a:lvl6pPr marL="0" marR="0" lvl="5" indent="0" algn="r">
              <a:spcBef>
                <a:spcPts val="0"/>
              </a:spcBef>
              <a:buNone/>
              <a:defRPr sz="1400" b="0" i="0" u="none" strike="noStrike" cap="none">
                <a:solidFill>
                  <a:schemeClr val="accent6"/>
                </a:solidFill>
                <a:latin typeface="Arial"/>
                <a:ea typeface="Arial"/>
                <a:cs typeface="Arial"/>
                <a:sym typeface="Arial"/>
              </a:defRPr>
            </a:lvl6pPr>
            <a:lvl7pPr marL="0" marR="0" lvl="6" indent="0" algn="r">
              <a:spcBef>
                <a:spcPts val="0"/>
              </a:spcBef>
              <a:buNone/>
              <a:defRPr sz="1400" b="0" i="0" u="none" strike="noStrike" cap="none">
                <a:solidFill>
                  <a:schemeClr val="accent6"/>
                </a:solidFill>
                <a:latin typeface="Arial"/>
                <a:ea typeface="Arial"/>
                <a:cs typeface="Arial"/>
                <a:sym typeface="Arial"/>
              </a:defRPr>
            </a:lvl7pPr>
            <a:lvl8pPr marL="0" marR="0" lvl="7" indent="0" algn="r">
              <a:spcBef>
                <a:spcPts val="0"/>
              </a:spcBef>
              <a:buNone/>
              <a:defRPr sz="1400" b="0" i="0" u="none" strike="noStrike" cap="none">
                <a:solidFill>
                  <a:schemeClr val="accent6"/>
                </a:solidFill>
                <a:latin typeface="Arial"/>
                <a:ea typeface="Arial"/>
                <a:cs typeface="Arial"/>
                <a:sym typeface="Arial"/>
              </a:defRPr>
            </a:lvl8pPr>
            <a:lvl9pPr marL="0" marR="0" lvl="8" indent="0" algn="r">
              <a:spcBef>
                <a:spcPts val="0"/>
              </a:spcBef>
              <a:buNone/>
              <a:defRPr sz="14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Text - Smaller Header">
  <p:cSld name="Body Text - Smaller Header">
    <p:spTree>
      <p:nvGrpSpPr>
        <p:cNvPr id="1" name="Shape 29"/>
        <p:cNvGrpSpPr/>
        <p:nvPr/>
      </p:nvGrpSpPr>
      <p:grpSpPr>
        <a:xfrm>
          <a:off x="0" y="0"/>
          <a:ext cx="0" cy="0"/>
          <a:chOff x="0" y="0"/>
          <a:chExt cx="0" cy="0"/>
        </a:xfrm>
      </p:grpSpPr>
      <p:cxnSp>
        <p:nvCxnSpPr>
          <p:cNvPr id="30" name="Google Shape;30;p148"/>
          <p:cNvCxnSpPr/>
          <p:nvPr/>
        </p:nvCxnSpPr>
        <p:spPr>
          <a:xfrm>
            <a:off x="409663" y="745902"/>
            <a:ext cx="11230953" cy="0"/>
          </a:xfrm>
          <a:prstGeom prst="straightConnector1">
            <a:avLst/>
          </a:prstGeom>
          <a:noFill/>
          <a:ln w="9525" cap="rnd" cmpd="sng">
            <a:solidFill>
              <a:srgbClr val="BFBFBF"/>
            </a:solidFill>
            <a:prstDash val="dot"/>
            <a:round/>
            <a:headEnd type="none" w="sm" len="sm"/>
            <a:tailEnd type="none" w="sm" len="sm"/>
          </a:ln>
        </p:spPr>
      </p:cxnSp>
      <p:sp>
        <p:nvSpPr>
          <p:cNvPr id="31" name="Google Shape;31;p148"/>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rgbClr val="000000"/>
              </a:buClr>
              <a:buSzPts val="2400"/>
              <a:buFont typeface="Arial"/>
              <a:buNone/>
              <a:defRPr sz="24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148"/>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2"/>
              </a:buClr>
              <a:buSzPts val="1600"/>
              <a:buFont typeface="Arial"/>
              <a:buNone/>
              <a:defRPr sz="1600" b="1" i="0">
                <a:solidFill>
                  <a:schemeClr val="dk2"/>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14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Text - Smaller Header - Provisions">
  <p:cSld name="Body Text - Smaller Header - Provisions">
    <p:spTree>
      <p:nvGrpSpPr>
        <p:cNvPr id="1" name="Shape 34"/>
        <p:cNvGrpSpPr/>
        <p:nvPr/>
      </p:nvGrpSpPr>
      <p:grpSpPr>
        <a:xfrm>
          <a:off x="0" y="0"/>
          <a:ext cx="0" cy="0"/>
          <a:chOff x="0" y="0"/>
          <a:chExt cx="0" cy="0"/>
        </a:xfrm>
      </p:grpSpPr>
      <p:cxnSp>
        <p:nvCxnSpPr>
          <p:cNvPr id="35" name="Google Shape;35;p149"/>
          <p:cNvCxnSpPr/>
          <p:nvPr/>
        </p:nvCxnSpPr>
        <p:spPr>
          <a:xfrm>
            <a:off x="409663" y="1124744"/>
            <a:ext cx="11590993" cy="0"/>
          </a:xfrm>
          <a:prstGeom prst="straightConnector1">
            <a:avLst/>
          </a:prstGeom>
          <a:noFill/>
          <a:ln w="9525" cap="rnd" cmpd="sng">
            <a:solidFill>
              <a:srgbClr val="BFBFBF"/>
            </a:solidFill>
            <a:prstDash val="dot"/>
            <a:round/>
            <a:headEnd type="none" w="sm" len="sm"/>
            <a:tailEnd type="none" w="sm" len="sm"/>
          </a:ln>
        </p:spPr>
      </p:cxnSp>
      <p:sp>
        <p:nvSpPr>
          <p:cNvPr id="36" name="Google Shape;36;p149"/>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rgbClr val="000000"/>
              </a:buClr>
              <a:buSzPts val="2400"/>
              <a:buFont typeface="Arial"/>
              <a:buNone/>
              <a:defRPr sz="24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149"/>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dk2"/>
              </a:buClr>
              <a:buSzPts val="1800"/>
              <a:buFont typeface="Arial"/>
              <a:buNone/>
              <a:defRPr sz="1800" b="1" i="1">
                <a:solidFill>
                  <a:schemeClr val="dk2"/>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14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Text w/ Subheader">
  <p:cSld name="Body Text w/ Subheader">
    <p:spTree>
      <p:nvGrpSpPr>
        <p:cNvPr id="1" name="Shape 39"/>
        <p:cNvGrpSpPr/>
        <p:nvPr/>
      </p:nvGrpSpPr>
      <p:grpSpPr>
        <a:xfrm>
          <a:off x="0" y="0"/>
          <a:ext cx="0" cy="0"/>
          <a:chOff x="0" y="0"/>
          <a:chExt cx="0" cy="0"/>
        </a:xfrm>
      </p:grpSpPr>
      <p:cxnSp>
        <p:nvCxnSpPr>
          <p:cNvPr id="40" name="Google Shape;40;p150"/>
          <p:cNvCxnSpPr/>
          <p:nvPr/>
        </p:nvCxnSpPr>
        <p:spPr>
          <a:xfrm>
            <a:off x="719403" y="980728"/>
            <a:ext cx="10753195" cy="0"/>
          </a:xfrm>
          <a:prstGeom prst="straightConnector1">
            <a:avLst/>
          </a:prstGeom>
          <a:noFill/>
          <a:ln w="9525" cap="rnd" cmpd="sng">
            <a:solidFill>
              <a:srgbClr val="BFBFBF"/>
            </a:solidFill>
            <a:prstDash val="dot"/>
            <a:round/>
            <a:headEnd type="none" w="sm" len="sm"/>
            <a:tailEnd type="none" w="sm" len="sm"/>
          </a:ln>
        </p:spPr>
      </p:cxnSp>
      <p:sp>
        <p:nvSpPr>
          <p:cNvPr id="41" name="Google Shape;41;p150"/>
          <p:cNvSpPr txBox="1">
            <a:spLocks noGrp="1"/>
          </p:cNvSpPr>
          <p:nvPr>
            <p:ph type="body" idx="1"/>
          </p:nvPr>
        </p:nvSpPr>
        <p:spPr>
          <a:xfrm>
            <a:off x="693105" y="1526850"/>
            <a:ext cx="10913851" cy="4633369"/>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chemeClr val="dk1"/>
              </a:buClr>
              <a:buSzPts val="2000"/>
              <a:buFont typeface="Calibri"/>
              <a:buNone/>
              <a:defRPr sz="2000" b="0" i="0">
                <a:solidFill>
                  <a:schemeClr val="dk1"/>
                </a:solidFill>
                <a:latin typeface="Calibri"/>
                <a:ea typeface="Calibri"/>
                <a:cs typeface="Calibri"/>
                <a:sym typeface="Calibri"/>
              </a:defRPr>
            </a:lvl1pPr>
            <a:lvl2pPr marL="914400" lvl="1"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2pPr>
            <a:lvl3pPr marL="1371600" lvl="2"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3pPr>
            <a:lvl4pPr marL="1828800" lvl="3"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4pPr>
            <a:lvl5pPr marL="2286000" lvl="4" indent="-228600" algn="l">
              <a:spcBef>
                <a:spcPts val="280"/>
              </a:spcBef>
              <a:spcAft>
                <a:spcPts val="0"/>
              </a:spcAft>
              <a:buClr>
                <a:srgbClr val="FF0000"/>
              </a:buClr>
              <a:buSzPts val="1400"/>
              <a:buFont typeface="Arial"/>
              <a:buNone/>
              <a:defRPr sz="1400">
                <a:solidFill>
                  <a:srgbClr val="FF0000"/>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15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Clr>
                <a:srgbClr val="000000"/>
              </a:buClr>
              <a:buSzPts val="3000"/>
              <a:buFont typeface="Arial"/>
              <a:buNone/>
              <a:defRPr sz="30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150"/>
          <p:cNvSpPr txBox="1">
            <a:spLocks noGrp="1"/>
          </p:cNvSpPr>
          <p:nvPr>
            <p:ph type="body" idx="3"/>
          </p:nvPr>
        </p:nvSpPr>
        <p:spPr>
          <a:xfrm>
            <a:off x="693105" y="1105942"/>
            <a:ext cx="10945216" cy="45085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Clr>
                <a:srgbClr val="000000"/>
              </a:buClr>
              <a:buSzPts val="2000"/>
              <a:buFont typeface="Arial"/>
              <a:buNone/>
              <a:defRPr sz="2000" b="1" i="0">
                <a:solidFill>
                  <a:srgbClr val="000000"/>
                </a:solidFill>
                <a:latin typeface="Arial"/>
                <a:ea typeface="Arial"/>
                <a:cs typeface="Arial"/>
                <a:sym typeface="Arial"/>
              </a:defRPr>
            </a:lvl1pPr>
            <a:lvl2pPr marL="914400" lvl="1"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2pPr>
            <a:lvl3pPr marL="1371600" lvl="2"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3pPr>
            <a:lvl4pPr marL="1828800" lvl="3"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4pPr>
            <a:lvl5pPr marL="2286000" lvl="4" indent="-228600" algn="l">
              <a:spcBef>
                <a:spcPts val="480"/>
              </a:spcBef>
              <a:spcAft>
                <a:spcPts val="0"/>
              </a:spcAft>
              <a:buClr>
                <a:schemeClr val="lt1"/>
              </a:buClr>
              <a:buSzPts val="2400"/>
              <a:buFont typeface="Arial"/>
              <a:buNone/>
              <a:defRPr sz="2400">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15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ck Background">
  <p:cSld name="Black Background">
    <p:bg>
      <p:bgPr>
        <a:solidFill>
          <a:schemeClr val="dk1"/>
        </a:solidFill>
        <a:effectLst/>
      </p:bgPr>
    </p:bg>
    <p:spTree>
      <p:nvGrpSpPr>
        <p:cNvPr id="1" name="Shape 45"/>
        <p:cNvGrpSpPr/>
        <p:nvPr/>
      </p:nvGrpSpPr>
      <p:grpSpPr>
        <a:xfrm>
          <a:off x="0" y="0"/>
          <a:ext cx="0" cy="0"/>
          <a:chOff x="0" y="0"/>
          <a:chExt cx="0" cy="0"/>
        </a:xfrm>
      </p:grpSpPr>
      <p:sp>
        <p:nvSpPr>
          <p:cNvPr id="46" name="Google Shape;46;p14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ck Background">
  <p:cSld name="Black Background">
    <p:bg>
      <p:bgPr>
        <a:solidFill>
          <a:schemeClr val="dk1"/>
        </a:solidFill>
        <a:effectLst/>
      </p:bgPr>
    </p:bg>
    <p:spTree>
      <p:nvGrpSpPr>
        <p:cNvPr id="1" name="Shape 51"/>
        <p:cNvGrpSpPr/>
        <p:nvPr/>
      </p:nvGrpSpPr>
      <p:grpSpPr>
        <a:xfrm>
          <a:off x="0" y="0"/>
          <a:ext cx="0" cy="0"/>
          <a:chOff x="0" y="0"/>
          <a:chExt cx="0" cy="0"/>
        </a:xfrm>
      </p:grpSpPr>
      <p:sp>
        <p:nvSpPr>
          <p:cNvPr id="52" name="Google Shape;52;p14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00">
                <a:solidFill>
                  <a:schemeClr val="accent6"/>
                </a:solidFill>
                <a:latin typeface="Arial"/>
                <a:ea typeface="Arial"/>
                <a:cs typeface="Arial"/>
                <a:sym typeface="Arial"/>
              </a:defRPr>
            </a:lvl1pPr>
            <a:lvl2pPr marL="0" marR="0" lvl="1" indent="0" algn="r">
              <a:spcBef>
                <a:spcPts val="0"/>
              </a:spcBef>
              <a:buNone/>
              <a:defRPr sz="1400">
                <a:solidFill>
                  <a:schemeClr val="accent6"/>
                </a:solidFill>
                <a:latin typeface="Arial"/>
                <a:ea typeface="Arial"/>
                <a:cs typeface="Arial"/>
                <a:sym typeface="Arial"/>
              </a:defRPr>
            </a:lvl2pPr>
            <a:lvl3pPr marL="0" marR="0" lvl="2" indent="0" algn="r">
              <a:spcBef>
                <a:spcPts val="0"/>
              </a:spcBef>
              <a:buNone/>
              <a:defRPr sz="1400">
                <a:solidFill>
                  <a:schemeClr val="accent6"/>
                </a:solidFill>
                <a:latin typeface="Arial"/>
                <a:ea typeface="Arial"/>
                <a:cs typeface="Arial"/>
                <a:sym typeface="Arial"/>
              </a:defRPr>
            </a:lvl3pPr>
            <a:lvl4pPr marL="0" marR="0" lvl="3" indent="0" algn="r">
              <a:spcBef>
                <a:spcPts val="0"/>
              </a:spcBef>
              <a:buNone/>
              <a:defRPr sz="1400">
                <a:solidFill>
                  <a:schemeClr val="accent6"/>
                </a:solidFill>
                <a:latin typeface="Arial"/>
                <a:ea typeface="Arial"/>
                <a:cs typeface="Arial"/>
                <a:sym typeface="Arial"/>
              </a:defRPr>
            </a:lvl4pPr>
            <a:lvl5pPr marL="0" marR="0" lvl="4" indent="0" algn="r">
              <a:spcBef>
                <a:spcPts val="0"/>
              </a:spcBef>
              <a:buNone/>
              <a:defRPr sz="1400">
                <a:solidFill>
                  <a:schemeClr val="accent6"/>
                </a:solidFill>
                <a:latin typeface="Arial"/>
                <a:ea typeface="Arial"/>
                <a:cs typeface="Arial"/>
                <a:sym typeface="Arial"/>
              </a:defRPr>
            </a:lvl5pPr>
            <a:lvl6pPr marL="0" marR="0" lvl="5" indent="0" algn="r">
              <a:spcBef>
                <a:spcPts val="0"/>
              </a:spcBef>
              <a:buNone/>
              <a:defRPr sz="1400">
                <a:solidFill>
                  <a:schemeClr val="accent6"/>
                </a:solidFill>
                <a:latin typeface="Arial"/>
                <a:ea typeface="Arial"/>
                <a:cs typeface="Arial"/>
                <a:sym typeface="Arial"/>
              </a:defRPr>
            </a:lvl6pPr>
            <a:lvl7pPr marL="0" marR="0" lvl="6" indent="0" algn="r">
              <a:spcBef>
                <a:spcPts val="0"/>
              </a:spcBef>
              <a:buNone/>
              <a:defRPr sz="1400">
                <a:solidFill>
                  <a:schemeClr val="accent6"/>
                </a:solidFill>
                <a:latin typeface="Arial"/>
                <a:ea typeface="Arial"/>
                <a:cs typeface="Arial"/>
                <a:sym typeface="Arial"/>
              </a:defRPr>
            </a:lvl7pPr>
            <a:lvl8pPr marL="0" marR="0" lvl="7" indent="0" algn="r">
              <a:spcBef>
                <a:spcPts val="0"/>
              </a:spcBef>
              <a:buNone/>
              <a:defRPr sz="1400">
                <a:solidFill>
                  <a:schemeClr val="accent6"/>
                </a:solidFill>
                <a:latin typeface="Arial"/>
                <a:ea typeface="Arial"/>
                <a:cs typeface="Arial"/>
                <a:sym typeface="Arial"/>
              </a:defRPr>
            </a:lvl8pPr>
            <a:lvl9pPr marL="0" marR="0" lvl="8" indent="0" algn="r">
              <a:spcBef>
                <a:spcPts val="0"/>
              </a:spcBef>
              <a:buNone/>
              <a:defRPr sz="1400">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2pPr>
            <a:lvl3pPr marL="1371600" marR="0" lvl="2"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3pPr>
            <a:lvl4pPr marL="1828800" marR="0" lvl="3"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4pPr>
            <a:lvl5pPr marL="2286000" marR="0" lvl="4" indent="-355600" algn="l" rtl="0">
              <a:spcBef>
                <a:spcPts val="400"/>
              </a:spcBef>
              <a:spcAft>
                <a:spcPts val="0"/>
              </a:spcAft>
              <a:buClr>
                <a:srgbClr val="7F7F7F"/>
              </a:buClr>
              <a:buSzPts val="2000"/>
              <a:buFont typeface="Arial"/>
              <a:buChar char="»"/>
              <a:defRPr sz="2000" b="0" i="0" u="none" strike="noStrike" cap="none">
                <a:solidFill>
                  <a:srgbClr val="7F7F7F"/>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40"/>
          <p:cNvSpPr txBox="1">
            <a:spLocks noGrp="1"/>
          </p:cNvSpPr>
          <p:nvPr>
            <p:ph type="sldNum" idx="12"/>
          </p:nvPr>
        </p:nvSpPr>
        <p:spPr>
          <a:xfrm>
            <a:off x="8832304" y="616530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
        <p:cNvGrpSpPr/>
        <p:nvPr/>
      </p:nvGrpSpPr>
      <p:grpSpPr>
        <a:xfrm>
          <a:off x="0" y="0"/>
          <a:ext cx="0" cy="0"/>
          <a:chOff x="0" y="0"/>
          <a:chExt cx="0" cy="0"/>
        </a:xfrm>
      </p:grpSpPr>
      <p:sp>
        <p:nvSpPr>
          <p:cNvPr id="48" name="Google Shape;48;p1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1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0" name="Google Shape;50;p145"/>
          <p:cNvSpPr txBox="1">
            <a:spLocks noGrp="1"/>
          </p:cNvSpPr>
          <p:nvPr>
            <p:ph type="sldNum" idx="12"/>
          </p:nvPr>
        </p:nvSpPr>
        <p:spPr>
          <a:xfrm>
            <a:off x="8832304" y="616530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Arial"/>
                <a:ea typeface="Arial"/>
                <a:cs typeface="Arial"/>
                <a:sym typeface="Arial"/>
              </a:defRPr>
            </a:lvl1pPr>
            <a:lvl2pPr marL="0" marR="0" lvl="1" indent="0" algn="r" rtl="0">
              <a:spcBef>
                <a:spcPts val="0"/>
              </a:spcBef>
              <a:buNone/>
              <a:defRPr sz="1200" b="0" u="none">
                <a:solidFill>
                  <a:schemeClr val="lt1"/>
                </a:solidFill>
                <a:latin typeface="Arial"/>
                <a:ea typeface="Arial"/>
                <a:cs typeface="Arial"/>
                <a:sym typeface="Arial"/>
              </a:defRPr>
            </a:lvl2pPr>
            <a:lvl3pPr marL="0" marR="0" lvl="2" indent="0" algn="r" rtl="0">
              <a:spcBef>
                <a:spcPts val="0"/>
              </a:spcBef>
              <a:buNone/>
              <a:defRPr sz="1200" b="0" u="none">
                <a:solidFill>
                  <a:schemeClr val="lt1"/>
                </a:solidFill>
                <a:latin typeface="Arial"/>
                <a:ea typeface="Arial"/>
                <a:cs typeface="Arial"/>
                <a:sym typeface="Arial"/>
              </a:defRPr>
            </a:lvl3pPr>
            <a:lvl4pPr marL="0" marR="0" lvl="3" indent="0" algn="r" rtl="0">
              <a:spcBef>
                <a:spcPts val="0"/>
              </a:spcBef>
              <a:buNone/>
              <a:defRPr sz="1200" b="0" u="none">
                <a:solidFill>
                  <a:schemeClr val="lt1"/>
                </a:solidFill>
                <a:latin typeface="Arial"/>
                <a:ea typeface="Arial"/>
                <a:cs typeface="Arial"/>
                <a:sym typeface="Arial"/>
              </a:defRPr>
            </a:lvl4pPr>
            <a:lvl5pPr marL="0" marR="0" lvl="4" indent="0" algn="r" rtl="0">
              <a:spcBef>
                <a:spcPts val="0"/>
              </a:spcBef>
              <a:buNone/>
              <a:defRPr sz="1200" b="0" u="none">
                <a:solidFill>
                  <a:schemeClr val="lt1"/>
                </a:solidFill>
                <a:latin typeface="Arial"/>
                <a:ea typeface="Arial"/>
                <a:cs typeface="Arial"/>
                <a:sym typeface="Arial"/>
              </a:defRPr>
            </a:lvl5pPr>
            <a:lvl6pPr marL="0" marR="0" lvl="5" indent="0" algn="r" rtl="0">
              <a:spcBef>
                <a:spcPts val="0"/>
              </a:spcBef>
              <a:buNone/>
              <a:defRPr sz="1200" b="0" u="none">
                <a:solidFill>
                  <a:schemeClr val="lt1"/>
                </a:solidFill>
                <a:latin typeface="Arial"/>
                <a:ea typeface="Arial"/>
                <a:cs typeface="Arial"/>
                <a:sym typeface="Arial"/>
              </a:defRPr>
            </a:lvl6pPr>
            <a:lvl7pPr marL="0" marR="0" lvl="6" indent="0" algn="r" rtl="0">
              <a:spcBef>
                <a:spcPts val="0"/>
              </a:spcBef>
              <a:buNone/>
              <a:defRPr sz="1200" b="0" u="none">
                <a:solidFill>
                  <a:schemeClr val="lt1"/>
                </a:solidFill>
                <a:latin typeface="Arial"/>
                <a:ea typeface="Arial"/>
                <a:cs typeface="Arial"/>
                <a:sym typeface="Arial"/>
              </a:defRPr>
            </a:lvl7pPr>
            <a:lvl8pPr marL="0" marR="0" lvl="7" indent="0" algn="r" rtl="0">
              <a:spcBef>
                <a:spcPts val="0"/>
              </a:spcBef>
              <a:buNone/>
              <a:defRPr sz="1200" b="0" u="none">
                <a:solidFill>
                  <a:schemeClr val="lt1"/>
                </a:solidFill>
                <a:latin typeface="Arial"/>
                <a:ea typeface="Arial"/>
                <a:cs typeface="Arial"/>
                <a:sym typeface="Arial"/>
              </a:defRPr>
            </a:lvl8pPr>
            <a:lvl9pPr marL="0" marR="0" lvl="8" indent="0" algn="r" rtl="0">
              <a:spcBef>
                <a:spcPts val="0"/>
              </a:spcBef>
              <a:buNone/>
              <a:defRPr sz="1200" b="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0.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3.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5.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6.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7.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35.xml"/><Relationship Id="rId1" Type="http://schemas.openxmlformats.org/officeDocument/2006/relationships/slideLayout" Target="../slideLayouts/slideLayout9.xml"/><Relationship Id="rId4" Type="http://schemas.openxmlformats.org/officeDocument/2006/relationships/image" Target="../media/image91.jpg"/></Relationships>
</file>

<file path=ppt/slides/_rels/slide1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36.xml"/><Relationship Id="rId1" Type="http://schemas.openxmlformats.org/officeDocument/2006/relationships/slideLayout" Target="../slideLayouts/slideLayout9.xml"/><Relationship Id="rId4" Type="http://schemas.openxmlformats.org/officeDocument/2006/relationships/image" Target="../media/image93.jp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8.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9" name="Google Shape;59;p1"/>
          <p:cNvSpPr txBox="1"/>
          <p:nvPr/>
        </p:nvSpPr>
        <p:spPr>
          <a:xfrm>
            <a:off x="6799783" y="4109539"/>
            <a:ext cx="3273425"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Narrow"/>
              <a:buNone/>
            </a:pPr>
            <a:r>
              <a:rPr lang="en-US" sz="1400" b="1" i="1" u="none" strike="noStrike" cap="none" dirty="0">
                <a:solidFill>
                  <a:schemeClr val="dk1"/>
                </a:solidFill>
                <a:latin typeface="Arial Narrow"/>
                <a:ea typeface="Arial Narrow"/>
                <a:cs typeface="Arial Narrow"/>
                <a:sym typeface="Arial Narrow"/>
              </a:rPr>
              <a:t>Version 3 </a:t>
            </a:r>
            <a:r>
              <a:rPr lang="en-US" b="1" i="1" dirty="0">
                <a:solidFill>
                  <a:schemeClr val="dk1"/>
                </a:solidFill>
                <a:latin typeface="Arial Narrow"/>
                <a:ea typeface="Arial Narrow"/>
                <a:cs typeface="Arial Narrow"/>
                <a:sym typeface="Arial Narrow"/>
              </a:rPr>
              <a:t>(Rev 1 – July 2025</a:t>
            </a:r>
            <a:r>
              <a:rPr lang="en-US" sz="1400" b="1" i="1" u="none" strike="noStrike" cap="none" dirty="0">
                <a:solidFill>
                  <a:schemeClr val="dk1"/>
                </a:solidFill>
                <a:latin typeface="Arial Narrow"/>
                <a:ea typeface="Arial Narrow"/>
                <a:cs typeface="Arial Narrow"/>
                <a:sym typeface="Arial Narrow"/>
              </a:rPr>
              <a:t>)</a:t>
            </a:r>
            <a:endParaRPr dirty="0"/>
          </a:p>
        </p:txBody>
      </p:sp>
      <p:sp>
        <p:nvSpPr>
          <p:cNvPr id="60" name="Google Shape;60;p1"/>
          <p:cNvSpPr txBox="1"/>
          <p:nvPr/>
        </p:nvSpPr>
        <p:spPr>
          <a:xfrm>
            <a:off x="6799783" y="1216610"/>
            <a:ext cx="5124203" cy="2212389"/>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3200"/>
              <a:buFont typeface="Arial"/>
              <a:buNone/>
            </a:pPr>
            <a:r>
              <a:rPr lang="en-US" sz="3200" b="1" i="0" u="none" strike="noStrike" cap="none" dirty="0">
                <a:solidFill>
                  <a:schemeClr val="dk1"/>
                </a:solidFill>
                <a:latin typeface="Arial"/>
                <a:ea typeface="Arial"/>
                <a:cs typeface="Arial"/>
                <a:sym typeface="Arial"/>
              </a:rPr>
              <a:t>Design of </a:t>
            </a:r>
            <a:br>
              <a:rPr lang="en-US" sz="3200" b="1" i="0" u="none" strike="noStrike" cap="none" dirty="0">
                <a:solidFill>
                  <a:schemeClr val="dk1"/>
                </a:solidFill>
                <a:latin typeface="Arial"/>
                <a:ea typeface="Arial"/>
                <a:cs typeface="Arial"/>
                <a:sym typeface="Arial"/>
              </a:rPr>
            </a:br>
            <a:r>
              <a:rPr lang="en-US" sz="3200" b="1" i="0" u="none" strike="noStrike" cap="none" dirty="0">
                <a:solidFill>
                  <a:schemeClr val="dk1"/>
                </a:solidFill>
                <a:latin typeface="Arial"/>
                <a:ea typeface="Arial"/>
                <a:cs typeface="Arial"/>
                <a:sym typeface="Arial"/>
              </a:rPr>
              <a:t>Seismic-Resistant Steel Building Structures</a:t>
            </a:r>
            <a:endParaRPr dirty="0"/>
          </a:p>
          <a:p>
            <a:pPr marL="0" marR="0" lvl="0" indent="0" algn="l" rtl="0">
              <a:spcBef>
                <a:spcPts val="560"/>
              </a:spcBef>
              <a:spcAft>
                <a:spcPts val="0"/>
              </a:spcAft>
              <a:buClr>
                <a:schemeClr val="dk1"/>
              </a:buClr>
              <a:buSzPts val="2800"/>
              <a:buFont typeface="Calibri"/>
              <a:buNone/>
            </a:pPr>
            <a:r>
              <a:rPr lang="en-US" sz="2800" b="0" i="0" u="none" strike="noStrike" cap="none" dirty="0">
                <a:solidFill>
                  <a:schemeClr val="dk1"/>
                </a:solidFill>
                <a:latin typeface="Calibri"/>
                <a:ea typeface="Calibri"/>
                <a:cs typeface="Calibri"/>
                <a:sym typeface="Calibri"/>
              </a:rPr>
              <a:t>4. Eccentrically Braced Frames</a:t>
            </a:r>
            <a:endParaRPr dirty="0"/>
          </a:p>
        </p:txBody>
      </p:sp>
      <p:pic>
        <p:nvPicPr>
          <p:cNvPr id="61" name="Google Shape;61;p1" descr="EBF1"/>
          <p:cNvPicPr preferRelativeResize="0">
            <a:picLocks noGrp="1"/>
          </p:cNvPicPr>
          <p:nvPr>
            <p:ph type="pic" idx="2"/>
          </p:nvPr>
        </p:nvPicPr>
        <p:blipFill rotWithShape="1">
          <a:blip r:embed="rId3">
            <a:alphaModFix/>
          </a:blip>
          <a:srcRect l="13537" t="-976" r="9203" b="-2821"/>
          <a:stretch/>
        </p:blipFill>
        <p:spPr>
          <a:xfrm>
            <a:off x="268014" y="161850"/>
            <a:ext cx="6243622" cy="669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455" name="Google Shape;455;p10" descr="EBF2"/>
          <p:cNvPicPr preferRelativeResize="0"/>
          <p:nvPr/>
        </p:nvPicPr>
        <p:blipFill rotWithShape="1">
          <a:blip r:embed="rId3">
            <a:alphaModFix/>
          </a:blip>
          <a:srcRect/>
          <a:stretch/>
        </p:blipFill>
        <p:spPr>
          <a:xfrm>
            <a:off x="3791743" y="0"/>
            <a:ext cx="4608513" cy="6858000"/>
          </a:xfrm>
          <a:prstGeom prst="rect">
            <a:avLst/>
          </a:prstGeom>
          <a:noFill/>
          <a:ln>
            <a:noFill/>
          </a:ln>
        </p:spPr>
      </p:pic>
    </p:spTree>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634"/>
        <p:cNvGrpSpPr/>
        <p:nvPr/>
      </p:nvGrpSpPr>
      <p:grpSpPr>
        <a:xfrm>
          <a:off x="0" y="0"/>
          <a:ext cx="0" cy="0"/>
          <a:chOff x="0" y="0"/>
          <a:chExt cx="0" cy="0"/>
        </a:xfrm>
      </p:grpSpPr>
      <p:sp>
        <p:nvSpPr>
          <p:cNvPr id="3635" name="Google Shape;3635;p10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100</a:t>
            </a:fld>
            <a:endParaRPr/>
          </a:p>
        </p:txBody>
      </p:sp>
      <p:pic>
        <p:nvPicPr>
          <p:cNvPr id="3636" name="Google Shape;3636;p100" descr="EBF15"/>
          <p:cNvPicPr preferRelativeResize="0"/>
          <p:nvPr/>
        </p:nvPicPr>
        <p:blipFill rotWithShape="1">
          <a:blip r:embed="rId3">
            <a:alphaModFix/>
          </a:blip>
          <a:srcRect/>
          <a:stretch/>
        </p:blipFill>
        <p:spPr>
          <a:xfrm>
            <a:off x="1207666" y="22870"/>
            <a:ext cx="9776668" cy="6837889"/>
          </a:xfrm>
          <a:prstGeom prst="rect">
            <a:avLst/>
          </a:prstGeom>
          <a:noFill/>
          <a:ln>
            <a:noFill/>
          </a:ln>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641"/>
        <p:cNvGrpSpPr/>
        <p:nvPr/>
      </p:nvGrpSpPr>
      <p:grpSpPr>
        <a:xfrm>
          <a:off x="0" y="0"/>
          <a:ext cx="0" cy="0"/>
          <a:chOff x="0" y="0"/>
          <a:chExt cx="0" cy="0"/>
        </a:xfrm>
      </p:grpSpPr>
      <p:sp>
        <p:nvSpPr>
          <p:cNvPr id="3642" name="Google Shape;3642;p10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101</a:t>
            </a:fld>
            <a:endParaRPr/>
          </a:p>
        </p:txBody>
      </p:sp>
      <p:pic>
        <p:nvPicPr>
          <p:cNvPr id="3643" name="Google Shape;3643;p101" descr="Spec4CRLP-052"/>
          <p:cNvPicPr preferRelativeResize="0"/>
          <p:nvPr/>
        </p:nvPicPr>
        <p:blipFill rotWithShape="1">
          <a:blip r:embed="rId3">
            <a:alphaModFix/>
          </a:blip>
          <a:srcRect/>
          <a:stretch/>
        </p:blipFill>
        <p:spPr>
          <a:xfrm>
            <a:off x="1526067" y="3925"/>
            <a:ext cx="9139866" cy="6854075"/>
          </a:xfrm>
          <a:prstGeom prst="rect">
            <a:avLst/>
          </a:prstGeom>
          <a:noFill/>
          <a:ln>
            <a:noFill/>
          </a:ln>
        </p:spPr>
      </p:pic>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648"/>
        <p:cNvGrpSpPr/>
        <p:nvPr/>
      </p:nvGrpSpPr>
      <p:grpSpPr>
        <a:xfrm>
          <a:off x="0" y="0"/>
          <a:ext cx="0" cy="0"/>
          <a:chOff x="0" y="0"/>
          <a:chExt cx="0" cy="0"/>
        </a:xfrm>
      </p:grpSpPr>
      <p:sp>
        <p:nvSpPr>
          <p:cNvPr id="3649" name="Google Shape;3649;p10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102</a:t>
            </a:fld>
            <a:endParaRPr/>
          </a:p>
        </p:txBody>
      </p:sp>
      <p:pic>
        <p:nvPicPr>
          <p:cNvPr id="3650" name="Google Shape;3650;p102" descr="EBF17"/>
          <p:cNvPicPr preferRelativeResize="0"/>
          <p:nvPr/>
        </p:nvPicPr>
        <p:blipFill rotWithShape="1">
          <a:blip r:embed="rId3">
            <a:alphaModFix/>
          </a:blip>
          <a:srcRect l="15935" t="14370" r="15935" b="14371"/>
          <a:stretch/>
        </p:blipFill>
        <p:spPr>
          <a:xfrm>
            <a:off x="1169856" y="0"/>
            <a:ext cx="9852287" cy="6858000"/>
          </a:xfrm>
          <a:prstGeom prst="rect">
            <a:avLst/>
          </a:prstGeom>
          <a:noFill/>
          <a:ln>
            <a:noFill/>
          </a:ln>
        </p:spPr>
      </p:pic>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655"/>
        <p:cNvGrpSpPr/>
        <p:nvPr/>
      </p:nvGrpSpPr>
      <p:grpSpPr>
        <a:xfrm>
          <a:off x="0" y="0"/>
          <a:ext cx="0" cy="0"/>
          <a:chOff x="0" y="0"/>
          <a:chExt cx="0" cy="0"/>
        </a:xfrm>
      </p:grpSpPr>
      <p:sp>
        <p:nvSpPr>
          <p:cNvPr id="3656" name="Google Shape;3656;p103"/>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657" name="Google Shape;3657;p103"/>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658" name="Google Shape;3658;p10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103</a:t>
            </a:fld>
            <a:endParaRPr/>
          </a:p>
        </p:txBody>
      </p:sp>
      <p:sp>
        <p:nvSpPr>
          <p:cNvPr id="3659" name="Google Shape;3659;p103"/>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Links shall be provided with intermediate web stiffeners as follows:</a:t>
            </a:r>
            <a:endParaRPr/>
          </a:p>
        </p:txBody>
      </p:sp>
      <p:sp>
        <p:nvSpPr>
          <p:cNvPr id="3660" name="Google Shape;3660;p103"/>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
        <p:nvSpPr>
          <p:cNvPr id="3661" name="Google Shape;3661;p103"/>
          <p:cNvSpPr txBox="1"/>
          <p:nvPr/>
        </p:nvSpPr>
        <p:spPr>
          <a:xfrm>
            <a:off x="1306828" y="3188995"/>
            <a:ext cx="8196263"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AutoNum type="alphaLcParenR" startAt="2"/>
            </a:pPr>
            <a:r>
              <a:rPr lang="en-US" sz="2800" b="1">
                <a:solidFill>
                  <a:schemeClr val="dk1"/>
                </a:solidFill>
                <a:latin typeface="Arial"/>
                <a:ea typeface="Arial"/>
                <a:cs typeface="Arial"/>
                <a:sym typeface="Arial"/>
              </a:rPr>
              <a:t>Links of length  2.6</a:t>
            </a:r>
            <a:r>
              <a:rPr lang="en-US" sz="2800" b="1" i="1">
                <a:solidFill>
                  <a:schemeClr val="dk1"/>
                </a:solidFill>
                <a:latin typeface="Arial"/>
                <a:ea typeface="Arial"/>
                <a:cs typeface="Arial"/>
                <a:sym typeface="Arial"/>
              </a:rPr>
              <a:t> M</a:t>
            </a:r>
            <a:r>
              <a:rPr lang="en-US" sz="2800" b="1" i="1" baseline="-25000">
                <a:solidFill>
                  <a:schemeClr val="dk1"/>
                </a:solidFill>
                <a:latin typeface="Arial"/>
                <a:ea typeface="Arial"/>
                <a:cs typeface="Arial"/>
                <a:sym typeface="Arial"/>
              </a:rPr>
              <a:t>p</a:t>
            </a:r>
            <a:r>
              <a:rPr lang="en-US" sz="2800" b="1">
                <a:solidFill>
                  <a:schemeClr val="dk1"/>
                </a:solidFill>
                <a:latin typeface="Arial"/>
                <a:ea typeface="Arial"/>
                <a:cs typeface="Arial"/>
                <a:sym typeface="Arial"/>
              </a:rPr>
              <a:t> /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&lt;  e</a:t>
            </a:r>
            <a:r>
              <a:rPr lang="en-US" sz="2800" b="1">
                <a:solidFill>
                  <a:schemeClr val="dk1"/>
                </a:solidFill>
                <a:latin typeface="Arial"/>
                <a:ea typeface="Arial"/>
                <a:cs typeface="Arial"/>
                <a:sym typeface="Arial"/>
              </a:rPr>
              <a:t>  &lt;  5 </a:t>
            </a:r>
            <a:r>
              <a:rPr lang="en-US" sz="2800" b="1" i="1">
                <a:solidFill>
                  <a:schemeClr val="dk1"/>
                </a:solidFill>
                <a:latin typeface="Arial"/>
                <a:ea typeface="Arial"/>
                <a:cs typeface="Arial"/>
                <a:sym typeface="Arial"/>
              </a:rPr>
              <a:t>M</a:t>
            </a:r>
            <a:r>
              <a:rPr lang="en-US" sz="2800" b="1" i="1" baseline="-25000">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endParaRPr/>
          </a:p>
        </p:txBody>
      </p:sp>
      <p:sp>
        <p:nvSpPr>
          <p:cNvPr id="3662" name="Google Shape;3662;p103"/>
          <p:cNvSpPr txBox="1"/>
          <p:nvPr/>
        </p:nvSpPr>
        <p:spPr>
          <a:xfrm>
            <a:off x="1711235" y="4203085"/>
            <a:ext cx="1048076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stiffener at a distance of 1.5</a:t>
            </a:r>
            <a:r>
              <a:rPr lang="en-US" sz="2800" b="0" i="1" dirty="0">
                <a:solidFill>
                  <a:schemeClr val="dk1"/>
                </a:solidFill>
                <a:latin typeface="Arial"/>
                <a:ea typeface="Arial"/>
                <a:cs typeface="Arial"/>
                <a:sym typeface="Arial"/>
              </a:rPr>
              <a:t>b</a:t>
            </a:r>
            <a:r>
              <a:rPr lang="en-US" sz="2800" b="0" i="1" baseline="-25000" dirty="0">
                <a:solidFill>
                  <a:schemeClr val="dk1"/>
                </a:solidFill>
                <a:latin typeface="Arial"/>
                <a:ea typeface="Arial"/>
                <a:cs typeface="Arial"/>
                <a:sym typeface="Arial"/>
              </a:rPr>
              <a:t>f</a:t>
            </a:r>
            <a:r>
              <a:rPr lang="en-US" sz="2800" b="0" i="1" dirty="0">
                <a:solidFill>
                  <a:schemeClr val="dk1"/>
                </a:solidFill>
                <a:latin typeface="Arial"/>
                <a:ea typeface="Arial"/>
                <a:cs typeface="Arial"/>
                <a:sym typeface="Arial"/>
              </a:rPr>
              <a:t> </a:t>
            </a:r>
            <a:r>
              <a:rPr lang="en-US" sz="2800" b="0" dirty="0">
                <a:solidFill>
                  <a:schemeClr val="dk1"/>
                </a:solidFill>
                <a:latin typeface="Arial"/>
                <a:ea typeface="Arial"/>
                <a:cs typeface="Arial"/>
                <a:sym typeface="Arial"/>
              </a:rPr>
              <a:t>from each end of link</a:t>
            </a:r>
            <a:endParaRPr dirty="0"/>
          </a:p>
        </p:txBody>
      </p:sp>
      <p:sp>
        <p:nvSpPr>
          <p:cNvPr id="3663" name="Google Shape;3663;p103"/>
          <p:cNvSpPr/>
          <p:nvPr/>
        </p:nvSpPr>
        <p:spPr>
          <a:xfrm>
            <a:off x="1711235" y="4144088"/>
            <a:ext cx="9617345" cy="685800"/>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668"/>
        <p:cNvGrpSpPr/>
        <p:nvPr/>
      </p:nvGrpSpPr>
      <p:grpSpPr>
        <a:xfrm>
          <a:off x="0" y="0"/>
          <a:ext cx="0" cy="0"/>
          <a:chOff x="0" y="0"/>
          <a:chExt cx="0" cy="0"/>
        </a:xfrm>
      </p:grpSpPr>
      <p:sp>
        <p:nvSpPr>
          <p:cNvPr id="3669" name="Google Shape;3669;p10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670" name="Google Shape;3670;p10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104</a:t>
            </a:fld>
            <a:endParaRPr/>
          </a:p>
        </p:txBody>
      </p:sp>
      <p:grpSp>
        <p:nvGrpSpPr>
          <p:cNvPr id="3671" name="Google Shape;3671;p104"/>
          <p:cNvGrpSpPr/>
          <p:nvPr/>
        </p:nvGrpSpPr>
        <p:grpSpPr>
          <a:xfrm>
            <a:off x="2120006" y="3140968"/>
            <a:ext cx="8096749" cy="3289477"/>
            <a:chOff x="2192014" y="2648623"/>
            <a:chExt cx="8096749" cy="3289477"/>
          </a:xfrm>
        </p:grpSpPr>
        <p:grpSp>
          <p:nvGrpSpPr>
            <p:cNvPr id="3672" name="Google Shape;3672;p104"/>
            <p:cNvGrpSpPr/>
            <p:nvPr/>
          </p:nvGrpSpPr>
          <p:grpSpPr>
            <a:xfrm>
              <a:off x="2279576" y="2648623"/>
              <a:ext cx="7893050" cy="909638"/>
              <a:chOff x="815" y="774"/>
              <a:chExt cx="4064" cy="573"/>
            </a:xfrm>
          </p:grpSpPr>
          <p:sp>
            <p:nvSpPr>
              <p:cNvPr id="3673" name="Google Shape;3673;p104"/>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674" name="Google Shape;3674;p104"/>
              <p:cNvGrpSpPr/>
              <p:nvPr/>
            </p:nvGrpSpPr>
            <p:grpSpPr>
              <a:xfrm>
                <a:off x="815" y="774"/>
                <a:ext cx="4064" cy="47"/>
                <a:chOff x="815" y="774"/>
                <a:chExt cx="4064" cy="47"/>
              </a:xfrm>
            </p:grpSpPr>
            <p:cxnSp>
              <p:nvCxnSpPr>
                <p:cNvPr id="3675" name="Google Shape;3675;p10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676" name="Google Shape;3676;p10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677" name="Google Shape;3677;p104"/>
              <p:cNvGrpSpPr/>
              <p:nvPr/>
            </p:nvGrpSpPr>
            <p:grpSpPr>
              <a:xfrm>
                <a:off x="815" y="1300"/>
                <a:ext cx="4064" cy="47"/>
                <a:chOff x="815" y="774"/>
                <a:chExt cx="4064" cy="47"/>
              </a:xfrm>
            </p:grpSpPr>
            <p:cxnSp>
              <p:nvCxnSpPr>
                <p:cNvPr id="3678" name="Google Shape;3678;p10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679" name="Google Shape;3679;p10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sp>
          <p:nvSpPr>
            <p:cNvPr id="3680" name="Google Shape;3680;p104"/>
            <p:cNvSpPr/>
            <p:nvPr/>
          </p:nvSpPr>
          <p:spPr>
            <a:xfrm>
              <a:off x="4784651" y="2742286"/>
              <a:ext cx="46037"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681" name="Google Shape;3681;p104"/>
            <p:cNvGrpSpPr/>
            <p:nvPr/>
          </p:nvGrpSpPr>
          <p:grpSpPr>
            <a:xfrm>
              <a:off x="2192014" y="2723236"/>
              <a:ext cx="2241799" cy="3205339"/>
              <a:chOff x="707" y="1568"/>
              <a:chExt cx="1412" cy="2019"/>
            </a:xfrm>
          </p:grpSpPr>
          <p:grpSp>
            <p:nvGrpSpPr>
              <p:cNvPr id="3682" name="Google Shape;3682;p104"/>
              <p:cNvGrpSpPr/>
              <p:nvPr/>
            </p:nvGrpSpPr>
            <p:grpSpPr>
              <a:xfrm>
                <a:off x="707" y="2094"/>
                <a:ext cx="1412" cy="1493"/>
                <a:chOff x="1093" y="1347"/>
                <a:chExt cx="1412" cy="1493"/>
              </a:xfrm>
            </p:grpSpPr>
            <p:grpSp>
              <p:nvGrpSpPr>
                <p:cNvPr id="3683" name="Google Shape;3683;p104"/>
                <p:cNvGrpSpPr/>
                <p:nvPr/>
              </p:nvGrpSpPr>
              <p:grpSpPr>
                <a:xfrm>
                  <a:off x="1733" y="1347"/>
                  <a:ext cx="772" cy="671"/>
                  <a:chOff x="1733" y="1347"/>
                  <a:chExt cx="772" cy="671"/>
                </a:xfrm>
              </p:grpSpPr>
              <p:sp>
                <p:nvSpPr>
                  <p:cNvPr id="3684" name="Google Shape;3684;p10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85" name="Google Shape;3685;p10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86" name="Google Shape;3686;p10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87" name="Google Shape;3687;p10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88" name="Google Shape;3688;p104"/>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89" name="Google Shape;3689;p104"/>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690" name="Google Shape;3690;p104"/>
            <p:cNvGrpSpPr/>
            <p:nvPr/>
          </p:nvGrpSpPr>
          <p:grpSpPr>
            <a:xfrm flipH="1">
              <a:off x="8046963" y="2732761"/>
              <a:ext cx="2241800" cy="3205339"/>
              <a:chOff x="707" y="1568"/>
              <a:chExt cx="1412" cy="2019"/>
            </a:xfrm>
          </p:grpSpPr>
          <p:grpSp>
            <p:nvGrpSpPr>
              <p:cNvPr id="3691" name="Google Shape;3691;p104"/>
              <p:cNvGrpSpPr/>
              <p:nvPr/>
            </p:nvGrpSpPr>
            <p:grpSpPr>
              <a:xfrm>
                <a:off x="707" y="2094"/>
                <a:ext cx="1412" cy="1493"/>
                <a:chOff x="1093" y="1347"/>
                <a:chExt cx="1412" cy="1493"/>
              </a:xfrm>
            </p:grpSpPr>
            <p:grpSp>
              <p:nvGrpSpPr>
                <p:cNvPr id="3692" name="Google Shape;3692;p104"/>
                <p:cNvGrpSpPr/>
                <p:nvPr/>
              </p:nvGrpSpPr>
              <p:grpSpPr>
                <a:xfrm>
                  <a:off x="1733" y="1347"/>
                  <a:ext cx="772" cy="671"/>
                  <a:chOff x="1733" y="1347"/>
                  <a:chExt cx="772" cy="671"/>
                </a:xfrm>
              </p:grpSpPr>
              <p:sp>
                <p:nvSpPr>
                  <p:cNvPr id="3693" name="Google Shape;3693;p10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94" name="Google Shape;3694;p10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95" name="Google Shape;3695;p10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96" name="Google Shape;3696;p10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97" name="Google Shape;3697;p104"/>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98" name="Google Shape;3698;p104"/>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99" name="Google Shape;3699;p104"/>
            <p:cNvSpPr/>
            <p:nvPr/>
          </p:nvSpPr>
          <p:spPr>
            <a:xfrm>
              <a:off x="7626276" y="2732761"/>
              <a:ext cx="46037"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00" name="Google Shape;3700;p104"/>
            <p:cNvSpPr txBox="1"/>
            <p:nvPr/>
          </p:nvSpPr>
          <p:spPr>
            <a:xfrm>
              <a:off x="4697837" y="5343599"/>
              <a:ext cx="32378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b</a:t>
              </a:r>
              <a:r>
                <a:rPr lang="en-US" sz="2400" b="1" i="1" baseline="-25000">
                  <a:solidFill>
                    <a:schemeClr val="dk2"/>
                  </a:solidFill>
                  <a:latin typeface="Arial"/>
                  <a:ea typeface="Arial"/>
                  <a:cs typeface="Arial"/>
                  <a:sym typeface="Arial"/>
                </a:rPr>
                <a:t>f</a:t>
              </a:r>
              <a:r>
                <a:rPr lang="en-US" sz="2400" b="1">
                  <a:solidFill>
                    <a:schemeClr val="dk2"/>
                  </a:solidFill>
                  <a:latin typeface="Arial"/>
                  <a:ea typeface="Arial"/>
                  <a:cs typeface="Arial"/>
                  <a:sym typeface="Arial"/>
                </a:rPr>
                <a:t> = link flange width</a:t>
              </a:r>
              <a:endParaRPr sz="2400" b="1" i="1">
                <a:solidFill>
                  <a:schemeClr val="dk2"/>
                </a:solidFill>
                <a:latin typeface="Arial"/>
                <a:ea typeface="Arial"/>
                <a:cs typeface="Arial"/>
                <a:sym typeface="Arial"/>
              </a:endParaRPr>
            </a:p>
          </p:txBody>
        </p:sp>
      </p:grpSp>
      <p:sp>
        <p:nvSpPr>
          <p:cNvPr id="3701" name="Google Shape;3701;p104"/>
          <p:cNvSpPr/>
          <p:nvPr/>
        </p:nvSpPr>
        <p:spPr>
          <a:xfrm>
            <a:off x="693105" y="1052736"/>
            <a:ext cx="4178759" cy="1015663"/>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ctr"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2.6</a:t>
            </a:r>
            <a:r>
              <a:rPr lang="en-US" sz="2400" b="1" i="1">
                <a:solidFill>
                  <a:schemeClr val="dk2"/>
                </a:solidFill>
                <a:latin typeface="Arial"/>
                <a:ea typeface="Arial"/>
                <a:cs typeface="Arial"/>
                <a:sym typeface="Arial"/>
              </a:rPr>
              <a:t> M</a:t>
            </a:r>
            <a:r>
              <a:rPr lang="en-US" sz="2400" b="1" i="1" baseline="-25000">
                <a:solidFill>
                  <a:schemeClr val="dk2"/>
                </a:solidFill>
                <a:latin typeface="Arial"/>
                <a:ea typeface="Arial"/>
                <a:cs typeface="Arial"/>
                <a:sym typeface="Arial"/>
              </a:rPr>
              <a:t>p</a:t>
            </a:r>
            <a:r>
              <a:rPr lang="en-US" sz="2400" b="1" baseline="-25000">
                <a:solidFill>
                  <a:schemeClr val="dk2"/>
                </a:solidFill>
                <a:latin typeface="Arial"/>
                <a:ea typeface="Arial"/>
                <a:cs typeface="Arial"/>
                <a:sym typeface="Arial"/>
              </a:rPr>
              <a:t> </a:t>
            </a:r>
            <a:r>
              <a:rPr lang="en-US" sz="2400" b="1">
                <a:solidFill>
                  <a:schemeClr val="dk2"/>
                </a:solidFill>
                <a:latin typeface="Arial"/>
                <a:ea typeface="Arial"/>
                <a:cs typeface="Arial"/>
                <a:sym typeface="Arial"/>
              </a:rPr>
              <a:t>/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r>
              <a:rPr lang="en-US" sz="2400" b="1" i="1">
                <a:solidFill>
                  <a:schemeClr val="dk2"/>
                </a:solidFill>
                <a:latin typeface="Arial"/>
                <a:ea typeface="Arial"/>
                <a:cs typeface="Arial"/>
                <a:sym typeface="Arial"/>
              </a:rPr>
              <a:t>  &lt;  e</a:t>
            </a:r>
            <a:r>
              <a:rPr lang="en-US" sz="2400" b="1">
                <a:solidFill>
                  <a:schemeClr val="dk2"/>
                </a:solidFill>
                <a:latin typeface="Arial"/>
                <a:ea typeface="Arial"/>
                <a:cs typeface="Arial"/>
                <a:sym typeface="Arial"/>
              </a:rPr>
              <a:t>  &lt;  5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i="1">
              <a:solidFill>
                <a:schemeClr val="dk2"/>
              </a:solidFill>
              <a:latin typeface="Arial"/>
              <a:ea typeface="Arial"/>
              <a:cs typeface="Arial"/>
              <a:sym typeface="Arial"/>
            </a:endParaRPr>
          </a:p>
          <a:p>
            <a:pPr marL="457200" marR="0" lvl="0" indent="-457200" algn="ctr" rtl="0">
              <a:spcBef>
                <a:spcPts val="1200"/>
              </a:spcBef>
              <a:spcAft>
                <a:spcPts val="0"/>
              </a:spcAft>
              <a:buClr>
                <a:schemeClr val="dk2"/>
              </a:buClr>
              <a:buSzPts val="2400"/>
              <a:buFont typeface="Arial"/>
              <a:buNone/>
            </a:pPr>
            <a:r>
              <a:rPr lang="en-US" sz="2400" b="1" i="1">
                <a:solidFill>
                  <a:schemeClr val="dk2"/>
                </a:solidFill>
                <a:latin typeface="Arial"/>
                <a:ea typeface="Arial"/>
                <a:cs typeface="Arial"/>
                <a:sym typeface="Arial"/>
              </a:rPr>
              <a:t>(Flexural Yielding Links)</a:t>
            </a:r>
            <a:endParaRPr sz="2400" b="1" i="1" baseline="-25000">
              <a:solidFill>
                <a:schemeClr val="dk2"/>
              </a:solidFill>
              <a:latin typeface="Arial"/>
              <a:ea typeface="Arial"/>
              <a:cs typeface="Arial"/>
              <a:sym typeface="Arial"/>
            </a:endParaRPr>
          </a:p>
        </p:txBody>
      </p:sp>
      <p:grpSp>
        <p:nvGrpSpPr>
          <p:cNvPr id="3702" name="Google Shape;3702;p104"/>
          <p:cNvGrpSpPr/>
          <p:nvPr/>
        </p:nvGrpSpPr>
        <p:grpSpPr>
          <a:xfrm>
            <a:off x="4084500" y="2099465"/>
            <a:ext cx="4162425" cy="936625"/>
            <a:chOff x="4076055" y="2204342"/>
            <a:chExt cx="4162425" cy="936625"/>
          </a:xfrm>
        </p:grpSpPr>
        <p:grpSp>
          <p:nvGrpSpPr>
            <p:cNvPr id="3703" name="Google Shape;3703;p104"/>
            <p:cNvGrpSpPr/>
            <p:nvPr/>
          </p:nvGrpSpPr>
          <p:grpSpPr>
            <a:xfrm>
              <a:off x="4076055" y="2204342"/>
              <a:ext cx="4162425" cy="936625"/>
              <a:chOff x="1428" y="1055"/>
              <a:chExt cx="2622" cy="590"/>
            </a:xfrm>
          </p:grpSpPr>
          <p:cxnSp>
            <p:nvCxnSpPr>
              <p:cNvPr id="3704" name="Google Shape;3704;p104"/>
              <p:cNvCxnSpPr/>
              <p:nvPr/>
            </p:nvCxnSpPr>
            <p:spPr>
              <a:xfrm>
                <a:off x="1566" y="1179"/>
                <a:ext cx="0" cy="449"/>
              </a:xfrm>
              <a:prstGeom prst="straightConnector1">
                <a:avLst/>
              </a:prstGeom>
              <a:noFill/>
              <a:ln w="28575" cap="flat" cmpd="sng">
                <a:solidFill>
                  <a:schemeClr val="dk1"/>
                </a:solidFill>
                <a:prstDash val="solid"/>
                <a:round/>
                <a:headEnd type="none" w="med" len="med"/>
                <a:tailEnd type="none" w="med" len="med"/>
              </a:ln>
            </p:spPr>
          </p:cxnSp>
          <p:cxnSp>
            <p:nvCxnSpPr>
              <p:cNvPr id="3705" name="Google Shape;3705;p104"/>
              <p:cNvCxnSpPr/>
              <p:nvPr/>
            </p:nvCxnSpPr>
            <p:spPr>
              <a:xfrm>
                <a:off x="1566" y="1307"/>
                <a:ext cx="2323" cy="0"/>
              </a:xfrm>
              <a:prstGeom prst="straightConnector1">
                <a:avLst/>
              </a:prstGeom>
              <a:noFill/>
              <a:ln w="28575" cap="flat" cmpd="sng">
                <a:solidFill>
                  <a:schemeClr val="dk1"/>
                </a:solidFill>
                <a:prstDash val="solid"/>
                <a:round/>
                <a:headEnd type="triangle" w="med" len="med"/>
                <a:tailEnd type="triangle" w="med" len="med"/>
              </a:ln>
            </p:spPr>
          </p:cxnSp>
          <p:sp>
            <p:nvSpPr>
              <p:cNvPr id="3706" name="Google Shape;3706;p104"/>
              <p:cNvSpPr txBox="1"/>
              <p:nvPr/>
            </p:nvSpPr>
            <p:spPr>
              <a:xfrm>
                <a:off x="2077" y="1055"/>
                <a:ext cx="1339" cy="2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cxnSp>
            <p:nvCxnSpPr>
              <p:cNvPr id="3707" name="Google Shape;3707;p104"/>
              <p:cNvCxnSpPr/>
              <p:nvPr/>
            </p:nvCxnSpPr>
            <p:spPr>
              <a:xfrm rot="10800000">
                <a:off x="1858" y="1443"/>
                <a:ext cx="0" cy="185"/>
              </a:xfrm>
              <a:prstGeom prst="straightConnector1">
                <a:avLst/>
              </a:prstGeom>
              <a:noFill/>
              <a:ln w="28575" cap="flat" cmpd="sng">
                <a:solidFill>
                  <a:schemeClr val="dk1"/>
                </a:solidFill>
                <a:prstDash val="solid"/>
                <a:round/>
                <a:headEnd type="none" w="med" len="med"/>
                <a:tailEnd type="none" w="med" len="med"/>
              </a:ln>
            </p:spPr>
          </p:cxnSp>
          <p:cxnSp>
            <p:nvCxnSpPr>
              <p:cNvPr id="3708" name="Google Shape;3708;p104"/>
              <p:cNvCxnSpPr/>
              <p:nvPr/>
            </p:nvCxnSpPr>
            <p:spPr>
              <a:xfrm rot="10800000">
                <a:off x="3621" y="1443"/>
                <a:ext cx="0" cy="185"/>
              </a:xfrm>
              <a:prstGeom prst="straightConnector1">
                <a:avLst/>
              </a:prstGeom>
              <a:noFill/>
              <a:ln w="28575" cap="flat" cmpd="sng">
                <a:solidFill>
                  <a:schemeClr val="dk1"/>
                </a:solidFill>
                <a:prstDash val="solid"/>
                <a:round/>
                <a:headEnd type="none" w="med" len="med"/>
                <a:tailEnd type="none" w="med" len="med"/>
              </a:ln>
            </p:spPr>
          </p:cxnSp>
          <p:sp>
            <p:nvSpPr>
              <p:cNvPr id="3709" name="Google Shape;3709;p104"/>
              <p:cNvSpPr txBox="1"/>
              <p:nvPr/>
            </p:nvSpPr>
            <p:spPr>
              <a:xfrm>
                <a:off x="1840" y="1395"/>
                <a:ext cx="860"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a:buNone/>
                </a:pPr>
                <a:r>
                  <a:rPr lang="en-US" sz="2000" b="1">
                    <a:solidFill>
                      <a:schemeClr val="dk2"/>
                    </a:solidFill>
                    <a:latin typeface="Arial"/>
                    <a:ea typeface="Arial"/>
                    <a:cs typeface="Arial"/>
                    <a:sym typeface="Arial"/>
                  </a:rPr>
                  <a:t>1.5 </a:t>
                </a:r>
                <a:r>
                  <a:rPr lang="en-US" sz="2000" b="1" i="1">
                    <a:solidFill>
                      <a:schemeClr val="dk2"/>
                    </a:solidFill>
                    <a:latin typeface="Arial"/>
                    <a:ea typeface="Arial"/>
                    <a:cs typeface="Arial"/>
                    <a:sym typeface="Arial"/>
                  </a:rPr>
                  <a:t>b</a:t>
                </a:r>
                <a:r>
                  <a:rPr lang="en-US" sz="2000" b="1" i="1" baseline="-25000">
                    <a:solidFill>
                      <a:schemeClr val="dk2"/>
                    </a:solidFill>
                    <a:latin typeface="Arial"/>
                    <a:ea typeface="Arial"/>
                    <a:cs typeface="Arial"/>
                    <a:sym typeface="Arial"/>
                  </a:rPr>
                  <a:t>f</a:t>
                </a:r>
                <a:endParaRPr sz="2000" b="1">
                  <a:solidFill>
                    <a:schemeClr val="dk2"/>
                  </a:solidFill>
                  <a:latin typeface="Arial"/>
                  <a:ea typeface="Arial"/>
                  <a:cs typeface="Arial"/>
                  <a:sym typeface="Arial"/>
                </a:endParaRPr>
              </a:p>
            </p:txBody>
          </p:sp>
          <p:sp>
            <p:nvSpPr>
              <p:cNvPr id="3710" name="Google Shape;3710;p104"/>
              <p:cNvSpPr txBox="1"/>
              <p:nvPr/>
            </p:nvSpPr>
            <p:spPr>
              <a:xfrm>
                <a:off x="2746" y="1395"/>
                <a:ext cx="860"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a:buNone/>
                </a:pPr>
                <a:r>
                  <a:rPr lang="en-US" sz="2000" b="1">
                    <a:solidFill>
                      <a:schemeClr val="dk2"/>
                    </a:solidFill>
                    <a:latin typeface="Arial"/>
                    <a:ea typeface="Arial"/>
                    <a:cs typeface="Arial"/>
                    <a:sym typeface="Arial"/>
                  </a:rPr>
                  <a:t>1.5 </a:t>
                </a:r>
                <a:r>
                  <a:rPr lang="en-US" sz="2000" b="1" i="1">
                    <a:solidFill>
                      <a:schemeClr val="dk2"/>
                    </a:solidFill>
                    <a:latin typeface="Arial"/>
                    <a:ea typeface="Arial"/>
                    <a:cs typeface="Arial"/>
                    <a:sym typeface="Arial"/>
                  </a:rPr>
                  <a:t>b</a:t>
                </a:r>
                <a:r>
                  <a:rPr lang="en-US" sz="2000" b="1" i="1" baseline="-25000">
                    <a:solidFill>
                      <a:schemeClr val="dk2"/>
                    </a:solidFill>
                    <a:latin typeface="Arial"/>
                    <a:ea typeface="Arial"/>
                    <a:cs typeface="Arial"/>
                    <a:sym typeface="Arial"/>
                  </a:rPr>
                  <a:t>f</a:t>
                </a:r>
                <a:endParaRPr sz="2000" b="1">
                  <a:solidFill>
                    <a:schemeClr val="dk2"/>
                  </a:solidFill>
                  <a:latin typeface="Arial"/>
                  <a:ea typeface="Arial"/>
                  <a:cs typeface="Arial"/>
                  <a:sym typeface="Arial"/>
                </a:endParaRPr>
              </a:p>
            </p:txBody>
          </p:sp>
          <p:grpSp>
            <p:nvGrpSpPr>
              <p:cNvPr id="3711" name="Google Shape;3711;p104"/>
              <p:cNvGrpSpPr/>
              <p:nvPr/>
            </p:nvGrpSpPr>
            <p:grpSpPr>
              <a:xfrm>
                <a:off x="1428" y="1539"/>
                <a:ext cx="591" cy="1"/>
                <a:chOff x="1428" y="1539"/>
                <a:chExt cx="591" cy="1"/>
              </a:xfrm>
            </p:grpSpPr>
            <p:cxnSp>
              <p:nvCxnSpPr>
                <p:cNvPr id="3712" name="Google Shape;3712;p104"/>
                <p:cNvCxnSpPr/>
                <p:nvPr/>
              </p:nvCxnSpPr>
              <p:spPr>
                <a:xfrm rot="10800000">
                  <a:off x="1858"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3" name="Google Shape;3713;p104"/>
                <p:cNvCxnSpPr/>
                <p:nvPr/>
              </p:nvCxnSpPr>
              <p:spPr>
                <a:xfrm>
                  <a:off x="142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4" name="Google Shape;3714;p104"/>
                <p:cNvCxnSpPr/>
                <p:nvPr/>
              </p:nvCxnSpPr>
              <p:spPr>
                <a:xfrm>
                  <a:off x="1574" y="1540"/>
                  <a:ext cx="284" cy="0"/>
                </a:xfrm>
                <a:prstGeom prst="straightConnector1">
                  <a:avLst/>
                </a:prstGeom>
                <a:noFill/>
                <a:ln w="15875" cap="flat" cmpd="sng">
                  <a:solidFill>
                    <a:schemeClr val="dk2"/>
                  </a:solidFill>
                  <a:prstDash val="solid"/>
                  <a:round/>
                  <a:headEnd type="none" w="med" len="med"/>
                  <a:tailEnd type="none" w="med" len="med"/>
                </a:ln>
              </p:spPr>
            </p:cxnSp>
          </p:grpSp>
          <p:grpSp>
            <p:nvGrpSpPr>
              <p:cNvPr id="3715" name="Google Shape;3715;p104"/>
              <p:cNvGrpSpPr/>
              <p:nvPr/>
            </p:nvGrpSpPr>
            <p:grpSpPr>
              <a:xfrm>
                <a:off x="3459" y="1539"/>
                <a:ext cx="591" cy="1"/>
                <a:chOff x="1428" y="1539"/>
                <a:chExt cx="591" cy="1"/>
              </a:xfrm>
            </p:grpSpPr>
            <p:cxnSp>
              <p:nvCxnSpPr>
                <p:cNvPr id="3716" name="Google Shape;3716;p104"/>
                <p:cNvCxnSpPr/>
                <p:nvPr/>
              </p:nvCxnSpPr>
              <p:spPr>
                <a:xfrm rot="10800000">
                  <a:off x="1858"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7" name="Google Shape;3717;p104"/>
                <p:cNvCxnSpPr/>
                <p:nvPr/>
              </p:nvCxnSpPr>
              <p:spPr>
                <a:xfrm>
                  <a:off x="142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18" name="Google Shape;3718;p104"/>
                <p:cNvCxnSpPr/>
                <p:nvPr/>
              </p:nvCxnSpPr>
              <p:spPr>
                <a:xfrm>
                  <a:off x="1574" y="1540"/>
                  <a:ext cx="284" cy="0"/>
                </a:xfrm>
                <a:prstGeom prst="straightConnector1">
                  <a:avLst/>
                </a:prstGeom>
                <a:noFill/>
                <a:ln w="15875" cap="flat" cmpd="sng">
                  <a:solidFill>
                    <a:schemeClr val="dk2"/>
                  </a:solidFill>
                  <a:prstDash val="solid"/>
                  <a:round/>
                  <a:headEnd type="none" w="med" len="med"/>
                  <a:tailEnd type="none" w="med" len="med"/>
                </a:ln>
              </p:spPr>
            </p:cxnSp>
          </p:grpSp>
        </p:grpSp>
        <p:cxnSp>
          <p:nvCxnSpPr>
            <p:cNvPr id="3719" name="Google Shape;3719;p104"/>
            <p:cNvCxnSpPr/>
            <p:nvPr/>
          </p:nvCxnSpPr>
          <p:spPr>
            <a:xfrm>
              <a:off x="7993774" y="2401192"/>
              <a:ext cx="0" cy="712788"/>
            </a:xfrm>
            <a:prstGeom prst="straightConnector1">
              <a:avLst/>
            </a:prstGeom>
            <a:noFill/>
            <a:ln w="28575" cap="flat" cmpd="sng">
              <a:solidFill>
                <a:schemeClr val="dk1"/>
              </a:solidFill>
              <a:prstDash val="solid"/>
              <a:round/>
              <a:headEnd type="none" w="med" len="med"/>
              <a:tailEnd type="none" w="med" len="med"/>
            </a:ln>
          </p:spPr>
        </p:cxnSp>
      </p:gr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724"/>
        <p:cNvGrpSpPr/>
        <p:nvPr/>
      </p:nvGrpSpPr>
      <p:grpSpPr>
        <a:xfrm>
          <a:off x="0" y="0"/>
          <a:ext cx="0" cy="0"/>
          <a:chOff x="0" y="0"/>
          <a:chExt cx="0" cy="0"/>
        </a:xfrm>
      </p:grpSpPr>
      <p:sp>
        <p:nvSpPr>
          <p:cNvPr id="3725" name="Google Shape;3725;p10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105</a:t>
            </a:fld>
            <a:endParaRPr/>
          </a:p>
        </p:txBody>
      </p:sp>
      <p:pic>
        <p:nvPicPr>
          <p:cNvPr id="3726" name="Google Shape;3726;p105" descr="EBF16"/>
          <p:cNvPicPr preferRelativeResize="0"/>
          <p:nvPr/>
        </p:nvPicPr>
        <p:blipFill rotWithShape="1">
          <a:blip r:embed="rId3">
            <a:alphaModFix/>
          </a:blip>
          <a:srcRect/>
          <a:stretch/>
        </p:blipFill>
        <p:spPr>
          <a:xfrm>
            <a:off x="1043600" y="0"/>
            <a:ext cx="10104799" cy="6858000"/>
          </a:xfrm>
          <a:prstGeom prst="rect">
            <a:avLst/>
          </a:prstGeom>
          <a:noFill/>
          <a:ln>
            <a:noFill/>
          </a:ln>
        </p:spPr>
      </p:pic>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731"/>
        <p:cNvGrpSpPr/>
        <p:nvPr/>
      </p:nvGrpSpPr>
      <p:grpSpPr>
        <a:xfrm>
          <a:off x="0" y="0"/>
          <a:ext cx="0" cy="0"/>
          <a:chOff x="0" y="0"/>
          <a:chExt cx="0" cy="0"/>
        </a:xfrm>
      </p:grpSpPr>
      <p:sp>
        <p:nvSpPr>
          <p:cNvPr id="3732" name="Google Shape;3732;p10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106</a:t>
            </a:fld>
            <a:endParaRPr/>
          </a:p>
        </p:txBody>
      </p:sp>
      <p:pic>
        <p:nvPicPr>
          <p:cNvPr id="3733" name="Google Shape;3733;p106" descr="IMG95"/>
          <p:cNvPicPr preferRelativeResize="0"/>
          <p:nvPr/>
        </p:nvPicPr>
        <p:blipFill rotWithShape="1">
          <a:blip r:embed="rId3">
            <a:alphaModFix/>
          </a:blip>
          <a:srcRect/>
          <a:stretch/>
        </p:blipFill>
        <p:spPr>
          <a:xfrm>
            <a:off x="979032" y="459941"/>
            <a:ext cx="10233935" cy="5938118"/>
          </a:xfrm>
          <a:prstGeom prst="rect">
            <a:avLst/>
          </a:prstGeom>
          <a:noFill/>
          <a:ln>
            <a:noFill/>
          </a:ln>
        </p:spPr>
      </p:pic>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738"/>
        <p:cNvGrpSpPr/>
        <p:nvPr/>
      </p:nvGrpSpPr>
      <p:grpSpPr>
        <a:xfrm>
          <a:off x="0" y="0"/>
          <a:ext cx="0" cy="0"/>
          <a:chOff x="0" y="0"/>
          <a:chExt cx="0" cy="0"/>
        </a:xfrm>
      </p:grpSpPr>
      <p:sp>
        <p:nvSpPr>
          <p:cNvPr id="3739" name="Google Shape;3739;p107"/>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740" name="Google Shape;3740;p107"/>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741" name="Google Shape;3741;p10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107</a:t>
            </a:fld>
            <a:endParaRPr/>
          </a:p>
        </p:txBody>
      </p:sp>
      <p:sp>
        <p:nvSpPr>
          <p:cNvPr id="3742" name="Google Shape;3742;p107"/>
          <p:cNvSpPr txBox="1"/>
          <p:nvPr/>
        </p:nvSpPr>
        <p:spPr>
          <a:xfrm>
            <a:off x="1306828" y="1940818"/>
            <a:ext cx="914345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Links shall be provided with intermediate web stiffeners as follows:</a:t>
            </a:r>
            <a:endParaRPr dirty="0"/>
          </a:p>
        </p:txBody>
      </p:sp>
      <p:sp>
        <p:nvSpPr>
          <p:cNvPr id="3743" name="Google Shape;3743;p107"/>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
        <p:nvSpPr>
          <p:cNvPr id="3744" name="Google Shape;3744;p107"/>
          <p:cNvSpPr txBox="1"/>
          <p:nvPr/>
        </p:nvSpPr>
        <p:spPr>
          <a:xfrm>
            <a:off x="1306828" y="3188995"/>
            <a:ext cx="8196263"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AutoNum type="alphaLcParenR" startAt="3"/>
            </a:pPr>
            <a:r>
              <a:rPr lang="en-US" sz="2800" b="1">
                <a:solidFill>
                  <a:schemeClr val="dk1"/>
                </a:solidFill>
                <a:latin typeface="Arial"/>
                <a:ea typeface="Arial"/>
                <a:cs typeface="Arial"/>
                <a:sym typeface="Arial"/>
              </a:rPr>
              <a:t>Links of length  1.6</a:t>
            </a:r>
            <a:r>
              <a:rPr lang="en-US" sz="2800" b="1" i="1">
                <a:solidFill>
                  <a:schemeClr val="dk1"/>
                </a:solidFill>
                <a:latin typeface="Arial"/>
                <a:ea typeface="Arial"/>
                <a:cs typeface="Arial"/>
                <a:sym typeface="Arial"/>
              </a:rPr>
              <a:t> M</a:t>
            </a:r>
            <a:r>
              <a:rPr lang="en-US" sz="2800" b="1" i="1" baseline="-25000">
                <a:solidFill>
                  <a:schemeClr val="dk1"/>
                </a:solidFill>
                <a:latin typeface="Arial"/>
                <a:ea typeface="Arial"/>
                <a:cs typeface="Arial"/>
                <a:sym typeface="Arial"/>
              </a:rPr>
              <a:t>p</a:t>
            </a:r>
            <a:r>
              <a:rPr lang="en-US" sz="2800" b="1">
                <a:solidFill>
                  <a:schemeClr val="dk1"/>
                </a:solidFill>
                <a:latin typeface="Arial"/>
                <a:ea typeface="Arial"/>
                <a:cs typeface="Arial"/>
                <a:sym typeface="Arial"/>
              </a:rPr>
              <a:t> /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&lt;  e</a:t>
            </a:r>
            <a:r>
              <a:rPr lang="en-US" sz="2800" b="1">
                <a:solidFill>
                  <a:schemeClr val="dk1"/>
                </a:solidFill>
                <a:latin typeface="Arial"/>
                <a:ea typeface="Arial"/>
                <a:cs typeface="Arial"/>
                <a:sym typeface="Arial"/>
              </a:rPr>
              <a:t>  &lt;  2.6 </a:t>
            </a:r>
            <a:r>
              <a:rPr lang="en-US" sz="2800" b="1" i="1">
                <a:solidFill>
                  <a:schemeClr val="dk1"/>
                </a:solidFill>
                <a:latin typeface="Arial"/>
                <a:ea typeface="Arial"/>
                <a:cs typeface="Arial"/>
                <a:sym typeface="Arial"/>
              </a:rPr>
              <a:t>M</a:t>
            </a:r>
            <a:r>
              <a:rPr lang="en-US" sz="2800" b="1" i="1" baseline="-25000">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endParaRPr sz="2800" b="1" i="1" baseline="-25000">
              <a:solidFill>
                <a:schemeClr val="dk1"/>
              </a:solidFill>
              <a:latin typeface="Arial"/>
              <a:ea typeface="Arial"/>
              <a:cs typeface="Arial"/>
              <a:sym typeface="Arial"/>
            </a:endParaRPr>
          </a:p>
        </p:txBody>
      </p:sp>
      <p:sp>
        <p:nvSpPr>
          <p:cNvPr id="3745" name="Google Shape;3745;p107"/>
          <p:cNvSpPr txBox="1"/>
          <p:nvPr/>
        </p:nvSpPr>
        <p:spPr>
          <a:xfrm>
            <a:off x="1724297" y="4125157"/>
            <a:ext cx="1056785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stiffeners meeting the requirements of both (a) and (b)</a:t>
            </a:r>
            <a:endParaRPr dirty="0"/>
          </a:p>
        </p:txBody>
      </p:sp>
      <p:sp>
        <p:nvSpPr>
          <p:cNvPr id="3746" name="Google Shape;3746;p107"/>
          <p:cNvSpPr/>
          <p:nvPr/>
        </p:nvSpPr>
        <p:spPr>
          <a:xfrm>
            <a:off x="1606731" y="4005064"/>
            <a:ext cx="10332720" cy="731520"/>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47" name="Google Shape;3747;p107"/>
          <p:cNvSpPr txBox="1"/>
          <p:nvPr/>
        </p:nvSpPr>
        <p:spPr>
          <a:xfrm>
            <a:off x="1306828" y="5411903"/>
            <a:ext cx="990174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For links of length  </a:t>
            </a:r>
            <a:r>
              <a:rPr lang="en-US" sz="2800" b="0" i="1" dirty="0">
                <a:solidFill>
                  <a:schemeClr val="dk1"/>
                </a:solidFill>
                <a:latin typeface="Arial"/>
                <a:ea typeface="Arial"/>
                <a:cs typeface="Arial"/>
                <a:sym typeface="Arial"/>
              </a:rPr>
              <a:t>e</a:t>
            </a:r>
            <a:r>
              <a:rPr lang="en-US" sz="2800" b="0" dirty="0">
                <a:solidFill>
                  <a:schemeClr val="dk1"/>
                </a:solidFill>
                <a:latin typeface="Arial"/>
                <a:ea typeface="Arial"/>
                <a:cs typeface="Arial"/>
                <a:sym typeface="Arial"/>
              </a:rPr>
              <a:t>  &gt;  5 </a:t>
            </a:r>
            <a:r>
              <a:rPr lang="en-US" sz="2800" b="0" i="1" dirty="0" err="1">
                <a:solidFill>
                  <a:schemeClr val="dk1"/>
                </a:solidFill>
                <a:latin typeface="Arial"/>
                <a:ea typeface="Arial"/>
                <a:cs typeface="Arial"/>
                <a:sym typeface="Arial"/>
              </a:rPr>
              <a:t>M</a:t>
            </a:r>
            <a:r>
              <a:rPr lang="en-US" sz="2800" b="0" i="1" baseline="-25000" dirty="0" err="1">
                <a:solidFill>
                  <a:schemeClr val="dk1"/>
                </a:solidFill>
                <a:latin typeface="Arial"/>
                <a:ea typeface="Arial"/>
                <a:cs typeface="Arial"/>
                <a:sym typeface="Arial"/>
              </a:rPr>
              <a:t>p</a:t>
            </a:r>
            <a:r>
              <a:rPr lang="en-US" sz="2800" b="0" baseline="-25000" dirty="0">
                <a:solidFill>
                  <a:schemeClr val="dk1"/>
                </a:solidFill>
                <a:latin typeface="Arial"/>
                <a:ea typeface="Arial"/>
                <a:cs typeface="Arial"/>
                <a:sym typeface="Arial"/>
              </a:rPr>
              <a:t> </a:t>
            </a:r>
            <a:r>
              <a:rPr lang="en-US" sz="2800" b="0" dirty="0">
                <a:solidFill>
                  <a:schemeClr val="dk1"/>
                </a:solidFill>
                <a:latin typeface="Arial"/>
                <a:ea typeface="Arial"/>
                <a:cs typeface="Arial"/>
                <a:sym typeface="Arial"/>
              </a:rPr>
              <a:t>/ </a:t>
            </a:r>
            <a:r>
              <a:rPr lang="en-US" sz="2800" b="0" i="1" dirty="0" err="1">
                <a:solidFill>
                  <a:schemeClr val="dk1"/>
                </a:solidFill>
                <a:latin typeface="Arial"/>
                <a:ea typeface="Arial"/>
                <a:cs typeface="Arial"/>
                <a:sym typeface="Arial"/>
              </a:rPr>
              <a:t>V</a:t>
            </a:r>
            <a:r>
              <a:rPr lang="en-US" sz="2800" b="0" i="1" baseline="-25000" dirty="0" err="1">
                <a:solidFill>
                  <a:schemeClr val="dk1"/>
                </a:solidFill>
                <a:latin typeface="Arial"/>
                <a:ea typeface="Arial"/>
                <a:cs typeface="Arial"/>
                <a:sym typeface="Arial"/>
              </a:rPr>
              <a:t>p</a:t>
            </a:r>
            <a:r>
              <a:rPr lang="en-US" sz="2800" b="0" i="1" baseline="-25000" dirty="0">
                <a:solidFill>
                  <a:schemeClr val="dk1"/>
                </a:solidFill>
                <a:latin typeface="Arial"/>
                <a:ea typeface="Arial"/>
                <a:cs typeface="Arial"/>
                <a:sym typeface="Arial"/>
              </a:rPr>
              <a:t> </a:t>
            </a:r>
            <a:r>
              <a:rPr lang="en-US" sz="2800" b="0" dirty="0">
                <a:solidFill>
                  <a:schemeClr val="dk1"/>
                </a:solidFill>
                <a:latin typeface="Arial"/>
                <a:ea typeface="Arial"/>
                <a:cs typeface="Arial"/>
                <a:sym typeface="Arial"/>
              </a:rPr>
              <a:t>no intermediate web stiffeners shall be required.</a:t>
            </a:r>
            <a:endParaRPr sz="2800" b="0" baseline="-25000" dirty="0">
              <a:solidFill>
                <a:schemeClr val="dk1"/>
              </a:solidFill>
              <a:latin typeface="Arial"/>
              <a:ea typeface="Arial"/>
              <a:cs typeface="Arial"/>
              <a:sym typeface="Arial"/>
            </a:endParaRP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752"/>
        <p:cNvGrpSpPr/>
        <p:nvPr/>
      </p:nvGrpSpPr>
      <p:grpSpPr>
        <a:xfrm>
          <a:off x="0" y="0"/>
          <a:ext cx="0" cy="0"/>
          <a:chOff x="0" y="0"/>
          <a:chExt cx="0" cy="0"/>
        </a:xfrm>
      </p:grpSpPr>
      <p:sp>
        <p:nvSpPr>
          <p:cNvPr id="3753" name="Google Shape;3753;p10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754" name="Google Shape;3754;p10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108</a:t>
            </a:fld>
            <a:endParaRPr/>
          </a:p>
        </p:txBody>
      </p:sp>
      <p:sp>
        <p:nvSpPr>
          <p:cNvPr id="3755" name="Google Shape;3755;p108"/>
          <p:cNvSpPr txBox="1"/>
          <p:nvPr/>
        </p:nvSpPr>
        <p:spPr>
          <a:xfrm>
            <a:off x="716135" y="1089010"/>
            <a:ext cx="4008389" cy="938719"/>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200"/>
              <a:buFont typeface="Arial Narrow"/>
              <a:buNone/>
            </a:pPr>
            <a:r>
              <a:rPr lang="en-US" sz="2200" b="1">
                <a:solidFill>
                  <a:schemeClr val="dk2"/>
                </a:solidFill>
                <a:latin typeface="Arial Narrow"/>
                <a:ea typeface="Arial Narrow"/>
                <a:cs typeface="Arial Narrow"/>
                <a:sym typeface="Arial Narrow"/>
              </a:rPr>
              <a:t>1.6</a:t>
            </a:r>
            <a:r>
              <a:rPr lang="en-US" sz="2200" b="1" i="1">
                <a:solidFill>
                  <a:schemeClr val="dk2"/>
                </a:solidFill>
                <a:latin typeface="Arial Narrow"/>
                <a:ea typeface="Arial Narrow"/>
                <a:cs typeface="Arial Narrow"/>
                <a:sym typeface="Arial Narrow"/>
              </a:rPr>
              <a:t> M</a:t>
            </a:r>
            <a:r>
              <a:rPr lang="en-US" sz="2200" b="1" i="1" baseline="-25000">
                <a:solidFill>
                  <a:schemeClr val="dk2"/>
                </a:solidFill>
                <a:latin typeface="Arial Narrow"/>
                <a:ea typeface="Arial Narrow"/>
                <a:cs typeface="Arial Narrow"/>
                <a:sym typeface="Arial Narrow"/>
              </a:rPr>
              <a:t>p</a:t>
            </a:r>
            <a:r>
              <a:rPr lang="en-US" sz="2200" b="1" baseline="-25000">
                <a:solidFill>
                  <a:schemeClr val="dk2"/>
                </a:solidFill>
                <a:latin typeface="Arial Narrow"/>
                <a:ea typeface="Arial Narrow"/>
                <a:cs typeface="Arial Narrow"/>
                <a:sym typeface="Arial Narrow"/>
              </a:rPr>
              <a:t> </a:t>
            </a:r>
            <a:r>
              <a:rPr lang="en-US" sz="2200" b="1">
                <a:solidFill>
                  <a:schemeClr val="dk2"/>
                </a:solidFill>
                <a:latin typeface="Arial Narrow"/>
                <a:ea typeface="Arial Narrow"/>
                <a:cs typeface="Arial Narrow"/>
                <a:sym typeface="Arial Narrow"/>
              </a:rPr>
              <a:t>/ </a:t>
            </a:r>
            <a:r>
              <a:rPr lang="en-US" sz="2200" b="1" i="1">
                <a:solidFill>
                  <a:schemeClr val="dk2"/>
                </a:solidFill>
                <a:latin typeface="Arial Narrow"/>
                <a:ea typeface="Arial Narrow"/>
                <a:cs typeface="Arial Narrow"/>
                <a:sym typeface="Arial Narrow"/>
              </a:rPr>
              <a:t>V</a:t>
            </a:r>
            <a:r>
              <a:rPr lang="en-US" sz="2200" b="1" i="1" baseline="-25000">
                <a:solidFill>
                  <a:schemeClr val="dk2"/>
                </a:solidFill>
                <a:latin typeface="Arial Narrow"/>
                <a:ea typeface="Arial Narrow"/>
                <a:cs typeface="Arial Narrow"/>
                <a:sym typeface="Arial Narrow"/>
              </a:rPr>
              <a:t>p</a:t>
            </a:r>
            <a:r>
              <a:rPr lang="en-US" sz="2200" b="1" i="1">
                <a:solidFill>
                  <a:schemeClr val="dk2"/>
                </a:solidFill>
                <a:latin typeface="Arial Narrow"/>
                <a:ea typeface="Arial Narrow"/>
                <a:cs typeface="Arial Narrow"/>
                <a:sym typeface="Arial Narrow"/>
              </a:rPr>
              <a:t>  &lt;  e</a:t>
            </a:r>
            <a:r>
              <a:rPr lang="en-US" sz="2200" b="1">
                <a:solidFill>
                  <a:schemeClr val="dk2"/>
                </a:solidFill>
                <a:latin typeface="Arial Narrow"/>
                <a:ea typeface="Arial Narrow"/>
                <a:cs typeface="Arial Narrow"/>
                <a:sym typeface="Arial Narrow"/>
              </a:rPr>
              <a:t>  &lt;  2.6 </a:t>
            </a:r>
            <a:r>
              <a:rPr lang="en-US" sz="2200" b="1" i="1">
                <a:solidFill>
                  <a:schemeClr val="dk2"/>
                </a:solidFill>
                <a:latin typeface="Arial Narrow"/>
                <a:ea typeface="Arial Narrow"/>
                <a:cs typeface="Arial Narrow"/>
                <a:sym typeface="Arial Narrow"/>
              </a:rPr>
              <a:t>M</a:t>
            </a:r>
            <a:r>
              <a:rPr lang="en-US" sz="2200" b="1" i="1" baseline="-25000">
                <a:solidFill>
                  <a:schemeClr val="dk2"/>
                </a:solidFill>
                <a:latin typeface="Arial Narrow"/>
                <a:ea typeface="Arial Narrow"/>
                <a:cs typeface="Arial Narrow"/>
                <a:sym typeface="Arial Narrow"/>
              </a:rPr>
              <a:t>p</a:t>
            </a:r>
            <a:r>
              <a:rPr lang="en-US" sz="2200" b="1">
                <a:solidFill>
                  <a:schemeClr val="dk2"/>
                </a:solidFill>
                <a:latin typeface="Arial Narrow"/>
                <a:ea typeface="Arial Narrow"/>
                <a:cs typeface="Arial Narrow"/>
                <a:sym typeface="Arial Narrow"/>
              </a:rPr>
              <a:t> / </a:t>
            </a:r>
            <a:r>
              <a:rPr lang="en-US" sz="2200" b="1" i="1">
                <a:solidFill>
                  <a:schemeClr val="dk2"/>
                </a:solidFill>
                <a:latin typeface="Arial Narrow"/>
                <a:ea typeface="Arial Narrow"/>
                <a:cs typeface="Arial Narrow"/>
                <a:sym typeface="Arial Narrow"/>
              </a:rPr>
              <a:t>V</a:t>
            </a:r>
            <a:r>
              <a:rPr lang="en-US" sz="2200" b="1" i="1" baseline="-25000">
                <a:solidFill>
                  <a:schemeClr val="dk2"/>
                </a:solidFill>
                <a:latin typeface="Arial Narrow"/>
                <a:ea typeface="Arial Narrow"/>
                <a:cs typeface="Arial Narrow"/>
                <a:sym typeface="Arial Narrow"/>
              </a:rPr>
              <a:t>p</a:t>
            </a:r>
            <a:endParaRPr sz="2200" b="1" i="1">
              <a:solidFill>
                <a:schemeClr val="dk2"/>
              </a:solidFill>
              <a:latin typeface="Arial Narrow"/>
              <a:ea typeface="Arial Narrow"/>
              <a:cs typeface="Arial Narrow"/>
              <a:sym typeface="Arial Narrow"/>
            </a:endParaRPr>
          </a:p>
          <a:p>
            <a:pPr marL="0" marR="0" lvl="0" indent="0" algn="ctr" rtl="0">
              <a:spcBef>
                <a:spcPts val="1100"/>
              </a:spcBef>
              <a:spcAft>
                <a:spcPts val="0"/>
              </a:spcAft>
              <a:buClr>
                <a:schemeClr val="dk2"/>
              </a:buClr>
              <a:buSzPts val="2200"/>
              <a:buFont typeface="Arial Narrow"/>
              <a:buNone/>
            </a:pPr>
            <a:r>
              <a:rPr lang="en-US" sz="2200" b="1" i="1">
                <a:solidFill>
                  <a:schemeClr val="dk2"/>
                </a:solidFill>
                <a:latin typeface="Arial Narrow"/>
                <a:ea typeface="Arial Narrow"/>
                <a:cs typeface="Arial Narrow"/>
                <a:sym typeface="Arial Narrow"/>
              </a:rPr>
              <a:t>(Shear and Flexural Yielding Links)</a:t>
            </a:r>
            <a:endParaRPr sz="2200" b="1" i="1" baseline="-25000">
              <a:solidFill>
                <a:schemeClr val="dk2"/>
              </a:solidFill>
              <a:latin typeface="Arial Narrow"/>
              <a:ea typeface="Arial Narrow"/>
              <a:cs typeface="Arial Narrow"/>
              <a:sym typeface="Arial Narrow"/>
            </a:endParaRPr>
          </a:p>
        </p:txBody>
      </p:sp>
      <p:grpSp>
        <p:nvGrpSpPr>
          <p:cNvPr id="3756" name="Google Shape;3756;p108"/>
          <p:cNvGrpSpPr/>
          <p:nvPr/>
        </p:nvGrpSpPr>
        <p:grpSpPr>
          <a:xfrm>
            <a:off x="3301754" y="5128468"/>
            <a:ext cx="7527545" cy="1338263"/>
            <a:chOff x="925" y="2742"/>
            <a:chExt cx="4091" cy="843"/>
          </a:xfrm>
        </p:grpSpPr>
        <p:sp>
          <p:nvSpPr>
            <p:cNvPr id="3757" name="Google Shape;3757;p108"/>
            <p:cNvSpPr txBox="1"/>
            <p:nvPr/>
          </p:nvSpPr>
          <p:spPr>
            <a:xfrm>
              <a:off x="925" y="3025"/>
              <a:ext cx="459"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a:solidFill>
                    <a:schemeClr val="dk2"/>
                  </a:solidFill>
                  <a:latin typeface="Arial"/>
                  <a:ea typeface="Arial"/>
                  <a:cs typeface="Arial"/>
                  <a:sym typeface="Arial"/>
                </a:rPr>
                <a:t>s </a:t>
              </a:r>
              <a:r>
                <a:rPr lang="en-US" sz="2400" b="1" dirty="0">
                  <a:solidFill>
                    <a:schemeClr val="dk2"/>
                  </a:solidFill>
                  <a:latin typeface="Arial"/>
                  <a:ea typeface="Arial"/>
                  <a:cs typeface="Arial"/>
                  <a:sym typeface="Arial"/>
                </a:rPr>
                <a:t>≤</a:t>
              </a:r>
              <a:endParaRPr dirty="0"/>
            </a:p>
          </p:txBody>
        </p:sp>
        <p:sp>
          <p:nvSpPr>
            <p:cNvPr id="3758" name="Google Shape;3758;p108"/>
            <p:cNvSpPr/>
            <p:nvPr/>
          </p:nvSpPr>
          <p:spPr>
            <a:xfrm>
              <a:off x="1311" y="2767"/>
              <a:ext cx="198" cy="800"/>
            </a:xfrm>
            <a:prstGeom prst="leftBrace">
              <a:avLst>
                <a:gd name="adj1" fmla="val 45098"/>
                <a:gd name="adj2" fmla="val 50000"/>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7200"/>
                <a:buFont typeface="Arial"/>
                <a:buNone/>
              </a:pPr>
              <a:endParaRPr sz="7200" b="1">
                <a:solidFill>
                  <a:schemeClr val="dk1"/>
                </a:solidFill>
                <a:latin typeface="Arial Narrow"/>
                <a:ea typeface="Arial Narrow"/>
                <a:cs typeface="Arial Narrow"/>
                <a:sym typeface="Arial Narrow"/>
              </a:endParaRPr>
            </a:p>
          </p:txBody>
        </p:sp>
        <p:sp>
          <p:nvSpPr>
            <p:cNvPr id="3759" name="Google Shape;3759;p108"/>
            <p:cNvSpPr/>
            <p:nvPr/>
          </p:nvSpPr>
          <p:spPr>
            <a:xfrm>
              <a:off x="1437" y="2742"/>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30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dirty="0">
                  <a:solidFill>
                    <a:schemeClr val="dk2"/>
                  </a:solidFill>
                  <a:latin typeface="Arial"/>
                  <a:ea typeface="Arial"/>
                  <a:cs typeface="Arial"/>
                  <a:sym typeface="Arial"/>
                </a:rPr>
                <a:t> -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0.08 radian</a:t>
              </a:r>
              <a:endParaRPr dirty="0"/>
            </a:p>
          </p:txBody>
        </p:sp>
        <p:sp>
          <p:nvSpPr>
            <p:cNvPr id="3760" name="Google Shape;3760;p108"/>
            <p:cNvSpPr/>
            <p:nvPr/>
          </p:nvSpPr>
          <p:spPr>
            <a:xfrm>
              <a:off x="1437" y="3041"/>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52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baseline="-25000" dirty="0">
                  <a:solidFill>
                    <a:schemeClr val="dk2"/>
                  </a:solidFill>
                  <a:latin typeface="Arial"/>
                  <a:ea typeface="Arial"/>
                  <a:cs typeface="Arial"/>
                  <a:sym typeface="Arial"/>
                </a:rPr>
                <a:t> </a:t>
              </a:r>
              <a:r>
                <a:rPr lang="en-US" sz="2000" b="1" dirty="0">
                  <a:solidFill>
                    <a:schemeClr val="dk2"/>
                  </a:solidFill>
                  <a:latin typeface="Arial"/>
                  <a:ea typeface="Arial"/>
                  <a:cs typeface="Arial"/>
                  <a:sym typeface="Arial"/>
                </a:rPr>
                <a:t>-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0.02 radian</a:t>
              </a:r>
              <a:endParaRPr dirty="0"/>
            </a:p>
          </p:txBody>
        </p:sp>
        <p:sp>
          <p:nvSpPr>
            <p:cNvPr id="3761" name="Google Shape;3761;p108"/>
            <p:cNvSpPr txBox="1"/>
            <p:nvPr/>
          </p:nvSpPr>
          <p:spPr>
            <a:xfrm>
              <a:off x="1460" y="3333"/>
              <a:ext cx="3556" cy="2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interpolate 	for 0.02 &lt;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&lt; 0.08 radian</a:t>
              </a:r>
              <a:endParaRPr dirty="0"/>
            </a:p>
          </p:txBody>
        </p:sp>
      </p:grpSp>
      <p:grpSp>
        <p:nvGrpSpPr>
          <p:cNvPr id="3762" name="Google Shape;3762;p108"/>
          <p:cNvGrpSpPr/>
          <p:nvPr/>
        </p:nvGrpSpPr>
        <p:grpSpPr>
          <a:xfrm>
            <a:off x="2322871" y="1856554"/>
            <a:ext cx="7893050" cy="4375080"/>
            <a:chOff x="638100" y="1862458"/>
            <a:chExt cx="7893050" cy="4375080"/>
          </a:xfrm>
        </p:grpSpPr>
        <p:grpSp>
          <p:nvGrpSpPr>
            <p:cNvPr id="3763" name="Google Shape;3763;p108"/>
            <p:cNvGrpSpPr/>
            <p:nvPr/>
          </p:nvGrpSpPr>
          <p:grpSpPr>
            <a:xfrm>
              <a:off x="638100" y="2948062"/>
              <a:ext cx="7893050" cy="909637"/>
              <a:chOff x="815" y="774"/>
              <a:chExt cx="4064" cy="573"/>
            </a:xfrm>
          </p:grpSpPr>
          <p:sp>
            <p:nvSpPr>
              <p:cNvPr id="3764" name="Google Shape;3764;p108"/>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765" name="Google Shape;3765;p108"/>
              <p:cNvGrpSpPr/>
              <p:nvPr/>
            </p:nvGrpSpPr>
            <p:grpSpPr>
              <a:xfrm>
                <a:off x="815" y="774"/>
                <a:ext cx="4064" cy="47"/>
                <a:chOff x="815" y="774"/>
                <a:chExt cx="4064" cy="47"/>
              </a:xfrm>
            </p:grpSpPr>
            <p:cxnSp>
              <p:nvCxnSpPr>
                <p:cNvPr id="3766" name="Google Shape;3766;p108"/>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767" name="Google Shape;3767;p108"/>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768" name="Google Shape;3768;p108"/>
              <p:cNvGrpSpPr/>
              <p:nvPr/>
            </p:nvGrpSpPr>
            <p:grpSpPr>
              <a:xfrm>
                <a:off x="815" y="1300"/>
                <a:ext cx="4064" cy="47"/>
                <a:chOff x="815" y="774"/>
                <a:chExt cx="4064" cy="47"/>
              </a:xfrm>
            </p:grpSpPr>
            <p:cxnSp>
              <p:nvCxnSpPr>
                <p:cNvPr id="3769" name="Google Shape;3769;p108"/>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770" name="Google Shape;3770;p108"/>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771" name="Google Shape;3771;p108"/>
            <p:cNvGrpSpPr/>
            <p:nvPr/>
          </p:nvGrpSpPr>
          <p:grpSpPr>
            <a:xfrm>
              <a:off x="882325" y="3022674"/>
              <a:ext cx="2241800" cy="3205339"/>
              <a:chOff x="707" y="1568"/>
              <a:chExt cx="1412" cy="2019"/>
            </a:xfrm>
          </p:grpSpPr>
          <p:grpSp>
            <p:nvGrpSpPr>
              <p:cNvPr id="3772" name="Google Shape;3772;p108"/>
              <p:cNvGrpSpPr/>
              <p:nvPr/>
            </p:nvGrpSpPr>
            <p:grpSpPr>
              <a:xfrm>
                <a:off x="707" y="2094"/>
                <a:ext cx="1412" cy="1493"/>
                <a:chOff x="1093" y="1347"/>
                <a:chExt cx="1412" cy="1493"/>
              </a:xfrm>
            </p:grpSpPr>
            <p:grpSp>
              <p:nvGrpSpPr>
                <p:cNvPr id="3773" name="Google Shape;3773;p108"/>
                <p:cNvGrpSpPr/>
                <p:nvPr/>
              </p:nvGrpSpPr>
              <p:grpSpPr>
                <a:xfrm>
                  <a:off x="1733" y="1347"/>
                  <a:ext cx="772" cy="671"/>
                  <a:chOff x="1733" y="1347"/>
                  <a:chExt cx="772" cy="671"/>
                </a:xfrm>
              </p:grpSpPr>
              <p:sp>
                <p:nvSpPr>
                  <p:cNvPr id="3774" name="Google Shape;3774;p108"/>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75" name="Google Shape;3775;p108"/>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76" name="Google Shape;3776;p108"/>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77" name="Google Shape;3777;p108"/>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78" name="Google Shape;3778;p108"/>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79" name="Google Shape;3779;p108"/>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780" name="Google Shape;3780;p108"/>
            <p:cNvGrpSpPr/>
            <p:nvPr/>
          </p:nvGrpSpPr>
          <p:grpSpPr>
            <a:xfrm flipH="1">
              <a:off x="6026075" y="3032199"/>
              <a:ext cx="2241799" cy="3205339"/>
              <a:chOff x="707" y="1568"/>
              <a:chExt cx="1412" cy="2019"/>
            </a:xfrm>
          </p:grpSpPr>
          <p:grpSp>
            <p:nvGrpSpPr>
              <p:cNvPr id="3781" name="Google Shape;3781;p108"/>
              <p:cNvGrpSpPr/>
              <p:nvPr/>
            </p:nvGrpSpPr>
            <p:grpSpPr>
              <a:xfrm>
                <a:off x="707" y="2094"/>
                <a:ext cx="1412" cy="1493"/>
                <a:chOff x="1093" y="1347"/>
                <a:chExt cx="1412" cy="1493"/>
              </a:xfrm>
            </p:grpSpPr>
            <p:grpSp>
              <p:nvGrpSpPr>
                <p:cNvPr id="3782" name="Google Shape;3782;p108"/>
                <p:cNvGrpSpPr/>
                <p:nvPr/>
              </p:nvGrpSpPr>
              <p:grpSpPr>
                <a:xfrm>
                  <a:off x="1733" y="1347"/>
                  <a:ext cx="772" cy="671"/>
                  <a:chOff x="1733" y="1347"/>
                  <a:chExt cx="772" cy="671"/>
                </a:xfrm>
              </p:grpSpPr>
              <p:sp>
                <p:nvSpPr>
                  <p:cNvPr id="3783" name="Google Shape;3783;p108"/>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84" name="Google Shape;3784;p108"/>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85" name="Google Shape;3785;p108"/>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86" name="Google Shape;3786;p108"/>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787" name="Google Shape;3787;p108"/>
              <p:cNvSpPr/>
              <p:nvPr/>
            </p:nvSpPr>
            <p:spPr>
              <a:xfrm>
                <a:off x="2085"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788" name="Google Shape;3788;p108"/>
              <p:cNvSpPr/>
              <p:nvPr/>
            </p:nvSpPr>
            <p:spPr>
              <a:xfrm>
                <a:off x="1354" y="1568"/>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789" name="Google Shape;3789;p108"/>
            <p:cNvCxnSpPr/>
            <p:nvPr/>
          </p:nvCxnSpPr>
          <p:spPr>
            <a:xfrm>
              <a:off x="3090787" y="2121416"/>
              <a:ext cx="0" cy="731520"/>
            </a:xfrm>
            <a:prstGeom prst="straightConnector1">
              <a:avLst/>
            </a:prstGeom>
            <a:noFill/>
            <a:ln w="28575" cap="flat" cmpd="sng">
              <a:solidFill>
                <a:schemeClr val="dk1"/>
              </a:solidFill>
              <a:prstDash val="solid"/>
              <a:round/>
              <a:headEnd type="none" w="med" len="med"/>
              <a:tailEnd type="none" w="med" len="med"/>
            </a:ln>
          </p:spPr>
        </p:cxnSp>
        <p:cxnSp>
          <p:nvCxnSpPr>
            <p:cNvPr id="3790" name="Google Shape;3790;p108"/>
            <p:cNvCxnSpPr/>
            <p:nvPr/>
          </p:nvCxnSpPr>
          <p:spPr>
            <a:xfrm>
              <a:off x="6054650" y="2121416"/>
              <a:ext cx="0" cy="731520"/>
            </a:xfrm>
            <a:prstGeom prst="straightConnector1">
              <a:avLst/>
            </a:prstGeom>
            <a:noFill/>
            <a:ln w="28575" cap="flat" cmpd="sng">
              <a:solidFill>
                <a:schemeClr val="dk1"/>
              </a:solidFill>
              <a:prstDash val="solid"/>
              <a:round/>
              <a:headEnd type="none" w="med" len="med"/>
              <a:tailEnd type="none" w="med" len="med"/>
            </a:ln>
          </p:spPr>
        </p:cxnSp>
        <p:cxnSp>
          <p:nvCxnSpPr>
            <p:cNvPr id="3791" name="Google Shape;3791;p108"/>
            <p:cNvCxnSpPr/>
            <p:nvPr/>
          </p:nvCxnSpPr>
          <p:spPr>
            <a:xfrm>
              <a:off x="3141587" y="2290466"/>
              <a:ext cx="2884488" cy="0"/>
            </a:xfrm>
            <a:prstGeom prst="straightConnector1">
              <a:avLst/>
            </a:prstGeom>
            <a:noFill/>
            <a:ln w="28575" cap="flat" cmpd="sng">
              <a:solidFill>
                <a:schemeClr val="dk1"/>
              </a:solidFill>
              <a:prstDash val="solid"/>
              <a:round/>
              <a:headEnd type="triangle" w="med" len="med"/>
              <a:tailEnd type="triangle" w="med" len="med"/>
            </a:ln>
          </p:spPr>
        </p:cxnSp>
        <p:sp>
          <p:nvSpPr>
            <p:cNvPr id="3792" name="Google Shape;3792;p108"/>
            <p:cNvSpPr txBox="1"/>
            <p:nvPr/>
          </p:nvSpPr>
          <p:spPr>
            <a:xfrm>
              <a:off x="3634585" y="1862458"/>
              <a:ext cx="209708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sp>
          <p:nvSpPr>
            <p:cNvPr id="3793" name="Google Shape;3793;p108"/>
            <p:cNvSpPr txBox="1"/>
            <p:nvPr/>
          </p:nvSpPr>
          <p:spPr>
            <a:xfrm>
              <a:off x="3370187" y="2456061"/>
              <a:ext cx="1365250"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a:solidFill>
                    <a:schemeClr val="dk2"/>
                  </a:solidFill>
                  <a:latin typeface="Arial Narrow"/>
                  <a:ea typeface="Arial Narrow"/>
                  <a:cs typeface="Arial Narrow"/>
                  <a:sym typeface="Arial Narrow"/>
                </a:rPr>
                <a:t>1.5 </a:t>
              </a:r>
              <a:r>
                <a:rPr lang="en-US" sz="2000" b="1" i="1">
                  <a:solidFill>
                    <a:schemeClr val="dk2"/>
                  </a:solidFill>
                  <a:latin typeface="Arial Narrow"/>
                  <a:ea typeface="Arial Narrow"/>
                  <a:cs typeface="Arial Narrow"/>
                  <a:sym typeface="Arial Narrow"/>
                </a:rPr>
                <a:t>b</a:t>
              </a:r>
              <a:r>
                <a:rPr lang="en-US" sz="2000" b="1" i="1" baseline="-25000">
                  <a:solidFill>
                    <a:schemeClr val="dk2"/>
                  </a:solidFill>
                  <a:latin typeface="Arial Narrow"/>
                  <a:ea typeface="Arial Narrow"/>
                  <a:cs typeface="Arial Narrow"/>
                  <a:sym typeface="Arial Narrow"/>
                </a:rPr>
                <a:t>f</a:t>
              </a:r>
              <a:endParaRPr sz="2000" b="1">
                <a:solidFill>
                  <a:schemeClr val="dk2"/>
                </a:solidFill>
                <a:latin typeface="Arial Narrow"/>
                <a:ea typeface="Arial Narrow"/>
                <a:cs typeface="Arial Narrow"/>
                <a:sym typeface="Arial Narrow"/>
              </a:endParaRPr>
            </a:p>
          </p:txBody>
        </p:sp>
        <p:sp>
          <p:nvSpPr>
            <p:cNvPr id="3794" name="Google Shape;3794;p108"/>
            <p:cNvSpPr txBox="1"/>
            <p:nvPr/>
          </p:nvSpPr>
          <p:spPr>
            <a:xfrm>
              <a:off x="4381425" y="2456061"/>
              <a:ext cx="1365250"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a:solidFill>
                    <a:schemeClr val="dk2"/>
                  </a:solidFill>
                  <a:latin typeface="Arial Narrow"/>
                  <a:ea typeface="Arial Narrow"/>
                  <a:cs typeface="Arial Narrow"/>
                  <a:sym typeface="Arial Narrow"/>
                </a:rPr>
                <a:t>1.5 </a:t>
              </a:r>
              <a:r>
                <a:rPr lang="en-US" sz="2000" b="1" i="1">
                  <a:solidFill>
                    <a:schemeClr val="dk2"/>
                  </a:solidFill>
                  <a:latin typeface="Arial Narrow"/>
                  <a:ea typeface="Arial Narrow"/>
                  <a:cs typeface="Arial Narrow"/>
                  <a:sym typeface="Arial Narrow"/>
                </a:rPr>
                <a:t>b</a:t>
              </a:r>
              <a:r>
                <a:rPr lang="en-US" sz="2000" b="1" i="1" baseline="-25000">
                  <a:solidFill>
                    <a:schemeClr val="dk2"/>
                  </a:solidFill>
                  <a:latin typeface="Arial Narrow"/>
                  <a:ea typeface="Arial Narrow"/>
                  <a:cs typeface="Arial Narrow"/>
                  <a:sym typeface="Arial Narrow"/>
                </a:rPr>
                <a:t>f</a:t>
              </a:r>
              <a:endParaRPr sz="2000" b="1">
                <a:solidFill>
                  <a:schemeClr val="dk2"/>
                </a:solidFill>
                <a:latin typeface="Arial Narrow"/>
                <a:ea typeface="Arial Narrow"/>
                <a:cs typeface="Arial Narrow"/>
                <a:sym typeface="Arial Narrow"/>
              </a:endParaRPr>
            </a:p>
          </p:txBody>
        </p:sp>
        <p:grpSp>
          <p:nvGrpSpPr>
            <p:cNvPr id="3795" name="Google Shape;3795;p108"/>
            <p:cNvGrpSpPr/>
            <p:nvPr/>
          </p:nvGrpSpPr>
          <p:grpSpPr>
            <a:xfrm>
              <a:off x="5395837" y="2532261"/>
              <a:ext cx="893763" cy="293688"/>
              <a:chOff x="3248" y="1443"/>
              <a:chExt cx="563" cy="185"/>
            </a:xfrm>
          </p:grpSpPr>
          <p:cxnSp>
            <p:nvCxnSpPr>
              <p:cNvPr id="3796" name="Google Shape;3796;p108"/>
              <p:cNvCxnSpPr/>
              <p:nvPr/>
            </p:nvCxnSpPr>
            <p:spPr>
              <a:xfrm rot="10800000">
                <a:off x="3422" y="1443"/>
                <a:ext cx="0" cy="185"/>
              </a:xfrm>
              <a:prstGeom prst="straightConnector1">
                <a:avLst/>
              </a:prstGeom>
              <a:noFill/>
              <a:ln w="28575" cap="flat" cmpd="sng">
                <a:solidFill>
                  <a:schemeClr val="dk1"/>
                </a:solidFill>
                <a:prstDash val="solid"/>
                <a:round/>
                <a:headEnd type="none" w="med" len="med"/>
                <a:tailEnd type="none" w="med" len="med"/>
              </a:ln>
            </p:spPr>
          </p:cxnSp>
          <p:cxnSp>
            <p:nvCxnSpPr>
              <p:cNvPr id="3797" name="Google Shape;3797;p108"/>
              <p:cNvCxnSpPr/>
              <p:nvPr/>
            </p:nvCxnSpPr>
            <p:spPr>
              <a:xfrm rot="10800000">
                <a:off x="3650"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98" name="Google Shape;3798;p108"/>
              <p:cNvCxnSpPr/>
              <p:nvPr/>
            </p:nvCxnSpPr>
            <p:spPr>
              <a:xfrm>
                <a:off x="324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799" name="Google Shape;3799;p108"/>
              <p:cNvCxnSpPr/>
              <p:nvPr/>
            </p:nvCxnSpPr>
            <p:spPr>
              <a:xfrm>
                <a:off x="3366" y="1540"/>
                <a:ext cx="284" cy="0"/>
              </a:xfrm>
              <a:prstGeom prst="straightConnector1">
                <a:avLst/>
              </a:prstGeom>
              <a:noFill/>
              <a:ln w="15875" cap="flat" cmpd="sng">
                <a:solidFill>
                  <a:schemeClr val="dk2"/>
                </a:solidFill>
                <a:prstDash val="solid"/>
                <a:round/>
                <a:headEnd type="none" w="med" len="med"/>
                <a:tailEnd type="none" w="med" len="med"/>
              </a:ln>
            </p:spPr>
          </p:cxnSp>
        </p:grpSp>
        <p:sp>
          <p:nvSpPr>
            <p:cNvPr id="3800" name="Google Shape;3800;p108"/>
            <p:cNvSpPr/>
            <p:nvPr/>
          </p:nvSpPr>
          <p:spPr>
            <a:xfrm>
              <a:off x="5646662" y="3036962"/>
              <a:ext cx="46038"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1" name="Google Shape;3801;p108"/>
            <p:cNvSpPr/>
            <p:nvPr/>
          </p:nvSpPr>
          <p:spPr>
            <a:xfrm>
              <a:off x="5097387" y="3035374"/>
              <a:ext cx="46038" cy="731838"/>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2" name="Google Shape;3802;p108"/>
            <p:cNvSpPr/>
            <p:nvPr/>
          </p:nvSpPr>
          <p:spPr>
            <a:xfrm>
              <a:off x="4548112" y="3035374"/>
              <a:ext cx="46038" cy="731838"/>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3" name="Google Shape;3803;p108"/>
            <p:cNvSpPr/>
            <p:nvPr/>
          </p:nvSpPr>
          <p:spPr>
            <a:xfrm>
              <a:off x="3998837" y="3035374"/>
              <a:ext cx="46038" cy="731838"/>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04" name="Google Shape;3804;p108"/>
            <p:cNvSpPr/>
            <p:nvPr/>
          </p:nvSpPr>
          <p:spPr>
            <a:xfrm>
              <a:off x="3449562" y="3036962"/>
              <a:ext cx="46038" cy="731837"/>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05" name="Google Shape;3805;p108"/>
            <p:cNvCxnSpPr/>
            <p:nvPr/>
          </p:nvCxnSpPr>
          <p:spPr>
            <a:xfrm rot="10800000">
              <a:off x="5659362"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6" name="Google Shape;3806;p108"/>
            <p:cNvCxnSpPr/>
            <p:nvPr/>
          </p:nvCxnSpPr>
          <p:spPr>
            <a:xfrm rot="10800000">
              <a:off x="5116437"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7" name="Google Shape;3807;p108"/>
            <p:cNvCxnSpPr/>
            <p:nvPr/>
          </p:nvCxnSpPr>
          <p:spPr>
            <a:xfrm rot="10800000">
              <a:off x="4573512"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8" name="Google Shape;3808;p108"/>
            <p:cNvCxnSpPr/>
            <p:nvPr/>
          </p:nvCxnSpPr>
          <p:spPr>
            <a:xfrm rot="10800000">
              <a:off x="4030587" y="3971999"/>
              <a:ext cx="0" cy="293688"/>
            </a:xfrm>
            <a:prstGeom prst="straightConnector1">
              <a:avLst/>
            </a:prstGeom>
            <a:noFill/>
            <a:ln w="28575" cap="flat" cmpd="sng">
              <a:solidFill>
                <a:schemeClr val="dk1"/>
              </a:solidFill>
              <a:prstDash val="solid"/>
              <a:round/>
              <a:headEnd type="none" w="med" len="med"/>
              <a:tailEnd type="none" w="med" len="med"/>
            </a:ln>
          </p:spPr>
        </p:cxnSp>
        <p:cxnSp>
          <p:nvCxnSpPr>
            <p:cNvPr id="3809" name="Google Shape;3809;p108"/>
            <p:cNvCxnSpPr/>
            <p:nvPr/>
          </p:nvCxnSpPr>
          <p:spPr>
            <a:xfrm rot="10800000">
              <a:off x="3489250" y="3971999"/>
              <a:ext cx="0" cy="293688"/>
            </a:xfrm>
            <a:prstGeom prst="straightConnector1">
              <a:avLst/>
            </a:prstGeom>
            <a:noFill/>
            <a:ln w="28575" cap="flat" cmpd="sng">
              <a:solidFill>
                <a:schemeClr val="dk1"/>
              </a:solidFill>
              <a:prstDash val="solid"/>
              <a:round/>
              <a:headEnd type="none" w="med" len="med"/>
              <a:tailEnd type="none" w="med" len="med"/>
            </a:ln>
          </p:spPr>
        </p:cxnSp>
        <p:grpSp>
          <p:nvGrpSpPr>
            <p:cNvPr id="3810" name="Google Shape;3810;p108"/>
            <p:cNvGrpSpPr/>
            <p:nvPr/>
          </p:nvGrpSpPr>
          <p:grpSpPr>
            <a:xfrm flipH="1">
              <a:off x="2855837" y="2532261"/>
              <a:ext cx="893763" cy="293688"/>
              <a:chOff x="3248" y="1443"/>
              <a:chExt cx="563" cy="185"/>
            </a:xfrm>
          </p:grpSpPr>
          <p:cxnSp>
            <p:nvCxnSpPr>
              <p:cNvPr id="3811" name="Google Shape;3811;p108"/>
              <p:cNvCxnSpPr/>
              <p:nvPr/>
            </p:nvCxnSpPr>
            <p:spPr>
              <a:xfrm rot="10800000">
                <a:off x="3422" y="1443"/>
                <a:ext cx="0" cy="185"/>
              </a:xfrm>
              <a:prstGeom prst="straightConnector1">
                <a:avLst/>
              </a:prstGeom>
              <a:noFill/>
              <a:ln w="28575" cap="flat" cmpd="sng">
                <a:solidFill>
                  <a:schemeClr val="dk1"/>
                </a:solidFill>
                <a:prstDash val="solid"/>
                <a:round/>
                <a:headEnd type="none" w="med" len="med"/>
                <a:tailEnd type="none" w="med" len="med"/>
              </a:ln>
            </p:spPr>
          </p:cxnSp>
          <p:cxnSp>
            <p:nvCxnSpPr>
              <p:cNvPr id="3812" name="Google Shape;3812;p108"/>
              <p:cNvCxnSpPr/>
              <p:nvPr/>
            </p:nvCxnSpPr>
            <p:spPr>
              <a:xfrm rot="10800000">
                <a:off x="3650" y="1540"/>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813" name="Google Shape;3813;p108"/>
              <p:cNvCxnSpPr/>
              <p:nvPr/>
            </p:nvCxnSpPr>
            <p:spPr>
              <a:xfrm>
                <a:off x="3248" y="1539"/>
                <a:ext cx="161" cy="0"/>
              </a:xfrm>
              <a:prstGeom prst="straightConnector1">
                <a:avLst/>
              </a:prstGeom>
              <a:noFill/>
              <a:ln w="15875" cap="flat" cmpd="sng">
                <a:solidFill>
                  <a:schemeClr val="dk2"/>
                </a:solidFill>
                <a:prstDash val="solid"/>
                <a:round/>
                <a:headEnd type="none" w="med" len="med"/>
                <a:tailEnd type="triangle" w="med" len="med"/>
              </a:ln>
            </p:spPr>
          </p:cxnSp>
          <p:cxnSp>
            <p:nvCxnSpPr>
              <p:cNvPr id="3814" name="Google Shape;3814;p108"/>
              <p:cNvCxnSpPr/>
              <p:nvPr/>
            </p:nvCxnSpPr>
            <p:spPr>
              <a:xfrm>
                <a:off x="3366" y="1540"/>
                <a:ext cx="284" cy="0"/>
              </a:xfrm>
              <a:prstGeom prst="straightConnector1">
                <a:avLst/>
              </a:prstGeom>
              <a:noFill/>
              <a:ln w="15875" cap="flat" cmpd="sng">
                <a:solidFill>
                  <a:schemeClr val="dk2"/>
                </a:solidFill>
                <a:prstDash val="solid"/>
                <a:round/>
                <a:headEnd type="none" w="med" len="med"/>
                <a:tailEnd type="none" w="med" len="med"/>
              </a:ln>
            </p:spPr>
          </p:cxnSp>
        </p:grpSp>
        <p:cxnSp>
          <p:nvCxnSpPr>
            <p:cNvPr id="3815" name="Google Shape;3815;p108"/>
            <p:cNvCxnSpPr/>
            <p:nvPr/>
          </p:nvCxnSpPr>
          <p:spPr>
            <a:xfrm>
              <a:off x="3482900" y="4199012"/>
              <a:ext cx="531812" cy="0"/>
            </a:xfrm>
            <a:prstGeom prst="straightConnector1">
              <a:avLst/>
            </a:prstGeom>
            <a:noFill/>
            <a:ln w="28575" cap="flat" cmpd="sng">
              <a:solidFill>
                <a:schemeClr val="dk2"/>
              </a:solidFill>
              <a:prstDash val="solid"/>
              <a:round/>
              <a:headEnd type="triangle" w="med" len="med"/>
              <a:tailEnd type="triangle" w="med" len="med"/>
            </a:ln>
          </p:spPr>
        </p:cxnSp>
        <p:cxnSp>
          <p:nvCxnSpPr>
            <p:cNvPr id="3816" name="Google Shape;3816;p108"/>
            <p:cNvCxnSpPr/>
            <p:nvPr/>
          </p:nvCxnSpPr>
          <p:spPr>
            <a:xfrm>
              <a:off x="4027412" y="4199012"/>
              <a:ext cx="531813" cy="0"/>
            </a:xfrm>
            <a:prstGeom prst="straightConnector1">
              <a:avLst/>
            </a:prstGeom>
            <a:noFill/>
            <a:ln w="28575" cap="flat" cmpd="sng">
              <a:solidFill>
                <a:schemeClr val="dk2"/>
              </a:solidFill>
              <a:prstDash val="solid"/>
              <a:round/>
              <a:headEnd type="triangle" w="med" len="med"/>
              <a:tailEnd type="triangle" w="med" len="med"/>
            </a:ln>
          </p:spPr>
        </p:cxnSp>
        <p:cxnSp>
          <p:nvCxnSpPr>
            <p:cNvPr id="3817" name="Google Shape;3817;p108"/>
            <p:cNvCxnSpPr/>
            <p:nvPr/>
          </p:nvCxnSpPr>
          <p:spPr>
            <a:xfrm>
              <a:off x="4576687" y="4199012"/>
              <a:ext cx="531813" cy="0"/>
            </a:xfrm>
            <a:prstGeom prst="straightConnector1">
              <a:avLst/>
            </a:prstGeom>
            <a:noFill/>
            <a:ln w="28575" cap="flat" cmpd="sng">
              <a:solidFill>
                <a:schemeClr val="dk2"/>
              </a:solidFill>
              <a:prstDash val="solid"/>
              <a:round/>
              <a:headEnd type="triangle" w="med" len="med"/>
              <a:tailEnd type="triangle" w="med" len="med"/>
            </a:ln>
          </p:spPr>
        </p:cxnSp>
        <p:cxnSp>
          <p:nvCxnSpPr>
            <p:cNvPr id="3818" name="Google Shape;3818;p108"/>
            <p:cNvCxnSpPr/>
            <p:nvPr/>
          </p:nvCxnSpPr>
          <p:spPr>
            <a:xfrm>
              <a:off x="5114850" y="4199012"/>
              <a:ext cx="531812" cy="0"/>
            </a:xfrm>
            <a:prstGeom prst="straightConnector1">
              <a:avLst/>
            </a:prstGeom>
            <a:noFill/>
            <a:ln w="28575" cap="flat" cmpd="sng">
              <a:solidFill>
                <a:schemeClr val="dk2"/>
              </a:solidFill>
              <a:prstDash val="solid"/>
              <a:round/>
              <a:headEnd type="triangle" w="med" len="med"/>
              <a:tailEnd type="triangle" w="med" len="med"/>
            </a:ln>
          </p:spPr>
        </p:cxnSp>
        <p:sp>
          <p:nvSpPr>
            <p:cNvPr id="3819" name="Google Shape;3819;p108"/>
            <p:cNvSpPr txBox="1"/>
            <p:nvPr/>
          </p:nvSpPr>
          <p:spPr>
            <a:xfrm>
              <a:off x="341940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820" name="Google Shape;3820;p108"/>
            <p:cNvSpPr txBox="1"/>
            <p:nvPr/>
          </p:nvSpPr>
          <p:spPr>
            <a:xfrm>
              <a:off x="395915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821" name="Google Shape;3821;p108"/>
            <p:cNvSpPr txBox="1"/>
            <p:nvPr/>
          </p:nvSpPr>
          <p:spPr>
            <a:xfrm>
              <a:off x="449890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822" name="Google Shape;3822;p108"/>
            <p:cNvSpPr txBox="1"/>
            <p:nvPr/>
          </p:nvSpPr>
          <p:spPr>
            <a:xfrm>
              <a:off x="5038650" y="4167262"/>
              <a:ext cx="6842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gr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827"/>
        <p:cNvGrpSpPr/>
        <p:nvPr/>
      </p:nvGrpSpPr>
      <p:grpSpPr>
        <a:xfrm>
          <a:off x="0" y="0"/>
          <a:ext cx="0" cy="0"/>
          <a:chOff x="0" y="0"/>
          <a:chExt cx="0" cy="0"/>
        </a:xfrm>
      </p:grpSpPr>
      <p:sp>
        <p:nvSpPr>
          <p:cNvPr id="3828" name="Google Shape;3828;p10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109</a:t>
            </a:fld>
            <a:endParaRPr/>
          </a:p>
        </p:txBody>
      </p:sp>
      <p:pic>
        <p:nvPicPr>
          <p:cNvPr id="3829" name="Google Shape;3829;p109" descr="Spec 6B"/>
          <p:cNvPicPr preferRelativeResize="0"/>
          <p:nvPr/>
        </p:nvPicPr>
        <p:blipFill rotWithShape="1">
          <a:blip r:embed="rId3">
            <a:alphaModFix/>
          </a:blip>
          <a:srcRect/>
          <a:stretch/>
        </p:blipFill>
        <p:spPr>
          <a:xfrm>
            <a:off x="531354" y="714250"/>
            <a:ext cx="11129292" cy="5429500"/>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462" name="Google Shape;462;p11" descr="EBF3"/>
          <p:cNvPicPr preferRelativeResize="0"/>
          <p:nvPr/>
        </p:nvPicPr>
        <p:blipFill rotWithShape="1">
          <a:blip r:embed="rId3">
            <a:alphaModFix/>
          </a:blip>
          <a:srcRect t="943" b="942"/>
          <a:stretch/>
        </p:blipFill>
        <p:spPr>
          <a:xfrm>
            <a:off x="1123269" y="79313"/>
            <a:ext cx="9945462" cy="6699374"/>
          </a:xfrm>
          <a:prstGeom prst="rect">
            <a:avLst/>
          </a:prstGeom>
          <a:noFill/>
          <a:ln>
            <a:noFill/>
          </a:ln>
        </p:spPr>
      </p:pic>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834"/>
        <p:cNvGrpSpPr/>
        <p:nvPr/>
      </p:nvGrpSpPr>
      <p:grpSpPr>
        <a:xfrm>
          <a:off x="0" y="0"/>
          <a:ext cx="0" cy="0"/>
          <a:chOff x="0" y="0"/>
          <a:chExt cx="0" cy="0"/>
        </a:xfrm>
      </p:grpSpPr>
      <p:sp>
        <p:nvSpPr>
          <p:cNvPr id="3835" name="Google Shape;3835;p110"/>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36" name="Google Shape;3836;p110"/>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37" name="Google Shape;3837;p11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110</a:t>
            </a:fld>
            <a:endParaRPr/>
          </a:p>
        </p:txBody>
      </p:sp>
      <p:sp>
        <p:nvSpPr>
          <p:cNvPr id="3838" name="Google Shape;3838;p110"/>
          <p:cNvSpPr txBox="1"/>
          <p:nvPr/>
        </p:nvSpPr>
        <p:spPr>
          <a:xfrm>
            <a:off x="1306828" y="1940818"/>
            <a:ext cx="9829732"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1" i="1">
                <a:solidFill>
                  <a:schemeClr val="dk2"/>
                </a:solidFill>
                <a:latin typeface="Arial"/>
                <a:ea typeface="Arial"/>
                <a:cs typeface="Arial"/>
                <a:sym typeface="Arial"/>
              </a:rPr>
              <a:t>Full-depth web stiffeners </a:t>
            </a:r>
            <a:r>
              <a:rPr lang="en-US" sz="2800" b="0">
                <a:solidFill>
                  <a:schemeClr val="dk1"/>
                </a:solidFill>
                <a:latin typeface="Arial"/>
                <a:ea typeface="Arial"/>
                <a:cs typeface="Arial"/>
                <a:sym typeface="Arial"/>
              </a:rPr>
              <a:t>shall be provided on </a:t>
            </a:r>
            <a:r>
              <a:rPr lang="en-US" sz="2800" b="1" i="1">
                <a:solidFill>
                  <a:schemeClr val="dk2"/>
                </a:solidFill>
                <a:latin typeface="Arial"/>
                <a:ea typeface="Arial"/>
                <a:cs typeface="Arial"/>
                <a:sym typeface="Arial"/>
              </a:rPr>
              <a:t>one side</a:t>
            </a:r>
            <a:r>
              <a:rPr lang="en-US" sz="2800" b="1" i="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of each link web at the diagonal brace connections. </a:t>
            </a:r>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These stiffeners are permitted to be welded to the outside or inside face of the link webs. </a:t>
            </a:r>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These stiffeners shall each have </a:t>
            </a:r>
            <a:r>
              <a:rPr lang="en-US" sz="2800" b="1" i="1">
                <a:solidFill>
                  <a:schemeClr val="dk2"/>
                </a:solidFill>
                <a:latin typeface="Arial"/>
                <a:ea typeface="Arial"/>
                <a:cs typeface="Arial"/>
                <a:sym typeface="Arial"/>
              </a:rPr>
              <a:t>a width not less than b/2</a:t>
            </a:r>
            <a:r>
              <a:rPr lang="en-US" sz="2800" b="0">
                <a:solidFill>
                  <a:schemeClr val="dk1"/>
                </a:solidFill>
                <a:latin typeface="Arial"/>
                <a:ea typeface="Arial"/>
                <a:cs typeface="Arial"/>
                <a:sym typeface="Arial"/>
              </a:rPr>
              <a:t>, where b is the inside with of the box section and </a:t>
            </a:r>
            <a:r>
              <a:rPr lang="en-US" sz="2800" b="1" i="1">
                <a:solidFill>
                  <a:schemeClr val="dk2"/>
                </a:solidFill>
                <a:latin typeface="Arial"/>
                <a:ea typeface="Arial"/>
                <a:cs typeface="Arial"/>
                <a:sym typeface="Arial"/>
              </a:rPr>
              <a:t>a thickness not less than 0.75 t</a:t>
            </a:r>
            <a:r>
              <a:rPr lang="en-US" sz="2800" b="1" i="1" baseline="-25000">
                <a:solidFill>
                  <a:schemeClr val="dk2"/>
                </a:solidFill>
                <a:latin typeface="Arial"/>
                <a:ea typeface="Arial"/>
                <a:cs typeface="Arial"/>
                <a:sym typeface="Arial"/>
              </a:rPr>
              <a:t>w</a:t>
            </a:r>
            <a:r>
              <a:rPr lang="en-US" sz="2800" b="1" i="1">
                <a:solidFill>
                  <a:schemeClr val="dk2"/>
                </a:solidFill>
                <a:latin typeface="Arial"/>
                <a:ea typeface="Arial"/>
                <a:cs typeface="Arial"/>
                <a:sym typeface="Arial"/>
              </a:rPr>
              <a:t> or 1/2-inch</a:t>
            </a:r>
            <a:r>
              <a:rPr lang="en-US" sz="2800" b="0">
                <a:solidFill>
                  <a:schemeClr val="dk1"/>
                </a:solidFill>
                <a:latin typeface="Arial"/>
                <a:ea typeface="Arial"/>
                <a:cs typeface="Arial"/>
                <a:sym typeface="Arial"/>
              </a:rPr>
              <a:t>, whichever is larger. </a:t>
            </a:r>
            <a:endParaRPr/>
          </a:p>
        </p:txBody>
      </p:sp>
      <p:sp>
        <p:nvSpPr>
          <p:cNvPr id="3839" name="Google Shape;3839;p110"/>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F3.5b.5 Link Stiffeners for Box Sections</a:t>
            </a:r>
            <a:endParaRP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844"/>
        <p:cNvGrpSpPr/>
        <p:nvPr/>
      </p:nvGrpSpPr>
      <p:grpSpPr>
        <a:xfrm>
          <a:off x="0" y="0"/>
          <a:ext cx="0" cy="0"/>
          <a:chOff x="0" y="0"/>
          <a:chExt cx="0" cy="0"/>
        </a:xfrm>
      </p:grpSpPr>
      <p:sp>
        <p:nvSpPr>
          <p:cNvPr id="3845" name="Google Shape;3845;p11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46" name="Google Shape;3846;p11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47" name="Google Shape;3847;p11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111</a:t>
            </a:fld>
            <a:endParaRPr/>
          </a:p>
        </p:txBody>
      </p:sp>
      <p:sp>
        <p:nvSpPr>
          <p:cNvPr id="3848" name="Google Shape;3848;p111"/>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Box links shall be provided with intermediate web stiffeners as follows:</a:t>
            </a:r>
            <a:endParaRPr/>
          </a:p>
        </p:txBody>
      </p:sp>
      <p:sp>
        <p:nvSpPr>
          <p:cNvPr id="3849" name="Google Shape;3849;p111"/>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F3.5b.5 Link Stiffeners for Box Sections</a:t>
            </a:r>
            <a:endParaRPr/>
          </a:p>
        </p:txBody>
      </p:sp>
      <p:sp>
        <p:nvSpPr>
          <p:cNvPr id="3850" name="Google Shape;3850;p111"/>
          <p:cNvSpPr txBox="1"/>
          <p:nvPr/>
        </p:nvSpPr>
        <p:spPr>
          <a:xfrm>
            <a:off x="1306828" y="3188995"/>
            <a:ext cx="8196263" cy="52322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AutoNum type="alphaLcParenR"/>
            </a:pPr>
            <a:r>
              <a:rPr lang="en-US" sz="2800" b="1">
                <a:solidFill>
                  <a:schemeClr val="dk1"/>
                </a:solidFill>
                <a:latin typeface="Arial"/>
                <a:ea typeface="Arial"/>
                <a:cs typeface="Arial"/>
                <a:sym typeface="Arial"/>
              </a:rPr>
              <a:t>For links of length  </a:t>
            </a:r>
            <a:r>
              <a:rPr lang="en-US" sz="2800" b="1" i="1">
                <a:solidFill>
                  <a:schemeClr val="dk1"/>
                </a:solidFill>
                <a:latin typeface="Arial"/>
                <a:ea typeface="Arial"/>
                <a:cs typeface="Arial"/>
                <a:sym typeface="Arial"/>
              </a:rPr>
              <a:t>e</a:t>
            </a:r>
            <a:r>
              <a:rPr lang="en-US" sz="2800" b="1">
                <a:solidFill>
                  <a:schemeClr val="dk1"/>
                </a:solidFill>
                <a:latin typeface="Arial"/>
                <a:ea typeface="Arial"/>
                <a:cs typeface="Arial"/>
                <a:sym typeface="Arial"/>
              </a:rPr>
              <a:t> ≤ 1.6 </a:t>
            </a:r>
            <a:r>
              <a:rPr lang="en-US" sz="2800" b="1" i="1">
                <a:solidFill>
                  <a:schemeClr val="dk1"/>
                </a:solidFill>
                <a:latin typeface="Arial"/>
                <a:ea typeface="Arial"/>
                <a:cs typeface="Arial"/>
                <a:sym typeface="Arial"/>
              </a:rPr>
              <a:t>M</a:t>
            </a:r>
            <a:r>
              <a:rPr lang="en-US" sz="2800" b="1" i="1" baseline="-25000">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and h/t</a:t>
            </a:r>
            <a:r>
              <a:rPr lang="en-US" sz="2800" b="1" i="1" baseline="-25000">
                <a:solidFill>
                  <a:schemeClr val="dk1"/>
                </a:solidFill>
                <a:latin typeface="Arial"/>
                <a:ea typeface="Arial"/>
                <a:cs typeface="Arial"/>
                <a:sym typeface="Arial"/>
              </a:rPr>
              <a:t>w</a:t>
            </a:r>
            <a:r>
              <a:rPr lang="en-US" sz="2800" b="1" i="1">
                <a:solidFill>
                  <a:schemeClr val="dk1"/>
                </a:solidFill>
                <a:latin typeface="Arial"/>
                <a:ea typeface="Arial"/>
                <a:cs typeface="Arial"/>
                <a:sym typeface="Arial"/>
              </a:rPr>
              <a:t> ≥</a:t>
            </a:r>
            <a:endParaRPr sz="2800" b="1">
              <a:solidFill>
                <a:schemeClr val="dk1"/>
              </a:solidFill>
              <a:latin typeface="Arial"/>
              <a:ea typeface="Arial"/>
              <a:cs typeface="Arial"/>
              <a:sym typeface="Arial"/>
            </a:endParaRPr>
          </a:p>
        </p:txBody>
      </p:sp>
      <p:sp>
        <p:nvSpPr>
          <p:cNvPr id="3851" name="Google Shape;3851;p111"/>
          <p:cNvSpPr txBox="1"/>
          <p:nvPr/>
        </p:nvSpPr>
        <p:spPr>
          <a:xfrm>
            <a:off x="1700349" y="4466423"/>
            <a:ext cx="8791302" cy="954067"/>
          </a:xfrm>
          <a:prstGeom prst="rect">
            <a:avLst/>
          </a:prstGeom>
          <a:noFill/>
          <a:ln>
            <a:solidFill>
              <a:schemeClr val="bg2"/>
            </a:solid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full-depth web stiffeners on one side of each link web at intervals not exceeding 20</a:t>
            </a:r>
            <a:r>
              <a:rPr lang="en-US" sz="2800" b="0" i="1" dirty="0">
                <a:solidFill>
                  <a:schemeClr val="dk1"/>
                </a:solidFill>
                <a:latin typeface="Arial"/>
                <a:ea typeface="Arial"/>
                <a:cs typeface="Arial"/>
                <a:sym typeface="Arial"/>
              </a:rPr>
              <a:t>t</a:t>
            </a:r>
            <a:r>
              <a:rPr lang="en-US" sz="2800" b="0" i="1" baseline="-25000" dirty="0">
                <a:solidFill>
                  <a:schemeClr val="dk1"/>
                </a:solidFill>
                <a:latin typeface="Arial"/>
                <a:ea typeface="Arial"/>
                <a:cs typeface="Arial"/>
                <a:sym typeface="Arial"/>
              </a:rPr>
              <a:t>w</a:t>
            </a:r>
            <a:r>
              <a:rPr lang="en-US" sz="2800" b="0" dirty="0">
                <a:solidFill>
                  <a:schemeClr val="dk1"/>
                </a:solidFill>
                <a:latin typeface="Arial"/>
                <a:ea typeface="Arial"/>
                <a:cs typeface="Arial"/>
                <a:sym typeface="Arial"/>
              </a:rPr>
              <a:t> – (</a:t>
            </a:r>
            <a:r>
              <a:rPr lang="en-US" sz="2800" b="0" i="1" dirty="0">
                <a:solidFill>
                  <a:schemeClr val="dk1"/>
                </a:solidFill>
                <a:latin typeface="Arial"/>
                <a:ea typeface="Arial"/>
                <a:cs typeface="Arial"/>
                <a:sym typeface="Arial"/>
              </a:rPr>
              <a:t>d </a:t>
            </a:r>
            <a:r>
              <a:rPr lang="en-US" sz="2800" b="0" dirty="0">
                <a:solidFill>
                  <a:schemeClr val="dk1"/>
                </a:solidFill>
                <a:latin typeface="Arial"/>
                <a:ea typeface="Arial"/>
                <a:cs typeface="Arial"/>
                <a:sym typeface="Arial"/>
              </a:rPr>
              <a:t>- 2</a:t>
            </a:r>
            <a:r>
              <a:rPr lang="en-US" sz="2800" b="0" i="1" dirty="0">
                <a:solidFill>
                  <a:schemeClr val="dk1"/>
                </a:solidFill>
                <a:latin typeface="Arial"/>
                <a:ea typeface="Arial"/>
                <a:cs typeface="Arial"/>
                <a:sym typeface="Arial"/>
              </a:rPr>
              <a:t>t</a:t>
            </a:r>
            <a:r>
              <a:rPr lang="en-US" sz="2800" b="0" i="1" baseline="-25000" dirty="0">
                <a:solidFill>
                  <a:schemeClr val="dk1"/>
                </a:solidFill>
                <a:latin typeface="Arial"/>
                <a:ea typeface="Arial"/>
                <a:cs typeface="Arial"/>
                <a:sym typeface="Arial"/>
              </a:rPr>
              <a:t>f</a:t>
            </a:r>
            <a:r>
              <a:rPr lang="en-US" sz="2800" b="0" dirty="0">
                <a:solidFill>
                  <a:schemeClr val="dk1"/>
                </a:solidFill>
                <a:latin typeface="Arial"/>
                <a:ea typeface="Arial"/>
                <a:cs typeface="Arial"/>
                <a:sym typeface="Arial"/>
              </a:rPr>
              <a:t>)/8.</a:t>
            </a:r>
            <a:endParaRPr dirty="0"/>
          </a:p>
        </p:txBody>
      </p:sp>
      <p:sp>
        <p:nvSpPr>
          <p:cNvPr id="3853" name="Google Shape;3853;p111"/>
          <p:cNvSpPr txBox="1"/>
          <p:nvPr/>
        </p:nvSpPr>
        <p:spPr>
          <a:xfrm>
            <a:off x="9131457" y="2746313"/>
            <a:ext cx="2168927" cy="136537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858"/>
        <p:cNvGrpSpPr/>
        <p:nvPr/>
      </p:nvGrpSpPr>
      <p:grpSpPr>
        <a:xfrm>
          <a:off x="0" y="0"/>
          <a:ext cx="0" cy="0"/>
          <a:chOff x="0" y="0"/>
          <a:chExt cx="0" cy="0"/>
        </a:xfrm>
      </p:grpSpPr>
      <p:sp>
        <p:nvSpPr>
          <p:cNvPr id="3859" name="Google Shape;3859;p112"/>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60" name="Google Shape;3860;p112"/>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61" name="Google Shape;3861;p11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112</a:t>
            </a:fld>
            <a:endParaRPr/>
          </a:p>
        </p:txBody>
      </p:sp>
      <p:sp>
        <p:nvSpPr>
          <p:cNvPr id="3862" name="Google Shape;3862;p112"/>
          <p:cNvSpPr txBox="1"/>
          <p:nvPr/>
        </p:nvSpPr>
        <p:spPr>
          <a:xfrm>
            <a:off x="1306828" y="194081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Box links shall be provided with intermediate web stiffeners as follows:</a:t>
            </a:r>
            <a:endParaRPr/>
          </a:p>
        </p:txBody>
      </p:sp>
      <p:sp>
        <p:nvSpPr>
          <p:cNvPr id="3863" name="Google Shape;3863;p112"/>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F3.5b.5 Link Stiffeners for Box Sections</a:t>
            </a:r>
            <a:endParaRPr/>
          </a:p>
        </p:txBody>
      </p:sp>
      <p:sp>
        <p:nvSpPr>
          <p:cNvPr id="3864" name="Google Shape;3864;p112"/>
          <p:cNvSpPr txBox="1"/>
          <p:nvPr/>
        </p:nvSpPr>
        <p:spPr>
          <a:xfrm>
            <a:off x="1306828" y="3063489"/>
            <a:ext cx="8196263" cy="4924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None/>
            </a:pPr>
            <a:r>
              <a:rPr lang="en-US" sz="2600" b="1">
                <a:solidFill>
                  <a:schemeClr val="dk1"/>
                </a:solidFill>
                <a:latin typeface="Arial"/>
                <a:ea typeface="Arial"/>
                <a:cs typeface="Arial"/>
                <a:sym typeface="Arial"/>
              </a:rPr>
              <a:t>b)  For links of length  </a:t>
            </a:r>
            <a:r>
              <a:rPr lang="en-US" sz="2600" b="1" i="1">
                <a:solidFill>
                  <a:schemeClr val="dk1"/>
                </a:solidFill>
                <a:latin typeface="Arial"/>
                <a:ea typeface="Arial"/>
                <a:cs typeface="Arial"/>
                <a:sym typeface="Arial"/>
              </a:rPr>
              <a:t>e</a:t>
            </a:r>
            <a:r>
              <a:rPr lang="en-US" sz="2600" b="1">
                <a:solidFill>
                  <a:schemeClr val="dk1"/>
                </a:solidFill>
                <a:latin typeface="Arial"/>
                <a:ea typeface="Arial"/>
                <a:cs typeface="Arial"/>
                <a:sym typeface="Arial"/>
              </a:rPr>
              <a:t> ≤ 1.6 </a:t>
            </a:r>
            <a:r>
              <a:rPr lang="en-US" sz="2600" b="1" i="1">
                <a:solidFill>
                  <a:schemeClr val="dk1"/>
                </a:solidFill>
                <a:latin typeface="Arial"/>
                <a:ea typeface="Arial"/>
                <a:cs typeface="Arial"/>
                <a:sym typeface="Arial"/>
              </a:rPr>
              <a:t>M</a:t>
            </a:r>
            <a:r>
              <a:rPr lang="en-US" sz="2600" b="1" i="1" baseline="-25000">
                <a:solidFill>
                  <a:schemeClr val="dk1"/>
                </a:solidFill>
                <a:latin typeface="Arial"/>
                <a:ea typeface="Arial"/>
                <a:cs typeface="Arial"/>
                <a:sym typeface="Arial"/>
              </a:rPr>
              <a:t>p</a:t>
            </a:r>
            <a:r>
              <a:rPr lang="en-US" sz="2600" b="1" baseline="-25000">
                <a:solidFill>
                  <a:schemeClr val="dk1"/>
                </a:solidFill>
                <a:latin typeface="Arial"/>
                <a:ea typeface="Arial"/>
                <a:cs typeface="Arial"/>
                <a:sym typeface="Arial"/>
              </a:rPr>
              <a:t> </a:t>
            </a:r>
            <a:r>
              <a:rPr lang="en-US" sz="2600" b="1">
                <a:solidFill>
                  <a:schemeClr val="dk1"/>
                </a:solidFill>
                <a:latin typeface="Arial"/>
                <a:ea typeface="Arial"/>
                <a:cs typeface="Arial"/>
                <a:sym typeface="Arial"/>
              </a:rPr>
              <a:t>/ </a:t>
            </a:r>
            <a:r>
              <a:rPr lang="en-US" sz="2600" b="1" i="1">
                <a:solidFill>
                  <a:schemeClr val="dk1"/>
                </a:solidFill>
                <a:latin typeface="Arial"/>
                <a:ea typeface="Arial"/>
                <a:cs typeface="Arial"/>
                <a:sym typeface="Arial"/>
              </a:rPr>
              <a:t>V</a:t>
            </a:r>
            <a:r>
              <a:rPr lang="en-US" sz="2600" b="1" i="1" baseline="-25000">
                <a:solidFill>
                  <a:schemeClr val="dk1"/>
                </a:solidFill>
                <a:latin typeface="Arial"/>
                <a:ea typeface="Arial"/>
                <a:cs typeface="Arial"/>
                <a:sym typeface="Arial"/>
              </a:rPr>
              <a:t>p</a:t>
            </a:r>
            <a:r>
              <a:rPr lang="en-US" sz="2600" b="1" i="1">
                <a:solidFill>
                  <a:schemeClr val="dk1"/>
                </a:solidFill>
                <a:latin typeface="Arial"/>
                <a:ea typeface="Arial"/>
                <a:cs typeface="Arial"/>
                <a:sym typeface="Arial"/>
              </a:rPr>
              <a:t> and h/t</a:t>
            </a:r>
            <a:r>
              <a:rPr lang="en-US" sz="2600" b="1" i="1" baseline="-25000">
                <a:solidFill>
                  <a:schemeClr val="dk1"/>
                </a:solidFill>
                <a:latin typeface="Arial"/>
                <a:ea typeface="Arial"/>
                <a:cs typeface="Arial"/>
                <a:sym typeface="Arial"/>
              </a:rPr>
              <a:t>w</a:t>
            </a:r>
            <a:r>
              <a:rPr lang="en-US" sz="2600" b="1" i="1">
                <a:solidFill>
                  <a:schemeClr val="dk1"/>
                </a:solidFill>
                <a:latin typeface="Arial"/>
                <a:ea typeface="Arial"/>
                <a:cs typeface="Arial"/>
                <a:sym typeface="Arial"/>
              </a:rPr>
              <a:t> &lt; </a:t>
            </a:r>
            <a:endParaRPr sz="2600" b="1">
              <a:solidFill>
                <a:schemeClr val="dk1"/>
              </a:solidFill>
              <a:latin typeface="Arial"/>
              <a:ea typeface="Arial"/>
              <a:cs typeface="Arial"/>
              <a:sym typeface="Arial"/>
            </a:endParaRPr>
          </a:p>
        </p:txBody>
      </p:sp>
      <p:sp>
        <p:nvSpPr>
          <p:cNvPr id="3865" name="Google Shape;3865;p112"/>
          <p:cNvSpPr txBox="1"/>
          <p:nvPr/>
        </p:nvSpPr>
        <p:spPr>
          <a:xfrm>
            <a:off x="1306828" y="4869160"/>
            <a:ext cx="8196263" cy="4924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None/>
            </a:pPr>
            <a:r>
              <a:rPr lang="en-US" sz="2600" b="1">
                <a:solidFill>
                  <a:schemeClr val="dk1"/>
                </a:solidFill>
                <a:latin typeface="Arial"/>
                <a:ea typeface="Arial"/>
                <a:cs typeface="Arial"/>
                <a:sym typeface="Arial"/>
              </a:rPr>
              <a:t>c)  For links of length  </a:t>
            </a:r>
            <a:r>
              <a:rPr lang="en-US" sz="2600" b="1" i="1">
                <a:solidFill>
                  <a:schemeClr val="dk1"/>
                </a:solidFill>
                <a:latin typeface="Arial"/>
                <a:ea typeface="Arial"/>
                <a:cs typeface="Arial"/>
                <a:sym typeface="Arial"/>
              </a:rPr>
              <a:t>e</a:t>
            </a:r>
            <a:r>
              <a:rPr lang="en-US" sz="2600" b="1">
                <a:solidFill>
                  <a:schemeClr val="dk1"/>
                </a:solidFill>
                <a:latin typeface="Arial"/>
                <a:ea typeface="Arial"/>
                <a:cs typeface="Arial"/>
                <a:sym typeface="Arial"/>
              </a:rPr>
              <a:t> &gt; 1.6 </a:t>
            </a:r>
            <a:r>
              <a:rPr lang="en-US" sz="2600" b="1" i="1">
                <a:solidFill>
                  <a:schemeClr val="dk1"/>
                </a:solidFill>
                <a:latin typeface="Arial"/>
                <a:ea typeface="Arial"/>
                <a:cs typeface="Arial"/>
                <a:sym typeface="Arial"/>
              </a:rPr>
              <a:t>M</a:t>
            </a:r>
            <a:r>
              <a:rPr lang="en-US" sz="2600" b="1" i="1" baseline="-25000">
                <a:solidFill>
                  <a:schemeClr val="dk1"/>
                </a:solidFill>
                <a:latin typeface="Arial"/>
                <a:ea typeface="Arial"/>
                <a:cs typeface="Arial"/>
                <a:sym typeface="Arial"/>
              </a:rPr>
              <a:t>p</a:t>
            </a:r>
            <a:r>
              <a:rPr lang="en-US" sz="2600" b="1" baseline="-25000">
                <a:solidFill>
                  <a:schemeClr val="dk1"/>
                </a:solidFill>
                <a:latin typeface="Arial"/>
                <a:ea typeface="Arial"/>
                <a:cs typeface="Arial"/>
                <a:sym typeface="Arial"/>
              </a:rPr>
              <a:t> </a:t>
            </a:r>
            <a:r>
              <a:rPr lang="en-US" sz="2600" b="1">
                <a:solidFill>
                  <a:schemeClr val="dk1"/>
                </a:solidFill>
                <a:latin typeface="Arial"/>
                <a:ea typeface="Arial"/>
                <a:cs typeface="Arial"/>
                <a:sym typeface="Arial"/>
              </a:rPr>
              <a:t>/ </a:t>
            </a:r>
            <a:r>
              <a:rPr lang="en-US" sz="2600" b="1" i="1">
                <a:solidFill>
                  <a:schemeClr val="dk1"/>
                </a:solidFill>
                <a:latin typeface="Arial"/>
                <a:ea typeface="Arial"/>
                <a:cs typeface="Arial"/>
                <a:sym typeface="Arial"/>
              </a:rPr>
              <a:t>V</a:t>
            </a:r>
            <a:r>
              <a:rPr lang="en-US" sz="2600" b="1" i="1" baseline="-25000">
                <a:solidFill>
                  <a:schemeClr val="dk1"/>
                </a:solidFill>
                <a:latin typeface="Arial"/>
                <a:ea typeface="Arial"/>
                <a:cs typeface="Arial"/>
                <a:sym typeface="Arial"/>
              </a:rPr>
              <a:t>p</a:t>
            </a:r>
            <a:endParaRPr sz="2600" b="1">
              <a:solidFill>
                <a:schemeClr val="dk1"/>
              </a:solidFill>
              <a:latin typeface="Arial"/>
              <a:ea typeface="Arial"/>
              <a:cs typeface="Arial"/>
              <a:sym typeface="Arial"/>
            </a:endParaRPr>
          </a:p>
        </p:txBody>
      </p:sp>
      <p:sp>
        <p:nvSpPr>
          <p:cNvPr id="3866" name="Google Shape;3866;p112"/>
          <p:cNvSpPr txBox="1"/>
          <p:nvPr/>
        </p:nvSpPr>
        <p:spPr>
          <a:xfrm>
            <a:off x="2970989" y="5644593"/>
            <a:ext cx="7013443"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No intermediate web stiffeners are required</a:t>
            </a:r>
            <a:endParaRPr/>
          </a:p>
        </p:txBody>
      </p:sp>
      <p:sp>
        <p:nvSpPr>
          <p:cNvPr id="3867" name="Google Shape;3867;p112"/>
          <p:cNvSpPr/>
          <p:nvPr/>
        </p:nvSpPr>
        <p:spPr>
          <a:xfrm>
            <a:off x="2890599" y="5565690"/>
            <a:ext cx="6733793" cy="644416"/>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868" name="Google Shape;3868;p112"/>
          <p:cNvSpPr txBox="1"/>
          <p:nvPr/>
        </p:nvSpPr>
        <p:spPr>
          <a:xfrm>
            <a:off x="8688288" y="2658540"/>
            <a:ext cx="2027030" cy="1274516"/>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3869" name="Google Shape;3869;p112"/>
          <p:cNvSpPr txBox="1"/>
          <p:nvPr/>
        </p:nvSpPr>
        <p:spPr>
          <a:xfrm>
            <a:off x="2970989" y="4091033"/>
            <a:ext cx="7013443"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No intermediate web stiffeners are required</a:t>
            </a:r>
            <a:endParaRPr/>
          </a:p>
        </p:txBody>
      </p:sp>
      <p:sp>
        <p:nvSpPr>
          <p:cNvPr id="3870" name="Google Shape;3870;p112"/>
          <p:cNvSpPr/>
          <p:nvPr/>
        </p:nvSpPr>
        <p:spPr>
          <a:xfrm>
            <a:off x="2890599" y="4012130"/>
            <a:ext cx="6733793" cy="644416"/>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875"/>
        <p:cNvGrpSpPr/>
        <p:nvPr/>
      </p:nvGrpSpPr>
      <p:grpSpPr>
        <a:xfrm>
          <a:off x="0" y="0"/>
          <a:ext cx="0" cy="0"/>
          <a:chOff x="0" y="0"/>
          <a:chExt cx="0" cy="0"/>
        </a:xfrm>
      </p:grpSpPr>
      <p:sp>
        <p:nvSpPr>
          <p:cNvPr id="3876" name="Google Shape;3876;p113"/>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877" name="Google Shape;3877;p113"/>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878" name="Google Shape;3878;p11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113</a:t>
            </a:fld>
            <a:endParaRPr/>
          </a:p>
        </p:txBody>
      </p:sp>
      <p:sp>
        <p:nvSpPr>
          <p:cNvPr id="3879" name="Google Shape;3879;p113"/>
          <p:cNvSpPr txBox="1"/>
          <p:nvPr/>
        </p:nvSpPr>
        <p:spPr>
          <a:xfrm>
            <a:off x="1306828" y="1940818"/>
            <a:ext cx="982973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a:solidFill>
                  <a:schemeClr val="dk2"/>
                </a:solidFill>
                <a:latin typeface="Arial"/>
                <a:ea typeface="Arial"/>
                <a:cs typeface="Arial"/>
                <a:sym typeface="Arial"/>
              </a:rPr>
              <a:t>Links in EBF are protected zones</a:t>
            </a:r>
            <a:r>
              <a:rPr lang="en-US" sz="2400" b="0" dirty="0">
                <a:solidFill>
                  <a:schemeClr val="dk1"/>
                </a:solidFill>
                <a:latin typeface="Arial"/>
                <a:ea typeface="Arial"/>
                <a:cs typeface="Arial"/>
                <a:sym typeface="Arial"/>
              </a:rPr>
              <a:t> and shall meet the requirements of Section D1.3 (I2.1). </a:t>
            </a:r>
            <a:endParaRPr dirty="0"/>
          </a:p>
        </p:txBody>
      </p:sp>
      <p:sp>
        <p:nvSpPr>
          <p:cNvPr id="3880" name="Google Shape;3880;p113"/>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F3.5c Link Protected Zone</a:t>
            </a:r>
            <a:endParaRPr/>
          </a:p>
        </p:txBody>
      </p:sp>
      <p:grpSp>
        <p:nvGrpSpPr>
          <p:cNvPr id="3881" name="Google Shape;3881;p113"/>
          <p:cNvGrpSpPr/>
          <p:nvPr/>
        </p:nvGrpSpPr>
        <p:grpSpPr>
          <a:xfrm>
            <a:off x="7115618" y="2913883"/>
            <a:ext cx="3990975" cy="3581400"/>
            <a:chOff x="1812925" y="1362075"/>
            <a:chExt cx="5461000" cy="4625975"/>
          </a:xfrm>
        </p:grpSpPr>
        <p:sp>
          <p:nvSpPr>
            <p:cNvPr id="3882" name="Google Shape;3882;p113"/>
            <p:cNvSpPr txBox="1"/>
            <p:nvPr/>
          </p:nvSpPr>
          <p:spPr>
            <a:xfrm>
              <a:off x="3070263" y="2528245"/>
              <a:ext cx="2324100"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en-US" sz="1600" b="1" i="1">
                  <a:solidFill>
                    <a:schemeClr val="dk1"/>
                  </a:solidFill>
                  <a:latin typeface="Arial"/>
                  <a:ea typeface="Arial"/>
                  <a:cs typeface="Arial"/>
                  <a:sym typeface="Arial"/>
                </a:rPr>
                <a:t>Protected Zones</a:t>
              </a:r>
              <a:endParaRPr/>
            </a:p>
          </p:txBody>
        </p:sp>
        <p:grpSp>
          <p:nvGrpSpPr>
            <p:cNvPr id="3883" name="Google Shape;3883;p113"/>
            <p:cNvGrpSpPr/>
            <p:nvPr/>
          </p:nvGrpSpPr>
          <p:grpSpPr>
            <a:xfrm>
              <a:off x="1812925" y="1362075"/>
              <a:ext cx="5461000" cy="4625975"/>
              <a:chOff x="1142" y="858"/>
              <a:chExt cx="3440" cy="2914"/>
            </a:xfrm>
          </p:grpSpPr>
          <p:grpSp>
            <p:nvGrpSpPr>
              <p:cNvPr id="3884" name="Google Shape;3884;p113"/>
              <p:cNvGrpSpPr/>
              <p:nvPr/>
            </p:nvGrpSpPr>
            <p:grpSpPr>
              <a:xfrm>
                <a:off x="1302" y="858"/>
                <a:ext cx="3154" cy="2874"/>
                <a:chOff x="2106" y="858"/>
                <a:chExt cx="3154" cy="2874"/>
              </a:xfrm>
            </p:grpSpPr>
            <p:grpSp>
              <p:nvGrpSpPr>
                <p:cNvPr id="3885" name="Google Shape;3885;p113"/>
                <p:cNvGrpSpPr/>
                <p:nvPr/>
              </p:nvGrpSpPr>
              <p:grpSpPr>
                <a:xfrm>
                  <a:off x="2106" y="858"/>
                  <a:ext cx="144" cy="2874"/>
                  <a:chOff x="1352" y="0"/>
                  <a:chExt cx="144" cy="2674"/>
                </a:xfrm>
              </p:grpSpPr>
              <p:sp>
                <p:nvSpPr>
                  <p:cNvPr id="3886" name="Google Shape;3886;p113"/>
                  <p:cNvSpPr/>
                  <p:nvPr/>
                </p:nvSpPr>
                <p:spPr>
                  <a:xfrm>
                    <a:off x="1352" y="0"/>
                    <a:ext cx="144" cy="2674"/>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87" name="Google Shape;3887;p113"/>
                  <p:cNvCxnSpPr/>
                  <p:nvPr/>
                </p:nvCxnSpPr>
                <p:spPr>
                  <a:xfrm>
                    <a:off x="1384" y="0"/>
                    <a:ext cx="0" cy="2674"/>
                  </a:xfrm>
                  <a:prstGeom prst="straightConnector1">
                    <a:avLst/>
                  </a:prstGeom>
                  <a:noFill/>
                  <a:ln w="19050" cap="flat" cmpd="sng">
                    <a:solidFill>
                      <a:schemeClr val="dk1"/>
                    </a:solidFill>
                    <a:prstDash val="solid"/>
                    <a:round/>
                    <a:headEnd type="none" w="med" len="med"/>
                    <a:tailEnd type="none" w="med" len="med"/>
                  </a:ln>
                </p:spPr>
              </p:cxnSp>
              <p:cxnSp>
                <p:nvCxnSpPr>
                  <p:cNvPr id="3888" name="Google Shape;3888;p113"/>
                  <p:cNvCxnSpPr/>
                  <p:nvPr/>
                </p:nvCxnSpPr>
                <p:spPr>
                  <a:xfrm>
                    <a:off x="1464" y="0"/>
                    <a:ext cx="0" cy="2674"/>
                  </a:xfrm>
                  <a:prstGeom prst="straightConnector1">
                    <a:avLst/>
                  </a:prstGeom>
                  <a:noFill/>
                  <a:ln w="19050" cap="flat" cmpd="sng">
                    <a:solidFill>
                      <a:schemeClr val="dk1"/>
                    </a:solidFill>
                    <a:prstDash val="solid"/>
                    <a:round/>
                    <a:headEnd type="none" w="med" len="med"/>
                    <a:tailEnd type="none" w="med" len="med"/>
                  </a:ln>
                </p:spPr>
              </p:cxnSp>
            </p:grpSp>
            <p:grpSp>
              <p:nvGrpSpPr>
                <p:cNvPr id="3889" name="Google Shape;3889;p113"/>
                <p:cNvGrpSpPr/>
                <p:nvPr/>
              </p:nvGrpSpPr>
              <p:grpSpPr>
                <a:xfrm>
                  <a:off x="5116" y="858"/>
                  <a:ext cx="144" cy="2874"/>
                  <a:chOff x="1352" y="0"/>
                  <a:chExt cx="144" cy="2674"/>
                </a:xfrm>
              </p:grpSpPr>
              <p:sp>
                <p:nvSpPr>
                  <p:cNvPr id="3890" name="Google Shape;3890;p113"/>
                  <p:cNvSpPr/>
                  <p:nvPr/>
                </p:nvSpPr>
                <p:spPr>
                  <a:xfrm>
                    <a:off x="1352" y="0"/>
                    <a:ext cx="144" cy="2674"/>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91" name="Google Shape;3891;p113"/>
                  <p:cNvCxnSpPr/>
                  <p:nvPr/>
                </p:nvCxnSpPr>
                <p:spPr>
                  <a:xfrm>
                    <a:off x="1384" y="0"/>
                    <a:ext cx="0" cy="2674"/>
                  </a:xfrm>
                  <a:prstGeom prst="straightConnector1">
                    <a:avLst/>
                  </a:prstGeom>
                  <a:noFill/>
                  <a:ln w="19050" cap="flat" cmpd="sng">
                    <a:solidFill>
                      <a:schemeClr val="dk1"/>
                    </a:solidFill>
                    <a:prstDash val="solid"/>
                    <a:round/>
                    <a:headEnd type="none" w="med" len="med"/>
                    <a:tailEnd type="none" w="med" len="med"/>
                  </a:ln>
                </p:spPr>
              </p:cxnSp>
              <p:cxnSp>
                <p:nvCxnSpPr>
                  <p:cNvPr id="3892" name="Google Shape;3892;p113"/>
                  <p:cNvCxnSpPr/>
                  <p:nvPr/>
                </p:nvCxnSpPr>
                <p:spPr>
                  <a:xfrm>
                    <a:off x="1464" y="0"/>
                    <a:ext cx="0" cy="2674"/>
                  </a:xfrm>
                  <a:prstGeom prst="straightConnector1">
                    <a:avLst/>
                  </a:prstGeom>
                  <a:noFill/>
                  <a:ln w="19050" cap="flat" cmpd="sng">
                    <a:solidFill>
                      <a:schemeClr val="dk1"/>
                    </a:solidFill>
                    <a:prstDash val="solid"/>
                    <a:round/>
                    <a:headEnd type="none" w="med" len="med"/>
                    <a:tailEnd type="none" w="med" len="med"/>
                  </a:ln>
                </p:spPr>
              </p:cxnSp>
            </p:grpSp>
            <p:grpSp>
              <p:nvGrpSpPr>
                <p:cNvPr id="3893" name="Google Shape;3893;p113"/>
                <p:cNvGrpSpPr/>
                <p:nvPr/>
              </p:nvGrpSpPr>
              <p:grpSpPr>
                <a:xfrm>
                  <a:off x="2248" y="2284"/>
                  <a:ext cx="2866" cy="190"/>
                  <a:chOff x="1608" y="856"/>
                  <a:chExt cx="1746" cy="272"/>
                </a:xfrm>
              </p:grpSpPr>
              <p:sp>
                <p:nvSpPr>
                  <p:cNvPr id="3894" name="Google Shape;3894;p113"/>
                  <p:cNvSpPr/>
                  <p:nvPr/>
                </p:nvSpPr>
                <p:spPr>
                  <a:xfrm>
                    <a:off x="1608" y="856"/>
                    <a:ext cx="1746" cy="272"/>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95" name="Google Shape;3895;p113"/>
                  <p:cNvCxnSpPr/>
                  <p:nvPr/>
                </p:nvCxnSpPr>
                <p:spPr>
                  <a:xfrm>
                    <a:off x="1608" y="891"/>
                    <a:ext cx="1746" cy="0"/>
                  </a:xfrm>
                  <a:prstGeom prst="straightConnector1">
                    <a:avLst/>
                  </a:prstGeom>
                  <a:noFill/>
                  <a:ln w="19050" cap="flat" cmpd="sng">
                    <a:solidFill>
                      <a:schemeClr val="dk1"/>
                    </a:solidFill>
                    <a:prstDash val="solid"/>
                    <a:round/>
                    <a:headEnd type="none" w="med" len="med"/>
                    <a:tailEnd type="none" w="med" len="med"/>
                  </a:ln>
                </p:spPr>
              </p:cxnSp>
              <p:cxnSp>
                <p:nvCxnSpPr>
                  <p:cNvPr id="3896" name="Google Shape;3896;p113"/>
                  <p:cNvCxnSpPr/>
                  <p:nvPr/>
                </p:nvCxnSpPr>
                <p:spPr>
                  <a:xfrm>
                    <a:off x="1608" y="1095"/>
                    <a:ext cx="1746" cy="0"/>
                  </a:xfrm>
                  <a:prstGeom prst="straightConnector1">
                    <a:avLst/>
                  </a:prstGeom>
                  <a:noFill/>
                  <a:ln w="19050" cap="flat" cmpd="sng">
                    <a:solidFill>
                      <a:schemeClr val="dk1"/>
                    </a:solidFill>
                    <a:prstDash val="solid"/>
                    <a:round/>
                    <a:headEnd type="none" w="med" len="med"/>
                    <a:tailEnd type="none" w="med" len="med"/>
                  </a:ln>
                </p:spPr>
              </p:cxnSp>
            </p:grpSp>
            <p:grpSp>
              <p:nvGrpSpPr>
                <p:cNvPr id="3897" name="Google Shape;3897;p113"/>
                <p:cNvGrpSpPr/>
                <p:nvPr/>
              </p:nvGrpSpPr>
              <p:grpSpPr>
                <a:xfrm>
                  <a:off x="2248" y="858"/>
                  <a:ext cx="2866" cy="190"/>
                  <a:chOff x="1608" y="856"/>
                  <a:chExt cx="1746" cy="272"/>
                </a:xfrm>
              </p:grpSpPr>
              <p:sp>
                <p:nvSpPr>
                  <p:cNvPr id="3898" name="Google Shape;3898;p113"/>
                  <p:cNvSpPr/>
                  <p:nvPr/>
                </p:nvSpPr>
                <p:spPr>
                  <a:xfrm>
                    <a:off x="1608" y="856"/>
                    <a:ext cx="1746" cy="272"/>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899" name="Google Shape;3899;p113"/>
                  <p:cNvCxnSpPr/>
                  <p:nvPr/>
                </p:nvCxnSpPr>
                <p:spPr>
                  <a:xfrm>
                    <a:off x="1608" y="891"/>
                    <a:ext cx="1746" cy="0"/>
                  </a:xfrm>
                  <a:prstGeom prst="straightConnector1">
                    <a:avLst/>
                  </a:prstGeom>
                  <a:noFill/>
                  <a:ln w="19050" cap="flat" cmpd="sng">
                    <a:solidFill>
                      <a:schemeClr val="dk1"/>
                    </a:solidFill>
                    <a:prstDash val="solid"/>
                    <a:round/>
                    <a:headEnd type="none" w="med" len="med"/>
                    <a:tailEnd type="none" w="med" len="med"/>
                  </a:ln>
                </p:spPr>
              </p:cxnSp>
              <p:cxnSp>
                <p:nvCxnSpPr>
                  <p:cNvPr id="3900" name="Google Shape;3900;p113"/>
                  <p:cNvCxnSpPr/>
                  <p:nvPr/>
                </p:nvCxnSpPr>
                <p:spPr>
                  <a:xfrm>
                    <a:off x="1608" y="1095"/>
                    <a:ext cx="1746" cy="0"/>
                  </a:xfrm>
                  <a:prstGeom prst="straightConnector1">
                    <a:avLst/>
                  </a:prstGeom>
                  <a:noFill/>
                  <a:ln w="19050" cap="flat" cmpd="sng">
                    <a:solidFill>
                      <a:schemeClr val="dk1"/>
                    </a:solidFill>
                    <a:prstDash val="solid"/>
                    <a:round/>
                    <a:headEnd type="none" w="med" len="med"/>
                    <a:tailEnd type="none" w="med" len="med"/>
                  </a:ln>
                </p:spPr>
              </p:cxnSp>
            </p:grpSp>
          </p:grpSp>
          <p:grpSp>
            <p:nvGrpSpPr>
              <p:cNvPr id="3901" name="Google Shape;3901;p113"/>
              <p:cNvGrpSpPr/>
              <p:nvPr/>
            </p:nvGrpSpPr>
            <p:grpSpPr>
              <a:xfrm>
                <a:off x="1447" y="882"/>
                <a:ext cx="2858" cy="1405"/>
                <a:chOff x="1447" y="882"/>
                <a:chExt cx="2858" cy="1405"/>
              </a:xfrm>
            </p:grpSpPr>
            <p:grpSp>
              <p:nvGrpSpPr>
                <p:cNvPr id="3902" name="Google Shape;3902;p113"/>
                <p:cNvGrpSpPr/>
                <p:nvPr/>
              </p:nvGrpSpPr>
              <p:grpSpPr>
                <a:xfrm>
                  <a:off x="2622" y="882"/>
                  <a:ext cx="522" cy="143"/>
                  <a:chOff x="2622" y="882"/>
                  <a:chExt cx="522" cy="143"/>
                </a:xfrm>
              </p:grpSpPr>
              <p:grpSp>
                <p:nvGrpSpPr>
                  <p:cNvPr id="3903" name="Google Shape;3903;p113"/>
                  <p:cNvGrpSpPr/>
                  <p:nvPr/>
                </p:nvGrpSpPr>
                <p:grpSpPr>
                  <a:xfrm>
                    <a:off x="3126" y="882"/>
                    <a:ext cx="18" cy="143"/>
                    <a:chOff x="3126" y="882"/>
                    <a:chExt cx="18" cy="143"/>
                  </a:xfrm>
                </p:grpSpPr>
                <p:cxnSp>
                  <p:nvCxnSpPr>
                    <p:cNvPr id="3904" name="Google Shape;3904;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05" name="Google Shape;3905;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06" name="Google Shape;3906;p113"/>
                  <p:cNvGrpSpPr/>
                  <p:nvPr/>
                </p:nvGrpSpPr>
                <p:grpSpPr>
                  <a:xfrm>
                    <a:off x="2622" y="882"/>
                    <a:ext cx="18" cy="143"/>
                    <a:chOff x="3126" y="882"/>
                    <a:chExt cx="18" cy="143"/>
                  </a:xfrm>
                </p:grpSpPr>
                <p:cxnSp>
                  <p:nvCxnSpPr>
                    <p:cNvPr id="3907" name="Google Shape;3907;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08" name="Google Shape;3908;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09" name="Google Shape;3909;p113"/>
                  <p:cNvGrpSpPr/>
                  <p:nvPr/>
                </p:nvGrpSpPr>
                <p:grpSpPr>
                  <a:xfrm>
                    <a:off x="3000" y="882"/>
                    <a:ext cx="18" cy="143"/>
                    <a:chOff x="3126" y="882"/>
                    <a:chExt cx="18" cy="143"/>
                  </a:xfrm>
                </p:grpSpPr>
                <p:cxnSp>
                  <p:nvCxnSpPr>
                    <p:cNvPr id="3910" name="Google Shape;3910;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11" name="Google Shape;3911;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12" name="Google Shape;3912;p113"/>
                  <p:cNvGrpSpPr/>
                  <p:nvPr/>
                </p:nvGrpSpPr>
                <p:grpSpPr>
                  <a:xfrm>
                    <a:off x="2874" y="882"/>
                    <a:ext cx="18" cy="143"/>
                    <a:chOff x="3126" y="882"/>
                    <a:chExt cx="18" cy="143"/>
                  </a:xfrm>
                </p:grpSpPr>
                <p:cxnSp>
                  <p:nvCxnSpPr>
                    <p:cNvPr id="3913" name="Google Shape;3913;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14" name="Google Shape;3914;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15" name="Google Shape;3915;p113"/>
                  <p:cNvGrpSpPr/>
                  <p:nvPr/>
                </p:nvGrpSpPr>
                <p:grpSpPr>
                  <a:xfrm>
                    <a:off x="2748" y="882"/>
                    <a:ext cx="18" cy="143"/>
                    <a:chOff x="3126" y="882"/>
                    <a:chExt cx="18" cy="143"/>
                  </a:xfrm>
                </p:grpSpPr>
                <p:cxnSp>
                  <p:nvCxnSpPr>
                    <p:cNvPr id="3916" name="Google Shape;3916;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17" name="Google Shape;3917;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18" name="Google Shape;3918;p113"/>
                <p:cNvGrpSpPr/>
                <p:nvPr/>
              </p:nvGrpSpPr>
              <p:grpSpPr>
                <a:xfrm>
                  <a:off x="3146" y="882"/>
                  <a:ext cx="1159" cy="1401"/>
                  <a:chOff x="3146" y="882"/>
                  <a:chExt cx="1159" cy="1401"/>
                </a:xfrm>
              </p:grpSpPr>
              <p:sp>
                <p:nvSpPr>
                  <p:cNvPr id="3919" name="Google Shape;3919;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20" name="Google Shape;3920;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21" name="Google Shape;3921;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22" name="Google Shape;3922;p113"/>
                  <p:cNvGrpSpPr/>
                  <p:nvPr/>
                </p:nvGrpSpPr>
                <p:grpSpPr>
                  <a:xfrm>
                    <a:off x="3294" y="882"/>
                    <a:ext cx="18" cy="143"/>
                    <a:chOff x="3294" y="882"/>
                    <a:chExt cx="18" cy="143"/>
                  </a:xfrm>
                </p:grpSpPr>
                <p:cxnSp>
                  <p:nvCxnSpPr>
                    <p:cNvPr id="3923" name="Google Shape;3923;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24" name="Google Shape;3924;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25" name="Google Shape;3925;p113"/>
                <p:cNvGrpSpPr/>
                <p:nvPr/>
              </p:nvGrpSpPr>
              <p:grpSpPr>
                <a:xfrm flipH="1">
                  <a:off x="1447" y="886"/>
                  <a:ext cx="1159" cy="1401"/>
                  <a:chOff x="3146" y="882"/>
                  <a:chExt cx="1159" cy="1401"/>
                </a:xfrm>
              </p:grpSpPr>
              <p:sp>
                <p:nvSpPr>
                  <p:cNvPr id="3926" name="Google Shape;3926;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27" name="Google Shape;3927;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28" name="Google Shape;3928;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29" name="Google Shape;3929;p113"/>
                  <p:cNvGrpSpPr/>
                  <p:nvPr/>
                </p:nvGrpSpPr>
                <p:grpSpPr>
                  <a:xfrm>
                    <a:off x="3294" y="882"/>
                    <a:ext cx="18" cy="143"/>
                    <a:chOff x="3294" y="882"/>
                    <a:chExt cx="18" cy="143"/>
                  </a:xfrm>
                </p:grpSpPr>
                <p:cxnSp>
                  <p:nvCxnSpPr>
                    <p:cNvPr id="3930" name="Google Shape;3930;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31" name="Google Shape;3931;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grpSp>
            <p:nvGrpSpPr>
              <p:cNvPr id="3932" name="Google Shape;3932;p113"/>
              <p:cNvGrpSpPr/>
              <p:nvPr/>
            </p:nvGrpSpPr>
            <p:grpSpPr>
              <a:xfrm>
                <a:off x="1444" y="2311"/>
                <a:ext cx="2858" cy="1405"/>
                <a:chOff x="1447" y="882"/>
                <a:chExt cx="2858" cy="1405"/>
              </a:xfrm>
            </p:grpSpPr>
            <p:grpSp>
              <p:nvGrpSpPr>
                <p:cNvPr id="3933" name="Google Shape;3933;p113"/>
                <p:cNvGrpSpPr/>
                <p:nvPr/>
              </p:nvGrpSpPr>
              <p:grpSpPr>
                <a:xfrm>
                  <a:off x="2622" y="882"/>
                  <a:ext cx="522" cy="143"/>
                  <a:chOff x="2622" y="882"/>
                  <a:chExt cx="522" cy="143"/>
                </a:xfrm>
              </p:grpSpPr>
              <p:grpSp>
                <p:nvGrpSpPr>
                  <p:cNvPr id="3934" name="Google Shape;3934;p113"/>
                  <p:cNvGrpSpPr/>
                  <p:nvPr/>
                </p:nvGrpSpPr>
                <p:grpSpPr>
                  <a:xfrm>
                    <a:off x="3126" y="882"/>
                    <a:ext cx="18" cy="143"/>
                    <a:chOff x="3126" y="882"/>
                    <a:chExt cx="18" cy="143"/>
                  </a:xfrm>
                </p:grpSpPr>
                <p:cxnSp>
                  <p:nvCxnSpPr>
                    <p:cNvPr id="3935" name="Google Shape;3935;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36" name="Google Shape;3936;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37" name="Google Shape;3937;p113"/>
                  <p:cNvGrpSpPr/>
                  <p:nvPr/>
                </p:nvGrpSpPr>
                <p:grpSpPr>
                  <a:xfrm>
                    <a:off x="2622" y="882"/>
                    <a:ext cx="18" cy="143"/>
                    <a:chOff x="3126" y="882"/>
                    <a:chExt cx="18" cy="143"/>
                  </a:xfrm>
                </p:grpSpPr>
                <p:cxnSp>
                  <p:nvCxnSpPr>
                    <p:cNvPr id="3938" name="Google Shape;3938;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39" name="Google Shape;3939;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40" name="Google Shape;3940;p113"/>
                  <p:cNvGrpSpPr/>
                  <p:nvPr/>
                </p:nvGrpSpPr>
                <p:grpSpPr>
                  <a:xfrm>
                    <a:off x="3000" y="882"/>
                    <a:ext cx="18" cy="143"/>
                    <a:chOff x="3126" y="882"/>
                    <a:chExt cx="18" cy="143"/>
                  </a:xfrm>
                </p:grpSpPr>
                <p:cxnSp>
                  <p:nvCxnSpPr>
                    <p:cNvPr id="3941" name="Google Shape;3941;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42" name="Google Shape;3942;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43" name="Google Shape;3943;p113"/>
                  <p:cNvGrpSpPr/>
                  <p:nvPr/>
                </p:nvGrpSpPr>
                <p:grpSpPr>
                  <a:xfrm>
                    <a:off x="2874" y="882"/>
                    <a:ext cx="18" cy="143"/>
                    <a:chOff x="3126" y="882"/>
                    <a:chExt cx="18" cy="143"/>
                  </a:xfrm>
                </p:grpSpPr>
                <p:cxnSp>
                  <p:nvCxnSpPr>
                    <p:cNvPr id="3944" name="Google Shape;3944;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45" name="Google Shape;3945;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nvGrpSpPr>
                  <p:cNvPr id="3946" name="Google Shape;3946;p113"/>
                  <p:cNvGrpSpPr/>
                  <p:nvPr/>
                </p:nvGrpSpPr>
                <p:grpSpPr>
                  <a:xfrm>
                    <a:off x="2748" y="882"/>
                    <a:ext cx="18" cy="143"/>
                    <a:chOff x="3126" y="882"/>
                    <a:chExt cx="18" cy="143"/>
                  </a:xfrm>
                </p:grpSpPr>
                <p:cxnSp>
                  <p:nvCxnSpPr>
                    <p:cNvPr id="3947" name="Google Shape;3947;p113"/>
                    <p:cNvCxnSpPr/>
                    <p:nvPr/>
                  </p:nvCxnSpPr>
                  <p:spPr>
                    <a:xfrm>
                      <a:off x="3126"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48" name="Google Shape;3948;p113"/>
                    <p:cNvCxnSpPr/>
                    <p:nvPr/>
                  </p:nvCxnSpPr>
                  <p:spPr>
                    <a:xfrm>
                      <a:off x="3144"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49" name="Google Shape;3949;p113"/>
                <p:cNvGrpSpPr/>
                <p:nvPr/>
              </p:nvGrpSpPr>
              <p:grpSpPr>
                <a:xfrm>
                  <a:off x="3146" y="882"/>
                  <a:ext cx="1159" cy="1401"/>
                  <a:chOff x="3146" y="882"/>
                  <a:chExt cx="1159" cy="1401"/>
                </a:xfrm>
              </p:grpSpPr>
              <p:sp>
                <p:nvSpPr>
                  <p:cNvPr id="3950" name="Google Shape;3950;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51" name="Google Shape;3951;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52" name="Google Shape;3952;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53" name="Google Shape;3953;p113"/>
                  <p:cNvGrpSpPr/>
                  <p:nvPr/>
                </p:nvGrpSpPr>
                <p:grpSpPr>
                  <a:xfrm>
                    <a:off x="3294" y="882"/>
                    <a:ext cx="18" cy="143"/>
                    <a:chOff x="3294" y="882"/>
                    <a:chExt cx="18" cy="143"/>
                  </a:xfrm>
                </p:grpSpPr>
                <p:cxnSp>
                  <p:nvCxnSpPr>
                    <p:cNvPr id="3954" name="Google Shape;3954;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55" name="Google Shape;3955;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nvGrpSpPr>
                <p:cNvPr id="3956" name="Google Shape;3956;p113"/>
                <p:cNvGrpSpPr/>
                <p:nvPr/>
              </p:nvGrpSpPr>
              <p:grpSpPr>
                <a:xfrm flipH="1">
                  <a:off x="1447" y="886"/>
                  <a:ext cx="1159" cy="1401"/>
                  <a:chOff x="3146" y="882"/>
                  <a:chExt cx="1159" cy="1401"/>
                </a:xfrm>
              </p:grpSpPr>
              <p:sp>
                <p:nvSpPr>
                  <p:cNvPr id="3957" name="Google Shape;3957;p113"/>
                  <p:cNvSpPr/>
                  <p:nvPr/>
                </p:nvSpPr>
                <p:spPr>
                  <a:xfrm>
                    <a:off x="3146" y="1044"/>
                    <a:ext cx="1159" cy="1239"/>
                  </a:xfrm>
                  <a:custGeom>
                    <a:avLst/>
                    <a:gdLst/>
                    <a:ahLst/>
                    <a:cxnLst/>
                    <a:rect l="l" t="t" r="r" b="b"/>
                    <a:pathLst>
                      <a:path w="1159" h="1239" extrusionOk="0">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958" name="Google Shape;3958;p113"/>
                  <p:cNvCxnSpPr/>
                  <p:nvPr/>
                </p:nvCxnSpPr>
                <p:spPr>
                  <a:xfrm>
                    <a:off x="3294" y="1048"/>
                    <a:ext cx="1011" cy="1157"/>
                  </a:xfrm>
                  <a:prstGeom prst="straightConnector1">
                    <a:avLst/>
                  </a:prstGeom>
                  <a:noFill/>
                  <a:ln w="19050" cap="flat" cmpd="sng">
                    <a:solidFill>
                      <a:schemeClr val="dk1"/>
                    </a:solidFill>
                    <a:prstDash val="solid"/>
                    <a:round/>
                    <a:headEnd type="none" w="med" len="med"/>
                    <a:tailEnd type="none" w="sm" len="sm"/>
                  </a:ln>
                </p:spPr>
              </p:cxnSp>
              <p:sp>
                <p:nvSpPr>
                  <p:cNvPr id="3959" name="Google Shape;3959;p113"/>
                  <p:cNvSpPr/>
                  <p:nvPr/>
                </p:nvSpPr>
                <p:spPr>
                  <a:xfrm>
                    <a:off x="3177" y="1038"/>
                    <a:ext cx="1074" cy="1245"/>
                  </a:xfrm>
                  <a:custGeom>
                    <a:avLst/>
                    <a:gdLst/>
                    <a:ahLst/>
                    <a:cxnLst/>
                    <a:rect l="l" t="t" r="r" b="b"/>
                    <a:pathLst>
                      <a:path w="1074" h="1245" extrusionOk="0">
                        <a:moveTo>
                          <a:pt x="0" y="0"/>
                        </a:moveTo>
                        <a:lnTo>
                          <a:pt x="1074" y="1245"/>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960" name="Google Shape;3960;p113"/>
                  <p:cNvGrpSpPr/>
                  <p:nvPr/>
                </p:nvGrpSpPr>
                <p:grpSpPr>
                  <a:xfrm>
                    <a:off x="3294" y="882"/>
                    <a:ext cx="18" cy="143"/>
                    <a:chOff x="3294" y="882"/>
                    <a:chExt cx="18" cy="143"/>
                  </a:xfrm>
                </p:grpSpPr>
                <p:cxnSp>
                  <p:nvCxnSpPr>
                    <p:cNvPr id="3961" name="Google Shape;3961;p113"/>
                    <p:cNvCxnSpPr/>
                    <p:nvPr/>
                  </p:nvCxnSpPr>
                  <p:spPr>
                    <a:xfrm rot="10800000">
                      <a:off x="3294" y="882"/>
                      <a:ext cx="0" cy="143"/>
                    </a:xfrm>
                    <a:prstGeom prst="straightConnector1">
                      <a:avLst/>
                    </a:prstGeom>
                    <a:noFill/>
                    <a:ln w="19050" cap="flat" cmpd="sng">
                      <a:solidFill>
                        <a:schemeClr val="dk1"/>
                      </a:solidFill>
                      <a:prstDash val="solid"/>
                      <a:round/>
                      <a:headEnd type="none" w="med" len="med"/>
                      <a:tailEnd type="none" w="sm" len="sm"/>
                    </a:ln>
                  </p:spPr>
                </p:cxnSp>
                <p:cxnSp>
                  <p:nvCxnSpPr>
                    <p:cNvPr id="3962" name="Google Shape;3962;p113"/>
                    <p:cNvCxnSpPr/>
                    <p:nvPr/>
                  </p:nvCxnSpPr>
                  <p:spPr>
                    <a:xfrm rot="10800000">
                      <a:off x="3312" y="882"/>
                      <a:ext cx="0" cy="143"/>
                    </a:xfrm>
                    <a:prstGeom prst="straightConnector1">
                      <a:avLst/>
                    </a:prstGeom>
                    <a:noFill/>
                    <a:ln w="19050" cap="flat" cmpd="sng">
                      <a:solidFill>
                        <a:schemeClr val="dk1"/>
                      </a:solidFill>
                      <a:prstDash val="solid"/>
                      <a:round/>
                      <a:headEnd type="none" w="med" len="med"/>
                      <a:tailEnd type="none" w="sm" len="sm"/>
                    </a:ln>
                  </p:spPr>
                </p:cxnSp>
              </p:grpSp>
            </p:grpSp>
          </p:grpSp>
          <p:sp>
            <p:nvSpPr>
              <p:cNvPr id="3963" name="Google Shape;3963;p113"/>
              <p:cNvSpPr/>
              <p:nvPr/>
            </p:nvSpPr>
            <p:spPr>
              <a:xfrm>
                <a:off x="1142" y="3716"/>
                <a:ext cx="544" cy="56"/>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964" name="Google Shape;3964;p113"/>
              <p:cNvSpPr/>
              <p:nvPr/>
            </p:nvSpPr>
            <p:spPr>
              <a:xfrm>
                <a:off x="4038" y="3708"/>
                <a:ext cx="544" cy="56"/>
              </a:xfrm>
              <a:prstGeom prst="rect">
                <a:avLst/>
              </a:prstGeom>
              <a:solidFill>
                <a:srgbClr val="DDDDDD"/>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965" name="Google Shape;3965;p113"/>
            <p:cNvSpPr/>
            <p:nvPr/>
          </p:nvSpPr>
          <p:spPr>
            <a:xfrm>
              <a:off x="4148138" y="1374775"/>
              <a:ext cx="809625" cy="271463"/>
            </a:xfrm>
            <a:prstGeom prst="rect">
              <a:avLst/>
            </a:prstGeom>
            <a:solidFill>
              <a:srgbClr val="FF0000">
                <a:alpha val="69803"/>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966" name="Google Shape;3966;p113"/>
            <p:cNvSpPr/>
            <p:nvPr/>
          </p:nvSpPr>
          <p:spPr>
            <a:xfrm>
              <a:off x="4132263" y="3643313"/>
              <a:ext cx="809625" cy="271462"/>
            </a:xfrm>
            <a:prstGeom prst="rect">
              <a:avLst/>
            </a:prstGeom>
            <a:solidFill>
              <a:srgbClr val="FF0000">
                <a:alpha val="69803"/>
              </a:srgbClr>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967" name="Google Shape;3967;p113"/>
            <p:cNvCxnSpPr/>
            <p:nvPr/>
          </p:nvCxnSpPr>
          <p:spPr>
            <a:xfrm rot="10800000">
              <a:off x="4757738" y="1670050"/>
              <a:ext cx="471487" cy="1225550"/>
            </a:xfrm>
            <a:prstGeom prst="straightConnector1">
              <a:avLst/>
            </a:prstGeom>
            <a:noFill/>
            <a:ln w="19050" cap="flat" cmpd="sng">
              <a:solidFill>
                <a:schemeClr val="dk1"/>
              </a:solidFill>
              <a:prstDash val="solid"/>
              <a:round/>
              <a:headEnd type="none" w="med" len="med"/>
              <a:tailEnd type="triangle" w="med" len="med"/>
            </a:ln>
          </p:spPr>
        </p:cxnSp>
        <p:cxnSp>
          <p:nvCxnSpPr>
            <p:cNvPr id="3968" name="Google Shape;3968;p113"/>
            <p:cNvCxnSpPr/>
            <p:nvPr/>
          </p:nvCxnSpPr>
          <p:spPr>
            <a:xfrm flipH="1">
              <a:off x="4757738" y="2895600"/>
              <a:ext cx="471487" cy="728663"/>
            </a:xfrm>
            <a:prstGeom prst="straightConnector1">
              <a:avLst/>
            </a:prstGeom>
            <a:noFill/>
            <a:ln w="19050" cap="flat" cmpd="sng">
              <a:solidFill>
                <a:schemeClr val="dk1"/>
              </a:solidFill>
              <a:prstDash val="solid"/>
              <a:round/>
              <a:headEnd type="none" w="med" len="med"/>
              <a:tailEnd type="triangle" w="med" len="med"/>
            </a:ln>
          </p:spPr>
        </p:cxnSp>
      </p:grpSp>
      <p:sp>
        <p:nvSpPr>
          <p:cNvPr id="3969" name="Google Shape;3969;p113"/>
          <p:cNvSpPr txBox="1"/>
          <p:nvPr/>
        </p:nvSpPr>
        <p:spPr>
          <a:xfrm>
            <a:off x="1298071" y="2919860"/>
            <a:ext cx="5626145" cy="3046988"/>
          </a:xfrm>
          <a:prstGeom prst="rect">
            <a:avLst/>
          </a:prstGeom>
          <a:noFill/>
          <a:ln>
            <a:noFill/>
          </a:ln>
        </p:spPr>
        <p:txBody>
          <a:bodyPr spcFirstLastPara="1" wrap="square" lIns="91425" tIns="45700" rIns="91425" bIns="45700" anchor="t" anchorCtr="0">
            <a:spAutoFit/>
          </a:bodyPr>
          <a:lstStyle/>
          <a:p>
            <a:pPr marL="228600" marR="0" lvl="0" indent="-171450" algn="l" rtl="0">
              <a:spcBef>
                <a:spcPts val="0"/>
              </a:spcBef>
              <a:spcAft>
                <a:spcPts val="0"/>
              </a:spcAft>
              <a:buClr>
                <a:schemeClr val="dk1"/>
              </a:buClr>
              <a:buSzPts val="2400"/>
              <a:buFont typeface="Arial"/>
              <a:buChar char="•"/>
            </a:pPr>
            <a:r>
              <a:rPr lang="en-US" sz="2400" b="0">
                <a:solidFill>
                  <a:schemeClr val="dk1"/>
                </a:solidFill>
                <a:latin typeface="Arial"/>
                <a:ea typeface="Arial"/>
                <a:cs typeface="Arial"/>
                <a:sym typeface="Arial"/>
              </a:rPr>
              <a:t>no shear studs</a:t>
            </a:r>
            <a:endParaRPr/>
          </a:p>
          <a:p>
            <a:pPr marL="228600" marR="0" lvl="0" indent="-17145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no deck attachments that penetrate beam flange</a:t>
            </a:r>
            <a:endParaRPr/>
          </a:p>
          <a:p>
            <a:pPr marL="228600" marR="0" lvl="0" indent="-17145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no welded, bolted, screwed or shot in attachments for perimeter edge angles, exterior facades, partitions, duct work, piping, etc.</a:t>
            </a:r>
            <a:endParaRPr/>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974"/>
        <p:cNvGrpSpPr/>
        <p:nvPr/>
      </p:nvGrpSpPr>
      <p:grpSpPr>
        <a:xfrm>
          <a:off x="0" y="0"/>
          <a:ext cx="0" cy="0"/>
          <a:chOff x="0" y="0"/>
          <a:chExt cx="0" cy="0"/>
        </a:xfrm>
      </p:grpSpPr>
      <p:sp>
        <p:nvSpPr>
          <p:cNvPr id="3975" name="Google Shape;3975;p114"/>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3976" name="Google Shape;3976;p114"/>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977" name="Google Shape;3977;p11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114</a:t>
            </a:fld>
            <a:endParaRPr/>
          </a:p>
        </p:txBody>
      </p:sp>
      <p:sp>
        <p:nvSpPr>
          <p:cNvPr id="3978" name="Google Shape;3978;p114"/>
          <p:cNvSpPr txBox="1"/>
          <p:nvPr/>
        </p:nvSpPr>
        <p:spPr>
          <a:xfrm>
            <a:off x="1306828" y="1940818"/>
            <a:ext cx="9829732" cy="36471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The following welds are demand critical welds and shall meet the requirements of Sections A3.4b and I2.3:</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Groove welds at column splices</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Welds at column-to-base plate connections</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Welds at beam-to-column connections conforming to Section F3.6b(c)</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Where links connect to columns, welds attaching the link flanges and the link web to the column</a:t>
            </a:r>
            <a:endParaRPr/>
          </a:p>
          <a:p>
            <a:pPr marL="457200" marR="0" lvl="0" indent="-457200" algn="l" rtl="0">
              <a:spcBef>
                <a:spcPts val="1100"/>
              </a:spcBef>
              <a:spcAft>
                <a:spcPts val="0"/>
              </a:spcAft>
              <a:buClr>
                <a:schemeClr val="dk1"/>
              </a:buClr>
              <a:buSzPts val="2200"/>
              <a:buFont typeface="Arial"/>
              <a:buAutoNum type="alphaLcParenBoth"/>
            </a:pPr>
            <a:r>
              <a:rPr lang="en-US" sz="2200" b="0">
                <a:solidFill>
                  <a:schemeClr val="dk1"/>
                </a:solidFill>
                <a:latin typeface="Arial"/>
                <a:ea typeface="Arial"/>
                <a:cs typeface="Arial"/>
                <a:sym typeface="Arial"/>
              </a:rPr>
              <a:t>In built-up beams, welds within the link connecting the webs to the flanges</a:t>
            </a:r>
            <a:endParaRPr/>
          </a:p>
        </p:txBody>
      </p:sp>
      <p:sp>
        <p:nvSpPr>
          <p:cNvPr id="3979" name="Google Shape;3979;p114"/>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F3.6a Demand Critical Welds</a:t>
            </a:r>
            <a:endParaRP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sp>
        <p:nvSpPr>
          <p:cNvPr id="3985" name="Google Shape;3985;p115"/>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3986" name="Google Shape;3986;p115"/>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987" name="Google Shape;3987;p11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115</a:t>
            </a:fld>
            <a:endParaRPr/>
          </a:p>
        </p:txBody>
      </p:sp>
      <p:sp>
        <p:nvSpPr>
          <p:cNvPr id="3988" name="Google Shape;3988;p115"/>
          <p:cNvSpPr txBox="1"/>
          <p:nvPr/>
        </p:nvSpPr>
        <p:spPr>
          <a:xfrm>
            <a:off x="1306828" y="1940818"/>
            <a:ext cx="9829732" cy="24929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Where a brace of gusset plate connects to both members at a beam-to-column connection, the connection shall conform to one of the following:</a:t>
            </a:r>
            <a:endParaRPr/>
          </a:p>
          <a:p>
            <a:pPr marL="457200" marR="0" lvl="0" indent="-457200" algn="l" rtl="0">
              <a:spcBef>
                <a:spcPts val="1200"/>
              </a:spcBef>
              <a:spcAft>
                <a:spcPts val="0"/>
              </a:spcAft>
              <a:buClr>
                <a:schemeClr val="dk1"/>
              </a:buClr>
              <a:buSzPts val="2400"/>
              <a:buFont typeface="Arial"/>
              <a:buAutoNum type="alphaLcParenBoth"/>
            </a:pPr>
            <a:r>
              <a:rPr lang="en-US" sz="2400" b="0">
                <a:solidFill>
                  <a:schemeClr val="dk1"/>
                </a:solidFill>
                <a:latin typeface="Arial"/>
                <a:ea typeface="Arial"/>
                <a:cs typeface="Arial"/>
                <a:sym typeface="Arial"/>
              </a:rPr>
              <a:t>The connection assembly is a simple connection meeting the requirements of </a:t>
            </a:r>
            <a:r>
              <a:rPr lang="en-US" sz="2400" b="0" i="1">
                <a:solidFill>
                  <a:schemeClr val="dk1"/>
                </a:solidFill>
                <a:latin typeface="Arial"/>
                <a:ea typeface="Arial"/>
                <a:cs typeface="Arial"/>
                <a:sym typeface="Arial"/>
              </a:rPr>
              <a:t>Specification</a:t>
            </a:r>
            <a:r>
              <a:rPr lang="en-US" sz="2400" b="0">
                <a:solidFill>
                  <a:schemeClr val="dk1"/>
                </a:solidFill>
                <a:latin typeface="Arial"/>
                <a:ea typeface="Arial"/>
                <a:cs typeface="Arial"/>
                <a:sym typeface="Arial"/>
              </a:rPr>
              <a:t> Section B3.4a where the required rotation is taken to be 0.025 rad; or</a:t>
            </a:r>
            <a:endParaRPr/>
          </a:p>
        </p:txBody>
      </p:sp>
      <p:sp>
        <p:nvSpPr>
          <p:cNvPr id="3989" name="Google Shape;3989;p115"/>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F3.6b Beam-to-Column Connections</a:t>
            </a:r>
            <a:endParaRPr/>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994"/>
        <p:cNvGrpSpPr/>
        <p:nvPr/>
      </p:nvGrpSpPr>
      <p:grpSpPr>
        <a:xfrm>
          <a:off x="0" y="0"/>
          <a:ext cx="0" cy="0"/>
          <a:chOff x="0" y="0"/>
          <a:chExt cx="0" cy="0"/>
        </a:xfrm>
      </p:grpSpPr>
      <p:sp>
        <p:nvSpPr>
          <p:cNvPr id="3995" name="Google Shape;3995;p116"/>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3996" name="Google Shape;3996;p116"/>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997" name="Google Shape;3997;p11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116</a:t>
            </a:fld>
            <a:endParaRPr/>
          </a:p>
        </p:txBody>
      </p:sp>
      <p:sp>
        <p:nvSpPr>
          <p:cNvPr id="3998" name="Google Shape;3998;p116"/>
          <p:cNvSpPr txBox="1"/>
          <p:nvPr/>
        </p:nvSpPr>
        <p:spPr>
          <a:xfrm>
            <a:off x="1306828" y="1940818"/>
            <a:ext cx="9829732" cy="37959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 The connection is designed to resist a moment equal to the lesser of the following:</a:t>
            </a:r>
            <a:endParaRPr/>
          </a:p>
          <a:p>
            <a:pPr marL="914400" marR="0" lvl="1" indent="-457200" algn="l" rtl="0">
              <a:spcBef>
                <a:spcPts val="1200"/>
              </a:spcBef>
              <a:spcAft>
                <a:spcPts val="0"/>
              </a:spcAft>
              <a:buClr>
                <a:schemeClr val="dk1"/>
              </a:buClr>
              <a:buSzPts val="2400"/>
              <a:buFont typeface="Arial"/>
              <a:buAutoNum type="arabicParenBoth"/>
            </a:pPr>
            <a:r>
              <a:rPr lang="en-US" sz="2400" b="0" i="0" u="none" strike="noStrike" cap="none">
                <a:solidFill>
                  <a:schemeClr val="dk1"/>
                </a:solidFill>
                <a:latin typeface="Arial"/>
                <a:ea typeface="Arial"/>
                <a:cs typeface="Arial"/>
                <a:sym typeface="Arial"/>
              </a:rPr>
              <a:t>a moment corresponding to 1.1R</a:t>
            </a:r>
            <a:r>
              <a:rPr lang="en-US" sz="2400" b="0" i="0" u="none" strike="noStrike" cap="none" baseline="-25000">
                <a:solidFill>
                  <a:schemeClr val="dk1"/>
                </a:solidFill>
                <a:latin typeface="Arial"/>
                <a:ea typeface="Arial"/>
                <a:cs typeface="Arial"/>
                <a:sym typeface="Arial"/>
              </a:rPr>
              <a:t>y</a:t>
            </a:r>
            <a:r>
              <a:rPr lang="en-US" sz="2400" b="0" i="0" u="none" strike="noStrike" cap="none">
                <a:solidFill>
                  <a:schemeClr val="dk1"/>
                </a:solidFill>
                <a:latin typeface="Arial"/>
                <a:ea typeface="Arial"/>
                <a:cs typeface="Arial"/>
                <a:sym typeface="Arial"/>
              </a:rPr>
              <a:t>M</a:t>
            </a:r>
            <a:r>
              <a:rPr lang="en-US" sz="2400" b="0" i="0" u="none" strike="noStrike" cap="none" baseline="-25000">
                <a:solidFill>
                  <a:schemeClr val="dk1"/>
                </a:solidFill>
                <a:latin typeface="Arial"/>
                <a:ea typeface="Arial"/>
                <a:cs typeface="Arial"/>
                <a:sym typeface="Arial"/>
              </a:rPr>
              <a:t>P</a:t>
            </a:r>
            <a:r>
              <a:rPr lang="en-US" sz="2400" b="0" i="0" u="none" strike="noStrike" cap="none">
                <a:solidFill>
                  <a:schemeClr val="dk1"/>
                </a:solidFill>
                <a:latin typeface="Arial"/>
                <a:ea typeface="Arial"/>
                <a:cs typeface="Arial"/>
                <a:sym typeface="Arial"/>
              </a:rPr>
              <a:t>/α</a:t>
            </a:r>
            <a:r>
              <a:rPr lang="en-US" sz="2400" b="0" i="0" u="none" strike="noStrike" cap="none" baseline="-25000">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at the potential plastic hinge location in the beam</a:t>
            </a:r>
            <a:endParaRPr/>
          </a:p>
          <a:p>
            <a:pPr marL="914400" marR="0" lvl="1" indent="-457200" algn="l" rtl="0">
              <a:spcBef>
                <a:spcPts val="1200"/>
              </a:spcBef>
              <a:spcAft>
                <a:spcPts val="0"/>
              </a:spcAft>
              <a:buClr>
                <a:schemeClr val="dk1"/>
              </a:buClr>
              <a:buSzPts val="2400"/>
              <a:buFont typeface="Arial"/>
              <a:buAutoNum type="arabicParenBoth"/>
            </a:pPr>
            <a:r>
              <a:rPr lang="en-US" sz="2400" b="0" i="0" u="none" strike="noStrike" cap="none">
                <a:solidFill>
                  <a:schemeClr val="dk1"/>
                </a:solidFill>
                <a:latin typeface="Arial"/>
                <a:ea typeface="Arial"/>
                <a:cs typeface="Arial"/>
                <a:sym typeface="Arial"/>
              </a:rPr>
              <a:t>a moment corresponding to the sum of the expected column flexural strengths multiplied by 1.1 and divided by α</a:t>
            </a:r>
            <a:r>
              <a:rPr lang="en-US" sz="2400" b="0" i="0" u="none" strike="noStrike" cap="none" baseline="-25000">
                <a:solidFill>
                  <a:schemeClr val="dk1"/>
                </a:solidFill>
                <a:latin typeface="Arial"/>
                <a:ea typeface="Arial"/>
                <a:cs typeface="Arial"/>
                <a:sym typeface="Arial"/>
              </a:rPr>
              <a:t>s.</a:t>
            </a:r>
            <a:endParaRPr/>
          </a:p>
          <a:p>
            <a:pPr marL="457200" marR="0" lvl="1" indent="0" algn="l" rtl="0">
              <a:spcBef>
                <a:spcPts val="800"/>
              </a:spcBef>
              <a:spcAft>
                <a:spcPts val="0"/>
              </a:spcAft>
              <a:buClr>
                <a:schemeClr val="dk1"/>
              </a:buClr>
              <a:buSzPts val="200"/>
              <a:buFont typeface="Arial"/>
              <a:buNone/>
            </a:pPr>
            <a:endParaRPr sz="200" b="0" i="0" u="none" strike="noStrike" cap="none" baseline="-25000">
              <a:solidFill>
                <a:schemeClr val="dk1"/>
              </a:solidFill>
              <a:latin typeface="Arial"/>
              <a:ea typeface="Arial"/>
              <a:cs typeface="Arial"/>
              <a:sym typeface="Arial"/>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(c) The beam-to-column connection satisfies the requirements of Section E1.6b(c)</a:t>
            </a:r>
            <a:endParaRPr/>
          </a:p>
        </p:txBody>
      </p:sp>
      <p:sp>
        <p:nvSpPr>
          <p:cNvPr id="3999" name="Google Shape;3999;p116"/>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F3.6b Beam-to-Column Connections</a:t>
            </a:r>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004"/>
        <p:cNvGrpSpPr/>
        <p:nvPr/>
      </p:nvGrpSpPr>
      <p:grpSpPr>
        <a:xfrm>
          <a:off x="0" y="0"/>
          <a:ext cx="0" cy="0"/>
          <a:chOff x="0" y="0"/>
          <a:chExt cx="0" cy="0"/>
        </a:xfrm>
      </p:grpSpPr>
      <p:sp>
        <p:nvSpPr>
          <p:cNvPr id="4005" name="Google Shape;4005;p11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F3.6b Beam-to-Column Connections</a:t>
            </a:r>
            <a:endParaRPr/>
          </a:p>
        </p:txBody>
      </p:sp>
      <p:sp>
        <p:nvSpPr>
          <p:cNvPr id="4006" name="Google Shape;4006;p11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117</a:t>
            </a:fld>
            <a:endParaRPr/>
          </a:p>
        </p:txBody>
      </p:sp>
      <p:grpSp>
        <p:nvGrpSpPr>
          <p:cNvPr id="4007" name="Google Shape;4007;p117"/>
          <p:cNvGrpSpPr/>
          <p:nvPr/>
        </p:nvGrpSpPr>
        <p:grpSpPr>
          <a:xfrm>
            <a:off x="3840844" y="1556792"/>
            <a:ext cx="4510311" cy="4324350"/>
            <a:chOff x="3649663" y="1444302"/>
            <a:chExt cx="4510311" cy="4324350"/>
          </a:xfrm>
        </p:grpSpPr>
        <p:grpSp>
          <p:nvGrpSpPr>
            <p:cNvPr id="4008" name="Google Shape;4008;p117"/>
            <p:cNvGrpSpPr/>
            <p:nvPr/>
          </p:nvGrpSpPr>
          <p:grpSpPr>
            <a:xfrm>
              <a:off x="3719736" y="1444302"/>
              <a:ext cx="4368800" cy="4324350"/>
              <a:chOff x="969" y="168"/>
              <a:chExt cx="3822" cy="3782"/>
            </a:xfrm>
          </p:grpSpPr>
          <p:grpSp>
            <p:nvGrpSpPr>
              <p:cNvPr id="4009" name="Google Shape;4009;p117"/>
              <p:cNvGrpSpPr/>
              <p:nvPr/>
            </p:nvGrpSpPr>
            <p:grpSpPr>
              <a:xfrm>
                <a:off x="1053" y="168"/>
                <a:ext cx="3648" cy="3722"/>
                <a:chOff x="1053" y="168"/>
                <a:chExt cx="3648" cy="3722"/>
              </a:xfrm>
            </p:grpSpPr>
            <p:sp>
              <p:nvSpPr>
                <p:cNvPr id="4010" name="Google Shape;4010;p117"/>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11" name="Google Shape;4011;p117"/>
                <p:cNvGrpSpPr/>
                <p:nvPr/>
              </p:nvGrpSpPr>
              <p:grpSpPr>
                <a:xfrm flipH="1">
                  <a:off x="3072" y="2318"/>
                  <a:ext cx="355" cy="242"/>
                  <a:chOff x="2334" y="1156"/>
                  <a:chExt cx="355" cy="242"/>
                </a:xfrm>
              </p:grpSpPr>
              <p:sp>
                <p:nvSpPr>
                  <p:cNvPr id="4012" name="Google Shape;4012;p1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13" name="Google Shape;4013;p11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014" name="Google Shape;4014;p117"/>
                <p:cNvGrpSpPr/>
                <p:nvPr/>
              </p:nvGrpSpPr>
              <p:grpSpPr>
                <a:xfrm flipH="1">
                  <a:off x="3071" y="2031"/>
                  <a:ext cx="1435" cy="287"/>
                  <a:chOff x="1255" y="869"/>
                  <a:chExt cx="1435" cy="287"/>
                </a:xfrm>
              </p:grpSpPr>
              <p:grpSp>
                <p:nvGrpSpPr>
                  <p:cNvPr id="4015" name="Google Shape;4015;p117"/>
                  <p:cNvGrpSpPr/>
                  <p:nvPr/>
                </p:nvGrpSpPr>
                <p:grpSpPr>
                  <a:xfrm>
                    <a:off x="1255" y="869"/>
                    <a:ext cx="1434" cy="287"/>
                    <a:chOff x="1255" y="869"/>
                    <a:chExt cx="1434" cy="287"/>
                  </a:xfrm>
                </p:grpSpPr>
                <p:grpSp>
                  <p:nvGrpSpPr>
                    <p:cNvPr id="4016" name="Google Shape;4016;p117"/>
                    <p:cNvGrpSpPr/>
                    <p:nvPr/>
                  </p:nvGrpSpPr>
                  <p:grpSpPr>
                    <a:xfrm>
                      <a:off x="1255" y="869"/>
                      <a:ext cx="1434" cy="287"/>
                      <a:chOff x="1255" y="869"/>
                      <a:chExt cx="1434" cy="287"/>
                    </a:xfrm>
                  </p:grpSpPr>
                  <p:sp>
                    <p:nvSpPr>
                      <p:cNvPr id="4017" name="Google Shape;4017;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18" name="Google Shape;4018;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19" name="Google Shape;4019;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20" name="Google Shape;4020;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21" name="Google Shape;4021;p11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22" name="Google Shape;4022;p117"/>
                <p:cNvSpPr/>
                <p:nvPr/>
              </p:nvSpPr>
              <p:spPr>
                <a:xfrm rot="2897558" flipH="1">
                  <a:off x="2989"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23" name="Google Shape;4023;p117"/>
                <p:cNvSpPr/>
                <p:nvPr/>
              </p:nvSpPr>
              <p:spPr>
                <a:xfrm flipH="1">
                  <a:off x="3410"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24" name="Google Shape;4024;p117"/>
                <p:cNvCxnSpPr/>
                <p:nvPr/>
              </p:nvCxnSpPr>
              <p:spPr>
                <a:xfrm rot="10800000">
                  <a:off x="3075"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25" name="Google Shape;4025;p117"/>
                <p:cNvCxnSpPr/>
                <p:nvPr/>
              </p:nvCxnSpPr>
              <p:spPr>
                <a:xfrm rot="10800000">
                  <a:off x="3075"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26" name="Google Shape;4026;p117"/>
                <p:cNvCxnSpPr/>
                <p:nvPr/>
              </p:nvCxnSpPr>
              <p:spPr>
                <a:xfrm rot="10800000">
                  <a:off x="3075"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27" name="Google Shape;4027;p117"/>
                <p:cNvCxnSpPr/>
                <p:nvPr/>
              </p:nvCxnSpPr>
              <p:spPr>
                <a:xfrm rot="10800000">
                  <a:off x="3075" y="2315"/>
                  <a:ext cx="1427" cy="0"/>
                </a:xfrm>
                <a:prstGeom prst="straightConnector1">
                  <a:avLst/>
                </a:prstGeom>
                <a:noFill/>
                <a:ln w="12700" cap="flat" cmpd="sng">
                  <a:solidFill>
                    <a:schemeClr val="dk1"/>
                  </a:solidFill>
                  <a:prstDash val="solid"/>
                  <a:round/>
                  <a:headEnd type="none" w="med" len="med"/>
                  <a:tailEnd type="none" w="med" len="med"/>
                </a:ln>
              </p:spPr>
            </p:cxnSp>
            <p:sp>
              <p:nvSpPr>
                <p:cNvPr id="4028" name="Google Shape;4028;p117"/>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29" name="Google Shape;4029;p117"/>
                <p:cNvGrpSpPr/>
                <p:nvPr/>
              </p:nvGrpSpPr>
              <p:grpSpPr>
                <a:xfrm>
                  <a:off x="2335" y="2318"/>
                  <a:ext cx="355" cy="242"/>
                  <a:chOff x="2334" y="1156"/>
                  <a:chExt cx="355" cy="242"/>
                </a:xfrm>
              </p:grpSpPr>
              <p:sp>
                <p:nvSpPr>
                  <p:cNvPr id="4030" name="Google Shape;4030;p1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31" name="Google Shape;4031;p11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032" name="Google Shape;4032;p117"/>
                <p:cNvGrpSpPr/>
                <p:nvPr/>
              </p:nvGrpSpPr>
              <p:grpSpPr>
                <a:xfrm>
                  <a:off x="1256" y="2031"/>
                  <a:ext cx="1435" cy="287"/>
                  <a:chOff x="1255" y="869"/>
                  <a:chExt cx="1435" cy="287"/>
                </a:xfrm>
              </p:grpSpPr>
              <p:grpSp>
                <p:nvGrpSpPr>
                  <p:cNvPr id="4033" name="Google Shape;4033;p117"/>
                  <p:cNvGrpSpPr/>
                  <p:nvPr/>
                </p:nvGrpSpPr>
                <p:grpSpPr>
                  <a:xfrm>
                    <a:off x="1255" y="869"/>
                    <a:ext cx="1434" cy="287"/>
                    <a:chOff x="1255" y="869"/>
                    <a:chExt cx="1434" cy="287"/>
                  </a:xfrm>
                </p:grpSpPr>
                <p:grpSp>
                  <p:nvGrpSpPr>
                    <p:cNvPr id="4034" name="Google Shape;4034;p117"/>
                    <p:cNvGrpSpPr/>
                    <p:nvPr/>
                  </p:nvGrpSpPr>
                  <p:grpSpPr>
                    <a:xfrm>
                      <a:off x="1255" y="869"/>
                      <a:ext cx="1434" cy="287"/>
                      <a:chOff x="1255" y="869"/>
                      <a:chExt cx="1434" cy="287"/>
                    </a:xfrm>
                  </p:grpSpPr>
                  <p:sp>
                    <p:nvSpPr>
                      <p:cNvPr id="4035" name="Google Shape;4035;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36" name="Google Shape;4036;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37" name="Google Shape;4037;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38" name="Google Shape;4038;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39" name="Google Shape;4039;p11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40" name="Google Shape;4040;p117"/>
                <p:cNvSpPr/>
                <p:nvPr/>
              </p:nvSpPr>
              <p:spPr>
                <a:xfrm rot="-2897558">
                  <a:off x="1052"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41" name="Google Shape;4041;p117"/>
                <p:cNvSpPr/>
                <p:nvPr/>
              </p:nvSpPr>
              <p:spPr>
                <a:xfrm>
                  <a:off x="2335"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42" name="Google Shape;4042;p117"/>
                <p:cNvCxnSpPr/>
                <p:nvPr/>
              </p:nvCxnSpPr>
              <p:spPr>
                <a:xfrm>
                  <a:off x="1260"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43" name="Google Shape;4043;p117"/>
                <p:cNvCxnSpPr/>
                <p:nvPr/>
              </p:nvCxnSpPr>
              <p:spPr>
                <a:xfrm>
                  <a:off x="1260"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44" name="Google Shape;4044;p117"/>
                <p:cNvCxnSpPr/>
                <p:nvPr/>
              </p:nvCxnSpPr>
              <p:spPr>
                <a:xfrm>
                  <a:off x="1260"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45" name="Google Shape;4045;p117"/>
                <p:cNvCxnSpPr/>
                <p:nvPr/>
              </p:nvCxnSpPr>
              <p:spPr>
                <a:xfrm>
                  <a:off x="1260" y="2315"/>
                  <a:ext cx="1427" cy="0"/>
                </a:xfrm>
                <a:prstGeom prst="straightConnector1">
                  <a:avLst/>
                </a:prstGeom>
                <a:noFill/>
                <a:ln w="12700" cap="flat" cmpd="sng">
                  <a:solidFill>
                    <a:schemeClr val="dk1"/>
                  </a:solidFill>
                  <a:prstDash val="solid"/>
                  <a:round/>
                  <a:headEnd type="none" w="med" len="med"/>
                  <a:tailEnd type="none" w="med" len="med"/>
                </a:ln>
              </p:spPr>
            </p:cxnSp>
            <p:grpSp>
              <p:nvGrpSpPr>
                <p:cNvPr id="4046" name="Google Shape;4046;p117"/>
                <p:cNvGrpSpPr/>
                <p:nvPr/>
              </p:nvGrpSpPr>
              <p:grpSpPr>
                <a:xfrm>
                  <a:off x="2687" y="2031"/>
                  <a:ext cx="392" cy="287"/>
                  <a:chOff x="2686" y="869"/>
                  <a:chExt cx="392" cy="287"/>
                </a:xfrm>
              </p:grpSpPr>
              <p:sp>
                <p:nvSpPr>
                  <p:cNvPr id="4047" name="Google Shape;4047;p117"/>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48" name="Google Shape;4048;p117"/>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4049" name="Google Shape;4049;p117"/>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4050" name="Google Shape;4050;p117"/>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4051" name="Google Shape;4051;p117"/>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4052" name="Google Shape;4052;p117"/>
                <p:cNvSpPr/>
                <p:nvPr/>
              </p:nvSpPr>
              <p:spPr>
                <a:xfrm>
                  <a:off x="2753"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3" name="Google Shape;4053;p117"/>
                <p:cNvSpPr/>
                <p:nvPr/>
              </p:nvSpPr>
              <p:spPr>
                <a:xfrm>
                  <a:off x="283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4" name="Google Shape;4054;p117"/>
                <p:cNvSpPr/>
                <p:nvPr/>
              </p:nvSpPr>
              <p:spPr>
                <a:xfrm>
                  <a:off x="291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5" name="Google Shape;4055;p117"/>
                <p:cNvSpPr/>
                <p:nvPr/>
              </p:nvSpPr>
              <p:spPr>
                <a:xfrm>
                  <a:off x="2991"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56" name="Google Shape;4056;p117"/>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57" name="Google Shape;4057;p117"/>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58" name="Google Shape;4058;p117"/>
                <p:cNvSpPr/>
                <p:nvPr/>
              </p:nvSpPr>
              <p:spPr>
                <a:xfrm flipH="1">
                  <a:off x="3073" y="455"/>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059" name="Google Shape;4059;p117"/>
                <p:cNvGrpSpPr/>
                <p:nvPr/>
              </p:nvGrpSpPr>
              <p:grpSpPr>
                <a:xfrm flipH="1">
                  <a:off x="3073" y="168"/>
                  <a:ext cx="1434" cy="287"/>
                  <a:chOff x="1255" y="869"/>
                  <a:chExt cx="1434" cy="287"/>
                </a:xfrm>
              </p:grpSpPr>
              <p:grpSp>
                <p:nvGrpSpPr>
                  <p:cNvPr id="4060" name="Google Shape;4060;p117"/>
                  <p:cNvGrpSpPr/>
                  <p:nvPr/>
                </p:nvGrpSpPr>
                <p:grpSpPr>
                  <a:xfrm>
                    <a:off x="1255" y="869"/>
                    <a:ext cx="1434" cy="287"/>
                    <a:chOff x="1255" y="869"/>
                    <a:chExt cx="1434" cy="287"/>
                  </a:xfrm>
                </p:grpSpPr>
                <p:sp>
                  <p:nvSpPr>
                    <p:cNvPr id="4061" name="Google Shape;4061;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62" name="Google Shape;4062;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63" name="Google Shape;4063;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64" name="Google Shape;4064;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65" name="Google Shape;4065;p117"/>
                <p:cNvSpPr/>
                <p:nvPr/>
              </p:nvSpPr>
              <p:spPr>
                <a:xfrm flipH="1">
                  <a:off x="3072" y="2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66" name="Google Shape;4066;p117"/>
                <p:cNvSpPr/>
                <p:nvPr/>
              </p:nvSpPr>
              <p:spPr>
                <a:xfrm rot="2897558" flipH="1">
                  <a:off x="2990"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67" name="Google Shape;4067;p117"/>
                <p:cNvSpPr/>
                <p:nvPr/>
              </p:nvSpPr>
              <p:spPr>
                <a:xfrm flipH="1">
                  <a:off x="3411"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68" name="Google Shape;4068;p117"/>
                <p:cNvCxnSpPr/>
                <p:nvPr/>
              </p:nvCxnSpPr>
              <p:spPr>
                <a:xfrm rot="10800000">
                  <a:off x="3076"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69" name="Google Shape;4069;p117"/>
                <p:cNvCxnSpPr/>
                <p:nvPr/>
              </p:nvCxnSpPr>
              <p:spPr>
                <a:xfrm rot="10800000">
                  <a:off x="3076"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70" name="Google Shape;4070;p117"/>
                <p:cNvCxnSpPr/>
                <p:nvPr/>
              </p:nvCxnSpPr>
              <p:spPr>
                <a:xfrm rot="10800000">
                  <a:off x="3076"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71" name="Google Shape;4071;p117"/>
                <p:cNvCxnSpPr/>
                <p:nvPr/>
              </p:nvCxnSpPr>
              <p:spPr>
                <a:xfrm rot="10800000">
                  <a:off x="3076" y="452"/>
                  <a:ext cx="1427" cy="0"/>
                </a:xfrm>
                <a:prstGeom prst="straightConnector1">
                  <a:avLst/>
                </a:prstGeom>
                <a:noFill/>
                <a:ln w="12700" cap="flat" cmpd="sng">
                  <a:solidFill>
                    <a:schemeClr val="dk1"/>
                  </a:solidFill>
                  <a:prstDash val="solid"/>
                  <a:round/>
                  <a:headEnd type="none" w="med" len="med"/>
                  <a:tailEnd type="none" w="med" len="med"/>
                </a:ln>
              </p:spPr>
            </p:cxnSp>
            <p:sp>
              <p:nvSpPr>
                <p:cNvPr id="4072" name="Google Shape;4072;p117"/>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073" name="Google Shape;4073;p117"/>
                <p:cNvGrpSpPr/>
                <p:nvPr/>
              </p:nvGrpSpPr>
              <p:grpSpPr>
                <a:xfrm>
                  <a:off x="2336" y="455"/>
                  <a:ext cx="355" cy="242"/>
                  <a:chOff x="2334" y="1156"/>
                  <a:chExt cx="355" cy="242"/>
                </a:xfrm>
              </p:grpSpPr>
              <p:sp>
                <p:nvSpPr>
                  <p:cNvPr id="4074" name="Google Shape;4074;p1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75" name="Google Shape;4075;p11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076" name="Google Shape;4076;p117"/>
                <p:cNvGrpSpPr/>
                <p:nvPr/>
              </p:nvGrpSpPr>
              <p:grpSpPr>
                <a:xfrm>
                  <a:off x="1257" y="168"/>
                  <a:ext cx="1435" cy="287"/>
                  <a:chOff x="1255" y="869"/>
                  <a:chExt cx="1435" cy="287"/>
                </a:xfrm>
              </p:grpSpPr>
              <p:grpSp>
                <p:nvGrpSpPr>
                  <p:cNvPr id="4077" name="Google Shape;4077;p117"/>
                  <p:cNvGrpSpPr/>
                  <p:nvPr/>
                </p:nvGrpSpPr>
                <p:grpSpPr>
                  <a:xfrm>
                    <a:off x="1255" y="869"/>
                    <a:ext cx="1434" cy="287"/>
                    <a:chOff x="1255" y="869"/>
                    <a:chExt cx="1434" cy="287"/>
                  </a:xfrm>
                </p:grpSpPr>
                <p:grpSp>
                  <p:nvGrpSpPr>
                    <p:cNvPr id="4078" name="Google Shape;4078;p117"/>
                    <p:cNvGrpSpPr/>
                    <p:nvPr/>
                  </p:nvGrpSpPr>
                  <p:grpSpPr>
                    <a:xfrm>
                      <a:off x="1255" y="869"/>
                      <a:ext cx="1434" cy="287"/>
                      <a:chOff x="1255" y="869"/>
                      <a:chExt cx="1434" cy="287"/>
                    </a:xfrm>
                  </p:grpSpPr>
                  <p:sp>
                    <p:nvSpPr>
                      <p:cNvPr id="4079" name="Google Shape;4079;p11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80" name="Google Shape;4080;p11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081" name="Google Shape;4081;p11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082" name="Google Shape;4082;p11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83" name="Google Shape;4083;p11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084" name="Google Shape;4084;p117"/>
                <p:cNvSpPr/>
                <p:nvPr/>
              </p:nvSpPr>
              <p:spPr>
                <a:xfrm rot="-2897558">
                  <a:off x="1053"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85" name="Google Shape;4085;p117"/>
                <p:cNvSpPr/>
                <p:nvPr/>
              </p:nvSpPr>
              <p:spPr>
                <a:xfrm>
                  <a:off x="2336"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86" name="Google Shape;4086;p117"/>
                <p:cNvCxnSpPr/>
                <p:nvPr/>
              </p:nvCxnSpPr>
              <p:spPr>
                <a:xfrm>
                  <a:off x="1261"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87" name="Google Shape;4087;p117"/>
                <p:cNvCxnSpPr/>
                <p:nvPr/>
              </p:nvCxnSpPr>
              <p:spPr>
                <a:xfrm>
                  <a:off x="1261"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88" name="Google Shape;4088;p117"/>
                <p:cNvCxnSpPr/>
                <p:nvPr/>
              </p:nvCxnSpPr>
              <p:spPr>
                <a:xfrm>
                  <a:off x="1261"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4089" name="Google Shape;4089;p117"/>
                <p:cNvCxnSpPr/>
                <p:nvPr/>
              </p:nvCxnSpPr>
              <p:spPr>
                <a:xfrm>
                  <a:off x="1261" y="452"/>
                  <a:ext cx="1427" cy="0"/>
                </a:xfrm>
                <a:prstGeom prst="straightConnector1">
                  <a:avLst/>
                </a:prstGeom>
                <a:noFill/>
                <a:ln w="12700" cap="flat" cmpd="sng">
                  <a:solidFill>
                    <a:schemeClr val="dk1"/>
                  </a:solidFill>
                  <a:prstDash val="solid"/>
                  <a:round/>
                  <a:headEnd type="none" w="med" len="med"/>
                  <a:tailEnd type="none" w="med" len="med"/>
                </a:ln>
              </p:spPr>
            </p:cxnSp>
            <p:sp>
              <p:nvSpPr>
                <p:cNvPr id="4090" name="Google Shape;4090;p117"/>
                <p:cNvSpPr/>
                <p:nvPr/>
              </p:nvSpPr>
              <p:spPr>
                <a:xfrm>
                  <a:off x="2692" y="168"/>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091" name="Google Shape;4091;p117"/>
                <p:cNvCxnSpPr/>
                <p:nvPr/>
              </p:nvCxnSpPr>
              <p:spPr>
                <a:xfrm>
                  <a:off x="2692" y="201"/>
                  <a:ext cx="381" cy="0"/>
                </a:xfrm>
                <a:prstGeom prst="straightConnector1">
                  <a:avLst/>
                </a:prstGeom>
                <a:noFill/>
                <a:ln w="12700" cap="flat" cmpd="sng">
                  <a:solidFill>
                    <a:schemeClr val="dk1"/>
                  </a:solidFill>
                  <a:prstDash val="solid"/>
                  <a:round/>
                  <a:headEnd type="none" w="med" len="med"/>
                  <a:tailEnd type="none" w="med" len="med"/>
                </a:ln>
              </p:spPr>
            </p:cxnSp>
            <p:cxnSp>
              <p:nvCxnSpPr>
                <p:cNvPr id="4092" name="Google Shape;4092;p117"/>
                <p:cNvCxnSpPr/>
                <p:nvPr/>
              </p:nvCxnSpPr>
              <p:spPr>
                <a:xfrm>
                  <a:off x="2688" y="423"/>
                  <a:ext cx="381" cy="0"/>
                </a:xfrm>
                <a:prstGeom prst="straightConnector1">
                  <a:avLst/>
                </a:prstGeom>
                <a:noFill/>
                <a:ln w="12700" cap="flat" cmpd="sng">
                  <a:solidFill>
                    <a:schemeClr val="dk1"/>
                  </a:solidFill>
                  <a:prstDash val="solid"/>
                  <a:round/>
                  <a:headEnd type="none" w="med" len="med"/>
                  <a:tailEnd type="none" w="med" len="med"/>
                </a:ln>
              </p:spPr>
            </p:cxnSp>
            <p:cxnSp>
              <p:nvCxnSpPr>
                <p:cNvPr id="4093" name="Google Shape;4093;p117"/>
                <p:cNvCxnSpPr/>
                <p:nvPr/>
              </p:nvCxnSpPr>
              <p:spPr>
                <a:xfrm>
                  <a:off x="2688" y="452"/>
                  <a:ext cx="392" cy="0"/>
                </a:xfrm>
                <a:prstGeom prst="straightConnector1">
                  <a:avLst/>
                </a:prstGeom>
                <a:noFill/>
                <a:ln w="12700" cap="flat" cmpd="sng">
                  <a:solidFill>
                    <a:schemeClr val="dk1"/>
                  </a:solidFill>
                  <a:prstDash val="solid"/>
                  <a:round/>
                  <a:headEnd type="none" w="med" len="med"/>
                  <a:tailEnd type="none" w="med" len="med"/>
                </a:ln>
              </p:spPr>
            </p:cxnSp>
            <p:cxnSp>
              <p:nvCxnSpPr>
                <p:cNvPr id="4094" name="Google Shape;4094;p117"/>
                <p:cNvCxnSpPr/>
                <p:nvPr/>
              </p:nvCxnSpPr>
              <p:spPr>
                <a:xfrm>
                  <a:off x="2688" y="168"/>
                  <a:ext cx="392" cy="0"/>
                </a:xfrm>
                <a:prstGeom prst="straightConnector1">
                  <a:avLst/>
                </a:prstGeom>
                <a:noFill/>
                <a:ln w="12700" cap="flat" cmpd="sng">
                  <a:solidFill>
                    <a:schemeClr val="dk1"/>
                  </a:solidFill>
                  <a:prstDash val="solid"/>
                  <a:round/>
                  <a:headEnd type="none" w="med" len="med"/>
                  <a:tailEnd type="none" w="med" len="med"/>
                </a:ln>
              </p:spPr>
            </p:cxnSp>
            <p:sp>
              <p:nvSpPr>
                <p:cNvPr id="4095" name="Google Shape;4095;p117"/>
                <p:cNvSpPr/>
                <p:nvPr/>
              </p:nvSpPr>
              <p:spPr>
                <a:xfrm>
                  <a:off x="2754"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96" name="Google Shape;4096;p117"/>
                <p:cNvSpPr/>
                <p:nvPr/>
              </p:nvSpPr>
              <p:spPr>
                <a:xfrm>
                  <a:off x="283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97" name="Google Shape;4097;p117"/>
                <p:cNvSpPr/>
                <p:nvPr/>
              </p:nvSpPr>
              <p:spPr>
                <a:xfrm>
                  <a:off x="291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098" name="Google Shape;4098;p117"/>
                <p:cNvSpPr/>
                <p:nvPr/>
              </p:nvSpPr>
              <p:spPr>
                <a:xfrm>
                  <a:off x="2992"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099" name="Google Shape;4099;p117"/>
                <p:cNvGrpSpPr/>
                <p:nvPr/>
              </p:nvGrpSpPr>
              <p:grpSpPr>
                <a:xfrm>
                  <a:off x="1053" y="168"/>
                  <a:ext cx="202" cy="3722"/>
                  <a:chOff x="1053" y="168"/>
                  <a:chExt cx="202" cy="3722"/>
                </a:xfrm>
              </p:grpSpPr>
              <p:grpSp>
                <p:nvGrpSpPr>
                  <p:cNvPr id="4100" name="Google Shape;4100;p117"/>
                  <p:cNvGrpSpPr/>
                  <p:nvPr/>
                </p:nvGrpSpPr>
                <p:grpSpPr>
                  <a:xfrm>
                    <a:off x="1053" y="168"/>
                    <a:ext cx="202" cy="3722"/>
                    <a:chOff x="1053" y="168"/>
                    <a:chExt cx="202" cy="3722"/>
                  </a:xfrm>
                </p:grpSpPr>
                <p:grpSp>
                  <p:nvGrpSpPr>
                    <p:cNvPr id="4101" name="Google Shape;4101;p117"/>
                    <p:cNvGrpSpPr/>
                    <p:nvPr/>
                  </p:nvGrpSpPr>
                  <p:grpSpPr>
                    <a:xfrm>
                      <a:off x="1053" y="168"/>
                      <a:ext cx="202" cy="3722"/>
                      <a:chOff x="1053" y="168"/>
                      <a:chExt cx="202" cy="3722"/>
                    </a:xfrm>
                  </p:grpSpPr>
                  <p:sp>
                    <p:nvSpPr>
                      <p:cNvPr id="4102" name="Google Shape;4102;p11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03" name="Google Shape;4103;p11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4104" name="Google Shape;4104;p11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4105" name="Google Shape;4105;p11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06" name="Google Shape;4106;p11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07" name="Google Shape;4107;p11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08" name="Google Shape;4108;p11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109" name="Google Shape;4109;p117"/>
                <p:cNvGrpSpPr/>
                <p:nvPr/>
              </p:nvGrpSpPr>
              <p:grpSpPr>
                <a:xfrm>
                  <a:off x="4499" y="168"/>
                  <a:ext cx="202" cy="3722"/>
                  <a:chOff x="1053" y="168"/>
                  <a:chExt cx="202" cy="3722"/>
                </a:xfrm>
              </p:grpSpPr>
              <p:grpSp>
                <p:nvGrpSpPr>
                  <p:cNvPr id="4110" name="Google Shape;4110;p117"/>
                  <p:cNvGrpSpPr/>
                  <p:nvPr/>
                </p:nvGrpSpPr>
                <p:grpSpPr>
                  <a:xfrm>
                    <a:off x="1053" y="168"/>
                    <a:ext cx="202" cy="3722"/>
                    <a:chOff x="1053" y="168"/>
                    <a:chExt cx="202" cy="3722"/>
                  </a:xfrm>
                </p:grpSpPr>
                <p:grpSp>
                  <p:nvGrpSpPr>
                    <p:cNvPr id="4111" name="Google Shape;4111;p117"/>
                    <p:cNvGrpSpPr/>
                    <p:nvPr/>
                  </p:nvGrpSpPr>
                  <p:grpSpPr>
                    <a:xfrm>
                      <a:off x="1053" y="168"/>
                      <a:ext cx="202" cy="3722"/>
                      <a:chOff x="1053" y="168"/>
                      <a:chExt cx="202" cy="3722"/>
                    </a:xfrm>
                  </p:grpSpPr>
                  <p:sp>
                    <p:nvSpPr>
                      <p:cNvPr id="4112" name="Google Shape;4112;p11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13" name="Google Shape;4113;p11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4114" name="Google Shape;4114;p11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4115" name="Google Shape;4115;p11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16" name="Google Shape;4116;p11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17" name="Google Shape;4117;p11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18" name="Google Shape;4118;p11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sp>
            <p:nvSpPr>
              <p:cNvPr id="4119" name="Google Shape;4119;p117"/>
              <p:cNvSpPr/>
              <p:nvPr/>
            </p:nvSpPr>
            <p:spPr>
              <a:xfrm>
                <a:off x="969"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120" name="Google Shape;4120;p117"/>
              <p:cNvGrpSpPr/>
              <p:nvPr/>
            </p:nvGrpSpPr>
            <p:grpSpPr>
              <a:xfrm>
                <a:off x="1053" y="168"/>
                <a:ext cx="202" cy="3722"/>
                <a:chOff x="1053" y="168"/>
                <a:chExt cx="202" cy="3722"/>
              </a:xfrm>
            </p:grpSpPr>
            <p:grpSp>
              <p:nvGrpSpPr>
                <p:cNvPr id="4121" name="Google Shape;4121;p117"/>
                <p:cNvGrpSpPr/>
                <p:nvPr/>
              </p:nvGrpSpPr>
              <p:grpSpPr>
                <a:xfrm>
                  <a:off x="1053" y="168"/>
                  <a:ext cx="202" cy="3722"/>
                  <a:chOff x="1053" y="168"/>
                  <a:chExt cx="202" cy="3722"/>
                </a:xfrm>
              </p:grpSpPr>
              <p:grpSp>
                <p:nvGrpSpPr>
                  <p:cNvPr id="4122" name="Google Shape;4122;p117"/>
                  <p:cNvGrpSpPr/>
                  <p:nvPr/>
                </p:nvGrpSpPr>
                <p:grpSpPr>
                  <a:xfrm>
                    <a:off x="1053" y="168"/>
                    <a:ext cx="202" cy="3722"/>
                    <a:chOff x="1053" y="168"/>
                    <a:chExt cx="202" cy="3722"/>
                  </a:xfrm>
                </p:grpSpPr>
                <p:sp>
                  <p:nvSpPr>
                    <p:cNvPr id="4123" name="Google Shape;4123;p11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24" name="Google Shape;4124;p11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4125" name="Google Shape;4125;p11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4126" name="Google Shape;4126;p11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27" name="Google Shape;4127;p11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28" name="Google Shape;4128;p11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29" name="Google Shape;4129;p11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30" name="Google Shape;4130;p117"/>
              <p:cNvSpPr/>
              <p:nvPr/>
            </p:nvSpPr>
            <p:spPr>
              <a:xfrm>
                <a:off x="4114"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31" name="Google Shape;4131;p117"/>
            <p:cNvSpPr/>
            <p:nvPr/>
          </p:nvSpPr>
          <p:spPr>
            <a:xfrm>
              <a:off x="3649663" y="3446264"/>
              <a:ext cx="608013" cy="6080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32" name="Google Shape;4132;p117"/>
            <p:cNvSpPr/>
            <p:nvPr/>
          </p:nvSpPr>
          <p:spPr>
            <a:xfrm>
              <a:off x="7551961" y="3446264"/>
              <a:ext cx="608013" cy="6080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sp>
        <p:nvSpPr>
          <p:cNvPr id="4138" name="Google Shape;4138;p118"/>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4139" name="Google Shape;4139;p118"/>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4140" name="Google Shape;4140;p11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118</a:t>
            </a:fld>
            <a:endParaRPr/>
          </a:p>
        </p:txBody>
      </p:sp>
      <p:sp>
        <p:nvSpPr>
          <p:cNvPr id="4141" name="Google Shape;4141;p118"/>
          <p:cNvSpPr txBox="1"/>
          <p:nvPr/>
        </p:nvSpPr>
        <p:spPr>
          <a:xfrm>
            <a:off x="1306828" y="1940818"/>
            <a:ext cx="9829732" cy="24622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When oversized holes are used, the required strength for the limit state of bolt slip need not exceed the seismic load effect determined using the overstrength seismic load.</a:t>
            </a:r>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Connections of braces designed to resist a portion on the link end moment shall be designed as fully restrained. </a:t>
            </a:r>
            <a:endParaRPr/>
          </a:p>
        </p:txBody>
      </p:sp>
      <p:sp>
        <p:nvSpPr>
          <p:cNvPr id="4142" name="Google Shape;4142;p118"/>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F3.6c Brace Connections</a:t>
            </a:r>
            <a:endParaRP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147"/>
        <p:cNvGrpSpPr/>
        <p:nvPr/>
      </p:nvGrpSpPr>
      <p:grpSpPr>
        <a:xfrm>
          <a:off x="0" y="0"/>
          <a:ext cx="0" cy="0"/>
          <a:chOff x="0" y="0"/>
          <a:chExt cx="0" cy="0"/>
        </a:xfrm>
      </p:grpSpPr>
      <p:sp>
        <p:nvSpPr>
          <p:cNvPr id="4148" name="Google Shape;4148;p11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F3.6c Bracing Connections</a:t>
            </a:r>
            <a:endParaRPr/>
          </a:p>
        </p:txBody>
      </p:sp>
      <p:sp>
        <p:nvSpPr>
          <p:cNvPr id="4149" name="Google Shape;4149;p11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119</a:t>
            </a:fld>
            <a:endParaRPr/>
          </a:p>
        </p:txBody>
      </p:sp>
      <p:grpSp>
        <p:nvGrpSpPr>
          <p:cNvPr id="4150" name="Google Shape;4150;p119"/>
          <p:cNvGrpSpPr/>
          <p:nvPr/>
        </p:nvGrpSpPr>
        <p:grpSpPr>
          <a:xfrm>
            <a:off x="1991544" y="1600994"/>
            <a:ext cx="3179762" cy="3644288"/>
            <a:chOff x="1063" y="869"/>
            <a:chExt cx="1627" cy="1865"/>
          </a:xfrm>
        </p:grpSpPr>
        <p:grpSp>
          <p:nvGrpSpPr>
            <p:cNvPr id="4151" name="Google Shape;4151;p119"/>
            <p:cNvGrpSpPr/>
            <p:nvPr/>
          </p:nvGrpSpPr>
          <p:grpSpPr>
            <a:xfrm>
              <a:off x="1063" y="869"/>
              <a:ext cx="1627" cy="1865"/>
              <a:chOff x="1063" y="869"/>
              <a:chExt cx="1627" cy="1865"/>
            </a:xfrm>
          </p:grpSpPr>
          <p:sp>
            <p:nvSpPr>
              <p:cNvPr id="4152" name="Google Shape;4152;p119"/>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153" name="Google Shape;4153;p119"/>
              <p:cNvGrpSpPr/>
              <p:nvPr/>
            </p:nvGrpSpPr>
            <p:grpSpPr>
              <a:xfrm>
                <a:off x="2334" y="1156"/>
                <a:ext cx="355" cy="242"/>
                <a:chOff x="2334" y="1156"/>
                <a:chExt cx="355" cy="242"/>
              </a:xfrm>
            </p:grpSpPr>
            <p:sp>
              <p:nvSpPr>
                <p:cNvPr id="4154" name="Google Shape;4154;p119"/>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55" name="Google Shape;4155;p119"/>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156" name="Google Shape;4156;p119"/>
              <p:cNvGrpSpPr/>
              <p:nvPr/>
            </p:nvGrpSpPr>
            <p:grpSpPr>
              <a:xfrm>
                <a:off x="1063" y="869"/>
                <a:ext cx="192" cy="1865"/>
                <a:chOff x="1063" y="1013"/>
                <a:chExt cx="192" cy="1721"/>
              </a:xfrm>
            </p:grpSpPr>
            <p:sp>
              <p:nvSpPr>
                <p:cNvPr id="4157" name="Google Shape;4157;p119"/>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58" name="Google Shape;4158;p119"/>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4159" name="Google Shape;4159;p119"/>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4160" name="Google Shape;4160;p119"/>
              <p:cNvGrpSpPr/>
              <p:nvPr/>
            </p:nvGrpSpPr>
            <p:grpSpPr>
              <a:xfrm>
                <a:off x="1255" y="869"/>
                <a:ext cx="1435" cy="287"/>
                <a:chOff x="1255" y="869"/>
                <a:chExt cx="1435" cy="287"/>
              </a:xfrm>
            </p:grpSpPr>
            <p:grpSp>
              <p:nvGrpSpPr>
                <p:cNvPr id="4161" name="Google Shape;4161;p119"/>
                <p:cNvGrpSpPr/>
                <p:nvPr/>
              </p:nvGrpSpPr>
              <p:grpSpPr>
                <a:xfrm>
                  <a:off x="1255" y="869"/>
                  <a:ext cx="1434" cy="287"/>
                  <a:chOff x="1255" y="869"/>
                  <a:chExt cx="1434" cy="287"/>
                </a:xfrm>
              </p:grpSpPr>
              <p:grpSp>
                <p:nvGrpSpPr>
                  <p:cNvPr id="4162" name="Google Shape;4162;p119"/>
                  <p:cNvGrpSpPr/>
                  <p:nvPr/>
                </p:nvGrpSpPr>
                <p:grpSpPr>
                  <a:xfrm>
                    <a:off x="1255" y="869"/>
                    <a:ext cx="1434" cy="287"/>
                    <a:chOff x="1255" y="869"/>
                    <a:chExt cx="1434" cy="287"/>
                  </a:xfrm>
                </p:grpSpPr>
                <p:sp>
                  <p:nvSpPr>
                    <p:cNvPr id="4163" name="Google Shape;4163;p119"/>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164" name="Google Shape;4164;p119"/>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4165" name="Google Shape;4165;p119"/>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4166" name="Google Shape;4166;p119"/>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67" name="Google Shape;4167;p119"/>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168" name="Google Shape;4168;p119"/>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69" name="Google Shape;4169;p119"/>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4170" name="Google Shape;4170;p119"/>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4171" name="Google Shape;4171;p119"/>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4172" name="Google Shape;4172;p119"/>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4173" name="Google Shape;4173;p119"/>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cxnSp>
        <p:nvCxnSpPr>
          <p:cNvPr id="4175" name="Google Shape;4175;p119"/>
          <p:cNvCxnSpPr/>
          <p:nvPr/>
        </p:nvCxnSpPr>
        <p:spPr>
          <a:xfrm>
            <a:off x="5331644" y="1613694"/>
            <a:ext cx="0" cy="531812"/>
          </a:xfrm>
          <a:prstGeom prst="straightConnector1">
            <a:avLst/>
          </a:prstGeom>
          <a:noFill/>
          <a:ln w="28575" cap="flat" cmpd="sng">
            <a:solidFill>
              <a:schemeClr val="dk1"/>
            </a:solidFill>
            <a:prstDash val="solid"/>
            <a:round/>
            <a:headEnd type="none" w="med" len="med"/>
            <a:tailEnd type="triangle" w="med" len="med"/>
          </a:ln>
        </p:spPr>
      </p:cxnSp>
      <p:sp>
        <p:nvSpPr>
          <p:cNvPr id="4176" name="Google Shape;4176;p119"/>
          <p:cNvSpPr txBox="1"/>
          <p:nvPr/>
        </p:nvSpPr>
        <p:spPr>
          <a:xfrm>
            <a:off x="4988756" y="1053267"/>
            <a:ext cx="6857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ult</a:t>
            </a:r>
            <a:endParaRPr sz="2400" b="1" i="1">
              <a:solidFill>
                <a:schemeClr val="dk2"/>
              </a:solidFill>
              <a:latin typeface="Arial"/>
              <a:ea typeface="Arial"/>
              <a:cs typeface="Arial"/>
              <a:sym typeface="Arial"/>
            </a:endParaRPr>
          </a:p>
        </p:txBody>
      </p:sp>
      <p:sp>
        <p:nvSpPr>
          <p:cNvPr id="4177" name="Google Shape;4177;p119"/>
          <p:cNvSpPr txBox="1"/>
          <p:nvPr/>
        </p:nvSpPr>
        <p:spPr>
          <a:xfrm>
            <a:off x="5633900" y="1610543"/>
            <a:ext cx="76701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ult</a:t>
            </a:r>
            <a:endParaRPr sz="2400" b="1" i="1">
              <a:solidFill>
                <a:schemeClr val="dk2"/>
              </a:solidFill>
              <a:latin typeface="Arial"/>
              <a:ea typeface="Arial"/>
              <a:cs typeface="Arial"/>
              <a:sym typeface="Arial"/>
            </a:endParaRPr>
          </a:p>
        </p:txBody>
      </p:sp>
      <p:sp>
        <p:nvSpPr>
          <p:cNvPr id="4178" name="Google Shape;4178;p119"/>
          <p:cNvSpPr/>
          <p:nvPr/>
        </p:nvSpPr>
        <p:spPr>
          <a:xfrm>
            <a:off x="4269606" y="1828006"/>
            <a:ext cx="1062038" cy="106203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79" name="Google Shape;4179;p119"/>
          <p:cNvSpPr/>
          <p:nvPr/>
        </p:nvSpPr>
        <p:spPr>
          <a:xfrm>
            <a:off x="2143944" y="4106069"/>
            <a:ext cx="1366837" cy="1366837"/>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180" name="Google Shape;4180;p119"/>
          <p:cNvSpPr txBox="1"/>
          <p:nvPr/>
        </p:nvSpPr>
        <p:spPr>
          <a:xfrm>
            <a:off x="5878702" y="3198167"/>
            <a:ext cx="36336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Bracing Connections</a:t>
            </a:r>
            <a:endParaRPr/>
          </a:p>
        </p:txBody>
      </p:sp>
      <p:sp>
        <p:nvSpPr>
          <p:cNvPr id="4181" name="Google Shape;4181;p119"/>
          <p:cNvSpPr/>
          <p:nvPr/>
        </p:nvSpPr>
        <p:spPr>
          <a:xfrm>
            <a:off x="4966096" y="2881899"/>
            <a:ext cx="822723" cy="602834"/>
          </a:xfrm>
          <a:custGeom>
            <a:avLst/>
            <a:gdLst/>
            <a:ahLst/>
            <a:cxnLst/>
            <a:rect l="l" t="t" r="r" b="b"/>
            <a:pathLst>
              <a:path w="306" h="486" extrusionOk="0">
                <a:moveTo>
                  <a:pt x="306" y="486"/>
                </a:moveTo>
                <a:lnTo>
                  <a:pt x="0" y="0"/>
                </a:lnTo>
              </a:path>
            </a:pathLst>
          </a:cu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82" name="Google Shape;4182;p119"/>
          <p:cNvSpPr/>
          <p:nvPr/>
        </p:nvSpPr>
        <p:spPr>
          <a:xfrm>
            <a:off x="3525068" y="3484733"/>
            <a:ext cx="2282900" cy="1216648"/>
          </a:xfrm>
          <a:custGeom>
            <a:avLst/>
            <a:gdLst/>
            <a:ahLst/>
            <a:cxnLst/>
            <a:rect l="l" t="t" r="r" b="b"/>
            <a:pathLst>
              <a:path w="1212" h="636" extrusionOk="0">
                <a:moveTo>
                  <a:pt x="1212" y="0"/>
                </a:moveTo>
                <a:lnTo>
                  <a:pt x="0" y="636"/>
                </a:lnTo>
              </a:path>
            </a:pathLst>
          </a:custGeom>
          <a:noFill/>
          <a:ln w="28575" cap="flat" cmpd="sng">
            <a:solidFill>
              <a:schemeClr val="dk1"/>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83" name="Google Shape;4183;p119"/>
          <p:cNvSpPr txBox="1"/>
          <p:nvPr/>
        </p:nvSpPr>
        <p:spPr>
          <a:xfrm>
            <a:off x="5874882" y="3725562"/>
            <a:ext cx="5296634" cy="224676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dk1"/>
              </a:buClr>
              <a:buSzPts val="2000"/>
              <a:buFont typeface="Arial"/>
              <a:buChar char="•"/>
            </a:pPr>
            <a:r>
              <a:rPr lang="en-US" sz="2000" b="0">
                <a:solidFill>
                  <a:schemeClr val="dk1"/>
                </a:solidFill>
                <a:latin typeface="Arial"/>
                <a:ea typeface="Arial"/>
                <a:cs typeface="Arial"/>
                <a:sym typeface="Arial"/>
              </a:rPr>
              <a:t>Design for forces (</a:t>
            </a:r>
            <a:r>
              <a:rPr lang="en-US" sz="2000" b="0" i="1">
                <a:solidFill>
                  <a:schemeClr val="dk1"/>
                </a:solidFill>
                <a:latin typeface="Arial"/>
                <a:ea typeface="Arial"/>
                <a:cs typeface="Arial"/>
                <a:sym typeface="Arial"/>
              </a:rPr>
              <a:t>P</a:t>
            </a:r>
            <a:r>
              <a:rPr lang="en-US" sz="2000" b="0">
                <a:solidFill>
                  <a:schemeClr val="dk1"/>
                </a:solidFill>
                <a:latin typeface="Arial"/>
                <a:ea typeface="Arial"/>
                <a:cs typeface="Arial"/>
                <a:sym typeface="Arial"/>
              </a:rPr>
              <a:t> and </a:t>
            </a:r>
            <a:r>
              <a:rPr lang="en-US" sz="2000" b="0" i="1">
                <a:solidFill>
                  <a:schemeClr val="dk1"/>
                </a:solidFill>
                <a:latin typeface="Arial"/>
                <a:ea typeface="Arial"/>
                <a:cs typeface="Arial"/>
                <a:sym typeface="Arial"/>
              </a:rPr>
              <a:t>M</a:t>
            </a:r>
            <a:r>
              <a:rPr lang="en-US" sz="2000" b="0">
                <a:solidFill>
                  <a:schemeClr val="dk1"/>
                </a:solidFill>
                <a:latin typeface="Arial"/>
                <a:ea typeface="Arial"/>
                <a:cs typeface="Arial"/>
                <a:sym typeface="Arial"/>
              </a:rPr>
              <a:t>) generated in brace by </a:t>
            </a:r>
            <a:r>
              <a:rPr lang="en-US" sz="2000" b="0" i="1">
                <a:solidFill>
                  <a:schemeClr val="dk1"/>
                </a:solidFill>
                <a:latin typeface="Arial"/>
                <a:ea typeface="Arial"/>
                <a:cs typeface="Arial"/>
                <a:sym typeface="Arial"/>
              </a:rPr>
              <a:t>V</a:t>
            </a:r>
            <a:r>
              <a:rPr lang="en-US" sz="2000" b="0" i="1" baseline="-25000">
                <a:solidFill>
                  <a:schemeClr val="dk1"/>
                </a:solidFill>
                <a:latin typeface="Arial"/>
                <a:ea typeface="Arial"/>
                <a:cs typeface="Arial"/>
                <a:sym typeface="Arial"/>
              </a:rPr>
              <a:t>ult</a:t>
            </a:r>
            <a:r>
              <a:rPr lang="en-US" sz="2000" b="0">
                <a:solidFill>
                  <a:schemeClr val="dk1"/>
                </a:solidFill>
                <a:latin typeface="Arial"/>
                <a:ea typeface="Arial"/>
                <a:cs typeface="Arial"/>
                <a:sym typeface="Arial"/>
              </a:rPr>
              <a:t> and </a:t>
            </a:r>
            <a:r>
              <a:rPr lang="en-US" sz="2000" b="0" i="1">
                <a:solidFill>
                  <a:schemeClr val="dk1"/>
                </a:solidFill>
                <a:latin typeface="Arial"/>
                <a:ea typeface="Arial"/>
                <a:cs typeface="Arial"/>
                <a:sym typeface="Arial"/>
              </a:rPr>
              <a:t>M</a:t>
            </a:r>
            <a:r>
              <a:rPr lang="en-US" sz="2000" b="0" i="1" baseline="-25000">
                <a:solidFill>
                  <a:schemeClr val="dk1"/>
                </a:solidFill>
                <a:latin typeface="Arial"/>
                <a:ea typeface="Arial"/>
                <a:cs typeface="Arial"/>
                <a:sym typeface="Arial"/>
              </a:rPr>
              <a:t>ult</a:t>
            </a:r>
            <a:r>
              <a:rPr lang="en-US" sz="2000" b="0">
                <a:solidFill>
                  <a:schemeClr val="dk1"/>
                </a:solidFill>
                <a:latin typeface="Arial"/>
                <a:ea typeface="Arial"/>
                <a:cs typeface="Arial"/>
                <a:sym typeface="Arial"/>
              </a:rPr>
              <a:t> of link</a:t>
            </a:r>
            <a:endParaRPr/>
          </a:p>
          <a:p>
            <a:pPr marL="171450" marR="0" lvl="0" indent="-171450" algn="l" rtl="0">
              <a:spcBef>
                <a:spcPts val="1000"/>
              </a:spcBef>
              <a:spcAft>
                <a:spcPts val="0"/>
              </a:spcAft>
              <a:buClr>
                <a:schemeClr val="dk1"/>
              </a:buClr>
              <a:buSzPts val="2000"/>
              <a:buFont typeface="Arial"/>
              <a:buChar char="•"/>
            </a:pPr>
            <a:r>
              <a:rPr lang="en-US" sz="2000" b="0">
                <a:solidFill>
                  <a:schemeClr val="dk1"/>
                </a:solidFill>
                <a:latin typeface="Arial"/>
                <a:ea typeface="Arial"/>
                <a:cs typeface="Arial"/>
                <a:sym typeface="Arial"/>
              </a:rPr>
              <a:t>Also check for axial compression force of 1.1 </a:t>
            </a:r>
            <a:r>
              <a:rPr lang="en-US" sz="2000" b="0" i="1">
                <a:solidFill>
                  <a:schemeClr val="dk1"/>
                </a:solidFill>
                <a:latin typeface="Arial"/>
                <a:ea typeface="Arial"/>
                <a:cs typeface="Arial"/>
                <a:sym typeface="Arial"/>
              </a:rPr>
              <a:t>R</a:t>
            </a:r>
            <a:r>
              <a:rPr lang="en-US" sz="2000" b="0" i="1" baseline="-25000">
                <a:solidFill>
                  <a:schemeClr val="dk1"/>
                </a:solidFill>
                <a:latin typeface="Arial"/>
                <a:ea typeface="Arial"/>
                <a:cs typeface="Arial"/>
                <a:sym typeface="Arial"/>
              </a:rPr>
              <a:t>y</a:t>
            </a:r>
            <a:r>
              <a:rPr lang="en-US" sz="2000" b="0">
                <a:solidFill>
                  <a:schemeClr val="dk1"/>
                </a:solidFill>
                <a:latin typeface="Arial"/>
                <a:ea typeface="Arial"/>
                <a:cs typeface="Arial"/>
                <a:sym typeface="Arial"/>
              </a:rPr>
              <a:t> </a:t>
            </a:r>
            <a:r>
              <a:rPr lang="en-US" sz="2000" b="0" i="1">
                <a:solidFill>
                  <a:schemeClr val="dk1"/>
                </a:solidFill>
                <a:latin typeface="Arial"/>
                <a:ea typeface="Arial"/>
                <a:cs typeface="Arial"/>
                <a:sym typeface="Arial"/>
              </a:rPr>
              <a:t>P</a:t>
            </a:r>
            <a:r>
              <a:rPr lang="en-US" sz="2000" b="0" i="1" baseline="-25000">
                <a:solidFill>
                  <a:schemeClr val="dk1"/>
                </a:solidFill>
                <a:latin typeface="Arial"/>
                <a:ea typeface="Arial"/>
                <a:cs typeface="Arial"/>
                <a:sym typeface="Arial"/>
              </a:rPr>
              <a:t>n</a:t>
            </a:r>
            <a:r>
              <a:rPr lang="en-US" sz="2000" b="0">
                <a:solidFill>
                  <a:schemeClr val="dk1"/>
                </a:solidFill>
                <a:latin typeface="Arial"/>
                <a:ea typeface="Arial"/>
                <a:cs typeface="Arial"/>
                <a:sym typeface="Arial"/>
              </a:rPr>
              <a:t> of brace</a:t>
            </a:r>
            <a:endParaRPr/>
          </a:p>
          <a:p>
            <a:pPr marL="171450" marR="0" lvl="0" indent="-171450" algn="l" rtl="0">
              <a:spcBef>
                <a:spcPts val="1000"/>
              </a:spcBef>
              <a:spcAft>
                <a:spcPts val="0"/>
              </a:spcAft>
              <a:buClr>
                <a:schemeClr val="dk1"/>
              </a:buClr>
              <a:buSzPts val="2000"/>
              <a:buFont typeface="Arial"/>
              <a:buChar char="•"/>
            </a:pPr>
            <a:r>
              <a:rPr lang="en-US" sz="2000" b="0">
                <a:solidFill>
                  <a:schemeClr val="dk1"/>
                </a:solidFill>
                <a:latin typeface="Arial"/>
                <a:ea typeface="Arial"/>
                <a:cs typeface="Arial"/>
                <a:sym typeface="Arial"/>
              </a:rPr>
              <a:t>No need to provide "fold line," since braces are not designed to buckle, as in SCBF</a:t>
            </a:r>
            <a:endParaRPr/>
          </a:p>
        </p:txBody>
      </p:sp>
      <p:sp>
        <p:nvSpPr>
          <p:cNvPr id="2" name="Arc 28">
            <a:extLst>
              <a:ext uri="{FF2B5EF4-FFF2-40B4-BE49-F238E27FC236}">
                <a16:creationId xmlns:a16="http://schemas.microsoft.com/office/drawing/2014/main" id="{E7F6FB0D-45AE-4AD1-87DE-21EA85A206E5}"/>
              </a:ext>
            </a:extLst>
          </p:cNvPr>
          <p:cNvSpPr>
            <a:spLocks/>
          </p:cNvSpPr>
          <p:nvPr/>
        </p:nvSpPr>
        <p:spPr bwMode="auto">
          <a:xfrm rot="8417152" flipH="1">
            <a:off x="5365304" y="1684663"/>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469" name="Google Shape;469;p12" descr="EBF8"/>
          <p:cNvPicPr preferRelativeResize="0"/>
          <p:nvPr/>
        </p:nvPicPr>
        <p:blipFill rotWithShape="1">
          <a:blip r:embed="rId3">
            <a:alphaModFix/>
          </a:blip>
          <a:srcRect/>
          <a:stretch/>
        </p:blipFill>
        <p:spPr>
          <a:xfrm>
            <a:off x="949083" y="87972"/>
            <a:ext cx="10293833" cy="6682056"/>
          </a:xfrm>
          <a:prstGeom prst="rect">
            <a:avLst/>
          </a:prstGeom>
          <a:noFill/>
          <a:ln>
            <a:noFill/>
          </a:ln>
        </p:spPr>
      </p:pic>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88"/>
        <p:cNvGrpSpPr/>
        <p:nvPr/>
      </p:nvGrpSpPr>
      <p:grpSpPr>
        <a:xfrm>
          <a:off x="0" y="0"/>
          <a:ext cx="0" cy="0"/>
          <a:chOff x="0" y="0"/>
          <a:chExt cx="0" cy="0"/>
        </a:xfrm>
      </p:grpSpPr>
      <p:sp>
        <p:nvSpPr>
          <p:cNvPr id="4189" name="Google Shape;4189;p12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120</a:t>
            </a:fld>
            <a:endParaRPr/>
          </a:p>
        </p:txBody>
      </p:sp>
      <p:pic>
        <p:nvPicPr>
          <p:cNvPr id="4190" name="Google Shape;4190;p120" descr="EBF32"/>
          <p:cNvPicPr preferRelativeResize="0"/>
          <p:nvPr/>
        </p:nvPicPr>
        <p:blipFill rotWithShape="1">
          <a:blip r:embed="rId3">
            <a:alphaModFix/>
          </a:blip>
          <a:srcRect/>
          <a:stretch/>
        </p:blipFill>
        <p:spPr>
          <a:xfrm>
            <a:off x="863588" y="647359"/>
            <a:ext cx="10464824" cy="5589953"/>
          </a:xfrm>
          <a:prstGeom prst="rect">
            <a:avLst/>
          </a:prstGeom>
          <a:noFill/>
          <a:ln>
            <a:noFill/>
          </a:ln>
        </p:spPr>
      </p:pic>
      <p:sp>
        <p:nvSpPr>
          <p:cNvPr id="4191" name="Google Shape;4191;p120"/>
          <p:cNvSpPr txBox="1"/>
          <p:nvPr/>
        </p:nvSpPr>
        <p:spPr>
          <a:xfrm>
            <a:off x="179512" y="143838"/>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600"/>
              <a:buFont typeface="Arial"/>
              <a:buNone/>
            </a:pPr>
            <a:r>
              <a:rPr lang="en-US" sz="2600" b="1">
                <a:solidFill>
                  <a:schemeClr val="tx1"/>
                </a:solidFill>
                <a:latin typeface="Arial"/>
                <a:ea typeface="Arial"/>
                <a:cs typeface="Arial"/>
                <a:sym typeface="Arial"/>
              </a:rPr>
              <a:t>Bracing Connections - Typical Details</a:t>
            </a:r>
            <a:endParaRPr>
              <a:solidFill>
                <a:schemeClr val="tx1"/>
              </a:solidFill>
            </a:endParaRPr>
          </a:p>
        </p:txBody>
      </p:sp>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sp>
        <p:nvSpPr>
          <p:cNvPr id="4197" name="Google Shape;4197;p12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121</a:t>
            </a:fld>
            <a:endParaRPr/>
          </a:p>
        </p:txBody>
      </p:sp>
      <p:pic>
        <p:nvPicPr>
          <p:cNvPr id="4198" name="Google Shape;4198;p121" descr="EBF22"/>
          <p:cNvPicPr preferRelativeResize="0"/>
          <p:nvPr/>
        </p:nvPicPr>
        <p:blipFill rotWithShape="1">
          <a:blip r:embed="rId3">
            <a:alphaModFix/>
          </a:blip>
          <a:srcRect/>
          <a:stretch/>
        </p:blipFill>
        <p:spPr>
          <a:xfrm>
            <a:off x="1373228" y="0"/>
            <a:ext cx="9445544" cy="6858000"/>
          </a:xfrm>
          <a:prstGeom prst="rect">
            <a:avLst/>
          </a:prstGeom>
          <a:noFill/>
          <a:ln>
            <a:noFill/>
          </a:ln>
        </p:spPr>
      </p:pic>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203"/>
        <p:cNvGrpSpPr/>
        <p:nvPr/>
      </p:nvGrpSpPr>
      <p:grpSpPr>
        <a:xfrm>
          <a:off x="0" y="0"/>
          <a:ext cx="0" cy="0"/>
          <a:chOff x="0" y="0"/>
          <a:chExt cx="0" cy="0"/>
        </a:xfrm>
      </p:grpSpPr>
      <p:sp>
        <p:nvSpPr>
          <p:cNvPr id="4204" name="Google Shape;4204;p12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122</a:t>
            </a:fld>
            <a:endParaRPr/>
          </a:p>
        </p:txBody>
      </p:sp>
      <p:pic>
        <p:nvPicPr>
          <p:cNvPr id="4205" name="Google Shape;4205;p122" descr="EBF23"/>
          <p:cNvPicPr preferRelativeResize="0"/>
          <p:nvPr/>
        </p:nvPicPr>
        <p:blipFill rotWithShape="1">
          <a:blip r:embed="rId3">
            <a:alphaModFix/>
          </a:blip>
          <a:srcRect/>
          <a:stretch/>
        </p:blipFill>
        <p:spPr>
          <a:xfrm>
            <a:off x="1005733" y="0"/>
            <a:ext cx="10180533" cy="6858000"/>
          </a:xfrm>
          <a:prstGeom prst="rect">
            <a:avLst/>
          </a:prstGeom>
          <a:noFill/>
          <a:ln>
            <a:noFill/>
          </a:ln>
        </p:spPr>
      </p:pic>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210"/>
        <p:cNvGrpSpPr/>
        <p:nvPr/>
      </p:nvGrpSpPr>
      <p:grpSpPr>
        <a:xfrm>
          <a:off x="0" y="0"/>
          <a:ext cx="0" cy="0"/>
          <a:chOff x="0" y="0"/>
          <a:chExt cx="0" cy="0"/>
        </a:xfrm>
      </p:grpSpPr>
      <p:sp>
        <p:nvSpPr>
          <p:cNvPr id="4211" name="Google Shape;4211;p12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123</a:t>
            </a:fld>
            <a:endParaRPr/>
          </a:p>
        </p:txBody>
      </p:sp>
      <p:pic>
        <p:nvPicPr>
          <p:cNvPr id="4212" name="Google Shape;4212;p123" descr="EBF19"/>
          <p:cNvPicPr preferRelativeResize="0"/>
          <p:nvPr/>
        </p:nvPicPr>
        <p:blipFill rotWithShape="1">
          <a:blip r:embed="rId3">
            <a:alphaModFix/>
          </a:blip>
          <a:srcRect/>
          <a:stretch/>
        </p:blipFill>
        <p:spPr>
          <a:xfrm>
            <a:off x="1029949" y="58316"/>
            <a:ext cx="10132101" cy="6741368"/>
          </a:xfrm>
          <a:prstGeom prst="rect">
            <a:avLst/>
          </a:prstGeom>
          <a:noFill/>
          <a:ln>
            <a:noFill/>
          </a:ln>
        </p:spPr>
      </p:pic>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217"/>
        <p:cNvGrpSpPr/>
        <p:nvPr/>
      </p:nvGrpSpPr>
      <p:grpSpPr>
        <a:xfrm>
          <a:off x="0" y="0"/>
          <a:ext cx="0" cy="0"/>
          <a:chOff x="0" y="0"/>
          <a:chExt cx="0" cy="0"/>
        </a:xfrm>
      </p:grpSpPr>
      <p:sp>
        <p:nvSpPr>
          <p:cNvPr id="4218" name="Google Shape;4218;p12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124</a:t>
            </a:fld>
            <a:endParaRPr/>
          </a:p>
        </p:txBody>
      </p:sp>
      <p:pic>
        <p:nvPicPr>
          <p:cNvPr id="4219" name="Google Shape;4219;p124" descr="EBF21"/>
          <p:cNvPicPr preferRelativeResize="0"/>
          <p:nvPr/>
        </p:nvPicPr>
        <p:blipFill rotWithShape="1">
          <a:blip r:embed="rId3">
            <a:alphaModFix/>
          </a:blip>
          <a:srcRect/>
          <a:stretch/>
        </p:blipFill>
        <p:spPr>
          <a:xfrm>
            <a:off x="1371253" y="0"/>
            <a:ext cx="9449493" cy="6862068"/>
          </a:xfrm>
          <a:prstGeom prst="rect">
            <a:avLst/>
          </a:prstGeom>
          <a:noFill/>
          <a:ln>
            <a:noFill/>
          </a:ln>
        </p:spPr>
      </p:pic>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224"/>
        <p:cNvGrpSpPr/>
        <p:nvPr/>
      </p:nvGrpSpPr>
      <p:grpSpPr>
        <a:xfrm>
          <a:off x="0" y="0"/>
          <a:ext cx="0" cy="0"/>
          <a:chOff x="0" y="0"/>
          <a:chExt cx="0" cy="0"/>
        </a:xfrm>
      </p:grpSpPr>
      <p:sp>
        <p:nvSpPr>
          <p:cNvPr id="4225" name="Google Shape;4225;p12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125</a:t>
            </a:fld>
            <a:endParaRPr/>
          </a:p>
        </p:txBody>
      </p:sp>
      <p:pic>
        <p:nvPicPr>
          <p:cNvPr id="4226" name="Google Shape;4226;p125" descr="EBF31"/>
          <p:cNvPicPr preferRelativeResize="0"/>
          <p:nvPr/>
        </p:nvPicPr>
        <p:blipFill rotWithShape="1">
          <a:blip r:embed="rId3">
            <a:alphaModFix/>
          </a:blip>
          <a:srcRect/>
          <a:stretch/>
        </p:blipFill>
        <p:spPr>
          <a:xfrm>
            <a:off x="1455286" y="0"/>
            <a:ext cx="9281428" cy="6858000"/>
          </a:xfrm>
          <a:prstGeom prst="rect">
            <a:avLst/>
          </a:prstGeom>
          <a:noFill/>
          <a:ln>
            <a:noFill/>
          </a:ln>
        </p:spPr>
      </p:pic>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231"/>
        <p:cNvGrpSpPr/>
        <p:nvPr/>
      </p:nvGrpSpPr>
      <p:grpSpPr>
        <a:xfrm>
          <a:off x="0" y="0"/>
          <a:ext cx="0" cy="0"/>
          <a:chOff x="0" y="0"/>
          <a:chExt cx="0" cy="0"/>
        </a:xfrm>
      </p:grpSpPr>
      <p:sp>
        <p:nvSpPr>
          <p:cNvPr id="4232" name="Google Shape;4232;p12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126</a:t>
            </a:fld>
            <a:endParaRPr/>
          </a:p>
        </p:txBody>
      </p:sp>
      <p:pic>
        <p:nvPicPr>
          <p:cNvPr id="4233" name="Google Shape;4233;p126" descr="EBF14"/>
          <p:cNvPicPr preferRelativeResize="0"/>
          <p:nvPr/>
        </p:nvPicPr>
        <p:blipFill rotWithShape="1">
          <a:blip r:embed="rId3">
            <a:alphaModFix/>
          </a:blip>
          <a:srcRect l="748" t="20387" r="14966" b="9784"/>
          <a:stretch/>
        </p:blipFill>
        <p:spPr>
          <a:xfrm>
            <a:off x="1612112" y="40257"/>
            <a:ext cx="8967776" cy="6817743"/>
          </a:xfrm>
          <a:prstGeom prst="rect">
            <a:avLst/>
          </a:prstGeom>
          <a:noFill/>
          <a:ln>
            <a:noFill/>
          </a:ln>
        </p:spPr>
      </p:pic>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238"/>
        <p:cNvGrpSpPr/>
        <p:nvPr/>
      </p:nvGrpSpPr>
      <p:grpSpPr>
        <a:xfrm>
          <a:off x="0" y="0"/>
          <a:ext cx="0" cy="0"/>
          <a:chOff x="0" y="0"/>
          <a:chExt cx="0" cy="0"/>
        </a:xfrm>
      </p:grpSpPr>
      <p:sp>
        <p:nvSpPr>
          <p:cNvPr id="4239" name="Google Shape;4239;p12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127</a:t>
            </a:fld>
            <a:endParaRPr/>
          </a:p>
        </p:txBody>
      </p:sp>
      <p:pic>
        <p:nvPicPr>
          <p:cNvPr id="4240" name="Google Shape;4240;p127" descr="EBF8"/>
          <p:cNvPicPr preferRelativeResize="0"/>
          <p:nvPr/>
        </p:nvPicPr>
        <p:blipFill rotWithShape="1">
          <a:blip r:embed="rId3">
            <a:alphaModFix/>
          </a:blip>
          <a:srcRect/>
          <a:stretch/>
        </p:blipFill>
        <p:spPr>
          <a:xfrm>
            <a:off x="952130" y="83164"/>
            <a:ext cx="10287740" cy="6691672"/>
          </a:xfrm>
          <a:prstGeom prst="rect">
            <a:avLst/>
          </a:prstGeom>
          <a:noFill/>
          <a:ln>
            <a:noFill/>
          </a:ln>
        </p:spPr>
      </p:pic>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245"/>
        <p:cNvGrpSpPr/>
        <p:nvPr/>
      </p:nvGrpSpPr>
      <p:grpSpPr>
        <a:xfrm>
          <a:off x="0" y="0"/>
          <a:ext cx="0" cy="0"/>
          <a:chOff x="0" y="0"/>
          <a:chExt cx="0" cy="0"/>
        </a:xfrm>
      </p:grpSpPr>
      <p:sp>
        <p:nvSpPr>
          <p:cNvPr id="4246" name="Google Shape;4246;p12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128</a:t>
            </a:fld>
            <a:endParaRPr/>
          </a:p>
        </p:txBody>
      </p:sp>
      <p:pic>
        <p:nvPicPr>
          <p:cNvPr id="4247" name="Google Shape;4247;p128" descr="EBF25"/>
          <p:cNvPicPr preferRelativeResize="0"/>
          <p:nvPr/>
        </p:nvPicPr>
        <p:blipFill rotWithShape="1">
          <a:blip r:embed="rId3">
            <a:alphaModFix/>
          </a:blip>
          <a:srcRect/>
          <a:stretch/>
        </p:blipFill>
        <p:spPr>
          <a:xfrm>
            <a:off x="3747201" y="0"/>
            <a:ext cx="4697598" cy="6858000"/>
          </a:xfrm>
          <a:prstGeom prst="rect">
            <a:avLst/>
          </a:prstGeom>
          <a:noFill/>
          <a:ln>
            <a:noFill/>
          </a:ln>
        </p:spPr>
      </p:pic>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sp>
        <p:nvSpPr>
          <p:cNvPr id="4253" name="Google Shape;4253;p12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129</a:t>
            </a:fld>
            <a:endParaRPr/>
          </a:p>
        </p:txBody>
      </p:sp>
      <p:pic>
        <p:nvPicPr>
          <p:cNvPr id="4254" name="Google Shape;4254;p129" descr="EBF6"/>
          <p:cNvPicPr preferRelativeResize="0"/>
          <p:nvPr/>
        </p:nvPicPr>
        <p:blipFill rotWithShape="1">
          <a:blip r:embed="rId3">
            <a:alphaModFix/>
          </a:blip>
          <a:srcRect/>
          <a:stretch/>
        </p:blipFill>
        <p:spPr>
          <a:xfrm>
            <a:off x="920990" y="138336"/>
            <a:ext cx="10350020" cy="6710658"/>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476" name="Google Shape;476;p13" descr="EBF9"/>
          <p:cNvPicPr preferRelativeResize="0"/>
          <p:nvPr/>
        </p:nvPicPr>
        <p:blipFill rotWithShape="1">
          <a:blip r:embed="rId3">
            <a:alphaModFix/>
          </a:blip>
          <a:srcRect r="628"/>
          <a:stretch/>
        </p:blipFill>
        <p:spPr>
          <a:xfrm>
            <a:off x="947936" y="82758"/>
            <a:ext cx="10296128" cy="6692483"/>
          </a:xfrm>
          <a:prstGeom prst="rect">
            <a:avLst/>
          </a:prstGeom>
          <a:noFill/>
          <a:ln>
            <a:noFill/>
          </a:ln>
        </p:spPr>
      </p:pic>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259"/>
        <p:cNvGrpSpPr/>
        <p:nvPr/>
      </p:nvGrpSpPr>
      <p:grpSpPr>
        <a:xfrm>
          <a:off x="0" y="0"/>
          <a:ext cx="0" cy="0"/>
          <a:chOff x="0" y="0"/>
          <a:chExt cx="0" cy="0"/>
        </a:xfrm>
      </p:grpSpPr>
      <p:sp>
        <p:nvSpPr>
          <p:cNvPr id="4260" name="Google Shape;4260;p130"/>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4261" name="Google Shape;4261;p130"/>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4262" name="Google Shape;4262;p13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130</a:t>
            </a:fld>
            <a:endParaRPr/>
          </a:p>
        </p:txBody>
      </p:sp>
      <p:sp>
        <p:nvSpPr>
          <p:cNvPr id="4263" name="Google Shape;4263;p130"/>
          <p:cNvSpPr txBox="1"/>
          <p:nvPr/>
        </p:nvSpPr>
        <p:spPr>
          <a:xfrm>
            <a:off x="1306828" y="1940818"/>
            <a:ext cx="9829732"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Column splices shall comply with the requirements of Section D2.5. Where groove welds are used to make the splice, they shall be CJP. Column splices shall be designed to develop at least 50% of the lesser plastic bending moment of the connected members, divided by </a:t>
            </a:r>
            <a:r>
              <a:rPr lang="en-US" sz="2800" b="1" i="1">
                <a:solidFill>
                  <a:schemeClr val="dk1"/>
                </a:solidFill>
                <a:latin typeface="Cambria Math"/>
                <a:ea typeface="Cambria Math"/>
                <a:cs typeface="Cambria Math"/>
                <a:sym typeface="Cambria Math"/>
              </a:rPr>
              <a:t>α</a:t>
            </a:r>
            <a:r>
              <a:rPr lang="en-US" sz="2800" b="1" i="1" baseline="-25000">
                <a:solidFill>
                  <a:schemeClr val="dk1"/>
                </a:solidFill>
                <a:latin typeface="Cambria Math"/>
                <a:ea typeface="Cambria Math"/>
                <a:cs typeface="Cambria Math"/>
                <a:sym typeface="Cambria Math"/>
              </a:rPr>
              <a:t>s  </a:t>
            </a:r>
            <a:r>
              <a:rPr lang="en-US" sz="2800" b="0">
                <a:solidFill>
                  <a:schemeClr val="dk1"/>
                </a:solidFill>
                <a:latin typeface="Arial"/>
                <a:ea typeface="Arial"/>
                <a:cs typeface="Arial"/>
                <a:sym typeface="Arial"/>
              </a:rPr>
              <a:t>. </a:t>
            </a:r>
            <a:endParaRPr/>
          </a:p>
        </p:txBody>
      </p:sp>
      <p:sp>
        <p:nvSpPr>
          <p:cNvPr id="4264" name="Google Shape;4264;p130"/>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F3.6d Column Splices</a:t>
            </a:r>
            <a:endParaRPr/>
          </a:p>
        </p:txBody>
      </p:sp>
      <p:sp>
        <p:nvSpPr>
          <p:cNvPr id="4265" name="Google Shape;4265;p130"/>
          <p:cNvSpPr txBox="1"/>
          <p:nvPr/>
        </p:nvSpPr>
        <p:spPr>
          <a:xfrm>
            <a:off x="1306828" y="4644782"/>
            <a:ext cx="62293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The required shear strength shall be </a:t>
            </a:r>
            <a:endParaRPr/>
          </a:p>
        </p:txBody>
      </p:sp>
      <p:sp>
        <p:nvSpPr>
          <p:cNvPr id="4266" name="Google Shape;4266;p130"/>
          <p:cNvSpPr txBox="1"/>
          <p:nvPr/>
        </p:nvSpPr>
        <p:spPr>
          <a:xfrm>
            <a:off x="7193208" y="4648051"/>
            <a:ext cx="2071144" cy="56182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271"/>
        <p:cNvGrpSpPr/>
        <p:nvPr/>
      </p:nvGrpSpPr>
      <p:grpSpPr>
        <a:xfrm>
          <a:off x="0" y="0"/>
          <a:ext cx="0" cy="0"/>
          <a:chOff x="0" y="0"/>
          <a:chExt cx="0" cy="0"/>
        </a:xfrm>
      </p:grpSpPr>
      <p:sp>
        <p:nvSpPr>
          <p:cNvPr id="4272" name="Google Shape;4272;p13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Connections</a:t>
            </a:r>
            <a:endParaRPr/>
          </a:p>
        </p:txBody>
      </p:sp>
      <p:sp>
        <p:nvSpPr>
          <p:cNvPr id="4273" name="Google Shape;4273;p13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4274" name="Google Shape;4274;p13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131</a:t>
            </a:fld>
            <a:endParaRPr/>
          </a:p>
        </p:txBody>
      </p:sp>
      <p:sp>
        <p:nvSpPr>
          <p:cNvPr id="4275" name="Google Shape;4275;p131"/>
          <p:cNvSpPr txBox="1"/>
          <p:nvPr/>
        </p:nvSpPr>
        <p:spPr>
          <a:xfrm>
            <a:off x="1306828" y="1940818"/>
            <a:ext cx="9829732"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Link-to-column connections shall be fully restrained (FR) moment connections and shall meet the following requirements:</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(a) The connection shall be capable of sustaining the link rotation angle specified in Section F3.4a.</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(b) The shear resistance of the connection, measured at the required link rotation angle, shall be at least equal to the expected shear strength of the link, </a:t>
            </a:r>
            <a:r>
              <a:rPr lang="en-US" sz="2400" b="0" i="1">
                <a:solidFill>
                  <a:schemeClr val="dk1"/>
                </a:solidFill>
                <a:latin typeface="Arial"/>
                <a:ea typeface="Arial"/>
                <a:cs typeface="Arial"/>
                <a:sym typeface="Arial"/>
              </a:rPr>
              <a:t>R</a:t>
            </a:r>
            <a:r>
              <a:rPr lang="en-US" sz="2400" b="0" i="1" baseline="-25000">
                <a:solidFill>
                  <a:schemeClr val="dk1"/>
                </a:solidFill>
                <a:latin typeface="Arial"/>
                <a:ea typeface="Arial"/>
                <a:cs typeface="Arial"/>
                <a:sym typeface="Arial"/>
              </a:rPr>
              <a:t>y</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n</a:t>
            </a:r>
            <a:r>
              <a:rPr lang="en-US" sz="2400" b="0">
                <a:solidFill>
                  <a:schemeClr val="dk1"/>
                </a:solidFill>
                <a:latin typeface="Arial"/>
                <a:ea typeface="Arial"/>
                <a:cs typeface="Arial"/>
                <a:sym typeface="Arial"/>
              </a:rPr>
              <a:t>. </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(c) The flexural resistance of the connection, measured at the required link rotation angle, shall be at least equal to the moment corresponding to the nominal shear strength of the link,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n</a:t>
            </a:r>
            <a:r>
              <a:rPr lang="en-US" sz="2400" b="0">
                <a:solidFill>
                  <a:schemeClr val="dk1"/>
                </a:solidFill>
                <a:latin typeface="Arial"/>
                <a:ea typeface="Arial"/>
                <a:cs typeface="Arial"/>
                <a:sym typeface="Arial"/>
              </a:rPr>
              <a:t>. </a:t>
            </a:r>
            <a:endParaRPr/>
          </a:p>
        </p:txBody>
      </p:sp>
      <p:sp>
        <p:nvSpPr>
          <p:cNvPr id="4276" name="Google Shape;4276;p131"/>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F3.6e Link-to-Column Connections</a:t>
            </a:r>
            <a:endParaRP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281"/>
        <p:cNvGrpSpPr/>
        <p:nvPr/>
      </p:nvGrpSpPr>
      <p:grpSpPr>
        <a:xfrm>
          <a:off x="0" y="0"/>
          <a:ext cx="0" cy="0"/>
          <a:chOff x="0" y="0"/>
          <a:chExt cx="0" cy="0"/>
        </a:xfrm>
      </p:grpSpPr>
      <p:sp>
        <p:nvSpPr>
          <p:cNvPr id="4282" name="Google Shape;4282;p13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a:t>
            </a:r>
            <a:endParaRPr/>
          </a:p>
        </p:txBody>
      </p:sp>
      <p:sp>
        <p:nvSpPr>
          <p:cNvPr id="4283" name="Google Shape;4283;p13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132</a:t>
            </a:fld>
            <a:endParaRPr/>
          </a:p>
        </p:txBody>
      </p:sp>
      <p:grpSp>
        <p:nvGrpSpPr>
          <p:cNvPr id="4284" name="Google Shape;4284;p132"/>
          <p:cNvGrpSpPr/>
          <p:nvPr/>
        </p:nvGrpSpPr>
        <p:grpSpPr>
          <a:xfrm>
            <a:off x="693105" y="1701192"/>
            <a:ext cx="3254375" cy="4541838"/>
            <a:chOff x="1066" y="446"/>
            <a:chExt cx="2503" cy="3492"/>
          </a:xfrm>
        </p:grpSpPr>
        <p:grpSp>
          <p:nvGrpSpPr>
            <p:cNvPr id="4285" name="Google Shape;4285;p132"/>
            <p:cNvGrpSpPr/>
            <p:nvPr/>
          </p:nvGrpSpPr>
          <p:grpSpPr>
            <a:xfrm>
              <a:off x="1152" y="446"/>
              <a:ext cx="192" cy="3456"/>
              <a:chOff x="1152" y="432"/>
              <a:chExt cx="192" cy="3456"/>
            </a:xfrm>
          </p:grpSpPr>
          <p:sp>
            <p:nvSpPr>
              <p:cNvPr id="4286" name="Google Shape;4286;p132"/>
              <p:cNvSpPr/>
              <p:nvPr/>
            </p:nvSpPr>
            <p:spPr>
              <a:xfrm>
                <a:off x="1152" y="432"/>
                <a:ext cx="192" cy="345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287" name="Google Shape;4287;p132"/>
              <p:cNvCxnSpPr/>
              <p:nvPr/>
            </p:nvCxnSpPr>
            <p:spPr>
              <a:xfrm>
                <a:off x="1320" y="432"/>
                <a:ext cx="0" cy="3456"/>
              </a:xfrm>
              <a:prstGeom prst="straightConnector1">
                <a:avLst/>
              </a:prstGeom>
              <a:noFill/>
              <a:ln w="19050" cap="flat" cmpd="sng">
                <a:solidFill>
                  <a:schemeClr val="dk1"/>
                </a:solidFill>
                <a:prstDash val="solid"/>
                <a:round/>
                <a:headEnd type="none" w="med" len="med"/>
                <a:tailEnd type="none" w="med" len="med"/>
              </a:ln>
            </p:spPr>
          </p:cxnSp>
          <p:cxnSp>
            <p:nvCxnSpPr>
              <p:cNvPr id="4288" name="Google Shape;4288;p132"/>
              <p:cNvCxnSpPr/>
              <p:nvPr/>
            </p:nvCxnSpPr>
            <p:spPr>
              <a:xfrm>
                <a:off x="1174" y="432"/>
                <a:ext cx="0" cy="3456"/>
              </a:xfrm>
              <a:prstGeom prst="straightConnector1">
                <a:avLst/>
              </a:prstGeom>
              <a:noFill/>
              <a:ln w="19050" cap="flat" cmpd="sng">
                <a:solidFill>
                  <a:schemeClr val="dk1"/>
                </a:solidFill>
                <a:prstDash val="solid"/>
                <a:round/>
                <a:headEnd type="none" w="med" len="med"/>
                <a:tailEnd type="none" w="med" len="med"/>
              </a:ln>
            </p:spPr>
          </p:cxnSp>
        </p:grpSp>
        <p:grpSp>
          <p:nvGrpSpPr>
            <p:cNvPr id="4289" name="Google Shape;4289;p132"/>
            <p:cNvGrpSpPr/>
            <p:nvPr/>
          </p:nvGrpSpPr>
          <p:grpSpPr>
            <a:xfrm>
              <a:off x="3315" y="446"/>
              <a:ext cx="192" cy="3456"/>
              <a:chOff x="1152" y="432"/>
              <a:chExt cx="192" cy="3456"/>
            </a:xfrm>
          </p:grpSpPr>
          <p:sp>
            <p:nvSpPr>
              <p:cNvPr id="4290" name="Google Shape;4290;p132"/>
              <p:cNvSpPr/>
              <p:nvPr/>
            </p:nvSpPr>
            <p:spPr>
              <a:xfrm>
                <a:off x="1152" y="432"/>
                <a:ext cx="192" cy="345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291" name="Google Shape;4291;p132"/>
              <p:cNvCxnSpPr/>
              <p:nvPr/>
            </p:nvCxnSpPr>
            <p:spPr>
              <a:xfrm>
                <a:off x="1320" y="432"/>
                <a:ext cx="0" cy="3456"/>
              </a:xfrm>
              <a:prstGeom prst="straightConnector1">
                <a:avLst/>
              </a:prstGeom>
              <a:noFill/>
              <a:ln w="19050" cap="flat" cmpd="sng">
                <a:solidFill>
                  <a:schemeClr val="dk1"/>
                </a:solidFill>
                <a:prstDash val="solid"/>
                <a:round/>
                <a:headEnd type="none" w="med" len="med"/>
                <a:tailEnd type="none" w="med" len="med"/>
              </a:ln>
            </p:spPr>
          </p:cxnSp>
          <p:cxnSp>
            <p:nvCxnSpPr>
              <p:cNvPr id="4292" name="Google Shape;4292;p132"/>
              <p:cNvCxnSpPr/>
              <p:nvPr/>
            </p:nvCxnSpPr>
            <p:spPr>
              <a:xfrm>
                <a:off x="1174" y="432"/>
                <a:ext cx="0" cy="3456"/>
              </a:xfrm>
              <a:prstGeom prst="straightConnector1">
                <a:avLst/>
              </a:prstGeom>
              <a:noFill/>
              <a:ln w="19050" cap="flat" cmpd="sng">
                <a:solidFill>
                  <a:schemeClr val="dk1"/>
                </a:solidFill>
                <a:prstDash val="solid"/>
                <a:round/>
                <a:headEnd type="none" w="med" len="med"/>
                <a:tailEnd type="none" w="med" len="med"/>
              </a:ln>
            </p:spPr>
          </p:cxnSp>
        </p:grpSp>
        <p:sp>
          <p:nvSpPr>
            <p:cNvPr id="4293" name="Google Shape;4293;p132"/>
            <p:cNvSpPr/>
            <p:nvPr/>
          </p:nvSpPr>
          <p:spPr>
            <a:xfrm>
              <a:off x="1066" y="3902"/>
              <a:ext cx="725" cy="3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294" name="Google Shape;4294;p132"/>
            <p:cNvSpPr/>
            <p:nvPr/>
          </p:nvSpPr>
          <p:spPr>
            <a:xfrm>
              <a:off x="3281" y="3902"/>
              <a:ext cx="288" cy="36"/>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4295" name="Google Shape;4295;p132"/>
            <p:cNvGrpSpPr/>
            <p:nvPr/>
          </p:nvGrpSpPr>
          <p:grpSpPr>
            <a:xfrm>
              <a:off x="1342" y="446"/>
              <a:ext cx="1971" cy="1739"/>
              <a:chOff x="1342" y="446"/>
              <a:chExt cx="1971" cy="1739"/>
            </a:xfrm>
          </p:grpSpPr>
          <p:grpSp>
            <p:nvGrpSpPr>
              <p:cNvPr id="4296" name="Google Shape;4296;p132"/>
              <p:cNvGrpSpPr/>
              <p:nvPr/>
            </p:nvGrpSpPr>
            <p:grpSpPr>
              <a:xfrm>
                <a:off x="1342" y="446"/>
                <a:ext cx="1971" cy="1739"/>
                <a:chOff x="1344" y="2160"/>
                <a:chExt cx="1971" cy="1739"/>
              </a:xfrm>
            </p:grpSpPr>
            <p:sp>
              <p:nvSpPr>
                <p:cNvPr id="4297" name="Google Shape;4297;p132"/>
                <p:cNvSpPr/>
                <p:nvPr/>
              </p:nvSpPr>
              <p:spPr>
                <a:xfrm>
                  <a:off x="1344" y="3463"/>
                  <a:ext cx="326" cy="436"/>
                </a:xfrm>
                <a:custGeom>
                  <a:avLst/>
                  <a:gdLst/>
                  <a:ahLst/>
                  <a:cxnLst/>
                  <a:rect l="l" t="t" r="r" b="b"/>
                  <a:pathLst>
                    <a:path w="326" h="436" extrusionOk="0">
                      <a:moveTo>
                        <a:pt x="0" y="0"/>
                      </a:moveTo>
                      <a:lnTo>
                        <a:pt x="181" y="0"/>
                      </a:lnTo>
                      <a:lnTo>
                        <a:pt x="326" y="146"/>
                      </a:lnTo>
                      <a:lnTo>
                        <a:pt x="326" y="436"/>
                      </a:lnTo>
                      <a:lnTo>
                        <a:pt x="0" y="436"/>
                      </a:lnTo>
                      <a:lnTo>
                        <a:pt x="0" y="0"/>
                      </a:lnTo>
                      <a:close/>
                    </a:path>
                  </a:pathLst>
                </a:custGeom>
                <a:gradFill>
                  <a:gsLst>
                    <a:gs pos="0">
                      <a:srgbClr val="DDDDDD"/>
                    </a:gs>
                    <a:gs pos="100000">
                      <a:srgbClr val="939393"/>
                    </a:gs>
                  </a:gsLst>
                  <a:path path="circle">
                    <a:fillToRect r="100000" b="100000"/>
                  </a:path>
                  <a:tileRect l="-100000" t="-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298" name="Google Shape;4298;p132"/>
                <p:cNvGrpSpPr/>
                <p:nvPr/>
              </p:nvGrpSpPr>
              <p:grpSpPr>
                <a:xfrm>
                  <a:off x="1344" y="2160"/>
                  <a:ext cx="1971" cy="181"/>
                  <a:chOff x="1344" y="2160"/>
                  <a:chExt cx="1971" cy="181"/>
                </a:xfrm>
              </p:grpSpPr>
              <p:sp>
                <p:nvSpPr>
                  <p:cNvPr id="4299" name="Google Shape;4299;p132"/>
                  <p:cNvSpPr/>
                  <p:nvPr/>
                </p:nvSpPr>
                <p:spPr>
                  <a:xfrm>
                    <a:off x="1344" y="2160"/>
                    <a:ext cx="1971" cy="181"/>
                  </a:xfrm>
                  <a:prstGeom prst="rect">
                    <a:avLst/>
                  </a:prstGeom>
                  <a:gradFill>
                    <a:gsLst>
                      <a:gs pos="0">
                        <a:srgbClr val="DDDDDD"/>
                      </a:gs>
                      <a:gs pos="50000">
                        <a:srgbClr val="939393"/>
                      </a:gs>
                      <a:gs pos="100000">
                        <a:srgbClr val="DDDDDD"/>
                      </a:gs>
                    </a:gsLst>
                    <a:lin ang="540000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300" name="Google Shape;4300;p132"/>
                  <p:cNvCxnSpPr/>
                  <p:nvPr/>
                </p:nvCxnSpPr>
                <p:spPr>
                  <a:xfrm>
                    <a:off x="1344" y="2187"/>
                    <a:ext cx="1971" cy="0"/>
                  </a:xfrm>
                  <a:prstGeom prst="straightConnector1">
                    <a:avLst/>
                  </a:prstGeom>
                  <a:noFill/>
                  <a:ln w="19050" cap="flat" cmpd="sng">
                    <a:solidFill>
                      <a:schemeClr val="dk1"/>
                    </a:solidFill>
                    <a:prstDash val="solid"/>
                    <a:round/>
                    <a:headEnd type="none" w="med" len="med"/>
                    <a:tailEnd type="none" w="med" len="med"/>
                  </a:ln>
                </p:spPr>
              </p:cxnSp>
              <p:cxnSp>
                <p:nvCxnSpPr>
                  <p:cNvPr id="4301" name="Google Shape;4301;p132"/>
                  <p:cNvCxnSpPr/>
                  <p:nvPr/>
                </p:nvCxnSpPr>
                <p:spPr>
                  <a:xfrm>
                    <a:off x="1344" y="2311"/>
                    <a:ext cx="1971" cy="0"/>
                  </a:xfrm>
                  <a:prstGeom prst="straightConnector1">
                    <a:avLst/>
                  </a:prstGeom>
                  <a:noFill/>
                  <a:ln w="19050" cap="flat" cmpd="sng">
                    <a:solidFill>
                      <a:schemeClr val="dk1"/>
                    </a:solidFill>
                    <a:prstDash val="solid"/>
                    <a:round/>
                    <a:headEnd type="none" w="med" len="med"/>
                    <a:tailEnd type="none" w="med" len="med"/>
                  </a:ln>
                </p:spPr>
              </p:cxnSp>
            </p:grpSp>
            <p:grpSp>
              <p:nvGrpSpPr>
                <p:cNvPr id="4302" name="Google Shape;4302;p132"/>
                <p:cNvGrpSpPr/>
                <p:nvPr/>
              </p:nvGrpSpPr>
              <p:grpSpPr>
                <a:xfrm>
                  <a:off x="2614" y="2341"/>
                  <a:ext cx="266" cy="218"/>
                  <a:chOff x="2408" y="2341"/>
                  <a:chExt cx="266" cy="218"/>
                </a:xfrm>
              </p:grpSpPr>
              <p:sp>
                <p:nvSpPr>
                  <p:cNvPr id="4303" name="Google Shape;4303;p132"/>
                  <p:cNvSpPr/>
                  <p:nvPr/>
                </p:nvSpPr>
                <p:spPr>
                  <a:xfrm>
                    <a:off x="2408" y="2341"/>
                    <a:ext cx="254" cy="218"/>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04" name="Google Shape;4304;p132"/>
                  <p:cNvSpPr/>
                  <p:nvPr/>
                </p:nvSpPr>
                <p:spPr>
                  <a:xfrm>
                    <a:off x="2662" y="2344"/>
                    <a:ext cx="12" cy="173"/>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05" name="Google Shape;4305;p132"/>
                <p:cNvSpPr/>
                <p:nvPr/>
              </p:nvSpPr>
              <p:spPr>
                <a:xfrm>
                  <a:off x="2868"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6" name="Google Shape;4306;p132"/>
                <p:cNvSpPr/>
                <p:nvPr/>
              </p:nvSpPr>
              <p:spPr>
                <a:xfrm>
                  <a:off x="2614" y="2186"/>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7" name="Google Shape;4307;p132"/>
                <p:cNvSpPr/>
                <p:nvPr/>
              </p:nvSpPr>
              <p:spPr>
                <a:xfrm>
                  <a:off x="2956"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8" name="Google Shape;4308;p132"/>
                <p:cNvSpPr/>
                <p:nvPr/>
              </p:nvSpPr>
              <p:spPr>
                <a:xfrm>
                  <a:off x="3044"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09" name="Google Shape;4309;p132"/>
                <p:cNvSpPr/>
                <p:nvPr/>
              </p:nvSpPr>
              <p:spPr>
                <a:xfrm>
                  <a:off x="3132"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10" name="Google Shape;4310;p132"/>
                <p:cNvSpPr/>
                <p:nvPr/>
              </p:nvSpPr>
              <p:spPr>
                <a:xfrm>
                  <a:off x="3220"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11" name="Google Shape;4311;p132"/>
              <p:cNvSpPr/>
              <p:nvPr/>
            </p:nvSpPr>
            <p:spPr>
              <a:xfrm rot="-2680250">
                <a:off x="1146" y="1305"/>
                <a:ext cx="1892" cy="109"/>
              </a:xfrm>
              <a:prstGeom prst="rect">
                <a:avLst/>
              </a:prstGeom>
              <a:gradFill>
                <a:gsLst>
                  <a:gs pos="0">
                    <a:srgbClr val="DDDDDD"/>
                  </a:gs>
                  <a:gs pos="100000">
                    <a:srgbClr val="939393"/>
                  </a:gs>
                </a:gsLst>
                <a:path path="circle">
                  <a:fillToRect l="50000" t="50000" r="50000" b="50000"/>
                </a:path>
                <a:tileRect/>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12" name="Google Shape;4312;p132"/>
            <p:cNvGrpSpPr/>
            <p:nvPr/>
          </p:nvGrpSpPr>
          <p:grpSpPr>
            <a:xfrm>
              <a:off x="1344" y="2160"/>
              <a:ext cx="1971" cy="1739"/>
              <a:chOff x="1344" y="2160"/>
              <a:chExt cx="1971" cy="1739"/>
            </a:xfrm>
          </p:grpSpPr>
          <p:grpSp>
            <p:nvGrpSpPr>
              <p:cNvPr id="4313" name="Google Shape;4313;p132"/>
              <p:cNvGrpSpPr/>
              <p:nvPr/>
            </p:nvGrpSpPr>
            <p:grpSpPr>
              <a:xfrm>
                <a:off x="1344" y="2160"/>
                <a:ext cx="1971" cy="1739"/>
                <a:chOff x="1344" y="2160"/>
                <a:chExt cx="1971" cy="1739"/>
              </a:xfrm>
            </p:grpSpPr>
            <p:sp>
              <p:nvSpPr>
                <p:cNvPr id="4314" name="Google Shape;4314;p132"/>
                <p:cNvSpPr/>
                <p:nvPr/>
              </p:nvSpPr>
              <p:spPr>
                <a:xfrm>
                  <a:off x="1344" y="3463"/>
                  <a:ext cx="326" cy="436"/>
                </a:xfrm>
                <a:custGeom>
                  <a:avLst/>
                  <a:gdLst/>
                  <a:ahLst/>
                  <a:cxnLst/>
                  <a:rect l="l" t="t" r="r" b="b"/>
                  <a:pathLst>
                    <a:path w="326" h="436" extrusionOk="0">
                      <a:moveTo>
                        <a:pt x="0" y="0"/>
                      </a:moveTo>
                      <a:lnTo>
                        <a:pt x="181" y="0"/>
                      </a:lnTo>
                      <a:lnTo>
                        <a:pt x="326" y="146"/>
                      </a:lnTo>
                      <a:lnTo>
                        <a:pt x="326" y="436"/>
                      </a:lnTo>
                      <a:lnTo>
                        <a:pt x="0" y="436"/>
                      </a:lnTo>
                      <a:lnTo>
                        <a:pt x="0" y="0"/>
                      </a:lnTo>
                      <a:close/>
                    </a:path>
                  </a:pathLst>
                </a:custGeom>
                <a:gradFill>
                  <a:gsLst>
                    <a:gs pos="0">
                      <a:srgbClr val="DDDDDD"/>
                    </a:gs>
                    <a:gs pos="100000">
                      <a:srgbClr val="939393"/>
                    </a:gs>
                  </a:gsLst>
                  <a:path path="circle">
                    <a:fillToRect r="100000" b="100000"/>
                  </a:path>
                  <a:tileRect l="-100000" t="-10000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315" name="Google Shape;4315;p132"/>
                <p:cNvGrpSpPr/>
                <p:nvPr/>
              </p:nvGrpSpPr>
              <p:grpSpPr>
                <a:xfrm>
                  <a:off x="1344" y="2160"/>
                  <a:ext cx="1971" cy="181"/>
                  <a:chOff x="1344" y="2160"/>
                  <a:chExt cx="1971" cy="181"/>
                </a:xfrm>
              </p:grpSpPr>
              <p:sp>
                <p:nvSpPr>
                  <p:cNvPr id="4316" name="Google Shape;4316;p132"/>
                  <p:cNvSpPr/>
                  <p:nvPr/>
                </p:nvSpPr>
                <p:spPr>
                  <a:xfrm>
                    <a:off x="1344" y="2160"/>
                    <a:ext cx="1971" cy="181"/>
                  </a:xfrm>
                  <a:prstGeom prst="rect">
                    <a:avLst/>
                  </a:prstGeom>
                  <a:gradFill>
                    <a:gsLst>
                      <a:gs pos="0">
                        <a:srgbClr val="DDDDDD"/>
                      </a:gs>
                      <a:gs pos="50000">
                        <a:srgbClr val="939393"/>
                      </a:gs>
                      <a:gs pos="100000">
                        <a:srgbClr val="DDDDDD"/>
                      </a:gs>
                    </a:gsLst>
                    <a:lin ang="540000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4317" name="Google Shape;4317;p132"/>
                  <p:cNvCxnSpPr/>
                  <p:nvPr/>
                </p:nvCxnSpPr>
                <p:spPr>
                  <a:xfrm>
                    <a:off x="1344" y="2187"/>
                    <a:ext cx="1971" cy="0"/>
                  </a:xfrm>
                  <a:prstGeom prst="straightConnector1">
                    <a:avLst/>
                  </a:prstGeom>
                  <a:noFill/>
                  <a:ln w="19050" cap="flat" cmpd="sng">
                    <a:solidFill>
                      <a:schemeClr val="dk1"/>
                    </a:solidFill>
                    <a:prstDash val="solid"/>
                    <a:round/>
                    <a:headEnd type="none" w="med" len="med"/>
                    <a:tailEnd type="none" w="med" len="med"/>
                  </a:ln>
                </p:spPr>
              </p:cxnSp>
              <p:cxnSp>
                <p:nvCxnSpPr>
                  <p:cNvPr id="4318" name="Google Shape;4318;p132"/>
                  <p:cNvCxnSpPr/>
                  <p:nvPr/>
                </p:nvCxnSpPr>
                <p:spPr>
                  <a:xfrm>
                    <a:off x="1344" y="2311"/>
                    <a:ext cx="1971" cy="0"/>
                  </a:xfrm>
                  <a:prstGeom prst="straightConnector1">
                    <a:avLst/>
                  </a:prstGeom>
                  <a:noFill/>
                  <a:ln w="19050" cap="flat" cmpd="sng">
                    <a:solidFill>
                      <a:schemeClr val="dk1"/>
                    </a:solidFill>
                    <a:prstDash val="solid"/>
                    <a:round/>
                    <a:headEnd type="none" w="med" len="med"/>
                    <a:tailEnd type="none" w="med" len="med"/>
                  </a:ln>
                </p:spPr>
              </p:cxnSp>
            </p:grpSp>
            <p:grpSp>
              <p:nvGrpSpPr>
                <p:cNvPr id="4319" name="Google Shape;4319;p132"/>
                <p:cNvGrpSpPr/>
                <p:nvPr/>
              </p:nvGrpSpPr>
              <p:grpSpPr>
                <a:xfrm>
                  <a:off x="2614" y="2341"/>
                  <a:ext cx="266" cy="218"/>
                  <a:chOff x="2408" y="2341"/>
                  <a:chExt cx="266" cy="218"/>
                </a:xfrm>
              </p:grpSpPr>
              <p:sp>
                <p:nvSpPr>
                  <p:cNvPr id="4320" name="Google Shape;4320;p132"/>
                  <p:cNvSpPr/>
                  <p:nvPr/>
                </p:nvSpPr>
                <p:spPr>
                  <a:xfrm>
                    <a:off x="2408" y="2341"/>
                    <a:ext cx="254" cy="218"/>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21" name="Google Shape;4321;p132"/>
                  <p:cNvSpPr/>
                  <p:nvPr/>
                </p:nvSpPr>
                <p:spPr>
                  <a:xfrm>
                    <a:off x="2662" y="2344"/>
                    <a:ext cx="12" cy="173"/>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22" name="Google Shape;4322;p132"/>
                <p:cNvSpPr/>
                <p:nvPr/>
              </p:nvSpPr>
              <p:spPr>
                <a:xfrm>
                  <a:off x="2868"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3" name="Google Shape;4323;p132"/>
                <p:cNvSpPr/>
                <p:nvPr/>
              </p:nvSpPr>
              <p:spPr>
                <a:xfrm>
                  <a:off x="2614" y="2186"/>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4" name="Google Shape;4324;p132"/>
                <p:cNvSpPr/>
                <p:nvPr/>
              </p:nvSpPr>
              <p:spPr>
                <a:xfrm>
                  <a:off x="2956"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5" name="Google Shape;4325;p132"/>
                <p:cNvSpPr/>
                <p:nvPr/>
              </p:nvSpPr>
              <p:spPr>
                <a:xfrm>
                  <a:off x="3044"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6" name="Google Shape;4326;p132"/>
                <p:cNvSpPr/>
                <p:nvPr/>
              </p:nvSpPr>
              <p:spPr>
                <a:xfrm>
                  <a:off x="3132"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27" name="Google Shape;4327;p132"/>
                <p:cNvSpPr/>
                <p:nvPr/>
              </p:nvSpPr>
              <p:spPr>
                <a:xfrm>
                  <a:off x="3220" y="2187"/>
                  <a:ext cx="12" cy="124"/>
                </a:xfrm>
                <a:prstGeom prst="rect">
                  <a:avLst/>
                </a:prstGeom>
                <a:gradFill>
                  <a:gsLst>
                    <a:gs pos="0">
                      <a:srgbClr val="B2B2B2"/>
                    </a:gs>
                    <a:gs pos="50000">
                      <a:srgbClr val="777777"/>
                    </a:gs>
                    <a:gs pos="100000">
                      <a:srgbClr val="B2B2B2"/>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4328" name="Google Shape;4328;p132"/>
              <p:cNvSpPr/>
              <p:nvPr/>
            </p:nvSpPr>
            <p:spPr>
              <a:xfrm rot="-2680250">
                <a:off x="1148" y="3019"/>
                <a:ext cx="1892" cy="109"/>
              </a:xfrm>
              <a:prstGeom prst="rect">
                <a:avLst/>
              </a:prstGeom>
              <a:gradFill>
                <a:gsLst>
                  <a:gs pos="0">
                    <a:srgbClr val="DDDDDD"/>
                  </a:gs>
                  <a:gs pos="100000">
                    <a:srgbClr val="939393"/>
                  </a:gs>
                </a:gsLst>
                <a:path path="circle">
                  <a:fillToRect l="50000" t="50000" r="50000" b="50000"/>
                </a:path>
                <a:tileRect/>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29" name="Google Shape;4329;p132"/>
            <p:cNvGrpSpPr/>
            <p:nvPr/>
          </p:nvGrpSpPr>
          <p:grpSpPr>
            <a:xfrm>
              <a:off x="3337" y="2164"/>
              <a:ext cx="146" cy="170"/>
              <a:chOff x="3337" y="2164"/>
              <a:chExt cx="146" cy="170"/>
            </a:xfrm>
          </p:grpSpPr>
          <p:sp>
            <p:nvSpPr>
              <p:cNvPr id="4330" name="Google Shape;4330;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31" name="Google Shape;4331;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32" name="Google Shape;4332;p132"/>
            <p:cNvGrpSpPr/>
            <p:nvPr/>
          </p:nvGrpSpPr>
          <p:grpSpPr>
            <a:xfrm>
              <a:off x="3338" y="452"/>
              <a:ext cx="146" cy="170"/>
              <a:chOff x="3337" y="2164"/>
              <a:chExt cx="146" cy="170"/>
            </a:xfrm>
          </p:grpSpPr>
          <p:sp>
            <p:nvSpPr>
              <p:cNvPr id="4333" name="Google Shape;4333;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34" name="Google Shape;4334;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35" name="Google Shape;4335;p132"/>
            <p:cNvGrpSpPr/>
            <p:nvPr/>
          </p:nvGrpSpPr>
          <p:grpSpPr>
            <a:xfrm>
              <a:off x="1174" y="2166"/>
              <a:ext cx="146" cy="170"/>
              <a:chOff x="3337" y="2164"/>
              <a:chExt cx="146" cy="170"/>
            </a:xfrm>
          </p:grpSpPr>
          <p:sp>
            <p:nvSpPr>
              <p:cNvPr id="4336" name="Google Shape;4336;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37" name="Google Shape;4337;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4338" name="Google Shape;4338;p132"/>
            <p:cNvGrpSpPr/>
            <p:nvPr/>
          </p:nvGrpSpPr>
          <p:grpSpPr>
            <a:xfrm>
              <a:off x="1175" y="454"/>
              <a:ext cx="146" cy="170"/>
              <a:chOff x="3337" y="2164"/>
              <a:chExt cx="146" cy="170"/>
            </a:xfrm>
          </p:grpSpPr>
          <p:sp>
            <p:nvSpPr>
              <p:cNvPr id="4339" name="Google Shape;4339;p132"/>
              <p:cNvSpPr/>
              <p:nvPr/>
            </p:nvSpPr>
            <p:spPr>
              <a:xfrm>
                <a:off x="3337" y="2164"/>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40" name="Google Shape;4340;p132"/>
              <p:cNvSpPr/>
              <p:nvPr/>
            </p:nvSpPr>
            <p:spPr>
              <a:xfrm>
                <a:off x="3337" y="2311"/>
                <a:ext cx="146" cy="23"/>
              </a:xfrm>
              <a:prstGeom prst="rect">
                <a:avLst/>
              </a:prstGeom>
              <a:gradFill>
                <a:gsLst>
                  <a:gs pos="0">
                    <a:srgbClr val="939393"/>
                  </a:gs>
                  <a:gs pos="50000">
                    <a:srgbClr val="DDDDDD"/>
                  </a:gs>
                  <a:gs pos="100000">
                    <a:srgbClr val="939393"/>
                  </a:gs>
                </a:gsLst>
                <a:lin ang="0" scaled="0"/>
              </a:gra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grpSp>
        <p:nvGrpSpPr>
          <p:cNvPr id="4341" name="Google Shape;4341;p132"/>
          <p:cNvGrpSpPr/>
          <p:nvPr/>
        </p:nvGrpSpPr>
        <p:grpSpPr>
          <a:xfrm>
            <a:off x="3045780" y="3295042"/>
            <a:ext cx="574675" cy="519113"/>
            <a:chOff x="1685" y="2072"/>
            <a:chExt cx="362" cy="327"/>
          </a:xfrm>
        </p:grpSpPr>
        <p:grpSp>
          <p:nvGrpSpPr>
            <p:cNvPr id="4342" name="Google Shape;4342;p132"/>
            <p:cNvGrpSpPr/>
            <p:nvPr/>
          </p:nvGrpSpPr>
          <p:grpSpPr>
            <a:xfrm>
              <a:off x="1685" y="2218"/>
              <a:ext cx="362" cy="181"/>
              <a:chOff x="1685" y="2218"/>
              <a:chExt cx="362" cy="181"/>
            </a:xfrm>
          </p:grpSpPr>
          <p:cxnSp>
            <p:nvCxnSpPr>
              <p:cNvPr id="4343" name="Google Shape;4343;p132"/>
              <p:cNvCxnSpPr/>
              <p:nvPr/>
            </p:nvCxnSpPr>
            <p:spPr>
              <a:xfrm>
                <a:off x="1685" y="2218"/>
                <a:ext cx="0" cy="181"/>
              </a:xfrm>
              <a:prstGeom prst="straightConnector1">
                <a:avLst/>
              </a:prstGeom>
              <a:noFill/>
              <a:ln w="19050" cap="flat" cmpd="sng">
                <a:solidFill>
                  <a:schemeClr val="dk2"/>
                </a:solidFill>
                <a:prstDash val="solid"/>
                <a:round/>
                <a:headEnd type="none" w="med" len="med"/>
                <a:tailEnd type="none" w="med" len="med"/>
              </a:ln>
            </p:spPr>
          </p:cxnSp>
          <p:cxnSp>
            <p:nvCxnSpPr>
              <p:cNvPr id="4344" name="Google Shape;4344;p132"/>
              <p:cNvCxnSpPr/>
              <p:nvPr/>
            </p:nvCxnSpPr>
            <p:spPr>
              <a:xfrm>
                <a:off x="1685" y="2282"/>
                <a:ext cx="362" cy="0"/>
              </a:xfrm>
              <a:prstGeom prst="straightConnector1">
                <a:avLst/>
              </a:prstGeom>
              <a:noFill/>
              <a:ln w="19050" cap="flat" cmpd="sng">
                <a:solidFill>
                  <a:schemeClr val="dk2"/>
                </a:solidFill>
                <a:prstDash val="solid"/>
                <a:round/>
                <a:headEnd type="triangle" w="med" len="med"/>
                <a:tailEnd type="triangle" w="med" len="med"/>
              </a:ln>
            </p:spPr>
          </p:cxnSp>
        </p:grpSp>
        <p:sp>
          <p:nvSpPr>
            <p:cNvPr id="4345" name="Google Shape;4345;p132"/>
            <p:cNvSpPr txBox="1"/>
            <p:nvPr/>
          </p:nvSpPr>
          <p:spPr>
            <a:xfrm>
              <a:off x="1768" y="2072"/>
              <a:ext cx="190"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grpSp>
      <p:grpSp>
        <p:nvGrpSpPr>
          <p:cNvPr id="4346" name="Google Shape;4346;p132"/>
          <p:cNvGrpSpPr/>
          <p:nvPr/>
        </p:nvGrpSpPr>
        <p:grpSpPr>
          <a:xfrm>
            <a:off x="3036255" y="1005867"/>
            <a:ext cx="606425" cy="519113"/>
            <a:chOff x="1679" y="630"/>
            <a:chExt cx="382" cy="327"/>
          </a:xfrm>
        </p:grpSpPr>
        <p:cxnSp>
          <p:nvCxnSpPr>
            <p:cNvPr id="4347" name="Google Shape;4347;p132"/>
            <p:cNvCxnSpPr/>
            <p:nvPr/>
          </p:nvCxnSpPr>
          <p:spPr>
            <a:xfrm>
              <a:off x="1689" y="776"/>
              <a:ext cx="0" cy="181"/>
            </a:xfrm>
            <a:prstGeom prst="straightConnector1">
              <a:avLst/>
            </a:prstGeom>
            <a:noFill/>
            <a:ln w="19050" cap="flat" cmpd="sng">
              <a:solidFill>
                <a:schemeClr val="dk2"/>
              </a:solidFill>
              <a:prstDash val="solid"/>
              <a:round/>
              <a:headEnd type="none" w="med" len="med"/>
              <a:tailEnd type="none" w="med" len="med"/>
            </a:ln>
          </p:spPr>
        </p:cxnSp>
        <p:cxnSp>
          <p:nvCxnSpPr>
            <p:cNvPr id="4348" name="Google Shape;4348;p132"/>
            <p:cNvCxnSpPr/>
            <p:nvPr/>
          </p:nvCxnSpPr>
          <p:spPr>
            <a:xfrm>
              <a:off x="1679" y="840"/>
              <a:ext cx="382" cy="0"/>
            </a:xfrm>
            <a:prstGeom prst="straightConnector1">
              <a:avLst/>
            </a:prstGeom>
            <a:noFill/>
            <a:ln w="19050" cap="flat" cmpd="sng">
              <a:solidFill>
                <a:schemeClr val="dk2"/>
              </a:solidFill>
              <a:prstDash val="solid"/>
              <a:round/>
              <a:headEnd type="triangle" w="med" len="med"/>
              <a:tailEnd type="triangle" w="med" len="med"/>
            </a:ln>
          </p:spPr>
        </p:cxnSp>
        <p:sp>
          <p:nvSpPr>
            <p:cNvPr id="4349" name="Google Shape;4349;p132"/>
            <p:cNvSpPr txBox="1"/>
            <p:nvPr/>
          </p:nvSpPr>
          <p:spPr>
            <a:xfrm>
              <a:off x="1780" y="630"/>
              <a:ext cx="190"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cxnSp>
          <p:nvCxnSpPr>
            <p:cNvPr id="4350" name="Google Shape;4350;p132"/>
            <p:cNvCxnSpPr/>
            <p:nvPr/>
          </p:nvCxnSpPr>
          <p:spPr>
            <a:xfrm rot="10800000">
              <a:off x="2056" y="776"/>
              <a:ext cx="0" cy="181"/>
            </a:xfrm>
            <a:prstGeom prst="straightConnector1">
              <a:avLst/>
            </a:prstGeom>
            <a:noFill/>
            <a:ln w="19050" cap="flat" cmpd="sng">
              <a:solidFill>
                <a:schemeClr val="dk2"/>
              </a:solidFill>
              <a:prstDash val="solid"/>
              <a:round/>
              <a:headEnd type="none" w="med" len="med"/>
              <a:tailEnd type="none" w="med" len="med"/>
            </a:ln>
          </p:spPr>
        </p:cxnSp>
      </p:grpSp>
      <p:sp>
        <p:nvSpPr>
          <p:cNvPr id="4351" name="Google Shape;4351;p132"/>
          <p:cNvSpPr/>
          <p:nvPr/>
        </p:nvSpPr>
        <p:spPr>
          <a:xfrm>
            <a:off x="3348992" y="1613880"/>
            <a:ext cx="455613" cy="4556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52" name="Google Shape;4352;p132"/>
          <p:cNvSpPr/>
          <p:nvPr/>
        </p:nvSpPr>
        <p:spPr>
          <a:xfrm>
            <a:off x="3348992" y="3814155"/>
            <a:ext cx="455613" cy="45561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4353" name="Google Shape;4353;p132"/>
          <p:cNvSpPr txBox="1"/>
          <p:nvPr/>
        </p:nvSpPr>
        <p:spPr>
          <a:xfrm>
            <a:off x="5343483" y="1311068"/>
            <a:ext cx="477297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Link-to-column connections</a:t>
            </a:r>
            <a:endParaRPr/>
          </a:p>
          <a:p>
            <a:pPr marL="0" marR="0" lvl="0" indent="0" algn="l" rtl="0">
              <a:spcBef>
                <a:spcPts val="1200"/>
              </a:spcBef>
              <a:spcAft>
                <a:spcPts val="0"/>
              </a:spcAft>
              <a:buClr>
                <a:schemeClr val="dk1"/>
              </a:buClr>
              <a:buSzPts val="2400"/>
              <a:buFont typeface="Arial"/>
              <a:buNone/>
            </a:pPr>
            <a:r>
              <a:rPr lang="en-US" sz="2400" b="0" u="sng">
                <a:solidFill>
                  <a:schemeClr val="dk1"/>
                </a:solidFill>
                <a:latin typeface="Arial"/>
                <a:ea typeface="Arial"/>
                <a:cs typeface="Arial"/>
                <a:sym typeface="Arial"/>
              </a:rPr>
              <a:t>Must be capable of sustaining:</a:t>
            </a:r>
            <a:endParaRPr/>
          </a:p>
        </p:txBody>
      </p:sp>
      <p:sp>
        <p:nvSpPr>
          <p:cNvPr id="4354" name="Google Shape;4354;p132"/>
          <p:cNvSpPr/>
          <p:nvPr/>
        </p:nvSpPr>
        <p:spPr>
          <a:xfrm>
            <a:off x="3799842" y="1543732"/>
            <a:ext cx="1481634" cy="246360"/>
          </a:xfrm>
          <a:custGeom>
            <a:avLst/>
            <a:gdLst/>
            <a:ahLst/>
            <a:cxnLst/>
            <a:rect l="l" t="t" r="r" b="b"/>
            <a:pathLst>
              <a:path w="577" h="207" extrusionOk="0">
                <a:moveTo>
                  <a:pt x="577" y="0"/>
                </a:moveTo>
                <a:lnTo>
                  <a:pt x="0" y="207"/>
                </a:lnTo>
              </a:path>
            </a:pathLst>
          </a:custGeom>
          <a:noFill/>
          <a:ln w="25400" cap="flat" cmpd="sng">
            <a:solidFill>
              <a:schemeClr val="dk1"/>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55" name="Google Shape;4355;p132"/>
          <p:cNvSpPr/>
          <p:nvPr/>
        </p:nvSpPr>
        <p:spPr>
          <a:xfrm>
            <a:off x="3749042" y="1543732"/>
            <a:ext cx="1528240" cy="2322810"/>
          </a:xfrm>
          <a:custGeom>
            <a:avLst/>
            <a:gdLst/>
            <a:ahLst/>
            <a:cxnLst/>
            <a:rect l="l" t="t" r="r" b="b"/>
            <a:pathLst>
              <a:path w="608" h="1508" extrusionOk="0">
                <a:moveTo>
                  <a:pt x="608" y="0"/>
                </a:moveTo>
                <a:lnTo>
                  <a:pt x="0" y="1508"/>
                </a:lnTo>
              </a:path>
            </a:pathLst>
          </a:custGeom>
          <a:noFill/>
          <a:ln w="25400" cap="flat" cmpd="sng">
            <a:solidFill>
              <a:schemeClr val="dk1"/>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56" name="Google Shape;4356;p132"/>
          <p:cNvSpPr txBox="1"/>
          <p:nvPr/>
        </p:nvSpPr>
        <p:spPr>
          <a:xfrm>
            <a:off x="5416415" y="3795787"/>
            <a:ext cx="42169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interpolate for </a:t>
            </a:r>
            <a:br>
              <a:rPr lang="en-US" sz="2400" b="1">
                <a:solidFill>
                  <a:schemeClr val="dk2"/>
                </a:solidFill>
                <a:latin typeface="Arial"/>
                <a:ea typeface="Arial"/>
                <a:cs typeface="Arial"/>
                <a:sym typeface="Arial"/>
              </a:rPr>
            </a:br>
            <a:r>
              <a:rPr lang="en-US" sz="2400" b="1">
                <a:solidFill>
                  <a:schemeClr val="dk2"/>
                </a:solidFill>
                <a:latin typeface="Arial"/>
                <a:ea typeface="Arial"/>
                <a:cs typeface="Arial"/>
                <a:sym typeface="Arial"/>
              </a:rPr>
              <a:t>1.6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baseline="-25000">
                <a:solidFill>
                  <a:schemeClr val="dk2"/>
                </a:solidFill>
                <a:latin typeface="Arial"/>
                <a:ea typeface="Arial"/>
                <a:cs typeface="Arial"/>
                <a:sym typeface="Arial"/>
              </a:rPr>
              <a:t> </a:t>
            </a:r>
            <a:r>
              <a:rPr lang="en-US" sz="2400" b="1">
                <a:solidFill>
                  <a:schemeClr val="dk2"/>
                </a:solidFill>
                <a:latin typeface="Arial"/>
                <a:ea typeface="Arial"/>
                <a:cs typeface="Arial"/>
                <a:sym typeface="Arial"/>
              </a:rPr>
              <a:t>/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a:t>
            </a:r>
            <a:r>
              <a:rPr lang="en-US" sz="2400" b="0">
                <a:solidFill>
                  <a:schemeClr val="dk2"/>
                </a:solidFill>
                <a:latin typeface="Arial"/>
                <a:ea typeface="Arial"/>
                <a:cs typeface="Arial"/>
                <a:sym typeface="Arial"/>
              </a:rPr>
              <a:t>&lt;</a:t>
            </a:r>
            <a:r>
              <a:rPr lang="en-US" sz="2400" b="1">
                <a:solidFill>
                  <a:schemeClr val="dk2"/>
                </a:solidFill>
                <a:latin typeface="Arial"/>
                <a:ea typeface="Arial"/>
                <a:cs typeface="Arial"/>
                <a:sym typeface="Arial"/>
              </a:rPr>
              <a:t> </a:t>
            </a: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a:t>
            </a:r>
            <a:r>
              <a:rPr lang="en-US" sz="2400" b="0">
                <a:solidFill>
                  <a:schemeClr val="dk2"/>
                </a:solidFill>
                <a:latin typeface="Arial"/>
                <a:ea typeface="Arial"/>
                <a:cs typeface="Arial"/>
                <a:sym typeface="Arial"/>
              </a:rPr>
              <a:t>&lt;</a:t>
            </a:r>
            <a:r>
              <a:rPr lang="en-US" sz="2400" b="1">
                <a:solidFill>
                  <a:schemeClr val="dk2"/>
                </a:solidFill>
                <a:latin typeface="Arial"/>
                <a:ea typeface="Arial"/>
                <a:cs typeface="Arial"/>
                <a:sym typeface="Arial"/>
              </a:rPr>
              <a:t> 2.6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a:solidFill>
                <a:schemeClr val="dk2"/>
              </a:solidFill>
              <a:latin typeface="Arial"/>
              <a:ea typeface="Arial"/>
              <a:cs typeface="Arial"/>
              <a:sym typeface="Arial"/>
            </a:endParaRPr>
          </a:p>
        </p:txBody>
      </p:sp>
      <p:sp>
        <p:nvSpPr>
          <p:cNvPr id="4357" name="Google Shape;4357;p132"/>
          <p:cNvSpPr txBox="1"/>
          <p:nvPr/>
        </p:nvSpPr>
        <p:spPr>
          <a:xfrm>
            <a:off x="5340215" y="2732162"/>
            <a:ext cx="5319620" cy="4616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γ</a:t>
            </a:r>
            <a:r>
              <a:rPr lang="en-US" sz="2400" b="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 0.08 rad.  for </a:t>
            </a: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 1.6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baseline="-25000">
              <a:solidFill>
                <a:schemeClr val="dk2"/>
              </a:solidFill>
              <a:latin typeface="Arial"/>
              <a:ea typeface="Arial"/>
              <a:cs typeface="Arial"/>
              <a:sym typeface="Arial"/>
            </a:endParaRPr>
          </a:p>
        </p:txBody>
      </p:sp>
      <p:sp>
        <p:nvSpPr>
          <p:cNvPr id="4358" name="Google Shape;4358;p132"/>
          <p:cNvSpPr txBox="1"/>
          <p:nvPr/>
        </p:nvSpPr>
        <p:spPr>
          <a:xfrm>
            <a:off x="5340215" y="3263975"/>
            <a:ext cx="5319620" cy="4616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γ</a:t>
            </a:r>
            <a:r>
              <a:rPr lang="en-US" sz="2400" b="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 0.02 rad.  for </a:t>
            </a: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 2.6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baseline="-25000">
              <a:solidFill>
                <a:schemeClr val="dk2"/>
              </a:solidFill>
              <a:latin typeface="Arial"/>
              <a:ea typeface="Arial"/>
              <a:cs typeface="Arial"/>
              <a:sym typeface="Arial"/>
            </a:endParaRPr>
          </a:p>
        </p:txBody>
      </p:sp>
      <p:sp>
        <p:nvSpPr>
          <p:cNvPr id="4359" name="Google Shape;4359;p132"/>
          <p:cNvSpPr/>
          <p:nvPr/>
        </p:nvSpPr>
        <p:spPr>
          <a:xfrm>
            <a:off x="5340215" y="2636912"/>
            <a:ext cx="5121982" cy="2201863"/>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364"/>
        <p:cNvGrpSpPr/>
        <p:nvPr/>
      </p:nvGrpSpPr>
      <p:grpSpPr>
        <a:xfrm>
          <a:off x="0" y="0"/>
          <a:ext cx="0" cy="0"/>
          <a:chOff x="0" y="0"/>
          <a:chExt cx="0" cy="0"/>
        </a:xfrm>
      </p:grpSpPr>
      <p:sp>
        <p:nvSpPr>
          <p:cNvPr id="4365" name="Google Shape;4365;p13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a:t>
            </a:r>
            <a:endParaRPr/>
          </a:p>
        </p:txBody>
      </p:sp>
      <p:sp>
        <p:nvSpPr>
          <p:cNvPr id="4366" name="Google Shape;4366;p13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133</a:t>
            </a:fld>
            <a:endParaRPr/>
          </a:p>
        </p:txBody>
      </p:sp>
      <p:sp>
        <p:nvSpPr>
          <p:cNvPr id="4367" name="Google Shape;4367;p133"/>
          <p:cNvSpPr txBox="1"/>
          <p:nvPr/>
        </p:nvSpPr>
        <p:spPr>
          <a:xfrm>
            <a:off x="976670" y="1340768"/>
            <a:ext cx="10303905"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To demonstrate conformance with link-to-column connection performance requirements:</a:t>
            </a:r>
            <a:endParaRPr/>
          </a:p>
        </p:txBody>
      </p:sp>
      <p:sp>
        <p:nvSpPr>
          <p:cNvPr id="4368" name="Google Shape;4368;p133"/>
          <p:cNvSpPr txBox="1"/>
          <p:nvPr/>
        </p:nvSpPr>
        <p:spPr>
          <a:xfrm>
            <a:off x="1031081" y="2482607"/>
            <a:ext cx="10129838" cy="1892785"/>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AutoNum type="alphaLcParenR"/>
            </a:pPr>
            <a:r>
              <a:rPr lang="en-US" sz="2400" b="0" dirty="0">
                <a:solidFill>
                  <a:schemeClr val="dk1"/>
                </a:solidFill>
                <a:latin typeface="Arial"/>
                <a:ea typeface="Arial"/>
                <a:cs typeface="Arial"/>
                <a:sym typeface="Arial"/>
              </a:rPr>
              <a:t>Use a connection prequalified for EBF in accordance with Section K1.</a:t>
            </a:r>
            <a:br>
              <a:rPr lang="en-US" sz="2400" b="0" dirty="0">
                <a:solidFill>
                  <a:schemeClr val="dk1"/>
                </a:solidFill>
                <a:latin typeface="Arial"/>
                <a:ea typeface="Arial"/>
                <a:cs typeface="Arial"/>
                <a:sym typeface="Arial"/>
              </a:rPr>
            </a:br>
            <a:br>
              <a:rPr lang="en-US" sz="1100" b="0" dirty="0">
                <a:solidFill>
                  <a:schemeClr val="dk1"/>
                </a:solidFill>
                <a:latin typeface="Arial"/>
                <a:ea typeface="Arial"/>
                <a:cs typeface="Arial"/>
                <a:sym typeface="Arial"/>
              </a:rPr>
            </a:br>
            <a:r>
              <a:rPr lang="en-US" sz="2400" b="0" dirty="0">
                <a:solidFill>
                  <a:schemeClr val="dk1"/>
                </a:solidFill>
                <a:latin typeface="Arial"/>
                <a:ea typeface="Arial"/>
                <a:cs typeface="Arial"/>
                <a:sym typeface="Arial"/>
              </a:rPr>
              <a:t>- or -</a:t>
            </a:r>
            <a:endParaRPr dirty="0"/>
          </a:p>
          <a:p>
            <a:pPr marL="457200" marR="0" lvl="0" indent="-457200" algn="l" rtl="0">
              <a:spcBef>
                <a:spcPts val="1200"/>
              </a:spcBef>
              <a:spcAft>
                <a:spcPts val="0"/>
              </a:spcAft>
              <a:buClr>
                <a:schemeClr val="dk1"/>
              </a:buClr>
              <a:buSzPts val="2400"/>
              <a:buFont typeface="Arial"/>
              <a:buAutoNum type="alphaLcParenR"/>
            </a:pPr>
            <a:r>
              <a:rPr lang="en-US" sz="2400" b="0" dirty="0">
                <a:solidFill>
                  <a:schemeClr val="dk1"/>
                </a:solidFill>
                <a:latin typeface="Arial"/>
                <a:ea typeface="Arial"/>
                <a:cs typeface="Arial"/>
                <a:sym typeface="Arial"/>
              </a:rPr>
              <a:t>Provide qualifying cyclic test results in accordance with Section K2.  Results of at least two cyclic connection tests shall be provided</a:t>
            </a:r>
            <a:endParaRPr dirty="0"/>
          </a:p>
        </p:txBody>
      </p:sp>
      <p:sp>
        <p:nvSpPr>
          <p:cNvPr id="4369" name="Google Shape;4369;p133"/>
          <p:cNvSpPr txBox="1"/>
          <p:nvPr/>
        </p:nvSpPr>
        <p:spPr>
          <a:xfrm>
            <a:off x="976669" y="4852307"/>
            <a:ext cx="1030390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Exception for short links when yielding is not expected at the connection (four specific conditions).</a:t>
            </a:r>
            <a:endParaRPr dirty="0"/>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374"/>
        <p:cNvGrpSpPr/>
        <p:nvPr/>
      </p:nvGrpSpPr>
      <p:grpSpPr>
        <a:xfrm>
          <a:off x="0" y="0"/>
          <a:ext cx="0" cy="0"/>
          <a:chOff x="0" y="0"/>
          <a:chExt cx="0" cy="0"/>
        </a:xfrm>
      </p:grpSpPr>
      <p:sp>
        <p:nvSpPr>
          <p:cNvPr id="4375" name="Google Shape;4375;p13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 (continued)</a:t>
            </a:r>
            <a:endParaRPr/>
          </a:p>
        </p:txBody>
      </p:sp>
      <p:sp>
        <p:nvSpPr>
          <p:cNvPr id="4376" name="Google Shape;4376;p13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134</a:t>
            </a:fld>
            <a:endParaRPr/>
          </a:p>
        </p:txBody>
      </p:sp>
      <p:sp>
        <p:nvSpPr>
          <p:cNvPr id="4377" name="Google Shape;4377;p134"/>
          <p:cNvSpPr txBox="1"/>
          <p:nvPr/>
        </p:nvSpPr>
        <p:spPr>
          <a:xfrm>
            <a:off x="976670" y="1340768"/>
            <a:ext cx="10303905" cy="435811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Comments:</a:t>
            </a:r>
            <a:br>
              <a:rPr lang="en-US" sz="2800" b="0" u="sng">
                <a:solidFill>
                  <a:schemeClr val="dk1"/>
                </a:solidFill>
                <a:latin typeface="Arial"/>
                <a:ea typeface="Arial"/>
                <a:cs typeface="Arial"/>
                <a:sym typeface="Arial"/>
              </a:rPr>
            </a:br>
            <a:endParaRPr sz="2800" b="0" u="sng">
              <a:solidFill>
                <a:schemeClr val="dk1"/>
              </a:solidFill>
              <a:latin typeface="Arial"/>
              <a:ea typeface="Arial"/>
              <a:cs typeface="Arial"/>
              <a:sym typeface="Arial"/>
            </a:endParaRPr>
          </a:p>
          <a:p>
            <a:pPr marL="457200" marR="0" lvl="0" indent="-457200" algn="l" rtl="0">
              <a:lnSpc>
                <a:spcPct val="90000"/>
              </a:lnSpc>
              <a:spcBef>
                <a:spcPts val="0"/>
              </a:spcBef>
              <a:spcAft>
                <a:spcPts val="0"/>
              </a:spcAft>
              <a:buClr>
                <a:schemeClr val="dk1"/>
              </a:buClr>
              <a:buSzPts val="2800"/>
              <a:buFont typeface="Arial"/>
              <a:buChar char="•"/>
            </a:pPr>
            <a:r>
              <a:rPr lang="en-US" sz="2800" b="0">
                <a:solidFill>
                  <a:schemeClr val="dk1"/>
                </a:solidFill>
                <a:latin typeface="Arial"/>
                <a:ea typeface="Arial"/>
                <a:cs typeface="Arial"/>
                <a:sym typeface="Arial"/>
              </a:rPr>
              <a:t>Currently no prequalified link-to-column connections</a:t>
            </a:r>
            <a:endParaRPr/>
          </a:p>
          <a:p>
            <a:pPr marL="457200" marR="0" lvl="0" indent="-457200" algn="l" rtl="0">
              <a:lnSpc>
                <a:spcPct val="90000"/>
              </a:lnSpc>
              <a:spcBef>
                <a:spcPts val="2520"/>
              </a:spcBef>
              <a:spcAft>
                <a:spcPts val="0"/>
              </a:spcAft>
              <a:buClr>
                <a:schemeClr val="dk1"/>
              </a:buClr>
              <a:buSzPts val="2800"/>
              <a:buFont typeface="Arial"/>
              <a:buChar char="•"/>
            </a:pPr>
            <a:r>
              <a:rPr lang="en-US" sz="2800" b="0">
                <a:solidFill>
                  <a:schemeClr val="dk1"/>
                </a:solidFill>
                <a:latin typeface="Arial"/>
                <a:ea typeface="Arial"/>
                <a:cs typeface="Arial"/>
                <a:sym typeface="Arial"/>
              </a:rPr>
              <a:t>FEMA 350 or AISC 358 prequalified SMF moment connections not necessarily suitable for link-to-column connections</a:t>
            </a:r>
            <a:endParaRPr/>
          </a:p>
          <a:p>
            <a:pPr marL="457200" marR="0" lvl="0" indent="-457200" algn="l" rtl="0">
              <a:lnSpc>
                <a:spcPct val="90000"/>
              </a:lnSpc>
              <a:spcBef>
                <a:spcPts val="2520"/>
              </a:spcBef>
              <a:spcAft>
                <a:spcPts val="0"/>
              </a:spcAft>
              <a:buClr>
                <a:schemeClr val="dk1"/>
              </a:buClr>
              <a:buSzPts val="2800"/>
              <a:buFont typeface="Arial"/>
              <a:buChar char="•"/>
            </a:pPr>
            <a:r>
              <a:rPr lang="en-US" sz="2800" b="0">
                <a:solidFill>
                  <a:schemeClr val="dk1"/>
                </a:solidFill>
                <a:latin typeface="Arial"/>
                <a:ea typeface="Arial"/>
                <a:cs typeface="Arial"/>
                <a:sym typeface="Arial"/>
              </a:rPr>
              <a:t>Suggest avoiding EBF configurations with links attached to columns until further research available on link-to-column connections</a:t>
            </a:r>
            <a:endParaRPr/>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13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135</a:t>
            </a:fld>
            <a:endParaRPr/>
          </a:p>
        </p:txBody>
      </p:sp>
      <p:pic>
        <p:nvPicPr>
          <p:cNvPr id="4384" name="Google Shape;4384;p135" descr="031592-R2-E086"/>
          <p:cNvPicPr preferRelativeResize="0"/>
          <p:nvPr/>
        </p:nvPicPr>
        <p:blipFill rotWithShape="1">
          <a:blip r:embed="rId3">
            <a:alphaModFix/>
          </a:blip>
          <a:srcRect/>
          <a:stretch/>
        </p:blipFill>
        <p:spPr>
          <a:xfrm>
            <a:off x="-55" y="692696"/>
            <a:ext cx="6096055" cy="3974636"/>
          </a:xfrm>
          <a:prstGeom prst="rect">
            <a:avLst/>
          </a:prstGeom>
          <a:noFill/>
          <a:ln>
            <a:noFill/>
          </a:ln>
        </p:spPr>
      </p:pic>
      <p:pic>
        <p:nvPicPr>
          <p:cNvPr id="4385" name="Google Shape;4385;p135" descr="SpecNAI-063"/>
          <p:cNvPicPr preferRelativeResize="0"/>
          <p:nvPr/>
        </p:nvPicPr>
        <p:blipFill rotWithShape="1">
          <a:blip r:embed="rId4">
            <a:alphaModFix/>
          </a:blip>
          <a:srcRect/>
          <a:stretch/>
        </p:blipFill>
        <p:spPr>
          <a:xfrm>
            <a:off x="6096000" y="1609423"/>
            <a:ext cx="6075135" cy="4553879"/>
          </a:xfrm>
          <a:prstGeom prst="rect">
            <a:avLst/>
          </a:prstGeom>
          <a:noFill/>
          <a:ln>
            <a:noFill/>
          </a:ln>
        </p:spPr>
      </p:pic>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390"/>
        <p:cNvGrpSpPr/>
        <p:nvPr/>
      </p:nvGrpSpPr>
      <p:grpSpPr>
        <a:xfrm>
          <a:off x="0" y="0"/>
          <a:ext cx="0" cy="0"/>
          <a:chOff x="0" y="0"/>
          <a:chExt cx="0" cy="0"/>
        </a:xfrm>
      </p:grpSpPr>
      <p:sp>
        <p:nvSpPr>
          <p:cNvPr id="4391" name="Google Shape;4391;p13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136</a:t>
            </a:fld>
            <a:endParaRPr/>
          </a:p>
        </p:txBody>
      </p:sp>
      <p:pic>
        <p:nvPicPr>
          <p:cNvPr id="4392" name="Google Shape;4392;p136" descr="SpecFFI-068"/>
          <p:cNvPicPr preferRelativeResize="0"/>
          <p:nvPr/>
        </p:nvPicPr>
        <p:blipFill rotWithShape="1">
          <a:blip r:embed="rId3">
            <a:alphaModFix/>
          </a:blip>
          <a:srcRect/>
          <a:stretch/>
        </p:blipFill>
        <p:spPr>
          <a:xfrm>
            <a:off x="4871864" y="764958"/>
            <a:ext cx="7104112" cy="5328084"/>
          </a:xfrm>
          <a:prstGeom prst="rect">
            <a:avLst/>
          </a:prstGeom>
          <a:noFill/>
          <a:ln>
            <a:noFill/>
          </a:ln>
        </p:spPr>
      </p:pic>
      <p:pic>
        <p:nvPicPr>
          <p:cNvPr id="4393" name="Google Shape;4393;p136" descr="031592-R2-E046"/>
          <p:cNvPicPr preferRelativeResize="0"/>
          <p:nvPr/>
        </p:nvPicPr>
        <p:blipFill rotWithShape="1">
          <a:blip r:embed="rId4">
            <a:alphaModFix/>
          </a:blip>
          <a:srcRect/>
          <a:stretch/>
        </p:blipFill>
        <p:spPr>
          <a:xfrm>
            <a:off x="205178" y="0"/>
            <a:ext cx="4474082" cy="6858000"/>
          </a:xfrm>
          <a:prstGeom prst="rect">
            <a:avLst/>
          </a:prstGeom>
          <a:noFill/>
          <a:ln>
            <a:noFill/>
          </a:ln>
        </p:spPr>
      </p:pic>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398"/>
        <p:cNvGrpSpPr/>
        <p:nvPr/>
      </p:nvGrpSpPr>
      <p:grpSpPr>
        <a:xfrm>
          <a:off x="0" y="0"/>
          <a:ext cx="0" cy="0"/>
          <a:chOff x="0" y="0"/>
          <a:chExt cx="0" cy="0"/>
        </a:xfrm>
      </p:grpSpPr>
      <p:sp>
        <p:nvSpPr>
          <p:cNvPr id="4399" name="Google Shape;4399;p13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F3.6e Link-to-Column Connections </a:t>
            </a:r>
            <a:endParaRPr/>
          </a:p>
        </p:txBody>
      </p:sp>
      <p:sp>
        <p:nvSpPr>
          <p:cNvPr id="4400" name="Google Shape;4400;p13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137</a:t>
            </a:fld>
            <a:endParaRPr/>
          </a:p>
        </p:txBody>
      </p:sp>
      <p:sp>
        <p:nvSpPr>
          <p:cNvPr id="4401" name="Google Shape;4401;p137"/>
          <p:cNvSpPr txBox="1"/>
          <p:nvPr/>
        </p:nvSpPr>
        <p:spPr>
          <a:xfrm>
            <a:off x="976670" y="1340768"/>
            <a:ext cx="1030390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u="sng">
                <a:solidFill>
                  <a:schemeClr val="dk1"/>
                </a:solidFill>
                <a:latin typeface="Arial"/>
                <a:ea typeface="Arial"/>
                <a:cs typeface="Arial"/>
                <a:sym typeface="Arial"/>
              </a:rPr>
              <a:t>Exception:</a:t>
            </a:r>
            <a:endParaRPr/>
          </a:p>
        </p:txBody>
      </p:sp>
      <p:sp>
        <p:nvSpPr>
          <p:cNvPr id="4402" name="Google Shape;4402;p137"/>
          <p:cNvSpPr txBox="1"/>
          <p:nvPr/>
        </p:nvSpPr>
        <p:spPr>
          <a:xfrm>
            <a:off x="1199456" y="1916832"/>
            <a:ext cx="1008111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The link-to-column connection need </a:t>
            </a:r>
            <a:r>
              <a:rPr lang="en-US" sz="2400" b="0" u="sng" dirty="0">
                <a:solidFill>
                  <a:schemeClr val="dk1"/>
                </a:solidFill>
                <a:latin typeface="Arial"/>
                <a:ea typeface="Arial"/>
                <a:cs typeface="Arial"/>
                <a:sym typeface="Arial"/>
              </a:rPr>
              <a:t>not</a:t>
            </a:r>
            <a:r>
              <a:rPr lang="en-US" sz="2400" b="0" dirty="0">
                <a:solidFill>
                  <a:schemeClr val="dk1"/>
                </a:solidFill>
                <a:latin typeface="Arial"/>
                <a:ea typeface="Arial"/>
                <a:cs typeface="Arial"/>
                <a:sym typeface="Arial"/>
              </a:rPr>
              <a:t> be prequalified or be qualified by testing if all of the following are met:</a:t>
            </a:r>
            <a:endParaRPr dirty="0"/>
          </a:p>
        </p:txBody>
      </p:sp>
      <p:sp>
        <p:nvSpPr>
          <p:cNvPr id="4403" name="Google Shape;4403;p137"/>
          <p:cNvSpPr txBox="1"/>
          <p:nvPr/>
        </p:nvSpPr>
        <p:spPr>
          <a:xfrm>
            <a:off x="1343472" y="2824162"/>
            <a:ext cx="10081119" cy="3231654"/>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2400"/>
              <a:buFont typeface="Arial"/>
              <a:buChar char="•"/>
            </a:pPr>
            <a:r>
              <a:rPr lang="en-US" sz="2400" b="0">
                <a:solidFill>
                  <a:schemeClr val="dk1"/>
                </a:solidFill>
                <a:latin typeface="Arial"/>
                <a:ea typeface="Arial"/>
                <a:cs typeface="Arial"/>
                <a:sym typeface="Arial"/>
              </a:rPr>
              <a:t>the connection is </a:t>
            </a:r>
            <a:r>
              <a:rPr lang="en-US" sz="2400" b="1" i="1">
                <a:solidFill>
                  <a:schemeClr val="dk2"/>
                </a:solidFill>
                <a:latin typeface="Arial"/>
                <a:ea typeface="Arial"/>
                <a:cs typeface="Arial"/>
                <a:sym typeface="Arial"/>
              </a:rPr>
              <a:t>reinforced</a:t>
            </a:r>
            <a:r>
              <a:rPr lang="en-US" sz="2400" b="0">
                <a:solidFill>
                  <a:schemeClr val="dk1"/>
                </a:solidFill>
                <a:latin typeface="Arial"/>
                <a:ea typeface="Arial"/>
                <a:cs typeface="Arial"/>
                <a:sym typeface="Arial"/>
              </a:rPr>
              <a:t> to preclude yielding within the reinforced section of the link, </a:t>
            </a:r>
            <a:endParaRPr/>
          </a:p>
          <a:p>
            <a:pPr marL="228600" marR="0" lvl="0" indent="-22860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the strength of the reinforced section and connection equals or exceeds the required strength based up adjusted link shear strength (F3.3)</a:t>
            </a:r>
            <a:endParaRPr/>
          </a:p>
          <a:p>
            <a:pPr marL="228600" marR="0" lvl="0" indent="-22860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link length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 1.6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i="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i="1">
              <a:solidFill>
                <a:schemeClr val="dk1"/>
              </a:solidFill>
              <a:latin typeface="Arial"/>
              <a:ea typeface="Arial"/>
              <a:cs typeface="Arial"/>
              <a:sym typeface="Arial"/>
            </a:endParaRPr>
          </a:p>
          <a:p>
            <a:pPr marL="228600" marR="0" lvl="0" indent="-228600" algn="l" rtl="0">
              <a:spcBef>
                <a:spcPts val="1200"/>
              </a:spcBef>
              <a:spcAft>
                <a:spcPts val="0"/>
              </a:spcAft>
              <a:buClr>
                <a:schemeClr val="dk1"/>
              </a:buClr>
              <a:buSzPts val="2400"/>
              <a:buFont typeface="Arial"/>
              <a:buChar char="•"/>
            </a:pPr>
            <a:r>
              <a:rPr lang="en-US" sz="2400" b="0">
                <a:solidFill>
                  <a:schemeClr val="dk1"/>
                </a:solidFill>
                <a:latin typeface="Arial"/>
                <a:ea typeface="Arial"/>
                <a:cs typeface="Arial"/>
                <a:sym typeface="Arial"/>
              </a:rPr>
              <a:t>full depth stiffeners are provided at interface of link and reinforced section</a:t>
            </a:r>
            <a:endParaRPr/>
          </a:p>
        </p:txBody>
      </p:sp>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408"/>
        <p:cNvGrpSpPr/>
        <p:nvPr/>
      </p:nvGrpSpPr>
      <p:grpSpPr>
        <a:xfrm>
          <a:off x="0" y="0"/>
          <a:ext cx="0" cy="0"/>
          <a:chOff x="0" y="0"/>
          <a:chExt cx="0" cy="0"/>
        </a:xfrm>
      </p:grpSpPr>
      <p:sp>
        <p:nvSpPr>
          <p:cNvPr id="4409" name="Google Shape;4409;p13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138</a:t>
            </a:fld>
            <a:endParaRPr/>
          </a:p>
        </p:txBody>
      </p:sp>
      <p:pic>
        <p:nvPicPr>
          <p:cNvPr id="4410" name="Google Shape;4410;p138" descr="Link-to-column connection-2"/>
          <p:cNvPicPr preferRelativeResize="0"/>
          <p:nvPr/>
        </p:nvPicPr>
        <p:blipFill rotWithShape="1">
          <a:blip r:embed="rId3">
            <a:alphaModFix/>
          </a:blip>
          <a:srcRect l="13280" t="4259" r="14549" b="4893"/>
          <a:stretch/>
        </p:blipFill>
        <p:spPr>
          <a:xfrm>
            <a:off x="1762104" y="657980"/>
            <a:ext cx="8667789" cy="5455504"/>
          </a:xfrm>
          <a:prstGeom prst="rect">
            <a:avLst/>
          </a:prstGeom>
          <a:noFill/>
          <a:ln>
            <a:noFill/>
          </a:ln>
        </p:spPr>
      </p:pic>
      <p:sp>
        <p:nvSpPr>
          <p:cNvPr id="4411" name="Google Shape;4411;p138"/>
          <p:cNvSpPr txBox="1"/>
          <p:nvPr/>
        </p:nvSpPr>
        <p:spPr>
          <a:xfrm>
            <a:off x="3255528" y="6230004"/>
            <a:ext cx="568094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000"/>
              <a:buFont typeface="Arial"/>
              <a:buNone/>
            </a:pPr>
            <a:r>
              <a:rPr lang="en-US" sz="2000" b="1" u="sng">
                <a:solidFill>
                  <a:schemeClr val="lt1"/>
                </a:solidFill>
                <a:latin typeface="Arial"/>
                <a:ea typeface="Arial"/>
                <a:cs typeface="Arial"/>
                <a:sym typeface="Arial"/>
              </a:rPr>
              <a:t>Reinforced Link-to-Column Connection</a:t>
            </a:r>
            <a:endParaRPr/>
          </a:p>
        </p:txBody>
      </p:sp>
      <p:sp>
        <p:nvSpPr>
          <p:cNvPr id="4412" name="Google Shape;4412;p138"/>
          <p:cNvSpPr txBox="1"/>
          <p:nvPr/>
        </p:nvSpPr>
        <p:spPr>
          <a:xfrm>
            <a:off x="179512" y="143838"/>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F3.6e Link-to-Column Connections</a:t>
            </a:r>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417"/>
        <p:cNvGrpSpPr/>
        <p:nvPr/>
      </p:nvGrpSpPr>
      <p:grpSpPr>
        <a:xfrm>
          <a:off x="0" y="0"/>
          <a:ext cx="0" cy="0"/>
          <a:chOff x="0" y="0"/>
          <a:chExt cx="0" cy="0"/>
        </a:xfrm>
      </p:grpSpPr>
      <p:sp>
        <p:nvSpPr>
          <p:cNvPr id="4418" name="Google Shape;4418;p139"/>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dirty="0"/>
              <a:t>2022 AISC Seismic Provisions</a:t>
            </a:r>
            <a:endParaRPr dirty="0"/>
          </a:p>
        </p:txBody>
      </p:sp>
      <p:sp>
        <p:nvSpPr>
          <p:cNvPr id="4419" name="Google Shape;4419;p139"/>
          <p:cNvSpPr txBox="1">
            <a:spLocks noGrp="1"/>
          </p:cNvSpPr>
          <p:nvPr>
            <p:ph type="body" idx="2"/>
          </p:nvPr>
        </p:nvSpPr>
        <p:spPr>
          <a:xfrm>
            <a:off x="1199455" y="2420887"/>
            <a:ext cx="10438865" cy="3456383"/>
          </a:xfrm>
          <a:prstGeom prst="rect">
            <a:avLst/>
          </a:prstGeom>
          <a:noFill/>
          <a:ln>
            <a:noFill/>
          </a:ln>
        </p:spPr>
        <p:txBody>
          <a:bodyPr spcFirstLastPara="1" wrap="square" lIns="91425" tIns="45700" rIns="91425" bIns="45700" numCol="2" anchor="t" anchorCtr="0">
            <a:noAutofit/>
          </a:bodyPr>
          <a:lstStyle/>
          <a:p>
            <a:pPr marL="0" lvl="0" indent="0" algn="l" rtl="0">
              <a:spcBef>
                <a:spcPts val="0"/>
              </a:spcBef>
              <a:spcAft>
                <a:spcPts val="0"/>
              </a:spcAft>
              <a:buClr>
                <a:srgbClr val="000000"/>
              </a:buClr>
              <a:buSzPts val="2800"/>
              <a:buFont typeface="Arial"/>
              <a:buNone/>
            </a:pPr>
            <a:r>
              <a:rPr lang="en-US" sz="2800" dirty="0">
                <a:latin typeface="Arial"/>
                <a:ea typeface="Arial"/>
                <a:cs typeface="Arial"/>
                <a:sym typeface="Arial"/>
              </a:rPr>
              <a:t>F3.1	Scope</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F3.2	Basis of Design</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F3.3	Analysis</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F3.4	System Requirements</a:t>
            </a:r>
            <a:endParaRPr dirty="0"/>
          </a:p>
          <a:p>
            <a:pPr marL="0" lvl="0" indent="0" algn="l" rtl="0">
              <a:spcBef>
                <a:spcPts val="1400"/>
              </a:spcBef>
              <a:spcAft>
                <a:spcPts val="0"/>
              </a:spcAft>
              <a:buClr>
                <a:srgbClr val="000000"/>
              </a:buClr>
              <a:buSzPts val="2800"/>
              <a:buFont typeface="Calibri"/>
              <a:buNone/>
            </a:pPr>
            <a:endParaRPr sz="2800" dirty="0">
              <a:latin typeface="Arial"/>
              <a:ea typeface="Arial"/>
              <a:cs typeface="Arial"/>
              <a:sym typeface="Arial"/>
            </a:endParaRPr>
          </a:p>
          <a:p>
            <a:pPr marL="0" lvl="0" indent="0" algn="l" rtl="0">
              <a:spcBef>
                <a:spcPts val="1400"/>
              </a:spcBef>
              <a:spcAft>
                <a:spcPts val="0"/>
              </a:spcAft>
              <a:buClr>
                <a:srgbClr val="000000"/>
              </a:buClr>
              <a:buSzPts val="2800"/>
              <a:buFont typeface="Calibri"/>
              <a:buNone/>
            </a:pPr>
            <a:endParaRPr sz="2800" dirty="0">
              <a:latin typeface="Arial"/>
              <a:ea typeface="Arial"/>
              <a:cs typeface="Arial"/>
              <a:sym typeface="Arial"/>
            </a:endParaRPr>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F3.5	Members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F3.5a	Basic Requirements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F3.5b 	Links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F3.5c 	Protected Zones</a:t>
            </a:r>
            <a:endParaRPr dirty="0"/>
          </a:p>
          <a:p>
            <a:pPr marL="0" lvl="0" indent="0" algn="l" rtl="0">
              <a:spcBef>
                <a:spcPts val="800"/>
              </a:spcBef>
              <a:spcAft>
                <a:spcPts val="0"/>
              </a:spcAft>
              <a:buClr>
                <a:srgbClr val="000000"/>
              </a:buClr>
              <a:buSzPts val="2800"/>
              <a:buFont typeface="Arial"/>
              <a:buNone/>
            </a:pPr>
            <a:r>
              <a:rPr lang="en-US" sz="2800" dirty="0">
                <a:latin typeface="Arial"/>
                <a:ea typeface="Arial"/>
                <a:cs typeface="Arial"/>
                <a:sym typeface="Arial"/>
              </a:rPr>
              <a:t>F3.6 	Connections</a:t>
            </a:r>
            <a:endParaRPr dirty="0"/>
          </a:p>
          <a:p>
            <a:pPr marL="0" lvl="0" indent="0" algn="l" rtl="0">
              <a:spcBef>
                <a:spcPts val="1000"/>
              </a:spcBef>
              <a:spcAft>
                <a:spcPts val="0"/>
              </a:spcAft>
              <a:buClr>
                <a:srgbClr val="000000"/>
              </a:buClr>
              <a:buSzPts val="2000"/>
              <a:buFont typeface="Calibri"/>
              <a:buNone/>
            </a:pPr>
            <a:endParaRPr sz="2000" dirty="0">
              <a:latin typeface="Arial Narrow"/>
              <a:ea typeface="Arial Narrow"/>
              <a:cs typeface="Arial Narrow"/>
              <a:sym typeface="Arial Narrow"/>
            </a:endParaRPr>
          </a:p>
          <a:p>
            <a:pPr marL="0" lvl="0" indent="0" algn="l" rtl="0">
              <a:spcBef>
                <a:spcPts val="560"/>
              </a:spcBef>
              <a:spcAft>
                <a:spcPts val="0"/>
              </a:spcAft>
              <a:buClr>
                <a:srgbClr val="000000"/>
              </a:buClr>
              <a:buSzPts val="2800"/>
              <a:buFont typeface="Calibri"/>
              <a:buNone/>
            </a:pPr>
            <a:endParaRPr sz="2800" dirty="0"/>
          </a:p>
        </p:txBody>
      </p:sp>
      <p:sp>
        <p:nvSpPr>
          <p:cNvPr id="4420" name="Google Shape;4420;p13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139</a:t>
            </a:fld>
            <a:endParaRPr/>
          </a:p>
        </p:txBody>
      </p:sp>
      <p:sp>
        <p:nvSpPr>
          <p:cNvPr id="4421" name="Google Shape;4421;p139"/>
          <p:cNvSpPr txBox="1"/>
          <p:nvPr/>
        </p:nvSpPr>
        <p:spPr>
          <a:xfrm>
            <a:off x="681992" y="1690162"/>
            <a:ext cx="10956327" cy="98090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00000"/>
              </a:buClr>
              <a:buSzPts val="3200"/>
              <a:buFont typeface="Arial"/>
              <a:buNone/>
            </a:pPr>
            <a:r>
              <a:rPr lang="en-US" sz="3200" b="1" i="0" u="sng">
                <a:solidFill>
                  <a:srgbClr val="000000"/>
                </a:solidFill>
                <a:latin typeface="Arial"/>
                <a:ea typeface="Arial"/>
                <a:cs typeface="Arial"/>
                <a:sym typeface="Arial"/>
              </a:rPr>
              <a:t>Section F3. Eccentrically Braced Frames (EBF)</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483" name="Google Shape;483;p14" descr="EBF5"/>
          <p:cNvPicPr preferRelativeResize="0"/>
          <p:nvPr/>
        </p:nvPicPr>
        <p:blipFill rotWithShape="1">
          <a:blip r:embed="rId3">
            <a:alphaModFix/>
          </a:blip>
          <a:srcRect/>
          <a:stretch/>
        </p:blipFill>
        <p:spPr>
          <a:xfrm>
            <a:off x="3924300" y="0"/>
            <a:ext cx="4343400" cy="6858000"/>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490" name="Google Shape;490;p15" descr="EBF10"/>
          <p:cNvPicPr preferRelativeResize="0"/>
          <p:nvPr/>
        </p:nvPicPr>
        <p:blipFill rotWithShape="1">
          <a:blip r:embed="rId3">
            <a:alphaModFix/>
          </a:blip>
          <a:srcRect/>
          <a:stretch/>
        </p:blipFill>
        <p:spPr>
          <a:xfrm>
            <a:off x="3808412" y="0"/>
            <a:ext cx="4575175" cy="6858000"/>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16"/>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497" name="Google Shape;497;p16"/>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498" name="Google Shape;498;p1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499" name="Google Shape;499;p16"/>
          <p:cNvSpPr/>
          <p:nvPr/>
        </p:nvSpPr>
        <p:spPr>
          <a:xfrm>
            <a:off x="693103" y="2276872"/>
            <a:ext cx="8100417" cy="576064"/>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506" name="Google Shape;506;p1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507" name="Google Shape;507;p17"/>
          <p:cNvSpPr/>
          <p:nvPr/>
        </p:nvSpPr>
        <p:spPr>
          <a:xfrm>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08" name="Google Shape;508;p17"/>
          <p:cNvGrpSpPr/>
          <p:nvPr/>
        </p:nvGrpSpPr>
        <p:grpSpPr>
          <a:xfrm>
            <a:off x="2580259" y="1976711"/>
            <a:ext cx="7102475" cy="3644288"/>
            <a:chOff x="1063" y="869"/>
            <a:chExt cx="3634" cy="1865"/>
          </a:xfrm>
        </p:grpSpPr>
        <p:grpSp>
          <p:nvGrpSpPr>
            <p:cNvPr id="509" name="Google Shape;509;p17"/>
            <p:cNvGrpSpPr/>
            <p:nvPr/>
          </p:nvGrpSpPr>
          <p:grpSpPr>
            <a:xfrm flipH="1">
              <a:off x="3070" y="869"/>
              <a:ext cx="1627" cy="1865"/>
              <a:chOff x="1063" y="869"/>
              <a:chExt cx="1627" cy="1865"/>
            </a:xfrm>
          </p:grpSpPr>
          <p:grpSp>
            <p:nvGrpSpPr>
              <p:cNvPr id="510" name="Google Shape;510;p17"/>
              <p:cNvGrpSpPr/>
              <p:nvPr/>
            </p:nvGrpSpPr>
            <p:grpSpPr>
              <a:xfrm>
                <a:off x="1063" y="869"/>
                <a:ext cx="1627" cy="1865"/>
                <a:chOff x="1063" y="869"/>
                <a:chExt cx="1627" cy="1865"/>
              </a:xfrm>
            </p:grpSpPr>
            <p:sp>
              <p:nvSpPr>
                <p:cNvPr id="511" name="Google Shape;511;p1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12" name="Google Shape;512;p17"/>
                <p:cNvGrpSpPr/>
                <p:nvPr/>
              </p:nvGrpSpPr>
              <p:grpSpPr>
                <a:xfrm>
                  <a:off x="2334" y="1156"/>
                  <a:ext cx="355" cy="242"/>
                  <a:chOff x="2334" y="1156"/>
                  <a:chExt cx="355" cy="242"/>
                </a:xfrm>
              </p:grpSpPr>
              <p:sp>
                <p:nvSpPr>
                  <p:cNvPr id="513" name="Google Shape;513;p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14" name="Google Shape;514;p17"/>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515" name="Google Shape;515;p17"/>
                <p:cNvGrpSpPr/>
                <p:nvPr/>
              </p:nvGrpSpPr>
              <p:grpSpPr>
                <a:xfrm>
                  <a:off x="1063" y="869"/>
                  <a:ext cx="192" cy="1865"/>
                  <a:chOff x="1063" y="1013"/>
                  <a:chExt cx="192" cy="1721"/>
                </a:xfrm>
              </p:grpSpPr>
              <p:sp>
                <p:nvSpPr>
                  <p:cNvPr id="516" name="Google Shape;516;p17"/>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17" name="Google Shape;517;p17"/>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518" name="Google Shape;518;p17"/>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519" name="Google Shape;519;p17"/>
                <p:cNvGrpSpPr/>
                <p:nvPr/>
              </p:nvGrpSpPr>
              <p:grpSpPr>
                <a:xfrm>
                  <a:off x="1255" y="869"/>
                  <a:ext cx="1435" cy="287"/>
                  <a:chOff x="1255" y="869"/>
                  <a:chExt cx="1435" cy="287"/>
                </a:xfrm>
              </p:grpSpPr>
              <p:grpSp>
                <p:nvGrpSpPr>
                  <p:cNvPr id="520" name="Google Shape;520;p17"/>
                  <p:cNvGrpSpPr/>
                  <p:nvPr/>
                </p:nvGrpSpPr>
                <p:grpSpPr>
                  <a:xfrm>
                    <a:off x="1255" y="869"/>
                    <a:ext cx="1434" cy="287"/>
                    <a:chOff x="1255" y="869"/>
                    <a:chExt cx="1434" cy="287"/>
                  </a:xfrm>
                </p:grpSpPr>
                <p:grpSp>
                  <p:nvGrpSpPr>
                    <p:cNvPr id="521" name="Google Shape;521;p17"/>
                    <p:cNvGrpSpPr/>
                    <p:nvPr/>
                  </p:nvGrpSpPr>
                  <p:grpSpPr>
                    <a:xfrm>
                      <a:off x="1255" y="869"/>
                      <a:ext cx="1434" cy="287"/>
                      <a:chOff x="1255" y="869"/>
                      <a:chExt cx="1434" cy="287"/>
                    </a:xfrm>
                  </p:grpSpPr>
                  <p:sp>
                    <p:nvSpPr>
                      <p:cNvPr id="522" name="Google Shape;522;p1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23" name="Google Shape;523;p17"/>
                      <p:cNvCxnSpPr/>
                      <p:nvPr/>
                    </p:nvCxnSpPr>
                    <p:spPr>
                      <a:xfrm>
                        <a:off x="1255" y="901"/>
                        <a:ext cx="1434" cy="0"/>
                      </a:xfrm>
                      <a:prstGeom prst="straightConnector1">
                        <a:avLst/>
                      </a:prstGeom>
                      <a:noFill/>
                      <a:ln>
                        <a:noFill/>
                      </a:ln>
                    </p:spPr>
                  </p:cxnSp>
                  <p:cxnSp>
                    <p:nvCxnSpPr>
                      <p:cNvPr id="524" name="Google Shape;524;p17"/>
                      <p:cNvCxnSpPr/>
                      <p:nvPr/>
                    </p:nvCxnSpPr>
                    <p:spPr>
                      <a:xfrm>
                        <a:off x="1255" y="1124"/>
                        <a:ext cx="1434" cy="0"/>
                      </a:xfrm>
                      <a:prstGeom prst="straightConnector1">
                        <a:avLst/>
                      </a:prstGeom>
                      <a:noFill/>
                      <a:ln>
                        <a:noFill/>
                      </a:ln>
                    </p:spPr>
                  </p:cxnSp>
                </p:grpSp>
                <p:sp>
                  <p:nvSpPr>
                    <p:cNvPr id="525" name="Google Shape;525;p17"/>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26" name="Google Shape;526;p17"/>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27" name="Google Shape;527;p17"/>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28" name="Google Shape;528;p17"/>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529" name="Google Shape;529;p17"/>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30" name="Google Shape;530;p17"/>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31" name="Google Shape;531;p17"/>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32" name="Google Shape;532;p17"/>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533" name="Google Shape;533;p17"/>
            <p:cNvGrpSpPr/>
            <p:nvPr/>
          </p:nvGrpSpPr>
          <p:grpSpPr>
            <a:xfrm>
              <a:off x="1063" y="869"/>
              <a:ext cx="1627" cy="1865"/>
              <a:chOff x="1063" y="869"/>
              <a:chExt cx="1627" cy="1865"/>
            </a:xfrm>
          </p:grpSpPr>
          <p:grpSp>
            <p:nvGrpSpPr>
              <p:cNvPr id="534" name="Google Shape;534;p17"/>
              <p:cNvGrpSpPr/>
              <p:nvPr/>
            </p:nvGrpSpPr>
            <p:grpSpPr>
              <a:xfrm>
                <a:off x="1063" y="869"/>
                <a:ext cx="1627" cy="1865"/>
                <a:chOff x="1063" y="869"/>
                <a:chExt cx="1627" cy="1865"/>
              </a:xfrm>
            </p:grpSpPr>
            <p:sp>
              <p:nvSpPr>
                <p:cNvPr id="535" name="Google Shape;535;p1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36" name="Google Shape;536;p17"/>
                <p:cNvGrpSpPr/>
                <p:nvPr/>
              </p:nvGrpSpPr>
              <p:grpSpPr>
                <a:xfrm>
                  <a:off x="2334" y="1156"/>
                  <a:ext cx="355" cy="242"/>
                  <a:chOff x="2334" y="1156"/>
                  <a:chExt cx="355" cy="242"/>
                </a:xfrm>
              </p:grpSpPr>
              <p:sp>
                <p:nvSpPr>
                  <p:cNvPr id="537" name="Google Shape;537;p1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38" name="Google Shape;538;p17"/>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539" name="Google Shape;539;p17"/>
                <p:cNvGrpSpPr/>
                <p:nvPr/>
              </p:nvGrpSpPr>
              <p:grpSpPr>
                <a:xfrm>
                  <a:off x="1063" y="869"/>
                  <a:ext cx="192" cy="1865"/>
                  <a:chOff x="1063" y="1013"/>
                  <a:chExt cx="192" cy="1721"/>
                </a:xfrm>
              </p:grpSpPr>
              <p:sp>
                <p:nvSpPr>
                  <p:cNvPr id="540" name="Google Shape;540;p17"/>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41" name="Google Shape;541;p17"/>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542" name="Google Shape;542;p17"/>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543" name="Google Shape;543;p17"/>
                <p:cNvGrpSpPr/>
                <p:nvPr/>
              </p:nvGrpSpPr>
              <p:grpSpPr>
                <a:xfrm>
                  <a:off x="1255" y="869"/>
                  <a:ext cx="1435" cy="287"/>
                  <a:chOff x="1255" y="869"/>
                  <a:chExt cx="1435" cy="287"/>
                </a:xfrm>
              </p:grpSpPr>
              <p:grpSp>
                <p:nvGrpSpPr>
                  <p:cNvPr id="544" name="Google Shape;544;p17"/>
                  <p:cNvGrpSpPr/>
                  <p:nvPr/>
                </p:nvGrpSpPr>
                <p:grpSpPr>
                  <a:xfrm>
                    <a:off x="1255" y="869"/>
                    <a:ext cx="1434" cy="287"/>
                    <a:chOff x="1255" y="869"/>
                    <a:chExt cx="1434" cy="287"/>
                  </a:xfrm>
                </p:grpSpPr>
                <p:grpSp>
                  <p:nvGrpSpPr>
                    <p:cNvPr id="545" name="Google Shape;545;p17"/>
                    <p:cNvGrpSpPr/>
                    <p:nvPr/>
                  </p:nvGrpSpPr>
                  <p:grpSpPr>
                    <a:xfrm>
                      <a:off x="1255" y="869"/>
                      <a:ext cx="1434" cy="287"/>
                      <a:chOff x="1255" y="869"/>
                      <a:chExt cx="1434" cy="287"/>
                    </a:xfrm>
                  </p:grpSpPr>
                  <p:sp>
                    <p:nvSpPr>
                      <p:cNvPr id="546" name="Google Shape;546;p1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47" name="Google Shape;547;p17"/>
                      <p:cNvCxnSpPr/>
                      <p:nvPr/>
                    </p:nvCxnSpPr>
                    <p:spPr>
                      <a:xfrm>
                        <a:off x="1255" y="901"/>
                        <a:ext cx="1434" cy="0"/>
                      </a:xfrm>
                      <a:prstGeom prst="straightConnector1">
                        <a:avLst/>
                      </a:prstGeom>
                      <a:noFill/>
                      <a:ln>
                        <a:noFill/>
                      </a:ln>
                    </p:spPr>
                  </p:cxnSp>
                  <p:cxnSp>
                    <p:nvCxnSpPr>
                      <p:cNvPr id="548" name="Google Shape;548;p17"/>
                      <p:cNvCxnSpPr/>
                      <p:nvPr/>
                    </p:nvCxnSpPr>
                    <p:spPr>
                      <a:xfrm>
                        <a:off x="1255" y="1124"/>
                        <a:ext cx="1434" cy="0"/>
                      </a:xfrm>
                      <a:prstGeom prst="straightConnector1">
                        <a:avLst/>
                      </a:prstGeom>
                      <a:noFill/>
                      <a:ln>
                        <a:noFill/>
                      </a:ln>
                    </p:spPr>
                  </p:cxnSp>
                </p:grpSp>
                <p:sp>
                  <p:nvSpPr>
                    <p:cNvPr id="549" name="Google Shape;549;p17"/>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50" name="Google Shape;550;p17"/>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51" name="Google Shape;551;p17"/>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52" name="Google Shape;552;p17"/>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553" name="Google Shape;553;p17"/>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54" name="Google Shape;554;p17"/>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55" name="Google Shape;555;p17"/>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56" name="Google Shape;556;p17"/>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557" name="Google Shape;557;p17"/>
            <p:cNvGrpSpPr/>
            <p:nvPr/>
          </p:nvGrpSpPr>
          <p:grpSpPr>
            <a:xfrm>
              <a:off x="2686" y="869"/>
              <a:ext cx="392" cy="287"/>
              <a:chOff x="2686" y="869"/>
              <a:chExt cx="392" cy="287"/>
            </a:xfrm>
          </p:grpSpPr>
          <p:sp>
            <p:nvSpPr>
              <p:cNvPr id="558" name="Google Shape;558;p17"/>
              <p:cNvSpPr/>
              <p:nvPr/>
            </p:nvSpPr>
            <p:spPr>
              <a:xfrm>
                <a:off x="2690" y="869"/>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59" name="Google Shape;559;p17"/>
              <p:cNvCxnSpPr/>
              <p:nvPr/>
            </p:nvCxnSpPr>
            <p:spPr>
              <a:xfrm>
                <a:off x="2690" y="902"/>
                <a:ext cx="381" cy="0"/>
              </a:xfrm>
              <a:prstGeom prst="straightConnector1">
                <a:avLst/>
              </a:prstGeom>
              <a:noFill/>
              <a:ln w="12700" cap="flat" cmpd="sng">
                <a:solidFill>
                  <a:srgbClr val="000000"/>
                </a:solidFill>
                <a:prstDash val="solid"/>
                <a:round/>
                <a:headEnd type="none" w="med" len="med"/>
                <a:tailEnd type="none" w="med" len="med"/>
              </a:ln>
            </p:spPr>
          </p:cxnSp>
          <p:cxnSp>
            <p:nvCxnSpPr>
              <p:cNvPr id="560" name="Google Shape;560;p17"/>
              <p:cNvCxnSpPr/>
              <p:nvPr/>
            </p:nvCxnSpPr>
            <p:spPr>
              <a:xfrm>
                <a:off x="2686" y="1124"/>
                <a:ext cx="381" cy="0"/>
              </a:xfrm>
              <a:prstGeom prst="straightConnector1">
                <a:avLst/>
              </a:prstGeom>
              <a:noFill/>
              <a:ln w="12700" cap="flat" cmpd="sng">
                <a:solidFill>
                  <a:srgbClr val="000000"/>
                </a:solidFill>
                <a:prstDash val="solid"/>
                <a:round/>
                <a:headEnd type="none" w="med" len="med"/>
                <a:tailEnd type="none" w="med" len="med"/>
              </a:ln>
            </p:spPr>
          </p:cxnSp>
          <p:cxnSp>
            <p:nvCxnSpPr>
              <p:cNvPr id="561" name="Google Shape;561;p17"/>
              <p:cNvCxnSpPr/>
              <p:nvPr/>
            </p:nvCxnSpPr>
            <p:spPr>
              <a:xfrm>
                <a:off x="2686" y="1153"/>
                <a:ext cx="392" cy="0"/>
              </a:xfrm>
              <a:prstGeom prst="straightConnector1">
                <a:avLst/>
              </a:prstGeom>
              <a:noFill/>
              <a:ln w="12700" cap="flat" cmpd="sng">
                <a:solidFill>
                  <a:srgbClr val="000000"/>
                </a:solidFill>
                <a:prstDash val="solid"/>
                <a:round/>
                <a:headEnd type="none" w="med" len="med"/>
                <a:tailEnd type="none" w="med" len="med"/>
              </a:ln>
            </p:spPr>
          </p:cxnSp>
          <p:cxnSp>
            <p:nvCxnSpPr>
              <p:cNvPr id="562" name="Google Shape;562;p17"/>
              <p:cNvCxnSpPr/>
              <p:nvPr/>
            </p:nvCxnSpPr>
            <p:spPr>
              <a:xfrm>
                <a:off x="2686" y="869"/>
                <a:ext cx="392" cy="0"/>
              </a:xfrm>
              <a:prstGeom prst="straightConnector1">
                <a:avLst/>
              </a:prstGeom>
              <a:noFill/>
              <a:ln w="12700" cap="flat" cmpd="sng">
                <a:solidFill>
                  <a:srgbClr val="000000"/>
                </a:solidFill>
                <a:prstDash val="solid"/>
                <a:round/>
                <a:headEnd type="none" w="med" len="med"/>
                <a:tailEnd type="none" w="med" len="med"/>
              </a:ln>
            </p:spPr>
          </p:cxnSp>
        </p:grpSp>
        <p:sp>
          <p:nvSpPr>
            <p:cNvPr id="563" name="Google Shape;563;p17"/>
            <p:cNvSpPr/>
            <p:nvPr/>
          </p:nvSpPr>
          <p:spPr>
            <a:xfrm>
              <a:off x="2752"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4" name="Google Shape;564;p17"/>
            <p:cNvSpPr/>
            <p:nvPr/>
          </p:nvSpPr>
          <p:spPr>
            <a:xfrm>
              <a:off x="2831"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5" name="Google Shape;565;p17"/>
            <p:cNvSpPr/>
            <p:nvPr/>
          </p:nvSpPr>
          <p:spPr>
            <a:xfrm>
              <a:off x="2911"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66" name="Google Shape;566;p17"/>
            <p:cNvSpPr/>
            <p:nvPr/>
          </p:nvSpPr>
          <p:spPr>
            <a:xfrm>
              <a:off x="2990" y="9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573" name="Google Shape;573;p1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574" name="Google Shape;574;p18"/>
          <p:cNvGrpSpPr/>
          <p:nvPr/>
        </p:nvGrpSpPr>
        <p:grpSpPr>
          <a:xfrm>
            <a:off x="2585870" y="1786698"/>
            <a:ext cx="7457492" cy="4139477"/>
            <a:chOff x="1038" y="740"/>
            <a:chExt cx="3842" cy="2132"/>
          </a:xfrm>
        </p:grpSpPr>
        <p:sp>
          <p:nvSpPr>
            <p:cNvPr id="575" name="Google Shape;575;p18"/>
            <p:cNvSpPr/>
            <p:nvPr/>
          </p:nvSpPr>
          <p:spPr>
            <a:xfrm>
              <a:off x="2788" y="740"/>
              <a:ext cx="476" cy="558"/>
            </a:xfrm>
            <a:custGeom>
              <a:avLst/>
              <a:gdLst/>
              <a:ahLst/>
              <a:cxnLst/>
              <a:rect l="l" t="t" r="r" b="b"/>
              <a:pathLst>
                <a:path w="476" h="558" extrusionOk="0">
                  <a:moveTo>
                    <a:pt x="24" y="270"/>
                  </a:moveTo>
                  <a:lnTo>
                    <a:pt x="476" y="0"/>
                  </a:lnTo>
                  <a:lnTo>
                    <a:pt x="444" y="290"/>
                  </a:lnTo>
                  <a:lnTo>
                    <a:pt x="0" y="558"/>
                  </a:lnTo>
                  <a:lnTo>
                    <a:pt x="24" y="270"/>
                  </a:lnTo>
                  <a:close/>
                </a:path>
              </a:pathLst>
            </a:custGeom>
            <a:gradFill>
              <a:gsLst>
                <a:gs pos="0">
                  <a:srgbClr val="FC0128">
                    <a:alpha val="80000"/>
                  </a:srgbClr>
                </a:gs>
                <a:gs pos="50000">
                  <a:srgbClr val="C1001E">
                    <a:alpha val="80000"/>
                  </a:srgbClr>
                </a:gs>
                <a:gs pos="100000">
                  <a:srgbClr val="FC0128">
                    <a:alpha val="80000"/>
                  </a:srgbClr>
                </a:gs>
              </a:gsLst>
              <a:lin ang="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76" name="Google Shape;576;p18"/>
            <p:cNvGrpSpPr/>
            <p:nvPr/>
          </p:nvGrpSpPr>
          <p:grpSpPr>
            <a:xfrm rot="320937" flipH="1">
              <a:off x="3170" y="817"/>
              <a:ext cx="1627" cy="1865"/>
              <a:chOff x="1063" y="869"/>
              <a:chExt cx="1627" cy="1865"/>
            </a:xfrm>
          </p:grpSpPr>
          <p:grpSp>
            <p:nvGrpSpPr>
              <p:cNvPr id="577" name="Google Shape;577;p18"/>
              <p:cNvGrpSpPr/>
              <p:nvPr/>
            </p:nvGrpSpPr>
            <p:grpSpPr>
              <a:xfrm>
                <a:off x="1063" y="869"/>
                <a:ext cx="1627" cy="1865"/>
                <a:chOff x="1063" y="869"/>
                <a:chExt cx="1627" cy="1865"/>
              </a:xfrm>
            </p:grpSpPr>
            <p:sp>
              <p:nvSpPr>
                <p:cNvPr id="578" name="Google Shape;578;p1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579" name="Google Shape;579;p18"/>
                <p:cNvGrpSpPr/>
                <p:nvPr/>
              </p:nvGrpSpPr>
              <p:grpSpPr>
                <a:xfrm>
                  <a:off x="2334" y="1156"/>
                  <a:ext cx="355" cy="242"/>
                  <a:chOff x="2334" y="1156"/>
                  <a:chExt cx="355" cy="242"/>
                </a:xfrm>
              </p:grpSpPr>
              <p:sp>
                <p:nvSpPr>
                  <p:cNvPr id="580" name="Google Shape;580;p1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81" name="Google Shape;581;p18"/>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582" name="Google Shape;582;p18"/>
                <p:cNvGrpSpPr/>
                <p:nvPr/>
              </p:nvGrpSpPr>
              <p:grpSpPr>
                <a:xfrm>
                  <a:off x="1063" y="869"/>
                  <a:ext cx="192" cy="1865"/>
                  <a:chOff x="1063" y="1013"/>
                  <a:chExt cx="192" cy="1721"/>
                </a:xfrm>
              </p:grpSpPr>
              <p:sp>
                <p:nvSpPr>
                  <p:cNvPr id="583" name="Google Shape;583;p18"/>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84" name="Google Shape;584;p18"/>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585" name="Google Shape;585;p18"/>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586" name="Google Shape;586;p18"/>
                <p:cNvGrpSpPr/>
                <p:nvPr/>
              </p:nvGrpSpPr>
              <p:grpSpPr>
                <a:xfrm>
                  <a:off x="1255" y="869"/>
                  <a:ext cx="1435" cy="287"/>
                  <a:chOff x="1255" y="869"/>
                  <a:chExt cx="1435" cy="287"/>
                </a:xfrm>
              </p:grpSpPr>
              <p:grpSp>
                <p:nvGrpSpPr>
                  <p:cNvPr id="587" name="Google Shape;587;p18"/>
                  <p:cNvGrpSpPr/>
                  <p:nvPr/>
                </p:nvGrpSpPr>
                <p:grpSpPr>
                  <a:xfrm>
                    <a:off x="1255" y="869"/>
                    <a:ext cx="1434" cy="287"/>
                    <a:chOff x="1255" y="869"/>
                    <a:chExt cx="1434" cy="287"/>
                  </a:xfrm>
                </p:grpSpPr>
                <p:grpSp>
                  <p:nvGrpSpPr>
                    <p:cNvPr id="588" name="Google Shape;588;p18"/>
                    <p:cNvGrpSpPr/>
                    <p:nvPr/>
                  </p:nvGrpSpPr>
                  <p:grpSpPr>
                    <a:xfrm>
                      <a:off x="1255" y="869"/>
                      <a:ext cx="1434" cy="287"/>
                      <a:chOff x="1255" y="869"/>
                      <a:chExt cx="1434" cy="287"/>
                    </a:xfrm>
                  </p:grpSpPr>
                  <p:sp>
                    <p:nvSpPr>
                      <p:cNvPr id="589" name="Google Shape;589;p18"/>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590" name="Google Shape;590;p18"/>
                      <p:cNvCxnSpPr/>
                      <p:nvPr/>
                    </p:nvCxnSpPr>
                    <p:spPr>
                      <a:xfrm>
                        <a:off x="1255" y="901"/>
                        <a:ext cx="1434" cy="0"/>
                      </a:xfrm>
                      <a:prstGeom prst="straightConnector1">
                        <a:avLst/>
                      </a:prstGeom>
                      <a:noFill/>
                      <a:ln>
                        <a:noFill/>
                      </a:ln>
                    </p:spPr>
                  </p:cxnSp>
                  <p:cxnSp>
                    <p:nvCxnSpPr>
                      <p:cNvPr id="591" name="Google Shape;591;p18"/>
                      <p:cNvCxnSpPr/>
                      <p:nvPr/>
                    </p:nvCxnSpPr>
                    <p:spPr>
                      <a:xfrm>
                        <a:off x="1255" y="1124"/>
                        <a:ext cx="1434" cy="0"/>
                      </a:xfrm>
                      <a:prstGeom prst="straightConnector1">
                        <a:avLst/>
                      </a:prstGeom>
                      <a:noFill/>
                      <a:ln>
                        <a:noFill/>
                      </a:ln>
                    </p:spPr>
                  </p:cxnSp>
                </p:grpSp>
                <p:sp>
                  <p:nvSpPr>
                    <p:cNvPr id="592" name="Google Shape;592;p18"/>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93" name="Google Shape;593;p18"/>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594" name="Google Shape;594;p18"/>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95" name="Google Shape;595;p18"/>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596" name="Google Shape;596;p18"/>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97" name="Google Shape;597;p18"/>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98" name="Google Shape;598;p18"/>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599" name="Google Shape;599;p18"/>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600" name="Google Shape;600;p18"/>
            <p:cNvGrpSpPr/>
            <p:nvPr/>
          </p:nvGrpSpPr>
          <p:grpSpPr>
            <a:xfrm rot="290398">
              <a:off x="1114" y="942"/>
              <a:ext cx="1627" cy="1865"/>
              <a:chOff x="1063" y="869"/>
              <a:chExt cx="1627" cy="1865"/>
            </a:xfrm>
          </p:grpSpPr>
          <p:grpSp>
            <p:nvGrpSpPr>
              <p:cNvPr id="601" name="Google Shape;601;p18"/>
              <p:cNvGrpSpPr/>
              <p:nvPr/>
            </p:nvGrpSpPr>
            <p:grpSpPr>
              <a:xfrm>
                <a:off x="1063" y="869"/>
                <a:ext cx="1627" cy="1865"/>
                <a:chOff x="1063" y="869"/>
                <a:chExt cx="1627" cy="1865"/>
              </a:xfrm>
            </p:grpSpPr>
            <p:sp>
              <p:nvSpPr>
                <p:cNvPr id="602" name="Google Shape;602;p1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03" name="Google Shape;603;p18"/>
                <p:cNvGrpSpPr/>
                <p:nvPr/>
              </p:nvGrpSpPr>
              <p:grpSpPr>
                <a:xfrm>
                  <a:off x="2334" y="1156"/>
                  <a:ext cx="355" cy="242"/>
                  <a:chOff x="2334" y="1156"/>
                  <a:chExt cx="355" cy="242"/>
                </a:xfrm>
              </p:grpSpPr>
              <p:sp>
                <p:nvSpPr>
                  <p:cNvPr id="604" name="Google Shape;604;p1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05" name="Google Shape;605;p18"/>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606" name="Google Shape;606;p18"/>
                <p:cNvGrpSpPr/>
                <p:nvPr/>
              </p:nvGrpSpPr>
              <p:grpSpPr>
                <a:xfrm>
                  <a:off x="1063" y="869"/>
                  <a:ext cx="192" cy="1865"/>
                  <a:chOff x="1063" y="1013"/>
                  <a:chExt cx="192" cy="1721"/>
                </a:xfrm>
              </p:grpSpPr>
              <p:sp>
                <p:nvSpPr>
                  <p:cNvPr id="607" name="Google Shape;607;p18"/>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08" name="Google Shape;608;p18"/>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609" name="Google Shape;609;p18"/>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610" name="Google Shape;610;p18"/>
                <p:cNvGrpSpPr/>
                <p:nvPr/>
              </p:nvGrpSpPr>
              <p:grpSpPr>
                <a:xfrm>
                  <a:off x="1255" y="869"/>
                  <a:ext cx="1435" cy="287"/>
                  <a:chOff x="1255" y="869"/>
                  <a:chExt cx="1435" cy="287"/>
                </a:xfrm>
              </p:grpSpPr>
              <p:grpSp>
                <p:nvGrpSpPr>
                  <p:cNvPr id="611" name="Google Shape;611;p18"/>
                  <p:cNvGrpSpPr/>
                  <p:nvPr/>
                </p:nvGrpSpPr>
                <p:grpSpPr>
                  <a:xfrm>
                    <a:off x="1255" y="869"/>
                    <a:ext cx="1434" cy="287"/>
                    <a:chOff x="1255" y="869"/>
                    <a:chExt cx="1434" cy="287"/>
                  </a:xfrm>
                </p:grpSpPr>
                <p:grpSp>
                  <p:nvGrpSpPr>
                    <p:cNvPr id="612" name="Google Shape;612;p18"/>
                    <p:cNvGrpSpPr/>
                    <p:nvPr/>
                  </p:nvGrpSpPr>
                  <p:grpSpPr>
                    <a:xfrm>
                      <a:off x="1255" y="869"/>
                      <a:ext cx="1434" cy="287"/>
                      <a:chOff x="1255" y="869"/>
                      <a:chExt cx="1434" cy="287"/>
                    </a:xfrm>
                  </p:grpSpPr>
                  <p:sp>
                    <p:nvSpPr>
                      <p:cNvPr id="613" name="Google Shape;613;p18"/>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14" name="Google Shape;614;p18"/>
                      <p:cNvCxnSpPr/>
                      <p:nvPr/>
                    </p:nvCxnSpPr>
                    <p:spPr>
                      <a:xfrm>
                        <a:off x="1255" y="901"/>
                        <a:ext cx="1434" cy="0"/>
                      </a:xfrm>
                      <a:prstGeom prst="straightConnector1">
                        <a:avLst/>
                      </a:prstGeom>
                      <a:noFill/>
                      <a:ln>
                        <a:noFill/>
                      </a:ln>
                    </p:spPr>
                  </p:cxnSp>
                  <p:cxnSp>
                    <p:nvCxnSpPr>
                      <p:cNvPr id="615" name="Google Shape;615;p18"/>
                      <p:cNvCxnSpPr/>
                      <p:nvPr/>
                    </p:nvCxnSpPr>
                    <p:spPr>
                      <a:xfrm>
                        <a:off x="1255" y="1124"/>
                        <a:ext cx="1434" cy="0"/>
                      </a:xfrm>
                      <a:prstGeom prst="straightConnector1">
                        <a:avLst/>
                      </a:prstGeom>
                      <a:noFill/>
                      <a:ln>
                        <a:noFill/>
                      </a:ln>
                    </p:spPr>
                  </p:cxnSp>
                </p:grpSp>
                <p:sp>
                  <p:nvSpPr>
                    <p:cNvPr id="616" name="Google Shape;616;p18"/>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17" name="Google Shape;617;p18"/>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18" name="Google Shape;618;p18"/>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19" name="Google Shape;619;p18"/>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620" name="Google Shape;620;p18"/>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21" name="Google Shape;621;p18"/>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22" name="Google Shape;622;p18"/>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23" name="Google Shape;623;p18"/>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cxnSp>
          <p:nvCxnSpPr>
            <p:cNvPr id="624" name="Google Shape;624;p18"/>
            <p:cNvCxnSpPr/>
            <p:nvPr/>
          </p:nvCxnSpPr>
          <p:spPr>
            <a:xfrm rot="10800000" flipH="1">
              <a:off x="2815" y="776"/>
              <a:ext cx="446" cy="271"/>
            </a:xfrm>
            <a:prstGeom prst="straightConnector1">
              <a:avLst/>
            </a:prstGeom>
            <a:noFill/>
            <a:ln w="9525" cap="flat" cmpd="sng">
              <a:solidFill>
                <a:srgbClr val="000000"/>
              </a:solidFill>
              <a:prstDash val="solid"/>
              <a:round/>
              <a:headEnd type="none" w="med" len="med"/>
              <a:tailEnd type="none" w="med" len="med"/>
            </a:ln>
          </p:spPr>
        </p:cxnSp>
        <p:cxnSp>
          <p:nvCxnSpPr>
            <p:cNvPr id="625" name="Google Shape;625;p18"/>
            <p:cNvCxnSpPr/>
            <p:nvPr/>
          </p:nvCxnSpPr>
          <p:spPr>
            <a:xfrm rot="10800000" flipH="1">
              <a:off x="2793" y="994"/>
              <a:ext cx="446" cy="271"/>
            </a:xfrm>
            <a:prstGeom prst="straightConnector1">
              <a:avLst/>
            </a:prstGeom>
            <a:noFill/>
            <a:ln w="9525" cap="flat" cmpd="sng">
              <a:solidFill>
                <a:srgbClr val="000000"/>
              </a:solidFill>
              <a:prstDash val="solid"/>
              <a:round/>
              <a:headEnd type="none" w="med" len="med"/>
              <a:tailEnd type="none" w="med" len="med"/>
            </a:ln>
          </p:spPr>
        </p:cxnSp>
        <p:sp>
          <p:nvSpPr>
            <p:cNvPr id="626" name="Google Shape;626;p18"/>
            <p:cNvSpPr/>
            <p:nvPr/>
          </p:nvSpPr>
          <p:spPr>
            <a:xfrm>
              <a:off x="2867" y="999"/>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27" name="Google Shape;627;p18"/>
            <p:cNvSpPr/>
            <p:nvPr/>
          </p:nvSpPr>
          <p:spPr>
            <a:xfrm>
              <a:off x="2959" y="941"/>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28" name="Google Shape;628;p18"/>
            <p:cNvSpPr/>
            <p:nvPr/>
          </p:nvSpPr>
          <p:spPr>
            <a:xfrm>
              <a:off x="3055" y="885"/>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29" name="Google Shape;629;p18"/>
            <p:cNvSpPr/>
            <p:nvPr/>
          </p:nvSpPr>
          <p:spPr>
            <a:xfrm>
              <a:off x="3153" y="824"/>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30" name="Google Shape;630;p18"/>
          <p:cNvSpPr/>
          <p:nvPr/>
        </p:nvSpPr>
        <p:spPr>
          <a:xfrm>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637" name="Google Shape;637;p1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638" name="Google Shape;638;p19"/>
          <p:cNvGrpSpPr/>
          <p:nvPr/>
        </p:nvGrpSpPr>
        <p:grpSpPr>
          <a:xfrm flipH="1">
            <a:off x="2235814" y="1786698"/>
            <a:ext cx="7457492" cy="4139477"/>
            <a:chOff x="1038" y="740"/>
            <a:chExt cx="3842" cy="2132"/>
          </a:xfrm>
        </p:grpSpPr>
        <p:sp>
          <p:nvSpPr>
            <p:cNvPr id="639" name="Google Shape;639;p19"/>
            <p:cNvSpPr/>
            <p:nvPr/>
          </p:nvSpPr>
          <p:spPr>
            <a:xfrm>
              <a:off x="2788" y="740"/>
              <a:ext cx="476" cy="558"/>
            </a:xfrm>
            <a:custGeom>
              <a:avLst/>
              <a:gdLst/>
              <a:ahLst/>
              <a:cxnLst/>
              <a:rect l="l" t="t" r="r" b="b"/>
              <a:pathLst>
                <a:path w="476" h="558" extrusionOk="0">
                  <a:moveTo>
                    <a:pt x="24" y="270"/>
                  </a:moveTo>
                  <a:lnTo>
                    <a:pt x="476" y="0"/>
                  </a:lnTo>
                  <a:lnTo>
                    <a:pt x="444" y="290"/>
                  </a:lnTo>
                  <a:lnTo>
                    <a:pt x="0" y="558"/>
                  </a:lnTo>
                  <a:lnTo>
                    <a:pt x="24" y="270"/>
                  </a:lnTo>
                  <a:close/>
                </a:path>
              </a:pathLst>
            </a:custGeom>
            <a:gradFill>
              <a:gsLst>
                <a:gs pos="0">
                  <a:srgbClr val="FC0128">
                    <a:alpha val="80000"/>
                  </a:srgbClr>
                </a:gs>
                <a:gs pos="50000">
                  <a:srgbClr val="C1001E">
                    <a:alpha val="80000"/>
                  </a:srgbClr>
                </a:gs>
                <a:gs pos="100000">
                  <a:srgbClr val="FC0128">
                    <a:alpha val="80000"/>
                  </a:srgbClr>
                </a:gs>
              </a:gsLst>
              <a:lin ang="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40" name="Google Shape;640;p19"/>
            <p:cNvGrpSpPr/>
            <p:nvPr/>
          </p:nvGrpSpPr>
          <p:grpSpPr>
            <a:xfrm rot="320937" flipH="1">
              <a:off x="3170" y="817"/>
              <a:ext cx="1627" cy="1865"/>
              <a:chOff x="1063" y="869"/>
              <a:chExt cx="1627" cy="1865"/>
            </a:xfrm>
          </p:grpSpPr>
          <p:grpSp>
            <p:nvGrpSpPr>
              <p:cNvPr id="641" name="Google Shape;641;p19"/>
              <p:cNvGrpSpPr/>
              <p:nvPr/>
            </p:nvGrpSpPr>
            <p:grpSpPr>
              <a:xfrm>
                <a:off x="1063" y="869"/>
                <a:ext cx="1627" cy="1865"/>
                <a:chOff x="1063" y="869"/>
                <a:chExt cx="1627" cy="1865"/>
              </a:xfrm>
            </p:grpSpPr>
            <p:sp>
              <p:nvSpPr>
                <p:cNvPr id="642" name="Google Shape;642;p19"/>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43" name="Google Shape;643;p19"/>
                <p:cNvGrpSpPr/>
                <p:nvPr/>
              </p:nvGrpSpPr>
              <p:grpSpPr>
                <a:xfrm>
                  <a:off x="2334" y="1156"/>
                  <a:ext cx="355" cy="242"/>
                  <a:chOff x="2334" y="1156"/>
                  <a:chExt cx="355" cy="242"/>
                </a:xfrm>
              </p:grpSpPr>
              <p:sp>
                <p:nvSpPr>
                  <p:cNvPr id="644" name="Google Shape;644;p19"/>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45" name="Google Shape;645;p19"/>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646" name="Google Shape;646;p19"/>
                <p:cNvGrpSpPr/>
                <p:nvPr/>
              </p:nvGrpSpPr>
              <p:grpSpPr>
                <a:xfrm>
                  <a:off x="1063" y="869"/>
                  <a:ext cx="192" cy="1865"/>
                  <a:chOff x="1063" y="1013"/>
                  <a:chExt cx="192" cy="1721"/>
                </a:xfrm>
              </p:grpSpPr>
              <p:sp>
                <p:nvSpPr>
                  <p:cNvPr id="647" name="Google Shape;647;p19"/>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48" name="Google Shape;648;p19"/>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649" name="Google Shape;649;p19"/>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650" name="Google Shape;650;p19"/>
                <p:cNvGrpSpPr/>
                <p:nvPr/>
              </p:nvGrpSpPr>
              <p:grpSpPr>
                <a:xfrm>
                  <a:off x="1255" y="869"/>
                  <a:ext cx="1435" cy="287"/>
                  <a:chOff x="1255" y="869"/>
                  <a:chExt cx="1435" cy="287"/>
                </a:xfrm>
              </p:grpSpPr>
              <p:grpSp>
                <p:nvGrpSpPr>
                  <p:cNvPr id="651" name="Google Shape;651;p19"/>
                  <p:cNvGrpSpPr/>
                  <p:nvPr/>
                </p:nvGrpSpPr>
                <p:grpSpPr>
                  <a:xfrm>
                    <a:off x="1255" y="869"/>
                    <a:ext cx="1434" cy="287"/>
                    <a:chOff x="1255" y="869"/>
                    <a:chExt cx="1434" cy="287"/>
                  </a:xfrm>
                </p:grpSpPr>
                <p:grpSp>
                  <p:nvGrpSpPr>
                    <p:cNvPr id="652" name="Google Shape;652;p19"/>
                    <p:cNvGrpSpPr/>
                    <p:nvPr/>
                  </p:nvGrpSpPr>
                  <p:grpSpPr>
                    <a:xfrm>
                      <a:off x="1255" y="869"/>
                      <a:ext cx="1434" cy="287"/>
                      <a:chOff x="1255" y="869"/>
                      <a:chExt cx="1434" cy="287"/>
                    </a:xfrm>
                  </p:grpSpPr>
                  <p:sp>
                    <p:nvSpPr>
                      <p:cNvPr id="653" name="Google Shape;653;p19"/>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54" name="Google Shape;654;p19"/>
                      <p:cNvCxnSpPr/>
                      <p:nvPr/>
                    </p:nvCxnSpPr>
                    <p:spPr>
                      <a:xfrm>
                        <a:off x="1255" y="901"/>
                        <a:ext cx="1434" cy="0"/>
                      </a:xfrm>
                      <a:prstGeom prst="straightConnector1">
                        <a:avLst/>
                      </a:prstGeom>
                      <a:noFill/>
                      <a:ln>
                        <a:noFill/>
                      </a:ln>
                    </p:spPr>
                  </p:cxnSp>
                  <p:cxnSp>
                    <p:nvCxnSpPr>
                      <p:cNvPr id="655" name="Google Shape;655;p19"/>
                      <p:cNvCxnSpPr/>
                      <p:nvPr/>
                    </p:nvCxnSpPr>
                    <p:spPr>
                      <a:xfrm>
                        <a:off x="1255" y="1124"/>
                        <a:ext cx="1434" cy="0"/>
                      </a:xfrm>
                      <a:prstGeom prst="straightConnector1">
                        <a:avLst/>
                      </a:prstGeom>
                      <a:noFill/>
                      <a:ln>
                        <a:noFill/>
                      </a:ln>
                    </p:spPr>
                  </p:cxnSp>
                </p:grpSp>
                <p:sp>
                  <p:nvSpPr>
                    <p:cNvPr id="656" name="Google Shape;656;p19"/>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57" name="Google Shape;657;p19"/>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58" name="Google Shape;658;p19"/>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59" name="Google Shape;659;p19"/>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660" name="Google Shape;660;p19"/>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61" name="Google Shape;661;p19"/>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62" name="Google Shape;662;p19"/>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63" name="Google Shape;663;p19"/>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grpSp>
          <p:nvGrpSpPr>
            <p:cNvPr id="664" name="Google Shape;664;p19"/>
            <p:cNvGrpSpPr/>
            <p:nvPr/>
          </p:nvGrpSpPr>
          <p:grpSpPr>
            <a:xfrm rot="290398">
              <a:off x="1114" y="942"/>
              <a:ext cx="1627" cy="1865"/>
              <a:chOff x="1063" y="869"/>
              <a:chExt cx="1627" cy="1865"/>
            </a:xfrm>
          </p:grpSpPr>
          <p:grpSp>
            <p:nvGrpSpPr>
              <p:cNvPr id="665" name="Google Shape;665;p19"/>
              <p:cNvGrpSpPr/>
              <p:nvPr/>
            </p:nvGrpSpPr>
            <p:grpSpPr>
              <a:xfrm>
                <a:off x="1063" y="869"/>
                <a:ext cx="1627" cy="1865"/>
                <a:chOff x="1063" y="869"/>
                <a:chExt cx="1627" cy="1865"/>
              </a:xfrm>
            </p:grpSpPr>
            <p:sp>
              <p:nvSpPr>
                <p:cNvPr id="666" name="Google Shape;666;p19"/>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667" name="Google Shape;667;p19"/>
                <p:cNvGrpSpPr/>
                <p:nvPr/>
              </p:nvGrpSpPr>
              <p:grpSpPr>
                <a:xfrm>
                  <a:off x="2334" y="1156"/>
                  <a:ext cx="355" cy="242"/>
                  <a:chOff x="2334" y="1156"/>
                  <a:chExt cx="355" cy="242"/>
                </a:xfrm>
              </p:grpSpPr>
              <p:sp>
                <p:nvSpPr>
                  <p:cNvPr id="668" name="Google Shape;668;p19"/>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69" name="Google Shape;669;p19"/>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670" name="Google Shape;670;p19"/>
                <p:cNvGrpSpPr/>
                <p:nvPr/>
              </p:nvGrpSpPr>
              <p:grpSpPr>
                <a:xfrm>
                  <a:off x="1063" y="869"/>
                  <a:ext cx="192" cy="1865"/>
                  <a:chOff x="1063" y="1013"/>
                  <a:chExt cx="192" cy="1721"/>
                </a:xfrm>
              </p:grpSpPr>
              <p:sp>
                <p:nvSpPr>
                  <p:cNvPr id="671" name="Google Shape;671;p19"/>
                  <p:cNvSpPr/>
                  <p:nvPr/>
                </p:nvSpPr>
                <p:spPr>
                  <a:xfrm>
                    <a:off x="1063" y="1013"/>
                    <a:ext cx="192" cy="1721"/>
                  </a:xfrm>
                  <a:prstGeom prst="rect">
                    <a:avLst/>
                  </a:prstGeom>
                  <a:gradFill>
                    <a:gsLst>
                      <a:gs pos="0">
                        <a:srgbClr val="B3B3B3"/>
                      </a:gs>
                      <a:gs pos="50000">
                        <a:srgbClr val="DDDDDD"/>
                      </a:gs>
                      <a:gs pos="100000">
                        <a:srgbClr val="B3B3B3"/>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72" name="Google Shape;672;p19"/>
                  <p:cNvCxnSpPr/>
                  <p:nvPr/>
                </p:nvCxnSpPr>
                <p:spPr>
                  <a:xfrm>
                    <a:off x="1223" y="1013"/>
                    <a:ext cx="0" cy="1721"/>
                  </a:xfrm>
                  <a:prstGeom prst="straightConnector1">
                    <a:avLst/>
                  </a:prstGeom>
                  <a:noFill/>
                  <a:ln w="12700" cap="flat" cmpd="sng">
                    <a:solidFill>
                      <a:srgbClr val="000000"/>
                    </a:solidFill>
                    <a:prstDash val="solid"/>
                    <a:round/>
                    <a:headEnd type="none" w="med" len="med"/>
                    <a:tailEnd type="none" w="med" len="med"/>
                  </a:ln>
                </p:spPr>
              </p:cxnSp>
              <p:cxnSp>
                <p:nvCxnSpPr>
                  <p:cNvPr id="673" name="Google Shape;673;p19"/>
                  <p:cNvCxnSpPr/>
                  <p:nvPr/>
                </p:nvCxnSpPr>
                <p:spPr>
                  <a:xfrm>
                    <a:off x="1095" y="1013"/>
                    <a:ext cx="0" cy="1721"/>
                  </a:xfrm>
                  <a:prstGeom prst="straightConnector1">
                    <a:avLst/>
                  </a:prstGeom>
                  <a:noFill/>
                  <a:ln w="12700" cap="flat" cmpd="sng">
                    <a:solidFill>
                      <a:srgbClr val="000000"/>
                    </a:solidFill>
                    <a:prstDash val="solid"/>
                    <a:round/>
                    <a:headEnd type="none" w="med" len="med"/>
                    <a:tailEnd type="none" w="med" len="med"/>
                  </a:ln>
                </p:spPr>
              </p:cxnSp>
            </p:grpSp>
            <p:grpSp>
              <p:nvGrpSpPr>
                <p:cNvPr id="674" name="Google Shape;674;p19"/>
                <p:cNvGrpSpPr/>
                <p:nvPr/>
              </p:nvGrpSpPr>
              <p:grpSpPr>
                <a:xfrm>
                  <a:off x="1255" y="869"/>
                  <a:ext cx="1435" cy="287"/>
                  <a:chOff x="1255" y="869"/>
                  <a:chExt cx="1435" cy="287"/>
                </a:xfrm>
              </p:grpSpPr>
              <p:grpSp>
                <p:nvGrpSpPr>
                  <p:cNvPr id="675" name="Google Shape;675;p19"/>
                  <p:cNvGrpSpPr/>
                  <p:nvPr/>
                </p:nvGrpSpPr>
                <p:grpSpPr>
                  <a:xfrm>
                    <a:off x="1255" y="869"/>
                    <a:ext cx="1434" cy="287"/>
                    <a:chOff x="1255" y="869"/>
                    <a:chExt cx="1434" cy="287"/>
                  </a:xfrm>
                </p:grpSpPr>
                <p:grpSp>
                  <p:nvGrpSpPr>
                    <p:cNvPr id="676" name="Google Shape;676;p19"/>
                    <p:cNvGrpSpPr/>
                    <p:nvPr/>
                  </p:nvGrpSpPr>
                  <p:grpSpPr>
                    <a:xfrm>
                      <a:off x="1255" y="869"/>
                      <a:ext cx="1434" cy="287"/>
                      <a:chOff x="1255" y="869"/>
                      <a:chExt cx="1434" cy="287"/>
                    </a:xfrm>
                  </p:grpSpPr>
                  <p:sp>
                    <p:nvSpPr>
                      <p:cNvPr id="677" name="Google Shape;677;p19"/>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678" name="Google Shape;678;p19"/>
                      <p:cNvCxnSpPr/>
                      <p:nvPr/>
                    </p:nvCxnSpPr>
                    <p:spPr>
                      <a:xfrm>
                        <a:off x="1255" y="901"/>
                        <a:ext cx="1434" cy="0"/>
                      </a:xfrm>
                      <a:prstGeom prst="straightConnector1">
                        <a:avLst/>
                      </a:prstGeom>
                      <a:noFill/>
                      <a:ln>
                        <a:noFill/>
                      </a:ln>
                    </p:spPr>
                  </p:cxnSp>
                  <p:cxnSp>
                    <p:nvCxnSpPr>
                      <p:cNvPr id="679" name="Google Shape;679;p19"/>
                      <p:cNvCxnSpPr/>
                      <p:nvPr/>
                    </p:nvCxnSpPr>
                    <p:spPr>
                      <a:xfrm>
                        <a:off x="1255" y="1124"/>
                        <a:ext cx="1434" cy="0"/>
                      </a:xfrm>
                      <a:prstGeom prst="straightConnector1">
                        <a:avLst/>
                      </a:prstGeom>
                      <a:noFill/>
                      <a:ln>
                        <a:noFill/>
                      </a:ln>
                    </p:spPr>
                  </p:cxnSp>
                </p:grpSp>
                <p:sp>
                  <p:nvSpPr>
                    <p:cNvPr id="680" name="Google Shape;680;p19"/>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81" name="Google Shape;681;p19"/>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82" name="Google Shape;682;p19"/>
                <p:cNvSpPr/>
                <p:nvPr/>
              </p:nvSpPr>
              <p:spPr>
                <a:xfrm rot="-2897558">
                  <a:off x="1051" y="183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83" name="Google Shape;683;p19"/>
                <p:cNvSpPr/>
                <p:nvPr/>
              </p:nvSpPr>
              <p:spPr>
                <a:xfrm>
                  <a:off x="2334" y="90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cxnSp>
            <p:nvCxnSpPr>
              <p:cNvPr id="684" name="Google Shape;684;p19"/>
              <p:cNvCxnSpPr/>
              <p:nvPr/>
            </p:nvCxnSpPr>
            <p:spPr>
              <a:xfrm>
                <a:off x="1259" y="86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85" name="Google Shape;685;p19"/>
              <p:cNvCxnSpPr/>
              <p:nvPr/>
            </p:nvCxnSpPr>
            <p:spPr>
              <a:xfrm>
                <a:off x="1259" y="90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86" name="Google Shape;686;p19"/>
              <p:cNvCxnSpPr/>
              <p:nvPr/>
            </p:nvCxnSpPr>
            <p:spPr>
              <a:xfrm>
                <a:off x="1259" y="112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687" name="Google Shape;687;p19"/>
              <p:cNvCxnSpPr/>
              <p:nvPr/>
            </p:nvCxnSpPr>
            <p:spPr>
              <a:xfrm>
                <a:off x="1259" y="1153"/>
                <a:ext cx="1427" cy="0"/>
              </a:xfrm>
              <a:prstGeom prst="straightConnector1">
                <a:avLst/>
              </a:prstGeom>
              <a:noFill/>
              <a:ln w="12700" cap="flat" cmpd="sng">
                <a:solidFill>
                  <a:srgbClr val="000000"/>
                </a:solidFill>
                <a:prstDash val="solid"/>
                <a:round/>
                <a:headEnd type="none" w="med" len="med"/>
                <a:tailEnd type="none" w="med" len="med"/>
              </a:ln>
            </p:spPr>
          </p:cxnSp>
        </p:grpSp>
        <p:cxnSp>
          <p:nvCxnSpPr>
            <p:cNvPr id="688" name="Google Shape;688;p19"/>
            <p:cNvCxnSpPr/>
            <p:nvPr/>
          </p:nvCxnSpPr>
          <p:spPr>
            <a:xfrm rot="10800000" flipH="1">
              <a:off x="2815" y="776"/>
              <a:ext cx="446" cy="271"/>
            </a:xfrm>
            <a:prstGeom prst="straightConnector1">
              <a:avLst/>
            </a:prstGeom>
            <a:noFill/>
            <a:ln w="9525" cap="flat" cmpd="sng">
              <a:solidFill>
                <a:srgbClr val="000000"/>
              </a:solidFill>
              <a:prstDash val="solid"/>
              <a:round/>
              <a:headEnd type="none" w="med" len="med"/>
              <a:tailEnd type="none" w="med" len="med"/>
            </a:ln>
          </p:spPr>
        </p:cxnSp>
        <p:cxnSp>
          <p:nvCxnSpPr>
            <p:cNvPr id="689" name="Google Shape;689;p19"/>
            <p:cNvCxnSpPr/>
            <p:nvPr/>
          </p:nvCxnSpPr>
          <p:spPr>
            <a:xfrm rot="10800000" flipH="1">
              <a:off x="2793" y="994"/>
              <a:ext cx="446" cy="271"/>
            </a:xfrm>
            <a:prstGeom prst="straightConnector1">
              <a:avLst/>
            </a:prstGeom>
            <a:noFill/>
            <a:ln w="9525" cap="flat" cmpd="sng">
              <a:solidFill>
                <a:srgbClr val="000000"/>
              </a:solidFill>
              <a:prstDash val="solid"/>
              <a:round/>
              <a:headEnd type="none" w="med" len="med"/>
              <a:tailEnd type="none" w="med" len="med"/>
            </a:ln>
          </p:spPr>
        </p:cxnSp>
        <p:sp>
          <p:nvSpPr>
            <p:cNvPr id="690" name="Google Shape;690;p19"/>
            <p:cNvSpPr/>
            <p:nvPr/>
          </p:nvSpPr>
          <p:spPr>
            <a:xfrm>
              <a:off x="2867" y="999"/>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91" name="Google Shape;691;p19"/>
            <p:cNvSpPr/>
            <p:nvPr/>
          </p:nvSpPr>
          <p:spPr>
            <a:xfrm>
              <a:off x="2959" y="941"/>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92" name="Google Shape;692;p19"/>
            <p:cNvSpPr/>
            <p:nvPr/>
          </p:nvSpPr>
          <p:spPr>
            <a:xfrm>
              <a:off x="3055" y="885"/>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693" name="Google Shape;693;p19"/>
            <p:cNvSpPr/>
            <p:nvPr/>
          </p:nvSpPr>
          <p:spPr>
            <a:xfrm>
              <a:off x="3153" y="824"/>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9B9B9B"/>
                </a:gs>
                <a:gs pos="100000">
                  <a:srgbClr val="DDDDDD"/>
                </a:gs>
              </a:gsLst>
              <a:lin ang="5400000" scaled="0"/>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694" name="Google Shape;694;p19"/>
          <p:cNvSpPr/>
          <p:nvPr/>
        </p:nvSpPr>
        <p:spPr>
          <a:xfrm rot="10800000">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Design of Seismic-Resistant </a:t>
            </a:r>
            <a:br>
              <a:rPr lang="en-US"/>
            </a:br>
            <a:r>
              <a:rPr lang="en-US"/>
              <a:t>Steel Building Structures</a:t>
            </a:r>
            <a:endParaRPr/>
          </a:p>
        </p:txBody>
      </p:sp>
      <p:sp>
        <p:nvSpPr>
          <p:cNvPr id="68" name="Google Shape;68;p2"/>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rgbClr val="000000"/>
              </a:buClr>
              <a:buSzPts val="3200"/>
              <a:buFont typeface="Arial"/>
              <a:buAutoNum type="arabicPeriod"/>
            </a:pPr>
            <a:r>
              <a:rPr lang="en-US" sz="3200">
                <a:latin typeface="Calibri"/>
                <a:ea typeface="Calibri"/>
                <a:cs typeface="Calibri"/>
                <a:sym typeface="Calibri"/>
              </a:rPr>
              <a:t>Introduction and Basic Principles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Moment Resisting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Concentrically Braced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Eccentrically Braced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Buckling-Restrained Braced Frames</a:t>
            </a:r>
            <a:endParaRPr/>
          </a:p>
          <a:p>
            <a:pPr marL="514350" lvl="0" indent="-514350" algn="l" rtl="0">
              <a:spcBef>
                <a:spcPts val="640"/>
              </a:spcBef>
              <a:spcAft>
                <a:spcPts val="0"/>
              </a:spcAft>
              <a:buClr>
                <a:srgbClr val="000000"/>
              </a:buClr>
              <a:buSzPts val="3200"/>
              <a:buFont typeface="Arial"/>
              <a:buAutoNum type="arabicPeriod"/>
            </a:pPr>
            <a:r>
              <a:rPr lang="en-US" sz="3200">
                <a:latin typeface="Calibri"/>
                <a:ea typeface="Calibri"/>
                <a:cs typeface="Calibri"/>
                <a:sym typeface="Calibri"/>
              </a:rPr>
              <a:t>Special Plate Shear Walls</a:t>
            </a:r>
            <a:endParaRPr sz="3200"/>
          </a:p>
          <a:p>
            <a:pPr marL="0" lvl="0" indent="0" algn="l" rtl="0">
              <a:spcBef>
                <a:spcPts val="640"/>
              </a:spcBef>
              <a:spcAft>
                <a:spcPts val="0"/>
              </a:spcAft>
              <a:buClr>
                <a:srgbClr val="000000"/>
              </a:buClr>
              <a:buSzPts val="3200"/>
              <a:buFont typeface="Calibri"/>
              <a:buNone/>
            </a:pPr>
            <a:endParaRPr/>
          </a:p>
        </p:txBody>
      </p:sp>
      <p:sp>
        <p:nvSpPr>
          <p:cNvPr id="69" name="Google Shape;69;p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70" name="Google Shape;70;p2"/>
          <p:cNvSpPr/>
          <p:nvPr/>
        </p:nvSpPr>
        <p:spPr>
          <a:xfrm>
            <a:off x="693105" y="3470647"/>
            <a:ext cx="5330887" cy="606425"/>
          </a:xfrm>
          <a:prstGeom prst="rect">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i="0" u="none" strike="noStrike" cap="none">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2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701" name="Google Shape;701;p2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grpSp>
        <p:nvGrpSpPr>
          <p:cNvPr id="702" name="Google Shape;702;p20"/>
          <p:cNvGrpSpPr/>
          <p:nvPr/>
        </p:nvGrpSpPr>
        <p:grpSpPr>
          <a:xfrm>
            <a:off x="4079776" y="2204864"/>
            <a:ext cx="4302125" cy="3644900"/>
            <a:chOff x="1603" y="1013"/>
            <a:chExt cx="2710" cy="2296"/>
          </a:xfrm>
        </p:grpSpPr>
        <p:grpSp>
          <p:nvGrpSpPr>
            <p:cNvPr id="703" name="Google Shape;703;p20"/>
            <p:cNvGrpSpPr/>
            <p:nvPr/>
          </p:nvGrpSpPr>
          <p:grpSpPr>
            <a:xfrm>
              <a:off x="4077" y="1013"/>
              <a:ext cx="236" cy="2296"/>
              <a:chOff x="3285" y="1013"/>
              <a:chExt cx="236" cy="2296"/>
            </a:xfrm>
          </p:grpSpPr>
          <p:sp>
            <p:nvSpPr>
              <p:cNvPr id="704" name="Google Shape;704;p20"/>
              <p:cNvSpPr/>
              <p:nvPr/>
            </p:nvSpPr>
            <p:spPr>
              <a:xfrm flipH="1">
                <a:off x="3285" y="1013"/>
                <a:ext cx="236" cy="2296"/>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05" name="Google Shape;705;p20"/>
              <p:cNvCxnSpPr/>
              <p:nvPr/>
            </p:nvCxnSpPr>
            <p:spPr>
              <a:xfrm>
                <a:off x="3324" y="1013"/>
                <a:ext cx="0" cy="2296"/>
              </a:xfrm>
              <a:prstGeom prst="straightConnector1">
                <a:avLst/>
              </a:prstGeom>
              <a:noFill/>
              <a:ln w="12700" cap="flat" cmpd="sng">
                <a:solidFill>
                  <a:schemeClr val="dk1"/>
                </a:solidFill>
                <a:prstDash val="solid"/>
                <a:round/>
                <a:headEnd type="none" w="med" len="med"/>
                <a:tailEnd type="none" w="med" len="med"/>
              </a:ln>
            </p:spPr>
          </p:cxnSp>
          <p:cxnSp>
            <p:nvCxnSpPr>
              <p:cNvPr id="706" name="Google Shape;706;p20"/>
              <p:cNvCxnSpPr/>
              <p:nvPr/>
            </p:nvCxnSpPr>
            <p:spPr>
              <a:xfrm>
                <a:off x="3485" y="1013"/>
                <a:ext cx="0" cy="2296"/>
              </a:xfrm>
              <a:prstGeom prst="straightConnector1">
                <a:avLst/>
              </a:prstGeom>
              <a:noFill/>
              <a:ln w="12700" cap="flat" cmpd="sng">
                <a:solidFill>
                  <a:schemeClr val="dk1"/>
                </a:solidFill>
                <a:prstDash val="solid"/>
                <a:round/>
                <a:headEnd type="none" w="med" len="med"/>
                <a:tailEnd type="none" w="med" len="med"/>
              </a:ln>
            </p:spPr>
          </p:cxnSp>
        </p:grpSp>
        <p:grpSp>
          <p:nvGrpSpPr>
            <p:cNvPr id="707" name="Google Shape;707;p20"/>
            <p:cNvGrpSpPr/>
            <p:nvPr/>
          </p:nvGrpSpPr>
          <p:grpSpPr>
            <a:xfrm>
              <a:off x="1603" y="1013"/>
              <a:ext cx="2003" cy="2296"/>
              <a:chOff x="1063" y="869"/>
              <a:chExt cx="1627" cy="1865"/>
            </a:xfrm>
          </p:grpSpPr>
          <p:grpSp>
            <p:nvGrpSpPr>
              <p:cNvPr id="708" name="Google Shape;708;p20"/>
              <p:cNvGrpSpPr/>
              <p:nvPr/>
            </p:nvGrpSpPr>
            <p:grpSpPr>
              <a:xfrm>
                <a:off x="1063" y="869"/>
                <a:ext cx="1627" cy="1865"/>
                <a:chOff x="1063" y="869"/>
                <a:chExt cx="1627" cy="1865"/>
              </a:xfrm>
            </p:grpSpPr>
            <p:sp>
              <p:nvSpPr>
                <p:cNvPr id="709" name="Google Shape;709;p20"/>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710" name="Google Shape;710;p20"/>
                <p:cNvGrpSpPr/>
                <p:nvPr/>
              </p:nvGrpSpPr>
              <p:grpSpPr>
                <a:xfrm>
                  <a:off x="2334" y="1156"/>
                  <a:ext cx="355" cy="242"/>
                  <a:chOff x="2334" y="1156"/>
                  <a:chExt cx="355" cy="242"/>
                </a:xfrm>
              </p:grpSpPr>
              <p:sp>
                <p:nvSpPr>
                  <p:cNvPr id="711" name="Google Shape;711;p20"/>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12" name="Google Shape;712;p20"/>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713" name="Google Shape;713;p20"/>
                <p:cNvGrpSpPr/>
                <p:nvPr/>
              </p:nvGrpSpPr>
              <p:grpSpPr>
                <a:xfrm>
                  <a:off x="1063" y="869"/>
                  <a:ext cx="192" cy="1865"/>
                  <a:chOff x="1063" y="1013"/>
                  <a:chExt cx="192" cy="1721"/>
                </a:xfrm>
              </p:grpSpPr>
              <p:sp>
                <p:nvSpPr>
                  <p:cNvPr id="714" name="Google Shape;714;p20"/>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15" name="Google Shape;715;p20"/>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716" name="Google Shape;716;p20"/>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717" name="Google Shape;717;p20"/>
                <p:cNvGrpSpPr/>
                <p:nvPr/>
              </p:nvGrpSpPr>
              <p:grpSpPr>
                <a:xfrm>
                  <a:off x="1255" y="869"/>
                  <a:ext cx="1435" cy="287"/>
                  <a:chOff x="1255" y="869"/>
                  <a:chExt cx="1435" cy="287"/>
                </a:xfrm>
              </p:grpSpPr>
              <p:grpSp>
                <p:nvGrpSpPr>
                  <p:cNvPr id="718" name="Google Shape;718;p20"/>
                  <p:cNvGrpSpPr/>
                  <p:nvPr/>
                </p:nvGrpSpPr>
                <p:grpSpPr>
                  <a:xfrm>
                    <a:off x="1255" y="869"/>
                    <a:ext cx="1434" cy="287"/>
                    <a:chOff x="1255" y="869"/>
                    <a:chExt cx="1434" cy="287"/>
                  </a:xfrm>
                </p:grpSpPr>
                <p:grpSp>
                  <p:nvGrpSpPr>
                    <p:cNvPr id="719" name="Google Shape;719;p20"/>
                    <p:cNvGrpSpPr/>
                    <p:nvPr/>
                  </p:nvGrpSpPr>
                  <p:grpSpPr>
                    <a:xfrm>
                      <a:off x="1255" y="869"/>
                      <a:ext cx="1434" cy="287"/>
                      <a:chOff x="1255" y="869"/>
                      <a:chExt cx="1434" cy="287"/>
                    </a:xfrm>
                  </p:grpSpPr>
                  <p:sp>
                    <p:nvSpPr>
                      <p:cNvPr id="720" name="Google Shape;720;p20"/>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21" name="Google Shape;721;p20"/>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722" name="Google Shape;722;p20"/>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723" name="Google Shape;723;p20"/>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24" name="Google Shape;724;p20"/>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25" name="Google Shape;725;p20"/>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26" name="Google Shape;726;p20"/>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727" name="Google Shape;727;p20"/>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728" name="Google Shape;728;p20"/>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729" name="Google Shape;729;p20"/>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730" name="Google Shape;730;p20"/>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731" name="Google Shape;731;p20"/>
            <p:cNvGrpSpPr/>
            <p:nvPr/>
          </p:nvGrpSpPr>
          <p:grpSpPr>
            <a:xfrm>
              <a:off x="3601" y="1013"/>
              <a:ext cx="483" cy="353"/>
              <a:chOff x="2686" y="869"/>
              <a:chExt cx="392" cy="287"/>
            </a:xfrm>
          </p:grpSpPr>
          <p:sp>
            <p:nvSpPr>
              <p:cNvPr id="732" name="Google Shape;732;p20"/>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33" name="Google Shape;733;p20"/>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734" name="Google Shape;734;p20"/>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735" name="Google Shape;735;p20"/>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736" name="Google Shape;736;p20"/>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737" name="Google Shape;737;p20"/>
            <p:cNvSpPr/>
            <p:nvPr/>
          </p:nvSpPr>
          <p:spPr>
            <a:xfrm>
              <a:off x="3682"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38" name="Google Shape;738;p20"/>
            <p:cNvSpPr/>
            <p:nvPr/>
          </p:nvSpPr>
          <p:spPr>
            <a:xfrm>
              <a:off x="3780"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39" name="Google Shape;739;p20"/>
            <p:cNvSpPr/>
            <p:nvPr/>
          </p:nvSpPr>
          <p:spPr>
            <a:xfrm>
              <a:off x="3878"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40" name="Google Shape;740;p20"/>
            <p:cNvSpPr/>
            <p:nvPr/>
          </p:nvSpPr>
          <p:spPr>
            <a:xfrm>
              <a:off x="3975" y="1051"/>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41" name="Google Shape;741;p20"/>
          <p:cNvSpPr/>
          <p:nvPr/>
        </p:nvSpPr>
        <p:spPr>
          <a:xfrm>
            <a:off x="2241777" y="2279352"/>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2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748" name="Google Shape;748;p2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grpSp>
        <p:nvGrpSpPr>
          <p:cNvPr id="749" name="Google Shape;749;p21"/>
          <p:cNvGrpSpPr/>
          <p:nvPr/>
        </p:nvGrpSpPr>
        <p:grpSpPr>
          <a:xfrm>
            <a:off x="4075517" y="2241484"/>
            <a:ext cx="4657115" cy="3680291"/>
            <a:chOff x="793" y="1026"/>
            <a:chExt cx="2934" cy="2318"/>
          </a:xfrm>
        </p:grpSpPr>
        <p:grpSp>
          <p:nvGrpSpPr>
            <p:cNvPr id="750" name="Google Shape;750;p21"/>
            <p:cNvGrpSpPr/>
            <p:nvPr/>
          </p:nvGrpSpPr>
          <p:grpSpPr>
            <a:xfrm rot="320937" flipH="1">
              <a:off x="3386" y="1035"/>
              <a:ext cx="235" cy="2281"/>
              <a:chOff x="1063" y="1013"/>
              <a:chExt cx="192" cy="1721"/>
            </a:xfrm>
          </p:grpSpPr>
          <p:sp>
            <p:nvSpPr>
              <p:cNvPr id="751" name="Google Shape;751;p21"/>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52" name="Google Shape;752;p21"/>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753" name="Google Shape;753;p21"/>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754" name="Google Shape;754;p21"/>
            <p:cNvGrpSpPr/>
            <p:nvPr/>
          </p:nvGrpSpPr>
          <p:grpSpPr>
            <a:xfrm>
              <a:off x="793" y="1027"/>
              <a:ext cx="2174" cy="2317"/>
              <a:chOff x="793" y="1027"/>
              <a:chExt cx="2174" cy="2317"/>
            </a:xfrm>
          </p:grpSpPr>
          <p:grpSp>
            <p:nvGrpSpPr>
              <p:cNvPr id="755" name="Google Shape;755;p21"/>
              <p:cNvGrpSpPr/>
              <p:nvPr/>
            </p:nvGrpSpPr>
            <p:grpSpPr>
              <a:xfrm>
                <a:off x="793" y="1027"/>
                <a:ext cx="2174" cy="2317"/>
                <a:chOff x="793" y="1027"/>
                <a:chExt cx="2174" cy="2317"/>
              </a:xfrm>
            </p:grpSpPr>
            <p:sp>
              <p:nvSpPr>
                <p:cNvPr id="756" name="Google Shape;756;p21"/>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757" name="Google Shape;757;p21"/>
                <p:cNvGrpSpPr/>
                <p:nvPr/>
              </p:nvGrpSpPr>
              <p:grpSpPr>
                <a:xfrm rot="290398">
                  <a:off x="2491" y="1525"/>
                  <a:ext cx="434" cy="296"/>
                  <a:chOff x="2334" y="1156"/>
                  <a:chExt cx="355" cy="242"/>
                </a:xfrm>
              </p:grpSpPr>
              <p:sp>
                <p:nvSpPr>
                  <p:cNvPr id="758" name="Google Shape;758;p21"/>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59" name="Google Shape;759;p21"/>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760" name="Google Shape;760;p21"/>
                <p:cNvGrpSpPr/>
                <p:nvPr/>
              </p:nvGrpSpPr>
              <p:grpSpPr>
                <a:xfrm rot="290398">
                  <a:off x="889" y="1033"/>
                  <a:ext cx="235" cy="2281"/>
                  <a:chOff x="1063" y="1013"/>
                  <a:chExt cx="192" cy="1721"/>
                </a:xfrm>
              </p:grpSpPr>
              <p:sp>
                <p:nvSpPr>
                  <p:cNvPr id="761" name="Google Shape;761;p21"/>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62" name="Google Shape;762;p21"/>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763" name="Google Shape;763;p21"/>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764" name="Google Shape;764;p21"/>
                <p:cNvGrpSpPr/>
                <p:nvPr/>
              </p:nvGrpSpPr>
              <p:grpSpPr>
                <a:xfrm rot="290398">
                  <a:off x="1202" y="1120"/>
                  <a:ext cx="1754" cy="351"/>
                  <a:chOff x="1255" y="869"/>
                  <a:chExt cx="1435" cy="287"/>
                </a:xfrm>
              </p:grpSpPr>
              <p:grpSp>
                <p:nvGrpSpPr>
                  <p:cNvPr id="765" name="Google Shape;765;p21"/>
                  <p:cNvGrpSpPr/>
                  <p:nvPr/>
                </p:nvGrpSpPr>
                <p:grpSpPr>
                  <a:xfrm>
                    <a:off x="1255" y="869"/>
                    <a:ext cx="1434" cy="287"/>
                    <a:chOff x="1255" y="869"/>
                    <a:chExt cx="1434" cy="287"/>
                  </a:xfrm>
                </p:grpSpPr>
                <p:grpSp>
                  <p:nvGrpSpPr>
                    <p:cNvPr id="766" name="Google Shape;766;p21"/>
                    <p:cNvGrpSpPr/>
                    <p:nvPr/>
                  </p:nvGrpSpPr>
                  <p:grpSpPr>
                    <a:xfrm>
                      <a:off x="1255" y="869"/>
                      <a:ext cx="1434" cy="287"/>
                      <a:chOff x="1255" y="869"/>
                      <a:chExt cx="1434" cy="287"/>
                    </a:xfrm>
                  </p:grpSpPr>
                  <p:sp>
                    <p:nvSpPr>
                      <p:cNvPr id="767" name="Google Shape;767;p21"/>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68" name="Google Shape;768;p21"/>
                      <p:cNvCxnSpPr/>
                      <p:nvPr/>
                    </p:nvCxnSpPr>
                    <p:spPr>
                      <a:xfrm>
                        <a:off x="1255" y="901"/>
                        <a:ext cx="1434" cy="0"/>
                      </a:xfrm>
                      <a:prstGeom prst="straightConnector1">
                        <a:avLst/>
                      </a:prstGeom>
                      <a:noFill/>
                      <a:ln w="12700" cap="flat" cmpd="sng">
                        <a:solidFill>
                          <a:schemeClr val="lt2"/>
                        </a:solidFill>
                        <a:prstDash val="solid"/>
                        <a:round/>
                        <a:headEnd type="none" w="med" len="med"/>
                        <a:tailEnd type="none" w="med" len="med"/>
                      </a:ln>
                    </p:spPr>
                  </p:cxnSp>
                  <p:cxnSp>
                    <p:nvCxnSpPr>
                      <p:cNvPr id="769" name="Google Shape;769;p21"/>
                      <p:cNvCxnSpPr/>
                      <p:nvPr/>
                    </p:nvCxnSpPr>
                    <p:spPr>
                      <a:xfrm>
                        <a:off x="1255" y="1124"/>
                        <a:ext cx="1434" cy="0"/>
                      </a:xfrm>
                      <a:prstGeom prst="straightConnector1">
                        <a:avLst/>
                      </a:prstGeom>
                      <a:noFill/>
                      <a:ln w="12700" cap="flat" cmpd="sng">
                        <a:solidFill>
                          <a:schemeClr val="lt2"/>
                        </a:solidFill>
                        <a:prstDash val="solid"/>
                        <a:round/>
                        <a:headEnd type="none" w="med" len="med"/>
                        <a:tailEnd type="none" w="med" len="med"/>
                      </a:ln>
                    </p:spPr>
                  </p:cxnSp>
                </p:grpSp>
                <p:sp>
                  <p:nvSpPr>
                    <p:cNvPr id="770" name="Google Shape;770;p21"/>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71" name="Google Shape;771;p21"/>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772" name="Google Shape;772;p21"/>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773" name="Google Shape;773;p21"/>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774" name="Google Shape;774;p21"/>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775" name="Google Shape;775;p21"/>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776" name="Google Shape;776;p21"/>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777" name="Google Shape;777;p21"/>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778" name="Google Shape;778;p21"/>
            <p:cNvGrpSpPr/>
            <p:nvPr/>
          </p:nvGrpSpPr>
          <p:grpSpPr>
            <a:xfrm>
              <a:off x="2931" y="1026"/>
              <a:ext cx="561" cy="515"/>
              <a:chOff x="2931" y="1026"/>
              <a:chExt cx="561" cy="515"/>
            </a:xfrm>
          </p:grpSpPr>
          <p:sp>
            <p:nvSpPr>
              <p:cNvPr id="779" name="Google Shape;779;p21"/>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lt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80" name="Google Shape;780;p21"/>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1" name="Google Shape;781;p21"/>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2" name="Google Shape;782;p21"/>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3" name="Google Shape;783;p21"/>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4" name="Google Shape;784;p21"/>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5" name="Google Shape;785;p21"/>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6" name="Google Shape;786;p21"/>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7" name="Google Shape;787;p21"/>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788" name="Google Shape;788;p21"/>
          <p:cNvSpPr/>
          <p:nvPr/>
        </p:nvSpPr>
        <p:spPr>
          <a:xfrm>
            <a:off x="2241777" y="2279352"/>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2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795" name="Google Shape;795;p2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grpSp>
        <p:nvGrpSpPr>
          <p:cNvPr id="796" name="Google Shape;796;p22"/>
          <p:cNvGrpSpPr/>
          <p:nvPr/>
        </p:nvGrpSpPr>
        <p:grpSpPr>
          <a:xfrm>
            <a:off x="3536328" y="1745439"/>
            <a:ext cx="4964426" cy="4163058"/>
            <a:chOff x="1167" y="694"/>
            <a:chExt cx="3127" cy="2622"/>
          </a:xfrm>
        </p:grpSpPr>
        <p:grpSp>
          <p:nvGrpSpPr>
            <p:cNvPr id="797" name="Google Shape;797;p22"/>
            <p:cNvGrpSpPr/>
            <p:nvPr/>
          </p:nvGrpSpPr>
          <p:grpSpPr>
            <a:xfrm rot="-294453" flipH="1">
              <a:off x="3962" y="1017"/>
              <a:ext cx="235" cy="2281"/>
              <a:chOff x="1063" y="1013"/>
              <a:chExt cx="192" cy="1721"/>
            </a:xfrm>
          </p:grpSpPr>
          <p:sp>
            <p:nvSpPr>
              <p:cNvPr id="798" name="Google Shape;798;p2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799" name="Google Shape;799;p2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800" name="Google Shape;800;p2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801" name="Google Shape;801;p22"/>
            <p:cNvGrpSpPr/>
            <p:nvPr/>
          </p:nvGrpSpPr>
          <p:grpSpPr>
            <a:xfrm rot="-527750">
              <a:off x="1331" y="846"/>
              <a:ext cx="2174" cy="2317"/>
              <a:chOff x="793" y="1027"/>
              <a:chExt cx="2174" cy="2317"/>
            </a:xfrm>
          </p:grpSpPr>
          <p:grpSp>
            <p:nvGrpSpPr>
              <p:cNvPr id="802" name="Google Shape;802;p22"/>
              <p:cNvGrpSpPr/>
              <p:nvPr/>
            </p:nvGrpSpPr>
            <p:grpSpPr>
              <a:xfrm>
                <a:off x="793" y="1027"/>
                <a:ext cx="2174" cy="2317"/>
                <a:chOff x="793" y="1027"/>
                <a:chExt cx="2174" cy="2317"/>
              </a:xfrm>
            </p:grpSpPr>
            <p:sp>
              <p:nvSpPr>
                <p:cNvPr id="803" name="Google Shape;803;p22"/>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804" name="Google Shape;804;p22"/>
                <p:cNvGrpSpPr/>
                <p:nvPr/>
              </p:nvGrpSpPr>
              <p:grpSpPr>
                <a:xfrm rot="290398">
                  <a:off x="2491" y="1525"/>
                  <a:ext cx="434" cy="296"/>
                  <a:chOff x="2334" y="1156"/>
                  <a:chExt cx="355" cy="242"/>
                </a:xfrm>
              </p:grpSpPr>
              <p:sp>
                <p:nvSpPr>
                  <p:cNvPr id="805" name="Google Shape;805;p22"/>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6" name="Google Shape;806;p22"/>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807" name="Google Shape;807;p22"/>
                <p:cNvGrpSpPr/>
                <p:nvPr/>
              </p:nvGrpSpPr>
              <p:grpSpPr>
                <a:xfrm rot="290398">
                  <a:off x="889" y="1033"/>
                  <a:ext cx="235" cy="2281"/>
                  <a:chOff x="1063" y="1013"/>
                  <a:chExt cx="192" cy="1721"/>
                </a:xfrm>
              </p:grpSpPr>
              <p:sp>
                <p:nvSpPr>
                  <p:cNvPr id="808" name="Google Shape;808;p2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809" name="Google Shape;809;p2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810" name="Google Shape;810;p2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811" name="Google Shape;811;p22"/>
                <p:cNvGrpSpPr/>
                <p:nvPr/>
              </p:nvGrpSpPr>
              <p:grpSpPr>
                <a:xfrm rot="290398">
                  <a:off x="1202" y="1120"/>
                  <a:ext cx="1754" cy="351"/>
                  <a:chOff x="1255" y="869"/>
                  <a:chExt cx="1435" cy="287"/>
                </a:xfrm>
              </p:grpSpPr>
              <p:grpSp>
                <p:nvGrpSpPr>
                  <p:cNvPr id="812" name="Google Shape;812;p22"/>
                  <p:cNvGrpSpPr/>
                  <p:nvPr/>
                </p:nvGrpSpPr>
                <p:grpSpPr>
                  <a:xfrm>
                    <a:off x="1255" y="869"/>
                    <a:ext cx="1434" cy="287"/>
                    <a:chOff x="1255" y="869"/>
                    <a:chExt cx="1434" cy="287"/>
                  </a:xfrm>
                </p:grpSpPr>
                <p:grpSp>
                  <p:nvGrpSpPr>
                    <p:cNvPr id="813" name="Google Shape;813;p22"/>
                    <p:cNvGrpSpPr/>
                    <p:nvPr/>
                  </p:nvGrpSpPr>
                  <p:grpSpPr>
                    <a:xfrm>
                      <a:off x="1255" y="869"/>
                      <a:ext cx="1434" cy="287"/>
                      <a:chOff x="1255" y="869"/>
                      <a:chExt cx="1434" cy="287"/>
                    </a:xfrm>
                  </p:grpSpPr>
                  <p:sp>
                    <p:nvSpPr>
                      <p:cNvPr id="814" name="Google Shape;814;p22"/>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815" name="Google Shape;815;p22"/>
                      <p:cNvCxnSpPr/>
                      <p:nvPr/>
                    </p:nvCxnSpPr>
                    <p:spPr>
                      <a:xfrm>
                        <a:off x="1255" y="901"/>
                        <a:ext cx="1434" cy="0"/>
                      </a:xfrm>
                      <a:prstGeom prst="straightConnector1">
                        <a:avLst/>
                      </a:prstGeom>
                      <a:noFill/>
                      <a:ln w="12700" cap="flat" cmpd="sng">
                        <a:solidFill>
                          <a:schemeClr val="lt2"/>
                        </a:solidFill>
                        <a:prstDash val="solid"/>
                        <a:round/>
                        <a:headEnd type="none" w="med" len="med"/>
                        <a:tailEnd type="none" w="med" len="med"/>
                      </a:ln>
                    </p:spPr>
                  </p:cxnSp>
                  <p:cxnSp>
                    <p:nvCxnSpPr>
                      <p:cNvPr id="816" name="Google Shape;816;p22"/>
                      <p:cNvCxnSpPr/>
                      <p:nvPr/>
                    </p:nvCxnSpPr>
                    <p:spPr>
                      <a:xfrm>
                        <a:off x="1255" y="1124"/>
                        <a:ext cx="1434" cy="0"/>
                      </a:xfrm>
                      <a:prstGeom prst="straightConnector1">
                        <a:avLst/>
                      </a:prstGeom>
                      <a:noFill/>
                      <a:ln w="12700" cap="flat" cmpd="sng">
                        <a:solidFill>
                          <a:schemeClr val="lt2"/>
                        </a:solidFill>
                        <a:prstDash val="solid"/>
                        <a:round/>
                        <a:headEnd type="none" w="med" len="med"/>
                        <a:tailEnd type="none" w="med" len="med"/>
                      </a:ln>
                    </p:spPr>
                  </p:cxnSp>
                </p:grpSp>
                <p:sp>
                  <p:nvSpPr>
                    <p:cNvPr id="817" name="Google Shape;817;p22"/>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818" name="Google Shape;818;p22"/>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819" name="Google Shape;819;p22"/>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20" name="Google Shape;820;p22"/>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821" name="Google Shape;821;p22"/>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822" name="Google Shape;822;p22"/>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823" name="Google Shape;823;p22"/>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824" name="Google Shape;824;p22"/>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825" name="Google Shape;825;p22"/>
            <p:cNvGrpSpPr/>
            <p:nvPr/>
          </p:nvGrpSpPr>
          <p:grpSpPr>
            <a:xfrm rot="10800000" flipH="1">
              <a:off x="3332" y="859"/>
              <a:ext cx="561" cy="515"/>
              <a:chOff x="2931" y="1026"/>
              <a:chExt cx="561" cy="515"/>
            </a:xfrm>
          </p:grpSpPr>
          <p:sp>
            <p:nvSpPr>
              <p:cNvPr id="826" name="Google Shape;826;p22"/>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lt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27" name="Google Shape;827;p22"/>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8" name="Google Shape;828;p22"/>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29" name="Google Shape;829;p22"/>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0" name="Google Shape;830;p22"/>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1" name="Google Shape;831;p22"/>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2" name="Google Shape;832;p22"/>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3" name="Google Shape;833;p22"/>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34" name="Google Shape;834;p22"/>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835" name="Google Shape;835;p22"/>
          <p:cNvSpPr/>
          <p:nvPr/>
        </p:nvSpPr>
        <p:spPr>
          <a:xfrm flipH="1">
            <a:off x="2241777" y="2279352"/>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2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842" name="Google Shape;842;p23" descr="EBF12"/>
          <p:cNvPicPr preferRelativeResize="0"/>
          <p:nvPr/>
        </p:nvPicPr>
        <p:blipFill rotWithShape="1">
          <a:blip r:embed="rId3">
            <a:alphaModFix/>
          </a:blip>
          <a:srcRect b="951"/>
          <a:stretch/>
        </p:blipFill>
        <p:spPr>
          <a:xfrm>
            <a:off x="956515" y="0"/>
            <a:ext cx="10278970" cy="6858000"/>
          </a:xfrm>
          <a:prstGeom prst="rect">
            <a:avLst/>
          </a:prstGeom>
          <a:no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2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849" name="Google Shape;849;p24"/>
          <p:cNvSpPr/>
          <p:nvPr/>
        </p:nvSpPr>
        <p:spPr>
          <a:xfrm>
            <a:off x="2861140" y="5543595"/>
            <a:ext cx="6469720" cy="58541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2"/>
              </a:buClr>
              <a:buSzPts val="3200"/>
              <a:buFont typeface="Arial"/>
              <a:buNone/>
            </a:pPr>
            <a:r>
              <a:rPr lang="en-US" sz="3200" b="1">
                <a:solidFill>
                  <a:schemeClr val="dk2"/>
                </a:solidFill>
                <a:latin typeface="Arial"/>
                <a:ea typeface="Arial"/>
                <a:cs typeface="Arial"/>
                <a:sym typeface="Arial"/>
              </a:rPr>
              <a:t>Energy Dissipation Mechanisms</a:t>
            </a:r>
            <a:endParaRPr/>
          </a:p>
        </p:txBody>
      </p:sp>
      <p:grpSp>
        <p:nvGrpSpPr>
          <p:cNvPr id="850" name="Google Shape;850;p24"/>
          <p:cNvGrpSpPr/>
          <p:nvPr/>
        </p:nvGrpSpPr>
        <p:grpSpPr>
          <a:xfrm>
            <a:off x="1459656" y="692696"/>
            <a:ext cx="2628900" cy="2068513"/>
            <a:chOff x="2596406" y="947986"/>
            <a:chExt cx="2628900" cy="2068513"/>
          </a:xfrm>
        </p:grpSpPr>
        <p:cxnSp>
          <p:nvCxnSpPr>
            <p:cNvPr id="851" name="Google Shape;851;p24"/>
            <p:cNvCxnSpPr/>
            <p:nvPr/>
          </p:nvCxnSpPr>
          <p:spPr>
            <a:xfrm>
              <a:off x="2667844" y="1028949"/>
              <a:ext cx="0" cy="1438275"/>
            </a:xfrm>
            <a:prstGeom prst="straightConnector1">
              <a:avLst/>
            </a:prstGeom>
            <a:noFill/>
            <a:ln w="25400" cap="flat" cmpd="sng">
              <a:solidFill>
                <a:schemeClr val="dk1"/>
              </a:solidFill>
              <a:prstDash val="dot"/>
              <a:round/>
              <a:headEnd type="none" w="sm" len="sm"/>
              <a:tailEnd type="none" w="sm" len="sm"/>
            </a:ln>
          </p:spPr>
        </p:cxnSp>
        <p:cxnSp>
          <p:nvCxnSpPr>
            <p:cNvPr id="852" name="Google Shape;852;p24"/>
            <p:cNvCxnSpPr/>
            <p:nvPr/>
          </p:nvCxnSpPr>
          <p:spPr>
            <a:xfrm>
              <a:off x="4810969" y="1028949"/>
              <a:ext cx="0" cy="1438275"/>
            </a:xfrm>
            <a:prstGeom prst="straightConnector1">
              <a:avLst/>
            </a:prstGeom>
            <a:noFill/>
            <a:ln w="25400" cap="flat" cmpd="sng">
              <a:solidFill>
                <a:schemeClr val="dk1"/>
              </a:solidFill>
              <a:prstDash val="dot"/>
              <a:round/>
              <a:headEnd type="none" w="sm" len="sm"/>
              <a:tailEnd type="none" w="sm" len="sm"/>
            </a:ln>
          </p:spPr>
        </p:cxnSp>
        <p:cxnSp>
          <p:nvCxnSpPr>
            <p:cNvPr id="853" name="Google Shape;853;p24"/>
            <p:cNvCxnSpPr/>
            <p:nvPr/>
          </p:nvCxnSpPr>
          <p:spPr>
            <a:xfrm>
              <a:off x="2667844" y="1028949"/>
              <a:ext cx="2143125" cy="0"/>
            </a:xfrm>
            <a:prstGeom prst="straightConnector1">
              <a:avLst/>
            </a:prstGeom>
            <a:noFill/>
            <a:ln w="25400" cap="flat" cmpd="sng">
              <a:solidFill>
                <a:schemeClr val="dk1"/>
              </a:solidFill>
              <a:prstDash val="dot"/>
              <a:round/>
              <a:headEnd type="none" w="sm" len="sm"/>
              <a:tailEnd type="none" w="sm" len="sm"/>
            </a:ln>
          </p:spPr>
        </p:cxnSp>
        <p:cxnSp>
          <p:nvCxnSpPr>
            <p:cNvPr id="854" name="Google Shape;854;p24"/>
            <p:cNvCxnSpPr/>
            <p:nvPr/>
          </p:nvCxnSpPr>
          <p:spPr>
            <a:xfrm rot="10800000" flipH="1">
              <a:off x="2661494" y="1017836"/>
              <a:ext cx="417512" cy="1449388"/>
            </a:xfrm>
            <a:prstGeom prst="straightConnector1">
              <a:avLst/>
            </a:prstGeom>
            <a:noFill/>
            <a:ln w="25400" cap="flat" cmpd="sng">
              <a:solidFill>
                <a:schemeClr val="dk2"/>
              </a:solidFill>
              <a:prstDash val="solid"/>
              <a:round/>
              <a:headEnd type="none" w="sm" len="sm"/>
              <a:tailEnd type="none" w="sm" len="sm"/>
            </a:ln>
          </p:spPr>
        </p:cxnSp>
        <p:cxnSp>
          <p:nvCxnSpPr>
            <p:cNvPr id="855" name="Google Shape;855;p24"/>
            <p:cNvCxnSpPr/>
            <p:nvPr/>
          </p:nvCxnSpPr>
          <p:spPr>
            <a:xfrm rot="10800000" flipH="1">
              <a:off x="4806206" y="1014661"/>
              <a:ext cx="419100" cy="1449388"/>
            </a:xfrm>
            <a:prstGeom prst="straightConnector1">
              <a:avLst/>
            </a:prstGeom>
            <a:noFill/>
            <a:ln w="25400" cap="flat" cmpd="sng">
              <a:solidFill>
                <a:schemeClr val="dk2"/>
              </a:solidFill>
              <a:prstDash val="solid"/>
              <a:round/>
              <a:headEnd type="none" w="sm" len="sm"/>
              <a:tailEnd type="none" w="sm" len="sm"/>
            </a:ln>
          </p:spPr>
        </p:cxnSp>
        <p:cxnSp>
          <p:nvCxnSpPr>
            <p:cNvPr id="856" name="Google Shape;856;p24"/>
            <p:cNvCxnSpPr/>
            <p:nvPr/>
          </p:nvCxnSpPr>
          <p:spPr>
            <a:xfrm>
              <a:off x="3075831" y="1021011"/>
              <a:ext cx="2138363" cy="0"/>
            </a:xfrm>
            <a:prstGeom prst="straightConnector1">
              <a:avLst/>
            </a:prstGeom>
            <a:noFill/>
            <a:ln w="25400" cap="flat" cmpd="sng">
              <a:solidFill>
                <a:schemeClr val="dk2"/>
              </a:solidFill>
              <a:prstDash val="solid"/>
              <a:round/>
              <a:headEnd type="none" w="sm" len="sm"/>
              <a:tailEnd type="none" w="sm" len="sm"/>
            </a:ln>
          </p:spPr>
        </p:cxnSp>
        <p:sp>
          <p:nvSpPr>
            <p:cNvPr id="857" name="Google Shape;857;p24"/>
            <p:cNvSpPr/>
            <p:nvPr/>
          </p:nvSpPr>
          <p:spPr>
            <a:xfrm>
              <a:off x="3104406" y="947986"/>
              <a:ext cx="161925" cy="139700"/>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58" name="Google Shape;858;p24"/>
            <p:cNvSpPr/>
            <p:nvPr/>
          </p:nvSpPr>
          <p:spPr>
            <a:xfrm>
              <a:off x="5044331" y="952749"/>
              <a:ext cx="161925" cy="139700"/>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59" name="Google Shape;859;p24"/>
            <p:cNvSpPr/>
            <p:nvPr/>
          </p:nvSpPr>
          <p:spPr>
            <a:xfrm>
              <a:off x="4734769" y="2338636"/>
              <a:ext cx="163512" cy="139700"/>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60" name="Google Shape;860;p24"/>
            <p:cNvSpPr/>
            <p:nvPr/>
          </p:nvSpPr>
          <p:spPr>
            <a:xfrm>
              <a:off x="2596406" y="2325936"/>
              <a:ext cx="161925" cy="141288"/>
            </a:xfrm>
            <a:prstGeom prst="ellipse">
              <a:avLst/>
            </a:prstGeom>
            <a:solidFill>
              <a:srgbClr val="CC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861" name="Google Shape;861;p24"/>
            <p:cNvSpPr/>
            <p:nvPr/>
          </p:nvSpPr>
          <p:spPr>
            <a:xfrm>
              <a:off x="3344119" y="2559299"/>
              <a:ext cx="8445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MRF</a:t>
              </a:r>
              <a:endParaRPr/>
            </a:p>
          </p:txBody>
        </p:sp>
      </p:grpSp>
      <p:grpSp>
        <p:nvGrpSpPr>
          <p:cNvPr id="862" name="Google Shape;862;p24"/>
          <p:cNvGrpSpPr/>
          <p:nvPr/>
        </p:nvGrpSpPr>
        <p:grpSpPr>
          <a:xfrm>
            <a:off x="8103446" y="832396"/>
            <a:ext cx="2203450" cy="2087563"/>
            <a:chOff x="7214444" y="928936"/>
            <a:chExt cx="2203450" cy="2087563"/>
          </a:xfrm>
        </p:grpSpPr>
        <p:cxnSp>
          <p:nvCxnSpPr>
            <p:cNvPr id="863" name="Google Shape;863;p24"/>
            <p:cNvCxnSpPr/>
            <p:nvPr/>
          </p:nvCxnSpPr>
          <p:spPr>
            <a:xfrm rot="10800000" flipH="1">
              <a:off x="7214444" y="928936"/>
              <a:ext cx="282575" cy="1549400"/>
            </a:xfrm>
            <a:prstGeom prst="straightConnector1">
              <a:avLst/>
            </a:prstGeom>
            <a:noFill/>
            <a:ln w="25400" cap="flat" cmpd="sng">
              <a:solidFill>
                <a:schemeClr val="dk2"/>
              </a:solidFill>
              <a:prstDash val="solid"/>
              <a:round/>
              <a:headEnd type="none" w="sm" len="sm"/>
              <a:tailEnd type="none" w="sm" len="sm"/>
            </a:ln>
          </p:spPr>
        </p:cxnSp>
        <p:grpSp>
          <p:nvGrpSpPr>
            <p:cNvPr id="864" name="Google Shape;864;p24"/>
            <p:cNvGrpSpPr/>
            <p:nvPr/>
          </p:nvGrpSpPr>
          <p:grpSpPr>
            <a:xfrm>
              <a:off x="7214444" y="928936"/>
              <a:ext cx="1920875" cy="1549400"/>
              <a:chOff x="3881" y="634"/>
              <a:chExt cx="1210" cy="976"/>
            </a:xfrm>
          </p:grpSpPr>
          <p:cxnSp>
            <p:nvCxnSpPr>
              <p:cNvPr id="865" name="Google Shape;865;p24"/>
              <p:cNvCxnSpPr/>
              <p:nvPr/>
            </p:nvCxnSpPr>
            <p:spPr>
              <a:xfrm>
                <a:off x="3881" y="634"/>
                <a:ext cx="0" cy="976"/>
              </a:xfrm>
              <a:prstGeom prst="straightConnector1">
                <a:avLst/>
              </a:prstGeom>
              <a:noFill/>
              <a:ln w="25400" cap="flat" cmpd="sng">
                <a:solidFill>
                  <a:schemeClr val="dk1"/>
                </a:solidFill>
                <a:prstDash val="dot"/>
                <a:round/>
                <a:headEnd type="none" w="sm" len="sm"/>
                <a:tailEnd type="none" w="sm" len="sm"/>
              </a:ln>
            </p:spPr>
          </p:cxnSp>
          <p:cxnSp>
            <p:nvCxnSpPr>
              <p:cNvPr id="866" name="Google Shape;866;p24"/>
              <p:cNvCxnSpPr/>
              <p:nvPr/>
            </p:nvCxnSpPr>
            <p:spPr>
              <a:xfrm>
                <a:off x="5091" y="634"/>
                <a:ext cx="0" cy="976"/>
              </a:xfrm>
              <a:prstGeom prst="straightConnector1">
                <a:avLst/>
              </a:prstGeom>
              <a:noFill/>
              <a:ln w="25400" cap="flat" cmpd="sng">
                <a:solidFill>
                  <a:schemeClr val="dk1"/>
                </a:solidFill>
                <a:prstDash val="dot"/>
                <a:round/>
                <a:headEnd type="none" w="sm" len="sm"/>
                <a:tailEnd type="none" w="sm" len="sm"/>
              </a:ln>
            </p:spPr>
          </p:cxnSp>
          <p:cxnSp>
            <p:nvCxnSpPr>
              <p:cNvPr id="867" name="Google Shape;867;p24"/>
              <p:cNvCxnSpPr/>
              <p:nvPr/>
            </p:nvCxnSpPr>
            <p:spPr>
              <a:xfrm>
                <a:off x="3881" y="634"/>
                <a:ext cx="1210" cy="0"/>
              </a:xfrm>
              <a:prstGeom prst="straightConnector1">
                <a:avLst/>
              </a:prstGeom>
              <a:noFill/>
              <a:ln w="25400" cap="flat" cmpd="sng">
                <a:solidFill>
                  <a:schemeClr val="dk1"/>
                </a:solidFill>
                <a:prstDash val="dot"/>
                <a:round/>
                <a:headEnd type="none" w="sm" len="sm"/>
                <a:tailEnd type="none" w="sm" len="sm"/>
              </a:ln>
            </p:spPr>
          </p:cxnSp>
          <p:cxnSp>
            <p:nvCxnSpPr>
              <p:cNvPr id="868" name="Google Shape;868;p24"/>
              <p:cNvCxnSpPr/>
              <p:nvPr/>
            </p:nvCxnSpPr>
            <p:spPr>
              <a:xfrm>
                <a:off x="3881" y="634"/>
                <a:ext cx="1210" cy="976"/>
              </a:xfrm>
              <a:prstGeom prst="straightConnector1">
                <a:avLst/>
              </a:prstGeom>
              <a:noFill/>
              <a:ln w="25400" cap="flat" cmpd="sng">
                <a:solidFill>
                  <a:schemeClr val="dk1"/>
                </a:solidFill>
                <a:prstDash val="dot"/>
                <a:round/>
                <a:headEnd type="none" w="sm" len="sm"/>
                <a:tailEnd type="none" w="sm" len="sm"/>
              </a:ln>
            </p:spPr>
          </p:cxnSp>
          <p:cxnSp>
            <p:nvCxnSpPr>
              <p:cNvPr id="869" name="Google Shape;869;p24"/>
              <p:cNvCxnSpPr/>
              <p:nvPr/>
            </p:nvCxnSpPr>
            <p:spPr>
              <a:xfrm rot="10800000" flipH="1">
                <a:off x="3881" y="634"/>
                <a:ext cx="1210" cy="976"/>
              </a:xfrm>
              <a:prstGeom prst="straightConnector1">
                <a:avLst/>
              </a:prstGeom>
              <a:noFill/>
              <a:ln w="25400" cap="flat" cmpd="sng">
                <a:solidFill>
                  <a:schemeClr val="dk1"/>
                </a:solidFill>
                <a:prstDash val="dot"/>
                <a:round/>
                <a:headEnd type="none" w="sm" len="sm"/>
                <a:tailEnd type="none" w="sm" len="sm"/>
              </a:ln>
            </p:spPr>
          </p:cxnSp>
        </p:grpSp>
        <p:cxnSp>
          <p:nvCxnSpPr>
            <p:cNvPr id="870" name="Google Shape;870;p24"/>
            <p:cNvCxnSpPr/>
            <p:nvPr/>
          </p:nvCxnSpPr>
          <p:spPr>
            <a:xfrm rot="10800000" flipH="1">
              <a:off x="9135319" y="928936"/>
              <a:ext cx="282575" cy="1549400"/>
            </a:xfrm>
            <a:prstGeom prst="straightConnector1">
              <a:avLst/>
            </a:prstGeom>
            <a:noFill/>
            <a:ln w="25400" cap="flat" cmpd="sng">
              <a:solidFill>
                <a:schemeClr val="dk2"/>
              </a:solidFill>
              <a:prstDash val="solid"/>
              <a:round/>
              <a:headEnd type="none" w="sm" len="sm"/>
              <a:tailEnd type="none" w="sm" len="sm"/>
            </a:ln>
          </p:spPr>
        </p:cxnSp>
        <p:cxnSp>
          <p:nvCxnSpPr>
            <p:cNvPr id="871" name="Google Shape;871;p24"/>
            <p:cNvCxnSpPr/>
            <p:nvPr/>
          </p:nvCxnSpPr>
          <p:spPr>
            <a:xfrm>
              <a:off x="7497019" y="928936"/>
              <a:ext cx="1920875" cy="0"/>
            </a:xfrm>
            <a:prstGeom prst="straightConnector1">
              <a:avLst/>
            </a:prstGeom>
            <a:noFill/>
            <a:ln w="25400" cap="flat" cmpd="sng">
              <a:solidFill>
                <a:schemeClr val="dk2"/>
              </a:solidFill>
              <a:prstDash val="solid"/>
              <a:round/>
              <a:headEnd type="none" w="sm" len="sm"/>
              <a:tailEnd type="none" w="sm" len="sm"/>
            </a:ln>
          </p:spPr>
        </p:cxnSp>
        <p:cxnSp>
          <p:nvCxnSpPr>
            <p:cNvPr id="872" name="Google Shape;872;p24"/>
            <p:cNvCxnSpPr/>
            <p:nvPr/>
          </p:nvCxnSpPr>
          <p:spPr>
            <a:xfrm rot="10800000" flipH="1">
              <a:off x="7214444" y="928936"/>
              <a:ext cx="2203450" cy="1549400"/>
            </a:xfrm>
            <a:prstGeom prst="straightConnector1">
              <a:avLst/>
            </a:prstGeom>
            <a:noFill/>
            <a:ln w="25400" cap="flat" cmpd="sng">
              <a:solidFill>
                <a:srgbClr val="CC3300"/>
              </a:solidFill>
              <a:prstDash val="solid"/>
              <a:round/>
              <a:headEnd type="none" w="sm" len="sm"/>
              <a:tailEnd type="none" w="sm" len="sm"/>
            </a:ln>
          </p:spPr>
        </p:cxnSp>
        <p:cxnSp>
          <p:nvCxnSpPr>
            <p:cNvPr id="873" name="Google Shape;873;p24"/>
            <p:cNvCxnSpPr/>
            <p:nvPr/>
          </p:nvCxnSpPr>
          <p:spPr>
            <a:xfrm>
              <a:off x="8338394" y="1703636"/>
              <a:ext cx="796925" cy="774700"/>
            </a:xfrm>
            <a:prstGeom prst="straightConnector1">
              <a:avLst/>
            </a:prstGeom>
            <a:noFill/>
            <a:ln w="25400" cap="flat" cmpd="sng">
              <a:solidFill>
                <a:srgbClr val="CC3300"/>
              </a:solidFill>
              <a:prstDash val="solid"/>
              <a:round/>
              <a:headEnd type="none" w="sm" len="sm"/>
              <a:tailEnd type="none" w="sm" len="sm"/>
            </a:ln>
          </p:spPr>
        </p:cxnSp>
        <p:cxnSp>
          <p:nvCxnSpPr>
            <p:cNvPr id="874" name="Google Shape;874;p24"/>
            <p:cNvCxnSpPr/>
            <p:nvPr/>
          </p:nvCxnSpPr>
          <p:spPr>
            <a:xfrm>
              <a:off x="7497019" y="928936"/>
              <a:ext cx="749300" cy="193675"/>
            </a:xfrm>
            <a:prstGeom prst="straightConnector1">
              <a:avLst/>
            </a:prstGeom>
            <a:noFill/>
            <a:ln w="25400" cap="flat" cmpd="sng">
              <a:solidFill>
                <a:srgbClr val="CC3300"/>
              </a:solidFill>
              <a:prstDash val="solid"/>
              <a:round/>
              <a:headEnd type="none" w="sm" len="sm"/>
              <a:tailEnd type="none" w="sm" len="sm"/>
            </a:ln>
          </p:spPr>
        </p:cxnSp>
        <p:cxnSp>
          <p:nvCxnSpPr>
            <p:cNvPr id="875" name="Google Shape;875;p24"/>
            <p:cNvCxnSpPr/>
            <p:nvPr/>
          </p:nvCxnSpPr>
          <p:spPr>
            <a:xfrm>
              <a:off x="8246319" y="1122611"/>
              <a:ext cx="92075" cy="581025"/>
            </a:xfrm>
            <a:prstGeom prst="straightConnector1">
              <a:avLst/>
            </a:prstGeom>
            <a:noFill/>
            <a:ln w="25400" cap="flat" cmpd="sng">
              <a:solidFill>
                <a:srgbClr val="CC3300"/>
              </a:solidFill>
              <a:prstDash val="solid"/>
              <a:round/>
              <a:headEnd type="none" w="sm" len="sm"/>
              <a:tailEnd type="none" w="sm" len="sm"/>
            </a:ln>
          </p:spPr>
        </p:cxnSp>
        <p:sp>
          <p:nvSpPr>
            <p:cNvPr id="876" name="Google Shape;876;p24"/>
            <p:cNvSpPr/>
            <p:nvPr/>
          </p:nvSpPr>
          <p:spPr>
            <a:xfrm>
              <a:off x="7843094" y="2559299"/>
              <a:ext cx="811212"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CBF</a:t>
              </a:r>
              <a:endParaRPr/>
            </a:p>
          </p:txBody>
        </p:sp>
      </p:grpSp>
      <p:grpSp>
        <p:nvGrpSpPr>
          <p:cNvPr id="877" name="Google Shape;877;p24"/>
          <p:cNvGrpSpPr/>
          <p:nvPr/>
        </p:nvGrpSpPr>
        <p:grpSpPr>
          <a:xfrm>
            <a:off x="4763293" y="3079251"/>
            <a:ext cx="2665413" cy="2133600"/>
            <a:chOff x="4799856" y="3281611"/>
            <a:chExt cx="2665413" cy="2133600"/>
          </a:xfrm>
        </p:grpSpPr>
        <p:cxnSp>
          <p:nvCxnSpPr>
            <p:cNvPr id="878" name="Google Shape;878;p24"/>
            <p:cNvCxnSpPr/>
            <p:nvPr/>
          </p:nvCxnSpPr>
          <p:spPr>
            <a:xfrm rot="10800000" flipH="1">
              <a:off x="4812556" y="3330824"/>
              <a:ext cx="430213" cy="1533525"/>
            </a:xfrm>
            <a:prstGeom prst="straightConnector1">
              <a:avLst/>
            </a:prstGeom>
            <a:noFill/>
            <a:ln w="25400" cap="flat" cmpd="sng">
              <a:solidFill>
                <a:schemeClr val="dk2"/>
              </a:solidFill>
              <a:prstDash val="solid"/>
              <a:round/>
              <a:headEnd type="none" w="sm" len="sm"/>
              <a:tailEnd type="none" w="sm" len="sm"/>
            </a:ln>
          </p:spPr>
        </p:cxnSp>
        <p:grpSp>
          <p:nvGrpSpPr>
            <p:cNvPr id="879" name="Google Shape;879;p24"/>
            <p:cNvGrpSpPr/>
            <p:nvPr/>
          </p:nvGrpSpPr>
          <p:grpSpPr>
            <a:xfrm>
              <a:off x="4799856" y="3330824"/>
              <a:ext cx="2235200" cy="1546225"/>
              <a:chOff x="2360" y="2147"/>
              <a:chExt cx="1408" cy="974"/>
            </a:xfrm>
          </p:grpSpPr>
          <p:grpSp>
            <p:nvGrpSpPr>
              <p:cNvPr id="880" name="Google Shape;880;p24"/>
              <p:cNvGrpSpPr/>
              <p:nvPr/>
            </p:nvGrpSpPr>
            <p:grpSpPr>
              <a:xfrm>
                <a:off x="2360" y="2148"/>
                <a:ext cx="1408" cy="973"/>
                <a:chOff x="2360" y="2148"/>
                <a:chExt cx="1408" cy="973"/>
              </a:xfrm>
            </p:grpSpPr>
            <p:cxnSp>
              <p:nvCxnSpPr>
                <p:cNvPr id="881" name="Google Shape;881;p24"/>
                <p:cNvCxnSpPr/>
                <p:nvPr/>
              </p:nvCxnSpPr>
              <p:spPr>
                <a:xfrm>
                  <a:off x="2360" y="2148"/>
                  <a:ext cx="0" cy="973"/>
                </a:xfrm>
                <a:prstGeom prst="straightConnector1">
                  <a:avLst/>
                </a:prstGeom>
                <a:noFill/>
                <a:ln w="25400" cap="flat" cmpd="sng">
                  <a:solidFill>
                    <a:schemeClr val="dk1"/>
                  </a:solidFill>
                  <a:prstDash val="dot"/>
                  <a:round/>
                  <a:headEnd type="none" w="sm" len="sm"/>
                  <a:tailEnd type="none" w="sm" len="sm"/>
                </a:ln>
              </p:spPr>
            </p:cxnSp>
            <p:cxnSp>
              <p:nvCxnSpPr>
                <p:cNvPr id="882" name="Google Shape;882;p24"/>
                <p:cNvCxnSpPr/>
                <p:nvPr/>
              </p:nvCxnSpPr>
              <p:spPr>
                <a:xfrm>
                  <a:off x="3768" y="2148"/>
                  <a:ext cx="0" cy="973"/>
                </a:xfrm>
                <a:prstGeom prst="straightConnector1">
                  <a:avLst/>
                </a:prstGeom>
                <a:noFill/>
                <a:ln w="25400" cap="flat" cmpd="sng">
                  <a:solidFill>
                    <a:schemeClr val="dk1"/>
                  </a:solidFill>
                  <a:prstDash val="dot"/>
                  <a:round/>
                  <a:headEnd type="none" w="sm" len="sm"/>
                  <a:tailEnd type="none" w="sm" len="sm"/>
                </a:ln>
              </p:spPr>
            </p:cxnSp>
            <p:cxnSp>
              <p:nvCxnSpPr>
                <p:cNvPr id="883" name="Google Shape;883;p24"/>
                <p:cNvCxnSpPr/>
                <p:nvPr/>
              </p:nvCxnSpPr>
              <p:spPr>
                <a:xfrm>
                  <a:off x="2360" y="2148"/>
                  <a:ext cx="1408" cy="0"/>
                </a:xfrm>
                <a:prstGeom prst="straightConnector1">
                  <a:avLst/>
                </a:prstGeom>
                <a:noFill/>
                <a:ln w="25400" cap="flat" cmpd="sng">
                  <a:solidFill>
                    <a:schemeClr val="dk1"/>
                  </a:solidFill>
                  <a:prstDash val="dot"/>
                  <a:round/>
                  <a:headEnd type="none" w="sm" len="sm"/>
                  <a:tailEnd type="none" w="sm" len="sm"/>
                </a:ln>
              </p:spPr>
            </p:cxnSp>
          </p:grpSp>
          <p:cxnSp>
            <p:nvCxnSpPr>
              <p:cNvPr id="884" name="Google Shape;884;p24"/>
              <p:cNvCxnSpPr/>
              <p:nvPr/>
            </p:nvCxnSpPr>
            <p:spPr>
              <a:xfrm rot="10800000" flipH="1">
                <a:off x="2360" y="2147"/>
                <a:ext cx="1006" cy="970"/>
              </a:xfrm>
              <a:prstGeom prst="straightConnector1">
                <a:avLst/>
              </a:prstGeom>
              <a:noFill/>
              <a:ln w="25400" cap="flat" cmpd="sng">
                <a:solidFill>
                  <a:schemeClr val="dk1"/>
                </a:solidFill>
                <a:prstDash val="dot"/>
                <a:round/>
                <a:headEnd type="none" w="sm" len="sm"/>
                <a:tailEnd type="none" w="sm" len="sm"/>
              </a:ln>
            </p:spPr>
          </p:cxnSp>
        </p:grpSp>
        <p:cxnSp>
          <p:nvCxnSpPr>
            <p:cNvPr id="885" name="Google Shape;885;p24"/>
            <p:cNvCxnSpPr/>
            <p:nvPr/>
          </p:nvCxnSpPr>
          <p:spPr>
            <a:xfrm rot="10800000" flipH="1">
              <a:off x="7035056" y="3349874"/>
              <a:ext cx="430213" cy="1535112"/>
            </a:xfrm>
            <a:prstGeom prst="straightConnector1">
              <a:avLst/>
            </a:prstGeom>
            <a:noFill/>
            <a:ln w="25400" cap="flat" cmpd="sng">
              <a:solidFill>
                <a:schemeClr val="dk2"/>
              </a:solidFill>
              <a:prstDash val="solid"/>
              <a:round/>
              <a:headEnd type="none" w="sm" len="sm"/>
              <a:tailEnd type="none" w="sm" len="sm"/>
            </a:ln>
          </p:spPr>
        </p:cxnSp>
        <p:cxnSp>
          <p:nvCxnSpPr>
            <p:cNvPr id="886" name="Google Shape;886;p24"/>
            <p:cNvCxnSpPr/>
            <p:nvPr/>
          </p:nvCxnSpPr>
          <p:spPr>
            <a:xfrm>
              <a:off x="5234831" y="3330824"/>
              <a:ext cx="1462088" cy="269875"/>
            </a:xfrm>
            <a:prstGeom prst="straightConnector1">
              <a:avLst/>
            </a:prstGeom>
            <a:noFill/>
            <a:ln w="25400" cap="flat" cmpd="sng">
              <a:solidFill>
                <a:schemeClr val="dk2"/>
              </a:solidFill>
              <a:prstDash val="solid"/>
              <a:round/>
              <a:headEnd type="none" w="sm" len="sm"/>
              <a:tailEnd type="none" w="sm" len="sm"/>
            </a:ln>
          </p:spPr>
        </p:cxnSp>
        <p:cxnSp>
          <p:nvCxnSpPr>
            <p:cNvPr id="887" name="Google Shape;887;p24"/>
            <p:cNvCxnSpPr/>
            <p:nvPr/>
          </p:nvCxnSpPr>
          <p:spPr>
            <a:xfrm rot="10800000" flipH="1">
              <a:off x="6701681" y="3359399"/>
              <a:ext cx="758825" cy="236537"/>
            </a:xfrm>
            <a:prstGeom prst="straightConnector1">
              <a:avLst/>
            </a:prstGeom>
            <a:noFill/>
            <a:ln w="50800" cap="flat" cmpd="sng">
              <a:solidFill>
                <a:srgbClr val="CC3300"/>
              </a:solidFill>
              <a:prstDash val="solid"/>
              <a:round/>
              <a:headEnd type="none" w="sm" len="sm"/>
              <a:tailEnd type="none" w="sm" len="sm"/>
            </a:ln>
          </p:spPr>
        </p:cxnSp>
        <p:cxnSp>
          <p:nvCxnSpPr>
            <p:cNvPr id="888" name="Google Shape;888;p24"/>
            <p:cNvCxnSpPr/>
            <p:nvPr/>
          </p:nvCxnSpPr>
          <p:spPr>
            <a:xfrm rot="10800000" flipH="1">
              <a:off x="4799856" y="3605461"/>
              <a:ext cx="1897063" cy="1265238"/>
            </a:xfrm>
            <a:prstGeom prst="straightConnector1">
              <a:avLst/>
            </a:prstGeom>
            <a:noFill/>
            <a:ln w="25400" cap="flat" cmpd="sng">
              <a:solidFill>
                <a:schemeClr val="dk2"/>
              </a:solidFill>
              <a:prstDash val="solid"/>
              <a:round/>
              <a:headEnd type="none" w="sm" len="sm"/>
              <a:tailEnd type="none" w="sm" len="sm"/>
            </a:ln>
          </p:spPr>
        </p:cxnSp>
        <p:cxnSp>
          <p:nvCxnSpPr>
            <p:cNvPr id="889" name="Google Shape;889;p24"/>
            <p:cNvCxnSpPr/>
            <p:nvPr/>
          </p:nvCxnSpPr>
          <p:spPr>
            <a:xfrm>
              <a:off x="6750894" y="3508624"/>
              <a:ext cx="0" cy="193675"/>
            </a:xfrm>
            <a:prstGeom prst="straightConnector1">
              <a:avLst/>
            </a:prstGeom>
            <a:noFill/>
            <a:ln w="12700" cap="flat" cmpd="sng">
              <a:solidFill>
                <a:schemeClr val="dk1"/>
              </a:solidFill>
              <a:prstDash val="solid"/>
              <a:round/>
              <a:headEnd type="none" w="sm" len="sm"/>
              <a:tailEnd type="none" w="sm" len="sm"/>
            </a:ln>
          </p:spPr>
        </p:cxnSp>
        <p:cxnSp>
          <p:nvCxnSpPr>
            <p:cNvPr id="890" name="Google Shape;890;p24"/>
            <p:cNvCxnSpPr/>
            <p:nvPr/>
          </p:nvCxnSpPr>
          <p:spPr>
            <a:xfrm>
              <a:off x="6838206" y="3465761"/>
              <a:ext cx="0" cy="193675"/>
            </a:xfrm>
            <a:prstGeom prst="straightConnector1">
              <a:avLst/>
            </a:prstGeom>
            <a:noFill/>
            <a:ln w="12700" cap="flat" cmpd="sng">
              <a:solidFill>
                <a:schemeClr val="dk1"/>
              </a:solidFill>
              <a:prstDash val="solid"/>
              <a:round/>
              <a:headEnd type="none" w="sm" len="sm"/>
              <a:tailEnd type="none" w="sm" len="sm"/>
            </a:ln>
          </p:spPr>
        </p:cxnSp>
        <p:cxnSp>
          <p:nvCxnSpPr>
            <p:cNvPr id="891" name="Google Shape;891;p24"/>
            <p:cNvCxnSpPr/>
            <p:nvPr/>
          </p:nvCxnSpPr>
          <p:spPr>
            <a:xfrm>
              <a:off x="6920756" y="3434011"/>
              <a:ext cx="0" cy="192088"/>
            </a:xfrm>
            <a:prstGeom prst="straightConnector1">
              <a:avLst/>
            </a:prstGeom>
            <a:noFill/>
            <a:ln w="12700" cap="flat" cmpd="sng">
              <a:solidFill>
                <a:schemeClr val="dk1"/>
              </a:solidFill>
              <a:prstDash val="solid"/>
              <a:round/>
              <a:headEnd type="none" w="sm" len="sm"/>
              <a:tailEnd type="none" w="sm" len="sm"/>
            </a:ln>
          </p:spPr>
        </p:cxnSp>
        <p:cxnSp>
          <p:nvCxnSpPr>
            <p:cNvPr id="892" name="Google Shape;892;p24"/>
            <p:cNvCxnSpPr/>
            <p:nvPr/>
          </p:nvCxnSpPr>
          <p:spPr>
            <a:xfrm>
              <a:off x="6996956" y="3400674"/>
              <a:ext cx="0" cy="195262"/>
            </a:xfrm>
            <a:prstGeom prst="straightConnector1">
              <a:avLst/>
            </a:prstGeom>
            <a:noFill/>
            <a:ln w="12700" cap="flat" cmpd="sng">
              <a:solidFill>
                <a:schemeClr val="dk1"/>
              </a:solidFill>
              <a:prstDash val="solid"/>
              <a:round/>
              <a:headEnd type="none" w="sm" len="sm"/>
              <a:tailEnd type="none" w="sm" len="sm"/>
            </a:ln>
          </p:spPr>
        </p:cxnSp>
        <p:cxnSp>
          <p:nvCxnSpPr>
            <p:cNvPr id="893" name="Google Shape;893;p24"/>
            <p:cNvCxnSpPr/>
            <p:nvPr/>
          </p:nvCxnSpPr>
          <p:spPr>
            <a:xfrm>
              <a:off x="7077919" y="3380036"/>
              <a:ext cx="0" cy="193675"/>
            </a:xfrm>
            <a:prstGeom prst="straightConnector1">
              <a:avLst/>
            </a:prstGeom>
            <a:noFill/>
            <a:ln w="12700" cap="flat" cmpd="sng">
              <a:solidFill>
                <a:schemeClr val="dk1"/>
              </a:solidFill>
              <a:prstDash val="solid"/>
              <a:round/>
              <a:headEnd type="none" w="sm" len="sm"/>
              <a:tailEnd type="none" w="sm" len="sm"/>
            </a:ln>
          </p:spPr>
        </p:cxnSp>
        <p:cxnSp>
          <p:nvCxnSpPr>
            <p:cNvPr id="894" name="Google Shape;894;p24"/>
            <p:cNvCxnSpPr/>
            <p:nvPr/>
          </p:nvCxnSpPr>
          <p:spPr>
            <a:xfrm>
              <a:off x="7160469" y="3357811"/>
              <a:ext cx="0" cy="192088"/>
            </a:xfrm>
            <a:prstGeom prst="straightConnector1">
              <a:avLst/>
            </a:prstGeom>
            <a:noFill/>
            <a:ln w="12700" cap="flat" cmpd="sng">
              <a:solidFill>
                <a:schemeClr val="dk1"/>
              </a:solidFill>
              <a:prstDash val="solid"/>
              <a:round/>
              <a:headEnd type="none" w="sm" len="sm"/>
              <a:tailEnd type="none" w="sm" len="sm"/>
            </a:ln>
          </p:spPr>
        </p:cxnSp>
        <p:cxnSp>
          <p:nvCxnSpPr>
            <p:cNvPr id="895" name="Google Shape;895;p24"/>
            <p:cNvCxnSpPr/>
            <p:nvPr/>
          </p:nvCxnSpPr>
          <p:spPr>
            <a:xfrm>
              <a:off x="7241431" y="3330824"/>
              <a:ext cx="0" cy="193675"/>
            </a:xfrm>
            <a:prstGeom prst="straightConnector1">
              <a:avLst/>
            </a:prstGeom>
            <a:noFill/>
            <a:ln w="12700" cap="flat" cmpd="sng">
              <a:solidFill>
                <a:schemeClr val="dk1"/>
              </a:solidFill>
              <a:prstDash val="solid"/>
              <a:round/>
              <a:headEnd type="none" w="sm" len="sm"/>
              <a:tailEnd type="none" w="sm" len="sm"/>
            </a:ln>
          </p:spPr>
        </p:cxnSp>
        <p:cxnSp>
          <p:nvCxnSpPr>
            <p:cNvPr id="896" name="Google Shape;896;p24"/>
            <p:cNvCxnSpPr/>
            <p:nvPr/>
          </p:nvCxnSpPr>
          <p:spPr>
            <a:xfrm>
              <a:off x="7322394" y="3303836"/>
              <a:ext cx="0" cy="193675"/>
            </a:xfrm>
            <a:prstGeom prst="straightConnector1">
              <a:avLst/>
            </a:prstGeom>
            <a:noFill/>
            <a:ln w="12700" cap="flat" cmpd="sng">
              <a:solidFill>
                <a:schemeClr val="dk1"/>
              </a:solidFill>
              <a:prstDash val="solid"/>
              <a:round/>
              <a:headEnd type="none" w="sm" len="sm"/>
              <a:tailEnd type="none" w="sm" len="sm"/>
            </a:ln>
          </p:spPr>
        </p:cxnSp>
        <p:cxnSp>
          <p:nvCxnSpPr>
            <p:cNvPr id="897" name="Google Shape;897;p24"/>
            <p:cNvCxnSpPr/>
            <p:nvPr/>
          </p:nvCxnSpPr>
          <p:spPr>
            <a:xfrm>
              <a:off x="7404944" y="3281611"/>
              <a:ext cx="0" cy="192088"/>
            </a:xfrm>
            <a:prstGeom prst="straightConnector1">
              <a:avLst/>
            </a:prstGeom>
            <a:noFill/>
            <a:ln w="12700" cap="flat" cmpd="sng">
              <a:solidFill>
                <a:schemeClr val="dk1"/>
              </a:solidFill>
              <a:prstDash val="solid"/>
              <a:round/>
              <a:headEnd type="none" w="sm" len="sm"/>
              <a:tailEnd type="none" w="sm" len="sm"/>
            </a:ln>
          </p:spPr>
        </p:cxnSp>
        <p:sp>
          <p:nvSpPr>
            <p:cNvPr id="898" name="Google Shape;898;p24"/>
            <p:cNvSpPr/>
            <p:nvPr/>
          </p:nvSpPr>
          <p:spPr>
            <a:xfrm>
              <a:off x="5698381" y="4958011"/>
              <a:ext cx="7937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EBF</a:t>
              </a:r>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2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Design of EBFs - General Approach</a:t>
            </a:r>
            <a:endParaRPr/>
          </a:p>
        </p:txBody>
      </p:sp>
      <p:sp>
        <p:nvSpPr>
          <p:cNvPr id="905" name="Google Shape;905;p2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906" name="Google Shape;906;p25"/>
          <p:cNvSpPr txBox="1"/>
          <p:nvPr/>
        </p:nvSpPr>
        <p:spPr>
          <a:xfrm>
            <a:off x="5159896" y="1984529"/>
            <a:ext cx="4246563"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endParaRPr sz="2400" b="0">
              <a:solidFill>
                <a:schemeClr val="dk1"/>
              </a:solidFill>
              <a:latin typeface="Arial"/>
              <a:ea typeface="Arial"/>
              <a:cs typeface="Arial"/>
              <a:sym typeface="Arial"/>
            </a:endParaRPr>
          </a:p>
        </p:txBody>
      </p:sp>
      <p:sp>
        <p:nvSpPr>
          <p:cNvPr id="907" name="Google Shape;907;p25"/>
          <p:cNvSpPr/>
          <p:nvPr/>
        </p:nvSpPr>
        <p:spPr>
          <a:xfrm>
            <a:off x="5159894" y="1872580"/>
            <a:ext cx="5837001" cy="3323987"/>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228600" marR="0" lvl="0" indent="-228600" algn="l" rtl="0">
              <a:spcBef>
                <a:spcPts val="0"/>
              </a:spcBef>
              <a:spcAft>
                <a:spcPts val="0"/>
              </a:spcAft>
              <a:buClr>
                <a:schemeClr val="dk1"/>
              </a:buClr>
              <a:buSzPts val="2500"/>
              <a:buFont typeface="Arial"/>
              <a:buChar char="•"/>
            </a:pPr>
            <a:r>
              <a:rPr lang="en-US" sz="2000" b="0">
                <a:solidFill>
                  <a:schemeClr val="dk1"/>
                </a:solidFill>
                <a:latin typeface="Arial"/>
                <a:ea typeface="Arial"/>
                <a:cs typeface="Arial"/>
                <a:sym typeface="Arial"/>
              </a:rPr>
              <a:t>Design frame so that inelastic behavior is restricted to links.</a:t>
            </a:r>
            <a:endParaRPr/>
          </a:p>
          <a:p>
            <a:pPr marL="628650" marR="0" lvl="1" indent="-171450" algn="l" rtl="0">
              <a:spcBef>
                <a:spcPts val="100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Links are "fuse" elements of frame.</a:t>
            </a:r>
            <a:endParaRPr/>
          </a:p>
          <a:p>
            <a:pPr marL="628650" marR="0" lvl="1" indent="-171450" algn="l" rtl="0">
              <a:spcBef>
                <a:spcPts val="100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Links are weakest element of frame. All other frame elements (braces, columns, beam segments outside of link, connections) are stronger than links.</a:t>
            </a:r>
            <a:endParaRPr/>
          </a:p>
          <a:p>
            <a:pPr marL="228600" marR="0" lvl="0" indent="-228600" algn="l" rtl="0">
              <a:spcBef>
                <a:spcPts val="1000"/>
              </a:spcBef>
              <a:spcAft>
                <a:spcPts val="0"/>
              </a:spcAft>
              <a:buClr>
                <a:schemeClr val="dk1"/>
              </a:buClr>
              <a:buSzPts val="2500"/>
              <a:buFont typeface="Arial"/>
              <a:buChar char="•"/>
            </a:pPr>
            <a:r>
              <a:rPr lang="en-US" sz="2000" b="0">
                <a:solidFill>
                  <a:schemeClr val="dk1"/>
                </a:solidFill>
                <a:latin typeface="Arial"/>
                <a:ea typeface="Arial"/>
                <a:cs typeface="Arial"/>
                <a:sym typeface="Arial"/>
              </a:rPr>
              <a:t>Detail links to provide high ductility (stiffeners, lateral bracing).</a:t>
            </a:r>
            <a:endParaRPr/>
          </a:p>
        </p:txBody>
      </p:sp>
      <p:grpSp>
        <p:nvGrpSpPr>
          <p:cNvPr id="908" name="Google Shape;908;p25"/>
          <p:cNvGrpSpPr/>
          <p:nvPr/>
        </p:nvGrpSpPr>
        <p:grpSpPr>
          <a:xfrm>
            <a:off x="846659" y="1694016"/>
            <a:ext cx="3957637" cy="3916363"/>
            <a:chOff x="969" y="168"/>
            <a:chExt cx="3822" cy="3782"/>
          </a:xfrm>
        </p:grpSpPr>
        <p:grpSp>
          <p:nvGrpSpPr>
            <p:cNvPr id="909" name="Google Shape;909;p25"/>
            <p:cNvGrpSpPr/>
            <p:nvPr/>
          </p:nvGrpSpPr>
          <p:grpSpPr>
            <a:xfrm>
              <a:off x="1053" y="168"/>
              <a:ext cx="3648" cy="3722"/>
              <a:chOff x="1053" y="168"/>
              <a:chExt cx="3648" cy="3722"/>
            </a:xfrm>
          </p:grpSpPr>
          <p:sp>
            <p:nvSpPr>
              <p:cNvPr id="910" name="Google Shape;910;p25"/>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11" name="Google Shape;911;p25"/>
              <p:cNvGrpSpPr/>
              <p:nvPr/>
            </p:nvGrpSpPr>
            <p:grpSpPr>
              <a:xfrm flipH="1">
                <a:off x="3072" y="2318"/>
                <a:ext cx="355" cy="242"/>
                <a:chOff x="2334" y="1156"/>
                <a:chExt cx="355" cy="242"/>
              </a:xfrm>
            </p:grpSpPr>
            <p:sp>
              <p:nvSpPr>
                <p:cNvPr id="912" name="Google Shape;912;p25"/>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13" name="Google Shape;913;p25"/>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914" name="Google Shape;914;p25"/>
              <p:cNvGrpSpPr/>
              <p:nvPr/>
            </p:nvGrpSpPr>
            <p:grpSpPr>
              <a:xfrm flipH="1">
                <a:off x="3071" y="2031"/>
                <a:ext cx="1435" cy="287"/>
                <a:chOff x="1255" y="869"/>
                <a:chExt cx="1435" cy="287"/>
              </a:xfrm>
            </p:grpSpPr>
            <p:grpSp>
              <p:nvGrpSpPr>
                <p:cNvPr id="915" name="Google Shape;915;p25"/>
                <p:cNvGrpSpPr/>
                <p:nvPr/>
              </p:nvGrpSpPr>
              <p:grpSpPr>
                <a:xfrm>
                  <a:off x="1255" y="869"/>
                  <a:ext cx="1434" cy="287"/>
                  <a:chOff x="1255" y="869"/>
                  <a:chExt cx="1434" cy="287"/>
                </a:xfrm>
              </p:grpSpPr>
              <p:grpSp>
                <p:nvGrpSpPr>
                  <p:cNvPr id="916" name="Google Shape;916;p25"/>
                  <p:cNvGrpSpPr/>
                  <p:nvPr/>
                </p:nvGrpSpPr>
                <p:grpSpPr>
                  <a:xfrm>
                    <a:off x="1255" y="869"/>
                    <a:ext cx="1434" cy="287"/>
                    <a:chOff x="1255" y="869"/>
                    <a:chExt cx="1434" cy="287"/>
                  </a:xfrm>
                </p:grpSpPr>
                <p:sp>
                  <p:nvSpPr>
                    <p:cNvPr id="917" name="Google Shape;917;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18" name="Google Shape;918;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19" name="Google Shape;919;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20" name="Google Shape;920;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21" name="Google Shape;921;p25"/>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22" name="Google Shape;922;p25"/>
              <p:cNvSpPr/>
              <p:nvPr/>
            </p:nvSpPr>
            <p:spPr>
              <a:xfrm rot="2897558" flipH="1">
                <a:off x="2989"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23" name="Google Shape;923;p25"/>
              <p:cNvSpPr/>
              <p:nvPr/>
            </p:nvSpPr>
            <p:spPr>
              <a:xfrm flipH="1">
                <a:off x="3410"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24" name="Google Shape;924;p25"/>
              <p:cNvCxnSpPr/>
              <p:nvPr/>
            </p:nvCxnSpPr>
            <p:spPr>
              <a:xfrm rot="10800000">
                <a:off x="3075"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25" name="Google Shape;925;p25"/>
              <p:cNvCxnSpPr/>
              <p:nvPr/>
            </p:nvCxnSpPr>
            <p:spPr>
              <a:xfrm rot="10800000">
                <a:off x="3075"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926" name="Google Shape;926;p25"/>
              <p:cNvCxnSpPr/>
              <p:nvPr/>
            </p:nvCxnSpPr>
            <p:spPr>
              <a:xfrm rot="10800000">
                <a:off x="3075"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927" name="Google Shape;927;p25"/>
              <p:cNvCxnSpPr/>
              <p:nvPr/>
            </p:nvCxnSpPr>
            <p:spPr>
              <a:xfrm rot="10800000">
                <a:off x="3075" y="2315"/>
                <a:ext cx="1427" cy="0"/>
              </a:xfrm>
              <a:prstGeom prst="straightConnector1">
                <a:avLst/>
              </a:prstGeom>
              <a:noFill/>
              <a:ln w="12700" cap="flat" cmpd="sng">
                <a:solidFill>
                  <a:schemeClr val="dk1"/>
                </a:solidFill>
                <a:prstDash val="solid"/>
                <a:round/>
                <a:headEnd type="none" w="med" len="med"/>
                <a:tailEnd type="none" w="med" len="med"/>
              </a:ln>
            </p:spPr>
          </p:cxnSp>
          <p:sp>
            <p:nvSpPr>
              <p:cNvPr id="928" name="Google Shape;928;p25"/>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29" name="Google Shape;929;p25"/>
              <p:cNvGrpSpPr/>
              <p:nvPr/>
            </p:nvGrpSpPr>
            <p:grpSpPr>
              <a:xfrm>
                <a:off x="2335" y="2318"/>
                <a:ext cx="355" cy="242"/>
                <a:chOff x="2334" y="1156"/>
                <a:chExt cx="355" cy="242"/>
              </a:xfrm>
            </p:grpSpPr>
            <p:sp>
              <p:nvSpPr>
                <p:cNvPr id="930" name="Google Shape;930;p25"/>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1" name="Google Shape;931;p25"/>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932" name="Google Shape;932;p25"/>
              <p:cNvGrpSpPr/>
              <p:nvPr/>
            </p:nvGrpSpPr>
            <p:grpSpPr>
              <a:xfrm>
                <a:off x="1256" y="2031"/>
                <a:ext cx="1435" cy="287"/>
                <a:chOff x="1255" y="869"/>
                <a:chExt cx="1435" cy="287"/>
              </a:xfrm>
            </p:grpSpPr>
            <p:grpSp>
              <p:nvGrpSpPr>
                <p:cNvPr id="933" name="Google Shape;933;p25"/>
                <p:cNvGrpSpPr/>
                <p:nvPr/>
              </p:nvGrpSpPr>
              <p:grpSpPr>
                <a:xfrm>
                  <a:off x="1255" y="869"/>
                  <a:ext cx="1434" cy="287"/>
                  <a:chOff x="1255" y="869"/>
                  <a:chExt cx="1434" cy="287"/>
                </a:xfrm>
              </p:grpSpPr>
              <p:grpSp>
                <p:nvGrpSpPr>
                  <p:cNvPr id="934" name="Google Shape;934;p25"/>
                  <p:cNvGrpSpPr/>
                  <p:nvPr/>
                </p:nvGrpSpPr>
                <p:grpSpPr>
                  <a:xfrm>
                    <a:off x="1255" y="869"/>
                    <a:ext cx="1434" cy="287"/>
                    <a:chOff x="1255" y="869"/>
                    <a:chExt cx="1434" cy="287"/>
                  </a:xfrm>
                </p:grpSpPr>
                <p:sp>
                  <p:nvSpPr>
                    <p:cNvPr id="935" name="Google Shape;935;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36" name="Google Shape;936;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37" name="Google Shape;937;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38" name="Google Shape;938;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39" name="Google Shape;939;p25"/>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40" name="Google Shape;940;p25"/>
              <p:cNvSpPr/>
              <p:nvPr/>
            </p:nvSpPr>
            <p:spPr>
              <a:xfrm rot="-2897558">
                <a:off x="1052"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41" name="Google Shape;941;p25"/>
              <p:cNvSpPr/>
              <p:nvPr/>
            </p:nvSpPr>
            <p:spPr>
              <a:xfrm>
                <a:off x="2335"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42" name="Google Shape;942;p25"/>
              <p:cNvCxnSpPr/>
              <p:nvPr/>
            </p:nvCxnSpPr>
            <p:spPr>
              <a:xfrm>
                <a:off x="1260"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43" name="Google Shape;943;p25"/>
              <p:cNvCxnSpPr/>
              <p:nvPr/>
            </p:nvCxnSpPr>
            <p:spPr>
              <a:xfrm>
                <a:off x="1260"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944" name="Google Shape;944;p25"/>
              <p:cNvCxnSpPr/>
              <p:nvPr/>
            </p:nvCxnSpPr>
            <p:spPr>
              <a:xfrm>
                <a:off x="1260"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945" name="Google Shape;945;p25"/>
              <p:cNvCxnSpPr/>
              <p:nvPr/>
            </p:nvCxnSpPr>
            <p:spPr>
              <a:xfrm>
                <a:off x="1260" y="2315"/>
                <a:ext cx="1427" cy="0"/>
              </a:xfrm>
              <a:prstGeom prst="straightConnector1">
                <a:avLst/>
              </a:prstGeom>
              <a:noFill/>
              <a:ln w="12700" cap="flat" cmpd="sng">
                <a:solidFill>
                  <a:schemeClr val="dk1"/>
                </a:solidFill>
                <a:prstDash val="solid"/>
                <a:round/>
                <a:headEnd type="none" w="med" len="med"/>
                <a:tailEnd type="none" w="med" len="med"/>
              </a:ln>
            </p:spPr>
          </p:cxnSp>
          <p:grpSp>
            <p:nvGrpSpPr>
              <p:cNvPr id="946" name="Google Shape;946;p25"/>
              <p:cNvGrpSpPr/>
              <p:nvPr/>
            </p:nvGrpSpPr>
            <p:grpSpPr>
              <a:xfrm>
                <a:off x="2687" y="2031"/>
                <a:ext cx="392" cy="287"/>
                <a:chOff x="2686" y="869"/>
                <a:chExt cx="392" cy="287"/>
              </a:xfrm>
            </p:grpSpPr>
            <p:sp>
              <p:nvSpPr>
                <p:cNvPr id="947" name="Google Shape;947;p25"/>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48" name="Google Shape;948;p25"/>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949" name="Google Shape;949;p25"/>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950" name="Google Shape;950;p25"/>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951" name="Google Shape;951;p25"/>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952" name="Google Shape;952;p25"/>
              <p:cNvSpPr/>
              <p:nvPr/>
            </p:nvSpPr>
            <p:spPr>
              <a:xfrm>
                <a:off x="2753"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3" name="Google Shape;953;p25"/>
              <p:cNvSpPr/>
              <p:nvPr/>
            </p:nvSpPr>
            <p:spPr>
              <a:xfrm>
                <a:off x="283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4" name="Google Shape;954;p25"/>
              <p:cNvSpPr/>
              <p:nvPr/>
            </p:nvSpPr>
            <p:spPr>
              <a:xfrm>
                <a:off x="291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5" name="Google Shape;955;p25"/>
              <p:cNvSpPr/>
              <p:nvPr/>
            </p:nvSpPr>
            <p:spPr>
              <a:xfrm>
                <a:off x="2991"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56" name="Google Shape;956;p25"/>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7" name="Google Shape;957;p25"/>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8" name="Google Shape;958;p25"/>
              <p:cNvSpPr/>
              <p:nvPr/>
            </p:nvSpPr>
            <p:spPr>
              <a:xfrm flipH="1">
                <a:off x="3073" y="455"/>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959" name="Google Shape;959;p25"/>
              <p:cNvGrpSpPr/>
              <p:nvPr/>
            </p:nvGrpSpPr>
            <p:grpSpPr>
              <a:xfrm flipH="1">
                <a:off x="3073" y="168"/>
                <a:ext cx="1434" cy="287"/>
                <a:chOff x="1255" y="869"/>
                <a:chExt cx="1434" cy="287"/>
              </a:xfrm>
            </p:grpSpPr>
            <p:grpSp>
              <p:nvGrpSpPr>
                <p:cNvPr id="960" name="Google Shape;960;p25"/>
                <p:cNvGrpSpPr/>
                <p:nvPr/>
              </p:nvGrpSpPr>
              <p:grpSpPr>
                <a:xfrm>
                  <a:off x="1255" y="869"/>
                  <a:ext cx="1434" cy="287"/>
                  <a:chOff x="1255" y="869"/>
                  <a:chExt cx="1434" cy="287"/>
                </a:xfrm>
              </p:grpSpPr>
              <p:sp>
                <p:nvSpPr>
                  <p:cNvPr id="961" name="Google Shape;961;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62" name="Google Shape;962;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63" name="Google Shape;963;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64" name="Google Shape;964;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65" name="Google Shape;965;p25"/>
              <p:cNvSpPr/>
              <p:nvPr/>
            </p:nvSpPr>
            <p:spPr>
              <a:xfrm flipH="1">
                <a:off x="3072" y="2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66" name="Google Shape;966;p25"/>
              <p:cNvSpPr/>
              <p:nvPr/>
            </p:nvSpPr>
            <p:spPr>
              <a:xfrm rot="2897558" flipH="1">
                <a:off x="2990"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67" name="Google Shape;967;p25"/>
              <p:cNvSpPr/>
              <p:nvPr/>
            </p:nvSpPr>
            <p:spPr>
              <a:xfrm flipH="1">
                <a:off x="3411"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68" name="Google Shape;968;p25"/>
              <p:cNvCxnSpPr/>
              <p:nvPr/>
            </p:nvCxnSpPr>
            <p:spPr>
              <a:xfrm rot="10800000">
                <a:off x="3076"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969" name="Google Shape;969;p25"/>
              <p:cNvCxnSpPr/>
              <p:nvPr/>
            </p:nvCxnSpPr>
            <p:spPr>
              <a:xfrm rot="10800000">
                <a:off x="3076"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70" name="Google Shape;970;p25"/>
              <p:cNvCxnSpPr/>
              <p:nvPr/>
            </p:nvCxnSpPr>
            <p:spPr>
              <a:xfrm rot="10800000">
                <a:off x="3076"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971" name="Google Shape;971;p25"/>
              <p:cNvCxnSpPr/>
              <p:nvPr/>
            </p:nvCxnSpPr>
            <p:spPr>
              <a:xfrm rot="10800000">
                <a:off x="3076" y="452"/>
                <a:ext cx="1427" cy="0"/>
              </a:xfrm>
              <a:prstGeom prst="straightConnector1">
                <a:avLst/>
              </a:prstGeom>
              <a:noFill/>
              <a:ln w="12700" cap="flat" cmpd="sng">
                <a:solidFill>
                  <a:schemeClr val="dk1"/>
                </a:solidFill>
                <a:prstDash val="solid"/>
                <a:round/>
                <a:headEnd type="none" w="med" len="med"/>
                <a:tailEnd type="none" w="med" len="med"/>
              </a:ln>
            </p:spPr>
          </p:cxnSp>
          <p:sp>
            <p:nvSpPr>
              <p:cNvPr id="972" name="Google Shape;972;p25"/>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973" name="Google Shape;973;p25"/>
              <p:cNvGrpSpPr/>
              <p:nvPr/>
            </p:nvGrpSpPr>
            <p:grpSpPr>
              <a:xfrm>
                <a:off x="2336" y="455"/>
                <a:ext cx="355" cy="242"/>
                <a:chOff x="2334" y="1156"/>
                <a:chExt cx="355" cy="242"/>
              </a:xfrm>
            </p:grpSpPr>
            <p:sp>
              <p:nvSpPr>
                <p:cNvPr id="974" name="Google Shape;974;p25"/>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75" name="Google Shape;975;p25"/>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976" name="Google Shape;976;p25"/>
              <p:cNvGrpSpPr/>
              <p:nvPr/>
            </p:nvGrpSpPr>
            <p:grpSpPr>
              <a:xfrm>
                <a:off x="1257" y="168"/>
                <a:ext cx="1435" cy="287"/>
                <a:chOff x="1255" y="869"/>
                <a:chExt cx="1435" cy="287"/>
              </a:xfrm>
            </p:grpSpPr>
            <p:grpSp>
              <p:nvGrpSpPr>
                <p:cNvPr id="977" name="Google Shape;977;p25"/>
                <p:cNvGrpSpPr/>
                <p:nvPr/>
              </p:nvGrpSpPr>
              <p:grpSpPr>
                <a:xfrm>
                  <a:off x="1255" y="869"/>
                  <a:ext cx="1434" cy="287"/>
                  <a:chOff x="1255" y="869"/>
                  <a:chExt cx="1434" cy="287"/>
                </a:xfrm>
              </p:grpSpPr>
              <p:grpSp>
                <p:nvGrpSpPr>
                  <p:cNvPr id="978" name="Google Shape;978;p25"/>
                  <p:cNvGrpSpPr/>
                  <p:nvPr/>
                </p:nvGrpSpPr>
                <p:grpSpPr>
                  <a:xfrm>
                    <a:off x="1255" y="869"/>
                    <a:ext cx="1434" cy="287"/>
                    <a:chOff x="1255" y="869"/>
                    <a:chExt cx="1434" cy="287"/>
                  </a:xfrm>
                </p:grpSpPr>
                <p:sp>
                  <p:nvSpPr>
                    <p:cNvPr id="979" name="Google Shape;979;p25"/>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80" name="Google Shape;980;p25"/>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981" name="Google Shape;981;p25"/>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982" name="Google Shape;982;p25"/>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83" name="Google Shape;983;p25"/>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984" name="Google Shape;984;p25"/>
              <p:cNvSpPr/>
              <p:nvPr/>
            </p:nvSpPr>
            <p:spPr>
              <a:xfrm rot="-2897558">
                <a:off x="1053"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85" name="Google Shape;985;p25"/>
              <p:cNvSpPr/>
              <p:nvPr/>
            </p:nvSpPr>
            <p:spPr>
              <a:xfrm>
                <a:off x="2336"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86" name="Google Shape;986;p25"/>
              <p:cNvCxnSpPr/>
              <p:nvPr/>
            </p:nvCxnSpPr>
            <p:spPr>
              <a:xfrm>
                <a:off x="1261"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987" name="Google Shape;987;p25"/>
              <p:cNvCxnSpPr/>
              <p:nvPr/>
            </p:nvCxnSpPr>
            <p:spPr>
              <a:xfrm>
                <a:off x="1261"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988" name="Google Shape;988;p25"/>
              <p:cNvCxnSpPr/>
              <p:nvPr/>
            </p:nvCxnSpPr>
            <p:spPr>
              <a:xfrm>
                <a:off x="1261"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989" name="Google Shape;989;p25"/>
              <p:cNvCxnSpPr/>
              <p:nvPr/>
            </p:nvCxnSpPr>
            <p:spPr>
              <a:xfrm>
                <a:off x="1261" y="452"/>
                <a:ext cx="1427" cy="0"/>
              </a:xfrm>
              <a:prstGeom prst="straightConnector1">
                <a:avLst/>
              </a:prstGeom>
              <a:noFill/>
              <a:ln w="12700" cap="flat" cmpd="sng">
                <a:solidFill>
                  <a:schemeClr val="dk1"/>
                </a:solidFill>
                <a:prstDash val="solid"/>
                <a:round/>
                <a:headEnd type="none" w="med" len="med"/>
                <a:tailEnd type="none" w="med" len="med"/>
              </a:ln>
            </p:spPr>
          </p:cxnSp>
          <p:sp>
            <p:nvSpPr>
              <p:cNvPr id="990" name="Google Shape;990;p25"/>
              <p:cNvSpPr/>
              <p:nvPr/>
            </p:nvSpPr>
            <p:spPr>
              <a:xfrm>
                <a:off x="2692" y="168"/>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991" name="Google Shape;991;p25"/>
              <p:cNvCxnSpPr/>
              <p:nvPr/>
            </p:nvCxnSpPr>
            <p:spPr>
              <a:xfrm>
                <a:off x="2692" y="201"/>
                <a:ext cx="381" cy="0"/>
              </a:xfrm>
              <a:prstGeom prst="straightConnector1">
                <a:avLst/>
              </a:prstGeom>
              <a:noFill/>
              <a:ln w="12700" cap="flat" cmpd="sng">
                <a:solidFill>
                  <a:schemeClr val="dk1"/>
                </a:solidFill>
                <a:prstDash val="solid"/>
                <a:round/>
                <a:headEnd type="none" w="med" len="med"/>
                <a:tailEnd type="none" w="med" len="med"/>
              </a:ln>
            </p:spPr>
          </p:cxnSp>
          <p:cxnSp>
            <p:nvCxnSpPr>
              <p:cNvPr id="992" name="Google Shape;992;p25"/>
              <p:cNvCxnSpPr/>
              <p:nvPr/>
            </p:nvCxnSpPr>
            <p:spPr>
              <a:xfrm>
                <a:off x="2688" y="423"/>
                <a:ext cx="381" cy="0"/>
              </a:xfrm>
              <a:prstGeom prst="straightConnector1">
                <a:avLst/>
              </a:prstGeom>
              <a:noFill/>
              <a:ln w="12700" cap="flat" cmpd="sng">
                <a:solidFill>
                  <a:schemeClr val="dk1"/>
                </a:solidFill>
                <a:prstDash val="solid"/>
                <a:round/>
                <a:headEnd type="none" w="med" len="med"/>
                <a:tailEnd type="none" w="med" len="med"/>
              </a:ln>
            </p:spPr>
          </p:cxnSp>
          <p:cxnSp>
            <p:nvCxnSpPr>
              <p:cNvPr id="993" name="Google Shape;993;p25"/>
              <p:cNvCxnSpPr/>
              <p:nvPr/>
            </p:nvCxnSpPr>
            <p:spPr>
              <a:xfrm>
                <a:off x="2688" y="452"/>
                <a:ext cx="392" cy="0"/>
              </a:xfrm>
              <a:prstGeom prst="straightConnector1">
                <a:avLst/>
              </a:prstGeom>
              <a:noFill/>
              <a:ln w="12700" cap="flat" cmpd="sng">
                <a:solidFill>
                  <a:schemeClr val="dk1"/>
                </a:solidFill>
                <a:prstDash val="solid"/>
                <a:round/>
                <a:headEnd type="none" w="med" len="med"/>
                <a:tailEnd type="none" w="med" len="med"/>
              </a:ln>
            </p:spPr>
          </p:cxnSp>
          <p:cxnSp>
            <p:nvCxnSpPr>
              <p:cNvPr id="994" name="Google Shape;994;p25"/>
              <p:cNvCxnSpPr/>
              <p:nvPr/>
            </p:nvCxnSpPr>
            <p:spPr>
              <a:xfrm>
                <a:off x="2688" y="168"/>
                <a:ext cx="392" cy="0"/>
              </a:xfrm>
              <a:prstGeom prst="straightConnector1">
                <a:avLst/>
              </a:prstGeom>
              <a:noFill/>
              <a:ln w="12700" cap="flat" cmpd="sng">
                <a:solidFill>
                  <a:schemeClr val="dk1"/>
                </a:solidFill>
                <a:prstDash val="solid"/>
                <a:round/>
                <a:headEnd type="none" w="med" len="med"/>
                <a:tailEnd type="none" w="med" len="med"/>
              </a:ln>
            </p:spPr>
          </p:cxnSp>
          <p:sp>
            <p:nvSpPr>
              <p:cNvPr id="995" name="Google Shape;995;p25"/>
              <p:cNvSpPr/>
              <p:nvPr/>
            </p:nvSpPr>
            <p:spPr>
              <a:xfrm>
                <a:off x="2754"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96" name="Google Shape;996;p25"/>
              <p:cNvSpPr/>
              <p:nvPr/>
            </p:nvSpPr>
            <p:spPr>
              <a:xfrm>
                <a:off x="283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97" name="Google Shape;997;p25"/>
              <p:cNvSpPr/>
              <p:nvPr/>
            </p:nvSpPr>
            <p:spPr>
              <a:xfrm>
                <a:off x="291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998" name="Google Shape;998;p25"/>
              <p:cNvSpPr/>
              <p:nvPr/>
            </p:nvSpPr>
            <p:spPr>
              <a:xfrm>
                <a:off x="2992"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999" name="Google Shape;999;p25"/>
              <p:cNvGrpSpPr/>
              <p:nvPr/>
            </p:nvGrpSpPr>
            <p:grpSpPr>
              <a:xfrm>
                <a:off x="1053" y="168"/>
                <a:ext cx="202" cy="3722"/>
                <a:chOff x="1053" y="168"/>
                <a:chExt cx="202" cy="3722"/>
              </a:xfrm>
            </p:grpSpPr>
            <p:grpSp>
              <p:nvGrpSpPr>
                <p:cNvPr id="1000" name="Google Shape;1000;p25"/>
                <p:cNvGrpSpPr/>
                <p:nvPr/>
              </p:nvGrpSpPr>
              <p:grpSpPr>
                <a:xfrm>
                  <a:off x="1053" y="168"/>
                  <a:ext cx="202" cy="3722"/>
                  <a:chOff x="1053" y="168"/>
                  <a:chExt cx="202" cy="3722"/>
                </a:xfrm>
              </p:grpSpPr>
              <p:grpSp>
                <p:nvGrpSpPr>
                  <p:cNvPr id="1001" name="Google Shape;1001;p25"/>
                  <p:cNvGrpSpPr/>
                  <p:nvPr/>
                </p:nvGrpSpPr>
                <p:grpSpPr>
                  <a:xfrm>
                    <a:off x="1053" y="168"/>
                    <a:ext cx="202" cy="3722"/>
                    <a:chOff x="1053" y="168"/>
                    <a:chExt cx="202" cy="3722"/>
                  </a:xfrm>
                </p:grpSpPr>
                <p:sp>
                  <p:nvSpPr>
                    <p:cNvPr id="1002" name="Google Shape;1002;p25"/>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03" name="Google Shape;1003;p25"/>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1004" name="Google Shape;1004;p25"/>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1005" name="Google Shape;1005;p25"/>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06" name="Google Shape;1006;p25"/>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07" name="Google Shape;1007;p25"/>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08" name="Google Shape;1008;p25"/>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009" name="Google Shape;1009;p25"/>
              <p:cNvGrpSpPr/>
              <p:nvPr/>
            </p:nvGrpSpPr>
            <p:grpSpPr>
              <a:xfrm>
                <a:off x="4499" y="168"/>
                <a:ext cx="202" cy="3722"/>
                <a:chOff x="1053" y="168"/>
                <a:chExt cx="202" cy="3722"/>
              </a:xfrm>
            </p:grpSpPr>
            <p:grpSp>
              <p:nvGrpSpPr>
                <p:cNvPr id="1010" name="Google Shape;1010;p25"/>
                <p:cNvGrpSpPr/>
                <p:nvPr/>
              </p:nvGrpSpPr>
              <p:grpSpPr>
                <a:xfrm>
                  <a:off x="1053" y="168"/>
                  <a:ext cx="202" cy="3722"/>
                  <a:chOff x="1053" y="168"/>
                  <a:chExt cx="202" cy="3722"/>
                </a:xfrm>
              </p:grpSpPr>
              <p:grpSp>
                <p:nvGrpSpPr>
                  <p:cNvPr id="1011" name="Google Shape;1011;p25"/>
                  <p:cNvGrpSpPr/>
                  <p:nvPr/>
                </p:nvGrpSpPr>
                <p:grpSpPr>
                  <a:xfrm>
                    <a:off x="1053" y="168"/>
                    <a:ext cx="202" cy="3722"/>
                    <a:chOff x="1053" y="168"/>
                    <a:chExt cx="202" cy="3722"/>
                  </a:xfrm>
                </p:grpSpPr>
                <p:sp>
                  <p:nvSpPr>
                    <p:cNvPr id="1012" name="Google Shape;1012;p25"/>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13" name="Google Shape;1013;p25"/>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1014" name="Google Shape;1014;p25"/>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1015" name="Google Shape;1015;p25"/>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16" name="Google Shape;1016;p25"/>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17" name="Google Shape;1017;p25"/>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18" name="Google Shape;1018;p25"/>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sp>
          <p:nvSpPr>
            <p:cNvPr id="1019" name="Google Shape;1019;p25"/>
            <p:cNvSpPr/>
            <p:nvPr/>
          </p:nvSpPr>
          <p:spPr>
            <a:xfrm>
              <a:off x="969"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020" name="Google Shape;1020;p25"/>
            <p:cNvGrpSpPr/>
            <p:nvPr/>
          </p:nvGrpSpPr>
          <p:grpSpPr>
            <a:xfrm>
              <a:off x="1053" y="168"/>
              <a:ext cx="202" cy="3722"/>
              <a:chOff x="1053" y="168"/>
              <a:chExt cx="202" cy="3722"/>
            </a:xfrm>
          </p:grpSpPr>
          <p:grpSp>
            <p:nvGrpSpPr>
              <p:cNvPr id="1021" name="Google Shape;1021;p25"/>
              <p:cNvGrpSpPr/>
              <p:nvPr/>
            </p:nvGrpSpPr>
            <p:grpSpPr>
              <a:xfrm>
                <a:off x="1053" y="168"/>
                <a:ext cx="202" cy="3722"/>
                <a:chOff x="1053" y="168"/>
                <a:chExt cx="202" cy="3722"/>
              </a:xfrm>
            </p:grpSpPr>
            <p:grpSp>
              <p:nvGrpSpPr>
                <p:cNvPr id="1022" name="Google Shape;1022;p25"/>
                <p:cNvGrpSpPr/>
                <p:nvPr/>
              </p:nvGrpSpPr>
              <p:grpSpPr>
                <a:xfrm>
                  <a:off x="1053" y="168"/>
                  <a:ext cx="202" cy="3722"/>
                  <a:chOff x="1053" y="168"/>
                  <a:chExt cx="202" cy="3722"/>
                </a:xfrm>
              </p:grpSpPr>
              <p:sp>
                <p:nvSpPr>
                  <p:cNvPr id="1023" name="Google Shape;1023;p25"/>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24" name="Google Shape;1024;p25"/>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1025" name="Google Shape;1025;p25"/>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1026" name="Google Shape;1026;p25"/>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27" name="Google Shape;1027;p25"/>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28" name="Google Shape;1028;p25"/>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29" name="Google Shape;1029;p25"/>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30" name="Google Shape;1030;p25"/>
            <p:cNvSpPr/>
            <p:nvPr/>
          </p:nvSpPr>
          <p:spPr>
            <a:xfrm>
              <a:off x="4114"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31" name="Google Shape;1031;p25"/>
          <p:cNvSpPr/>
          <p:nvPr/>
        </p:nvSpPr>
        <p:spPr>
          <a:xfrm>
            <a:off x="2864371" y="3095779"/>
            <a:ext cx="2298700" cy="604837"/>
          </a:xfrm>
          <a:custGeom>
            <a:avLst/>
            <a:gdLst/>
            <a:ahLst/>
            <a:cxnLst/>
            <a:rect l="l" t="t" r="r" b="b"/>
            <a:pathLst>
              <a:path w="1448" h="381" extrusionOk="0">
                <a:moveTo>
                  <a:pt x="0" y="381"/>
                </a:moveTo>
                <a:lnTo>
                  <a:pt x="1448" y="0"/>
                </a:lnTo>
              </a:path>
            </a:pathLst>
          </a:custGeom>
          <a:noFill/>
          <a:ln w="38100" cap="flat" cmpd="sng">
            <a:solidFill>
              <a:schemeClr val="dk2"/>
            </a:solidFill>
            <a:prstDash val="solid"/>
            <a:round/>
            <a:headEnd type="triangle" w="med" len="med"/>
            <a:tailEnd type="non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2" name="Google Shape;1032;p25"/>
          <p:cNvSpPr/>
          <p:nvPr/>
        </p:nvSpPr>
        <p:spPr>
          <a:xfrm>
            <a:off x="2883421" y="1862291"/>
            <a:ext cx="2257425" cy="1247775"/>
          </a:xfrm>
          <a:custGeom>
            <a:avLst/>
            <a:gdLst/>
            <a:ahLst/>
            <a:cxnLst/>
            <a:rect l="l" t="t" r="r" b="b"/>
            <a:pathLst>
              <a:path w="1422" h="786" extrusionOk="0">
                <a:moveTo>
                  <a:pt x="0" y="0"/>
                </a:moveTo>
                <a:lnTo>
                  <a:pt x="1422" y="786"/>
                </a:lnTo>
              </a:path>
            </a:pathLst>
          </a:custGeom>
          <a:noFill/>
          <a:ln w="38100" cap="flat" cmpd="sng">
            <a:solidFill>
              <a:schemeClr val="dk2"/>
            </a:solidFill>
            <a:prstDash val="solid"/>
            <a:round/>
            <a:headEnd type="triangle" w="med" len="med"/>
            <a:tailEnd type="non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26"/>
          <p:cNvSpPr txBox="1">
            <a:spLocks noGrp="1"/>
          </p:cNvSpPr>
          <p:nvPr>
            <p:ph type="body" idx="1"/>
          </p:nvPr>
        </p:nvSpPr>
        <p:spPr>
          <a:xfrm>
            <a:off x="693105" y="1124744"/>
            <a:ext cx="6122975" cy="5035475"/>
          </a:xfrm>
          <a:prstGeom prst="rect">
            <a:avLst/>
          </a:prstGeom>
          <a:noFill/>
          <a:ln>
            <a:noFill/>
          </a:ln>
        </p:spPr>
        <p:txBody>
          <a:bodyPr spcFirstLastPara="1" wrap="square" lIns="91425" tIns="45700" rIns="91425" bIns="45700" anchor="t" anchorCtr="0">
            <a:noAutofit/>
          </a:bodyPr>
          <a:lstStyle/>
          <a:p>
            <a:pPr marL="342900" lvl="0" indent="-165100" algn="l" rtl="0">
              <a:spcBef>
                <a:spcPts val="0"/>
              </a:spcBef>
              <a:spcAft>
                <a:spcPts val="0"/>
              </a:spcAft>
              <a:buClr>
                <a:schemeClr val="dk1"/>
              </a:buClr>
              <a:buSzPts val="2800"/>
              <a:buFont typeface="Arial"/>
              <a:buNone/>
            </a:pPr>
            <a:endParaRPr sz="2800" dirty="0">
              <a:latin typeface="Arial"/>
              <a:ea typeface="Arial"/>
              <a:cs typeface="Arial"/>
              <a:sym typeface="Arial"/>
            </a:endParaRPr>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Link plastic rotation angle</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Forces in links</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Shear vs flexural yielding links</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Link nominal strength</a:t>
            </a:r>
            <a:endParaRPr dirty="0"/>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Post-yield behavior of links</a:t>
            </a:r>
          </a:p>
          <a:p>
            <a:pPr marL="342900" lvl="0" indent="-342900" algn="l" rtl="0">
              <a:spcBef>
                <a:spcPts val="560"/>
              </a:spcBef>
              <a:spcAft>
                <a:spcPts val="0"/>
              </a:spcAft>
              <a:buClr>
                <a:schemeClr val="dk1"/>
              </a:buClr>
              <a:buSzPts val="2800"/>
              <a:buFont typeface="Arial"/>
              <a:buChar char="•"/>
            </a:pPr>
            <a:r>
              <a:rPr lang="en-US" sz="2800" dirty="0">
                <a:latin typeface="Arial"/>
                <a:ea typeface="Arial"/>
                <a:cs typeface="Arial"/>
                <a:sym typeface="Arial"/>
              </a:rPr>
              <a:t>Examples of experimental performance of links</a:t>
            </a:r>
            <a:endParaRPr dirty="0"/>
          </a:p>
          <a:p>
            <a:pPr marL="342900" lvl="0" indent="-165100" algn="l" rtl="0">
              <a:spcBef>
                <a:spcPts val="560"/>
              </a:spcBef>
              <a:spcAft>
                <a:spcPts val="0"/>
              </a:spcAft>
              <a:buClr>
                <a:schemeClr val="dk1"/>
              </a:buClr>
              <a:buSzPts val="2800"/>
              <a:buFont typeface="Arial"/>
              <a:buNone/>
            </a:pPr>
            <a:endParaRPr sz="2800" dirty="0">
              <a:latin typeface="Arial"/>
              <a:ea typeface="Arial"/>
              <a:cs typeface="Arial"/>
              <a:sym typeface="Arial"/>
            </a:endParaRPr>
          </a:p>
          <a:p>
            <a:pPr marL="342900" lvl="0" indent="-139700" algn="l" rtl="0">
              <a:spcBef>
                <a:spcPts val="640"/>
              </a:spcBef>
              <a:spcAft>
                <a:spcPts val="0"/>
              </a:spcAft>
              <a:buClr>
                <a:schemeClr val="dk1"/>
              </a:buClr>
              <a:buSzPts val="3200"/>
              <a:buFont typeface="Arial"/>
              <a:buNone/>
            </a:pPr>
            <a:endParaRPr sz="3200" dirty="0">
              <a:latin typeface="Arial"/>
              <a:ea typeface="Arial"/>
              <a:cs typeface="Arial"/>
              <a:sym typeface="Arial"/>
            </a:endParaRPr>
          </a:p>
          <a:p>
            <a:pPr marL="0" lvl="0" indent="0" algn="l" rtl="0">
              <a:spcBef>
                <a:spcPts val="400"/>
              </a:spcBef>
              <a:spcAft>
                <a:spcPts val="0"/>
              </a:spcAft>
              <a:buClr>
                <a:schemeClr val="dk1"/>
              </a:buClr>
              <a:buSzPts val="2000"/>
              <a:buFont typeface="Calibri"/>
              <a:buNone/>
            </a:pPr>
            <a:endParaRPr dirty="0">
              <a:latin typeface="Arial"/>
              <a:ea typeface="Arial"/>
              <a:cs typeface="Arial"/>
              <a:sym typeface="Arial"/>
            </a:endParaRPr>
          </a:p>
        </p:txBody>
      </p:sp>
      <p:sp>
        <p:nvSpPr>
          <p:cNvPr id="1039" name="Google Shape;1039;p26"/>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EBFs – Link Behavior</a:t>
            </a:r>
            <a:endParaRPr/>
          </a:p>
        </p:txBody>
      </p:sp>
      <p:sp>
        <p:nvSpPr>
          <p:cNvPr id="1040" name="Google Shape;1040;p2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1041" name="Google Shape;1041;p26" descr="EBF9"/>
          <p:cNvPicPr preferRelativeResize="0"/>
          <p:nvPr/>
        </p:nvPicPr>
        <p:blipFill rotWithShape="1">
          <a:blip r:embed="rId3">
            <a:alphaModFix/>
          </a:blip>
          <a:srcRect r="21701"/>
          <a:stretch/>
        </p:blipFill>
        <p:spPr>
          <a:xfrm>
            <a:off x="6745473" y="1468054"/>
            <a:ext cx="4753422" cy="3921892"/>
          </a:xfrm>
          <a:prstGeom prst="rect">
            <a:avLst/>
          </a:prstGeom>
          <a:noFill/>
          <a:ln>
            <a:noFill/>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47" name="Google Shape;1047;p27"/>
          <p:cNvGrpSpPr/>
          <p:nvPr/>
        </p:nvGrpSpPr>
        <p:grpSpPr>
          <a:xfrm>
            <a:off x="2592663" y="1786698"/>
            <a:ext cx="7457492" cy="4139477"/>
            <a:chOff x="-4058508" y="1949767"/>
            <a:chExt cx="7457492" cy="4139477"/>
          </a:xfrm>
        </p:grpSpPr>
        <p:grpSp>
          <p:nvGrpSpPr>
            <p:cNvPr id="1048" name="Google Shape;1048;p27"/>
            <p:cNvGrpSpPr/>
            <p:nvPr/>
          </p:nvGrpSpPr>
          <p:grpSpPr>
            <a:xfrm>
              <a:off x="-4058508" y="1949767"/>
              <a:ext cx="7457492" cy="4139477"/>
              <a:chOff x="1038" y="740"/>
              <a:chExt cx="3842" cy="2132"/>
            </a:xfrm>
          </p:grpSpPr>
          <p:sp>
            <p:nvSpPr>
              <p:cNvPr id="1049" name="Google Shape;1049;p27"/>
              <p:cNvSpPr/>
              <p:nvPr/>
            </p:nvSpPr>
            <p:spPr>
              <a:xfrm>
                <a:off x="2788" y="740"/>
                <a:ext cx="476" cy="558"/>
              </a:xfrm>
              <a:custGeom>
                <a:avLst/>
                <a:gdLst/>
                <a:ahLst/>
                <a:cxnLst/>
                <a:rect l="l" t="t" r="r" b="b"/>
                <a:pathLst>
                  <a:path w="476" h="558" extrusionOk="0">
                    <a:moveTo>
                      <a:pt x="24" y="270"/>
                    </a:moveTo>
                    <a:lnTo>
                      <a:pt x="476" y="0"/>
                    </a:lnTo>
                    <a:lnTo>
                      <a:pt x="444" y="290"/>
                    </a:lnTo>
                    <a:lnTo>
                      <a:pt x="0" y="558"/>
                    </a:lnTo>
                    <a:lnTo>
                      <a:pt x="24" y="270"/>
                    </a:lnTo>
                    <a:close/>
                  </a:path>
                </a:pathLst>
              </a:custGeom>
              <a:gradFill>
                <a:gsLst>
                  <a:gs pos="0">
                    <a:srgbClr val="FC0128">
                      <a:alpha val="79607"/>
                    </a:srgbClr>
                  </a:gs>
                  <a:gs pos="50000">
                    <a:srgbClr val="8D0116">
                      <a:alpha val="79607"/>
                    </a:srgbClr>
                  </a:gs>
                  <a:gs pos="100000">
                    <a:srgbClr val="FC0128">
                      <a:alpha val="79607"/>
                    </a:srgbClr>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50" name="Google Shape;1050;p27"/>
              <p:cNvGrpSpPr/>
              <p:nvPr/>
            </p:nvGrpSpPr>
            <p:grpSpPr>
              <a:xfrm rot="320937" flipH="1">
                <a:off x="3170" y="817"/>
                <a:ext cx="1627" cy="1865"/>
                <a:chOff x="1063" y="869"/>
                <a:chExt cx="1627" cy="1865"/>
              </a:xfrm>
            </p:grpSpPr>
            <p:grpSp>
              <p:nvGrpSpPr>
                <p:cNvPr id="1051" name="Google Shape;1051;p27"/>
                <p:cNvGrpSpPr/>
                <p:nvPr/>
              </p:nvGrpSpPr>
              <p:grpSpPr>
                <a:xfrm>
                  <a:off x="1063" y="869"/>
                  <a:ext cx="1627" cy="1865"/>
                  <a:chOff x="1063" y="869"/>
                  <a:chExt cx="1627" cy="1865"/>
                </a:xfrm>
              </p:grpSpPr>
              <p:sp>
                <p:nvSpPr>
                  <p:cNvPr id="1052" name="Google Shape;1052;p2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53" name="Google Shape;1053;p27"/>
                  <p:cNvGrpSpPr/>
                  <p:nvPr/>
                </p:nvGrpSpPr>
                <p:grpSpPr>
                  <a:xfrm>
                    <a:off x="2334" y="1156"/>
                    <a:ext cx="355" cy="242"/>
                    <a:chOff x="2334" y="1156"/>
                    <a:chExt cx="355" cy="242"/>
                  </a:xfrm>
                </p:grpSpPr>
                <p:sp>
                  <p:nvSpPr>
                    <p:cNvPr id="1054" name="Google Shape;1054;p2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5" name="Google Shape;1055;p2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056" name="Google Shape;1056;p27"/>
                  <p:cNvGrpSpPr/>
                  <p:nvPr/>
                </p:nvGrpSpPr>
                <p:grpSpPr>
                  <a:xfrm>
                    <a:off x="1063" y="869"/>
                    <a:ext cx="192" cy="1865"/>
                    <a:chOff x="1063" y="1013"/>
                    <a:chExt cx="192" cy="1721"/>
                  </a:xfrm>
                </p:grpSpPr>
                <p:sp>
                  <p:nvSpPr>
                    <p:cNvPr id="1057" name="Google Shape;1057;p27"/>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58" name="Google Shape;1058;p27"/>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059" name="Google Shape;1059;p27"/>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060" name="Google Shape;1060;p27"/>
                  <p:cNvGrpSpPr/>
                  <p:nvPr/>
                </p:nvGrpSpPr>
                <p:grpSpPr>
                  <a:xfrm>
                    <a:off x="1255" y="869"/>
                    <a:ext cx="1435" cy="287"/>
                    <a:chOff x="1255" y="869"/>
                    <a:chExt cx="1435" cy="287"/>
                  </a:xfrm>
                </p:grpSpPr>
                <p:grpSp>
                  <p:nvGrpSpPr>
                    <p:cNvPr id="1061" name="Google Shape;1061;p27"/>
                    <p:cNvGrpSpPr/>
                    <p:nvPr/>
                  </p:nvGrpSpPr>
                  <p:grpSpPr>
                    <a:xfrm>
                      <a:off x="1255" y="869"/>
                      <a:ext cx="1434" cy="287"/>
                      <a:chOff x="1255" y="869"/>
                      <a:chExt cx="1434" cy="287"/>
                    </a:xfrm>
                  </p:grpSpPr>
                  <p:grpSp>
                    <p:nvGrpSpPr>
                      <p:cNvPr id="1062" name="Google Shape;1062;p27"/>
                      <p:cNvGrpSpPr/>
                      <p:nvPr/>
                    </p:nvGrpSpPr>
                    <p:grpSpPr>
                      <a:xfrm>
                        <a:off x="1255" y="869"/>
                        <a:ext cx="1434" cy="287"/>
                        <a:chOff x="1255" y="869"/>
                        <a:chExt cx="1434" cy="287"/>
                      </a:xfrm>
                    </p:grpSpPr>
                    <p:sp>
                      <p:nvSpPr>
                        <p:cNvPr id="1063" name="Google Shape;1063;p2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64" name="Google Shape;1064;p2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1065" name="Google Shape;1065;p2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1066" name="Google Shape;1066;p2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67" name="Google Shape;1067;p2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68" name="Google Shape;1068;p27"/>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69" name="Google Shape;1069;p27"/>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070" name="Google Shape;1070;p27"/>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71" name="Google Shape;1071;p27"/>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72" name="Google Shape;1072;p27"/>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73" name="Google Shape;1073;p27"/>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1074" name="Google Shape;1074;p27"/>
              <p:cNvGrpSpPr/>
              <p:nvPr/>
            </p:nvGrpSpPr>
            <p:grpSpPr>
              <a:xfrm rot="290398">
                <a:off x="1114" y="942"/>
                <a:ext cx="1627" cy="1865"/>
                <a:chOff x="1063" y="869"/>
                <a:chExt cx="1627" cy="1865"/>
              </a:xfrm>
            </p:grpSpPr>
            <p:grpSp>
              <p:nvGrpSpPr>
                <p:cNvPr id="1075" name="Google Shape;1075;p27"/>
                <p:cNvGrpSpPr/>
                <p:nvPr/>
              </p:nvGrpSpPr>
              <p:grpSpPr>
                <a:xfrm>
                  <a:off x="1063" y="869"/>
                  <a:ext cx="1627" cy="1865"/>
                  <a:chOff x="1063" y="869"/>
                  <a:chExt cx="1627" cy="1865"/>
                </a:xfrm>
              </p:grpSpPr>
              <p:sp>
                <p:nvSpPr>
                  <p:cNvPr id="1076" name="Google Shape;1076;p27"/>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077" name="Google Shape;1077;p27"/>
                  <p:cNvGrpSpPr/>
                  <p:nvPr/>
                </p:nvGrpSpPr>
                <p:grpSpPr>
                  <a:xfrm>
                    <a:off x="2334" y="1156"/>
                    <a:ext cx="355" cy="242"/>
                    <a:chOff x="2334" y="1156"/>
                    <a:chExt cx="355" cy="242"/>
                  </a:xfrm>
                </p:grpSpPr>
                <p:sp>
                  <p:nvSpPr>
                    <p:cNvPr id="1078" name="Google Shape;1078;p2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9" name="Google Shape;1079;p2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080" name="Google Shape;1080;p27"/>
                  <p:cNvGrpSpPr/>
                  <p:nvPr/>
                </p:nvGrpSpPr>
                <p:grpSpPr>
                  <a:xfrm>
                    <a:off x="1063" y="869"/>
                    <a:ext cx="192" cy="1865"/>
                    <a:chOff x="1063" y="1013"/>
                    <a:chExt cx="192" cy="1721"/>
                  </a:xfrm>
                </p:grpSpPr>
                <p:sp>
                  <p:nvSpPr>
                    <p:cNvPr id="1081" name="Google Shape;1081;p27"/>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82" name="Google Shape;1082;p27"/>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083" name="Google Shape;1083;p27"/>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084" name="Google Shape;1084;p27"/>
                  <p:cNvGrpSpPr/>
                  <p:nvPr/>
                </p:nvGrpSpPr>
                <p:grpSpPr>
                  <a:xfrm>
                    <a:off x="1255" y="869"/>
                    <a:ext cx="1435" cy="287"/>
                    <a:chOff x="1255" y="869"/>
                    <a:chExt cx="1435" cy="287"/>
                  </a:xfrm>
                </p:grpSpPr>
                <p:grpSp>
                  <p:nvGrpSpPr>
                    <p:cNvPr id="1085" name="Google Shape;1085;p27"/>
                    <p:cNvGrpSpPr/>
                    <p:nvPr/>
                  </p:nvGrpSpPr>
                  <p:grpSpPr>
                    <a:xfrm>
                      <a:off x="1255" y="869"/>
                      <a:ext cx="1434" cy="287"/>
                      <a:chOff x="1255" y="869"/>
                      <a:chExt cx="1434" cy="287"/>
                    </a:xfrm>
                  </p:grpSpPr>
                  <p:grpSp>
                    <p:nvGrpSpPr>
                      <p:cNvPr id="1086" name="Google Shape;1086;p27"/>
                      <p:cNvGrpSpPr/>
                      <p:nvPr/>
                    </p:nvGrpSpPr>
                    <p:grpSpPr>
                      <a:xfrm>
                        <a:off x="1255" y="869"/>
                        <a:ext cx="1434" cy="287"/>
                        <a:chOff x="1255" y="869"/>
                        <a:chExt cx="1434" cy="287"/>
                      </a:xfrm>
                    </p:grpSpPr>
                    <p:sp>
                      <p:nvSpPr>
                        <p:cNvPr id="1087" name="Google Shape;1087;p2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088" name="Google Shape;1088;p2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1089" name="Google Shape;1089;p2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1090" name="Google Shape;1090;p2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91" name="Google Shape;1091;p2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092" name="Google Shape;1092;p27"/>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093" name="Google Shape;1093;p27"/>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094" name="Google Shape;1094;p27"/>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95" name="Google Shape;1095;p27"/>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96" name="Google Shape;1096;p27"/>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1097" name="Google Shape;1097;p27"/>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cxnSp>
            <p:nvCxnSpPr>
              <p:cNvPr id="1098" name="Google Shape;1098;p27"/>
              <p:cNvCxnSpPr/>
              <p:nvPr/>
            </p:nvCxnSpPr>
            <p:spPr>
              <a:xfrm rot="10800000" flipH="1">
                <a:off x="2815" y="776"/>
                <a:ext cx="446" cy="271"/>
              </a:xfrm>
              <a:prstGeom prst="straightConnector1">
                <a:avLst/>
              </a:prstGeom>
              <a:noFill/>
              <a:ln w="9525" cap="flat" cmpd="sng">
                <a:solidFill>
                  <a:schemeClr val="dk1"/>
                </a:solidFill>
                <a:prstDash val="solid"/>
                <a:round/>
                <a:headEnd type="none" w="med" len="med"/>
                <a:tailEnd type="none" w="med" len="med"/>
              </a:ln>
            </p:spPr>
          </p:cxnSp>
          <p:cxnSp>
            <p:nvCxnSpPr>
              <p:cNvPr id="1099" name="Google Shape;1099;p27"/>
              <p:cNvCxnSpPr/>
              <p:nvPr/>
            </p:nvCxnSpPr>
            <p:spPr>
              <a:xfrm rot="10800000" flipH="1">
                <a:off x="2793" y="994"/>
                <a:ext cx="446" cy="271"/>
              </a:xfrm>
              <a:prstGeom prst="straightConnector1">
                <a:avLst/>
              </a:prstGeom>
              <a:noFill/>
              <a:ln w="9525" cap="flat" cmpd="sng">
                <a:solidFill>
                  <a:schemeClr val="dk1"/>
                </a:solidFill>
                <a:prstDash val="solid"/>
                <a:round/>
                <a:headEnd type="none" w="med" len="med"/>
                <a:tailEnd type="none" w="med" len="med"/>
              </a:ln>
            </p:spPr>
          </p:cxnSp>
          <p:sp>
            <p:nvSpPr>
              <p:cNvPr id="1100" name="Google Shape;1100;p27"/>
              <p:cNvSpPr/>
              <p:nvPr/>
            </p:nvSpPr>
            <p:spPr>
              <a:xfrm>
                <a:off x="2867" y="999"/>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1" name="Google Shape;1101;p27"/>
              <p:cNvSpPr/>
              <p:nvPr/>
            </p:nvSpPr>
            <p:spPr>
              <a:xfrm>
                <a:off x="2959" y="941"/>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2" name="Google Shape;1102;p27"/>
              <p:cNvSpPr/>
              <p:nvPr/>
            </p:nvSpPr>
            <p:spPr>
              <a:xfrm>
                <a:off x="3055" y="885"/>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3" name="Google Shape;1103;p27"/>
              <p:cNvSpPr/>
              <p:nvPr/>
            </p:nvSpPr>
            <p:spPr>
              <a:xfrm>
                <a:off x="3153" y="824"/>
                <a:ext cx="27" cy="219"/>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104" name="Google Shape;1104;p27"/>
            <p:cNvSpPr/>
            <p:nvPr/>
          </p:nvSpPr>
          <p:spPr>
            <a:xfrm>
              <a:off x="-3402332" y="2497455"/>
              <a:ext cx="3887787" cy="360362"/>
            </a:xfrm>
            <a:custGeom>
              <a:avLst/>
              <a:gdLst/>
              <a:ahLst/>
              <a:cxnLst/>
              <a:rect l="l" t="t" r="r" b="b"/>
              <a:pathLst>
                <a:path w="2449" h="227" extrusionOk="0">
                  <a:moveTo>
                    <a:pt x="2449" y="227"/>
                  </a:moveTo>
                  <a:lnTo>
                    <a:pt x="0" y="0"/>
                  </a:lnTo>
                </a:path>
              </a:pathLst>
            </a:custGeom>
            <a:noFill/>
            <a:ln w="3810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105" name="Google Shape;1105;p27"/>
            <p:cNvCxnSpPr/>
            <p:nvPr/>
          </p:nvCxnSpPr>
          <p:spPr>
            <a:xfrm rot="10800000" flipH="1">
              <a:off x="-632145" y="2214880"/>
              <a:ext cx="873125" cy="550862"/>
            </a:xfrm>
            <a:prstGeom prst="straightConnector1">
              <a:avLst/>
            </a:prstGeom>
            <a:noFill/>
            <a:ln w="28575" cap="flat" cmpd="sng">
              <a:solidFill>
                <a:schemeClr val="dk1"/>
              </a:solidFill>
              <a:prstDash val="solid"/>
              <a:round/>
              <a:headEnd type="none" w="med" len="med"/>
              <a:tailEnd type="none" w="med" len="med"/>
            </a:ln>
          </p:spPr>
        </p:cxnSp>
        <p:sp>
          <p:nvSpPr>
            <p:cNvPr id="1106" name="Google Shape;1106;p27"/>
            <p:cNvSpPr/>
            <p:nvPr/>
          </p:nvSpPr>
          <p:spPr>
            <a:xfrm rot="1586517">
              <a:off x="-340045" y="2451417"/>
              <a:ext cx="381000" cy="269875"/>
            </a:xfrm>
            <a:custGeom>
              <a:avLst/>
              <a:gdLst/>
              <a:ahLst/>
              <a:cxnLst/>
              <a:rect l="l" t="t" r="r" b="b"/>
              <a:pathLst>
                <a:path w="21600" h="19714" fill="none" extrusionOk="0">
                  <a:moveTo>
                    <a:pt x="8827" y="-1"/>
                  </a:moveTo>
                  <a:cubicBezTo>
                    <a:pt x="16598" y="3479"/>
                    <a:pt x="21600" y="11199"/>
                    <a:pt x="21600" y="19714"/>
                  </a:cubicBezTo>
                </a:path>
                <a:path w="21600" h="19714" extrusionOk="0">
                  <a:moveTo>
                    <a:pt x="8827" y="-1"/>
                  </a:moveTo>
                  <a:cubicBezTo>
                    <a:pt x="16598" y="3479"/>
                    <a:pt x="21600" y="11199"/>
                    <a:pt x="21600" y="19714"/>
                  </a:cubicBezTo>
                  <a:lnTo>
                    <a:pt x="0" y="19714"/>
                  </a:lnTo>
                  <a:lnTo>
                    <a:pt x="8827" y="-1"/>
                  </a:lnTo>
                  <a:close/>
                </a:path>
              </a:pathLst>
            </a:custGeom>
            <a:noFill/>
            <a:ln w="158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07" name="Google Shape;1107;p27"/>
            <p:cNvSpPr txBox="1"/>
            <p:nvPr/>
          </p:nvSpPr>
          <p:spPr>
            <a:xfrm>
              <a:off x="-330520" y="2722880"/>
              <a:ext cx="51593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3200"/>
                <a:buFont typeface="Arial Narrow"/>
                <a:buNone/>
              </a:pPr>
              <a:r>
                <a:rPr lang="en-US" sz="3200" b="1">
                  <a:solidFill>
                    <a:schemeClr val="dk2"/>
                  </a:solidFill>
                  <a:latin typeface="Arial Narrow"/>
                  <a:ea typeface="Arial Narrow"/>
                  <a:cs typeface="Arial Narrow"/>
                  <a:sym typeface="Arial Narrow"/>
                </a:rPr>
                <a:t>γ</a:t>
              </a:r>
              <a:r>
                <a:rPr lang="en-US" sz="3200" b="1" baseline="-25000">
                  <a:solidFill>
                    <a:schemeClr val="dk2"/>
                  </a:solidFill>
                  <a:latin typeface="Arial Narrow"/>
                  <a:ea typeface="Arial Narrow"/>
                  <a:cs typeface="Arial Narrow"/>
                  <a:sym typeface="Arial Narrow"/>
                </a:rPr>
                <a:t>p</a:t>
              </a:r>
              <a:endParaRPr sz="3200" b="1">
                <a:solidFill>
                  <a:schemeClr val="dk2"/>
                </a:solidFill>
                <a:latin typeface="Arial Narrow"/>
                <a:ea typeface="Arial Narrow"/>
                <a:cs typeface="Arial Narrow"/>
                <a:sym typeface="Arial Narrow"/>
              </a:endParaRPr>
            </a:p>
          </p:txBody>
        </p:sp>
      </p:grpSp>
      <p:sp>
        <p:nvSpPr>
          <p:cNvPr id="1108" name="Google Shape;1108;p2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1109" name="Google Shape;1109;p2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110" name="Google Shape;1110;p27"/>
          <p:cNvSpPr/>
          <p:nvPr/>
        </p:nvSpPr>
        <p:spPr>
          <a:xfrm>
            <a:off x="1165249" y="2037286"/>
            <a:ext cx="828675" cy="276225"/>
          </a:xfrm>
          <a:prstGeom prst="rightArrow">
            <a:avLst>
              <a:gd name="adj1" fmla="val 50000"/>
              <a:gd name="adj2" fmla="val 75000"/>
            </a:avLst>
          </a:prstGeom>
          <a:gradFill>
            <a:gsLst>
              <a:gs pos="0">
                <a:srgbClr val="FC0128"/>
              </a:gs>
              <a:gs pos="50000">
                <a:srgbClr val="D30021"/>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11" name="Google Shape;1111;p27"/>
          <p:cNvSpPr txBox="1"/>
          <p:nvPr/>
        </p:nvSpPr>
        <p:spPr>
          <a:xfrm>
            <a:off x="961843" y="5867520"/>
            <a:ext cx="107693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γ</a:t>
            </a:r>
            <a:r>
              <a:rPr lang="en-US" sz="2400" b="1" baseline="-25000">
                <a:solidFill>
                  <a:schemeClr val="dk1"/>
                </a:solidFill>
                <a:latin typeface="Arial"/>
                <a:ea typeface="Arial"/>
                <a:cs typeface="Arial"/>
                <a:sym typeface="Arial"/>
              </a:rPr>
              <a:t>p</a:t>
            </a:r>
            <a:r>
              <a:rPr lang="en-US" sz="2400" b="1">
                <a:solidFill>
                  <a:schemeClr val="dk1"/>
                </a:solidFill>
                <a:latin typeface="Arial"/>
                <a:ea typeface="Arial"/>
                <a:cs typeface="Arial"/>
                <a:sym typeface="Arial"/>
              </a:rPr>
              <a:t> = inelastic angle between link and the beam outside of link (rad)</a:t>
            </a:r>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2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Inelastic Response of EBFs</a:t>
            </a:r>
            <a:endParaRPr/>
          </a:p>
        </p:txBody>
      </p:sp>
      <p:sp>
        <p:nvSpPr>
          <p:cNvPr id="1118" name="Google Shape;1118;p2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grpSp>
        <p:nvGrpSpPr>
          <p:cNvPr id="1119" name="Google Shape;1119;p28"/>
          <p:cNvGrpSpPr/>
          <p:nvPr/>
        </p:nvGrpSpPr>
        <p:grpSpPr>
          <a:xfrm>
            <a:off x="4075517" y="1679780"/>
            <a:ext cx="4657115" cy="3680291"/>
            <a:chOff x="793" y="1026"/>
            <a:chExt cx="2934" cy="2318"/>
          </a:xfrm>
        </p:grpSpPr>
        <p:grpSp>
          <p:nvGrpSpPr>
            <p:cNvPr id="1120" name="Google Shape;1120;p28"/>
            <p:cNvGrpSpPr/>
            <p:nvPr/>
          </p:nvGrpSpPr>
          <p:grpSpPr>
            <a:xfrm rot="320937" flipH="1">
              <a:off x="3386" y="1035"/>
              <a:ext cx="235" cy="2281"/>
              <a:chOff x="1063" y="1013"/>
              <a:chExt cx="192" cy="1721"/>
            </a:xfrm>
          </p:grpSpPr>
          <p:sp>
            <p:nvSpPr>
              <p:cNvPr id="1121" name="Google Shape;1121;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22" name="Google Shape;1122;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23" name="Google Shape;1123;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24" name="Google Shape;1124;p28"/>
            <p:cNvGrpSpPr/>
            <p:nvPr/>
          </p:nvGrpSpPr>
          <p:grpSpPr>
            <a:xfrm>
              <a:off x="793" y="1027"/>
              <a:ext cx="2174" cy="2317"/>
              <a:chOff x="793" y="1027"/>
              <a:chExt cx="2174" cy="2317"/>
            </a:xfrm>
          </p:grpSpPr>
          <p:grpSp>
            <p:nvGrpSpPr>
              <p:cNvPr id="1125" name="Google Shape;1125;p28"/>
              <p:cNvGrpSpPr/>
              <p:nvPr/>
            </p:nvGrpSpPr>
            <p:grpSpPr>
              <a:xfrm>
                <a:off x="793" y="1027"/>
                <a:ext cx="2174" cy="2317"/>
                <a:chOff x="793" y="1027"/>
                <a:chExt cx="2174" cy="2317"/>
              </a:xfrm>
            </p:grpSpPr>
            <p:sp>
              <p:nvSpPr>
                <p:cNvPr id="1126" name="Google Shape;1126;p28"/>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27" name="Google Shape;1127;p28"/>
                <p:cNvGrpSpPr/>
                <p:nvPr/>
              </p:nvGrpSpPr>
              <p:grpSpPr>
                <a:xfrm rot="290398">
                  <a:off x="2491" y="1525"/>
                  <a:ext cx="434" cy="296"/>
                  <a:chOff x="2334" y="1156"/>
                  <a:chExt cx="355" cy="242"/>
                </a:xfrm>
              </p:grpSpPr>
              <p:sp>
                <p:nvSpPr>
                  <p:cNvPr id="1128" name="Google Shape;1128;p2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9" name="Google Shape;1129;p2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130" name="Google Shape;1130;p28"/>
                <p:cNvGrpSpPr/>
                <p:nvPr/>
              </p:nvGrpSpPr>
              <p:grpSpPr>
                <a:xfrm rot="290398">
                  <a:off x="889" y="1033"/>
                  <a:ext cx="235" cy="2281"/>
                  <a:chOff x="1063" y="1013"/>
                  <a:chExt cx="192" cy="1721"/>
                </a:xfrm>
              </p:grpSpPr>
              <p:sp>
                <p:nvSpPr>
                  <p:cNvPr id="1131" name="Google Shape;1131;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32" name="Google Shape;1132;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33" name="Google Shape;1133;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34" name="Google Shape;1134;p28"/>
                <p:cNvGrpSpPr/>
                <p:nvPr/>
              </p:nvGrpSpPr>
              <p:grpSpPr>
                <a:xfrm rot="290398">
                  <a:off x="1202" y="1120"/>
                  <a:ext cx="1754" cy="351"/>
                  <a:chOff x="1255" y="869"/>
                  <a:chExt cx="1435" cy="287"/>
                </a:xfrm>
              </p:grpSpPr>
              <p:grpSp>
                <p:nvGrpSpPr>
                  <p:cNvPr id="1135" name="Google Shape;1135;p28"/>
                  <p:cNvGrpSpPr/>
                  <p:nvPr/>
                </p:nvGrpSpPr>
                <p:grpSpPr>
                  <a:xfrm>
                    <a:off x="1255" y="869"/>
                    <a:ext cx="1434" cy="287"/>
                    <a:chOff x="1255" y="869"/>
                    <a:chExt cx="1434" cy="287"/>
                  </a:xfrm>
                </p:grpSpPr>
                <p:grpSp>
                  <p:nvGrpSpPr>
                    <p:cNvPr id="1136" name="Google Shape;1136;p28"/>
                    <p:cNvGrpSpPr/>
                    <p:nvPr/>
                  </p:nvGrpSpPr>
                  <p:grpSpPr>
                    <a:xfrm>
                      <a:off x="1255" y="869"/>
                      <a:ext cx="1434" cy="287"/>
                      <a:chOff x="1255" y="869"/>
                      <a:chExt cx="1434" cy="287"/>
                    </a:xfrm>
                  </p:grpSpPr>
                  <p:sp>
                    <p:nvSpPr>
                      <p:cNvPr id="1137" name="Google Shape;1137;p2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38" name="Google Shape;1138;p28"/>
                      <p:cNvCxnSpPr/>
                      <p:nvPr/>
                    </p:nvCxnSpPr>
                    <p:spPr>
                      <a:xfrm>
                        <a:off x="1255" y="901"/>
                        <a:ext cx="1434" cy="0"/>
                      </a:xfrm>
                      <a:prstGeom prst="straightConnector1">
                        <a:avLst/>
                      </a:prstGeom>
                      <a:noFill/>
                      <a:ln w="12700" cap="flat" cmpd="sng">
                        <a:solidFill>
                          <a:schemeClr val="lt2"/>
                        </a:solidFill>
                        <a:prstDash val="solid"/>
                        <a:round/>
                        <a:headEnd type="none" w="med" len="med"/>
                        <a:tailEnd type="none" w="med" len="med"/>
                      </a:ln>
                    </p:spPr>
                  </p:cxnSp>
                  <p:cxnSp>
                    <p:nvCxnSpPr>
                      <p:cNvPr id="1139" name="Google Shape;1139;p28"/>
                      <p:cNvCxnSpPr/>
                      <p:nvPr/>
                    </p:nvCxnSpPr>
                    <p:spPr>
                      <a:xfrm>
                        <a:off x="1255" y="1124"/>
                        <a:ext cx="1434" cy="0"/>
                      </a:xfrm>
                      <a:prstGeom prst="straightConnector1">
                        <a:avLst/>
                      </a:prstGeom>
                      <a:noFill/>
                      <a:ln w="12700" cap="flat" cmpd="sng">
                        <a:solidFill>
                          <a:schemeClr val="lt2"/>
                        </a:solidFill>
                        <a:prstDash val="solid"/>
                        <a:round/>
                        <a:headEnd type="none" w="med" len="med"/>
                        <a:tailEnd type="none" w="med" len="med"/>
                      </a:ln>
                    </p:spPr>
                  </p:cxnSp>
                </p:grpSp>
                <p:sp>
                  <p:nvSpPr>
                    <p:cNvPr id="1140" name="Google Shape;1140;p2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41" name="Google Shape;1141;p2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42" name="Google Shape;1142;p28"/>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143" name="Google Shape;1143;p28"/>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144" name="Google Shape;1144;p28"/>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45" name="Google Shape;1145;p28"/>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46" name="Google Shape;1146;p28"/>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47" name="Google Shape;1147;p28"/>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1148" name="Google Shape;1148;p28"/>
            <p:cNvGrpSpPr/>
            <p:nvPr/>
          </p:nvGrpSpPr>
          <p:grpSpPr>
            <a:xfrm>
              <a:off x="2931" y="1026"/>
              <a:ext cx="561" cy="515"/>
              <a:chOff x="2931" y="1026"/>
              <a:chExt cx="561" cy="515"/>
            </a:xfrm>
          </p:grpSpPr>
          <p:sp>
            <p:nvSpPr>
              <p:cNvPr id="1149" name="Google Shape;1149;p28"/>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lt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0" name="Google Shape;1150;p28"/>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1" name="Google Shape;1151;p28"/>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2" name="Google Shape;1152;p28"/>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3" name="Google Shape;1153;p28"/>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4" name="Google Shape;1154;p28"/>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5" name="Google Shape;1155;p28"/>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6" name="Google Shape;1156;p28"/>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7" name="Google Shape;1157;p28"/>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158" name="Google Shape;1158;p28"/>
          <p:cNvSpPr/>
          <p:nvPr/>
        </p:nvSpPr>
        <p:spPr>
          <a:xfrm>
            <a:off x="2241777" y="1717648"/>
            <a:ext cx="828675" cy="276225"/>
          </a:xfrm>
          <a:prstGeom prst="rightArrow">
            <a:avLst>
              <a:gd name="adj1" fmla="val 50000"/>
              <a:gd name="adj2" fmla="val 75000"/>
            </a:avLst>
          </a:prstGeom>
          <a:gradFill>
            <a:gsLst>
              <a:gs pos="0">
                <a:srgbClr val="FC0128"/>
              </a:gs>
              <a:gs pos="50000">
                <a:srgbClr val="AC011B"/>
              </a:gs>
              <a:gs pos="100000">
                <a:srgbClr val="FC0128"/>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159" name="Google Shape;1159;p28"/>
          <p:cNvGrpSpPr/>
          <p:nvPr/>
        </p:nvGrpSpPr>
        <p:grpSpPr>
          <a:xfrm>
            <a:off x="4059137" y="1686856"/>
            <a:ext cx="4657115" cy="3680291"/>
            <a:chOff x="-6542625" y="2444050"/>
            <a:chExt cx="4657115" cy="3680291"/>
          </a:xfrm>
        </p:grpSpPr>
        <p:grpSp>
          <p:nvGrpSpPr>
            <p:cNvPr id="1160" name="Google Shape;1160;p28"/>
            <p:cNvGrpSpPr/>
            <p:nvPr/>
          </p:nvGrpSpPr>
          <p:grpSpPr>
            <a:xfrm>
              <a:off x="-6542625" y="2444050"/>
              <a:ext cx="4657115" cy="3680291"/>
              <a:chOff x="793" y="1026"/>
              <a:chExt cx="2934" cy="2318"/>
            </a:xfrm>
          </p:grpSpPr>
          <p:grpSp>
            <p:nvGrpSpPr>
              <p:cNvPr id="1161" name="Google Shape;1161;p28"/>
              <p:cNvGrpSpPr/>
              <p:nvPr/>
            </p:nvGrpSpPr>
            <p:grpSpPr>
              <a:xfrm rot="320937" flipH="1">
                <a:off x="3386" y="1035"/>
                <a:ext cx="235" cy="2281"/>
                <a:chOff x="1063" y="1013"/>
                <a:chExt cx="192" cy="1721"/>
              </a:xfrm>
            </p:grpSpPr>
            <p:sp>
              <p:nvSpPr>
                <p:cNvPr id="1162" name="Google Shape;1162;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63" name="Google Shape;1163;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64" name="Google Shape;1164;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65" name="Google Shape;1165;p28"/>
              <p:cNvGrpSpPr/>
              <p:nvPr/>
            </p:nvGrpSpPr>
            <p:grpSpPr>
              <a:xfrm>
                <a:off x="793" y="1027"/>
                <a:ext cx="2174" cy="2317"/>
                <a:chOff x="793" y="1027"/>
                <a:chExt cx="2174" cy="2317"/>
              </a:xfrm>
            </p:grpSpPr>
            <p:grpSp>
              <p:nvGrpSpPr>
                <p:cNvPr id="1166" name="Google Shape;1166;p28"/>
                <p:cNvGrpSpPr/>
                <p:nvPr/>
              </p:nvGrpSpPr>
              <p:grpSpPr>
                <a:xfrm>
                  <a:off x="793" y="1027"/>
                  <a:ext cx="2174" cy="2317"/>
                  <a:chOff x="793" y="1027"/>
                  <a:chExt cx="2174" cy="2317"/>
                </a:xfrm>
              </p:grpSpPr>
              <p:sp>
                <p:nvSpPr>
                  <p:cNvPr id="1167" name="Google Shape;1167;p28"/>
                  <p:cNvSpPr/>
                  <p:nvPr/>
                </p:nvSpPr>
                <p:spPr>
                  <a:xfrm rot="290398">
                    <a:off x="1055" y="2797"/>
                    <a:ext cx="385" cy="532"/>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68" name="Google Shape;1168;p28"/>
                  <p:cNvGrpSpPr/>
                  <p:nvPr/>
                </p:nvGrpSpPr>
                <p:grpSpPr>
                  <a:xfrm rot="290398">
                    <a:off x="2491" y="1525"/>
                    <a:ext cx="434" cy="296"/>
                    <a:chOff x="2334" y="1156"/>
                    <a:chExt cx="355" cy="242"/>
                  </a:xfrm>
                </p:grpSpPr>
                <p:sp>
                  <p:nvSpPr>
                    <p:cNvPr id="1169" name="Google Shape;1169;p2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0" name="Google Shape;1170;p2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1171" name="Google Shape;1171;p28"/>
                  <p:cNvGrpSpPr/>
                  <p:nvPr/>
                </p:nvGrpSpPr>
                <p:grpSpPr>
                  <a:xfrm rot="290398">
                    <a:off x="889" y="1033"/>
                    <a:ext cx="235" cy="2281"/>
                    <a:chOff x="1063" y="1013"/>
                    <a:chExt cx="192" cy="1721"/>
                  </a:xfrm>
                </p:grpSpPr>
                <p:sp>
                  <p:nvSpPr>
                    <p:cNvPr id="1172" name="Google Shape;1172;p2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73" name="Google Shape;1173;p2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1174" name="Google Shape;1174;p2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1175" name="Google Shape;1175;p28"/>
                  <p:cNvGrpSpPr/>
                  <p:nvPr/>
                </p:nvGrpSpPr>
                <p:grpSpPr>
                  <a:xfrm rot="290398">
                    <a:off x="1202" y="1120"/>
                    <a:ext cx="1754" cy="351"/>
                    <a:chOff x="1255" y="869"/>
                    <a:chExt cx="1435" cy="287"/>
                  </a:xfrm>
                </p:grpSpPr>
                <p:grpSp>
                  <p:nvGrpSpPr>
                    <p:cNvPr id="1176" name="Google Shape;1176;p28"/>
                    <p:cNvGrpSpPr/>
                    <p:nvPr/>
                  </p:nvGrpSpPr>
                  <p:grpSpPr>
                    <a:xfrm>
                      <a:off x="1255" y="869"/>
                      <a:ext cx="1434" cy="287"/>
                      <a:chOff x="1255" y="869"/>
                      <a:chExt cx="1434" cy="287"/>
                    </a:xfrm>
                  </p:grpSpPr>
                  <p:grpSp>
                    <p:nvGrpSpPr>
                      <p:cNvPr id="1177" name="Google Shape;1177;p28"/>
                      <p:cNvGrpSpPr/>
                      <p:nvPr/>
                    </p:nvGrpSpPr>
                    <p:grpSpPr>
                      <a:xfrm>
                        <a:off x="1255" y="869"/>
                        <a:ext cx="1434" cy="287"/>
                        <a:chOff x="1255" y="869"/>
                        <a:chExt cx="1434" cy="287"/>
                      </a:xfrm>
                    </p:grpSpPr>
                    <p:sp>
                      <p:nvSpPr>
                        <p:cNvPr id="1178" name="Google Shape;1178;p2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179" name="Google Shape;1179;p2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1180" name="Google Shape;1180;p2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1181" name="Google Shape;1181;p2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82" name="Google Shape;1182;p2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183" name="Google Shape;1183;p28"/>
                  <p:cNvSpPr/>
                  <p:nvPr/>
                </p:nvSpPr>
                <p:spPr>
                  <a:xfrm rot="-2607160">
                    <a:off x="862" y="2288"/>
                    <a:ext cx="2105" cy="116"/>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184" name="Google Shape;1184;p28"/>
                  <p:cNvSpPr/>
                  <p:nvPr/>
                </p:nvSpPr>
                <p:spPr>
                  <a:xfrm rot="290398">
                    <a:off x="2519" y="1198"/>
                    <a:ext cx="21" cy="27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1185" name="Google Shape;1185;p28"/>
                <p:cNvCxnSpPr/>
                <p:nvPr/>
              </p:nvCxnSpPr>
              <p:spPr>
                <a:xfrm rot="290398">
                  <a:off x="1222" y="112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86" name="Google Shape;1186;p28"/>
                <p:cNvCxnSpPr/>
                <p:nvPr/>
              </p:nvCxnSpPr>
              <p:spPr>
                <a:xfrm rot="290398">
                  <a:off x="1218" y="1160"/>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87" name="Google Shape;1187;p28"/>
                <p:cNvCxnSpPr/>
                <p:nvPr/>
              </p:nvCxnSpPr>
              <p:spPr>
                <a:xfrm rot="290398">
                  <a:off x="1195" y="1431"/>
                  <a:ext cx="1744" cy="0"/>
                </a:xfrm>
                <a:prstGeom prst="straightConnector1">
                  <a:avLst/>
                </a:prstGeom>
                <a:noFill/>
                <a:ln w="12700" cap="flat" cmpd="sng">
                  <a:solidFill>
                    <a:schemeClr val="dk1"/>
                  </a:solidFill>
                  <a:prstDash val="solid"/>
                  <a:round/>
                  <a:headEnd type="none" w="med" len="med"/>
                  <a:tailEnd type="none" w="med" len="med"/>
                </a:ln>
              </p:spPr>
            </p:cxnSp>
            <p:cxnSp>
              <p:nvCxnSpPr>
                <p:cNvPr id="1188" name="Google Shape;1188;p28"/>
                <p:cNvCxnSpPr/>
                <p:nvPr/>
              </p:nvCxnSpPr>
              <p:spPr>
                <a:xfrm rot="290398">
                  <a:off x="1192" y="1466"/>
                  <a:ext cx="1744" cy="0"/>
                </a:xfrm>
                <a:prstGeom prst="straightConnector1">
                  <a:avLst/>
                </a:prstGeom>
                <a:noFill/>
                <a:ln w="12700" cap="flat" cmpd="sng">
                  <a:solidFill>
                    <a:schemeClr val="dk1"/>
                  </a:solidFill>
                  <a:prstDash val="solid"/>
                  <a:round/>
                  <a:headEnd type="none" w="med" len="med"/>
                  <a:tailEnd type="none" w="med" len="med"/>
                </a:ln>
              </p:spPr>
            </p:cxnSp>
          </p:grpSp>
          <p:grpSp>
            <p:nvGrpSpPr>
              <p:cNvPr id="1189" name="Google Shape;1189;p28"/>
              <p:cNvGrpSpPr/>
              <p:nvPr/>
            </p:nvGrpSpPr>
            <p:grpSpPr>
              <a:xfrm>
                <a:off x="2931" y="1026"/>
                <a:ext cx="561" cy="515"/>
                <a:chOff x="2931" y="1026"/>
                <a:chExt cx="561" cy="515"/>
              </a:xfrm>
            </p:grpSpPr>
            <p:sp>
              <p:nvSpPr>
                <p:cNvPr id="1190" name="Google Shape;1190;p28"/>
                <p:cNvSpPr/>
                <p:nvPr/>
              </p:nvSpPr>
              <p:spPr>
                <a:xfrm>
                  <a:off x="2939" y="1026"/>
                  <a:ext cx="553" cy="515"/>
                </a:xfrm>
                <a:custGeom>
                  <a:avLst/>
                  <a:gdLst/>
                  <a:ahLst/>
                  <a:cxnLst/>
                  <a:rect l="l" t="t" r="r" b="b"/>
                  <a:pathLst>
                    <a:path w="553" h="515" extrusionOk="0">
                      <a:moveTo>
                        <a:pt x="27" y="165"/>
                      </a:moveTo>
                      <a:lnTo>
                        <a:pt x="553" y="0"/>
                      </a:lnTo>
                      <a:lnTo>
                        <a:pt x="523" y="345"/>
                      </a:lnTo>
                      <a:lnTo>
                        <a:pt x="0" y="515"/>
                      </a:lnTo>
                      <a:lnTo>
                        <a:pt x="27" y="165"/>
                      </a:lnTo>
                      <a:close/>
                    </a:path>
                  </a:pathLst>
                </a:custGeom>
                <a:gradFill>
                  <a:gsLst>
                    <a:gs pos="0">
                      <a:srgbClr val="FC0128">
                        <a:alpha val="69803"/>
                      </a:srgbClr>
                    </a:gs>
                    <a:gs pos="50000">
                      <a:srgbClr val="850015">
                        <a:alpha val="76862"/>
                      </a:srgbClr>
                    </a:gs>
                    <a:gs pos="100000">
                      <a:srgbClr val="FC0128">
                        <a:alpha val="69803"/>
                      </a:srgbClr>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1" name="Google Shape;1191;p28"/>
                <p:cNvSpPr/>
                <p:nvPr/>
              </p:nvSpPr>
              <p:spPr>
                <a:xfrm>
                  <a:off x="2966" y="106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2" name="Google Shape;1192;p28"/>
                <p:cNvSpPr/>
                <p:nvPr/>
              </p:nvSpPr>
              <p:spPr>
                <a:xfrm>
                  <a:off x="3029" y="1201"/>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3" name="Google Shape;1193;p28"/>
                <p:cNvSpPr/>
                <p:nvPr/>
              </p:nvSpPr>
              <p:spPr>
                <a:xfrm>
                  <a:off x="3142" y="1164"/>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4" name="Google Shape;1194;p28"/>
                <p:cNvSpPr/>
                <p:nvPr/>
              </p:nvSpPr>
              <p:spPr>
                <a:xfrm>
                  <a:off x="3259" y="112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5" name="Google Shape;1195;p28"/>
                <p:cNvSpPr/>
                <p:nvPr/>
              </p:nvSpPr>
              <p:spPr>
                <a:xfrm>
                  <a:off x="3379" y="1087"/>
                  <a:ext cx="33" cy="268"/>
                </a:xfrm>
                <a:custGeom>
                  <a:avLst/>
                  <a:gdLst/>
                  <a:ahLst/>
                  <a:cxnLst/>
                  <a:rect l="l" t="t" r="r" b="b"/>
                  <a:pathLst>
                    <a:path w="27" h="219" extrusionOk="0">
                      <a:moveTo>
                        <a:pt x="13" y="9"/>
                      </a:moveTo>
                      <a:lnTo>
                        <a:pt x="27" y="0"/>
                      </a:lnTo>
                      <a:lnTo>
                        <a:pt x="13" y="215"/>
                      </a:lnTo>
                      <a:lnTo>
                        <a:pt x="0" y="219"/>
                      </a:lnTo>
                      <a:lnTo>
                        <a:pt x="13" y="9"/>
                      </a:lnTo>
                      <a:close/>
                    </a:path>
                  </a:pathLst>
                </a:custGeom>
                <a:gradFill>
                  <a:gsLst>
                    <a:gs pos="0">
                      <a:srgbClr val="DDDDDD"/>
                    </a:gs>
                    <a:gs pos="50000">
                      <a:srgbClr val="666666"/>
                    </a:gs>
                    <a:gs pos="100000">
                      <a:srgbClr val="DDDDDD"/>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6" name="Google Shape;1196;p28"/>
                <p:cNvSpPr/>
                <p:nvPr/>
              </p:nvSpPr>
              <p:spPr>
                <a:xfrm>
                  <a:off x="2942" y="1331"/>
                  <a:ext cx="522" cy="174"/>
                </a:xfrm>
                <a:custGeom>
                  <a:avLst/>
                  <a:gdLst/>
                  <a:ahLst/>
                  <a:cxnLst/>
                  <a:rect l="l" t="t" r="r" b="b"/>
                  <a:pathLst>
                    <a:path w="522" h="174" extrusionOk="0">
                      <a:moveTo>
                        <a:pt x="0" y="174"/>
                      </a:moveTo>
                      <a:lnTo>
                        <a:pt x="522" y="0"/>
                      </a:ln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7" name="Google Shape;1197;p28"/>
                <p:cNvSpPr/>
                <p:nvPr/>
              </p:nvSpPr>
              <p:spPr>
                <a:xfrm>
                  <a:off x="2961" y="1028"/>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8" name="Google Shape;1198;p28"/>
                <p:cNvSpPr/>
                <p:nvPr/>
              </p:nvSpPr>
              <p:spPr>
                <a:xfrm>
                  <a:off x="2931" y="1372"/>
                  <a:ext cx="531" cy="168"/>
                </a:xfrm>
                <a:custGeom>
                  <a:avLst/>
                  <a:gdLst/>
                  <a:ahLst/>
                  <a:cxnLst/>
                  <a:rect l="l" t="t" r="r" b="b"/>
                  <a:pathLst>
                    <a:path w="531" h="168" extrusionOk="0">
                      <a:moveTo>
                        <a:pt x="0" y="168"/>
                      </a:moveTo>
                      <a:lnTo>
                        <a:pt x="531" y="0"/>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
          <p:nvSpPr>
            <p:cNvPr id="1199" name="Google Shape;1199;p28"/>
            <p:cNvSpPr/>
            <p:nvPr/>
          </p:nvSpPr>
          <p:spPr>
            <a:xfrm>
              <a:off x="-5898404" y="2736150"/>
              <a:ext cx="3535362" cy="322263"/>
            </a:xfrm>
            <a:custGeom>
              <a:avLst/>
              <a:gdLst/>
              <a:ahLst/>
              <a:cxnLst/>
              <a:rect l="l" t="t" r="r" b="b"/>
              <a:pathLst>
                <a:path w="2227" h="203" extrusionOk="0">
                  <a:moveTo>
                    <a:pt x="2227" y="203"/>
                  </a:moveTo>
                  <a:lnTo>
                    <a:pt x="0" y="0"/>
                  </a:lnTo>
                </a:path>
              </a:pathLst>
            </a:custGeom>
            <a:noFill/>
            <a:ln w="3810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0" name="Google Shape;1200;p28"/>
            <p:cNvSpPr/>
            <p:nvPr/>
          </p:nvSpPr>
          <p:spPr>
            <a:xfrm rot="1586517">
              <a:off x="-2847229" y="2732975"/>
              <a:ext cx="381000" cy="223838"/>
            </a:xfrm>
            <a:custGeom>
              <a:avLst/>
              <a:gdLst/>
              <a:ahLst/>
              <a:cxnLst/>
              <a:rect l="l" t="t" r="r" b="b"/>
              <a:pathLst>
                <a:path w="21600" h="16369" fill="none" extrusionOk="0">
                  <a:moveTo>
                    <a:pt x="14093" y="-1"/>
                  </a:moveTo>
                  <a:cubicBezTo>
                    <a:pt x="18859" y="4103"/>
                    <a:pt x="21600" y="10079"/>
                    <a:pt x="21600" y="16369"/>
                  </a:cubicBezTo>
                </a:path>
                <a:path w="21600" h="16369" extrusionOk="0">
                  <a:moveTo>
                    <a:pt x="14093" y="-1"/>
                  </a:moveTo>
                  <a:cubicBezTo>
                    <a:pt x="18859" y="4103"/>
                    <a:pt x="21600" y="10079"/>
                    <a:pt x="21600" y="16369"/>
                  </a:cubicBezTo>
                  <a:lnTo>
                    <a:pt x="0" y="16369"/>
                  </a:lnTo>
                  <a:lnTo>
                    <a:pt x="14093" y="-1"/>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1" name="Google Shape;1201;p28"/>
            <p:cNvSpPr txBox="1"/>
            <p:nvPr/>
          </p:nvSpPr>
          <p:spPr>
            <a:xfrm>
              <a:off x="-2826592" y="2961575"/>
              <a:ext cx="51593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3200"/>
                <a:buFont typeface="Arial Narrow"/>
                <a:buNone/>
              </a:pPr>
              <a:r>
                <a:rPr lang="en-US" sz="3200" b="1">
                  <a:solidFill>
                    <a:schemeClr val="dk2"/>
                  </a:solidFill>
                  <a:latin typeface="Arial Narrow"/>
                  <a:ea typeface="Arial Narrow"/>
                  <a:cs typeface="Arial Narrow"/>
                  <a:sym typeface="Arial Narrow"/>
                </a:rPr>
                <a:t>γ</a:t>
              </a:r>
              <a:r>
                <a:rPr lang="en-US" sz="3200" b="1" baseline="-25000">
                  <a:solidFill>
                    <a:schemeClr val="dk2"/>
                  </a:solidFill>
                  <a:latin typeface="Arial Narrow"/>
                  <a:ea typeface="Arial Narrow"/>
                  <a:cs typeface="Arial Narrow"/>
                  <a:sym typeface="Arial Narrow"/>
                </a:rPr>
                <a:t>p</a:t>
              </a:r>
              <a:endParaRPr sz="3200" b="1">
                <a:solidFill>
                  <a:schemeClr val="dk2"/>
                </a:solidFill>
                <a:latin typeface="Arial Narrow"/>
                <a:ea typeface="Arial Narrow"/>
                <a:cs typeface="Arial Narrow"/>
                <a:sym typeface="Arial Narrow"/>
              </a:endParaRPr>
            </a:p>
          </p:txBody>
        </p:sp>
        <p:sp>
          <p:nvSpPr>
            <p:cNvPr id="1202" name="Google Shape;1202;p28"/>
            <p:cNvSpPr/>
            <p:nvPr/>
          </p:nvSpPr>
          <p:spPr>
            <a:xfrm>
              <a:off x="-3140917" y="2663125"/>
              <a:ext cx="882650" cy="330200"/>
            </a:xfrm>
            <a:custGeom>
              <a:avLst/>
              <a:gdLst/>
              <a:ahLst/>
              <a:cxnLst/>
              <a:rect l="l" t="t" r="r" b="b"/>
              <a:pathLst>
                <a:path w="640" h="238" extrusionOk="0">
                  <a:moveTo>
                    <a:pt x="0" y="238"/>
                  </a:moveTo>
                  <a:lnTo>
                    <a:pt x="640"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203" name="Google Shape;1203;p28"/>
          <p:cNvSpPr txBox="1"/>
          <p:nvPr/>
        </p:nvSpPr>
        <p:spPr>
          <a:xfrm>
            <a:off x="666642" y="5385660"/>
            <a:ext cx="1028812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γ</a:t>
            </a:r>
            <a:r>
              <a:rPr lang="en-US" sz="2400" b="1" baseline="-25000">
                <a:solidFill>
                  <a:schemeClr val="dk1"/>
                </a:solidFill>
                <a:latin typeface="Arial"/>
                <a:ea typeface="Arial"/>
                <a:cs typeface="Arial"/>
                <a:sym typeface="Arial"/>
              </a:rPr>
              <a:t>p</a:t>
            </a:r>
            <a:r>
              <a:rPr lang="en-US" sz="2400" b="1">
                <a:solidFill>
                  <a:schemeClr val="dk1"/>
                </a:solidFill>
                <a:latin typeface="Arial"/>
                <a:ea typeface="Arial"/>
                <a:cs typeface="Arial"/>
                <a:sym typeface="Arial"/>
              </a:rPr>
              <a:t> = inelastic angle between link and the beam outside of link (rad)</a:t>
            </a: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29"/>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 Forces in Links</a:t>
            </a:r>
            <a:endParaRPr/>
          </a:p>
        </p:txBody>
      </p:sp>
      <p:sp>
        <p:nvSpPr>
          <p:cNvPr id="1210" name="Google Shape;1210;p2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grpSp>
        <p:nvGrpSpPr>
          <p:cNvPr id="1211" name="Google Shape;1211;p29"/>
          <p:cNvGrpSpPr/>
          <p:nvPr/>
        </p:nvGrpSpPr>
        <p:grpSpPr>
          <a:xfrm>
            <a:off x="2063552" y="908720"/>
            <a:ext cx="3036887" cy="1392238"/>
            <a:chOff x="1063" y="630"/>
            <a:chExt cx="1913" cy="877"/>
          </a:xfrm>
        </p:grpSpPr>
        <p:grpSp>
          <p:nvGrpSpPr>
            <p:cNvPr id="1212" name="Google Shape;1212;p29"/>
            <p:cNvGrpSpPr/>
            <p:nvPr/>
          </p:nvGrpSpPr>
          <p:grpSpPr>
            <a:xfrm>
              <a:off x="1159" y="678"/>
              <a:ext cx="1721" cy="765"/>
              <a:chOff x="1159" y="678"/>
              <a:chExt cx="1721" cy="765"/>
            </a:xfrm>
          </p:grpSpPr>
          <p:cxnSp>
            <p:nvCxnSpPr>
              <p:cNvPr id="1213" name="Google Shape;1213;p29"/>
              <p:cNvCxnSpPr/>
              <p:nvPr/>
            </p:nvCxnSpPr>
            <p:spPr>
              <a:xfrm>
                <a:off x="1159" y="678"/>
                <a:ext cx="0" cy="669"/>
              </a:xfrm>
              <a:prstGeom prst="straightConnector1">
                <a:avLst/>
              </a:prstGeom>
              <a:noFill/>
              <a:ln w="38100" cap="flat" cmpd="sng">
                <a:solidFill>
                  <a:schemeClr val="dk1"/>
                </a:solidFill>
                <a:prstDash val="solid"/>
                <a:round/>
                <a:headEnd type="none" w="med" len="med"/>
                <a:tailEnd type="none" w="med" len="med"/>
              </a:ln>
            </p:spPr>
          </p:cxnSp>
          <p:cxnSp>
            <p:nvCxnSpPr>
              <p:cNvPr id="1214" name="Google Shape;1214;p29"/>
              <p:cNvCxnSpPr/>
              <p:nvPr/>
            </p:nvCxnSpPr>
            <p:spPr>
              <a:xfrm>
                <a:off x="2880" y="678"/>
                <a:ext cx="0" cy="669"/>
              </a:xfrm>
              <a:prstGeom prst="straightConnector1">
                <a:avLst/>
              </a:prstGeom>
              <a:noFill/>
              <a:ln w="38100" cap="flat" cmpd="sng">
                <a:solidFill>
                  <a:schemeClr val="dk1"/>
                </a:solidFill>
                <a:prstDash val="solid"/>
                <a:round/>
                <a:headEnd type="none" w="med" len="med"/>
                <a:tailEnd type="none" w="med" len="med"/>
              </a:ln>
            </p:spPr>
          </p:cxnSp>
          <p:cxnSp>
            <p:nvCxnSpPr>
              <p:cNvPr id="1215" name="Google Shape;1215;p29"/>
              <p:cNvCxnSpPr/>
              <p:nvPr/>
            </p:nvCxnSpPr>
            <p:spPr>
              <a:xfrm>
                <a:off x="1159" y="1013"/>
                <a:ext cx="1721" cy="0"/>
              </a:xfrm>
              <a:prstGeom prst="straightConnector1">
                <a:avLst/>
              </a:prstGeom>
              <a:noFill/>
              <a:ln w="38100" cap="flat" cmpd="sng">
                <a:solidFill>
                  <a:schemeClr val="dk1"/>
                </a:solidFill>
                <a:prstDash val="solid"/>
                <a:round/>
                <a:headEnd type="none" w="med" len="med"/>
                <a:tailEnd type="none" w="med" len="med"/>
              </a:ln>
            </p:spPr>
          </p:cxnSp>
          <p:cxnSp>
            <p:nvCxnSpPr>
              <p:cNvPr id="1216" name="Google Shape;1216;p29"/>
              <p:cNvCxnSpPr/>
              <p:nvPr/>
            </p:nvCxnSpPr>
            <p:spPr>
              <a:xfrm flipH="1">
                <a:off x="1972" y="1013"/>
                <a:ext cx="478" cy="430"/>
              </a:xfrm>
              <a:prstGeom prst="straightConnector1">
                <a:avLst/>
              </a:prstGeom>
              <a:noFill/>
              <a:ln w="38100" cap="flat" cmpd="sng">
                <a:solidFill>
                  <a:schemeClr val="dk1"/>
                </a:solidFill>
                <a:prstDash val="solid"/>
                <a:round/>
                <a:headEnd type="none" w="med" len="med"/>
                <a:tailEnd type="none" w="med" len="med"/>
              </a:ln>
            </p:spPr>
          </p:cxnSp>
        </p:grpSp>
        <p:sp>
          <p:nvSpPr>
            <p:cNvPr id="1217" name="Google Shape;1217;p29"/>
            <p:cNvSpPr/>
            <p:nvPr/>
          </p:nvSpPr>
          <p:spPr>
            <a:xfrm>
              <a:off x="1063"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8" name="Google Shape;1218;p29"/>
            <p:cNvSpPr/>
            <p:nvPr/>
          </p:nvSpPr>
          <p:spPr>
            <a:xfrm>
              <a:off x="1063"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9" name="Google Shape;1219;p29"/>
            <p:cNvSpPr/>
            <p:nvPr/>
          </p:nvSpPr>
          <p:spPr>
            <a:xfrm>
              <a:off x="2784"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0" name="Google Shape;1220;p29"/>
            <p:cNvSpPr/>
            <p:nvPr/>
          </p:nvSpPr>
          <p:spPr>
            <a:xfrm>
              <a:off x="2784"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1" name="Google Shape;1221;p29"/>
            <p:cNvSpPr/>
            <p:nvPr/>
          </p:nvSpPr>
          <p:spPr>
            <a:xfrm>
              <a:off x="1876" y="1382"/>
              <a:ext cx="193" cy="125"/>
            </a:xfrm>
            <a:custGeom>
              <a:avLst/>
              <a:gdLst/>
              <a:ahLst/>
              <a:cxnLst/>
              <a:rect l="l" t="t" r="r" b="b"/>
              <a:pathLst>
                <a:path w="193" h="125" extrusionOk="0">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222" name="Google Shape;1222;p29"/>
          <p:cNvGrpSpPr/>
          <p:nvPr/>
        </p:nvGrpSpPr>
        <p:grpSpPr>
          <a:xfrm>
            <a:off x="5714802" y="908720"/>
            <a:ext cx="3949700" cy="1252538"/>
            <a:chOff x="2783" y="630"/>
            <a:chExt cx="2488" cy="789"/>
          </a:xfrm>
        </p:grpSpPr>
        <p:grpSp>
          <p:nvGrpSpPr>
            <p:cNvPr id="1223" name="Google Shape;1223;p29"/>
            <p:cNvGrpSpPr/>
            <p:nvPr/>
          </p:nvGrpSpPr>
          <p:grpSpPr>
            <a:xfrm>
              <a:off x="2783" y="630"/>
              <a:ext cx="2488" cy="773"/>
              <a:chOff x="2783" y="630"/>
              <a:chExt cx="2488" cy="773"/>
            </a:xfrm>
          </p:grpSpPr>
          <p:cxnSp>
            <p:nvCxnSpPr>
              <p:cNvPr id="1224" name="Google Shape;1224;p29"/>
              <p:cNvCxnSpPr/>
              <p:nvPr/>
            </p:nvCxnSpPr>
            <p:spPr>
              <a:xfrm>
                <a:off x="2879" y="1013"/>
                <a:ext cx="2296" cy="0"/>
              </a:xfrm>
              <a:prstGeom prst="straightConnector1">
                <a:avLst/>
              </a:prstGeom>
              <a:noFill/>
              <a:ln w="38100" cap="flat" cmpd="sng">
                <a:solidFill>
                  <a:schemeClr val="dk1"/>
                </a:solidFill>
                <a:prstDash val="solid"/>
                <a:round/>
                <a:headEnd type="none" w="med" len="med"/>
                <a:tailEnd type="none" w="med" len="med"/>
              </a:ln>
            </p:spPr>
          </p:cxnSp>
          <p:grpSp>
            <p:nvGrpSpPr>
              <p:cNvPr id="1225" name="Google Shape;1225;p29"/>
              <p:cNvGrpSpPr/>
              <p:nvPr/>
            </p:nvGrpSpPr>
            <p:grpSpPr>
              <a:xfrm>
                <a:off x="2783" y="630"/>
                <a:ext cx="192" cy="773"/>
                <a:chOff x="3098" y="630"/>
                <a:chExt cx="192" cy="773"/>
              </a:xfrm>
            </p:grpSpPr>
            <p:cxnSp>
              <p:nvCxnSpPr>
                <p:cNvPr id="1226" name="Google Shape;1226;p29"/>
                <p:cNvCxnSpPr/>
                <p:nvPr/>
              </p:nvCxnSpPr>
              <p:spPr>
                <a:xfrm>
                  <a:off x="3194" y="678"/>
                  <a:ext cx="0" cy="669"/>
                </a:xfrm>
                <a:prstGeom prst="straightConnector1">
                  <a:avLst/>
                </a:prstGeom>
                <a:noFill/>
                <a:ln w="38100" cap="flat" cmpd="sng">
                  <a:solidFill>
                    <a:schemeClr val="dk1"/>
                  </a:solidFill>
                  <a:prstDash val="solid"/>
                  <a:round/>
                  <a:headEnd type="none" w="med" len="med"/>
                  <a:tailEnd type="none" w="med" len="med"/>
                </a:ln>
              </p:spPr>
            </p:cxnSp>
            <p:sp>
              <p:nvSpPr>
                <p:cNvPr id="1227" name="Google Shape;1227;p29"/>
                <p:cNvSpPr/>
                <p:nvPr/>
              </p:nvSpPr>
              <p:spPr>
                <a:xfrm>
                  <a:off x="3098"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8" name="Google Shape;1228;p29"/>
                <p:cNvSpPr/>
                <p:nvPr/>
              </p:nvSpPr>
              <p:spPr>
                <a:xfrm>
                  <a:off x="3098"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229" name="Google Shape;1229;p29"/>
              <p:cNvGrpSpPr/>
              <p:nvPr/>
            </p:nvGrpSpPr>
            <p:grpSpPr>
              <a:xfrm>
                <a:off x="5079" y="630"/>
                <a:ext cx="192" cy="773"/>
                <a:chOff x="4819" y="630"/>
                <a:chExt cx="192" cy="773"/>
              </a:xfrm>
            </p:grpSpPr>
            <p:cxnSp>
              <p:nvCxnSpPr>
                <p:cNvPr id="1230" name="Google Shape;1230;p29"/>
                <p:cNvCxnSpPr/>
                <p:nvPr/>
              </p:nvCxnSpPr>
              <p:spPr>
                <a:xfrm>
                  <a:off x="4915" y="678"/>
                  <a:ext cx="0" cy="669"/>
                </a:xfrm>
                <a:prstGeom prst="straightConnector1">
                  <a:avLst/>
                </a:prstGeom>
                <a:noFill/>
                <a:ln w="38100" cap="flat" cmpd="sng">
                  <a:solidFill>
                    <a:schemeClr val="dk1"/>
                  </a:solidFill>
                  <a:prstDash val="solid"/>
                  <a:round/>
                  <a:headEnd type="none" w="med" len="med"/>
                  <a:tailEnd type="none" w="med" len="med"/>
                </a:ln>
              </p:spPr>
            </p:cxnSp>
            <p:sp>
              <p:nvSpPr>
                <p:cNvPr id="1231" name="Google Shape;1231;p29"/>
                <p:cNvSpPr/>
                <p:nvPr/>
              </p:nvSpPr>
              <p:spPr>
                <a:xfrm>
                  <a:off x="4819" y="1291"/>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2" name="Google Shape;1232;p29"/>
                <p:cNvSpPr/>
                <p:nvPr/>
              </p:nvSpPr>
              <p:spPr>
                <a:xfrm>
                  <a:off x="4819" y="630"/>
                  <a:ext cx="192" cy="112"/>
                </a:xfrm>
                <a:custGeom>
                  <a:avLst/>
                  <a:gdLst/>
                  <a:ahLst/>
                  <a:cxnLst/>
                  <a:rect l="l" t="t" r="r" b="b"/>
                  <a:pathLst>
                    <a:path w="192" h="112" extrusionOk="0">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nvGrpSpPr>
            <p:cNvPr id="1233" name="Google Shape;1233;p29"/>
            <p:cNvGrpSpPr/>
            <p:nvPr/>
          </p:nvGrpSpPr>
          <p:grpSpPr>
            <a:xfrm>
              <a:off x="3533" y="1013"/>
              <a:ext cx="339" cy="406"/>
              <a:chOff x="3533" y="1013"/>
              <a:chExt cx="339" cy="406"/>
            </a:xfrm>
          </p:grpSpPr>
          <p:sp>
            <p:nvSpPr>
              <p:cNvPr id="1234" name="Google Shape;1234;p29"/>
              <p:cNvSpPr/>
              <p:nvPr/>
            </p:nvSpPr>
            <p:spPr>
              <a:xfrm>
                <a:off x="3533" y="1294"/>
                <a:ext cx="193" cy="125"/>
              </a:xfrm>
              <a:custGeom>
                <a:avLst/>
                <a:gdLst/>
                <a:ahLst/>
                <a:cxnLst/>
                <a:rect l="l" t="t" r="r" b="b"/>
                <a:pathLst>
                  <a:path w="193" h="125" extrusionOk="0">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35" name="Google Shape;1235;p29"/>
              <p:cNvCxnSpPr/>
              <p:nvPr/>
            </p:nvCxnSpPr>
            <p:spPr>
              <a:xfrm flipH="1">
                <a:off x="3630" y="1013"/>
                <a:ext cx="242" cy="334"/>
              </a:xfrm>
              <a:prstGeom prst="straightConnector1">
                <a:avLst/>
              </a:prstGeom>
              <a:noFill/>
              <a:ln w="38100" cap="flat" cmpd="sng">
                <a:solidFill>
                  <a:schemeClr val="dk1"/>
                </a:solidFill>
                <a:prstDash val="solid"/>
                <a:round/>
                <a:headEnd type="none" w="med" len="med"/>
                <a:tailEnd type="none" w="med" len="med"/>
              </a:ln>
            </p:spPr>
          </p:cxnSp>
        </p:grpSp>
        <p:grpSp>
          <p:nvGrpSpPr>
            <p:cNvPr id="1236" name="Google Shape;1236;p29"/>
            <p:cNvGrpSpPr/>
            <p:nvPr/>
          </p:nvGrpSpPr>
          <p:grpSpPr>
            <a:xfrm flipH="1">
              <a:off x="4210" y="1004"/>
              <a:ext cx="339" cy="406"/>
              <a:chOff x="3533" y="1013"/>
              <a:chExt cx="339" cy="406"/>
            </a:xfrm>
          </p:grpSpPr>
          <p:sp>
            <p:nvSpPr>
              <p:cNvPr id="1237" name="Google Shape;1237;p29"/>
              <p:cNvSpPr/>
              <p:nvPr/>
            </p:nvSpPr>
            <p:spPr>
              <a:xfrm>
                <a:off x="3533" y="1294"/>
                <a:ext cx="193" cy="125"/>
              </a:xfrm>
              <a:custGeom>
                <a:avLst/>
                <a:gdLst/>
                <a:ahLst/>
                <a:cxnLst/>
                <a:rect l="l" t="t" r="r" b="b"/>
                <a:pathLst>
                  <a:path w="193" h="125" extrusionOk="0">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38" name="Google Shape;1238;p29"/>
              <p:cNvCxnSpPr/>
              <p:nvPr/>
            </p:nvCxnSpPr>
            <p:spPr>
              <a:xfrm flipH="1">
                <a:off x="3630" y="1013"/>
                <a:ext cx="242" cy="334"/>
              </a:xfrm>
              <a:prstGeom prst="straightConnector1">
                <a:avLst/>
              </a:prstGeom>
              <a:noFill/>
              <a:ln w="38100" cap="flat" cmpd="sng">
                <a:solidFill>
                  <a:schemeClr val="dk1"/>
                </a:solidFill>
                <a:prstDash val="solid"/>
                <a:round/>
                <a:headEnd type="none" w="med" len="med"/>
                <a:tailEnd type="none" w="med" len="med"/>
              </a:ln>
            </p:spPr>
          </p:cxnSp>
        </p:grpSp>
      </p:grpSp>
      <p:cxnSp>
        <p:nvCxnSpPr>
          <p:cNvPr id="1239" name="Google Shape;1239;p29"/>
          <p:cNvCxnSpPr/>
          <p:nvPr/>
        </p:nvCxnSpPr>
        <p:spPr>
          <a:xfrm>
            <a:off x="2215952" y="3186783"/>
            <a:ext cx="2732087" cy="0"/>
          </a:xfrm>
          <a:prstGeom prst="straightConnector1">
            <a:avLst/>
          </a:prstGeom>
          <a:noFill/>
          <a:ln w="19050" cap="flat" cmpd="sng">
            <a:solidFill>
              <a:srgbClr val="FFFF00"/>
            </a:solidFill>
            <a:prstDash val="solid"/>
            <a:round/>
            <a:headEnd type="none" w="med" len="med"/>
            <a:tailEnd type="none" w="med" len="med"/>
          </a:ln>
        </p:spPr>
      </p:cxnSp>
      <p:sp>
        <p:nvSpPr>
          <p:cNvPr id="1240" name="Google Shape;1240;p29"/>
          <p:cNvSpPr/>
          <p:nvPr/>
        </p:nvSpPr>
        <p:spPr>
          <a:xfrm>
            <a:off x="2225477" y="2654970"/>
            <a:ext cx="2732087" cy="1138238"/>
          </a:xfrm>
          <a:custGeom>
            <a:avLst/>
            <a:gdLst/>
            <a:ahLst/>
            <a:cxnLst/>
            <a:rect l="l" t="t" r="r" b="b"/>
            <a:pathLst>
              <a:path w="1721" h="717" extrusionOk="0">
                <a:moveTo>
                  <a:pt x="0" y="335"/>
                </a:moveTo>
                <a:lnTo>
                  <a:pt x="0" y="383"/>
                </a:lnTo>
                <a:lnTo>
                  <a:pt x="1291" y="96"/>
                </a:lnTo>
                <a:lnTo>
                  <a:pt x="1291" y="0"/>
                </a:lnTo>
                <a:lnTo>
                  <a:pt x="1721" y="717"/>
                </a:lnTo>
                <a:lnTo>
                  <a:pt x="1721" y="335"/>
                </a:lnTo>
                <a:lnTo>
                  <a:pt x="0" y="335"/>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41" name="Google Shape;1241;p29"/>
          <p:cNvCxnSpPr/>
          <p:nvPr/>
        </p:nvCxnSpPr>
        <p:spPr>
          <a:xfrm>
            <a:off x="2215952" y="4323433"/>
            <a:ext cx="2732087" cy="0"/>
          </a:xfrm>
          <a:prstGeom prst="straightConnector1">
            <a:avLst/>
          </a:prstGeom>
          <a:noFill/>
          <a:ln w="19050" cap="flat" cmpd="sng">
            <a:solidFill>
              <a:srgbClr val="FFFF00"/>
            </a:solidFill>
            <a:prstDash val="solid"/>
            <a:round/>
            <a:headEnd type="none" w="med" len="med"/>
            <a:tailEnd type="none" w="med" len="med"/>
          </a:ln>
        </p:spPr>
      </p:cxnSp>
      <p:sp>
        <p:nvSpPr>
          <p:cNvPr id="1242" name="Google Shape;1242;p29"/>
          <p:cNvSpPr/>
          <p:nvPr/>
        </p:nvSpPr>
        <p:spPr>
          <a:xfrm>
            <a:off x="2225477" y="4172620"/>
            <a:ext cx="2732087" cy="985838"/>
          </a:xfrm>
          <a:custGeom>
            <a:avLst/>
            <a:gdLst/>
            <a:ahLst/>
            <a:cxnLst/>
            <a:rect l="l" t="t" r="r" b="b"/>
            <a:pathLst>
              <a:path w="1721" h="621" extrusionOk="0">
                <a:moveTo>
                  <a:pt x="0" y="95"/>
                </a:moveTo>
                <a:lnTo>
                  <a:pt x="0" y="0"/>
                </a:lnTo>
                <a:lnTo>
                  <a:pt x="1291" y="0"/>
                </a:lnTo>
                <a:lnTo>
                  <a:pt x="1291" y="621"/>
                </a:lnTo>
                <a:lnTo>
                  <a:pt x="1721" y="621"/>
                </a:lnTo>
                <a:lnTo>
                  <a:pt x="1721" y="95"/>
                </a:lnTo>
                <a:lnTo>
                  <a:pt x="0" y="95"/>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43" name="Google Shape;1243;p29"/>
          <p:cNvCxnSpPr/>
          <p:nvPr/>
        </p:nvCxnSpPr>
        <p:spPr>
          <a:xfrm>
            <a:off x="2215952" y="5842670"/>
            <a:ext cx="2732087" cy="0"/>
          </a:xfrm>
          <a:prstGeom prst="straightConnector1">
            <a:avLst/>
          </a:prstGeom>
          <a:noFill/>
          <a:ln w="15875" cap="flat" cmpd="sng">
            <a:solidFill>
              <a:schemeClr val="dk2"/>
            </a:solidFill>
            <a:prstDash val="solid"/>
            <a:round/>
            <a:headEnd type="none" w="med" len="med"/>
            <a:tailEnd type="none" w="med" len="med"/>
          </a:ln>
        </p:spPr>
      </p:cxnSp>
      <p:sp>
        <p:nvSpPr>
          <p:cNvPr id="1244" name="Google Shape;1244;p29"/>
          <p:cNvSpPr/>
          <p:nvPr/>
        </p:nvSpPr>
        <p:spPr>
          <a:xfrm>
            <a:off x="2225477" y="5690270"/>
            <a:ext cx="2732087" cy="758825"/>
          </a:xfrm>
          <a:custGeom>
            <a:avLst/>
            <a:gdLst/>
            <a:ahLst/>
            <a:cxnLst/>
            <a:rect l="l" t="t" r="r" b="b"/>
            <a:pathLst>
              <a:path w="1721" h="478" extrusionOk="0">
                <a:moveTo>
                  <a:pt x="0" y="96"/>
                </a:moveTo>
                <a:lnTo>
                  <a:pt x="0" y="478"/>
                </a:lnTo>
                <a:lnTo>
                  <a:pt x="1291" y="478"/>
                </a:lnTo>
                <a:lnTo>
                  <a:pt x="1291" y="0"/>
                </a:lnTo>
                <a:lnTo>
                  <a:pt x="1721" y="0"/>
                </a:lnTo>
                <a:lnTo>
                  <a:pt x="1721" y="96"/>
                </a:lnTo>
                <a:lnTo>
                  <a:pt x="0" y="96"/>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45" name="Google Shape;1245;p29"/>
          <p:cNvCxnSpPr/>
          <p:nvPr/>
        </p:nvCxnSpPr>
        <p:spPr>
          <a:xfrm>
            <a:off x="4957564"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6" name="Google Shape;1246;p29"/>
          <p:cNvCxnSpPr/>
          <p:nvPr/>
        </p:nvCxnSpPr>
        <p:spPr>
          <a:xfrm>
            <a:off x="2225477"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7" name="Google Shape;1247;p29"/>
          <p:cNvCxnSpPr/>
          <p:nvPr/>
        </p:nvCxnSpPr>
        <p:spPr>
          <a:xfrm>
            <a:off x="5868789"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8" name="Google Shape;1248;p29"/>
          <p:cNvCxnSpPr/>
          <p:nvPr/>
        </p:nvCxnSpPr>
        <p:spPr>
          <a:xfrm>
            <a:off x="9512102"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49" name="Google Shape;1249;p29"/>
          <p:cNvCxnSpPr/>
          <p:nvPr/>
        </p:nvCxnSpPr>
        <p:spPr>
          <a:xfrm>
            <a:off x="5867202" y="3185195"/>
            <a:ext cx="3644900" cy="0"/>
          </a:xfrm>
          <a:prstGeom prst="straightConnector1">
            <a:avLst/>
          </a:prstGeom>
          <a:noFill/>
          <a:ln w="15875" cap="flat" cmpd="sng">
            <a:solidFill>
              <a:schemeClr val="dk2"/>
            </a:solidFill>
            <a:prstDash val="solid"/>
            <a:round/>
            <a:headEnd type="none" w="med" len="med"/>
            <a:tailEnd type="none" w="med" len="med"/>
          </a:ln>
        </p:spPr>
      </p:cxnSp>
      <p:sp>
        <p:nvSpPr>
          <p:cNvPr id="1250" name="Google Shape;1250;p29"/>
          <p:cNvSpPr/>
          <p:nvPr/>
        </p:nvSpPr>
        <p:spPr>
          <a:xfrm>
            <a:off x="5868789" y="2578770"/>
            <a:ext cx="3643313" cy="1231900"/>
          </a:xfrm>
          <a:custGeom>
            <a:avLst/>
            <a:gdLst/>
            <a:ahLst/>
            <a:cxnLst/>
            <a:rect l="l" t="t" r="r" b="b"/>
            <a:pathLst>
              <a:path w="2295" h="776" extrusionOk="0">
                <a:moveTo>
                  <a:pt x="0" y="384"/>
                </a:moveTo>
                <a:lnTo>
                  <a:pt x="0" y="336"/>
                </a:lnTo>
                <a:lnTo>
                  <a:pt x="1004" y="696"/>
                </a:lnTo>
                <a:lnTo>
                  <a:pt x="1004" y="776"/>
                </a:lnTo>
                <a:lnTo>
                  <a:pt x="1344" y="0"/>
                </a:lnTo>
                <a:lnTo>
                  <a:pt x="1336" y="84"/>
                </a:lnTo>
                <a:lnTo>
                  <a:pt x="2295" y="432"/>
                </a:lnTo>
                <a:lnTo>
                  <a:pt x="2295" y="384"/>
                </a:lnTo>
                <a:lnTo>
                  <a:pt x="0" y="384"/>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251" name="Google Shape;1251;p29"/>
          <p:cNvCxnSpPr/>
          <p:nvPr/>
        </p:nvCxnSpPr>
        <p:spPr>
          <a:xfrm>
            <a:off x="5868789" y="4323433"/>
            <a:ext cx="3644900" cy="0"/>
          </a:xfrm>
          <a:prstGeom prst="straightConnector1">
            <a:avLst/>
          </a:prstGeom>
          <a:noFill/>
          <a:ln w="15875" cap="flat" cmpd="sng">
            <a:solidFill>
              <a:schemeClr val="dk2"/>
            </a:solidFill>
            <a:prstDash val="solid"/>
            <a:round/>
            <a:headEnd type="none" w="med" len="med"/>
            <a:tailEnd type="none" w="med" len="med"/>
          </a:ln>
        </p:spPr>
      </p:cxnSp>
      <p:sp>
        <p:nvSpPr>
          <p:cNvPr id="1252" name="Google Shape;1252;p29"/>
          <p:cNvSpPr/>
          <p:nvPr/>
        </p:nvSpPr>
        <p:spPr>
          <a:xfrm>
            <a:off x="5868789" y="4172620"/>
            <a:ext cx="3643313" cy="1062038"/>
          </a:xfrm>
          <a:custGeom>
            <a:avLst/>
            <a:gdLst/>
            <a:ahLst/>
            <a:cxnLst/>
            <a:rect l="l" t="t" r="r" b="b"/>
            <a:pathLst>
              <a:path w="2295" h="669" extrusionOk="0">
                <a:moveTo>
                  <a:pt x="0" y="95"/>
                </a:moveTo>
                <a:lnTo>
                  <a:pt x="0" y="0"/>
                </a:lnTo>
                <a:lnTo>
                  <a:pt x="1004" y="0"/>
                </a:lnTo>
                <a:lnTo>
                  <a:pt x="1004" y="669"/>
                </a:lnTo>
                <a:lnTo>
                  <a:pt x="1339" y="669"/>
                </a:lnTo>
                <a:lnTo>
                  <a:pt x="1339" y="0"/>
                </a:lnTo>
                <a:lnTo>
                  <a:pt x="2295" y="0"/>
                </a:lnTo>
                <a:lnTo>
                  <a:pt x="2295" y="95"/>
                </a:lnTo>
                <a:lnTo>
                  <a:pt x="0" y="95"/>
                </a:lnTo>
                <a:close/>
              </a:path>
            </a:pathLst>
          </a:custGeom>
          <a:blipFill rotWithShape="1">
            <a:blip r:embed="rId3">
              <a:alphaModFix/>
            </a:blip>
            <a:tile tx="0" ty="0" sx="100000" sy="100000" flip="none" algn="tl"/>
          </a:blipFill>
          <a:ln w="158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253" name="Google Shape;1253;p29"/>
          <p:cNvGrpSpPr/>
          <p:nvPr/>
        </p:nvGrpSpPr>
        <p:grpSpPr>
          <a:xfrm>
            <a:off x="5867202" y="5387058"/>
            <a:ext cx="3722687" cy="909637"/>
            <a:chOff x="2879" y="3451"/>
            <a:chExt cx="2345" cy="573"/>
          </a:xfrm>
        </p:grpSpPr>
        <p:cxnSp>
          <p:nvCxnSpPr>
            <p:cNvPr id="1254" name="Google Shape;1254;p29"/>
            <p:cNvCxnSpPr/>
            <p:nvPr/>
          </p:nvCxnSpPr>
          <p:spPr>
            <a:xfrm>
              <a:off x="2879" y="3738"/>
              <a:ext cx="2296" cy="0"/>
            </a:xfrm>
            <a:prstGeom prst="straightConnector1">
              <a:avLst/>
            </a:prstGeom>
            <a:noFill/>
            <a:ln w="15875" cap="flat" cmpd="sng">
              <a:solidFill>
                <a:schemeClr val="dk2"/>
              </a:solidFill>
              <a:prstDash val="solid"/>
              <a:round/>
              <a:headEnd type="none" w="med" len="med"/>
              <a:tailEnd type="none" w="med" len="med"/>
            </a:ln>
          </p:spPr>
        </p:cxnSp>
        <p:sp>
          <p:nvSpPr>
            <p:cNvPr id="1255" name="Google Shape;1255;p29"/>
            <p:cNvSpPr/>
            <p:nvPr/>
          </p:nvSpPr>
          <p:spPr>
            <a:xfrm>
              <a:off x="2879" y="3738"/>
              <a:ext cx="1005" cy="286"/>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256" name="Google Shape;1256;p29"/>
            <p:cNvSpPr/>
            <p:nvPr/>
          </p:nvSpPr>
          <p:spPr>
            <a:xfrm>
              <a:off x="4219" y="3451"/>
              <a:ext cx="1005" cy="286"/>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257" name="Google Shape;1257;p29"/>
          <p:cNvSpPr txBox="1"/>
          <p:nvPr/>
        </p:nvSpPr>
        <p:spPr>
          <a:xfrm>
            <a:off x="1628577" y="2958183"/>
            <a:ext cx="596900" cy="4556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Narrow"/>
              <a:buNone/>
            </a:pPr>
            <a:r>
              <a:rPr lang="en-US" sz="2400" b="1">
                <a:solidFill>
                  <a:schemeClr val="dk2"/>
                </a:solidFill>
                <a:latin typeface="Arial Narrow"/>
                <a:ea typeface="Arial Narrow"/>
                <a:cs typeface="Arial Narrow"/>
                <a:sym typeface="Arial Narrow"/>
              </a:rPr>
              <a:t>M</a:t>
            </a:r>
            <a:endParaRPr/>
          </a:p>
        </p:txBody>
      </p:sp>
      <p:sp>
        <p:nvSpPr>
          <p:cNvPr id="1258" name="Google Shape;1258;p29"/>
          <p:cNvSpPr txBox="1"/>
          <p:nvPr/>
        </p:nvSpPr>
        <p:spPr>
          <a:xfrm>
            <a:off x="1628577" y="4020220"/>
            <a:ext cx="596900" cy="4556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Narrow"/>
              <a:buNone/>
            </a:pPr>
            <a:r>
              <a:rPr lang="en-US" sz="2400" b="1">
                <a:solidFill>
                  <a:schemeClr val="dk2"/>
                </a:solidFill>
                <a:latin typeface="Arial Narrow"/>
                <a:ea typeface="Arial Narrow"/>
                <a:cs typeface="Arial Narrow"/>
                <a:sym typeface="Arial Narrow"/>
              </a:rPr>
              <a:t>V</a:t>
            </a:r>
            <a:endParaRPr/>
          </a:p>
        </p:txBody>
      </p:sp>
      <p:sp>
        <p:nvSpPr>
          <p:cNvPr id="1259" name="Google Shape;1259;p29"/>
          <p:cNvSpPr txBox="1"/>
          <p:nvPr/>
        </p:nvSpPr>
        <p:spPr>
          <a:xfrm>
            <a:off x="1628577" y="5614070"/>
            <a:ext cx="596900" cy="4556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Narrow"/>
              <a:buNone/>
            </a:pPr>
            <a:r>
              <a:rPr lang="en-US" sz="2400" b="1">
                <a:solidFill>
                  <a:schemeClr val="dk2"/>
                </a:solidFill>
                <a:latin typeface="Arial Narrow"/>
                <a:ea typeface="Arial Narrow"/>
                <a:cs typeface="Arial Narrow"/>
                <a:sym typeface="Arial Narrow"/>
              </a:rPr>
              <a:t>P</a:t>
            </a:r>
            <a:endParaRPr/>
          </a:p>
        </p:txBody>
      </p:sp>
      <p:cxnSp>
        <p:nvCxnSpPr>
          <p:cNvPr id="1260" name="Google Shape;1260;p29"/>
          <p:cNvCxnSpPr/>
          <p:nvPr/>
        </p:nvCxnSpPr>
        <p:spPr>
          <a:xfrm>
            <a:off x="4265414" y="2275558"/>
            <a:ext cx="0" cy="4325937"/>
          </a:xfrm>
          <a:prstGeom prst="straightConnector1">
            <a:avLst/>
          </a:prstGeom>
          <a:noFill/>
          <a:ln w="19050" cap="rnd" cmpd="sng">
            <a:solidFill>
              <a:schemeClr val="dk1"/>
            </a:solidFill>
            <a:prstDash val="dot"/>
            <a:round/>
            <a:headEnd type="none" w="med" len="med"/>
            <a:tailEnd type="none" w="med" len="med"/>
          </a:ln>
        </p:spPr>
      </p:cxnSp>
      <p:cxnSp>
        <p:nvCxnSpPr>
          <p:cNvPr id="1261" name="Google Shape;1261;p29"/>
          <p:cNvCxnSpPr/>
          <p:nvPr/>
        </p:nvCxnSpPr>
        <p:spPr>
          <a:xfrm>
            <a:off x="7462639" y="1896145"/>
            <a:ext cx="0" cy="4705350"/>
          </a:xfrm>
          <a:prstGeom prst="straightConnector1">
            <a:avLst/>
          </a:prstGeom>
          <a:noFill/>
          <a:ln w="19050" cap="rnd" cmpd="sng">
            <a:solidFill>
              <a:schemeClr val="dk1"/>
            </a:solidFill>
            <a:prstDash val="dot"/>
            <a:round/>
            <a:headEnd type="none" w="med" len="med"/>
            <a:tailEnd type="none" w="med" len="med"/>
          </a:ln>
        </p:spPr>
      </p:cxnSp>
      <p:cxnSp>
        <p:nvCxnSpPr>
          <p:cNvPr id="1262" name="Google Shape;1262;p29"/>
          <p:cNvCxnSpPr/>
          <p:nvPr/>
        </p:nvCxnSpPr>
        <p:spPr>
          <a:xfrm>
            <a:off x="7994452" y="1896145"/>
            <a:ext cx="0" cy="4705350"/>
          </a:xfrm>
          <a:prstGeom prst="straightConnector1">
            <a:avLst/>
          </a:prstGeom>
          <a:noFill/>
          <a:ln w="19050" cap="rnd" cmpd="sng">
            <a:solidFill>
              <a:schemeClr val="dk1"/>
            </a:solidFill>
            <a:prstDash val="dot"/>
            <a:round/>
            <a:headEnd type="none" w="med" len="med"/>
            <a:tailEnd type="none" w="med" len="med"/>
          </a:ln>
        </p:spPr>
      </p:cxnSp>
      <p:cxnSp>
        <p:nvCxnSpPr>
          <p:cNvPr id="1263" name="Google Shape;1263;p29"/>
          <p:cNvCxnSpPr/>
          <p:nvPr/>
        </p:nvCxnSpPr>
        <p:spPr>
          <a:xfrm rot="10800000">
            <a:off x="4265414" y="1211933"/>
            <a:ext cx="0" cy="228600"/>
          </a:xfrm>
          <a:prstGeom prst="straightConnector1">
            <a:avLst/>
          </a:prstGeom>
          <a:noFill/>
          <a:ln w="15875" cap="flat" cmpd="sng">
            <a:solidFill>
              <a:schemeClr val="dk2"/>
            </a:solidFill>
            <a:prstDash val="solid"/>
            <a:round/>
            <a:headEnd type="none" w="med" len="med"/>
            <a:tailEnd type="none" w="med" len="med"/>
          </a:ln>
        </p:spPr>
      </p:cxnSp>
      <p:cxnSp>
        <p:nvCxnSpPr>
          <p:cNvPr id="1264" name="Google Shape;1264;p29"/>
          <p:cNvCxnSpPr/>
          <p:nvPr/>
        </p:nvCxnSpPr>
        <p:spPr>
          <a:xfrm>
            <a:off x="4265414" y="1288133"/>
            <a:ext cx="682625" cy="0"/>
          </a:xfrm>
          <a:prstGeom prst="straightConnector1">
            <a:avLst/>
          </a:prstGeom>
          <a:noFill/>
          <a:ln w="15875" cap="flat" cmpd="sng">
            <a:solidFill>
              <a:schemeClr val="dk2"/>
            </a:solidFill>
            <a:prstDash val="solid"/>
            <a:round/>
            <a:headEnd type="triangle" w="med" len="med"/>
            <a:tailEnd type="triangle" w="med" len="med"/>
          </a:ln>
        </p:spPr>
      </p:cxnSp>
      <p:sp>
        <p:nvSpPr>
          <p:cNvPr id="1265" name="Google Shape;1265;p29"/>
          <p:cNvSpPr txBox="1"/>
          <p:nvPr/>
        </p:nvSpPr>
        <p:spPr>
          <a:xfrm>
            <a:off x="4446389" y="946820"/>
            <a:ext cx="303213"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cxnSp>
        <p:nvCxnSpPr>
          <p:cNvPr id="1266" name="Google Shape;1266;p29"/>
          <p:cNvCxnSpPr/>
          <p:nvPr/>
        </p:nvCxnSpPr>
        <p:spPr>
          <a:xfrm rot="10800000">
            <a:off x="7462639" y="1211933"/>
            <a:ext cx="0" cy="228600"/>
          </a:xfrm>
          <a:prstGeom prst="straightConnector1">
            <a:avLst/>
          </a:prstGeom>
          <a:noFill/>
          <a:ln w="15875" cap="flat" cmpd="sng">
            <a:solidFill>
              <a:schemeClr val="dk2"/>
            </a:solidFill>
            <a:prstDash val="solid"/>
            <a:round/>
            <a:headEnd type="none" w="med" len="med"/>
            <a:tailEnd type="none" w="med" len="med"/>
          </a:ln>
        </p:spPr>
      </p:cxnSp>
      <p:cxnSp>
        <p:nvCxnSpPr>
          <p:cNvPr id="1267" name="Google Shape;1267;p29"/>
          <p:cNvCxnSpPr/>
          <p:nvPr/>
        </p:nvCxnSpPr>
        <p:spPr>
          <a:xfrm>
            <a:off x="7462639" y="1288133"/>
            <a:ext cx="517525" cy="0"/>
          </a:xfrm>
          <a:prstGeom prst="straightConnector1">
            <a:avLst/>
          </a:prstGeom>
          <a:noFill/>
          <a:ln w="15875" cap="flat" cmpd="sng">
            <a:solidFill>
              <a:schemeClr val="dk2"/>
            </a:solidFill>
            <a:prstDash val="solid"/>
            <a:round/>
            <a:headEnd type="triangle" w="med" len="med"/>
            <a:tailEnd type="triangle" w="med" len="med"/>
          </a:ln>
        </p:spPr>
      </p:cxnSp>
      <p:sp>
        <p:nvSpPr>
          <p:cNvPr id="1268" name="Google Shape;1268;p29"/>
          <p:cNvSpPr txBox="1"/>
          <p:nvPr/>
        </p:nvSpPr>
        <p:spPr>
          <a:xfrm>
            <a:off x="7553127" y="946820"/>
            <a:ext cx="303212"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a:buNone/>
            </a:pPr>
            <a:r>
              <a:rPr lang="en-US" sz="1800" b="1" i="1">
                <a:solidFill>
                  <a:schemeClr val="dk2"/>
                </a:solidFill>
                <a:latin typeface="Arial"/>
                <a:ea typeface="Arial"/>
                <a:cs typeface="Arial"/>
                <a:sym typeface="Arial"/>
              </a:rPr>
              <a:t>e</a:t>
            </a:r>
            <a:endParaRPr/>
          </a:p>
        </p:txBody>
      </p:sp>
      <p:cxnSp>
        <p:nvCxnSpPr>
          <p:cNvPr id="1269" name="Google Shape;1269;p29"/>
          <p:cNvCxnSpPr/>
          <p:nvPr/>
        </p:nvCxnSpPr>
        <p:spPr>
          <a:xfrm rot="10800000">
            <a:off x="7994452" y="1211933"/>
            <a:ext cx="0" cy="228600"/>
          </a:xfrm>
          <a:prstGeom prst="straightConnector1">
            <a:avLst/>
          </a:prstGeom>
          <a:noFill/>
          <a:ln w="15875" cap="flat" cmpd="sng">
            <a:solidFill>
              <a:schemeClr val="dk2"/>
            </a:solidFill>
            <a:prstDash val="solid"/>
            <a:round/>
            <a:headEnd type="none" w="med" len="med"/>
            <a:tailEnd type="none" w="med" len="med"/>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dirty="0"/>
              <a:t>4 – Eccentrically Braced Frames (EBFs)</a:t>
            </a:r>
            <a:endParaRPr dirty="0"/>
          </a:p>
        </p:txBody>
      </p:sp>
      <p:sp>
        <p:nvSpPr>
          <p:cNvPr id="76" name="Google Shape;76;p3"/>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77" name="Google Shape;77;p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0"/>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 Shear vs Flexural Yielding Links</a:t>
            </a:r>
            <a:endParaRPr/>
          </a:p>
        </p:txBody>
      </p:sp>
      <p:sp>
        <p:nvSpPr>
          <p:cNvPr id="1276" name="Google Shape;1276;p3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grpSp>
        <p:nvGrpSpPr>
          <p:cNvPr id="1277" name="Google Shape;1277;p30"/>
          <p:cNvGrpSpPr/>
          <p:nvPr/>
        </p:nvGrpSpPr>
        <p:grpSpPr>
          <a:xfrm>
            <a:off x="1487488" y="908720"/>
            <a:ext cx="4781550" cy="1905000"/>
            <a:chOff x="1012" y="854"/>
            <a:chExt cx="3012" cy="1200"/>
          </a:xfrm>
        </p:grpSpPr>
        <p:cxnSp>
          <p:nvCxnSpPr>
            <p:cNvPr id="1278" name="Google Shape;1278;p30"/>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279" name="Google Shape;1279;p30"/>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280" name="Google Shape;1280;p30"/>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281" name="Google Shape;1281;p30"/>
            <p:cNvSpPr/>
            <p:nvPr/>
          </p:nvSpPr>
          <p:spPr>
            <a:xfrm>
              <a:off x="2356" y="854"/>
              <a:ext cx="225" cy="291"/>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e</a:t>
              </a:r>
              <a:endParaRPr/>
            </a:p>
          </p:txBody>
        </p:sp>
        <p:cxnSp>
          <p:nvCxnSpPr>
            <p:cNvPr id="1282" name="Google Shape;1282;p30"/>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283" name="Google Shape;1283;p30"/>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290" name="Google Shape;1290;p30"/>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291" name="Google Shape;1291;p30"/>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292" name="Google Shape;1292;p30"/>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293" name="Google Shape;1293;p30"/>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294" name="Google Shape;1294;p30"/>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295" name="Google Shape;1295;p30"/>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296" name="Google Shape;1296;p30"/>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297" name="Google Shape;1297;p30"/>
          <p:cNvCxnSpPr/>
          <p:nvPr/>
        </p:nvCxnSpPr>
        <p:spPr>
          <a:xfrm>
            <a:off x="4926013"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298" name="Google Shape;1298;p30"/>
          <p:cNvCxnSpPr/>
          <p:nvPr/>
        </p:nvCxnSpPr>
        <p:spPr>
          <a:xfrm>
            <a:off x="2778125"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299" name="Google Shape;1299;p30"/>
          <p:cNvCxnSpPr/>
          <p:nvPr/>
        </p:nvCxnSpPr>
        <p:spPr>
          <a:xfrm>
            <a:off x="2778125" y="4331370"/>
            <a:ext cx="2147888" cy="0"/>
          </a:xfrm>
          <a:prstGeom prst="straightConnector1">
            <a:avLst/>
          </a:prstGeom>
          <a:noFill/>
          <a:ln w="28575" cap="flat" cmpd="sng">
            <a:solidFill>
              <a:schemeClr val="dk1"/>
            </a:solidFill>
            <a:prstDash val="solid"/>
            <a:round/>
            <a:headEnd type="none" w="med" len="med"/>
            <a:tailEnd type="none" w="med" len="med"/>
          </a:ln>
        </p:spPr>
      </p:cxnSp>
      <p:sp>
        <p:nvSpPr>
          <p:cNvPr id="1300" name="Google Shape;1300;p30"/>
          <p:cNvSpPr/>
          <p:nvPr/>
        </p:nvSpPr>
        <p:spPr>
          <a:xfrm>
            <a:off x="2778125" y="3636169"/>
            <a:ext cx="2147888" cy="684212"/>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301" name="Google Shape;1301;p30"/>
          <p:cNvGrpSpPr/>
          <p:nvPr/>
        </p:nvGrpSpPr>
        <p:grpSpPr>
          <a:xfrm>
            <a:off x="2778125" y="4842545"/>
            <a:ext cx="2147888" cy="1233488"/>
            <a:chOff x="968" y="3056"/>
            <a:chExt cx="1353" cy="777"/>
          </a:xfrm>
        </p:grpSpPr>
        <p:cxnSp>
          <p:nvCxnSpPr>
            <p:cNvPr id="1302" name="Google Shape;1302;p30"/>
            <p:cNvCxnSpPr/>
            <p:nvPr/>
          </p:nvCxnSpPr>
          <p:spPr>
            <a:xfrm>
              <a:off x="968" y="3451"/>
              <a:ext cx="1353" cy="0"/>
            </a:xfrm>
            <a:prstGeom prst="straightConnector1">
              <a:avLst/>
            </a:prstGeom>
            <a:noFill/>
            <a:ln w="57150" cap="flat" cmpd="sng">
              <a:solidFill>
                <a:schemeClr val="dk1"/>
              </a:solidFill>
              <a:prstDash val="solid"/>
              <a:round/>
              <a:headEnd type="none" w="med" len="med"/>
              <a:tailEnd type="none" w="med" len="med"/>
            </a:ln>
          </p:spPr>
        </p:cxnSp>
        <p:sp>
          <p:nvSpPr>
            <p:cNvPr id="1303" name="Google Shape;1303;p30"/>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304" name="Google Shape;1304;p30"/>
            <p:cNvSpPr/>
            <p:nvPr/>
          </p:nvSpPr>
          <p:spPr>
            <a:xfrm rot="10800000">
              <a:off x="1649" y="3450"/>
              <a:ext cx="669" cy="383"/>
            </a:xfrm>
            <a:prstGeom prst="rtTriangle">
              <a:avLst/>
            </a:prstGeom>
            <a:blipFill rotWithShape="0">
              <a:blip r:embed="rId4">
                <a:alphaModFix/>
              </a:blip>
              <a:tile tx="-12" ty="-1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305" name="Google Shape;1305;p30"/>
          <p:cNvSpPr txBox="1"/>
          <p:nvPr/>
        </p:nvSpPr>
        <p:spPr>
          <a:xfrm>
            <a:off x="2092325" y="3723358"/>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06" name="Google Shape;1306;p30"/>
          <p:cNvSpPr txBox="1"/>
          <p:nvPr/>
        </p:nvSpPr>
        <p:spPr>
          <a:xfrm>
            <a:off x="2097088" y="4632995"/>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07" name="Google Shape;1307;p30"/>
          <p:cNvSpPr txBox="1"/>
          <p:nvPr/>
        </p:nvSpPr>
        <p:spPr>
          <a:xfrm>
            <a:off x="4902200" y="5849020"/>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08" name="Google Shape;1308;p30"/>
          <p:cNvSpPr txBox="1"/>
          <p:nvPr/>
        </p:nvSpPr>
        <p:spPr>
          <a:xfrm>
            <a:off x="5830888" y="2901151"/>
            <a:ext cx="523366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Will link plastic strength be controlled by shear or flexure?</a:t>
            </a:r>
            <a:endParaRPr/>
          </a:p>
        </p:txBody>
      </p:sp>
      <p:sp>
        <p:nvSpPr>
          <p:cNvPr id="1309" name="Google Shape;1309;p30"/>
          <p:cNvSpPr txBox="1"/>
          <p:nvPr/>
        </p:nvSpPr>
        <p:spPr>
          <a:xfrm>
            <a:off x="5830888" y="4452064"/>
            <a:ext cx="561260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Link length </a:t>
            </a:r>
            <a:r>
              <a:rPr lang="en-US" sz="2800" b="0">
                <a:solidFill>
                  <a:schemeClr val="dk2"/>
                </a:solidFill>
                <a:latin typeface="Arial"/>
                <a:ea typeface="Arial"/>
                <a:cs typeface="Arial"/>
                <a:sym typeface="Arial"/>
              </a:rPr>
              <a:t>"e" </a:t>
            </a:r>
            <a:r>
              <a:rPr lang="en-US" sz="2800" b="0">
                <a:solidFill>
                  <a:schemeClr val="dk1"/>
                </a:solidFill>
                <a:latin typeface="Arial"/>
                <a:ea typeface="Arial"/>
                <a:cs typeface="Arial"/>
                <a:sym typeface="Arial"/>
              </a:rPr>
              <a:t>is key parameter that controls inelastic behavior</a:t>
            </a:r>
            <a:endParaRPr/>
          </a:p>
        </p:txBody>
      </p:sp>
      <p:grpSp>
        <p:nvGrpSpPr>
          <p:cNvPr id="5" name="Group 4">
            <a:extLst>
              <a:ext uri="{FF2B5EF4-FFF2-40B4-BE49-F238E27FC236}">
                <a16:creationId xmlns:a16="http://schemas.microsoft.com/office/drawing/2014/main" id="{AE30AC23-F6F6-DF47-BBF0-EF7C67BD9E11}"/>
              </a:ext>
            </a:extLst>
          </p:cNvPr>
          <p:cNvGrpSpPr/>
          <p:nvPr/>
        </p:nvGrpSpPr>
        <p:grpSpPr>
          <a:xfrm>
            <a:off x="5411787" y="1510919"/>
            <a:ext cx="381000" cy="781183"/>
            <a:chOff x="6421439" y="1556420"/>
            <a:chExt cx="381000" cy="781183"/>
          </a:xfrm>
        </p:grpSpPr>
        <p:sp>
          <p:nvSpPr>
            <p:cNvPr id="3" name="Arc 22">
              <a:extLst>
                <a:ext uri="{FF2B5EF4-FFF2-40B4-BE49-F238E27FC236}">
                  <a16:creationId xmlns:a16="http://schemas.microsoft.com/office/drawing/2014/main" id="{03A7DFD0-1A32-E250-3FB0-375B131BDFCF}"/>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231DD699-D9D9-8082-96C2-3ABD3A11B880}"/>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 name="Group 5">
            <a:extLst>
              <a:ext uri="{FF2B5EF4-FFF2-40B4-BE49-F238E27FC236}">
                <a16:creationId xmlns:a16="http://schemas.microsoft.com/office/drawing/2014/main" id="{448DD577-0886-1648-DAB0-10008ED536DA}"/>
              </a:ext>
            </a:extLst>
          </p:cNvPr>
          <p:cNvGrpSpPr/>
          <p:nvPr/>
        </p:nvGrpSpPr>
        <p:grpSpPr>
          <a:xfrm rot="10800000">
            <a:off x="1960563" y="1520510"/>
            <a:ext cx="381000" cy="781183"/>
            <a:chOff x="6421439" y="1556420"/>
            <a:chExt cx="381000" cy="781183"/>
          </a:xfrm>
        </p:grpSpPr>
        <p:sp>
          <p:nvSpPr>
            <p:cNvPr id="7" name="Arc 22">
              <a:extLst>
                <a:ext uri="{FF2B5EF4-FFF2-40B4-BE49-F238E27FC236}">
                  <a16:creationId xmlns:a16="http://schemas.microsoft.com/office/drawing/2014/main" id="{6E8AC5F7-77F0-8D97-0A24-3DB595EFC0A6}"/>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Arc 23">
              <a:extLst>
                <a:ext uri="{FF2B5EF4-FFF2-40B4-BE49-F238E27FC236}">
                  <a16:creationId xmlns:a16="http://schemas.microsoft.com/office/drawing/2014/main" id="{C131878D-CDBA-43F3-1E34-27863412A197}"/>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31"/>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a:t>
            </a:r>
            <a:endParaRPr/>
          </a:p>
        </p:txBody>
      </p:sp>
      <p:sp>
        <p:nvSpPr>
          <p:cNvPr id="1316" name="Google Shape;1316;p3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grpSp>
        <p:nvGrpSpPr>
          <p:cNvPr id="1317" name="Google Shape;1317;p31"/>
          <p:cNvGrpSpPr/>
          <p:nvPr/>
        </p:nvGrpSpPr>
        <p:grpSpPr>
          <a:xfrm>
            <a:off x="1487488" y="908720"/>
            <a:ext cx="4781550" cy="1905000"/>
            <a:chOff x="1012" y="854"/>
            <a:chExt cx="3012" cy="1200"/>
          </a:xfrm>
        </p:grpSpPr>
        <p:cxnSp>
          <p:nvCxnSpPr>
            <p:cNvPr id="1318" name="Google Shape;1318;p31"/>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19" name="Google Shape;1319;p31"/>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20" name="Google Shape;1320;p31"/>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321" name="Google Shape;1321;p31"/>
            <p:cNvSpPr/>
            <p:nvPr/>
          </p:nvSpPr>
          <p:spPr>
            <a:xfrm>
              <a:off x="2356" y="854"/>
              <a:ext cx="225" cy="291"/>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322" name="Google Shape;1322;p31"/>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323" name="Google Shape;1323;p31"/>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330" name="Google Shape;1330;p31"/>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31" name="Google Shape;1331;p31"/>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32" name="Google Shape;1332;p31"/>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dirty="0">
                  <a:solidFill>
                    <a:schemeClr val="dk1"/>
                  </a:solidFill>
                  <a:latin typeface="Arial"/>
                  <a:ea typeface="Arial"/>
                  <a:cs typeface="Arial"/>
                  <a:sym typeface="Arial"/>
                </a:rPr>
                <a:t>M</a:t>
              </a:r>
              <a:endParaRPr dirty="0"/>
            </a:p>
          </p:txBody>
        </p:sp>
        <p:sp>
          <p:nvSpPr>
            <p:cNvPr id="1333" name="Google Shape;1333;p31"/>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34" name="Google Shape;1334;p31"/>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335" name="Google Shape;1335;p31"/>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336" name="Google Shape;1336;p31"/>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337" name="Google Shape;1337;p31"/>
          <p:cNvCxnSpPr/>
          <p:nvPr/>
        </p:nvCxnSpPr>
        <p:spPr>
          <a:xfrm>
            <a:off x="4926013"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38" name="Google Shape;1338;p31"/>
          <p:cNvCxnSpPr/>
          <p:nvPr/>
        </p:nvCxnSpPr>
        <p:spPr>
          <a:xfrm>
            <a:off x="2778125"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39" name="Google Shape;1339;p31"/>
          <p:cNvCxnSpPr/>
          <p:nvPr/>
        </p:nvCxnSpPr>
        <p:spPr>
          <a:xfrm>
            <a:off x="2778125" y="4331370"/>
            <a:ext cx="2147888" cy="0"/>
          </a:xfrm>
          <a:prstGeom prst="straightConnector1">
            <a:avLst/>
          </a:prstGeom>
          <a:noFill/>
          <a:ln w="28575" cap="flat" cmpd="sng">
            <a:solidFill>
              <a:schemeClr val="dk1"/>
            </a:solidFill>
            <a:prstDash val="solid"/>
            <a:round/>
            <a:headEnd type="none" w="med" len="med"/>
            <a:tailEnd type="none" w="med" len="med"/>
          </a:ln>
        </p:spPr>
      </p:cxnSp>
      <p:sp>
        <p:nvSpPr>
          <p:cNvPr id="1340" name="Google Shape;1340;p31"/>
          <p:cNvSpPr/>
          <p:nvPr/>
        </p:nvSpPr>
        <p:spPr>
          <a:xfrm>
            <a:off x="2778125" y="3636169"/>
            <a:ext cx="2147888" cy="684212"/>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341" name="Google Shape;1341;p31"/>
          <p:cNvGrpSpPr/>
          <p:nvPr/>
        </p:nvGrpSpPr>
        <p:grpSpPr>
          <a:xfrm>
            <a:off x="2778125" y="4842545"/>
            <a:ext cx="2147888" cy="1233488"/>
            <a:chOff x="968" y="3056"/>
            <a:chExt cx="1353" cy="777"/>
          </a:xfrm>
        </p:grpSpPr>
        <p:cxnSp>
          <p:nvCxnSpPr>
            <p:cNvPr id="1342" name="Google Shape;1342;p31"/>
            <p:cNvCxnSpPr/>
            <p:nvPr/>
          </p:nvCxnSpPr>
          <p:spPr>
            <a:xfrm>
              <a:off x="968" y="3451"/>
              <a:ext cx="1353" cy="0"/>
            </a:xfrm>
            <a:prstGeom prst="straightConnector1">
              <a:avLst/>
            </a:prstGeom>
            <a:noFill/>
            <a:ln w="57150" cap="flat" cmpd="sng">
              <a:solidFill>
                <a:schemeClr val="dk1"/>
              </a:solidFill>
              <a:prstDash val="solid"/>
              <a:round/>
              <a:headEnd type="none" w="med" len="med"/>
              <a:tailEnd type="none" w="med" len="med"/>
            </a:ln>
          </p:spPr>
        </p:cxnSp>
        <p:sp>
          <p:nvSpPr>
            <p:cNvPr id="1343" name="Google Shape;1343;p31"/>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344" name="Google Shape;1344;p31"/>
            <p:cNvSpPr/>
            <p:nvPr/>
          </p:nvSpPr>
          <p:spPr>
            <a:xfrm rot="10800000">
              <a:off x="1649" y="3450"/>
              <a:ext cx="669" cy="383"/>
            </a:xfrm>
            <a:prstGeom prst="rtTriangle">
              <a:avLst/>
            </a:prstGeom>
            <a:blipFill rotWithShape="0">
              <a:blip r:embed="rId4">
                <a:alphaModFix/>
              </a:blip>
              <a:tile tx="-12" ty="-1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345" name="Google Shape;1345;p31"/>
          <p:cNvSpPr txBox="1"/>
          <p:nvPr/>
        </p:nvSpPr>
        <p:spPr>
          <a:xfrm>
            <a:off x="2092325" y="3723358"/>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46" name="Google Shape;1346;p31"/>
          <p:cNvSpPr txBox="1"/>
          <p:nvPr/>
        </p:nvSpPr>
        <p:spPr>
          <a:xfrm>
            <a:off x="2097088" y="4632995"/>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47" name="Google Shape;1347;p31"/>
          <p:cNvSpPr txBox="1"/>
          <p:nvPr/>
        </p:nvSpPr>
        <p:spPr>
          <a:xfrm>
            <a:off x="4902200" y="5849020"/>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48" name="Google Shape;1348;p31"/>
          <p:cNvSpPr/>
          <p:nvPr/>
        </p:nvSpPr>
        <p:spPr>
          <a:xfrm>
            <a:off x="6396732" y="2011825"/>
            <a:ext cx="5232840"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Shear yielding occurs when:  </a:t>
            </a:r>
            <a:endParaRPr/>
          </a:p>
        </p:txBody>
      </p:sp>
      <p:sp>
        <p:nvSpPr>
          <p:cNvPr id="1349" name="Google Shape;1349;p31"/>
          <p:cNvSpPr/>
          <p:nvPr/>
        </p:nvSpPr>
        <p:spPr>
          <a:xfrm rot="-5400000">
            <a:off x="9689395" y="2214995"/>
            <a:ext cx="191674" cy="1659514"/>
          </a:xfrm>
          <a:prstGeom prst="leftBrace">
            <a:avLst>
              <a:gd name="adj1" fmla="val 74653"/>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800"/>
              <a:buFont typeface="Arial"/>
              <a:buNone/>
            </a:pPr>
            <a:endParaRPr sz="2800" b="1">
              <a:solidFill>
                <a:schemeClr val="dk1"/>
              </a:solidFill>
              <a:latin typeface="Arial"/>
              <a:ea typeface="Arial"/>
              <a:cs typeface="Arial"/>
              <a:sym typeface="Arial"/>
            </a:endParaRPr>
          </a:p>
        </p:txBody>
      </p:sp>
      <p:sp>
        <p:nvSpPr>
          <p:cNvPr id="1350" name="Google Shape;1350;p31"/>
          <p:cNvSpPr/>
          <p:nvPr/>
        </p:nvSpPr>
        <p:spPr>
          <a:xfrm rot="-5400000">
            <a:off x="8292517" y="2538877"/>
            <a:ext cx="182848" cy="1020574"/>
          </a:xfrm>
          <a:prstGeom prst="leftBrace">
            <a:avLst>
              <a:gd name="adj1" fmla="val 44271"/>
              <a:gd name="adj2" fmla="val 50000"/>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800"/>
              <a:buFont typeface="Arial"/>
              <a:buNone/>
            </a:pPr>
            <a:endParaRPr sz="2800" b="1">
              <a:solidFill>
                <a:schemeClr val="dk1"/>
              </a:solidFill>
              <a:latin typeface="Arial"/>
              <a:ea typeface="Arial"/>
              <a:cs typeface="Arial"/>
              <a:sym typeface="Arial"/>
            </a:endParaRPr>
          </a:p>
        </p:txBody>
      </p:sp>
      <p:sp>
        <p:nvSpPr>
          <p:cNvPr id="1351" name="Google Shape;1351;p31"/>
          <p:cNvSpPr txBox="1"/>
          <p:nvPr/>
        </p:nvSpPr>
        <p:spPr>
          <a:xfrm>
            <a:off x="6426894" y="3604087"/>
            <a:ext cx="21257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0">
                <a:solidFill>
                  <a:schemeClr val="dk1"/>
                </a:solidFill>
                <a:latin typeface="Arial"/>
                <a:ea typeface="Arial"/>
                <a:cs typeface="Arial"/>
                <a:sym typeface="Arial"/>
              </a:rPr>
              <a:t>Shear yield stress of steel</a:t>
            </a:r>
            <a:endParaRPr/>
          </a:p>
        </p:txBody>
      </p:sp>
      <p:cxnSp>
        <p:nvCxnSpPr>
          <p:cNvPr id="1352" name="Google Shape;1352;p31"/>
          <p:cNvCxnSpPr/>
          <p:nvPr/>
        </p:nvCxnSpPr>
        <p:spPr>
          <a:xfrm rot="10800000" flipH="1">
            <a:off x="8019374" y="3150060"/>
            <a:ext cx="200597" cy="596768"/>
          </a:xfrm>
          <a:prstGeom prst="straightConnector1">
            <a:avLst/>
          </a:prstGeom>
          <a:noFill/>
          <a:ln w="38100" cap="flat" cmpd="sng">
            <a:solidFill>
              <a:schemeClr val="dk1"/>
            </a:solidFill>
            <a:prstDash val="solid"/>
            <a:round/>
            <a:headEnd type="none" w="med" len="med"/>
            <a:tailEnd type="triangle" w="med" len="med"/>
          </a:ln>
        </p:spPr>
      </p:cxnSp>
      <p:sp>
        <p:nvSpPr>
          <p:cNvPr id="1353" name="Google Shape;1353;p31"/>
          <p:cNvSpPr txBox="1"/>
          <p:nvPr/>
        </p:nvSpPr>
        <p:spPr>
          <a:xfrm>
            <a:off x="10073374" y="3659639"/>
            <a:ext cx="147023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0">
                <a:solidFill>
                  <a:schemeClr val="dk1"/>
                </a:solidFill>
                <a:latin typeface="Arial"/>
                <a:ea typeface="Arial"/>
                <a:cs typeface="Arial"/>
                <a:sym typeface="Arial"/>
              </a:rPr>
              <a:t>web area of link</a:t>
            </a:r>
            <a:endParaRPr/>
          </a:p>
        </p:txBody>
      </p:sp>
      <p:sp>
        <p:nvSpPr>
          <p:cNvPr id="1354" name="Google Shape;1354;p31"/>
          <p:cNvSpPr txBox="1"/>
          <p:nvPr/>
        </p:nvSpPr>
        <p:spPr>
          <a:xfrm>
            <a:off x="6795037" y="4686235"/>
            <a:ext cx="45819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dirty="0" err="1">
                <a:solidFill>
                  <a:schemeClr val="dk2"/>
                </a:solidFill>
                <a:latin typeface="Arial"/>
                <a:ea typeface="Arial"/>
                <a:cs typeface="Arial"/>
                <a:sym typeface="Arial"/>
              </a:rPr>
              <a:t>V</a:t>
            </a:r>
            <a:r>
              <a:rPr lang="en-US" sz="2400" b="1" baseline="-25000" dirty="0" err="1">
                <a:solidFill>
                  <a:schemeClr val="dk2"/>
                </a:solidFill>
                <a:latin typeface="Arial"/>
                <a:ea typeface="Arial"/>
                <a:cs typeface="Arial"/>
                <a:sym typeface="Arial"/>
              </a:rPr>
              <a:t>p</a:t>
            </a:r>
            <a:r>
              <a:rPr lang="en-US" sz="2400" b="1" dirty="0">
                <a:solidFill>
                  <a:schemeClr val="dk2"/>
                </a:solidFill>
                <a:latin typeface="Arial"/>
                <a:ea typeface="Arial"/>
                <a:cs typeface="Arial"/>
                <a:sym typeface="Arial"/>
              </a:rPr>
              <a:t> = 	fully plastic shear 		capacity of link section</a:t>
            </a:r>
            <a:endParaRPr dirty="0"/>
          </a:p>
        </p:txBody>
      </p:sp>
      <p:sp>
        <p:nvSpPr>
          <p:cNvPr id="1355" name="Google Shape;1355;p31"/>
          <p:cNvSpPr txBox="1"/>
          <p:nvPr/>
        </p:nvSpPr>
        <p:spPr>
          <a:xfrm>
            <a:off x="6384032" y="2465850"/>
            <a:ext cx="465905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1" i="1">
                <a:solidFill>
                  <a:schemeClr val="dk2"/>
                </a:solidFill>
                <a:latin typeface="Arial"/>
                <a:ea typeface="Arial"/>
                <a:cs typeface="Arial"/>
                <a:sym typeface="Arial"/>
              </a:rPr>
              <a:t>V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V</a:t>
            </a:r>
            <a:r>
              <a:rPr lang="en-US" sz="2800" b="1" i="1" baseline="-25000">
                <a:solidFill>
                  <a:schemeClr val="dk2"/>
                </a:solidFill>
                <a:latin typeface="Arial"/>
                <a:ea typeface="Arial"/>
                <a:cs typeface="Arial"/>
                <a:sym typeface="Arial"/>
              </a:rPr>
              <a:t>p</a:t>
            </a:r>
            <a:r>
              <a:rPr lang="en-US" sz="2800" b="1" i="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0.6</a:t>
            </a:r>
            <a:r>
              <a:rPr lang="en-US" sz="2800" b="1" i="1">
                <a:solidFill>
                  <a:schemeClr val="dk2"/>
                </a:solidFill>
                <a:latin typeface="Arial"/>
                <a:ea typeface="Arial"/>
                <a:cs typeface="Arial"/>
                <a:sym typeface="Arial"/>
              </a:rPr>
              <a:t> F</a:t>
            </a:r>
            <a:r>
              <a:rPr lang="en-US" sz="2800" b="1" i="1" baseline="-25000">
                <a:solidFill>
                  <a:schemeClr val="dk2"/>
                </a:solidFill>
                <a:latin typeface="Arial"/>
                <a:ea typeface="Arial"/>
                <a:cs typeface="Arial"/>
                <a:sym typeface="Arial"/>
              </a:rPr>
              <a:t>y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d - </a:t>
            </a:r>
            <a:r>
              <a:rPr lang="en-US" sz="2800" b="1">
                <a:solidFill>
                  <a:schemeClr val="dk2"/>
                </a:solidFill>
                <a:latin typeface="Arial"/>
                <a:ea typeface="Arial"/>
                <a:cs typeface="Arial"/>
                <a:sym typeface="Arial"/>
              </a:rPr>
              <a:t>2</a:t>
            </a:r>
            <a:r>
              <a:rPr lang="en-US" sz="2800" b="1" i="1">
                <a:solidFill>
                  <a:schemeClr val="dk2"/>
                </a:solidFill>
                <a:latin typeface="Arial"/>
                <a:ea typeface="Arial"/>
                <a:cs typeface="Arial"/>
                <a:sym typeface="Arial"/>
              </a:rPr>
              <a:t>t</a:t>
            </a:r>
            <a:r>
              <a:rPr lang="en-US" sz="2800" b="1" i="1" baseline="-25000">
                <a:solidFill>
                  <a:schemeClr val="dk2"/>
                </a:solidFill>
                <a:latin typeface="Arial"/>
                <a:ea typeface="Arial"/>
                <a:cs typeface="Arial"/>
                <a:sym typeface="Arial"/>
              </a:rPr>
              <a:t>f</a:t>
            </a:r>
            <a:r>
              <a:rPr lang="en-US" sz="2800" b="1">
                <a:solidFill>
                  <a:schemeClr val="dk2"/>
                </a:solidFill>
                <a:latin typeface="Arial"/>
                <a:ea typeface="Arial"/>
                <a:cs typeface="Arial"/>
                <a:sym typeface="Arial"/>
              </a:rPr>
              <a:t> ) </a:t>
            </a:r>
            <a:r>
              <a:rPr lang="en-US" sz="2800" b="1" i="1">
                <a:solidFill>
                  <a:schemeClr val="dk2"/>
                </a:solidFill>
                <a:latin typeface="Arial"/>
                <a:ea typeface="Arial"/>
                <a:cs typeface="Arial"/>
                <a:sym typeface="Arial"/>
              </a:rPr>
              <a:t>t</a:t>
            </a:r>
            <a:r>
              <a:rPr lang="en-US" sz="2800" b="1" i="1" baseline="-25000">
                <a:solidFill>
                  <a:schemeClr val="dk2"/>
                </a:solidFill>
                <a:latin typeface="Arial"/>
                <a:ea typeface="Arial"/>
                <a:cs typeface="Arial"/>
                <a:sym typeface="Arial"/>
              </a:rPr>
              <a:t>w</a:t>
            </a:r>
            <a:endParaRPr sz="2800" b="1" i="1">
              <a:solidFill>
                <a:schemeClr val="dk2"/>
              </a:solidFill>
              <a:latin typeface="Arial"/>
              <a:ea typeface="Arial"/>
              <a:cs typeface="Arial"/>
              <a:sym typeface="Arial"/>
            </a:endParaRPr>
          </a:p>
        </p:txBody>
      </p:sp>
      <p:cxnSp>
        <p:nvCxnSpPr>
          <p:cNvPr id="1356" name="Google Shape;1356;p31"/>
          <p:cNvCxnSpPr/>
          <p:nvPr/>
        </p:nvCxnSpPr>
        <p:spPr>
          <a:xfrm rot="10800000">
            <a:off x="9805977" y="3194327"/>
            <a:ext cx="267395" cy="552501"/>
          </a:xfrm>
          <a:prstGeom prst="straightConnector1">
            <a:avLst/>
          </a:prstGeom>
          <a:noFill/>
          <a:ln w="38100" cap="flat" cmpd="sng">
            <a:solidFill>
              <a:schemeClr val="dk1"/>
            </a:solidFill>
            <a:prstDash val="solid"/>
            <a:round/>
            <a:headEnd type="none" w="med" len="med"/>
            <a:tailEnd type="triangle" w="med" len="med"/>
          </a:ln>
        </p:spPr>
      </p:cxnSp>
      <p:grpSp>
        <p:nvGrpSpPr>
          <p:cNvPr id="2" name="Group 1">
            <a:extLst>
              <a:ext uri="{FF2B5EF4-FFF2-40B4-BE49-F238E27FC236}">
                <a16:creationId xmlns:a16="http://schemas.microsoft.com/office/drawing/2014/main" id="{649D8882-8062-0CA3-E455-653A45567E55}"/>
              </a:ext>
            </a:extLst>
          </p:cNvPr>
          <p:cNvGrpSpPr/>
          <p:nvPr/>
        </p:nvGrpSpPr>
        <p:grpSpPr>
          <a:xfrm>
            <a:off x="5411787" y="1510919"/>
            <a:ext cx="381000" cy="781183"/>
            <a:chOff x="6421439" y="1556420"/>
            <a:chExt cx="381000" cy="781183"/>
          </a:xfrm>
        </p:grpSpPr>
        <p:sp>
          <p:nvSpPr>
            <p:cNvPr id="3" name="Arc 22">
              <a:extLst>
                <a:ext uri="{FF2B5EF4-FFF2-40B4-BE49-F238E27FC236}">
                  <a16:creationId xmlns:a16="http://schemas.microsoft.com/office/drawing/2014/main" id="{A97D0503-C207-A45D-CDE7-5CDD7A880F0A}"/>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D7DED3A1-DF50-AED2-AC09-690D88C2E6B8}"/>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D1B112D7-0413-1139-1E25-78BEBCFB6A5E}"/>
              </a:ext>
            </a:extLst>
          </p:cNvPr>
          <p:cNvGrpSpPr/>
          <p:nvPr/>
        </p:nvGrpSpPr>
        <p:grpSpPr>
          <a:xfrm rot="10800000">
            <a:off x="1960563" y="1520510"/>
            <a:ext cx="381000" cy="781183"/>
            <a:chOff x="6421439" y="1556420"/>
            <a:chExt cx="381000" cy="781183"/>
          </a:xfrm>
        </p:grpSpPr>
        <p:sp>
          <p:nvSpPr>
            <p:cNvPr id="6" name="Arc 22">
              <a:extLst>
                <a:ext uri="{FF2B5EF4-FFF2-40B4-BE49-F238E27FC236}">
                  <a16:creationId xmlns:a16="http://schemas.microsoft.com/office/drawing/2014/main" id="{EE7A4A01-FC39-722E-DCD1-752AA22FC106}"/>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33B50A41-5CA5-E080-8FA6-7449F1E5C4EE}"/>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32"/>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a:t>
            </a:r>
            <a:endParaRPr/>
          </a:p>
        </p:txBody>
      </p:sp>
      <p:sp>
        <p:nvSpPr>
          <p:cNvPr id="1363" name="Google Shape;1363;p3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grpSp>
        <p:nvGrpSpPr>
          <p:cNvPr id="1364" name="Google Shape;1364;p32"/>
          <p:cNvGrpSpPr/>
          <p:nvPr/>
        </p:nvGrpSpPr>
        <p:grpSpPr>
          <a:xfrm>
            <a:off x="1487488" y="908720"/>
            <a:ext cx="4781550" cy="1905000"/>
            <a:chOff x="1012" y="854"/>
            <a:chExt cx="3012" cy="1200"/>
          </a:xfrm>
        </p:grpSpPr>
        <p:cxnSp>
          <p:nvCxnSpPr>
            <p:cNvPr id="1365" name="Google Shape;1365;p32"/>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66" name="Google Shape;1366;p32"/>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367" name="Google Shape;1367;p32"/>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368" name="Google Shape;1368;p32"/>
            <p:cNvSpPr/>
            <p:nvPr/>
          </p:nvSpPr>
          <p:spPr>
            <a:xfrm>
              <a:off x="2356" y="854"/>
              <a:ext cx="225" cy="291"/>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369" name="Google Shape;1369;p32"/>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370" name="Google Shape;1370;p32"/>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377" name="Google Shape;1377;p32"/>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78" name="Google Shape;1378;p32"/>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79" name="Google Shape;1379;p32"/>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80" name="Google Shape;1380;p32"/>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81" name="Google Shape;1381;p32"/>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382" name="Google Shape;1382;p32"/>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383" name="Google Shape;1383;p32"/>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384" name="Google Shape;1384;p32"/>
          <p:cNvCxnSpPr/>
          <p:nvPr/>
        </p:nvCxnSpPr>
        <p:spPr>
          <a:xfrm>
            <a:off x="4926013"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85" name="Google Shape;1385;p32"/>
          <p:cNvCxnSpPr/>
          <p:nvPr/>
        </p:nvCxnSpPr>
        <p:spPr>
          <a:xfrm>
            <a:off x="2778125" y="2585120"/>
            <a:ext cx="0" cy="3719513"/>
          </a:xfrm>
          <a:prstGeom prst="straightConnector1">
            <a:avLst/>
          </a:prstGeom>
          <a:noFill/>
          <a:ln w="15875" cap="flat" cmpd="sng">
            <a:solidFill>
              <a:schemeClr val="dk2"/>
            </a:solidFill>
            <a:prstDash val="solid"/>
            <a:round/>
            <a:headEnd type="none" w="med" len="med"/>
            <a:tailEnd type="none" w="med" len="med"/>
          </a:ln>
        </p:spPr>
      </p:cxnSp>
      <p:cxnSp>
        <p:nvCxnSpPr>
          <p:cNvPr id="1386" name="Google Shape;1386;p32"/>
          <p:cNvCxnSpPr/>
          <p:nvPr/>
        </p:nvCxnSpPr>
        <p:spPr>
          <a:xfrm>
            <a:off x="2778125" y="4331370"/>
            <a:ext cx="2147888" cy="0"/>
          </a:xfrm>
          <a:prstGeom prst="straightConnector1">
            <a:avLst/>
          </a:prstGeom>
          <a:noFill/>
          <a:ln w="28575" cap="flat" cmpd="sng">
            <a:solidFill>
              <a:schemeClr val="dk1"/>
            </a:solidFill>
            <a:prstDash val="solid"/>
            <a:round/>
            <a:headEnd type="none" w="med" len="med"/>
            <a:tailEnd type="none" w="med" len="med"/>
          </a:ln>
        </p:spPr>
      </p:cxnSp>
      <p:sp>
        <p:nvSpPr>
          <p:cNvPr id="1387" name="Google Shape;1387;p32"/>
          <p:cNvSpPr/>
          <p:nvPr/>
        </p:nvSpPr>
        <p:spPr>
          <a:xfrm>
            <a:off x="2778125" y="3636169"/>
            <a:ext cx="2147888" cy="684212"/>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388" name="Google Shape;1388;p32"/>
          <p:cNvGrpSpPr/>
          <p:nvPr/>
        </p:nvGrpSpPr>
        <p:grpSpPr>
          <a:xfrm>
            <a:off x="2778125" y="4842545"/>
            <a:ext cx="2147888" cy="1233488"/>
            <a:chOff x="968" y="3056"/>
            <a:chExt cx="1353" cy="777"/>
          </a:xfrm>
        </p:grpSpPr>
        <p:cxnSp>
          <p:nvCxnSpPr>
            <p:cNvPr id="1389" name="Google Shape;1389;p32"/>
            <p:cNvCxnSpPr/>
            <p:nvPr/>
          </p:nvCxnSpPr>
          <p:spPr>
            <a:xfrm>
              <a:off x="968" y="3451"/>
              <a:ext cx="1353" cy="0"/>
            </a:xfrm>
            <a:prstGeom prst="straightConnector1">
              <a:avLst/>
            </a:prstGeom>
            <a:noFill/>
            <a:ln w="57150" cap="flat" cmpd="sng">
              <a:solidFill>
                <a:schemeClr val="dk1"/>
              </a:solidFill>
              <a:prstDash val="solid"/>
              <a:round/>
              <a:headEnd type="none" w="med" len="med"/>
              <a:tailEnd type="none" w="med" len="med"/>
            </a:ln>
          </p:spPr>
        </p:cxnSp>
        <p:sp>
          <p:nvSpPr>
            <p:cNvPr id="1390" name="Google Shape;1390;p32"/>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391" name="Google Shape;1391;p32"/>
            <p:cNvSpPr/>
            <p:nvPr/>
          </p:nvSpPr>
          <p:spPr>
            <a:xfrm rot="10800000">
              <a:off x="1649" y="3450"/>
              <a:ext cx="669" cy="383"/>
            </a:xfrm>
            <a:prstGeom prst="rtTriangle">
              <a:avLst/>
            </a:prstGeom>
            <a:blipFill rotWithShape="0">
              <a:blip r:embed="rId4">
                <a:alphaModFix/>
              </a:blip>
              <a:tile tx="-12" ty="-1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392" name="Google Shape;1392;p32"/>
          <p:cNvSpPr txBox="1"/>
          <p:nvPr/>
        </p:nvSpPr>
        <p:spPr>
          <a:xfrm>
            <a:off x="2092325" y="3723358"/>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393" name="Google Shape;1393;p32"/>
          <p:cNvSpPr txBox="1"/>
          <p:nvPr/>
        </p:nvSpPr>
        <p:spPr>
          <a:xfrm>
            <a:off x="2097088" y="4632995"/>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94" name="Google Shape;1394;p32"/>
          <p:cNvSpPr txBox="1"/>
          <p:nvPr/>
        </p:nvSpPr>
        <p:spPr>
          <a:xfrm>
            <a:off x="4902200" y="5849020"/>
            <a:ext cx="6096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395" name="Google Shape;1395;p32"/>
          <p:cNvSpPr/>
          <p:nvPr/>
        </p:nvSpPr>
        <p:spPr>
          <a:xfrm>
            <a:off x="6555729" y="2597955"/>
            <a:ext cx="4679166"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Flexural yielding occurs when:</a:t>
            </a:r>
            <a:endParaRPr/>
          </a:p>
        </p:txBody>
      </p:sp>
      <p:sp>
        <p:nvSpPr>
          <p:cNvPr id="1396" name="Google Shape;1396;p32"/>
          <p:cNvSpPr txBox="1"/>
          <p:nvPr/>
        </p:nvSpPr>
        <p:spPr>
          <a:xfrm>
            <a:off x="7041504" y="3265820"/>
            <a:ext cx="331787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1" i="1">
                <a:solidFill>
                  <a:schemeClr val="dk2"/>
                </a:solidFill>
                <a:latin typeface="Arial"/>
                <a:ea typeface="Arial"/>
                <a:cs typeface="Arial"/>
                <a:sym typeface="Arial"/>
              </a:rPr>
              <a:t>M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M</a:t>
            </a:r>
            <a:r>
              <a:rPr lang="en-US" sz="2800" b="1" i="1" baseline="-25000">
                <a:solidFill>
                  <a:schemeClr val="dk2"/>
                </a:solidFill>
                <a:latin typeface="Arial"/>
                <a:ea typeface="Arial"/>
                <a:cs typeface="Arial"/>
                <a:sym typeface="Arial"/>
              </a:rPr>
              <a:t>p</a:t>
            </a:r>
            <a:r>
              <a:rPr lang="en-US" sz="2800" b="1" i="1">
                <a:solidFill>
                  <a:schemeClr val="dk2"/>
                </a:solidFill>
                <a:latin typeface="Arial"/>
                <a:ea typeface="Arial"/>
                <a:cs typeface="Arial"/>
                <a:sym typeface="Arial"/>
              </a:rPr>
              <a:t> </a:t>
            </a:r>
            <a:r>
              <a:rPr lang="en-US" sz="2800" b="1">
                <a:solidFill>
                  <a:schemeClr val="dk2"/>
                </a:solidFill>
                <a:latin typeface="Arial"/>
                <a:ea typeface="Arial"/>
                <a:cs typeface="Arial"/>
                <a:sym typeface="Arial"/>
              </a:rPr>
              <a:t>=</a:t>
            </a:r>
            <a:r>
              <a:rPr lang="en-US" sz="2800" b="1" i="1">
                <a:solidFill>
                  <a:schemeClr val="dk2"/>
                </a:solidFill>
                <a:latin typeface="Arial"/>
                <a:ea typeface="Arial"/>
                <a:cs typeface="Arial"/>
                <a:sym typeface="Arial"/>
              </a:rPr>
              <a:t> Z F</a:t>
            </a:r>
            <a:r>
              <a:rPr lang="en-US" sz="2800" b="1" i="1" baseline="-25000">
                <a:solidFill>
                  <a:schemeClr val="dk2"/>
                </a:solidFill>
                <a:latin typeface="Arial"/>
                <a:ea typeface="Arial"/>
                <a:cs typeface="Arial"/>
                <a:sym typeface="Arial"/>
              </a:rPr>
              <a:t>y</a:t>
            </a:r>
            <a:endParaRPr sz="2800" b="1" i="1">
              <a:solidFill>
                <a:schemeClr val="dk2"/>
              </a:solidFill>
              <a:latin typeface="Arial"/>
              <a:ea typeface="Arial"/>
              <a:cs typeface="Arial"/>
              <a:sym typeface="Arial"/>
            </a:endParaRPr>
          </a:p>
        </p:txBody>
      </p:sp>
      <p:sp>
        <p:nvSpPr>
          <p:cNvPr id="1397" name="Google Shape;1397;p32"/>
          <p:cNvSpPr txBox="1"/>
          <p:nvPr/>
        </p:nvSpPr>
        <p:spPr>
          <a:xfrm>
            <a:off x="7041504" y="4143632"/>
            <a:ext cx="411353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err="1">
                <a:solidFill>
                  <a:schemeClr val="dk2"/>
                </a:solidFill>
                <a:latin typeface="Arial"/>
                <a:ea typeface="Arial"/>
                <a:cs typeface="Arial"/>
                <a:sym typeface="Arial"/>
              </a:rPr>
              <a:t>M</a:t>
            </a:r>
            <a:r>
              <a:rPr lang="en-US" sz="2400" b="1" i="1" baseline="-25000" dirty="0" err="1">
                <a:solidFill>
                  <a:schemeClr val="dk2"/>
                </a:solidFill>
                <a:latin typeface="Arial"/>
                <a:ea typeface="Arial"/>
                <a:cs typeface="Arial"/>
                <a:sym typeface="Arial"/>
              </a:rPr>
              <a:t>p</a:t>
            </a:r>
            <a:r>
              <a:rPr lang="en-US" sz="2400" b="1" dirty="0">
                <a:solidFill>
                  <a:schemeClr val="dk2"/>
                </a:solidFill>
                <a:latin typeface="Arial"/>
                <a:ea typeface="Arial"/>
                <a:cs typeface="Arial"/>
                <a:sym typeface="Arial"/>
              </a:rPr>
              <a:t> = 	fully plastic moment 	of link section</a:t>
            </a:r>
            <a:endParaRPr dirty="0"/>
          </a:p>
        </p:txBody>
      </p:sp>
      <p:grpSp>
        <p:nvGrpSpPr>
          <p:cNvPr id="2" name="Group 1">
            <a:extLst>
              <a:ext uri="{FF2B5EF4-FFF2-40B4-BE49-F238E27FC236}">
                <a16:creationId xmlns:a16="http://schemas.microsoft.com/office/drawing/2014/main" id="{F96EE78C-AFE7-5038-2AA6-013DA1E4F343}"/>
              </a:ext>
            </a:extLst>
          </p:cNvPr>
          <p:cNvGrpSpPr/>
          <p:nvPr/>
        </p:nvGrpSpPr>
        <p:grpSpPr>
          <a:xfrm>
            <a:off x="5411787" y="1510919"/>
            <a:ext cx="381000" cy="781183"/>
            <a:chOff x="6421439" y="1556420"/>
            <a:chExt cx="381000" cy="781183"/>
          </a:xfrm>
        </p:grpSpPr>
        <p:sp>
          <p:nvSpPr>
            <p:cNvPr id="3" name="Arc 22">
              <a:extLst>
                <a:ext uri="{FF2B5EF4-FFF2-40B4-BE49-F238E27FC236}">
                  <a16:creationId xmlns:a16="http://schemas.microsoft.com/office/drawing/2014/main" id="{6BDFC378-5FF0-7DFA-250A-67E3AA8C25E8}"/>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30EF2A37-7FF6-AA53-16EA-4E8EF89645E3}"/>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14327045-8BE2-4B73-E85C-930204B06EDE}"/>
              </a:ext>
            </a:extLst>
          </p:cNvPr>
          <p:cNvGrpSpPr/>
          <p:nvPr/>
        </p:nvGrpSpPr>
        <p:grpSpPr>
          <a:xfrm rot="10800000">
            <a:off x="1960563" y="1520510"/>
            <a:ext cx="381000" cy="781183"/>
            <a:chOff x="6421439" y="1556420"/>
            <a:chExt cx="381000" cy="781183"/>
          </a:xfrm>
        </p:grpSpPr>
        <p:sp>
          <p:nvSpPr>
            <p:cNvPr id="6" name="Arc 22">
              <a:extLst>
                <a:ext uri="{FF2B5EF4-FFF2-40B4-BE49-F238E27FC236}">
                  <a16:creationId xmlns:a16="http://schemas.microsoft.com/office/drawing/2014/main" id="{7CF63FA6-68F5-524B-4444-3B09D87F9A04}"/>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9FA8B16A-6E9E-B24B-9734-B83BB8AE825B}"/>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33"/>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Link Behavior</a:t>
            </a:r>
            <a:endParaRPr/>
          </a:p>
        </p:txBody>
      </p:sp>
      <p:sp>
        <p:nvSpPr>
          <p:cNvPr id="1404" name="Google Shape;1404;p3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405" name="Google Shape;1405;p33"/>
          <p:cNvSpPr/>
          <p:nvPr/>
        </p:nvSpPr>
        <p:spPr>
          <a:xfrm>
            <a:off x="2446441" y="3697226"/>
            <a:ext cx="7298473"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Static equilibrium of link:    V</a:t>
            </a:r>
            <a:r>
              <a:rPr lang="en-US" sz="2800" b="1" i="1">
                <a:solidFill>
                  <a:schemeClr val="dk1"/>
                </a:solidFill>
                <a:latin typeface="Arial"/>
                <a:ea typeface="Arial"/>
                <a:cs typeface="Arial"/>
                <a:sym typeface="Arial"/>
              </a:rPr>
              <a:t>e</a:t>
            </a:r>
            <a:r>
              <a:rPr lang="en-US" sz="2800" b="1">
                <a:solidFill>
                  <a:schemeClr val="dk1"/>
                </a:solidFill>
                <a:latin typeface="Arial"/>
                <a:ea typeface="Arial"/>
                <a:cs typeface="Arial"/>
                <a:sym typeface="Arial"/>
              </a:rPr>
              <a:t> = 2M    or:  </a:t>
            </a:r>
            <a:endParaRPr/>
          </a:p>
        </p:txBody>
      </p:sp>
      <p:grpSp>
        <p:nvGrpSpPr>
          <p:cNvPr id="1406" name="Google Shape;1406;p33"/>
          <p:cNvGrpSpPr/>
          <p:nvPr/>
        </p:nvGrpSpPr>
        <p:grpSpPr>
          <a:xfrm>
            <a:off x="3291301" y="1208945"/>
            <a:ext cx="5415077" cy="2157401"/>
            <a:chOff x="1012" y="854"/>
            <a:chExt cx="3012" cy="1200"/>
          </a:xfrm>
        </p:grpSpPr>
        <p:cxnSp>
          <p:nvCxnSpPr>
            <p:cNvPr id="1407" name="Google Shape;1407;p33"/>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08" name="Google Shape;1408;p33"/>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09" name="Google Shape;1409;p33"/>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410" name="Google Shape;1410;p33"/>
            <p:cNvSpPr/>
            <p:nvPr/>
          </p:nvSpPr>
          <p:spPr>
            <a:xfrm>
              <a:off x="2356" y="854"/>
              <a:ext cx="223"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411" name="Google Shape;1411;p33"/>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412" name="Google Shape;1412;p33"/>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419" name="Google Shape;1419;p33"/>
            <p:cNvSpPr/>
            <p:nvPr/>
          </p:nvSpPr>
          <p:spPr>
            <a:xfrm>
              <a:off x="1588"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420" name="Google Shape;1420;p33"/>
            <p:cNvSpPr/>
            <p:nvPr/>
          </p:nvSpPr>
          <p:spPr>
            <a:xfrm>
              <a:off x="3220" y="1766"/>
              <a:ext cx="244"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421" name="Google Shape;1421;p33"/>
            <p:cNvSpPr/>
            <p:nvPr/>
          </p:nvSpPr>
          <p:spPr>
            <a:xfrm>
              <a:off x="1012"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422" name="Google Shape;1422;p33"/>
            <p:cNvSpPr/>
            <p:nvPr/>
          </p:nvSpPr>
          <p:spPr>
            <a:xfrm>
              <a:off x="3748" y="1382"/>
              <a:ext cx="276"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423" name="Google Shape;1423;p33"/>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424" name="Google Shape;1424;p33"/>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425" name="Google Shape;1425;p33"/>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sp>
        <p:nvSpPr>
          <p:cNvPr id="1426" name="Google Shape;1426;p33"/>
          <p:cNvSpPr txBox="1"/>
          <p:nvPr/>
        </p:nvSpPr>
        <p:spPr>
          <a:xfrm>
            <a:off x="5369099" y="4890334"/>
            <a:ext cx="1453155" cy="914930"/>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2" name="Group 1">
            <a:extLst>
              <a:ext uri="{FF2B5EF4-FFF2-40B4-BE49-F238E27FC236}">
                <a16:creationId xmlns:a16="http://schemas.microsoft.com/office/drawing/2014/main" id="{E04D2838-D152-0ED5-51E8-5192306FCC1D}"/>
              </a:ext>
            </a:extLst>
          </p:cNvPr>
          <p:cNvGrpSpPr/>
          <p:nvPr/>
        </p:nvGrpSpPr>
        <p:grpSpPr>
          <a:xfrm>
            <a:off x="7717400" y="1966786"/>
            <a:ext cx="381000" cy="781183"/>
            <a:chOff x="6421439" y="1556420"/>
            <a:chExt cx="381000" cy="781183"/>
          </a:xfrm>
        </p:grpSpPr>
        <p:sp>
          <p:nvSpPr>
            <p:cNvPr id="3" name="Arc 22">
              <a:extLst>
                <a:ext uri="{FF2B5EF4-FFF2-40B4-BE49-F238E27FC236}">
                  <a16:creationId xmlns:a16="http://schemas.microsoft.com/office/drawing/2014/main" id="{47E137F9-8F00-9ED1-DDF3-2AD7E75F7FCA}"/>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6CAC7098-FFE3-56D0-6FAA-664A4576A064}"/>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AED15CD3-80ED-013E-4265-01AD862E6CCA}"/>
              </a:ext>
            </a:extLst>
          </p:cNvPr>
          <p:cNvGrpSpPr/>
          <p:nvPr/>
        </p:nvGrpSpPr>
        <p:grpSpPr>
          <a:xfrm rot="10800000">
            <a:off x="3867367" y="1976378"/>
            <a:ext cx="381000" cy="781183"/>
            <a:chOff x="6421439" y="1556420"/>
            <a:chExt cx="381000" cy="781183"/>
          </a:xfrm>
        </p:grpSpPr>
        <p:sp>
          <p:nvSpPr>
            <p:cNvPr id="6" name="Arc 22">
              <a:extLst>
                <a:ext uri="{FF2B5EF4-FFF2-40B4-BE49-F238E27FC236}">
                  <a16:creationId xmlns:a16="http://schemas.microsoft.com/office/drawing/2014/main" id="{1D3952A6-1094-4F5F-335E-78F3148E262F}"/>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C39A43A2-C361-8225-D5C1-C32E3CDFF88C}"/>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34"/>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Shear vs. Flexural Yielding Links:</a:t>
            </a:r>
            <a:endParaRPr/>
          </a:p>
        </p:txBody>
      </p:sp>
      <p:sp>
        <p:nvSpPr>
          <p:cNvPr id="1433" name="Google Shape;1433;p3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434" name="Google Shape;1434;p34"/>
          <p:cNvSpPr/>
          <p:nvPr/>
        </p:nvSpPr>
        <p:spPr>
          <a:xfrm>
            <a:off x="1847530" y="3697226"/>
            <a:ext cx="8568950" cy="95475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Shear and flexural yielding occur simultaneously </a:t>
            </a:r>
            <a:br>
              <a:rPr lang="en-US" sz="2800" b="1">
                <a:solidFill>
                  <a:schemeClr val="dk1"/>
                </a:solidFill>
                <a:latin typeface="Arial"/>
                <a:ea typeface="Arial"/>
                <a:cs typeface="Arial"/>
                <a:sym typeface="Arial"/>
              </a:rPr>
            </a:br>
            <a:r>
              <a:rPr lang="en-US" sz="2800" b="1">
                <a:solidFill>
                  <a:schemeClr val="dk1"/>
                </a:solidFill>
                <a:latin typeface="Arial"/>
                <a:ea typeface="Arial"/>
                <a:cs typeface="Arial"/>
                <a:sym typeface="Arial"/>
              </a:rPr>
              <a:t>when </a:t>
            </a:r>
            <a:r>
              <a:rPr lang="en-US" sz="2800" b="1" i="1">
                <a:solidFill>
                  <a:schemeClr val="dk1"/>
                </a:solidFill>
                <a:latin typeface="Arial"/>
                <a:ea typeface="Arial"/>
                <a:cs typeface="Arial"/>
                <a:sym typeface="Arial"/>
              </a:rPr>
              <a:t>V = V</a:t>
            </a:r>
            <a:r>
              <a:rPr lang="en-US" sz="2800" b="1" i="1" baseline="-25000">
                <a:solidFill>
                  <a:schemeClr val="dk1"/>
                </a:solidFill>
                <a:latin typeface="Arial"/>
                <a:ea typeface="Arial"/>
                <a:cs typeface="Arial"/>
                <a:sym typeface="Arial"/>
              </a:rPr>
              <a:t>p</a:t>
            </a:r>
            <a:r>
              <a:rPr lang="en-US" sz="2800" b="1">
                <a:solidFill>
                  <a:schemeClr val="dk1"/>
                </a:solidFill>
                <a:latin typeface="Arial"/>
                <a:ea typeface="Arial"/>
                <a:cs typeface="Arial"/>
                <a:sym typeface="Arial"/>
              </a:rPr>
              <a:t> and </a:t>
            </a:r>
            <a:r>
              <a:rPr lang="en-US" sz="2800" b="1" i="1">
                <a:solidFill>
                  <a:schemeClr val="dk1"/>
                </a:solidFill>
                <a:latin typeface="Arial"/>
                <a:ea typeface="Arial"/>
                <a:cs typeface="Arial"/>
                <a:sym typeface="Arial"/>
              </a:rPr>
              <a:t>M = M</a:t>
            </a:r>
            <a:r>
              <a:rPr lang="en-US" sz="2800" b="1" i="1" baseline="-25000">
                <a:solidFill>
                  <a:schemeClr val="dk1"/>
                </a:solidFill>
                <a:latin typeface="Arial"/>
                <a:ea typeface="Arial"/>
                <a:cs typeface="Arial"/>
                <a:sym typeface="Arial"/>
              </a:rPr>
              <a:t>p</a:t>
            </a:r>
            <a:endParaRPr sz="2800" b="1" i="1" baseline="-25000">
              <a:solidFill>
                <a:schemeClr val="dk1"/>
              </a:solidFill>
              <a:latin typeface="Arial"/>
              <a:ea typeface="Arial"/>
              <a:cs typeface="Arial"/>
              <a:sym typeface="Arial"/>
            </a:endParaRPr>
          </a:p>
        </p:txBody>
      </p:sp>
      <p:grpSp>
        <p:nvGrpSpPr>
          <p:cNvPr id="1435" name="Google Shape;1435;p34"/>
          <p:cNvGrpSpPr/>
          <p:nvPr/>
        </p:nvGrpSpPr>
        <p:grpSpPr>
          <a:xfrm>
            <a:off x="3291301" y="1208945"/>
            <a:ext cx="5486990" cy="2101668"/>
            <a:chOff x="1012" y="854"/>
            <a:chExt cx="3052" cy="1169"/>
          </a:xfrm>
        </p:grpSpPr>
        <p:cxnSp>
          <p:nvCxnSpPr>
            <p:cNvPr id="1436" name="Google Shape;1436;p34"/>
            <p:cNvCxnSpPr/>
            <p:nvPr/>
          </p:nvCxnSpPr>
          <p:spPr>
            <a:xfrm>
              <a:off x="1838"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37" name="Google Shape;1437;p34"/>
            <p:cNvCxnSpPr/>
            <p:nvPr/>
          </p:nvCxnSpPr>
          <p:spPr>
            <a:xfrm>
              <a:off x="3182" y="1056"/>
              <a:ext cx="0" cy="144"/>
            </a:xfrm>
            <a:prstGeom prst="straightConnector1">
              <a:avLst/>
            </a:prstGeom>
            <a:noFill/>
            <a:ln w="28575" cap="flat" cmpd="sng">
              <a:solidFill>
                <a:schemeClr val="dk1"/>
              </a:solidFill>
              <a:prstDash val="solid"/>
              <a:round/>
              <a:headEnd type="none" w="sm" len="sm"/>
              <a:tailEnd type="none" w="sm" len="sm"/>
            </a:ln>
          </p:spPr>
        </p:cxnSp>
        <p:cxnSp>
          <p:nvCxnSpPr>
            <p:cNvPr id="1438" name="Google Shape;1438;p34"/>
            <p:cNvCxnSpPr/>
            <p:nvPr/>
          </p:nvCxnSpPr>
          <p:spPr>
            <a:xfrm>
              <a:off x="1838" y="1104"/>
              <a:ext cx="1344" cy="0"/>
            </a:xfrm>
            <a:prstGeom prst="straightConnector1">
              <a:avLst/>
            </a:prstGeom>
            <a:noFill/>
            <a:ln w="19050" cap="flat" cmpd="sng">
              <a:solidFill>
                <a:schemeClr val="dk1"/>
              </a:solidFill>
              <a:prstDash val="solid"/>
              <a:round/>
              <a:headEnd type="stealth" w="med" len="med"/>
              <a:tailEnd type="stealth" w="med" len="med"/>
            </a:ln>
          </p:spPr>
        </p:cxnSp>
        <p:sp>
          <p:nvSpPr>
            <p:cNvPr id="1439" name="Google Shape;1439;p34"/>
            <p:cNvSpPr/>
            <p:nvPr/>
          </p:nvSpPr>
          <p:spPr>
            <a:xfrm>
              <a:off x="2356" y="854"/>
              <a:ext cx="223" cy="288"/>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440" name="Google Shape;1440;p34"/>
            <p:cNvCxnSpPr/>
            <p:nvPr/>
          </p:nvCxnSpPr>
          <p:spPr>
            <a:xfrm>
              <a:off x="1694" y="1248"/>
              <a:ext cx="0" cy="480"/>
            </a:xfrm>
            <a:prstGeom prst="straightConnector1">
              <a:avLst/>
            </a:prstGeom>
            <a:noFill/>
            <a:ln w="38100" cap="flat" cmpd="sng">
              <a:solidFill>
                <a:schemeClr val="dk1"/>
              </a:solidFill>
              <a:prstDash val="solid"/>
              <a:round/>
              <a:headEnd type="stealth" w="med" len="med"/>
              <a:tailEnd type="none" w="sm" len="sm"/>
            </a:ln>
          </p:spPr>
        </p:cxnSp>
        <p:cxnSp>
          <p:nvCxnSpPr>
            <p:cNvPr id="1441" name="Google Shape;1441;p34"/>
            <p:cNvCxnSpPr/>
            <p:nvPr/>
          </p:nvCxnSpPr>
          <p:spPr>
            <a:xfrm rot="10800000">
              <a:off x="3326" y="1248"/>
              <a:ext cx="0" cy="480"/>
            </a:xfrm>
            <a:prstGeom prst="straightConnector1">
              <a:avLst/>
            </a:prstGeom>
            <a:noFill/>
            <a:ln w="38100" cap="flat" cmpd="sng">
              <a:solidFill>
                <a:schemeClr val="dk1"/>
              </a:solidFill>
              <a:prstDash val="solid"/>
              <a:round/>
              <a:headEnd type="stealth" w="med" len="med"/>
              <a:tailEnd type="none" w="sm" len="sm"/>
            </a:ln>
          </p:spPr>
        </p:cxnSp>
        <p:sp>
          <p:nvSpPr>
            <p:cNvPr id="1448" name="Google Shape;1448;p34"/>
            <p:cNvSpPr/>
            <p:nvPr/>
          </p:nvSpPr>
          <p:spPr>
            <a:xfrm>
              <a:off x="1588" y="1766"/>
              <a:ext cx="287"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49" name="Google Shape;1449;p34"/>
            <p:cNvSpPr/>
            <p:nvPr/>
          </p:nvSpPr>
          <p:spPr>
            <a:xfrm>
              <a:off x="3220" y="1766"/>
              <a:ext cx="287"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50" name="Google Shape;1450;p34"/>
            <p:cNvSpPr/>
            <p:nvPr/>
          </p:nvSpPr>
          <p:spPr>
            <a:xfrm>
              <a:off x="1012" y="1382"/>
              <a:ext cx="316"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51" name="Google Shape;1451;p34"/>
            <p:cNvSpPr/>
            <p:nvPr/>
          </p:nvSpPr>
          <p:spPr>
            <a:xfrm>
              <a:off x="3748" y="1382"/>
              <a:ext cx="316" cy="25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52" name="Google Shape;1452;p34"/>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453" name="Google Shape;1453;p34"/>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454" name="Google Shape;1454;p34"/>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sp>
        <p:nvSpPr>
          <p:cNvPr id="1455" name="Google Shape;1455;p34"/>
          <p:cNvSpPr txBox="1"/>
          <p:nvPr/>
        </p:nvSpPr>
        <p:spPr>
          <a:xfrm>
            <a:off x="5369099" y="4858084"/>
            <a:ext cx="1588255" cy="1091196"/>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456" name="Google Shape;1456;p34"/>
          <p:cNvSpPr/>
          <p:nvPr/>
        </p:nvSpPr>
        <p:spPr>
          <a:xfrm>
            <a:off x="3579507" y="5162285"/>
            <a:ext cx="178959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or, when:   </a:t>
            </a:r>
            <a:endParaRPr/>
          </a:p>
        </p:txBody>
      </p:sp>
      <p:grpSp>
        <p:nvGrpSpPr>
          <p:cNvPr id="2" name="Group 1">
            <a:extLst>
              <a:ext uri="{FF2B5EF4-FFF2-40B4-BE49-F238E27FC236}">
                <a16:creationId xmlns:a16="http://schemas.microsoft.com/office/drawing/2014/main" id="{01FCC34B-3792-0018-4CCF-9C8C0B9124D1}"/>
              </a:ext>
            </a:extLst>
          </p:cNvPr>
          <p:cNvGrpSpPr/>
          <p:nvPr/>
        </p:nvGrpSpPr>
        <p:grpSpPr>
          <a:xfrm>
            <a:off x="7717400" y="1966786"/>
            <a:ext cx="381000" cy="781183"/>
            <a:chOff x="6421439" y="1556420"/>
            <a:chExt cx="381000" cy="781183"/>
          </a:xfrm>
        </p:grpSpPr>
        <p:sp>
          <p:nvSpPr>
            <p:cNvPr id="3" name="Arc 22">
              <a:extLst>
                <a:ext uri="{FF2B5EF4-FFF2-40B4-BE49-F238E27FC236}">
                  <a16:creationId xmlns:a16="http://schemas.microsoft.com/office/drawing/2014/main" id="{CBFDE1A9-82CC-8A60-3D55-C3EF1BA3AD2E}"/>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DFE7D943-89BB-9E69-CFA8-39627D4DCE19}"/>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30CFD5A5-1141-0CA0-7B3D-62319C3EFF7B}"/>
              </a:ext>
            </a:extLst>
          </p:cNvPr>
          <p:cNvGrpSpPr/>
          <p:nvPr/>
        </p:nvGrpSpPr>
        <p:grpSpPr>
          <a:xfrm rot="10800000">
            <a:off x="3867367" y="1976378"/>
            <a:ext cx="381000" cy="781183"/>
            <a:chOff x="6421439" y="1556420"/>
            <a:chExt cx="381000" cy="781183"/>
          </a:xfrm>
        </p:grpSpPr>
        <p:sp>
          <p:nvSpPr>
            <p:cNvPr id="6" name="Arc 22">
              <a:extLst>
                <a:ext uri="{FF2B5EF4-FFF2-40B4-BE49-F238E27FC236}">
                  <a16:creationId xmlns:a16="http://schemas.microsoft.com/office/drawing/2014/main" id="{BCC73B49-2098-CD8D-9F84-ABBE986A0054}"/>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C767DC30-C2FF-7B77-29ED-4FB63FF4747A}"/>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3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cxnSp>
        <p:nvCxnSpPr>
          <p:cNvPr id="1463" name="Google Shape;1463;p35"/>
          <p:cNvCxnSpPr/>
          <p:nvPr/>
        </p:nvCxnSpPr>
        <p:spPr>
          <a:xfrm>
            <a:off x="3060723" y="4242393"/>
            <a:ext cx="1655248" cy="0"/>
          </a:xfrm>
          <a:prstGeom prst="straightConnector1">
            <a:avLst/>
          </a:prstGeom>
          <a:noFill/>
          <a:ln w="28575" cap="flat" cmpd="sng">
            <a:solidFill>
              <a:schemeClr val="dk1"/>
            </a:solidFill>
            <a:prstDash val="solid"/>
            <a:round/>
            <a:headEnd type="none" w="med" len="med"/>
            <a:tailEnd type="none" w="med" len="med"/>
          </a:ln>
        </p:spPr>
      </p:cxnSp>
      <p:sp>
        <p:nvSpPr>
          <p:cNvPr id="1464" name="Google Shape;1464;p35"/>
          <p:cNvSpPr/>
          <p:nvPr/>
        </p:nvSpPr>
        <p:spPr>
          <a:xfrm>
            <a:off x="6078388" y="3017862"/>
            <a:ext cx="4410097" cy="831639"/>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Shear yielding will occur when V = </a:t>
            </a:r>
            <a:r>
              <a:rPr lang="en-US" sz="2400" b="0" dirty="0" err="1">
                <a:solidFill>
                  <a:schemeClr val="dk1"/>
                </a:solidFill>
                <a:latin typeface="Arial"/>
                <a:ea typeface="Arial"/>
                <a:cs typeface="Arial"/>
                <a:sym typeface="Arial"/>
              </a:rPr>
              <a:t>V</a:t>
            </a:r>
            <a:r>
              <a:rPr lang="en-US" sz="2400" b="0" baseline="-25000" dirty="0" err="1">
                <a:solidFill>
                  <a:schemeClr val="dk1"/>
                </a:solidFill>
                <a:latin typeface="Arial"/>
                <a:ea typeface="Arial"/>
                <a:cs typeface="Arial"/>
                <a:sym typeface="Arial"/>
              </a:rPr>
              <a:t>p</a:t>
            </a:r>
            <a:r>
              <a:rPr lang="en-US" sz="2400" b="0" dirty="0">
                <a:solidFill>
                  <a:schemeClr val="dk1"/>
                </a:solidFill>
                <a:latin typeface="Arial"/>
                <a:ea typeface="Arial"/>
                <a:cs typeface="Arial"/>
                <a:sym typeface="Arial"/>
              </a:rPr>
              <a:t> and M &lt; </a:t>
            </a:r>
            <a:r>
              <a:rPr lang="en-US" sz="2400" b="0" dirty="0" err="1">
                <a:solidFill>
                  <a:schemeClr val="dk1"/>
                </a:solidFill>
                <a:latin typeface="Arial"/>
                <a:ea typeface="Arial"/>
                <a:cs typeface="Arial"/>
                <a:sym typeface="Arial"/>
              </a:rPr>
              <a:t>M</a:t>
            </a:r>
            <a:r>
              <a:rPr lang="en-US" sz="2400" b="0" baseline="-25000" dirty="0" err="1">
                <a:solidFill>
                  <a:schemeClr val="dk1"/>
                </a:solidFill>
                <a:latin typeface="Arial"/>
                <a:ea typeface="Arial"/>
                <a:cs typeface="Arial"/>
                <a:sym typeface="Arial"/>
              </a:rPr>
              <a:t>p</a:t>
            </a:r>
            <a:endParaRPr dirty="0"/>
          </a:p>
        </p:txBody>
      </p:sp>
      <p:sp>
        <p:nvSpPr>
          <p:cNvPr id="1465" name="Google Shape;1465;p35"/>
          <p:cNvSpPr/>
          <p:nvPr/>
        </p:nvSpPr>
        <p:spPr>
          <a:xfrm>
            <a:off x="6557078" y="4283319"/>
            <a:ext cx="178959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or, when:   </a:t>
            </a:r>
            <a:endParaRPr/>
          </a:p>
        </p:txBody>
      </p:sp>
      <p:cxnSp>
        <p:nvCxnSpPr>
          <p:cNvPr id="1466" name="Google Shape;1466;p35"/>
          <p:cNvCxnSpPr/>
          <p:nvPr/>
        </p:nvCxnSpPr>
        <p:spPr>
          <a:xfrm>
            <a:off x="3071664" y="1243037"/>
            <a:ext cx="0" cy="228600"/>
          </a:xfrm>
          <a:prstGeom prst="straightConnector1">
            <a:avLst/>
          </a:prstGeom>
          <a:noFill/>
          <a:ln w="28575" cap="flat" cmpd="sng">
            <a:solidFill>
              <a:schemeClr val="dk1"/>
            </a:solidFill>
            <a:prstDash val="solid"/>
            <a:round/>
            <a:headEnd type="none" w="sm" len="sm"/>
            <a:tailEnd type="none" w="sm" len="sm"/>
          </a:ln>
        </p:spPr>
      </p:cxnSp>
      <p:cxnSp>
        <p:nvCxnSpPr>
          <p:cNvPr id="1467" name="Google Shape;1467;p35"/>
          <p:cNvCxnSpPr/>
          <p:nvPr/>
        </p:nvCxnSpPr>
        <p:spPr>
          <a:xfrm>
            <a:off x="4721077" y="1243037"/>
            <a:ext cx="0" cy="228600"/>
          </a:xfrm>
          <a:prstGeom prst="straightConnector1">
            <a:avLst/>
          </a:prstGeom>
          <a:noFill/>
          <a:ln w="28575" cap="flat" cmpd="sng">
            <a:solidFill>
              <a:schemeClr val="dk1"/>
            </a:solidFill>
            <a:prstDash val="solid"/>
            <a:round/>
            <a:headEnd type="none" w="sm" len="sm"/>
            <a:tailEnd type="none" w="sm" len="sm"/>
          </a:ln>
        </p:spPr>
      </p:cxnSp>
      <p:cxnSp>
        <p:nvCxnSpPr>
          <p:cNvPr id="1468" name="Google Shape;1468;p35"/>
          <p:cNvCxnSpPr/>
          <p:nvPr/>
        </p:nvCxnSpPr>
        <p:spPr>
          <a:xfrm>
            <a:off x="3071664" y="1319237"/>
            <a:ext cx="1649413" cy="0"/>
          </a:xfrm>
          <a:prstGeom prst="straightConnector1">
            <a:avLst/>
          </a:prstGeom>
          <a:noFill/>
          <a:ln w="19050" cap="flat" cmpd="sng">
            <a:solidFill>
              <a:schemeClr val="dk1"/>
            </a:solidFill>
            <a:prstDash val="solid"/>
            <a:round/>
            <a:headEnd type="stealth" w="med" len="med"/>
            <a:tailEnd type="stealth" w="med" len="med"/>
          </a:ln>
        </p:spPr>
      </p:cxnSp>
      <p:sp>
        <p:nvSpPr>
          <p:cNvPr id="1469" name="Google Shape;1469;p35"/>
          <p:cNvSpPr/>
          <p:nvPr/>
        </p:nvSpPr>
        <p:spPr>
          <a:xfrm>
            <a:off x="3759052" y="922362"/>
            <a:ext cx="354012"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470" name="Google Shape;1470;p35"/>
          <p:cNvCxnSpPr/>
          <p:nvPr/>
        </p:nvCxnSpPr>
        <p:spPr>
          <a:xfrm>
            <a:off x="2843064" y="1547837"/>
            <a:ext cx="0" cy="762000"/>
          </a:xfrm>
          <a:prstGeom prst="straightConnector1">
            <a:avLst/>
          </a:prstGeom>
          <a:noFill/>
          <a:ln w="38100" cap="flat" cmpd="sng">
            <a:solidFill>
              <a:schemeClr val="dk1"/>
            </a:solidFill>
            <a:prstDash val="solid"/>
            <a:round/>
            <a:headEnd type="stealth" w="med" len="med"/>
            <a:tailEnd type="none" w="sm" len="sm"/>
          </a:ln>
        </p:spPr>
      </p:cxnSp>
      <p:cxnSp>
        <p:nvCxnSpPr>
          <p:cNvPr id="1471" name="Google Shape;1471;p35"/>
          <p:cNvCxnSpPr/>
          <p:nvPr/>
        </p:nvCxnSpPr>
        <p:spPr>
          <a:xfrm rot="10800000">
            <a:off x="4970314" y="1547837"/>
            <a:ext cx="0" cy="762000"/>
          </a:xfrm>
          <a:prstGeom prst="straightConnector1">
            <a:avLst/>
          </a:prstGeom>
          <a:noFill/>
          <a:ln w="38100" cap="flat" cmpd="sng">
            <a:solidFill>
              <a:schemeClr val="dk1"/>
            </a:solidFill>
            <a:prstDash val="solid"/>
            <a:round/>
            <a:headEnd type="stealth" w="med" len="med"/>
            <a:tailEnd type="none" w="sm" len="sm"/>
          </a:ln>
        </p:spPr>
      </p:cxnSp>
      <p:sp>
        <p:nvSpPr>
          <p:cNvPr id="1478" name="Google Shape;1478;p35"/>
          <p:cNvSpPr/>
          <p:nvPr/>
        </p:nvSpPr>
        <p:spPr>
          <a:xfrm>
            <a:off x="2595414" y="2370162"/>
            <a:ext cx="5111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79" name="Google Shape;1479;p35"/>
          <p:cNvSpPr/>
          <p:nvPr/>
        </p:nvSpPr>
        <p:spPr>
          <a:xfrm>
            <a:off x="4802039" y="2370162"/>
            <a:ext cx="5111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80" name="Google Shape;1480;p35"/>
          <p:cNvSpPr/>
          <p:nvPr/>
        </p:nvSpPr>
        <p:spPr>
          <a:xfrm>
            <a:off x="1760389" y="1760562"/>
            <a:ext cx="4381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sp>
        <p:nvSpPr>
          <p:cNvPr id="1481" name="Google Shape;1481;p35"/>
          <p:cNvSpPr/>
          <p:nvPr/>
        </p:nvSpPr>
        <p:spPr>
          <a:xfrm>
            <a:off x="5640239" y="1760562"/>
            <a:ext cx="4381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endParaRPr/>
          </a:p>
        </p:txBody>
      </p:sp>
      <p:grpSp>
        <p:nvGrpSpPr>
          <p:cNvPr id="1482" name="Google Shape;1482;p35"/>
          <p:cNvGrpSpPr/>
          <p:nvPr/>
        </p:nvGrpSpPr>
        <p:grpSpPr>
          <a:xfrm>
            <a:off x="3055789" y="1549425"/>
            <a:ext cx="1670050" cy="820737"/>
            <a:chOff x="1828" y="1249"/>
            <a:chExt cx="1354" cy="517"/>
          </a:xfrm>
        </p:grpSpPr>
        <p:sp>
          <p:nvSpPr>
            <p:cNvPr id="1483" name="Google Shape;1483;p35"/>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484" name="Google Shape;1484;p35"/>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485" name="Google Shape;1485;p35"/>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486" name="Google Shape;1486;p35"/>
          <p:cNvCxnSpPr/>
          <p:nvPr/>
        </p:nvCxnSpPr>
        <p:spPr>
          <a:xfrm>
            <a:off x="4740127" y="2819425"/>
            <a:ext cx="0" cy="3414712"/>
          </a:xfrm>
          <a:prstGeom prst="straightConnector1">
            <a:avLst/>
          </a:prstGeom>
          <a:noFill/>
          <a:ln w="15875" cap="flat" cmpd="sng">
            <a:solidFill>
              <a:schemeClr val="dk2"/>
            </a:solidFill>
            <a:prstDash val="solid"/>
            <a:round/>
            <a:headEnd type="none" w="med" len="med"/>
            <a:tailEnd type="none" w="med" len="med"/>
          </a:ln>
        </p:spPr>
      </p:cxnSp>
      <p:cxnSp>
        <p:nvCxnSpPr>
          <p:cNvPr id="1487" name="Google Shape;1487;p35"/>
          <p:cNvCxnSpPr/>
          <p:nvPr/>
        </p:nvCxnSpPr>
        <p:spPr>
          <a:xfrm>
            <a:off x="3051027" y="2819425"/>
            <a:ext cx="0" cy="3414712"/>
          </a:xfrm>
          <a:prstGeom prst="straightConnector1">
            <a:avLst/>
          </a:prstGeom>
          <a:noFill/>
          <a:ln w="15875" cap="flat" cmpd="sng">
            <a:solidFill>
              <a:schemeClr val="dk2"/>
            </a:solidFill>
            <a:prstDash val="solid"/>
            <a:round/>
            <a:headEnd type="none" w="med" len="med"/>
            <a:tailEnd type="none" w="med" len="med"/>
          </a:ln>
        </p:spPr>
      </p:cxnSp>
      <p:sp>
        <p:nvSpPr>
          <p:cNvPr id="1488" name="Google Shape;1488;p35"/>
          <p:cNvSpPr/>
          <p:nvPr/>
        </p:nvSpPr>
        <p:spPr>
          <a:xfrm>
            <a:off x="3060723" y="3347043"/>
            <a:ext cx="1679404" cy="879475"/>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489" name="Google Shape;1489;p35"/>
          <p:cNvSpPr/>
          <p:nvPr/>
        </p:nvSpPr>
        <p:spPr>
          <a:xfrm>
            <a:off x="1999928" y="3197250"/>
            <a:ext cx="985847"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 =V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grpSp>
        <p:nvGrpSpPr>
          <p:cNvPr id="1490" name="Google Shape;1490;p35"/>
          <p:cNvGrpSpPr/>
          <p:nvPr/>
        </p:nvGrpSpPr>
        <p:grpSpPr>
          <a:xfrm>
            <a:off x="3051027" y="4945087"/>
            <a:ext cx="1692275" cy="835025"/>
            <a:chOff x="968" y="3056"/>
            <a:chExt cx="1353" cy="777"/>
          </a:xfrm>
        </p:grpSpPr>
        <p:cxnSp>
          <p:nvCxnSpPr>
            <p:cNvPr id="1491" name="Google Shape;1491;p35"/>
            <p:cNvCxnSpPr/>
            <p:nvPr/>
          </p:nvCxnSpPr>
          <p:spPr>
            <a:xfrm>
              <a:off x="968" y="3451"/>
              <a:ext cx="1353" cy="0"/>
            </a:xfrm>
            <a:prstGeom prst="straightConnector1">
              <a:avLst/>
            </a:prstGeom>
            <a:noFill/>
            <a:ln w="28575" cap="flat" cmpd="sng">
              <a:solidFill>
                <a:schemeClr val="dk1"/>
              </a:solidFill>
              <a:prstDash val="solid"/>
              <a:round/>
              <a:headEnd type="none" w="med" len="med"/>
              <a:tailEnd type="none" w="med" len="med"/>
            </a:ln>
          </p:spPr>
        </p:cxnSp>
        <p:sp>
          <p:nvSpPr>
            <p:cNvPr id="1492" name="Google Shape;1492;p35"/>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493" name="Google Shape;1493;p35"/>
            <p:cNvSpPr/>
            <p:nvPr/>
          </p:nvSpPr>
          <p:spPr>
            <a:xfrm rot="10800000">
              <a:off x="1649" y="3450"/>
              <a:ext cx="669" cy="383"/>
            </a:xfrm>
            <a:prstGeom prst="rtTriangle">
              <a:avLst/>
            </a:prstGeom>
            <a:blipFill rotWithShape="0">
              <a:blip r:embed="rId4">
                <a:alphaModFix/>
              </a:blip>
              <a:tile tx="7" ty="2"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494" name="Google Shape;1494;p35"/>
          <p:cNvSpPr/>
          <p:nvPr/>
        </p:nvSpPr>
        <p:spPr>
          <a:xfrm>
            <a:off x="1847528" y="4716487"/>
            <a:ext cx="1173398"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 &lt; 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495" name="Google Shape;1495;p35"/>
          <p:cNvSpPr/>
          <p:nvPr/>
        </p:nvSpPr>
        <p:spPr>
          <a:xfrm>
            <a:off x="3071664" y="1628800"/>
            <a:ext cx="1644650" cy="665162"/>
          </a:xfrm>
          <a:prstGeom prst="rect">
            <a:avLst/>
          </a:prstGeom>
          <a:gradFill>
            <a:gsLst>
              <a:gs pos="0">
                <a:srgbClr val="FF0000">
                  <a:alpha val="54901"/>
                </a:srgbClr>
              </a:gs>
              <a:gs pos="50000">
                <a:srgbClr val="B30000"/>
              </a:gs>
              <a:gs pos="100000">
                <a:srgbClr val="FF0000">
                  <a:alpha val="54901"/>
                </a:srgbClr>
              </a:gs>
            </a:gsLst>
            <a:lin ang="5400000" scaled="0"/>
          </a:gra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1496" name="Google Shape;1496;p35"/>
          <p:cNvCxnSpPr/>
          <p:nvPr/>
        </p:nvCxnSpPr>
        <p:spPr>
          <a:xfrm rot="10800000" flipH="1">
            <a:off x="4416277" y="922362"/>
            <a:ext cx="1820862" cy="838200"/>
          </a:xfrm>
          <a:prstGeom prst="straightConnector1">
            <a:avLst/>
          </a:prstGeom>
          <a:noFill/>
          <a:ln w="28575" cap="flat" cmpd="sng">
            <a:solidFill>
              <a:schemeClr val="dk2"/>
            </a:solidFill>
            <a:prstDash val="solid"/>
            <a:round/>
            <a:headEnd type="triangle" w="med" len="med"/>
            <a:tailEnd type="none" w="med" len="med"/>
          </a:ln>
        </p:spPr>
      </p:cxnSp>
      <p:sp>
        <p:nvSpPr>
          <p:cNvPr id="1497" name="Google Shape;1497;p35"/>
          <p:cNvSpPr txBox="1"/>
          <p:nvPr/>
        </p:nvSpPr>
        <p:spPr>
          <a:xfrm>
            <a:off x="6251451" y="642730"/>
            <a:ext cx="375709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shear yielding of web along entire length of link</a:t>
            </a:r>
            <a:endParaRPr/>
          </a:p>
        </p:txBody>
      </p:sp>
      <p:sp>
        <p:nvSpPr>
          <p:cNvPr id="1498" name="Google Shape;1498;p35"/>
          <p:cNvSpPr txBox="1"/>
          <p:nvPr/>
        </p:nvSpPr>
        <p:spPr>
          <a:xfrm>
            <a:off x="8144131" y="4040175"/>
            <a:ext cx="1458989" cy="948593"/>
          </a:xfrm>
          <a:prstGeom prst="rect">
            <a:avLst/>
          </a:prstGeom>
          <a:blipFill rotWithShape="1">
            <a:blip r:embed="rId5">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2" name="Group 1">
            <a:extLst>
              <a:ext uri="{FF2B5EF4-FFF2-40B4-BE49-F238E27FC236}">
                <a16:creationId xmlns:a16="http://schemas.microsoft.com/office/drawing/2014/main" id="{D361138C-4853-6BBA-1BB4-CFD61CB72230}"/>
              </a:ext>
            </a:extLst>
          </p:cNvPr>
          <p:cNvGrpSpPr/>
          <p:nvPr/>
        </p:nvGrpSpPr>
        <p:grpSpPr>
          <a:xfrm>
            <a:off x="5180769" y="1608559"/>
            <a:ext cx="313876" cy="643555"/>
            <a:chOff x="6421439" y="1556420"/>
            <a:chExt cx="381000" cy="781183"/>
          </a:xfrm>
        </p:grpSpPr>
        <p:sp>
          <p:nvSpPr>
            <p:cNvPr id="3" name="Arc 22">
              <a:extLst>
                <a:ext uri="{FF2B5EF4-FFF2-40B4-BE49-F238E27FC236}">
                  <a16:creationId xmlns:a16="http://schemas.microsoft.com/office/drawing/2014/main" id="{CE63FA76-DFAC-E4A8-6AF3-536986989895}"/>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rc 23">
              <a:extLst>
                <a:ext uri="{FF2B5EF4-FFF2-40B4-BE49-F238E27FC236}">
                  <a16:creationId xmlns:a16="http://schemas.microsoft.com/office/drawing/2014/main" id="{FAAB9015-D039-0DAE-1DB2-0CC21AA93DAF}"/>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9DBF64F8-4E59-C45B-4941-18EDF5978CFE}"/>
              </a:ext>
            </a:extLst>
          </p:cNvPr>
          <p:cNvGrpSpPr/>
          <p:nvPr/>
        </p:nvGrpSpPr>
        <p:grpSpPr>
          <a:xfrm rot="10800000">
            <a:off x="2361817" y="1623636"/>
            <a:ext cx="313876" cy="643555"/>
            <a:chOff x="6421439" y="1556420"/>
            <a:chExt cx="381000" cy="781183"/>
          </a:xfrm>
        </p:grpSpPr>
        <p:sp>
          <p:nvSpPr>
            <p:cNvPr id="6" name="Arc 22">
              <a:extLst>
                <a:ext uri="{FF2B5EF4-FFF2-40B4-BE49-F238E27FC236}">
                  <a16:creationId xmlns:a16="http://schemas.microsoft.com/office/drawing/2014/main" id="{A9CC4465-B23E-B8F0-30E5-CEE610F8B75C}"/>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C1D53F16-FE49-F473-912E-E80A5195F4E1}"/>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36"/>
          <p:cNvSpPr/>
          <p:nvPr/>
        </p:nvSpPr>
        <p:spPr>
          <a:xfrm>
            <a:off x="6349972" y="3067742"/>
            <a:ext cx="4786587" cy="831639"/>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Flexural yielding will occur when M = M</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and V &lt; V</a:t>
            </a:r>
            <a:r>
              <a:rPr lang="en-US" sz="2400" b="0" baseline="-25000">
                <a:solidFill>
                  <a:schemeClr val="dk1"/>
                </a:solidFill>
                <a:latin typeface="Arial"/>
                <a:ea typeface="Arial"/>
                <a:cs typeface="Arial"/>
                <a:sym typeface="Arial"/>
              </a:rPr>
              <a:t>p</a:t>
            </a:r>
            <a:endParaRPr/>
          </a:p>
        </p:txBody>
      </p:sp>
      <p:sp>
        <p:nvSpPr>
          <p:cNvPr id="1505" name="Google Shape;1505;p36"/>
          <p:cNvSpPr/>
          <p:nvPr/>
        </p:nvSpPr>
        <p:spPr>
          <a:xfrm>
            <a:off x="6760531" y="4300416"/>
            <a:ext cx="178959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or, when:   </a:t>
            </a:r>
            <a:endParaRPr/>
          </a:p>
        </p:txBody>
      </p:sp>
      <p:cxnSp>
        <p:nvCxnSpPr>
          <p:cNvPr id="1506" name="Google Shape;1506;p36"/>
          <p:cNvCxnSpPr/>
          <p:nvPr/>
        </p:nvCxnSpPr>
        <p:spPr>
          <a:xfrm>
            <a:off x="2351287" y="1248767"/>
            <a:ext cx="0" cy="228600"/>
          </a:xfrm>
          <a:prstGeom prst="straightConnector1">
            <a:avLst/>
          </a:prstGeom>
          <a:noFill/>
          <a:ln w="28575" cap="flat" cmpd="sng">
            <a:solidFill>
              <a:schemeClr val="dk1"/>
            </a:solidFill>
            <a:prstDash val="solid"/>
            <a:round/>
            <a:headEnd type="none" w="sm" len="sm"/>
            <a:tailEnd type="none" w="sm" len="sm"/>
          </a:ln>
        </p:spPr>
      </p:cxnSp>
      <p:cxnSp>
        <p:nvCxnSpPr>
          <p:cNvPr id="1507" name="Google Shape;1507;p36"/>
          <p:cNvCxnSpPr/>
          <p:nvPr/>
        </p:nvCxnSpPr>
        <p:spPr>
          <a:xfrm>
            <a:off x="5462787" y="1248767"/>
            <a:ext cx="0" cy="228600"/>
          </a:xfrm>
          <a:prstGeom prst="straightConnector1">
            <a:avLst/>
          </a:prstGeom>
          <a:noFill/>
          <a:ln w="28575" cap="flat" cmpd="sng">
            <a:solidFill>
              <a:schemeClr val="dk1"/>
            </a:solidFill>
            <a:prstDash val="solid"/>
            <a:round/>
            <a:headEnd type="none" w="sm" len="sm"/>
            <a:tailEnd type="none" w="sm" len="sm"/>
          </a:ln>
        </p:spPr>
      </p:cxnSp>
      <p:cxnSp>
        <p:nvCxnSpPr>
          <p:cNvPr id="1508" name="Google Shape;1508;p36"/>
          <p:cNvCxnSpPr/>
          <p:nvPr/>
        </p:nvCxnSpPr>
        <p:spPr>
          <a:xfrm>
            <a:off x="2351287" y="1324967"/>
            <a:ext cx="3111500" cy="0"/>
          </a:xfrm>
          <a:prstGeom prst="straightConnector1">
            <a:avLst/>
          </a:prstGeom>
          <a:noFill/>
          <a:ln w="19050" cap="flat" cmpd="sng">
            <a:solidFill>
              <a:schemeClr val="dk1"/>
            </a:solidFill>
            <a:prstDash val="solid"/>
            <a:round/>
            <a:headEnd type="stealth" w="med" len="med"/>
            <a:tailEnd type="stealth" w="med" len="med"/>
          </a:ln>
        </p:spPr>
      </p:cxnSp>
      <p:sp>
        <p:nvSpPr>
          <p:cNvPr id="1509" name="Google Shape;1509;p36"/>
          <p:cNvSpPr/>
          <p:nvPr/>
        </p:nvSpPr>
        <p:spPr>
          <a:xfrm>
            <a:off x="3819724" y="928092"/>
            <a:ext cx="354013"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e</a:t>
            </a:r>
            <a:endParaRPr/>
          </a:p>
        </p:txBody>
      </p:sp>
      <p:cxnSp>
        <p:nvCxnSpPr>
          <p:cNvPr id="1510" name="Google Shape;1510;p36"/>
          <p:cNvCxnSpPr/>
          <p:nvPr/>
        </p:nvCxnSpPr>
        <p:spPr>
          <a:xfrm>
            <a:off x="2068712" y="1553567"/>
            <a:ext cx="0" cy="762000"/>
          </a:xfrm>
          <a:prstGeom prst="straightConnector1">
            <a:avLst/>
          </a:prstGeom>
          <a:noFill/>
          <a:ln w="38100" cap="flat" cmpd="sng">
            <a:solidFill>
              <a:schemeClr val="dk1"/>
            </a:solidFill>
            <a:prstDash val="solid"/>
            <a:round/>
            <a:headEnd type="stealth" w="med" len="med"/>
            <a:tailEnd type="none" w="sm" len="sm"/>
          </a:ln>
        </p:spPr>
      </p:cxnSp>
      <p:cxnSp>
        <p:nvCxnSpPr>
          <p:cNvPr id="1511" name="Google Shape;1511;p36"/>
          <p:cNvCxnSpPr/>
          <p:nvPr/>
        </p:nvCxnSpPr>
        <p:spPr>
          <a:xfrm rot="10800000">
            <a:off x="5645349" y="1553567"/>
            <a:ext cx="0" cy="762000"/>
          </a:xfrm>
          <a:prstGeom prst="straightConnector1">
            <a:avLst/>
          </a:prstGeom>
          <a:noFill/>
          <a:ln w="38100" cap="flat" cmpd="sng">
            <a:solidFill>
              <a:schemeClr val="dk1"/>
            </a:solidFill>
            <a:prstDash val="solid"/>
            <a:round/>
            <a:headEnd type="stealth" w="med" len="med"/>
            <a:tailEnd type="none" w="sm" len="sm"/>
          </a:ln>
        </p:spPr>
      </p:cxnSp>
      <p:sp>
        <p:nvSpPr>
          <p:cNvPr id="1518" name="Google Shape;1518;p36"/>
          <p:cNvSpPr/>
          <p:nvPr/>
        </p:nvSpPr>
        <p:spPr>
          <a:xfrm>
            <a:off x="1821062" y="2375892"/>
            <a:ext cx="3873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519" name="Google Shape;1519;p36"/>
          <p:cNvSpPr/>
          <p:nvPr/>
        </p:nvSpPr>
        <p:spPr>
          <a:xfrm>
            <a:off x="5477074" y="2375892"/>
            <a:ext cx="387350"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a:t>
            </a:r>
            <a:endParaRPr/>
          </a:p>
        </p:txBody>
      </p:sp>
      <p:sp>
        <p:nvSpPr>
          <p:cNvPr id="1520" name="Google Shape;1520;p36"/>
          <p:cNvSpPr/>
          <p:nvPr/>
        </p:nvSpPr>
        <p:spPr>
          <a:xfrm>
            <a:off x="911424" y="1766292"/>
            <a:ext cx="5619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521" name="Google Shape;1521;p36"/>
          <p:cNvSpPr/>
          <p:nvPr/>
        </p:nvSpPr>
        <p:spPr>
          <a:xfrm>
            <a:off x="6315274" y="1766292"/>
            <a:ext cx="561975" cy="457200"/>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grpSp>
        <p:nvGrpSpPr>
          <p:cNvPr id="1522" name="Google Shape;1522;p36"/>
          <p:cNvGrpSpPr/>
          <p:nvPr/>
        </p:nvGrpSpPr>
        <p:grpSpPr>
          <a:xfrm>
            <a:off x="2332237" y="1555155"/>
            <a:ext cx="3144837" cy="820737"/>
            <a:chOff x="1828" y="1249"/>
            <a:chExt cx="1354" cy="517"/>
          </a:xfrm>
        </p:grpSpPr>
        <p:sp>
          <p:nvSpPr>
            <p:cNvPr id="1523" name="Google Shape;1523;p36"/>
            <p:cNvSpPr/>
            <p:nvPr/>
          </p:nvSpPr>
          <p:spPr>
            <a:xfrm>
              <a:off x="1832" y="1249"/>
              <a:ext cx="1350" cy="517"/>
            </a:xfrm>
            <a:prstGeom prst="rect">
              <a:avLst/>
            </a:prstGeom>
            <a:gradFill>
              <a:gsLst>
                <a:gs pos="0">
                  <a:srgbClr val="DDDDDD"/>
                </a:gs>
                <a:gs pos="50000">
                  <a:srgbClr val="666666"/>
                </a:gs>
                <a:gs pos="100000">
                  <a:srgbClr val="DDDDDD"/>
                </a:gs>
              </a:gsLst>
              <a:lin ang="5400000" scaled="0"/>
            </a:gra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524" name="Google Shape;1524;p36"/>
            <p:cNvCxnSpPr/>
            <p:nvPr/>
          </p:nvCxnSpPr>
          <p:spPr>
            <a:xfrm>
              <a:off x="1832" y="1299"/>
              <a:ext cx="1350" cy="0"/>
            </a:xfrm>
            <a:prstGeom prst="straightConnector1">
              <a:avLst/>
            </a:prstGeom>
            <a:noFill/>
            <a:ln w="28575" cap="flat" cmpd="sng">
              <a:solidFill>
                <a:schemeClr val="dk1"/>
              </a:solidFill>
              <a:prstDash val="solid"/>
              <a:round/>
              <a:headEnd type="none" w="med" len="med"/>
              <a:tailEnd type="none" w="med" len="med"/>
            </a:ln>
          </p:spPr>
        </p:cxnSp>
        <p:cxnSp>
          <p:nvCxnSpPr>
            <p:cNvPr id="1525" name="Google Shape;1525;p36"/>
            <p:cNvCxnSpPr/>
            <p:nvPr/>
          </p:nvCxnSpPr>
          <p:spPr>
            <a:xfrm>
              <a:off x="1828" y="1718"/>
              <a:ext cx="1350" cy="0"/>
            </a:xfrm>
            <a:prstGeom prst="straightConnector1">
              <a:avLst/>
            </a:prstGeom>
            <a:noFill/>
            <a:ln w="28575" cap="flat" cmpd="sng">
              <a:solidFill>
                <a:schemeClr val="dk1"/>
              </a:solidFill>
              <a:prstDash val="solid"/>
              <a:round/>
              <a:headEnd type="none" w="med" len="med"/>
              <a:tailEnd type="none" w="med" len="med"/>
            </a:ln>
          </p:spPr>
        </p:cxnSp>
      </p:grpSp>
      <p:cxnSp>
        <p:nvCxnSpPr>
          <p:cNvPr id="1526" name="Google Shape;1526;p36"/>
          <p:cNvCxnSpPr/>
          <p:nvPr/>
        </p:nvCxnSpPr>
        <p:spPr>
          <a:xfrm>
            <a:off x="5464374" y="2825155"/>
            <a:ext cx="0" cy="3414712"/>
          </a:xfrm>
          <a:prstGeom prst="straightConnector1">
            <a:avLst/>
          </a:prstGeom>
          <a:noFill/>
          <a:ln w="15875" cap="flat" cmpd="sng">
            <a:solidFill>
              <a:schemeClr val="dk2"/>
            </a:solidFill>
            <a:prstDash val="solid"/>
            <a:round/>
            <a:headEnd type="none" w="med" len="med"/>
            <a:tailEnd type="none" w="med" len="med"/>
          </a:ln>
        </p:spPr>
      </p:cxnSp>
      <p:cxnSp>
        <p:nvCxnSpPr>
          <p:cNvPr id="1527" name="Google Shape;1527;p36"/>
          <p:cNvCxnSpPr/>
          <p:nvPr/>
        </p:nvCxnSpPr>
        <p:spPr>
          <a:xfrm>
            <a:off x="2352874" y="2825155"/>
            <a:ext cx="0" cy="3414712"/>
          </a:xfrm>
          <a:prstGeom prst="straightConnector1">
            <a:avLst/>
          </a:prstGeom>
          <a:noFill/>
          <a:ln w="15875" cap="flat" cmpd="sng">
            <a:solidFill>
              <a:schemeClr val="dk2"/>
            </a:solidFill>
            <a:prstDash val="solid"/>
            <a:round/>
            <a:headEnd type="none" w="med" len="med"/>
            <a:tailEnd type="none" w="med" len="med"/>
          </a:ln>
        </p:spPr>
      </p:cxnSp>
      <p:grpSp>
        <p:nvGrpSpPr>
          <p:cNvPr id="1528" name="Google Shape;1528;p36"/>
          <p:cNvGrpSpPr/>
          <p:nvPr/>
        </p:nvGrpSpPr>
        <p:grpSpPr>
          <a:xfrm>
            <a:off x="2359224" y="3356967"/>
            <a:ext cx="3135313" cy="388938"/>
            <a:chOff x="1255" y="2160"/>
            <a:chExt cx="1066" cy="575"/>
          </a:xfrm>
        </p:grpSpPr>
        <p:cxnSp>
          <p:nvCxnSpPr>
            <p:cNvPr id="1529" name="Google Shape;1529;p36"/>
            <p:cNvCxnSpPr/>
            <p:nvPr/>
          </p:nvCxnSpPr>
          <p:spPr>
            <a:xfrm>
              <a:off x="1255" y="2734"/>
              <a:ext cx="1066" cy="1"/>
            </a:xfrm>
            <a:prstGeom prst="straightConnector1">
              <a:avLst/>
            </a:prstGeom>
            <a:noFill/>
            <a:ln w="28575" cap="flat" cmpd="sng">
              <a:solidFill>
                <a:schemeClr val="dk1"/>
              </a:solidFill>
              <a:prstDash val="solid"/>
              <a:round/>
              <a:headEnd type="none" w="med" len="med"/>
              <a:tailEnd type="none" w="med" len="med"/>
            </a:ln>
          </p:spPr>
        </p:cxnSp>
        <p:sp>
          <p:nvSpPr>
            <p:cNvPr id="1530" name="Google Shape;1530;p36"/>
            <p:cNvSpPr/>
            <p:nvPr/>
          </p:nvSpPr>
          <p:spPr>
            <a:xfrm>
              <a:off x="1255" y="2160"/>
              <a:ext cx="1052" cy="554"/>
            </a:xfrm>
            <a:prstGeom prst="rect">
              <a:avLst/>
            </a:prstGeom>
            <a:blipFill rotWithShape="1">
              <a:blip r:embed="rId3">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531" name="Google Shape;1531;p36"/>
          <p:cNvSpPr/>
          <p:nvPr/>
        </p:nvSpPr>
        <p:spPr>
          <a:xfrm>
            <a:off x="1199456" y="3125192"/>
            <a:ext cx="985847"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V &lt;V</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grpSp>
        <p:nvGrpSpPr>
          <p:cNvPr id="1532" name="Google Shape;1532;p36"/>
          <p:cNvGrpSpPr/>
          <p:nvPr/>
        </p:nvGrpSpPr>
        <p:grpSpPr>
          <a:xfrm>
            <a:off x="2352874" y="4352330"/>
            <a:ext cx="3124200" cy="1887537"/>
            <a:chOff x="968" y="3056"/>
            <a:chExt cx="1353" cy="777"/>
          </a:xfrm>
        </p:grpSpPr>
        <p:cxnSp>
          <p:nvCxnSpPr>
            <p:cNvPr id="1533" name="Google Shape;1533;p36"/>
            <p:cNvCxnSpPr/>
            <p:nvPr/>
          </p:nvCxnSpPr>
          <p:spPr>
            <a:xfrm>
              <a:off x="968" y="3445"/>
              <a:ext cx="1353" cy="0"/>
            </a:xfrm>
            <a:prstGeom prst="straightConnector1">
              <a:avLst/>
            </a:prstGeom>
            <a:noFill/>
            <a:ln w="19050" cap="flat" cmpd="sng">
              <a:solidFill>
                <a:schemeClr val="dk1"/>
              </a:solidFill>
              <a:prstDash val="solid"/>
              <a:round/>
              <a:headEnd type="none" w="med" len="med"/>
              <a:tailEnd type="none" w="med" len="med"/>
            </a:ln>
          </p:spPr>
        </p:cxnSp>
        <p:sp>
          <p:nvSpPr>
            <p:cNvPr id="1534" name="Google Shape;1534;p36"/>
            <p:cNvSpPr/>
            <p:nvPr/>
          </p:nvSpPr>
          <p:spPr>
            <a:xfrm>
              <a:off x="968" y="3056"/>
              <a:ext cx="669" cy="383"/>
            </a:xfrm>
            <a:prstGeom prst="rtTriangle">
              <a:avLst/>
            </a:prstGeom>
            <a:blipFill rotWithShape="1">
              <a:blip r:embed="rId4">
                <a:alphaModFix/>
              </a:blip>
              <a:tile tx="0" ty="0"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535" name="Google Shape;1535;p36"/>
            <p:cNvSpPr/>
            <p:nvPr/>
          </p:nvSpPr>
          <p:spPr>
            <a:xfrm rot="10800000">
              <a:off x="1649" y="3450"/>
              <a:ext cx="669" cy="383"/>
            </a:xfrm>
            <a:prstGeom prst="rtTriangle">
              <a:avLst/>
            </a:prstGeom>
            <a:blipFill rotWithShape="0">
              <a:blip r:embed="rId4">
                <a:alphaModFix/>
              </a:blip>
              <a:tile tx="7" ty="8" sx="100000" sy="100000" flip="none" algn="tl"/>
            </a:blip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1536" name="Google Shape;1536;p36"/>
          <p:cNvSpPr/>
          <p:nvPr/>
        </p:nvSpPr>
        <p:spPr>
          <a:xfrm>
            <a:off x="1199456" y="4191992"/>
            <a:ext cx="1173398"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 = 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537" name="Google Shape;1537;p36"/>
          <p:cNvSpPr/>
          <p:nvPr/>
        </p:nvSpPr>
        <p:spPr>
          <a:xfrm>
            <a:off x="4857949" y="1534517"/>
            <a:ext cx="606425" cy="835025"/>
          </a:xfrm>
          <a:custGeom>
            <a:avLst/>
            <a:gdLst/>
            <a:ahLst/>
            <a:cxnLst/>
            <a:rect l="l" t="t" r="r" b="b"/>
            <a:pathLst>
              <a:path w="382" h="526" extrusionOk="0">
                <a:moveTo>
                  <a:pt x="382" y="0"/>
                </a:moveTo>
                <a:lnTo>
                  <a:pt x="47" y="0"/>
                </a:lnTo>
                <a:lnTo>
                  <a:pt x="191" y="96"/>
                </a:lnTo>
                <a:lnTo>
                  <a:pt x="290" y="240"/>
                </a:lnTo>
                <a:lnTo>
                  <a:pt x="191" y="383"/>
                </a:lnTo>
                <a:lnTo>
                  <a:pt x="0" y="526"/>
                </a:lnTo>
                <a:lnTo>
                  <a:pt x="382" y="526"/>
                </a:lnTo>
                <a:lnTo>
                  <a:pt x="382" y="0"/>
                </a:lnTo>
                <a:close/>
              </a:path>
            </a:pathLst>
          </a:custGeom>
          <a:gradFill>
            <a:gsLst>
              <a:gs pos="0">
                <a:srgbClr val="FF0000">
                  <a:alpha val="18823"/>
                </a:srgbClr>
              </a:gs>
              <a:gs pos="100000">
                <a:srgbClr val="760000"/>
              </a:gs>
            </a:gsLst>
            <a:lin ang="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8" name="Google Shape;1538;p36"/>
          <p:cNvSpPr/>
          <p:nvPr/>
        </p:nvSpPr>
        <p:spPr>
          <a:xfrm flipH="1">
            <a:off x="2352874" y="1534517"/>
            <a:ext cx="606425" cy="835025"/>
          </a:xfrm>
          <a:custGeom>
            <a:avLst/>
            <a:gdLst/>
            <a:ahLst/>
            <a:cxnLst/>
            <a:rect l="l" t="t" r="r" b="b"/>
            <a:pathLst>
              <a:path w="382" h="526" extrusionOk="0">
                <a:moveTo>
                  <a:pt x="382" y="0"/>
                </a:moveTo>
                <a:lnTo>
                  <a:pt x="47" y="0"/>
                </a:lnTo>
                <a:lnTo>
                  <a:pt x="191" y="96"/>
                </a:lnTo>
                <a:lnTo>
                  <a:pt x="290" y="240"/>
                </a:lnTo>
                <a:lnTo>
                  <a:pt x="191" y="383"/>
                </a:lnTo>
                <a:lnTo>
                  <a:pt x="0" y="526"/>
                </a:lnTo>
                <a:lnTo>
                  <a:pt x="382" y="526"/>
                </a:lnTo>
                <a:lnTo>
                  <a:pt x="382" y="0"/>
                </a:lnTo>
                <a:close/>
              </a:path>
            </a:pathLst>
          </a:custGeom>
          <a:gradFill>
            <a:gsLst>
              <a:gs pos="0">
                <a:srgbClr val="FF0000">
                  <a:alpha val="18823"/>
                </a:srgbClr>
              </a:gs>
              <a:gs pos="100000">
                <a:srgbClr val="760000"/>
              </a:gs>
            </a:gsLst>
            <a:lin ang="0" scaled="0"/>
          </a:gra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9" name="Google Shape;1539;p36"/>
          <p:cNvSpPr/>
          <p:nvPr/>
        </p:nvSpPr>
        <p:spPr>
          <a:xfrm>
            <a:off x="5462787" y="6012855"/>
            <a:ext cx="1173398"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i="1">
                <a:solidFill>
                  <a:schemeClr val="dk1"/>
                </a:solidFill>
                <a:latin typeface="Arial"/>
                <a:ea typeface="Arial"/>
                <a:cs typeface="Arial"/>
                <a:sym typeface="Arial"/>
              </a:rPr>
              <a:t>M = M</a:t>
            </a:r>
            <a:r>
              <a:rPr lang="en-US" sz="2400" b="1" i="1" baseline="-25000">
                <a:solidFill>
                  <a:schemeClr val="dk1"/>
                </a:solidFill>
                <a:latin typeface="Arial"/>
                <a:ea typeface="Arial"/>
                <a:cs typeface="Arial"/>
                <a:sym typeface="Arial"/>
              </a:rPr>
              <a:t>p</a:t>
            </a:r>
            <a:endParaRPr sz="2400" b="1" i="1">
              <a:solidFill>
                <a:schemeClr val="dk1"/>
              </a:solidFill>
              <a:latin typeface="Arial"/>
              <a:ea typeface="Arial"/>
              <a:cs typeface="Arial"/>
              <a:sym typeface="Arial"/>
            </a:endParaRPr>
          </a:p>
        </p:txBody>
      </p:sp>
      <p:sp>
        <p:nvSpPr>
          <p:cNvPr id="1540" name="Google Shape;1540;p36"/>
          <p:cNvSpPr txBox="1"/>
          <p:nvPr/>
        </p:nvSpPr>
        <p:spPr>
          <a:xfrm>
            <a:off x="6223198" y="548680"/>
            <a:ext cx="356165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flexural yielding at link ends</a:t>
            </a:r>
            <a:endParaRPr/>
          </a:p>
        </p:txBody>
      </p:sp>
      <p:sp>
        <p:nvSpPr>
          <p:cNvPr id="1541" name="Google Shape;1541;p36"/>
          <p:cNvSpPr/>
          <p:nvPr/>
        </p:nvSpPr>
        <p:spPr>
          <a:xfrm>
            <a:off x="5321499" y="775692"/>
            <a:ext cx="901700" cy="952500"/>
          </a:xfrm>
          <a:custGeom>
            <a:avLst/>
            <a:gdLst/>
            <a:ahLst/>
            <a:cxnLst/>
            <a:rect l="l" t="t" r="r" b="b"/>
            <a:pathLst>
              <a:path w="568" h="600" extrusionOk="0">
                <a:moveTo>
                  <a:pt x="0" y="600"/>
                </a:moveTo>
                <a:lnTo>
                  <a:pt x="568" y="0"/>
                </a:lnTo>
              </a:path>
            </a:pathLst>
          </a:custGeom>
          <a:noFill/>
          <a:ln w="28575" cap="flat" cmpd="sng">
            <a:solidFill>
              <a:schemeClr val="dk2"/>
            </a:solidFill>
            <a:prstDash val="solid"/>
            <a:round/>
            <a:headEnd type="triangle" w="med" len="med"/>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2" name="Google Shape;1542;p36"/>
          <p:cNvSpPr/>
          <p:nvPr/>
        </p:nvSpPr>
        <p:spPr>
          <a:xfrm>
            <a:off x="2502098" y="775693"/>
            <a:ext cx="3721099" cy="1028700"/>
          </a:xfrm>
          <a:custGeom>
            <a:avLst/>
            <a:gdLst/>
            <a:ahLst/>
            <a:cxnLst/>
            <a:rect l="l" t="t" r="r" b="b"/>
            <a:pathLst>
              <a:path w="2340" h="630" extrusionOk="0">
                <a:moveTo>
                  <a:pt x="0" y="630"/>
                </a:moveTo>
                <a:lnTo>
                  <a:pt x="2340" y="0"/>
                </a:lnTo>
              </a:path>
            </a:pathLst>
          </a:custGeom>
          <a:noFill/>
          <a:ln w="28575" cap="flat" cmpd="sng">
            <a:solidFill>
              <a:schemeClr val="dk2"/>
            </a:solidFill>
            <a:prstDash val="solid"/>
            <a:round/>
            <a:headEnd type="triangle" w="med" len="med"/>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3" name="Google Shape;1543;p36"/>
          <p:cNvSpPr txBox="1"/>
          <p:nvPr/>
        </p:nvSpPr>
        <p:spPr>
          <a:xfrm>
            <a:off x="8555895" y="4081206"/>
            <a:ext cx="1458989" cy="948593"/>
          </a:xfrm>
          <a:prstGeom prst="rect">
            <a:avLst/>
          </a:prstGeom>
          <a:blipFill rotWithShape="1">
            <a:blip r:embed="rId5">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44" name="Google Shape;1544;p3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grpSp>
        <p:nvGrpSpPr>
          <p:cNvPr id="2" name="Group 1">
            <a:extLst>
              <a:ext uri="{FF2B5EF4-FFF2-40B4-BE49-F238E27FC236}">
                <a16:creationId xmlns:a16="http://schemas.microsoft.com/office/drawing/2014/main" id="{1AD1C4C4-FA84-4258-42B8-328F8FD0655E}"/>
              </a:ext>
            </a:extLst>
          </p:cNvPr>
          <p:cNvGrpSpPr/>
          <p:nvPr/>
        </p:nvGrpSpPr>
        <p:grpSpPr>
          <a:xfrm>
            <a:off x="5864424" y="1637971"/>
            <a:ext cx="313877" cy="643555"/>
            <a:chOff x="6421438" y="1556420"/>
            <a:chExt cx="381001" cy="781183"/>
          </a:xfrm>
        </p:grpSpPr>
        <p:sp>
          <p:nvSpPr>
            <p:cNvPr id="3" name="Arc 22">
              <a:extLst>
                <a:ext uri="{FF2B5EF4-FFF2-40B4-BE49-F238E27FC236}">
                  <a16:creationId xmlns:a16="http://schemas.microsoft.com/office/drawing/2014/main" id="{515749DF-8E0F-3A2C-5BBF-395087673C47}"/>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 name="Arc 23">
              <a:extLst>
                <a:ext uri="{FF2B5EF4-FFF2-40B4-BE49-F238E27FC236}">
                  <a16:creationId xmlns:a16="http://schemas.microsoft.com/office/drawing/2014/main" id="{3E011FCB-3E39-1F3E-85FF-53B996F41A7E}"/>
                </a:ext>
              </a:extLst>
            </p:cNvPr>
            <p:cNvSpPr>
              <a:spLocks/>
            </p:cNvSpPr>
            <p:nvPr/>
          </p:nvSpPr>
          <p:spPr bwMode="auto">
            <a:xfrm rot="10800000">
              <a:off x="6421438"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 name="Group 4">
            <a:extLst>
              <a:ext uri="{FF2B5EF4-FFF2-40B4-BE49-F238E27FC236}">
                <a16:creationId xmlns:a16="http://schemas.microsoft.com/office/drawing/2014/main" id="{97FC5EBC-D5D8-0D2F-3763-615A4ACF3A2D}"/>
              </a:ext>
            </a:extLst>
          </p:cNvPr>
          <p:cNvGrpSpPr/>
          <p:nvPr/>
        </p:nvGrpSpPr>
        <p:grpSpPr>
          <a:xfrm rot="10800000">
            <a:off x="1548908" y="1637971"/>
            <a:ext cx="313876" cy="643555"/>
            <a:chOff x="6421439" y="1556420"/>
            <a:chExt cx="381000" cy="781183"/>
          </a:xfrm>
        </p:grpSpPr>
        <p:sp>
          <p:nvSpPr>
            <p:cNvPr id="6" name="Arc 22">
              <a:extLst>
                <a:ext uri="{FF2B5EF4-FFF2-40B4-BE49-F238E27FC236}">
                  <a16:creationId xmlns:a16="http://schemas.microsoft.com/office/drawing/2014/main" id="{22F90FF6-B727-F6F4-83C1-4095F9C6977D}"/>
                </a:ext>
              </a:extLst>
            </p:cNvPr>
            <p:cNvSpPr>
              <a:spLocks/>
            </p:cNvSpPr>
            <p:nvPr/>
          </p:nvSpPr>
          <p:spPr bwMode="auto">
            <a:xfrm>
              <a:off x="6421439" y="1556420"/>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23">
              <a:extLst>
                <a:ext uri="{FF2B5EF4-FFF2-40B4-BE49-F238E27FC236}">
                  <a16:creationId xmlns:a16="http://schemas.microsoft.com/office/drawing/2014/main" id="{E335E0D8-2057-3EE7-4FAD-7326D929BD6D}"/>
                </a:ext>
              </a:extLst>
            </p:cNvPr>
            <p:cNvSpPr>
              <a:spLocks/>
            </p:cNvSpPr>
            <p:nvPr/>
          </p:nvSpPr>
          <p:spPr bwMode="auto">
            <a:xfrm rot="10800000">
              <a:off x="6421439" y="195660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37"/>
          <p:cNvSpPr txBox="1">
            <a:spLocks noGrp="1"/>
          </p:cNvSpPr>
          <p:nvPr>
            <p:ph type="body" idx="1"/>
          </p:nvPr>
        </p:nvSpPr>
        <p:spPr>
          <a:xfrm>
            <a:off x="693105" y="1124744"/>
            <a:ext cx="10684644" cy="100811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Font typeface="Arial"/>
              <a:buNone/>
            </a:pPr>
            <a:r>
              <a:rPr lang="en-US" sz="2600" b="0" dirty="0">
                <a:latin typeface="Arial"/>
                <a:ea typeface="Arial"/>
                <a:cs typeface="Arial"/>
                <a:sym typeface="Arial"/>
              </a:rPr>
              <a:t>Simple Plastic Theory </a:t>
            </a:r>
          </a:p>
          <a:p>
            <a:pPr marL="0" lvl="0" indent="0" algn="l" rtl="0">
              <a:spcBef>
                <a:spcPts val="0"/>
              </a:spcBef>
              <a:spcAft>
                <a:spcPts val="0"/>
              </a:spcAft>
              <a:buClr>
                <a:schemeClr val="dk1"/>
              </a:buClr>
              <a:buSzPts val="2600"/>
              <a:buFont typeface="Arial"/>
              <a:buNone/>
            </a:pPr>
            <a:r>
              <a:rPr lang="en-US" sz="2600" b="0" dirty="0">
                <a:latin typeface="Arial"/>
                <a:ea typeface="Arial"/>
                <a:cs typeface="Arial"/>
                <a:sym typeface="Arial"/>
              </a:rPr>
              <a:t>(assumes no strain hardening and no shear - flexure interaction)</a:t>
            </a:r>
            <a:endParaRPr dirty="0"/>
          </a:p>
        </p:txBody>
      </p:sp>
      <p:sp>
        <p:nvSpPr>
          <p:cNvPr id="1551" name="Google Shape;1551;p3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Shear vs. Flexural Yielding Links</a:t>
            </a:r>
            <a:endParaRPr/>
          </a:p>
        </p:txBody>
      </p:sp>
      <p:sp>
        <p:nvSpPr>
          <p:cNvPr id="1552" name="Google Shape;1552;p3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1553" name="Google Shape;1553;p37"/>
          <p:cNvSpPr/>
          <p:nvPr/>
        </p:nvSpPr>
        <p:spPr>
          <a:xfrm>
            <a:off x="2279576" y="3003426"/>
            <a:ext cx="3702167"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SHEAR YIELDING LINK:</a:t>
            </a:r>
            <a:endParaRPr/>
          </a:p>
        </p:txBody>
      </p:sp>
      <p:sp>
        <p:nvSpPr>
          <p:cNvPr id="1554" name="Google Shape;1554;p37"/>
          <p:cNvSpPr/>
          <p:nvPr/>
        </p:nvSpPr>
        <p:spPr>
          <a:xfrm>
            <a:off x="2279576" y="4724276"/>
            <a:ext cx="4259243"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FLEXURAL YIELDING LINK:</a:t>
            </a:r>
            <a:endParaRPr/>
          </a:p>
        </p:txBody>
      </p:sp>
      <p:sp>
        <p:nvSpPr>
          <p:cNvPr id="1555" name="Google Shape;1555;p37"/>
          <p:cNvSpPr txBox="1"/>
          <p:nvPr/>
        </p:nvSpPr>
        <p:spPr>
          <a:xfrm>
            <a:off x="6986612" y="2727566"/>
            <a:ext cx="1674817" cy="1091196"/>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56" name="Google Shape;1556;p37"/>
          <p:cNvSpPr txBox="1"/>
          <p:nvPr/>
        </p:nvSpPr>
        <p:spPr>
          <a:xfrm>
            <a:off x="6986611" y="4448416"/>
            <a:ext cx="1674817" cy="1091196"/>
          </a:xfrm>
          <a:prstGeom prst="rect">
            <a:avLst/>
          </a:prstGeom>
          <a:blipFill rotWithShape="1">
            <a:blip r:embed="rId4">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38"/>
          <p:cNvSpPr txBox="1">
            <a:spLocks noGrp="1"/>
          </p:cNvSpPr>
          <p:nvPr>
            <p:ph type="body" idx="1"/>
          </p:nvPr>
        </p:nvSpPr>
        <p:spPr>
          <a:xfrm>
            <a:off x="693105" y="1124744"/>
            <a:ext cx="10945216" cy="50354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800" dirty="0">
                <a:latin typeface="Arial"/>
                <a:ea typeface="Arial"/>
                <a:cs typeface="Arial"/>
                <a:sym typeface="Arial"/>
              </a:rPr>
              <a:t>Basis for sizing links</a:t>
            </a:r>
            <a:br>
              <a:rPr lang="en-US" sz="2800" dirty="0">
                <a:latin typeface="Arial"/>
                <a:ea typeface="Arial"/>
                <a:cs typeface="Arial"/>
                <a:sym typeface="Arial"/>
              </a:rPr>
            </a:br>
            <a:endParaRPr dirty="0"/>
          </a:p>
          <a:p>
            <a:pPr marL="342900" lvl="0" indent="-342900" algn="l" rtl="0">
              <a:spcBef>
                <a:spcPts val="1400"/>
              </a:spcBef>
              <a:spcAft>
                <a:spcPts val="0"/>
              </a:spcAft>
              <a:buClr>
                <a:schemeClr val="dk1"/>
              </a:buClr>
              <a:buSzPts val="2800"/>
              <a:buFont typeface="Arial"/>
              <a:buChar char="•"/>
            </a:pPr>
            <a:r>
              <a:rPr lang="en-US" sz="2800" dirty="0">
                <a:latin typeface="Arial"/>
                <a:ea typeface="Arial"/>
                <a:cs typeface="Arial"/>
                <a:sym typeface="Arial"/>
              </a:rPr>
              <a:t>Based on link shear at first significant yield if link </a:t>
            </a:r>
            <a:br>
              <a:rPr lang="en-US" sz="2800" dirty="0">
                <a:latin typeface="Arial"/>
                <a:ea typeface="Arial"/>
                <a:cs typeface="Arial"/>
                <a:sym typeface="Arial"/>
              </a:rPr>
            </a:br>
            <a:r>
              <a:rPr lang="en-US" sz="2800" dirty="0">
                <a:latin typeface="Arial"/>
                <a:ea typeface="Arial"/>
                <a:cs typeface="Arial"/>
                <a:sym typeface="Arial"/>
              </a:rPr>
              <a:t>(in shear or flexure)</a:t>
            </a:r>
            <a:br>
              <a:rPr lang="en-US" sz="2800" dirty="0">
                <a:latin typeface="Arial"/>
                <a:ea typeface="Arial"/>
                <a:cs typeface="Arial"/>
                <a:sym typeface="Arial"/>
              </a:rPr>
            </a:br>
            <a:endParaRPr dirty="0"/>
          </a:p>
          <a:p>
            <a:pPr marL="342900" lvl="0" indent="-342900" algn="l" rtl="0">
              <a:spcBef>
                <a:spcPts val="1400"/>
              </a:spcBef>
              <a:spcAft>
                <a:spcPts val="0"/>
              </a:spcAft>
              <a:buClr>
                <a:schemeClr val="dk1"/>
              </a:buClr>
              <a:buSzPts val="2800"/>
              <a:buFont typeface="Arial"/>
              <a:buChar char="•"/>
            </a:pPr>
            <a:r>
              <a:rPr lang="en-US" sz="2800" dirty="0">
                <a:latin typeface="Arial"/>
                <a:ea typeface="Arial"/>
                <a:cs typeface="Arial"/>
                <a:sym typeface="Arial"/>
              </a:rPr>
              <a:t>Based on simple plastic theory</a:t>
            </a:r>
            <a:br>
              <a:rPr lang="en-US" sz="2800" dirty="0">
                <a:latin typeface="Arial"/>
                <a:ea typeface="Arial"/>
                <a:cs typeface="Arial"/>
                <a:sym typeface="Arial"/>
              </a:rPr>
            </a:br>
            <a:r>
              <a:rPr lang="en-US" sz="2800" dirty="0">
                <a:latin typeface="Arial"/>
                <a:ea typeface="Arial"/>
                <a:cs typeface="Arial"/>
                <a:sym typeface="Arial"/>
              </a:rPr>
              <a:t>(neglects shear-flexure interaction)</a:t>
            </a:r>
            <a:endParaRPr dirty="0"/>
          </a:p>
          <a:p>
            <a:pPr marL="0" lvl="0" indent="0" algn="l" rtl="0">
              <a:spcBef>
                <a:spcPts val="560"/>
              </a:spcBef>
              <a:spcAft>
                <a:spcPts val="0"/>
              </a:spcAft>
              <a:buClr>
                <a:schemeClr val="dk1"/>
              </a:buClr>
              <a:buSzPts val="2800"/>
              <a:buFont typeface="Calibri"/>
              <a:buNone/>
            </a:pPr>
            <a:endParaRPr sz="2800" baseline="-25000" dirty="0"/>
          </a:p>
        </p:txBody>
      </p:sp>
      <p:sp>
        <p:nvSpPr>
          <p:cNvPr id="1563" name="Google Shape;1563;p3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dirty="0"/>
              <a:t>Link Nominal Shear Strength, </a:t>
            </a:r>
            <a:r>
              <a:rPr lang="en-US" dirty="0" err="1"/>
              <a:t>V</a:t>
            </a:r>
            <a:r>
              <a:rPr lang="en-US" baseline="-25000" dirty="0" err="1"/>
              <a:t>n</a:t>
            </a:r>
            <a:endParaRPr baseline="-25000" dirty="0"/>
          </a:p>
          <a:p>
            <a:pPr marL="0" lvl="0" indent="0" algn="l" rtl="0">
              <a:spcBef>
                <a:spcPts val="600"/>
              </a:spcBef>
              <a:spcAft>
                <a:spcPts val="0"/>
              </a:spcAft>
              <a:buClr>
                <a:srgbClr val="000000"/>
              </a:buClr>
              <a:buSzPts val="3000"/>
              <a:buFont typeface="Arial"/>
              <a:buNone/>
            </a:pPr>
            <a:endParaRPr dirty="0"/>
          </a:p>
        </p:txBody>
      </p:sp>
      <p:sp>
        <p:nvSpPr>
          <p:cNvPr id="1564" name="Google Shape;1564;p3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3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Link Nominal Shear Strength, V</a:t>
            </a:r>
            <a:r>
              <a:rPr lang="en-US" baseline="-25000"/>
              <a:t>n</a:t>
            </a:r>
            <a:endParaRPr baseline="-25000"/>
          </a:p>
          <a:p>
            <a:pPr marL="0" lvl="0" indent="0" algn="l" rtl="0">
              <a:spcBef>
                <a:spcPts val="600"/>
              </a:spcBef>
              <a:spcAft>
                <a:spcPts val="0"/>
              </a:spcAft>
              <a:buClr>
                <a:srgbClr val="000000"/>
              </a:buClr>
              <a:buSzPts val="3000"/>
              <a:buFont typeface="Arial"/>
              <a:buNone/>
            </a:pPr>
            <a:endParaRPr/>
          </a:p>
        </p:txBody>
      </p:sp>
      <p:sp>
        <p:nvSpPr>
          <p:cNvPr id="1571" name="Google Shape;1571;p3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pic>
        <p:nvPicPr>
          <p:cNvPr id="1572" name="Google Shape;1572;p39"/>
          <p:cNvPicPr preferRelativeResize="0"/>
          <p:nvPr/>
        </p:nvPicPr>
        <p:blipFill rotWithShape="1">
          <a:blip r:embed="rId3">
            <a:alphaModFix/>
          </a:blip>
          <a:srcRect/>
          <a:stretch/>
        </p:blipFill>
        <p:spPr>
          <a:xfrm>
            <a:off x="6119184" y="5026472"/>
            <a:ext cx="158934" cy="288925"/>
          </a:xfrm>
          <a:prstGeom prst="rect">
            <a:avLst/>
          </a:prstGeom>
          <a:noFill/>
          <a:ln>
            <a:noFill/>
          </a:ln>
        </p:spPr>
      </p:pic>
      <p:sp>
        <p:nvSpPr>
          <p:cNvPr id="1573" name="Google Shape;1573;p39"/>
          <p:cNvSpPr txBox="1"/>
          <p:nvPr/>
        </p:nvSpPr>
        <p:spPr>
          <a:xfrm>
            <a:off x="1487488" y="3294210"/>
            <a:ext cx="25535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n</a:t>
            </a:r>
            <a:r>
              <a:rPr lang="en-US" sz="2800" b="1">
                <a:solidFill>
                  <a:schemeClr val="dk1"/>
                </a:solidFill>
                <a:latin typeface="Arial"/>
                <a:ea typeface="Arial"/>
                <a:cs typeface="Arial"/>
                <a:sym typeface="Arial"/>
              </a:rPr>
              <a:t> = lesser of</a:t>
            </a:r>
            <a:endParaRPr sz="2800" b="1" i="1">
              <a:solidFill>
                <a:schemeClr val="dk1"/>
              </a:solidFill>
              <a:latin typeface="Arial"/>
              <a:ea typeface="Arial"/>
              <a:cs typeface="Arial"/>
              <a:sym typeface="Arial"/>
            </a:endParaRPr>
          </a:p>
        </p:txBody>
      </p:sp>
      <p:sp>
        <p:nvSpPr>
          <p:cNvPr id="1574" name="Google Shape;1574;p39"/>
          <p:cNvSpPr/>
          <p:nvPr/>
        </p:nvSpPr>
        <p:spPr>
          <a:xfrm>
            <a:off x="4079776" y="2928321"/>
            <a:ext cx="201956" cy="1216987"/>
          </a:xfrm>
          <a:prstGeom prst="leftBrace">
            <a:avLst>
              <a:gd name="adj1" fmla="val 55653"/>
              <a:gd name="adj2" fmla="val 50000"/>
            </a:avLst>
          </a:pr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800"/>
              <a:buFont typeface="Arial"/>
              <a:buNone/>
            </a:pPr>
            <a:endParaRPr sz="2800" b="1">
              <a:solidFill>
                <a:schemeClr val="dk1"/>
              </a:solidFill>
              <a:latin typeface="Arial Narrow"/>
              <a:ea typeface="Arial Narrow"/>
              <a:cs typeface="Arial Narrow"/>
              <a:sym typeface="Arial Narrow"/>
            </a:endParaRPr>
          </a:p>
        </p:txBody>
      </p:sp>
      <p:sp>
        <p:nvSpPr>
          <p:cNvPr id="1575" name="Google Shape;1575;p39"/>
          <p:cNvSpPr txBox="1"/>
          <p:nvPr/>
        </p:nvSpPr>
        <p:spPr>
          <a:xfrm>
            <a:off x="4463534" y="2671464"/>
            <a:ext cx="17667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p</a:t>
            </a:r>
            <a:endParaRPr sz="2800" b="1" i="1">
              <a:solidFill>
                <a:schemeClr val="dk1"/>
              </a:solidFill>
              <a:latin typeface="Arial"/>
              <a:ea typeface="Arial"/>
              <a:cs typeface="Arial"/>
              <a:sym typeface="Arial"/>
            </a:endParaRPr>
          </a:p>
        </p:txBody>
      </p:sp>
      <p:sp>
        <p:nvSpPr>
          <p:cNvPr id="1576" name="Google Shape;1576;p39"/>
          <p:cNvSpPr txBox="1"/>
          <p:nvPr/>
        </p:nvSpPr>
        <p:spPr>
          <a:xfrm>
            <a:off x="4311134" y="3884314"/>
            <a:ext cx="17667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2M</a:t>
            </a:r>
            <a:r>
              <a:rPr lang="en-US" sz="2800" b="1" i="1" baseline="-25000">
                <a:solidFill>
                  <a:schemeClr val="dk1"/>
                </a:solidFill>
                <a:latin typeface="Arial"/>
                <a:ea typeface="Arial"/>
                <a:cs typeface="Arial"/>
                <a:sym typeface="Arial"/>
              </a:rPr>
              <a:t>p</a:t>
            </a:r>
            <a:r>
              <a:rPr lang="en-US" sz="2800" b="1" i="1">
                <a:solidFill>
                  <a:schemeClr val="dk1"/>
                </a:solidFill>
                <a:latin typeface="Arial"/>
                <a:ea typeface="Arial"/>
                <a:cs typeface="Arial"/>
                <a:sym typeface="Arial"/>
              </a:rPr>
              <a:t> / e</a:t>
            </a:r>
            <a:endParaRPr/>
          </a:p>
        </p:txBody>
      </p:sp>
      <p:cxnSp>
        <p:nvCxnSpPr>
          <p:cNvPr id="1577" name="Google Shape;1577;p39"/>
          <p:cNvCxnSpPr/>
          <p:nvPr/>
        </p:nvCxnSpPr>
        <p:spPr>
          <a:xfrm>
            <a:off x="5621249" y="2900064"/>
            <a:ext cx="1147653" cy="0"/>
          </a:xfrm>
          <a:prstGeom prst="straightConnector1">
            <a:avLst/>
          </a:prstGeom>
          <a:noFill/>
          <a:ln w="31750" cap="flat" cmpd="sng">
            <a:solidFill>
              <a:schemeClr val="dk2"/>
            </a:solidFill>
            <a:prstDash val="solid"/>
            <a:round/>
            <a:headEnd type="triangle" w="med" len="med"/>
            <a:tailEnd type="none" w="med" len="med"/>
          </a:ln>
        </p:spPr>
      </p:cxnSp>
      <p:sp>
        <p:nvSpPr>
          <p:cNvPr id="1578" name="Google Shape;1578;p39"/>
          <p:cNvSpPr txBox="1"/>
          <p:nvPr/>
        </p:nvSpPr>
        <p:spPr>
          <a:xfrm>
            <a:off x="6827307" y="2700039"/>
            <a:ext cx="21392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controls for:</a:t>
            </a:r>
            <a:endParaRPr/>
          </a:p>
        </p:txBody>
      </p:sp>
      <p:cxnSp>
        <p:nvCxnSpPr>
          <p:cNvPr id="1579" name="Google Shape;1579;p39"/>
          <p:cNvCxnSpPr/>
          <p:nvPr/>
        </p:nvCxnSpPr>
        <p:spPr>
          <a:xfrm>
            <a:off x="5621249" y="4112914"/>
            <a:ext cx="1147653" cy="0"/>
          </a:xfrm>
          <a:prstGeom prst="straightConnector1">
            <a:avLst/>
          </a:prstGeom>
          <a:noFill/>
          <a:ln w="31750" cap="flat" cmpd="sng">
            <a:solidFill>
              <a:schemeClr val="dk2"/>
            </a:solidFill>
            <a:prstDash val="solid"/>
            <a:round/>
            <a:headEnd type="triangle" w="med" len="med"/>
            <a:tailEnd type="none" w="med" len="med"/>
          </a:ln>
        </p:spPr>
      </p:cxnSp>
      <p:sp>
        <p:nvSpPr>
          <p:cNvPr id="1580" name="Google Shape;1580;p39"/>
          <p:cNvSpPr txBox="1"/>
          <p:nvPr/>
        </p:nvSpPr>
        <p:spPr>
          <a:xfrm>
            <a:off x="6827307" y="3914476"/>
            <a:ext cx="213928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controls for:</a:t>
            </a:r>
            <a:endParaRPr/>
          </a:p>
        </p:txBody>
      </p:sp>
      <p:pic>
        <p:nvPicPr>
          <p:cNvPr id="1581" name="Google Shape;1581;p39"/>
          <p:cNvPicPr preferRelativeResize="0"/>
          <p:nvPr/>
        </p:nvPicPr>
        <p:blipFill rotWithShape="1">
          <a:blip r:embed="rId3">
            <a:alphaModFix/>
          </a:blip>
          <a:srcRect/>
          <a:stretch/>
        </p:blipFill>
        <p:spPr>
          <a:xfrm>
            <a:off x="6119184" y="5026472"/>
            <a:ext cx="158934" cy="288925"/>
          </a:xfrm>
          <a:prstGeom prst="rect">
            <a:avLst/>
          </a:prstGeom>
          <a:noFill/>
          <a:ln>
            <a:noFill/>
          </a:ln>
        </p:spPr>
      </p:pic>
      <p:sp>
        <p:nvSpPr>
          <p:cNvPr id="1582" name="Google Shape;1582;p39"/>
          <p:cNvSpPr txBox="1"/>
          <p:nvPr/>
        </p:nvSpPr>
        <p:spPr>
          <a:xfrm>
            <a:off x="8760296" y="2511715"/>
            <a:ext cx="1698469" cy="948593"/>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83" name="Google Shape;1583;p39"/>
          <p:cNvSpPr txBox="1"/>
          <p:nvPr/>
        </p:nvSpPr>
        <p:spPr>
          <a:xfrm>
            <a:off x="8760296" y="3709983"/>
            <a:ext cx="1698469" cy="948593"/>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4"/>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84" name="Google Shape;84;p4"/>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85" name="Google Shape;85;p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86" name="Google Shape;86;p4"/>
          <p:cNvSpPr/>
          <p:nvPr/>
        </p:nvSpPr>
        <p:spPr>
          <a:xfrm>
            <a:off x="693104" y="1700808"/>
            <a:ext cx="7635143" cy="576064"/>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i="0" u="none" strike="noStrike" cap="none">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4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a:t>
            </a:r>
            <a:endParaRPr/>
          </a:p>
        </p:txBody>
      </p:sp>
      <p:sp>
        <p:nvSpPr>
          <p:cNvPr id="1590" name="Google Shape;1590;p4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1591" name="Google Shape;1591;p40"/>
          <p:cNvSpPr txBox="1"/>
          <p:nvPr/>
        </p:nvSpPr>
        <p:spPr>
          <a:xfrm>
            <a:off x="827584" y="1444866"/>
            <a:ext cx="7704802" cy="58240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2" name="Google Shape;1592;p40"/>
          <p:cNvSpPr txBox="1"/>
          <p:nvPr/>
        </p:nvSpPr>
        <p:spPr>
          <a:xfrm>
            <a:off x="827584" y="2442525"/>
            <a:ext cx="4005777" cy="59490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3" name="Google Shape;1593;p40"/>
          <p:cNvSpPr txBox="1"/>
          <p:nvPr/>
        </p:nvSpPr>
        <p:spPr>
          <a:xfrm>
            <a:off x="827584" y="3049796"/>
            <a:ext cx="8829597"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4" name="Google Shape;1594;p40"/>
          <p:cNvSpPr txBox="1"/>
          <p:nvPr/>
        </p:nvSpPr>
        <p:spPr>
          <a:xfrm>
            <a:off x="827584" y="3625860"/>
            <a:ext cx="2527038" cy="52322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5" name="Google Shape;1595;p40"/>
          <p:cNvSpPr txBox="1"/>
          <p:nvPr/>
        </p:nvSpPr>
        <p:spPr>
          <a:xfrm>
            <a:off x="1177281" y="4608862"/>
            <a:ext cx="4918719" cy="1040862"/>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596" name="Google Shape;1596;p40"/>
          <p:cNvSpPr txBox="1"/>
          <p:nvPr/>
        </p:nvSpPr>
        <p:spPr>
          <a:xfrm>
            <a:off x="6739721" y="4697983"/>
            <a:ext cx="4107599" cy="1043684"/>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4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a:t>
            </a:r>
            <a:endParaRPr/>
          </a:p>
        </p:txBody>
      </p:sp>
      <p:sp>
        <p:nvSpPr>
          <p:cNvPr id="1603" name="Google Shape;1603;p4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1604" name="Google Shape;1604;p41"/>
          <p:cNvSpPr txBox="1"/>
          <p:nvPr/>
        </p:nvSpPr>
        <p:spPr>
          <a:xfrm>
            <a:off x="1542346" y="2905780"/>
            <a:ext cx="2334914" cy="523220"/>
          </a:xfrm>
          <a:prstGeom prst="rect">
            <a:avLst/>
          </a:prstGeom>
          <a:blipFill rotWithShape="1">
            <a:blip r:embed="rId3">
              <a:alphaModFix/>
            </a:blip>
            <a:stretch>
              <a:fillRect t="-12790" r="-5481" b="-3139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5" name="Google Shape;1605;p41"/>
          <p:cNvSpPr/>
          <p:nvPr/>
        </p:nvSpPr>
        <p:spPr>
          <a:xfrm>
            <a:off x="4127152" y="2344176"/>
            <a:ext cx="227013" cy="1516063"/>
          </a:xfrm>
          <a:prstGeom prst="leftBrace">
            <a:avLst>
              <a:gd name="adj1" fmla="val 55653"/>
              <a:gd name="adj2" fmla="val 50000"/>
            </a:avLst>
          </a:pr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606" name="Google Shape;1606;p41"/>
          <p:cNvSpPr txBox="1"/>
          <p:nvPr/>
        </p:nvSpPr>
        <p:spPr>
          <a:xfrm>
            <a:off x="4913759" y="2257708"/>
            <a:ext cx="606425" cy="523220"/>
          </a:xfrm>
          <a:prstGeom prst="rect">
            <a:avLst/>
          </a:prstGeom>
          <a:blipFill rotWithShape="1">
            <a:blip r:embed="rId4">
              <a:alphaModFix/>
            </a:blip>
            <a:stretch>
              <a:fillRect b="-232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7" name="Google Shape;1607;p41"/>
          <p:cNvSpPr txBox="1"/>
          <p:nvPr/>
        </p:nvSpPr>
        <p:spPr>
          <a:xfrm>
            <a:off x="4541512" y="3429000"/>
            <a:ext cx="1517650"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8" name="Google Shape;1608;p41"/>
          <p:cNvSpPr txBox="1"/>
          <p:nvPr/>
        </p:nvSpPr>
        <p:spPr>
          <a:xfrm>
            <a:off x="6321786" y="2245541"/>
            <a:ext cx="2655888" cy="523220"/>
          </a:xfrm>
          <a:prstGeom prst="rect">
            <a:avLst/>
          </a:prstGeom>
          <a:blipFill rotWithShape="1">
            <a:blip r:embed="rId6">
              <a:alphaModFix/>
            </a:blip>
            <a:stretch>
              <a:fillRect l="-4586" t="-11627" b="-313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09" name="Google Shape;1609;p41"/>
          <p:cNvSpPr txBox="1"/>
          <p:nvPr/>
        </p:nvSpPr>
        <p:spPr>
          <a:xfrm>
            <a:off x="6262280" y="3429110"/>
            <a:ext cx="4370224" cy="523220"/>
          </a:xfrm>
          <a:prstGeom prst="rect">
            <a:avLst/>
          </a:prstGeom>
          <a:blipFill rotWithShape="1">
            <a:blip r:embed="rId7">
              <a:alphaModFix/>
            </a:blip>
            <a:stretch>
              <a:fillRect l="-2787" t="-12939" b="-329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10" name="Google Shape;1610;p41"/>
          <p:cNvSpPr txBox="1"/>
          <p:nvPr/>
        </p:nvSpPr>
        <p:spPr>
          <a:xfrm>
            <a:off x="693105" y="1124744"/>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Link nominal shear strength:</a:t>
            </a:r>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15"/>
        <p:cNvGrpSpPr/>
        <p:nvPr/>
      </p:nvGrpSpPr>
      <p:grpSpPr>
        <a:xfrm>
          <a:off x="0" y="0"/>
          <a:ext cx="0" cy="0"/>
          <a:chOff x="0" y="0"/>
          <a:chExt cx="0" cy="0"/>
        </a:xfrm>
      </p:grpSpPr>
      <p:sp>
        <p:nvSpPr>
          <p:cNvPr id="1616" name="Google Shape;1616;p4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solidFill>
                  <a:schemeClr val="bg1"/>
                </a:solidFill>
              </a:rPr>
              <a:t>Example:  W14x82  A992</a:t>
            </a:r>
            <a:endParaRPr>
              <a:solidFill>
                <a:schemeClr val="bg1"/>
              </a:solidFill>
            </a:endParaRPr>
          </a:p>
        </p:txBody>
      </p:sp>
      <p:sp>
        <p:nvSpPr>
          <p:cNvPr id="1617" name="Google Shape;1617;p4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1618" name="Google Shape;1618;p42"/>
          <p:cNvSpPr txBox="1"/>
          <p:nvPr/>
        </p:nvSpPr>
        <p:spPr>
          <a:xfrm>
            <a:off x="693105" y="1105942"/>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dirty="0">
                <a:solidFill>
                  <a:schemeClr val="bg1"/>
                </a:solidFill>
                <a:latin typeface="Arial"/>
                <a:ea typeface="Arial"/>
                <a:cs typeface="Arial"/>
                <a:sym typeface="Arial"/>
              </a:rPr>
              <a:t>Link nominal shear strength:</a:t>
            </a:r>
            <a:endParaRPr dirty="0">
              <a:solidFill>
                <a:schemeClr val="bg1"/>
              </a:solidFill>
            </a:endParaRPr>
          </a:p>
        </p:txBody>
      </p:sp>
      <p:pic>
        <p:nvPicPr>
          <p:cNvPr id="1619" name="Google Shape;1619;p42"/>
          <p:cNvPicPr preferRelativeResize="0"/>
          <p:nvPr/>
        </p:nvPicPr>
        <p:blipFill rotWithShape="1">
          <a:blip r:embed="rId3">
            <a:alphaModFix/>
          </a:blip>
          <a:srcRect/>
          <a:stretch/>
        </p:blipFill>
        <p:spPr>
          <a:xfrm>
            <a:off x="2783632" y="1700808"/>
            <a:ext cx="7115893" cy="4850680"/>
          </a:xfrm>
          <a:prstGeom prst="rect">
            <a:avLst/>
          </a:prstGeom>
          <a:solidFill>
            <a:schemeClr val="dk1"/>
          </a:solidFill>
          <a:ln>
            <a:noFill/>
          </a:ln>
        </p:spPr>
      </p:pic>
      <p:cxnSp>
        <p:nvCxnSpPr>
          <p:cNvPr id="1620" name="Google Shape;1620;p42"/>
          <p:cNvCxnSpPr/>
          <p:nvPr/>
        </p:nvCxnSpPr>
        <p:spPr>
          <a:xfrm>
            <a:off x="6234968" y="2503970"/>
            <a:ext cx="0" cy="3200400"/>
          </a:xfrm>
          <a:prstGeom prst="straightConnector1">
            <a:avLst/>
          </a:prstGeom>
          <a:noFill/>
          <a:ln w="57150" cap="flat" cmpd="sng">
            <a:solidFill>
              <a:schemeClr val="dk2"/>
            </a:solidFill>
            <a:prstDash val="dash"/>
            <a:round/>
            <a:headEnd type="none" w="med" len="med"/>
            <a:tailEnd type="none" w="med" len="med"/>
          </a:ln>
        </p:spPr>
      </p:cxnSp>
      <p:sp>
        <p:nvSpPr>
          <p:cNvPr id="1621" name="Google Shape;1621;p42"/>
          <p:cNvSpPr txBox="1"/>
          <p:nvPr/>
        </p:nvSpPr>
        <p:spPr>
          <a:xfrm>
            <a:off x="4290752" y="2841436"/>
            <a:ext cx="1670050" cy="3667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Narrow"/>
              <a:buNone/>
            </a:pPr>
            <a:r>
              <a:rPr lang="en-US" sz="1800" b="1" i="1">
                <a:solidFill>
                  <a:srgbClr val="000000"/>
                </a:solidFill>
                <a:latin typeface="Arial Narrow"/>
                <a:ea typeface="Arial Narrow"/>
                <a:cs typeface="Arial Narrow"/>
                <a:sym typeface="Arial Narrow"/>
              </a:rPr>
              <a:t>V</a:t>
            </a:r>
            <a:r>
              <a:rPr lang="en-US" sz="1800" b="1" i="1" baseline="-25000">
                <a:solidFill>
                  <a:srgbClr val="000000"/>
                </a:solidFill>
                <a:latin typeface="Arial Narrow"/>
                <a:ea typeface="Arial Narrow"/>
                <a:cs typeface="Arial Narrow"/>
                <a:sym typeface="Arial Narrow"/>
              </a:rPr>
              <a:t>n</a:t>
            </a:r>
            <a:r>
              <a:rPr lang="en-US" sz="1800" b="1">
                <a:solidFill>
                  <a:srgbClr val="000000"/>
                </a:solidFill>
                <a:latin typeface="Arial Narrow"/>
                <a:ea typeface="Arial Narrow"/>
                <a:cs typeface="Arial Narrow"/>
                <a:sym typeface="Arial Narrow"/>
              </a:rPr>
              <a:t>=</a:t>
            </a:r>
            <a:r>
              <a:rPr lang="en-US" sz="1800" b="1" i="1">
                <a:solidFill>
                  <a:srgbClr val="000000"/>
                </a:solidFill>
                <a:latin typeface="Arial Narrow"/>
                <a:ea typeface="Arial Narrow"/>
                <a:cs typeface="Arial Narrow"/>
                <a:sym typeface="Arial Narrow"/>
              </a:rPr>
              <a:t>V</a:t>
            </a:r>
            <a:r>
              <a:rPr lang="en-US" sz="1800" b="1" i="1" baseline="-25000">
                <a:solidFill>
                  <a:srgbClr val="000000"/>
                </a:solidFill>
                <a:latin typeface="Arial Narrow"/>
                <a:ea typeface="Arial Narrow"/>
                <a:cs typeface="Arial Narrow"/>
                <a:sym typeface="Arial Narrow"/>
              </a:rPr>
              <a:t>p</a:t>
            </a:r>
            <a:endParaRPr sz="1800" b="1" i="1">
              <a:solidFill>
                <a:srgbClr val="000000"/>
              </a:solidFill>
              <a:latin typeface="Arial Narrow"/>
              <a:ea typeface="Arial Narrow"/>
              <a:cs typeface="Arial Narrow"/>
              <a:sym typeface="Arial Narrow"/>
            </a:endParaRPr>
          </a:p>
        </p:txBody>
      </p:sp>
      <p:cxnSp>
        <p:nvCxnSpPr>
          <p:cNvPr id="1622" name="Google Shape;1622;p42"/>
          <p:cNvCxnSpPr/>
          <p:nvPr/>
        </p:nvCxnSpPr>
        <p:spPr>
          <a:xfrm>
            <a:off x="5454389" y="3057336"/>
            <a:ext cx="127000" cy="303213"/>
          </a:xfrm>
          <a:prstGeom prst="straightConnector1">
            <a:avLst/>
          </a:prstGeom>
          <a:noFill/>
          <a:ln w="15875" cap="flat" cmpd="sng">
            <a:solidFill>
              <a:schemeClr val="dk1"/>
            </a:solidFill>
            <a:prstDash val="solid"/>
            <a:round/>
            <a:headEnd type="none" w="med" len="med"/>
            <a:tailEnd type="triangle" w="med" len="med"/>
          </a:ln>
        </p:spPr>
      </p:cxnSp>
      <p:sp>
        <p:nvSpPr>
          <p:cNvPr id="1623" name="Google Shape;1623;p42"/>
          <p:cNvSpPr txBox="1"/>
          <p:nvPr/>
        </p:nvSpPr>
        <p:spPr>
          <a:xfrm>
            <a:off x="7819144" y="3734167"/>
            <a:ext cx="1670050" cy="3667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800"/>
              <a:buFont typeface="Arial Narrow"/>
              <a:buNone/>
            </a:pPr>
            <a:r>
              <a:rPr lang="en-US" sz="1800" b="1" i="1">
                <a:solidFill>
                  <a:srgbClr val="000000"/>
                </a:solidFill>
                <a:latin typeface="Arial Narrow"/>
                <a:ea typeface="Arial Narrow"/>
                <a:cs typeface="Arial Narrow"/>
                <a:sym typeface="Arial Narrow"/>
              </a:rPr>
              <a:t>V</a:t>
            </a:r>
            <a:r>
              <a:rPr lang="en-US" sz="1800" b="1" i="1" baseline="-25000">
                <a:solidFill>
                  <a:srgbClr val="000000"/>
                </a:solidFill>
                <a:latin typeface="Arial Narrow"/>
                <a:ea typeface="Arial Narrow"/>
                <a:cs typeface="Arial Narrow"/>
                <a:sym typeface="Arial Narrow"/>
              </a:rPr>
              <a:t>n</a:t>
            </a:r>
            <a:r>
              <a:rPr lang="en-US" sz="1800" b="1">
                <a:solidFill>
                  <a:srgbClr val="000000"/>
                </a:solidFill>
                <a:latin typeface="Arial Narrow"/>
                <a:ea typeface="Arial Narrow"/>
                <a:cs typeface="Arial Narrow"/>
                <a:sym typeface="Arial Narrow"/>
              </a:rPr>
              <a:t>=2</a:t>
            </a:r>
            <a:r>
              <a:rPr lang="en-US" sz="1800" b="1" i="1">
                <a:solidFill>
                  <a:srgbClr val="000000"/>
                </a:solidFill>
                <a:latin typeface="Arial Narrow"/>
                <a:ea typeface="Arial Narrow"/>
                <a:cs typeface="Arial Narrow"/>
                <a:sym typeface="Arial Narrow"/>
              </a:rPr>
              <a:t>M</a:t>
            </a:r>
            <a:r>
              <a:rPr lang="en-US" sz="1800" b="1" i="1" baseline="-25000">
                <a:solidFill>
                  <a:srgbClr val="000000"/>
                </a:solidFill>
                <a:latin typeface="Arial Narrow"/>
                <a:ea typeface="Arial Narrow"/>
                <a:cs typeface="Arial Narrow"/>
                <a:sym typeface="Arial Narrow"/>
              </a:rPr>
              <a:t>p</a:t>
            </a:r>
            <a:r>
              <a:rPr lang="en-US" sz="1800" b="1" i="1">
                <a:solidFill>
                  <a:srgbClr val="000000"/>
                </a:solidFill>
                <a:latin typeface="Arial Narrow"/>
                <a:ea typeface="Arial Narrow"/>
                <a:cs typeface="Arial Narrow"/>
                <a:sym typeface="Arial Narrow"/>
              </a:rPr>
              <a:t> /e</a:t>
            </a:r>
            <a:endParaRPr/>
          </a:p>
        </p:txBody>
      </p:sp>
      <p:cxnSp>
        <p:nvCxnSpPr>
          <p:cNvPr id="1624" name="Google Shape;1624;p42"/>
          <p:cNvCxnSpPr/>
          <p:nvPr/>
        </p:nvCxnSpPr>
        <p:spPr>
          <a:xfrm flipH="1">
            <a:off x="7819144" y="3961179"/>
            <a:ext cx="379412" cy="303213"/>
          </a:xfrm>
          <a:prstGeom prst="straightConnector1">
            <a:avLst/>
          </a:prstGeom>
          <a:noFill/>
          <a:ln w="15875" cap="flat" cmpd="sng">
            <a:solidFill>
              <a:schemeClr val="dk1"/>
            </a:solidFill>
            <a:prstDash val="solid"/>
            <a:round/>
            <a:headEnd type="none" w="med" len="med"/>
            <a:tailEnd type="triangle" w="med" len="med"/>
          </a:ln>
        </p:spPr>
      </p:cxn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29"/>
        <p:cNvGrpSpPr/>
        <p:nvPr/>
      </p:nvGrpSpPr>
      <p:grpSpPr>
        <a:xfrm>
          <a:off x="0" y="0"/>
          <a:ext cx="0" cy="0"/>
          <a:chOff x="0" y="0"/>
          <a:chExt cx="0" cy="0"/>
        </a:xfrm>
      </p:grpSpPr>
      <p:grpSp>
        <p:nvGrpSpPr>
          <p:cNvPr id="1630" name="Google Shape;1630;p43"/>
          <p:cNvGrpSpPr/>
          <p:nvPr/>
        </p:nvGrpSpPr>
        <p:grpSpPr>
          <a:xfrm>
            <a:off x="1847528" y="1697407"/>
            <a:ext cx="9314257" cy="4806943"/>
            <a:chOff x="899592" y="1608138"/>
            <a:chExt cx="8043862" cy="4151312"/>
          </a:xfrm>
        </p:grpSpPr>
        <p:pic>
          <p:nvPicPr>
            <p:cNvPr id="1631" name="Google Shape;1631;p43"/>
            <p:cNvPicPr preferRelativeResize="0"/>
            <p:nvPr/>
          </p:nvPicPr>
          <p:blipFill rotWithShape="1">
            <a:blip r:embed="rId3">
              <a:alphaModFix/>
            </a:blip>
            <a:srcRect/>
            <a:stretch/>
          </p:blipFill>
          <p:spPr>
            <a:xfrm>
              <a:off x="899592" y="1608138"/>
              <a:ext cx="6070600" cy="4151312"/>
            </a:xfrm>
            <a:prstGeom prst="rect">
              <a:avLst/>
            </a:prstGeom>
            <a:solidFill>
              <a:schemeClr val="dk1"/>
            </a:solidFill>
            <a:ln>
              <a:noFill/>
            </a:ln>
          </p:spPr>
        </p:pic>
        <p:pic>
          <p:nvPicPr>
            <p:cNvPr id="1632" name="Google Shape;1632;p43"/>
            <p:cNvPicPr preferRelativeResize="0"/>
            <p:nvPr/>
          </p:nvPicPr>
          <p:blipFill rotWithShape="1">
            <a:blip r:embed="rId4">
              <a:alphaModFix/>
            </a:blip>
            <a:srcRect/>
            <a:stretch/>
          </p:blipFill>
          <p:spPr>
            <a:xfrm>
              <a:off x="4643438" y="3890963"/>
              <a:ext cx="136525" cy="288925"/>
            </a:xfrm>
            <a:prstGeom prst="rect">
              <a:avLst/>
            </a:prstGeom>
            <a:noFill/>
            <a:ln>
              <a:noFill/>
            </a:ln>
          </p:spPr>
        </p:pic>
        <p:cxnSp>
          <p:nvCxnSpPr>
            <p:cNvPr id="1633" name="Google Shape;1633;p43"/>
            <p:cNvCxnSpPr/>
            <p:nvPr/>
          </p:nvCxnSpPr>
          <p:spPr>
            <a:xfrm>
              <a:off x="5992292" y="1957388"/>
              <a:ext cx="2705100" cy="0"/>
            </a:xfrm>
            <a:prstGeom prst="straightConnector1">
              <a:avLst/>
            </a:prstGeom>
            <a:noFill/>
            <a:ln w="28575" cap="flat" cmpd="sng">
              <a:solidFill>
                <a:srgbClr val="FF0000"/>
              </a:solidFill>
              <a:prstDash val="dash"/>
              <a:round/>
              <a:headEnd type="none" w="med" len="med"/>
              <a:tailEnd type="none" w="med" len="med"/>
            </a:ln>
          </p:spPr>
        </p:cxnSp>
        <p:cxnSp>
          <p:nvCxnSpPr>
            <p:cNvPr id="1634" name="Google Shape;1634;p43"/>
            <p:cNvCxnSpPr/>
            <p:nvPr/>
          </p:nvCxnSpPr>
          <p:spPr>
            <a:xfrm>
              <a:off x="3788842" y="3381375"/>
              <a:ext cx="5003800" cy="0"/>
            </a:xfrm>
            <a:prstGeom prst="straightConnector1">
              <a:avLst/>
            </a:prstGeom>
            <a:noFill/>
            <a:ln w="28575" cap="flat" cmpd="sng">
              <a:solidFill>
                <a:srgbClr val="FF0000"/>
              </a:solidFill>
              <a:prstDash val="dash"/>
              <a:round/>
              <a:headEnd type="none" w="med" len="med"/>
              <a:tailEnd type="none" w="med" len="med"/>
            </a:ln>
          </p:spPr>
        </p:cxnSp>
        <p:cxnSp>
          <p:nvCxnSpPr>
            <p:cNvPr id="1635" name="Google Shape;1635;p43"/>
            <p:cNvCxnSpPr/>
            <p:nvPr/>
          </p:nvCxnSpPr>
          <p:spPr>
            <a:xfrm>
              <a:off x="3871392" y="2427288"/>
              <a:ext cx="3868960" cy="0"/>
            </a:xfrm>
            <a:prstGeom prst="straightConnector1">
              <a:avLst/>
            </a:prstGeom>
            <a:noFill/>
            <a:ln w="28575" cap="flat" cmpd="sng">
              <a:solidFill>
                <a:srgbClr val="FF0000"/>
              </a:solidFill>
              <a:prstDash val="dash"/>
              <a:round/>
              <a:headEnd type="none" w="med" len="med"/>
              <a:tailEnd type="none" w="med" len="med"/>
            </a:ln>
          </p:spPr>
        </p:cxnSp>
        <p:cxnSp>
          <p:nvCxnSpPr>
            <p:cNvPr id="1636" name="Google Shape;1636;p43"/>
            <p:cNvCxnSpPr/>
            <p:nvPr/>
          </p:nvCxnSpPr>
          <p:spPr>
            <a:xfrm>
              <a:off x="7236296" y="2448942"/>
              <a:ext cx="0" cy="908050"/>
            </a:xfrm>
            <a:prstGeom prst="straightConnector1">
              <a:avLst/>
            </a:prstGeom>
            <a:noFill/>
            <a:ln w="28575" cap="flat" cmpd="sng">
              <a:solidFill>
                <a:srgbClr val="FF0000"/>
              </a:solidFill>
              <a:prstDash val="solid"/>
              <a:round/>
              <a:headEnd type="triangle" w="med" len="med"/>
              <a:tailEnd type="triangle" w="med" len="med"/>
            </a:ln>
          </p:spPr>
        </p:cxnSp>
        <p:cxnSp>
          <p:nvCxnSpPr>
            <p:cNvPr id="1637" name="Google Shape;1637;p43"/>
            <p:cNvCxnSpPr/>
            <p:nvPr/>
          </p:nvCxnSpPr>
          <p:spPr>
            <a:xfrm>
              <a:off x="8073504" y="1993900"/>
              <a:ext cx="0" cy="1358900"/>
            </a:xfrm>
            <a:prstGeom prst="straightConnector1">
              <a:avLst/>
            </a:prstGeom>
            <a:noFill/>
            <a:ln w="28575" cap="flat" cmpd="sng">
              <a:solidFill>
                <a:srgbClr val="FF0000"/>
              </a:solidFill>
              <a:prstDash val="solid"/>
              <a:round/>
              <a:headEnd type="triangle" w="med" len="med"/>
              <a:tailEnd type="triangle" w="med" len="med"/>
            </a:ln>
          </p:spPr>
        </p:cxnSp>
        <p:sp>
          <p:nvSpPr>
            <p:cNvPr id="1638" name="Google Shape;1638;p43"/>
            <p:cNvSpPr txBox="1"/>
            <p:nvPr/>
          </p:nvSpPr>
          <p:spPr>
            <a:xfrm>
              <a:off x="7240860" y="2516138"/>
              <a:ext cx="571500" cy="4518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Narrow"/>
                <a:buNone/>
              </a:pPr>
              <a:r>
                <a:rPr lang="en-US" sz="2800" b="1" i="1" dirty="0" err="1">
                  <a:solidFill>
                    <a:srgbClr val="FF0000"/>
                  </a:solidFill>
                  <a:latin typeface="Arial Narrow"/>
                  <a:ea typeface="Arial Narrow"/>
                  <a:cs typeface="Arial Narrow"/>
                  <a:sym typeface="Arial Narrow"/>
                </a:rPr>
                <a:t>V</a:t>
              </a:r>
              <a:r>
                <a:rPr lang="en-US" sz="2800" b="1" i="1" baseline="-25000" dirty="0" err="1">
                  <a:solidFill>
                    <a:srgbClr val="FF0000"/>
                  </a:solidFill>
                  <a:latin typeface="Arial Narrow"/>
                  <a:ea typeface="Arial Narrow"/>
                  <a:cs typeface="Arial Narrow"/>
                  <a:sym typeface="Arial Narrow"/>
                </a:rPr>
                <a:t>n</a:t>
              </a:r>
              <a:endParaRPr sz="2800" b="1" i="1" dirty="0">
                <a:solidFill>
                  <a:srgbClr val="FF0000"/>
                </a:solidFill>
                <a:latin typeface="Arial Narrow"/>
                <a:ea typeface="Arial Narrow"/>
                <a:cs typeface="Arial Narrow"/>
                <a:sym typeface="Arial Narrow"/>
              </a:endParaRPr>
            </a:p>
          </p:txBody>
        </p:sp>
        <p:sp>
          <p:nvSpPr>
            <p:cNvPr id="1639" name="Google Shape;1639;p43"/>
            <p:cNvSpPr txBox="1"/>
            <p:nvPr/>
          </p:nvSpPr>
          <p:spPr>
            <a:xfrm>
              <a:off x="8054454" y="2322513"/>
              <a:ext cx="889000" cy="4518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Narrow"/>
                <a:buNone/>
              </a:pPr>
              <a:r>
                <a:rPr lang="en-US" sz="2800" b="1" i="1" dirty="0" err="1">
                  <a:solidFill>
                    <a:srgbClr val="FF0000"/>
                  </a:solidFill>
                  <a:latin typeface="Arial Narrow"/>
                  <a:ea typeface="Arial Narrow"/>
                  <a:cs typeface="Arial Narrow"/>
                  <a:sym typeface="Arial Narrow"/>
                </a:rPr>
                <a:t>V</a:t>
              </a:r>
              <a:r>
                <a:rPr lang="en-US" sz="2800" b="1" i="1" baseline="-25000" dirty="0" err="1">
                  <a:solidFill>
                    <a:srgbClr val="FF0000"/>
                  </a:solidFill>
                  <a:latin typeface="Arial Narrow"/>
                  <a:ea typeface="Arial Narrow"/>
                  <a:cs typeface="Arial Narrow"/>
                  <a:sym typeface="Arial Narrow"/>
                </a:rPr>
                <a:t>ult</a:t>
              </a:r>
              <a:endParaRPr sz="2800" b="1" i="1" dirty="0">
                <a:solidFill>
                  <a:srgbClr val="FF0000"/>
                </a:solidFill>
                <a:latin typeface="Arial Narrow"/>
                <a:ea typeface="Arial Narrow"/>
                <a:cs typeface="Arial Narrow"/>
                <a:sym typeface="Arial Narrow"/>
              </a:endParaRPr>
            </a:p>
          </p:txBody>
        </p:sp>
      </p:grpSp>
      <p:sp>
        <p:nvSpPr>
          <p:cNvPr id="1640" name="Google Shape;1640;p4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solidFill>
                  <a:schemeClr val="bg1"/>
                </a:solidFill>
              </a:rPr>
              <a:t>Post-yield behavior of links</a:t>
            </a:r>
            <a:endParaRPr>
              <a:solidFill>
                <a:schemeClr val="bg1"/>
              </a:solidFill>
            </a:endParaRPr>
          </a:p>
        </p:txBody>
      </p:sp>
      <p:sp>
        <p:nvSpPr>
          <p:cNvPr id="1641" name="Google Shape;1641;p4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642" name="Google Shape;1642;p43"/>
          <p:cNvSpPr txBox="1"/>
          <p:nvPr/>
        </p:nvSpPr>
        <p:spPr>
          <a:xfrm>
            <a:off x="693105" y="1105942"/>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dirty="0">
                <a:solidFill>
                  <a:schemeClr val="bg1"/>
                </a:solidFill>
                <a:latin typeface="Arial"/>
                <a:ea typeface="Arial"/>
                <a:cs typeface="Arial"/>
                <a:sym typeface="Arial"/>
              </a:rPr>
              <a:t>Strain hardening</a:t>
            </a:r>
            <a:endParaRPr dirty="0">
              <a:solidFill>
                <a:schemeClr val="bg1"/>
              </a:solidFil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4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Post-yield behavior of links</a:t>
            </a:r>
            <a:endParaRPr/>
          </a:p>
        </p:txBody>
      </p:sp>
      <p:sp>
        <p:nvSpPr>
          <p:cNvPr id="1649" name="Google Shape;1649;p4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1650" name="Google Shape;1650;p44"/>
          <p:cNvSpPr txBox="1"/>
          <p:nvPr/>
        </p:nvSpPr>
        <p:spPr>
          <a:xfrm>
            <a:off x="693105" y="1340768"/>
            <a:ext cx="8208912" cy="45085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spcBef>
                <a:spcPts val="0"/>
              </a:spcBef>
              <a:spcAft>
                <a:spcPts val="0"/>
              </a:spcAft>
              <a:buClr>
                <a:schemeClr val="dk1"/>
              </a:buClr>
              <a:buSzPct val="100000"/>
              <a:buFont typeface="Arial"/>
              <a:buNone/>
            </a:pPr>
            <a:r>
              <a:rPr lang="en-US" sz="2800" b="1" u="sng">
                <a:solidFill>
                  <a:schemeClr val="dk1"/>
                </a:solidFill>
                <a:latin typeface="Arial"/>
                <a:ea typeface="Arial"/>
                <a:cs typeface="Arial"/>
                <a:sym typeface="Arial"/>
              </a:rPr>
              <a:t>Effects of Strain Hardening:</a:t>
            </a:r>
            <a:endParaRPr/>
          </a:p>
          <a:p>
            <a:pPr marL="0" marR="0" lvl="0" indent="0" algn="l" rtl="0">
              <a:spcBef>
                <a:spcPts val="592"/>
              </a:spcBef>
              <a:spcAft>
                <a:spcPts val="0"/>
              </a:spcAft>
              <a:buClr>
                <a:schemeClr val="dk1"/>
              </a:buClr>
              <a:buSzPct val="100000"/>
              <a:buFont typeface="Arial"/>
              <a:buNone/>
            </a:pPr>
            <a:endParaRPr sz="3200" b="1">
              <a:solidFill>
                <a:schemeClr val="dk1"/>
              </a:solidFill>
              <a:latin typeface="Arial"/>
              <a:ea typeface="Arial"/>
              <a:cs typeface="Arial"/>
              <a:sym typeface="Arial"/>
            </a:endParaRPr>
          </a:p>
        </p:txBody>
      </p:sp>
      <p:sp>
        <p:nvSpPr>
          <p:cNvPr id="1651" name="Google Shape;1651;p44"/>
          <p:cNvSpPr txBox="1"/>
          <p:nvPr/>
        </p:nvSpPr>
        <p:spPr>
          <a:xfrm>
            <a:off x="1157288" y="2062163"/>
            <a:ext cx="9331200" cy="9540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800" b="0" dirty="0">
                <a:solidFill>
                  <a:schemeClr val="dk1"/>
                </a:solidFill>
                <a:latin typeface="Arial"/>
                <a:ea typeface="Arial"/>
                <a:cs typeface="Arial"/>
                <a:sym typeface="Arial"/>
              </a:rPr>
              <a:t>At large inelastic deformations, link shear resistance will significantly exceed </a:t>
            </a:r>
            <a:r>
              <a:rPr lang="en-US" sz="2800" b="0" i="1" dirty="0" err="1">
                <a:solidFill>
                  <a:schemeClr val="dk1"/>
                </a:solidFill>
                <a:latin typeface="Arial"/>
                <a:ea typeface="Arial"/>
                <a:cs typeface="Arial"/>
                <a:sym typeface="Arial"/>
              </a:rPr>
              <a:t>V</a:t>
            </a:r>
            <a:r>
              <a:rPr lang="en-US" sz="2800" b="0" i="1" baseline="-25000" dirty="0" err="1">
                <a:solidFill>
                  <a:schemeClr val="dk1"/>
                </a:solidFill>
                <a:latin typeface="Arial"/>
                <a:ea typeface="Arial"/>
                <a:cs typeface="Arial"/>
                <a:sym typeface="Arial"/>
              </a:rPr>
              <a:t>n</a:t>
            </a:r>
            <a:endParaRPr sz="2800" b="0" i="1" dirty="0">
              <a:solidFill>
                <a:schemeClr val="dk1"/>
              </a:solidFill>
              <a:latin typeface="Arial"/>
              <a:ea typeface="Arial"/>
              <a:cs typeface="Arial"/>
              <a:sym typeface="Arial"/>
            </a:endParaRPr>
          </a:p>
        </p:txBody>
      </p:sp>
      <p:sp>
        <p:nvSpPr>
          <p:cNvPr id="1652" name="Google Shape;1652;p44"/>
          <p:cNvSpPr txBox="1"/>
          <p:nvPr/>
        </p:nvSpPr>
        <p:spPr>
          <a:xfrm>
            <a:off x="2371725" y="3049588"/>
            <a:ext cx="537870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800" b="1" i="1" dirty="0" err="1">
                <a:solidFill>
                  <a:schemeClr val="dk1"/>
                </a:solidFill>
                <a:latin typeface="Arial"/>
                <a:ea typeface="Arial"/>
                <a:cs typeface="Arial"/>
                <a:sym typeface="Arial"/>
              </a:rPr>
              <a:t>V</a:t>
            </a:r>
            <a:r>
              <a:rPr lang="en-US" sz="2800" b="1" i="1" baseline="-25000" dirty="0" err="1">
                <a:solidFill>
                  <a:schemeClr val="dk1"/>
                </a:solidFill>
                <a:latin typeface="Arial"/>
                <a:ea typeface="Arial"/>
                <a:cs typeface="Arial"/>
                <a:sym typeface="Arial"/>
              </a:rPr>
              <a:t>ult</a:t>
            </a:r>
            <a:r>
              <a:rPr lang="en-US" sz="2800" b="1" i="1" baseline="-25000" dirty="0">
                <a:solidFill>
                  <a:schemeClr val="dk1"/>
                </a:solidFill>
                <a:latin typeface="Arial"/>
                <a:ea typeface="Arial"/>
                <a:cs typeface="Arial"/>
                <a:sym typeface="Arial"/>
              </a:rPr>
              <a:t>  </a:t>
            </a:r>
            <a:r>
              <a:rPr lang="en-US" sz="2800" b="1" dirty="0">
                <a:solidFill>
                  <a:schemeClr val="dk1"/>
                </a:solidFill>
                <a:latin typeface="Arial"/>
                <a:ea typeface="Arial"/>
                <a:cs typeface="Arial"/>
                <a:sym typeface="Arial"/>
              </a:rPr>
              <a:t>≈  (1.25 to 1.5) × </a:t>
            </a:r>
            <a:r>
              <a:rPr lang="en-US" sz="2800" b="1" i="1" dirty="0" err="1">
                <a:solidFill>
                  <a:schemeClr val="dk1"/>
                </a:solidFill>
                <a:latin typeface="Arial"/>
                <a:ea typeface="Arial"/>
                <a:cs typeface="Arial"/>
                <a:sym typeface="Arial"/>
              </a:rPr>
              <a:t>V</a:t>
            </a:r>
            <a:r>
              <a:rPr lang="en-US" sz="2800" b="1" i="1" baseline="-25000" dirty="0" err="1">
                <a:solidFill>
                  <a:schemeClr val="dk1"/>
                </a:solidFill>
                <a:latin typeface="Arial"/>
                <a:ea typeface="Arial"/>
                <a:cs typeface="Arial"/>
                <a:sym typeface="Arial"/>
              </a:rPr>
              <a:t>n</a:t>
            </a:r>
            <a:endParaRPr sz="2800" b="1" i="1" dirty="0">
              <a:solidFill>
                <a:schemeClr val="dk1"/>
              </a:solidFill>
              <a:latin typeface="Arial"/>
              <a:ea typeface="Arial"/>
              <a:cs typeface="Arial"/>
              <a:sym typeface="Arial"/>
            </a:endParaRPr>
          </a:p>
        </p:txBody>
      </p:sp>
      <p:sp>
        <p:nvSpPr>
          <p:cNvPr id="1653" name="Google Shape;1653;p44"/>
          <p:cNvSpPr txBox="1"/>
          <p:nvPr/>
        </p:nvSpPr>
        <p:spPr>
          <a:xfrm>
            <a:off x="1157288" y="3940858"/>
            <a:ext cx="9331200" cy="9540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800" b="0" dirty="0">
                <a:solidFill>
                  <a:schemeClr val="dk1"/>
                </a:solidFill>
                <a:latin typeface="Arial"/>
                <a:ea typeface="Arial"/>
                <a:cs typeface="Arial"/>
                <a:sym typeface="Arial"/>
              </a:rPr>
              <a:t>Combined shear and flexural yielding will occur over a range of link lengths.</a:t>
            </a:r>
            <a:endParaRPr sz="2800" b="0" i="1" dirty="0">
              <a:solidFill>
                <a:schemeClr val="dk1"/>
              </a:solidFill>
              <a:latin typeface="Arial"/>
              <a:ea typeface="Arial"/>
              <a:cs typeface="Arial"/>
              <a:sym typeface="Aria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4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Post-yield behavior of links</a:t>
            </a:r>
            <a:endParaRPr/>
          </a:p>
        </p:txBody>
      </p:sp>
      <p:sp>
        <p:nvSpPr>
          <p:cNvPr id="1660" name="Google Shape;1660;p4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1661" name="Google Shape;1661;p45"/>
          <p:cNvSpPr/>
          <p:nvPr/>
        </p:nvSpPr>
        <p:spPr>
          <a:xfrm>
            <a:off x="693105" y="1704999"/>
            <a:ext cx="6179320"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Narrow"/>
              <a:buNone/>
            </a:pPr>
            <a:r>
              <a:rPr lang="en-US" sz="2800" b="1">
                <a:solidFill>
                  <a:schemeClr val="dk1"/>
                </a:solidFill>
                <a:latin typeface="Arial Narrow"/>
                <a:ea typeface="Arial Narrow"/>
                <a:cs typeface="Arial Narrow"/>
                <a:sym typeface="Arial Narrow"/>
              </a:rPr>
              <a:t>PREDOMINANTLY SHEAR YIELDING LINK:</a:t>
            </a:r>
            <a:endParaRPr/>
          </a:p>
        </p:txBody>
      </p:sp>
      <p:sp>
        <p:nvSpPr>
          <p:cNvPr id="1662" name="Google Shape;1662;p45"/>
          <p:cNvSpPr/>
          <p:nvPr/>
        </p:nvSpPr>
        <p:spPr>
          <a:xfrm>
            <a:off x="693105" y="3246209"/>
            <a:ext cx="6794617"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Narrow"/>
              <a:buNone/>
            </a:pPr>
            <a:r>
              <a:rPr lang="en-US" sz="2800" b="1">
                <a:solidFill>
                  <a:schemeClr val="dk1"/>
                </a:solidFill>
                <a:latin typeface="Arial Narrow"/>
                <a:ea typeface="Arial Narrow"/>
                <a:cs typeface="Arial Narrow"/>
                <a:sym typeface="Arial Narrow"/>
              </a:rPr>
              <a:t>PREDOMINANTLY  FLEXURAL YIELDING LINK:</a:t>
            </a:r>
            <a:endParaRPr/>
          </a:p>
        </p:txBody>
      </p:sp>
      <p:sp>
        <p:nvSpPr>
          <p:cNvPr id="1663" name="Google Shape;1663;p45"/>
          <p:cNvSpPr/>
          <p:nvPr/>
        </p:nvSpPr>
        <p:spPr>
          <a:xfrm>
            <a:off x="693105" y="4746486"/>
            <a:ext cx="6835204"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Narrow"/>
              <a:buNone/>
            </a:pPr>
            <a:r>
              <a:rPr lang="en-US" sz="2800" b="1">
                <a:solidFill>
                  <a:schemeClr val="dk1"/>
                </a:solidFill>
                <a:latin typeface="Arial Narrow"/>
                <a:ea typeface="Arial Narrow"/>
                <a:cs typeface="Arial Narrow"/>
                <a:sym typeface="Arial Narrow"/>
              </a:rPr>
              <a:t>COMBINED SHEAR AND FLEXURAL YIELDING:</a:t>
            </a:r>
            <a:endParaRPr/>
          </a:p>
        </p:txBody>
      </p:sp>
      <p:sp>
        <p:nvSpPr>
          <p:cNvPr id="1664" name="Google Shape;1664;p45"/>
          <p:cNvSpPr txBox="1"/>
          <p:nvPr/>
        </p:nvSpPr>
        <p:spPr>
          <a:xfrm>
            <a:off x="8319366" y="1508170"/>
            <a:ext cx="1974580" cy="1091196"/>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65" name="Google Shape;1665;p45"/>
          <p:cNvSpPr txBox="1"/>
          <p:nvPr/>
        </p:nvSpPr>
        <p:spPr>
          <a:xfrm>
            <a:off x="8319365" y="3049380"/>
            <a:ext cx="1974580" cy="109119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66" name="Google Shape;1666;p45"/>
          <p:cNvSpPr txBox="1"/>
          <p:nvPr/>
        </p:nvSpPr>
        <p:spPr>
          <a:xfrm>
            <a:off x="7833729" y="4561548"/>
            <a:ext cx="3464731" cy="1091196"/>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46"/>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a:t>
            </a:r>
            <a:endParaRPr/>
          </a:p>
        </p:txBody>
      </p:sp>
      <p:sp>
        <p:nvSpPr>
          <p:cNvPr id="1673" name="Google Shape;1673;p4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674" name="Google Shape;1674;p46"/>
          <p:cNvSpPr txBox="1"/>
          <p:nvPr/>
        </p:nvSpPr>
        <p:spPr>
          <a:xfrm>
            <a:off x="827584" y="1444866"/>
            <a:ext cx="7704802" cy="58240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5" name="Google Shape;1675;p46"/>
          <p:cNvSpPr txBox="1"/>
          <p:nvPr/>
        </p:nvSpPr>
        <p:spPr>
          <a:xfrm>
            <a:off x="827584" y="2442525"/>
            <a:ext cx="4005777" cy="594906"/>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6" name="Google Shape;1676;p46"/>
          <p:cNvSpPr txBox="1"/>
          <p:nvPr/>
        </p:nvSpPr>
        <p:spPr>
          <a:xfrm>
            <a:off x="827584" y="3049796"/>
            <a:ext cx="8829597" cy="52322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7" name="Google Shape;1677;p46"/>
          <p:cNvSpPr txBox="1"/>
          <p:nvPr/>
        </p:nvSpPr>
        <p:spPr>
          <a:xfrm>
            <a:off x="827584" y="3625860"/>
            <a:ext cx="2527038" cy="52322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8" name="Google Shape;1678;p46"/>
          <p:cNvSpPr txBox="1"/>
          <p:nvPr/>
        </p:nvSpPr>
        <p:spPr>
          <a:xfrm>
            <a:off x="1177281" y="4608862"/>
            <a:ext cx="4918719" cy="1040862"/>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79" name="Google Shape;1679;p46"/>
          <p:cNvSpPr txBox="1"/>
          <p:nvPr/>
        </p:nvSpPr>
        <p:spPr>
          <a:xfrm>
            <a:off x="6739721" y="4697983"/>
            <a:ext cx="4107599" cy="1043684"/>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4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Example:  W14x82  A992 (continued)</a:t>
            </a:r>
            <a:endParaRPr/>
          </a:p>
        </p:txBody>
      </p:sp>
      <p:sp>
        <p:nvSpPr>
          <p:cNvPr id="1686" name="Google Shape;1686;p4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687" name="Google Shape;1687;p47"/>
          <p:cNvSpPr/>
          <p:nvPr/>
        </p:nvSpPr>
        <p:spPr>
          <a:xfrm>
            <a:off x="712828" y="4012861"/>
            <a:ext cx="9221692" cy="431529"/>
          </a:xfrm>
          <a:prstGeom prst="rect">
            <a:avLst/>
          </a:prstGeom>
          <a:blipFill rotWithShape="1">
            <a:blip r:embed="rId3">
              <a:alphaModFix/>
            </a:blip>
            <a:stretch>
              <a:fillRect l="-858" t="-7041" b="-295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88" name="Google Shape;1688;p47"/>
          <p:cNvSpPr/>
          <p:nvPr/>
        </p:nvSpPr>
        <p:spPr>
          <a:xfrm>
            <a:off x="712828" y="4583656"/>
            <a:ext cx="9221692" cy="431529"/>
          </a:xfrm>
          <a:prstGeom prst="rect">
            <a:avLst/>
          </a:prstGeom>
          <a:blipFill rotWithShape="1">
            <a:blip r:embed="rId4">
              <a:alphaModFix/>
            </a:blip>
            <a:stretch>
              <a:fillRect l="-858" t="-8449" b="-281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89" name="Google Shape;1689;p47"/>
          <p:cNvSpPr/>
          <p:nvPr/>
        </p:nvSpPr>
        <p:spPr>
          <a:xfrm>
            <a:off x="712828" y="5154451"/>
            <a:ext cx="10627396" cy="431529"/>
          </a:xfrm>
          <a:prstGeom prst="rect">
            <a:avLst/>
          </a:prstGeom>
          <a:blipFill rotWithShape="1">
            <a:blip r:embed="rId5">
              <a:alphaModFix/>
            </a:blip>
            <a:stretch>
              <a:fillRect l="-745" t="-8570" b="-299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90" name="Google Shape;1690;p47"/>
          <p:cNvSpPr txBox="1"/>
          <p:nvPr/>
        </p:nvSpPr>
        <p:spPr>
          <a:xfrm>
            <a:off x="693105" y="1273754"/>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Link post-yield behavior</a:t>
            </a:r>
            <a:endParaRPr/>
          </a:p>
          <a:p>
            <a:pPr marL="0" marR="0" lvl="0" indent="0" algn="l" rtl="0">
              <a:spcBef>
                <a:spcPts val="560"/>
              </a:spcBef>
              <a:spcAft>
                <a:spcPts val="0"/>
              </a:spcAft>
              <a:buClr>
                <a:schemeClr val="dk1"/>
              </a:buClr>
              <a:buSzPts val="2800"/>
              <a:buFont typeface="Arial"/>
              <a:buNone/>
            </a:pPr>
            <a:endParaRPr sz="2800" b="1">
              <a:solidFill>
                <a:schemeClr val="dk1"/>
              </a:solidFill>
              <a:latin typeface="Arial"/>
              <a:ea typeface="Arial"/>
              <a:cs typeface="Arial"/>
              <a:sym typeface="Arial"/>
            </a:endParaRPr>
          </a:p>
        </p:txBody>
      </p:sp>
      <p:sp>
        <p:nvSpPr>
          <p:cNvPr id="1691" name="Google Shape;1691;p47"/>
          <p:cNvSpPr txBox="1"/>
          <p:nvPr/>
        </p:nvSpPr>
        <p:spPr>
          <a:xfrm>
            <a:off x="2117830" y="2331278"/>
            <a:ext cx="2051780" cy="104086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92" name="Google Shape;1692;p47"/>
          <p:cNvSpPr txBox="1"/>
          <p:nvPr/>
        </p:nvSpPr>
        <p:spPr>
          <a:xfrm>
            <a:off x="4655840" y="2324708"/>
            <a:ext cx="2674771" cy="1040862"/>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693" name="Google Shape;1693;p47"/>
          <p:cNvSpPr txBox="1"/>
          <p:nvPr/>
        </p:nvSpPr>
        <p:spPr>
          <a:xfrm>
            <a:off x="7721088" y="2324708"/>
            <a:ext cx="2674771" cy="1040862"/>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4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Shear Yielding Links</a:t>
            </a:r>
            <a:endParaRPr/>
          </a:p>
        </p:txBody>
      </p:sp>
      <p:sp>
        <p:nvSpPr>
          <p:cNvPr id="1700" name="Google Shape;1700;p4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1701" name="Google Shape;1701;p48"/>
          <p:cNvSpPr/>
          <p:nvPr/>
        </p:nvSpPr>
        <p:spPr>
          <a:xfrm>
            <a:off x="1997102" y="3344546"/>
            <a:ext cx="7663958" cy="52386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Provide best overall structural performance for:</a:t>
            </a:r>
            <a:endParaRPr dirty="0"/>
          </a:p>
        </p:txBody>
      </p:sp>
      <p:sp>
        <p:nvSpPr>
          <p:cNvPr id="1702" name="Google Shape;1702;p48"/>
          <p:cNvSpPr/>
          <p:nvPr/>
        </p:nvSpPr>
        <p:spPr>
          <a:xfrm>
            <a:off x="3911889" y="3861048"/>
            <a:ext cx="2083840" cy="1902675"/>
          </a:xfrm>
          <a:prstGeom prst="rect">
            <a:avLst/>
          </a:prstGeom>
          <a:noFill/>
          <a:ln>
            <a:noFill/>
          </a:ln>
        </p:spPr>
        <p:txBody>
          <a:bodyPr spcFirstLastPara="1" wrap="square" lIns="92075" tIns="46025" rIns="92075" bIns="46025" anchor="t" anchorCtr="0">
            <a:spAutoFit/>
          </a:bodyPr>
          <a:lstStyle/>
          <a:p>
            <a:pPr marL="0" marR="0" lvl="0" indent="-266700" algn="l" rtl="0">
              <a:lnSpc>
                <a:spcPct val="140000"/>
              </a:lnSpc>
              <a:spcBef>
                <a:spcPts val="0"/>
              </a:spcBef>
              <a:spcAft>
                <a:spcPts val="0"/>
              </a:spcAft>
              <a:buClr>
                <a:schemeClr val="dk2"/>
              </a:buClr>
              <a:buSzPts val="4200"/>
              <a:buFont typeface="Arial"/>
              <a:buChar char="•"/>
            </a:pPr>
            <a:r>
              <a:rPr lang="en-US" sz="2800" b="0" dirty="0">
                <a:solidFill>
                  <a:schemeClr val="dk1"/>
                </a:solidFill>
                <a:latin typeface="Arial"/>
                <a:ea typeface="Arial"/>
                <a:cs typeface="Arial"/>
                <a:sym typeface="Arial"/>
              </a:rPr>
              <a:t>   strength</a:t>
            </a:r>
            <a:endParaRPr dirty="0"/>
          </a:p>
          <a:p>
            <a:pPr marL="0" marR="0" lvl="0" indent="-266700" algn="l" rtl="0">
              <a:lnSpc>
                <a:spcPct val="140000"/>
              </a:lnSpc>
              <a:spcBef>
                <a:spcPts val="0"/>
              </a:spcBef>
              <a:spcAft>
                <a:spcPts val="0"/>
              </a:spcAft>
              <a:buClr>
                <a:schemeClr val="dk2"/>
              </a:buClr>
              <a:buSzPts val="4200"/>
              <a:buFont typeface="Arial"/>
              <a:buChar char="•"/>
            </a:pPr>
            <a:r>
              <a:rPr lang="en-US" sz="2800" b="0" dirty="0">
                <a:solidFill>
                  <a:schemeClr val="dk1"/>
                </a:solidFill>
                <a:latin typeface="Arial"/>
                <a:ea typeface="Arial"/>
                <a:cs typeface="Arial"/>
                <a:sym typeface="Arial"/>
              </a:rPr>
              <a:t>   stiffness</a:t>
            </a:r>
            <a:endParaRPr dirty="0"/>
          </a:p>
          <a:p>
            <a:pPr marL="0" marR="0" lvl="0" indent="-266700" algn="l" rtl="0">
              <a:lnSpc>
                <a:spcPct val="140000"/>
              </a:lnSpc>
              <a:spcBef>
                <a:spcPts val="0"/>
              </a:spcBef>
              <a:spcAft>
                <a:spcPts val="0"/>
              </a:spcAft>
              <a:buClr>
                <a:schemeClr val="dk2"/>
              </a:buClr>
              <a:buSzPts val="4200"/>
              <a:buFont typeface="Arial"/>
              <a:buChar char="•"/>
            </a:pPr>
            <a:r>
              <a:rPr lang="en-US" sz="2800" b="0" dirty="0">
                <a:solidFill>
                  <a:schemeClr val="dk1"/>
                </a:solidFill>
                <a:latin typeface="Arial"/>
                <a:ea typeface="Arial"/>
                <a:cs typeface="Arial"/>
                <a:sym typeface="Arial"/>
              </a:rPr>
              <a:t>   ductility</a:t>
            </a:r>
            <a:endParaRPr dirty="0"/>
          </a:p>
        </p:txBody>
      </p:sp>
      <p:sp>
        <p:nvSpPr>
          <p:cNvPr id="1703" name="Google Shape;1703;p48"/>
          <p:cNvSpPr txBox="1"/>
          <p:nvPr/>
        </p:nvSpPr>
        <p:spPr>
          <a:xfrm>
            <a:off x="4844710" y="1694675"/>
            <a:ext cx="2499339" cy="1376724"/>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4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Experimental Performance of Shear Links</a:t>
            </a:r>
            <a:endParaRPr/>
          </a:p>
        </p:txBody>
      </p:sp>
      <p:sp>
        <p:nvSpPr>
          <p:cNvPr id="1710" name="Google Shape;1710;p4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grpSp>
        <p:nvGrpSpPr>
          <p:cNvPr id="1711" name="Google Shape;1711;p49"/>
          <p:cNvGrpSpPr/>
          <p:nvPr/>
        </p:nvGrpSpPr>
        <p:grpSpPr>
          <a:xfrm>
            <a:off x="3592400" y="1167303"/>
            <a:ext cx="5146625" cy="3480171"/>
            <a:chOff x="4423048" y="1400463"/>
            <a:chExt cx="4263355" cy="2882900"/>
          </a:xfrm>
        </p:grpSpPr>
        <p:sp>
          <p:nvSpPr>
            <p:cNvPr id="1712" name="Google Shape;1712;p49"/>
            <p:cNvSpPr/>
            <p:nvPr/>
          </p:nvSpPr>
          <p:spPr>
            <a:xfrm>
              <a:off x="4727848" y="2192625"/>
              <a:ext cx="2362200" cy="955675"/>
            </a:xfrm>
            <a:prstGeom prst="rect">
              <a:avLst/>
            </a:prstGeom>
            <a:solidFill>
              <a:srgbClr val="CECECE"/>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1713" name="Google Shape;1713;p49"/>
            <p:cNvGrpSpPr/>
            <p:nvPr/>
          </p:nvGrpSpPr>
          <p:grpSpPr>
            <a:xfrm>
              <a:off x="4727848" y="2192625"/>
              <a:ext cx="2362200" cy="73025"/>
              <a:chOff x="2136" y="1174"/>
              <a:chExt cx="1488" cy="46"/>
            </a:xfrm>
          </p:grpSpPr>
          <p:cxnSp>
            <p:nvCxnSpPr>
              <p:cNvPr id="1714" name="Google Shape;1714;p49"/>
              <p:cNvCxnSpPr/>
              <p:nvPr/>
            </p:nvCxnSpPr>
            <p:spPr>
              <a:xfrm>
                <a:off x="2136" y="1174"/>
                <a:ext cx="1488" cy="0"/>
              </a:xfrm>
              <a:prstGeom prst="straightConnector1">
                <a:avLst/>
              </a:prstGeom>
              <a:noFill/>
              <a:ln w="25400" cap="flat" cmpd="sng">
                <a:solidFill>
                  <a:schemeClr val="accent2"/>
                </a:solidFill>
                <a:prstDash val="solid"/>
                <a:round/>
                <a:headEnd type="none" w="sm" len="sm"/>
                <a:tailEnd type="none" w="sm" len="sm"/>
              </a:ln>
            </p:spPr>
          </p:cxnSp>
          <p:cxnSp>
            <p:nvCxnSpPr>
              <p:cNvPr id="1715" name="Google Shape;1715;p49"/>
              <p:cNvCxnSpPr/>
              <p:nvPr/>
            </p:nvCxnSpPr>
            <p:spPr>
              <a:xfrm>
                <a:off x="2136" y="1220"/>
                <a:ext cx="1488" cy="0"/>
              </a:xfrm>
              <a:prstGeom prst="straightConnector1">
                <a:avLst/>
              </a:prstGeom>
              <a:noFill/>
              <a:ln w="25400" cap="flat" cmpd="sng">
                <a:solidFill>
                  <a:schemeClr val="accent2"/>
                </a:solidFill>
                <a:prstDash val="solid"/>
                <a:round/>
                <a:headEnd type="none" w="sm" len="sm"/>
                <a:tailEnd type="none" w="sm" len="sm"/>
              </a:ln>
            </p:spPr>
          </p:cxnSp>
        </p:grpSp>
        <p:grpSp>
          <p:nvGrpSpPr>
            <p:cNvPr id="1716" name="Google Shape;1716;p49"/>
            <p:cNvGrpSpPr/>
            <p:nvPr/>
          </p:nvGrpSpPr>
          <p:grpSpPr>
            <a:xfrm>
              <a:off x="4727848" y="3075275"/>
              <a:ext cx="2362200" cy="73025"/>
              <a:chOff x="2136" y="1730"/>
              <a:chExt cx="1488" cy="46"/>
            </a:xfrm>
          </p:grpSpPr>
          <p:cxnSp>
            <p:nvCxnSpPr>
              <p:cNvPr id="1717" name="Google Shape;1717;p49"/>
              <p:cNvCxnSpPr/>
              <p:nvPr/>
            </p:nvCxnSpPr>
            <p:spPr>
              <a:xfrm>
                <a:off x="2136" y="1730"/>
                <a:ext cx="1488" cy="0"/>
              </a:xfrm>
              <a:prstGeom prst="straightConnector1">
                <a:avLst/>
              </a:prstGeom>
              <a:noFill/>
              <a:ln w="25400" cap="flat" cmpd="sng">
                <a:solidFill>
                  <a:schemeClr val="accent2"/>
                </a:solidFill>
                <a:prstDash val="solid"/>
                <a:round/>
                <a:headEnd type="none" w="sm" len="sm"/>
                <a:tailEnd type="none" w="sm" len="sm"/>
              </a:ln>
            </p:spPr>
          </p:cxnSp>
          <p:cxnSp>
            <p:nvCxnSpPr>
              <p:cNvPr id="1718" name="Google Shape;1718;p49"/>
              <p:cNvCxnSpPr/>
              <p:nvPr/>
            </p:nvCxnSpPr>
            <p:spPr>
              <a:xfrm>
                <a:off x="2136" y="1776"/>
                <a:ext cx="1488" cy="0"/>
              </a:xfrm>
              <a:prstGeom prst="straightConnector1">
                <a:avLst/>
              </a:prstGeom>
              <a:noFill/>
              <a:ln w="25400" cap="flat" cmpd="sng">
                <a:solidFill>
                  <a:schemeClr val="accent2"/>
                </a:solidFill>
                <a:prstDash val="solid"/>
                <a:round/>
                <a:headEnd type="none" w="sm" len="sm"/>
                <a:tailEnd type="none" w="sm" len="sm"/>
              </a:ln>
            </p:spPr>
          </p:cxnSp>
        </p:grpSp>
        <p:sp>
          <p:nvSpPr>
            <p:cNvPr id="1719" name="Google Shape;1719;p49"/>
            <p:cNvSpPr/>
            <p:nvPr/>
          </p:nvSpPr>
          <p:spPr>
            <a:xfrm>
              <a:off x="7096398" y="2059275"/>
              <a:ext cx="139700" cy="1311275"/>
            </a:xfrm>
            <a:prstGeom prst="rect">
              <a:avLst/>
            </a:prstGeom>
            <a:solidFill>
              <a:srgbClr val="CC33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0" name="Google Shape;1720;p49"/>
            <p:cNvSpPr/>
            <p:nvPr/>
          </p:nvSpPr>
          <p:spPr>
            <a:xfrm>
              <a:off x="7248798" y="22450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1" name="Google Shape;1721;p49"/>
            <p:cNvSpPr/>
            <p:nvPr/>
          </p:nvSpPr>
          <p:spPr>
            <a:xfrm>
              <a:off x="7248798" y="25498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2" name="Google Shape;1722;p49"/>
            <p:cNvSpPr/>
            <p:nvPr/>
          </p:nvSpPr>
          <p:spPr>
            <a:xfrm>
              <a:off x="7248798" y="27784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3" name="Google Shape;1723;p49"/>
            <p:cNvSpPr/>
            <p:nvPr/>
          </p:nvSpPr>
          <p:spPr>
            <a:xfrm>
              <a:off x="7248798" y="3083213"/>
              <a:ext cx="139700" cy="134937"/>
            </a:xfrm>
            <a:prstGeom prst="ellipse">
              <a:avLst/>
            </a:prstGeom>
            <a:solidFill>
              <a:srgbClr val="CC3300"/>
            </a:solidFill>
            <a:ln w="12700" cap="flat" cmpd="sng">
              <a:solidFill>
                <a:srgbClr val="CC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4" name="Google Shape;1724;p49"/>
            <p:cNvSpPr/>
            <p:nvPr/>
          </p:nvSpPr>
          <p:spPr>
            <a:xfrm>
              <a:off x="7096398" y="1494125"/>
              <a:ext cx="215900" cy="428625"/>
            </a:xfrm>
            <a:prstGeom prst="downArrow">
              <a:avLst>
                <a:gd name="adj1" fmla="val 50000"/>
                <a:gd name="adj2" fmla="val 99274"/>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725" name="Google Shape;1725;p49"/>
            <p:cNvSpPr/>
            <p:nvPr/>
          </p:nvSpPr>
          <p:spPr>
            <a:xfrm>
              <a:off x="7393261" y="1400463"/>
              <a:ext cx="420687" cy="519112"/>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V</a:t>
              </a:r>
              <a:endParaRPr/>
            </a:p>
          </p:txBody>
        </p:sp>
        <p:sp>
          <p:nvSpPr>
            <p:cNvPr id="1726" name="Google Shape;1726;p49"/>
            <p:cNvSpPr/>
            <p:nvPr/>
          </p:nvSpPr>
          <p:spPr>
            <a:xfrm>
              <a:off x="4581798" y="2059275"/>
              <a:ext cx="139700" cy="1311275"/>
            </a:xfrm>
            <a:prstGeom prst="rect">
              <a:avLst/>
            </a:prstGeom>
            <a:solidFill>
              <a:srgbClr val="CC33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727" name="Google Shape;1727;p49"/>
            <p:cNvCxnSpPr/>
            <p:nvPr/>
          </p:nvCxnSpPr>
          <p:spPr>
            <a:xfrm>
              <a:off x="4423048" y="2081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28" name="Google Shape;1728;p49"/>
            <p:cNvCxnSpPr/>
            <p:nvPr/>
          </p:nvCxnSpPr>
          <p:spPr>
            <a:xfrm>
              <a:off x="4423048" y="2233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29" name="Google Shape;1729;p49"/>
            <p:cNvCxnSpPr/>
            <p:nvPr/>
          </p:nvCxnSpPr>
          <p:spPr>
            <a:xfrm>
              <a:off x="4423048" y="23863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0" name="Google Shape;1730;p49"/>
            <p:cNvCxnSpPr/>
            <p:nvPr/>
          </p:nvCxnSpPr>
          <p:spPr>
            <a:xfrm>
              <a:off x="4423048" y="25387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1" name="Google Shape;1731;p49"/>
            <p:cNvCxnSpPr/>
            <p:nvPr/>
          </p:nvCxnSpPr>
          <p:spPr>
            <a:xfrm>
              <a:off x="4423048" y="26911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2" name="Google Shape;1732;p49"/>
            <p:cNvCxnSpPr/>
            <p:nvPr/>
          </p:nvCxnSpPr>
          <p:spPr>
            <a:xfrm>
              <a:off x="4423048" y="2843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3" name="Google Shape;1733;p49"/>
            <p:cNvCxnSpPr/>
            <p:nvPr/>
          </p:nvCxnSpPr>
          <p:spPr>
            <a:xfrm>
              <a:off x="4423048" y="2995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4" name="Google Shape;1734;p49"/>
            <p:cNvCxnSpPr/>
            <p:nvPr/>
          </p:nvCxnSpPr>
          <p:spPr>
            <a:xfrm>
              <a:off x="4423048" y="3148300"/>
              <a:ext cx="152400" cy="152400"/>
            </a:xfrm>
            <a:prstGeom prst="straightConnector1">
              <a:avLst/>
            </a:prstGeom>
            <a:noFill/>
            <a:ln w="25400" cap="flat" cmpd="sng">
              <a:solidFill>
                <a:srgbClr val="CC3300"/>
              </a:solidFill>
              <a:prstDash val="solid"/>
              <a:round/>
              <a:headEnd type="none" w="sm" len="sm"/>
              <a:tailEnd type="none" w="sm" len="sm"/>
            </a:ln>
          </p:spPr>
        </p:cxnSp>
        <p:sp>
          <p:nvSpPr>
            <p:cNvPr id="1735" name="Google Shape;1735;p49"/>
            <p:cNvSpPr/>
            <p:nvPr/>
          </p:nvSpPr>
          <p:spPr>
            <a:xfrm>
              <a:off x="7401198" y="2059275"/>
              <a:ext cx="139700" cy="1311275"/>
            </a:xfrm>
            <a:prstGeom prst="rect">
              <a:avLst/>
            </a:prstGeom>
            <a:solidFill>
              <a:srgbClr val="CC3300"/>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736" name="Google Shape;1736;p49"/>
            <p:cNvCxnSpPr/>
            <p:nvPr/>
          </p:nvCxnSpPr>
          <p:spPr>
            <a:xfrm flipH="1">
              <a:off x="7547248" y="2081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7" name="Google Shape;1737;p49"/>
            <p:cNvCxnSpPr/>
            <p:nvPr/>
          </p:nvCxnSpPr>
          <p:spPr>
            <a:xfrm flipH="1">
              <a:off x="7547248" y="2233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8" name="Google Shape;1738;p49"/>
            <p:cNvCxnSpPr/>
            <p:nvPr/>
          </p:nvCxnSpPr>
          <p:spPr>
            <a:xfrm flipH="1">
              <a:off x="7547248" y="23863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39" name="Google Shape;1739;p49"/>
            <p:cNvCxnSpPr/>
            <p:nvPr/>
          </p:nvCxnSpPr>
          <p:spPr>
            <a:xfrm flipH="1">
              <a:off x="7547248" y="25387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0" name="Google Shape;1740;p49"/>
            <p:cNvCxnSpPr/>
            <p:nvPr/>
          </p:nvCxnSpPr>
          <p:spPr>
            <a:xfrm flipH="1">
              <a:off x="7547248" y="26911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1" name="Google Shape;1741;p49"/>
            <p:cNvCxnSpPr/>
            <p:nvPr/>
          </p:nvCxnSpPr>
          <p:spPr>
            <a:xfrm flipH="1">
              <a:off x="7547248" y="28435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2" name="Google Shape;1742;p49"/>
            <p:cNvCxnSpPr/>
            <p:nvPr/>
          </p:nvCxnSpPr>
          <p:spPr>
            <a:xfrm flipH="1">
              <a:off x="7547248" y="29959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3" name="Google Shape;1743;p49"/>
            <p:cNvCxnSpPr/>
            <p:nvPr/>
          </p:nvCxnSpPr>
          <p:spPr>
            <a:xfrm flipH="1">
              <a:off x="7547248" y="3148300"/>
              <a:ext cx="152400" cy="152400"/>
            </a:xfrm>
            <a:prstGeom prst="straightConnector1">
              <a:avLst/>
            </a:prstGeom>
            <a:noFill/>
            <a:ln w="25400" cap="flat" cmpd="sng">
              <a:solidFill>
                <a:srgbClr val="CC3300"/>
              </a:solidFill>
              <a:prstDash val="solid"/>
              <a:round/>
              <a:headEnd type="none" w="sm" len="sm"/>
              <a:tailEnd type="none" w="sm" len="sm"/>
            </a:ln>
          </p:spPr>
        </p:cxnSp>
        <p:cxnSp>
          <p:nvCxnSpPr>
            <p:cNvPr id="1744" name="Google Shape;1744;p49"/>
            <p:cNvCxnSpPr/>
            <p:nvPr/>
          </p:nvCxnSpPr>
          <p:spPr>
            <a:xfrm>
              <a:off x="4727848" y="2189450"/>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5" name="Google Shape;1745;p49"/>
            <p:cNvCxnSpPr/>
            <p:nvPr/>
          </p:nvCxnSpPr>
          <p:spPr>
            <a:xfrm>
              <a:off x="4729436" y="2270413"/>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6" name="Google Shape;1746;p49"/>
            <p:cNvCxnSpPr/>
            <p:nvPr/>
          </p:nvCxnSpPr>
          <p:spPr>
            <a:xfrm>
              <a:off x="4729436" y="3064163"/>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7" name="Google Shape;1747;p49"/>
            <p:cNvCxnSpPr/>
            <p:nvPr/>
          </p:nvCxnSpPr>
          <p:spPr>
            <a:xfrm>
              <a:off x="4731023" y="3145125"/>
              <a:ext cx="2362200" cy="457200"/>
            </a:xfrm>
            <a:prstGeom prst="straightConnector1">
              <a:avLst/>
            </a:prstGeom>
            <a:noFill/>
            <a:ln w="25400" cap="flat" cmpd="sng">
              <a:solidFill>
                <a:schemeClr val="dk1"/>
              </a:solidFill>
              <a:prstDash val="solid"/>
              <a:round/>
              <a:headEnd type="none" w="sm" len="sm"/>
              <a:tailEnd type="none" w="sm" len="sm"/>
            </a:ln>
          </p:spPr>
        </p:cxnSp>
        <p:cxnSp>
          <p:nvCxnSpPr>
            <p:cNvPr id="1748" name="Google Shape;1748;p49"/>
            <p:cNvCxnSpPr/>
            <p:nvPr/>
          </p:nvCxnSpPr>
          <p:spPr>
            <a:xfrm>
              <a:off x="7090048" y="2635538"/>
              <a:ext cx="0" cy="974725"/>
            </a:xfrm>
            <a:prstGeom prst="straightConnector1">
              <a:avLst/>
            </a:prstGeom>
            <a:noFill/>
            <a:ln w="25400" cap="flat" cmpd="sng">
              <a:solidFill>
                <a:schemeClr val="dk1"/>
              </a:solidFill>
              <a:prstDash val="solid"/>
              <a:round/>
              <a:headEnd type="none" w="sm" len="sm"/>
              <a:tailEnd type="none" w="sm" len="sm"/>
            </a:ln>
          </p:spPr>
        </p:cxnSp>
        <p:grpSp>
          <p:nvGrpSpPr>
            <p:cNvPr id="1749" name="Google Shape;1749;p49"/>
            <p:cNvGrpSpPr/>
            <p:nvPr/>
          </p:nvGrpSpPr>
          <p:grpSpPr>
            <a:xfrm>
              <a:off x="5205686" y="2264063"/>
              <a:ext cx="49212" cy="800100"/>
              <a:chOff x="2437" y="1219"/>
              <a:chExt cx="31" cy="504"/>
            </a:xfrm>
          </p:grpSpPr>
          <p:cxnSp>
            <p:nvCxnSpPr>
              <p:cNvPr id="1750" name="Google Shape;1750;p49"/>
              <p:cNvCxnSpPr/>
              <p:nvPr/>
            </p:nvCxnSpPr>
            <p:spPr>
              <a:xfrm>
                <a:off x="2437" y="1219"/>
                <a:ext cx="0" cy="504"/>
              </a:xfrm>
              <a:prstGeom prst="straightConnector1">
                <a:avLst/>
              </a:prstGeom>
              <a:noFill/>
              <a:ln w="12700" cap="flat" cmpd="sng">
                <a:solidFill>
                  <a:schemeClr val="accent2"/>
                </a:solidFill>
                <a:prstDash val="solid"/>
                <a:round/>
                <a:headEnd type="none" w="sm" len="sm"/>
                <a:tailEnd type="none" w="sm" len="sm"/>
              </a:ln>
            </p:spPr>
          </p:cxnSp>
          <p:cxnSp>
            <p:nvCxnSpPr>
              <p:cNvPr id="1751" name="Google Shape;1751;p49"/>
              <p:cNvCxnSpPr/>
              <p:nvPr/>
            </p:nvCxnSpPr>
            <p:spPr>
              <a:xfrm>
                <a:off x="2468" y="1219"/>
                <a:ext cx="0" cy="504"/>
              </a:xfrm>
              <a:prstGeom prst="straightConnector1">
                <a:avLst/>
              </a:prstGeom>
              <a:noFill/>
              <a:ln w="12700" cap="flat" cmpd="sng">
                <a:solidFill>
                  <a:schemeClr val="accent2"/>
                </a:solidFill>
                <a:prstDash val="solid"/>
                <a:round/>
                <a:headEnd type="none" w="sm" len="sm"/>
                <a:tailEnd type="none" w="sm" len="sm"/>
              </a:ln>
            </p:spPr>
          </p:cxnSp>
        </p:grpSp>
        <p:grpSp>
          <p:nvGrpSpPr>
            <p:cNvPr id="1752" name="Google Shape;1752;p49"/>
            <p:cNvGrpSpPr/>
            <p:nvPr/>
          </p:nvGrpSpPr>
          <p:grpSpPr>
            <a:xfrm>
              <a:off x="5897836" y="2265650"/>
              <a:ext cx="49212" cy="800100"/>
              <a:chOff x="2873" y="1220"/>
              <a:chExt cx="31" cy="504"/>
            </a:xfrm>
          </p:grpSpPr>
          <p:cxnSp>
            <p:nvCxnSpPr>
              <p:cNvPr id="1753" name="Google Shape;1753;p49"/>
              <p:cNvCxnSpPr/>
              <p:nvPr/>
            </p:nvCxnSpPr>
            <p:spPr>
              <a:xfrm>
                <a:off x="2873" y="1220"/>
                <a:ext cx="0" cy="504"/>
              </a:xfrm>
              <a:prstGeom prst="straightConnector1">
                <a:avLst/>
              </a:prstGeom>
              <a:noFill/>
              <a:ln w="12700" cap="flat" cmpd="sng">
                <a:solidFill>
                  <a:schemeClr val="accent2"/>
                </a:solidFill>
                <a:prstDash val="solid"/>
                <a:round/>
                <a:headEnd type="none" w="sm" len="sm"/>
                <a:tailEnd type="none" w="sm" len="sm"/>
              </a:ln>
            </p:spPr>
          </p:cxnSp>
          <p:cxnSp>
            <p:nvCxnSpPr>
              <p:cNvPr id="1754" name="Google Shape;1754;p49"/>
              <p:cNvCxnSpPr/>
              <p:nvPr/>
            </p:nvCxnSpPr>
            <p:spPr>
              <a:xfrm>
                <a:off x="2904" y="1220"/>
                <a:ext cx="0" cy="504"/>
              </a:xfrm>
              <a:prstGeom prst="straightConnector1">
                <a:avLst/>
              </a:prstGeom>
              <a:noFill/>
              <a:ln w="12700" cap="flat" cmpd="sng">
                <a:solidFill>
                  <a:schemeClr val="accent2"/>
                </a:solidFill>
                <a:prstDash val="solid"/>
                <a:round/>
                <a:headEnd type="none" w="sm" len="sm"/>
                <a:tailEnd type="none" w="sm" len="sm"/>
              </a:ln>
            </p:spPr>
          </p:cxnSp>
        </p:grpSp>
        <p:grpSp>
          <p:nvGrpSpPr>
            <p:cNvPr id="1755" name="Google Shape;1755;p49"/>
            <p:cNvGrpSpPr/>
            <p:nvPr/>
          </p:nvGrpSpPr>
          <p:grpSpPr>
            <a:xfrm>
              <a:off x="6605861" y="2267238"/>
              <a:ext cx="49212" cy="800100"/>
              <a:chOff x="3319" y="1221"/>
              <a:chExt cx="31" cy="504"/>
            </a:xfrm>
          </p:grpSpPr>
          <p:cxnSp>
            <p:nvCxnSpPr>
              <p:cNvPr id="1756" name="Google Shape;1756;p49"/>
              <p:cNvCxnSpPr/>
              <p:nvPr/>
            </p:nvCxnSpPr>
            <p:spPr>
              <a:xfrm>
                <a:off x="3319" y="1221"/>
                <a:ext cx="0" cy="504"/>
              </a:xfrm>
              <a:prstGeom prst="straightConnector1">
                <a:avLst/>
              </a:prstGeom>
              <a:noFill/>
              <a:ln w="12700" cap="flat" cmpd="sng">
                <a:solidFill>
                  <a:schemeClr val="accent2"/>
                </a:solidFill>
                <a:prstDash val="solid"/>
                <a:round/>
                <a:headEnd type="none" w="sm" len="sm"/>
                <a:tailEnd type="none" w="sm" len="sm"/>
              </a:ln>
            </p:spPr>
          </p:cxnSp>
          <p:cxnSp>
            <p:nvCxnSpPr>
              <p:cNvPr id="1757" name="Google Shape;1757;p49"/>
              <p:cNvCxnSpPr/>
              <p:nvPr/>
            </p:nvCxnSpPr>
            <p:spPr>
              <a:xfrm>
                <a:off x="3350" y="1221"/>
                <a:ext cx="0" cy="504"/>
              </a:xfrm>
              <a:prstGeom prst="straightConnector1">
                <a:avLst/>
              </a:prstGeom>
              <a:noFill/>
              <a:ln w="12700" cap="flat" cmpd="sng">
                <a:solidFill>
                  <a:schemeClr val="accent2"/>
                </a:solidFill>
                <a:prstDash val="solid"/>
                <a:round/>
                <a:headEnd type="none" w="sm" len="sm"/>
                <a:tailEnd type="none" w="sm" len="sm"/>
              </a:ln>
            </p:spPr>
          </p:cxnSp>
        </p:grpSp>
        <p:cxnSp>
          <p:nvCxnSpPr>
            <p:cNvPr id="1758" name="Google Shape;1758;p49"/>
            <p:cNvCxnSpPr/>
            <p:nvPr/>
          </p:nvCxnSpPr>
          <p:spPr>
            <a:xfrm>
              <a:off x="7402786" y="3643600"/>
              <a:ext cx="868362" cy="0"/>
            </a:xfrm>
            <a:prstGeom prst="straightConnector1">
              <a:avLst/>
            </a:prstGeom>
            <a:noFill/>
            <a:ln w="12700" cap="flat" cmpd="sng">
              <a:solidFill>
                <a:schemeClr val="dk1"/>
              </a:solidFill>
              <a:prstDash val="solid"/>
              <a:round/>
              <a:headEnd type="none" w="sm" len="sm"/>
              <a:tailEnd type="none" w="sm" len="sm"/>
            </a:ln>
          </p:spPr>
        </p:cxnSp>
        <p:cxnSp>
          <p:nvCxnSpPr>
            <p:cNvPr id="1759" name="Google Shape;1759;p49"/>
            <p:cNvCxnSpPr/>
            <p:nvPr/>
          </p:nvCxnSpPr>
          <p:spPr>
            <a:xfrm>
              <a:off x="7691711" y="3127663"/>
              <a:ext cx="579437" cy="0"/>
            </a:xfrm>
            <a:prstGeom prst="straightConnector1">
              <a:avLst/>
            </a:prstGeom>
            <a:noFill/>
            <a:ln w="12700" cap="flat" cmpd="sng">
              <a:solidFill>
                <a:schemeClr val="dk1"/>
              </a:solidFill>
              <a:prstDash val="solid"/>
              <a:round/>
              <a:headEnd type="none" w="sm" len="sm"/>
              <a:tailEnd type="none" w="sm" len="sm"/>
            </a:ln>
          </p:spPr>
        </p:cxnSp>
        <p:cxnSp>
          <p:nvCxnSpPr>
            <p:cNvPr id="1760" name="Google Shape;1760;p49"/>
            <p:cNvCxnSpPr/>
            <p:nvPr/>
          </p:nvCxnSpPr>
          <p:spPr>
            <a:xfrm>
              <a:off x="8134623" y="3121313"/>
              <a:ext cx="0" cy="522287"/>
            </a:xfrm>
            <a:prstGeom prst="straightConnector1">
              <a:avLst/>
            </a:prstGeom>
            <a:noFill/>
            <a:ln w="12700" cap="flat" cmpd="sng">
              <a:solidFill>
                <a:schemeClr val="dk1"/>
              </a:solidFill>
              <a:prstDash val="solid"/>
              <a:round/>
              <a:headEnd type="stealth" w="med" len="med"/>
              <a:tailEnd type="stealth" w="med" len="med"/>
            </a:ln>
          </p:spPr>
        </p:cxnSp>
        <p:cxnSp>
          <p:nvCxnSpPr>
            <p:cNvPr id="1761" name="Google Shape;1761;p49"/>
            <p:cNvCxnSpPr/>
            <p:nvPr/>
          </p:nvCxnSpPr>
          <p:spPr>
            <a:xfrm>
              <a:off x="4734198" y="3711863"/>
              <a:ext cx="0" cy="571500"/>
            </a:xfrm>
            <a:prstGeom prst="straightConnector1">
              <a:avLst/>
            </a:prstGeom>
            <a:noFill/>
            <a:ln w="12700" cap="flat" cmpd="sng">
              <a:solidFill>
                <a:schemeClr val="dk1"/>
              </a:solidFill>
              <a:prstDash val="solid"/>
              <a:round/>
              <a:headEnd type="none" w="sm" len="sm"/>
              <a:tailEnd type="none" w="sm" len="sm"/>
            </a:ln>
          </p:spPr>
        </p:cxnSp>
        <p:cxnSp>
          <p:nvCxnSpPr>
            <p:cNvPr id="1762" name="Google Shape;1762;p49"/>
            <p:cNvCxnSpPr/>
            <p:nvPr/>
          </p:nvCxnSpPr>
          <p:spPr>
            <a:xfrm>
              <a:off x="7088461" y="3711863"/>
              <a:ext cx="0" cy="571500"/>
            </a:xfrm>
            <a:prstGeom prst="straightConnector1">
              <a:avLst/>
            </a:prstGeom>
            <a:noFill/>
            <a:ln w="12700" cap="flat" cmpd="sng">
              <a:solidFill>
                <a:schemeClr val="dk1"/>
              </a:solidFill>
              <a:prstDash val="solid"/>
              <a:round/>
              <a:headEnd type="none" w="sm" len="sm"/>
              <a:tailEnd type="none" w="sm" len="sm"/>
            </a:ln>
          </p:spPr>
        </p:cxnSp>
        <p:cxnSp>
          <p:nvCxnSpPr>
            <p:cNvPr id="1763" name="Google Shape;1763;p49"/>
            <p:cNvCxnSpPr/>
            <p:nvPr/>
          </p:nvCxnSpPr>
          <p:spPr>
            <a:xfrm>
              <a:off x="4735786" y="4062700"/>
              <a:ext cx="2324100" cy="0"/>
            </a:xfrm>
            <a:prstGeom prst="straightConnector1">
              <a:avLst/>
            </a:prstGeom>
            <a:noFill/>
            <a:ln w="12700" cap="flat" cmpd="sng">
              <a:solidFill>
                <a:schemeClr val="dk1"/>
              </a:solidFill>
              <a:prstDash val="solid"/>
              <a:round/>
              <a:headEnd type="stealth" w="med" len="med"/>
              <a:tailEnd type="stealth" w="med" len="med"/>
            </a:ln>
          </p:spPr>
        </p:cxnSp>
        <p:sp>
          <p:nvSpPr>
            <p:cNvPr id="1764" name="Google Shape;1764;p49"/>
            <p:cNvSpPr/>
            <p:nvPr/>
          </p:nvSpPr>
          <p:spPr>
            <a:xfrm>
              <a:off x="5620023" y="3681700"/>
              <a:ext cx="296121" cy="382965"/>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e</a:t>
              </a:r>
              <a:endParaRPr/>
            </a:p>
          </p:txBody>
        </p:sp>
        <p:pic>
          <p:nvPicPr>
            <p:cNvPr id="1765" name="Google Shape;1765;p49"/>
            <p:cNvPicPr preferRelativeResize="0"/>
            <p:nvPr/>
          </p:nvPicPr>
          <p:blipFill rotWithShape="1">
            <a:blip r:embed="rId3">
              <a:alphaModFix/>
            </a:blip>
            <a:srcRect/>
            <a:stretch/>
          </p:blipFill>
          <p:spPr>
            <a:xfrm>
              <a:off x="6396311" y="3597563"/>
              <a:ext cx="136525" cy="288925"/>
            </a:xfrm>
            <a:prstGeom prst="rect">
              <a:avLst/>
            </a:prstGeom>
            <a:noFill/>
            <a:ln>
              <a:noFill/>
            </a:ln>
          </p:spPr>
        </p:pic>
        <p:pic>
          <p:nvPicPr>
            <p:cNvPr id="1766" name="Google Shape;1766;p49"/>
            <p:cNvPicPr preferRelativeResize="0"/>
            <p:nvPr/>
          </p:nvPicPr>
          <p:blipFill rotWithShape="1">
            <a:blip r:embed="rId4">
              <a:alphaModFix/>
            </a:blip>
            <a:srcRect/>
            <a:stretch/>
          </p:blipFill>
          <p:spPr>
            <a:xfrm>
              <a:off x="4819923" y="2332325"/>
              <a:ext cx="174625" cy="225425"/>
            </a:xfrm>
            <a:prstGeom prst="rect">
              <a:avLst/>
            </a:prstGeom>
            <a:noFill/>
            <a:ln>
              <a:noFill/>
            </a:ln>
          </p:spPr>
        </p:pic>
        <p:cxnSp>
          <p:nvCxnSpPr>
            <p:cNvPr id="1767" name="Google Shape;1767;p49"/>
            <p:cNvCxnSpPr/>
            <p:nvPr/>
          </p:nvCxnSpPr>
          <p:spPr>
            <a:xfrm>
              <a:off x="4723086" y="2640300"/>
              <a:ext cx="369887" cy="0"/>
            </a:xfrm>
            <a:prstGeom prst="straightConnector1">
              <a:avLst/>
            </a:prstGeom>
            <a:noFill/>
            <a:ln w="12700" cap="flat" cmpd="sng">
              <a:solidFill>
                <a:schemeClr val="dk1"/>
              </a:solidFill>
              <a:prstDash val="solid"/>
              <a:round/>
              <a:headEnd type="none" w="sm" len="sm"/>
              <a:tailEnd type="none" w="sm" len="sm"/>
            </a:ln>
          </p:spPr>
        </p:cxnSp>
        <p:cxnSp>
          <p:nvCxnSpPr>
            <p:cNvPr id="1768" name="Google Shape;1768;p49"/>
            <p:cNvCxnSpPr/>
            <p:nvPr/>
          </p:nvCxnSpPr>
          <p:spPr>
            <a:xfrm>
              <a:off x="4716736" y="2649825"/>
              <a:ext cx="361950" cy="76200"/>
            </a:xfrm>
            <a:prstGeom prst="straightConnector1">
              <a:avLst/>
            </a:prstGeom>
            <a:noFill/>
            <a:ln w="12700" cap="flat" cmpd="sng">
              <a:solidFill>
                <a:schemeClr val="dk1"/>
              </a:solidFill>
              <a:prstDash val="solid"/>
              <a:round/>
              <a:headEnd type="none" w="sm" len="sm"/>
              <a:tailEnd type="none" w="sm" len="sm"/>
            </a:ln>
          </p:spPr>
        </p:cxnSp>
        <p:sp>
          <p:nvSpPr>
            <p:cNvPr id="1771" name="Google Shape;1771;p49"/>
            <p:cNvSpPr txBox="1"/>
            <p:nvPr/>
          </p:nvSpPr>
          <p:spPr>
            <a:xfrm>
              <a:off x="8254355" y="3197790"/>
              <a:ext cx="432048" cy="382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Δ</a:t>
              </a:r>
              <a:endParaRPr sz="2400">
                <a:solidFill>
                  <a:schemeClr val="dk1"/>
                </a:solidFill>
                <a:latin typeface="Arial"/>
                <a:ea typeface="Arial"/>
                <a:cs typeface="Arial"/>
                <a:sym typeface="Arial"/>
              </a:endParaRPr>
            </a:p>
          </p:txBody>
        </p:sp>
      </p:grpSp>
      <p:grpSp>
        <p:nvGrpSpPr>
          <p:cNvPr id="1772" name="Google Shape;1772;p49"/>
          <p:cNvGrpSpPr/>
          <p:nvPr/>
        </p:nvGrpSpPr>
        <p:grpSpPr>
          <a:xfrm>
            <a:off x="3313110" y="4816998"/>
            <a:ext cx="5565780" cy="1136017"/>
            <a:chOff x="3277921" y="4766012"/>
            <a:chExt cx="5565780" cy="1136017"/>
          </a:xfrm>
        </p:grpSpPr>
        <p:sp>
          <p:nvSpPr>
            <p:cNvPr id="1773" name="Google Shape;1773;p49"/>
            <p:cNvSpPr/>
            <p:nvPr/>
          </p:nvSpPr>
          <p:spPr>
            <a:xfrm>
              <a:off x="3277921" y="5160972"/>
              <a:ext cx="2818079"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Link Deformation:</a:t>
              </a:r>
              <a:endParaRPr/>
            </a:p>
          </p:txBody>
        </p:sp>
        <p:sp>
          <p:nvSpPr>
            <p:cNvPr id="1774" name="Google Shape;1774;p49"/>
            <p:cNvSpPr/>
            <p:nvPr/>
          </p:nvSpPr>
          <p:spPr>
            <a:xfrm>
              <a:off x="7529239" y="5159384"/>
              <a:ext cx="1314462" cy="462307"/>
            </a:xfrm>
            <a:prstGeom prst="rect">
              <a:avLst/>
            </a:prstGeom>
            <a:noFill/>
            <a:ln>
              <a:noFill/>
            </a:ln>
          </p:spPr>
          <p:txBody>
            <a:bodyPr spcFirstLastPara="1" wrap="square" lIns="92075" tIns="46025" rIns="92075" bIns="46025" anchor="t" anchorCtr="0">
              <a:spAutoFit/>
            </a:bodyPr>
            <a:lstStyle/>
            <a:p>
              <a:pPr marL="0" marR="0" lvl="0" indent="0" algn="l" rtl="0">
                <a:spcBef>
                  <a:spcPts val="0"/>
                </a:spcBef>
                <a:spcAft>
                  <a:spcPts val="0"/>
                </a:spcAft>
                <a:buClr>
                  <a:schemeClr val="dk2"/>
                </a:buClr>
                <a:buSzPts val="2400"/>
                <a:buFont typeface="Arial"/>
                <a:buNone/>
              </a:pPr>
              <a:r>
                <a:rPr lang="en-US" sz="2400" b="1">
                  <a:solidFill>
                    <a:schemeClr val="dk2"/>
                  </a:solidFill>
                  <a:latin typeface="Arial"/>
                  <a:ea typeface="Arial"/>
                  <a:cs typeface="Arial"/>
                  <a:sym typeface="Arial"/>
                </a:rPr>
                <a:t>(radian)</a:t>
              </a:r>
              <a:endParaRPr/>
            </a:p>
          </p:txBody>
        </p:sp>
        <p:sp>
          <p:nvSpPr>
            <p:cNvPr id="1775" name="Google Shape;1775;p49"/>
            <p:cNvSpPr txBox="1"/>
            <p:nvPr/>
          </p:nvSpPr>
          <p:spPr>
            <a:xfrm>
              <a:off x="6066012" y="4766012"/>
              <a:ext cx="1398140" cy="1136017"/>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sp>
        <p:nvSpPr>
          <p:cNvPr id="4" name="Arc 63">
            <a:extLst>
              <a:ext uri="{FF2B5EF4-FFF2-40B4-BE49-F238E27FC236}">
                <a16:creationId xmlns:a16="http://schemas.microsoft.com/office/drawing/2014/main" id="{1A20C157-D00D-4955-16DB-5AFFA3E8230F}"/>
              </a:ext>
            </a:extLst>
          </p:cNvPr>
          <p:cNvSpPr>
            <a:spLocks/>
          </p:cNvSpPr>
          <p:nvPr/>
        </p:nvSpPr>
        <p:spPr bwMode="auto">
          <a:xfrm>
            <a:off x="4280332" y="2492730"/>
            <a:ext cx="61912" cy="163513"/>
          </a:xfrm>
          <a:custGeom>
            <a:avLst/>
            <a:gdLst>
              <a:gd name="T0" fmla="*/ 0 w 22168"/>
              <a:gd name="T1" fmla="*/ 2147483647 h 21600"/>
              <a:gd name="T2" fmla="*/ 1787545805 w 22168"/>
              <a:gd name="T3" fmla="*/ 2147483647 h 21600"/>
              <a:gd name="T4" fmla="*/ 45789219 w 22168"/>
              <a:gd name="T5" fmla="*/ 2147483647 h 21600"/>
              <a:gd name="T6" fmla="*/ 0 60000 65536"/>
              <a:gd name="T7" fmla="*/ 0 60000 65536"/>
              <a:gd name="T8" fmla="*/ 0 60000 65536"/>
            </a:gdLst>
            <a:ahLst/>
            <a:cxnLst>
              <a:cxn ang="T6">
                <a:pos x="T0" y="T1"/>
              </a:cxn>
              <a:cxn ang="T7">
                <a:pos x="T2" y="T3"/>
              </a:cxn>
              <a:cxn ang="T8">
                <a:pos x="T4" y="T5"/>
              </a:cxn>
            </a:cxnLst>
            <a:rect l="0" t="0" r="r" b="b"/>
            <a:pathLst>
              <a:path w="22168" h="21600" fill="none" extrusionOk="0">
                <a:moveTo>
                  <a:pt x="0" y="7"/>
                </a:moveTo>
                <a:cubicBezTo>
                  <a:pt x="189" y="2"/>
                  <a:pt x="378" y="0"/>
                  <a:pt x="568" y="0"/>
                </a:cubicBezTo>
                <a:cubicBezTo>
                  <a:pt x="12497" y="0"/>
                  <a:pt x="22168" y="9670"/>
                  <a:pt x="22168" y="21600"/>
                </a:cubicBezTo>
              </a:path>
              <a:path w="22168" h="21600" stroke="0" extrusionOk="0">
                <a:moveTo>
                  <a:pt x="0" y="7"/>
                </a:moveTo>
                <a:cubicBezTo>
                  <a:pt x="189" y="2"/>
                  <a:pt x="378" y="0"/>
                  <a:pt x="568" y="0"/>
                </a:cubicBezTo>
                <a:cubicBezTo>
                  <a:pt x="12497" y="0"/>
                  <a:pt x="22168" y="9670"/>
                  <a:pt x="22168" y="21600"/>
                </a:cubicBezTo>
                <a:lnTo>
                  <a:pt x="568" y="21600"/>
                </a:lnTo>
                <a:lnTo>
                  <a:pt x="0" y="7"/>
                </a:lnTo>
                <a:close/>
              </a:path>
            </a:pathLst>
          </a:custGeom>
          <a:noFill/>
          <a:ln w="12700" cap="rnd">
            <a:solidFill>
              <a:schemeClr val="tx1"/>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Arc 64">
            <a:extLst>
              <a:ext uri="{FF2B5EF4-FFF2-40B4-BE49-F238E27FC236}">
                <a16:creationId xmlns:a16="http://schemas.microsoft.com/office/drawing/2014/main" id="{D5BF685B-7909-ED91-AA21-512F651BBD98}"/>
              </a:ext>
            </a:extLst>
          </p:cNvPr>
          <p:cNvSpPr>
            <a:spLocks/>
          </p:cNvSpPr>
          <p:nvPr/>
        </p:nvSpPr>
        <p:spPr bwMode="auto">
          <a:xfrm rot="10800000">
            <a:off x="4285874" y="2765768"/>
            <a:ext cx="60325" cy="163513"/>
          </a:xfrm>
          <a:custGeom>
            <a:avLst/>
            <a:gdLst>
              <a:gd name="T0" fmla="*/ 0 w 21600"/>
              <a:gd name="T1" fmla="*/ 2147483647 h 21593"/>
              <a:gd name="T2" fmla="*/ 1695754833 w 21600"/>
              <a:gd name="T3" fmla="*/ 0 h 21593"/>
              <a:gd name="T4" fmla="*/ 1741538643 w 21600"/>
              <a:gd name="T5" fmla="*/ 2147483647 h 21593"/>
              <a:gd name="T6" fmla="*/ 0 60000 65536"/>
              <a:gd name="T7" fmla="*/ 0 60000 65536"/>
              <a:gd name="T8" fmla="*/ 0 60000 65536"/>
            </a:gdLst>
            <a:ahLst/>
            <a:cxnLst>
              <a:cxn ang="T6">
                <a:pos x="T0" y="T1"/>
              </a:cxn>
              <a:cxn ang="T7">
                <a:pos x="T2" y="T3"/>
              </a:cxn>
              <a:cxn ang="T8">
                <a:pos x="T4" y="T5"/>
              </a:cxn>
            </a:cxnLst>
            <a:rect l="0" t="0" r="r" b="b"/>
            <a:pathLst>
              <a:path w="21600" h="21593" fill="none" extrusionOk="0">
                <a:moveTo>
                  <a:pt x="0" y="21593"/>
                </a:moveTo>
                <a:cubicBezTo>
                  <a:pt x="0" y="9884"/>
                  <a:pt x="9327" y="308"/>
                  <a:pt x="21032" y="0"/>
                </a:cubicBezTo>
              </a:path>
              <a:path w="21600" h="21593" stroke="0" extrusionOk="0">
                <a:moveTo>
                  <a:pt x="0" y="21593"/>
                </a:moveTo>
                <a:cubicBezTo>
                  <a:pt x="0" y="9884"/>
                  <a:pt x="9327" y="308"/>
                  <a:pt x="21032" y="0"/>
                </a:cubicBezTo>
                <a:lnTo>
                  <a:pt x="21600" y="21593"/>
                </a:lnTo>
                <a:lnTo>
                  <a:pt x="0" y="21593"/>
                </a:lnTo>
                <a:close/>
              </a:path>
            </a:pathLst>
          </a:custGeom>
          <a:noFill/>
          <a:ln w="127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body" idx="1"/>
          </p:nvPr>
        </p:nvSpPr>
        <p:spPr>
          <a:xfrm>
            <a:off x="693105" y="1124744"/>
            <a:ext cx="10945216" cy="503547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latin typeface="Arial"/>
                <a:ea typeface="Arial"/>
                <a:cs typeface="Arial"/>
                <a:sym typeface="Arial"/>
              </a:rPr>
              <a:t>Framing system with beam, columns and braces. At least one end of every brace is connected to isolate a segment of the beam called a </a:t>
            </a:r>
            <a:r>
              <a:rPr lang="en-US" sz="2400" b="1" i="1">
                <a:solidFill>
                  <a:schemeClr val="dk2"/>
                </a:solidFill>
                <a:latin typeface="Arial"/>
                <a:ea typeface="Arial"/>
                <a:cs typeface="Arial"/>
                <a:sym typeface="Arial"/>
              </a:rPr>
              <a:t>link</a:t>
            </a:r>
            <a:r>
              <a:rPr lang="en-US" sz="2400">
                <a:latin typeface="Arial"/>
                <a:ea typeface="Arial"/>
                <a:cs typeface="Arial"/>
                <a:sym typeface="Arial"/>
              </a:rPr>
              <a:t>.</a:t>
            </a:r>
            <a:endParaRPr/>
          </a:p>
          <a:p>
            <a:pPr marL="0" lvl="0" indent="0" algn="l" rtl="0">
              <a:spcBef>
                <a:spcPts val="480"/>
              </a:spcBef>
              <a:spcAft>
                <a:spcPts val="0"/>
              </a:spcAft>
              <a:buClr>
                <a:schemeClr val="dk1"/>
              </a:buClr>
              <a:buSzPts val="2400"/>
              <a:buFont typeface="Calibri"/>
              <a:buNone/>
            </a:pPr>
            <a:endParaRPr sz="2400">
              <a:latin typeface="Arial"/>
              <a:ea typeface="Arial"/>
              <a:cs typeface="Arial"/>
              <a:sym typeface="Arial"/>
            </a:endParaRPr>
          </a:p>
          <a:p>
            <a:pPr marL="342900" lvl="0" indent="-342900" algn="l" rtl="0">
              <a:spcBef>
                <a:spcPts val="480"/>
              </a:spcBef>
              <a:spcAft>
                <a:spcPts val="0"/>
              </a:spcAft>
              <a:buClr>
                <a:schemeClr val="dk1"/>
              </a:buClr>
              <a:buSzPts val="2400"/>
              <a:buFont typeface="Arial"/>
              <a:buChar char="•"/>
            </a:pPr>
            <a:r>
              <a:rPr lang="en-US" sz="2400">
                <a:latin typeface="Arial"/>
                <a:ea typeface="Arial"/>
                <a:cs typeface="Arial"/>
                <a:sym typeface="Arial"/>
              </a:rPr>
              <a:t>Resist lateral load through a combination of frame action and truss action. EBFs can be viewed as a hybrid system between moment frames and concentrically braced frames.</a:t>
            </a:r>
            <a:endParaRPr/>
          </a:p>
          <a:p>
            <a:pPr marL="342900" lvl="0" indent="-190500" algn="l" rtl="0">
              <a:spcBef>
                <a:spcPts val="480"/>
              </a:spcBef>
              <a:spcAft>
                <a:spcPts val="0"/>
              </a:spcAft>
              <a:buClr>
                <a:schemeClr val="dk1"/>
              </a:buClr>
              <a:buSzPts val="2400"/>
              <a:buFont typeface="Arial"/>
              <a:buNone/>
            </a:pPr>
            <a:endParaRPr sz="2400">
              <a:latin typeface="Arial"/>
              <a:ea typeface="Arial"/>
              <a:cs typeface="Arial"/>
              <a:sym typeface="Arial"/>
            </a:endParaRPr>
          </a:p>
          <a:p>
            <a:pPr marL="342900" lvl="0" indent="-342900" algn="l" rtl="0">
              <a:spcBef>
                <a:spcPts val="480"/>
              </a:spcBef>
              <a:spcAft>
                <a:spcPts val="0"/>
              </a:spcAft>
              <a:buClr>
                <a:schemeClr val="dk1"/>
              </a:buClr>
              <a:buSzPts val="2400"/>
              <a:buFont typeface="Arial"/>
              <a:buChar char="•"/>
            </a:pPr>
            <a:r>
              <a:rPr lang="en-US" sz="2400">
                <a:latin typeface="Arial"/>
                <a:ea typeface="Arial"/>
                <a:cs typeface="Arial"/>
                <a:sym typeface="Arial"/>
              </a:rPr>
              <a:t>Develop ductility through inelastic action in the </a:t>
            </a:r>
            <a:r>
              <a:rPr lang="en-US" sz="2400" b="1" i="1">
                <a:solidFill>
                  <a:schemeClr val="dk2"/>
                </a:solidFill>
                <a:latin typeface="Arial"/>
                <a:ea typeface="Arial"/>
                <a:cs typeface="Arial"/>
                <a:sym typeface="Arial"/>
              </a:rPr>
              <a:t>links</a:t>
            </a:r>
            <a:r>
              <a:rPr lang="en-US" sz="2400">
                <a:latin typeface="Arial"/>
                <a:ea typeface="Arial"/>
                <a:cs typeface="Arial"/>
                <a:sym typeface="Arial"/>
              </a:rPr>
              <a:t>.</a:t>
            </a:r>
            <a:endParaRPr/>
          </a:p>
          <a:p>
            <a:pPr marL="342900" lvl="0" indent="-190500" algn="l" rtl="0">
              <a:spcBef>
                <a:spcPts val="480"/>
              </a:spcBef>
              <a:spcAft>
                <a:spcPts val="0"/>
              </a:spcAft>
              <a:buClr>
                <a:schemeClr val="dk1"/>
              </a:buClr>
              <a:buSzPts val="2400"/>
              <a:buFont typeface="Arial"/>
              <a:buNone/>
            </a:pPr>
            <a:endParaRPr sz="2400">
              <a:latin typeface="Arial"/>
              <a:ea typeface="Arial"/>
              <a:cs typeface="Arial"/>
              <a:sym typeface="Arial"/>
            </a:endParaRPr>
          </a:p>
          <a:p>
            <a:pPr marL="342900" lvl="0" indent="-342900" algn="l" rtl="0">
              <a:spcBef>
                <a:spcPts val="480"/>
              </a:spcBef>
              <a:spcAft>
                <a:spcPts val="0"/>
              </a:spcAft>
              <a:buClr>
                <a:schemeClr val="dk1"/>
              </a:buClr>
              <a:buSzPts val="2400"/>
              <a:buFont typeface="Arial"/>
              <a:buChar char="•"/>
            </a:pPr>
            <a:r>
              <a:rPr lang="en-US" sz="2400">
                <a:latin typeface="Arial"/>
                <a:ea typeface="Arial"/>
                <a:cs typeface="Arial"/>
                <a:sym typeface="Arial"/>
              </a:rPr>
              <a:t>EBFs can supply high levels of ductility (similar to MRFs), but can also provide high levels of elastic stiffness (similar to CBFs)</a:t>
            </a:r>
            <a:endParaRPr/>
          </a:p>
          <a:p>
            <a:pPr marL="342900" lvl="0" indent="-190500" algn="l" rtl="0">
              <a:spcBef>
                <a:spcPts val="480"/>
              </a:spcBef>
              <a:spcAft>
                <a:spcPts val="0"/>
              </a:spcAft>
              <a:buClr>
                <a:schemeClr val="dk1"/>
              </a:buClr>
              <a:buSzPts val="2400"/>
              <a:buFont typeface="Arial"/>
              <a:buNone/>
            </a:pPr>
            <a:endParaRPr sz="2400">
              <a:latin typeface="Arial"/>
              <a:ea typeface="Arial"/>
              <a:cs typeface="Arial"/>
              <a:sym typeface="Arial"/>
            </a:endParaRPr>
          </a:p>
          <a:p>
            <a:pPr marL="0" lvl="0" indent="0" algn="l" rtl="0">
              <a:spcBef>
                <a:spcPts val="480"/>
              </a:spcBef>
              <a:spcAft>
                <a:spcPts val="0"/>
              </a:spcAft>
              <a:buClr>
                <a:schemeClr val="dk1"/>
              </a:buClr>
              <a:buSzPts val="2400"/>
              <a:buFont typeface="Calibri"/>
              <a:buNone/>
            </a:pPr>
            <a:endParaRPr sz="2400"/>
          </a:p>
        </p:txBody>
      </p:sp>
      <p:sp>
        <p:nvSpPr>
          <p:cNvPr id="93" name="Google Shape;93;p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Eccentrically Braced Frames (EBFs)</a:t>
            </a:r>
            <a:endParaRPr/>
          </a:p>
        </p:txBody>
      </p:sp>
      <p:sp>
        <p:nvSpPr>
          <p:cNvPr id="94" name="Google Shape;94;p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5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1782" name="Google Shape;1782;p50" descr="Spec4ARLP-015"/>
          <p:cNvPicPr preferRelativeResize="0"/>
          <p:nvPr/>
        </p:nvPicPr>
        <p:blipFill rotWithShape="1">
          <a:blip r:embed="rId3">
            <a:alphaModFix/>
          </a:blip>
          <a:srcRect/>
          <a:stretch/>
        </p:blipFill>
        <p:spPr>
          <a:xfrm>
            <a:off x="2207568" y="985801"/>
            <a:ext cx="7776864" cy="5832649"/>
          </a:xfrm>
          <a:prstGeom prst="rect">
            <a:avLst/>
          </a:prstGeom>
          <a:noFill/>
          <a:ln>
            <a:noFill/>
          </a:ln>
        </p:spPr>
      </p:pic>
      <p:sp>
        <p:nvSpPr>
          <p:cNvPr id="1783" name="Google Shape;1783;p50"/>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Shear Link</a:t>
            </a:r>
            <a:endParaRPr/>
          </a:p>
        </p:txBody>
      </p:sp>
      <p:sp>
        <p:nvSpPr>
          <p:cNvPr id="1784" name="Google Shape;1784;p50"/>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W10x33 (A992)  e = 23" = 1.1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5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pic>
        <p:nvPicPr>
          <p:cNvPr id="1791" name="Google Shape;1791;p51" descr="Spec4ARLP-052"/>
          <p:cNvPicPr preferRelativeResize="0"/>
          <p:nvPr/>
        </p:nvPicPr>
        <p:blipFill rotWithShape="1">
          <a:blip r:embed="rId3">
            <a:alphaModFix/>
          </a:blip>
          <a:srcRect/>
          <a:stretch/>
        </p:blipFill>
        <p:spPr>
          <a:xfrm>
            <a:off x="2183761" y="990060"/>
            <a:ext cx="7824477" cy="5867940"/>
          </a:xfrm>
          <a:prstGeom prst="rect">
            <a:avLst/>
          </a:prstGeom>
          <a:noFill/>
          <a:ln>
            <a:noFill/>
          </a:ln>
        </p:spPr>
      </p:pic>
      <p:sp>
        <p:nvSpPr>
          <p:cNvPr id="1792" name="Google Shape;1792;p51"/>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Shear Link</a:t>
            </a:r>
            <a:endParaRPr/>
          </a:p>
        </p:txBody>
      </p:sp>
      <p:sp>
        <p:nvSpPr>
          <p:cNvPr id="1793" name="Google Shape;1793;p51"/>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W10x33 (A992)  e = 23" = 1.1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798"/>
        <p:cNvGrpSpPr/>
        <p:nvPr/>
      </p:nvGrpSpPr>
      <p:grpSpPr>
        <a:xfrm>
          <a:off x="0" y="0"/>
          <a:ext cx="0" cy="0"/>
          <a:chOff x="0" y="0"/>
          <a:chExt cx="0" cy="0"/>
        </a:xfrm>
      </p:grpSpPr>
      <p:sp>
        <p:nvSpPr>
          <p:cNvPr id="1799" name="Google Shape;1799;p52"/>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dirty="0">
                <a:solidFill>
                  <a:schemeClr val="bg1"/>
                </a:solidFill>
              </a:rPr>
              <a:t>Experimental Performance of a Shear Link</a:t>
            </a:r>
            <a:endParaRPr dirty="0">
              <a:solidFill>
                <a:schemeClr val="bg1"/>
              </a:solidFill>
            </a:endParaRPr>
          </a:p>
        </p:txBody>
      </p:sp>
      <p:sp>
        <p:nvSpPr>
          <p:cNvPr id="1800" name="Google Shape;1800;p52"/>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2"/>
              </a:buClr>
              <a:buSzPts val="2000"/>
              <a:buFont typeface="Arial"/>
              <a:buNone/>
            </a:pPr>
            <a:r>
              <a:rPr lang="en-US" sz="2000" dirty="0">
                <a:solidFill>
                  <a:schemeClr val="bg1"/>
                </a:solidFill>
              </a:rPr>
              <a:t>W10x33 (A992)  e = 23" = 1.1 </a:t>
            </a:r>
            <a:r>
              <a:rPr lang="en-US" sz="2000" dirty="0" err="1">
                <a:solidFill>
                  <a:schemeClr val="bg1"/>
                </a:solidFill>
              </a:rPr>
              <a:t>M</a:t>
            </a:r>
            <a:r>
              <a:rPr lang="en-US" sz="2000" baseline="-25000" dirty="0" err="1">
                <a:solidFill>
                  <a:schemeClr val="bg1"/>
                </a:solidFill>
              </a:rPr>
              <a:t>p</a:t>
            </a:r>
            <a:r>
              <a:rPr lang="en-US" sz="2000" dirty="0">
                <a:solidFill>
                  <a:schemeClr val="bg1"/>
                </a:solidFill>
              </a:rPr>
              <a:t>/</a:t>
            </a:r>
            <a:r>
              <a:rPr lang="en-US" sz="2000" dirty="0" err="1">
                <a:solidFill>
                  <a:schemeClr val="bg1"/>
                </a:solidFill>
              </a:rPr>
              <a:t>V</a:t>
            </a:r>
            <a:r>
              <a:rPr lang="en-US" sz="2000" baseline="-25000" dirty="0" err="1">
                <a:solidFill>
                  <a:schemeClr val="bg1"/>
                </a:solidFill>
              </a:rPr>
              <a:t>p</a:t>
            </a:r>
            <a:endParaRPr sz="2000" baseline="-25000" dirty="0">
              <a:solidFill>
                <a:schemeClr val="bg1"/>
              </a:solidFill>
            </a:endParaRPr>
          </a:p>
        </p:txBody>
      </p:sp>
      <p:sp>
        <p:nvSpPr>
          <p:cNvPr id="1801" name="Google Shape;1801;p5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1802" name="Google Shape;1802;p52"/>
          <p:cNvPicPr preferRelativeResize="0"/>
          <p:nvPr/>
        </p:nvPicPr>
        <p:blipFill rotWithShape="1">
          <a:blip r:embed="rId3">
            <a:alphaModFix/>
          </a:blip>
          <a:srcRect/>
          <a:stretch/>
        </p:blipFill>
        <p:spPr>
          <a:xfrm>
            <a:off x="2223742" y="1293646"/>
            <a:ext cx="7744516" cy="5295302"/>
          </a:xfrm>
          <a:prstGeom prst="rect">
            <a:avLst/>
          </a:prstGeom>
          <a:solidFill>
            <a:schemeClr val="dk1"/>
          </a:solidFill>
          <a:ln>
            <a:noFill/>
          </a:ln>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5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1809" name="Google Shape;1809;p53"/>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Shear Link</a:t>
            </a:r>
            <a:endParaRPr/>
          </a:p>
        </p:txBody>
      </p:sp>
      <p:sp>
        <p:nvSpPr>
          <p:cNvPr id="1810" name="Google Shape;1810;p53"/>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W10x33 (A992)  e = 23" = 1.1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a:p>
            <a:pPr marL="0" marR="0" lvl="0" indent="0" algn="l" rtl="0">
              <a:spcBef>
                <a:spcPts val="480"/>
              </a:spcBef>
              <a:spcAft>
                <a:spcPts val="0"/>
              </a:spcAft>
              <a:buClr>
                <a:schemeClr val="lt1"/>
              </a:buClr>
              <a:buSzPts val="2400"/>
              <a:buFont typeface="Arial"/>
              <a:buNone/>
            </a:pPr>
            <a:endParaRPr sz="2400" b="1">
              <a:solidFill>
                <a:schemeClr val="lt1"/>
              </a:solidFill>
              <a:latin typeface="Arial"/>
              <a:ea typeface="Arial"/>
              <a:cs typeface="Arial"/>
              <a:sym typeface="Arial"/>
            </a:endParaRPr>
          </a:p>
        </p:txBody>
      </p:sp>
      <p:pic>
        <p:nvPicPr>
          <p:cNvPr id="1811" name="Google Shape;1811;p53" descr="Spec4CRLP-067"/>
          <p:cNvPicPr preferRelativeResize="0"/>
          <p:nvPr/>
        </p:nvPicPr>
        <p:blipFill rotWithShape="1">
          <a:blip r:embed="rId3">
            <a:alphaModFix/>
          </a:blip>
          <a:srcRect/>
          <a:stretch/>
        </p:blipFill>
        <p:spPr>
          <a:xfrm>
            <a:off x="2207568" y="985801"/>
            <a:ext cx="7776864" cy="5831778"/>
          </a:xfrm>
          <a:prstGeom prst="rect">
            <a:avLst/>
          </a:prstGeom>
          <a:noFill/>
          <a:ln>
            <a:noFill/>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16"/>
        <p:cNvGrpSpPr/>
        <p:nvPr/>
      </p:nvGrpSpPr>
      <p:grpSpPr>
        <a:xfrm>
          <a:off x="0" y="0"/>
          <a:ext cx="0" cy="0"/>
          <a:chOff x="0" y="0"/>
          <a:chExt cx="0" cy="0"/>
        </a:xfrm>
      </p:grpSpPr>
      <p:sp>
        <p:nvSpPr>
          <p:cNvPr id="1817" name="Google Shape;1817;p54"/>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dirty="0">
                <a:solidFill>
                  <a:schemeClr val="bg1"/>
                </a:solidFill>
              </a:rPr>
              <a:t>Experimental Performance of a Shear Link</a:t>
            </a:r>
            <a:endParaRPr dirty="0">
              <a:solidFill>
                <a:schemeClr val="bg1"/>
              </a:solidFill>
            </a:endParaRPr>
          </a:p>
        </p:txBody>
      </p:sp>
      <p:sp>
        <p:nvSpPr>
          <p:cNvPr id="1818" name="Google Shape;1818;p54"/>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2"/>
              </a:buClr>
              <a:buSzPts val="2000"/>
              <a:buFont typeface="Arial"/>
              <a:buNone/>
            </a:pPr>
            <a:r>
              <a:rPr lang="en-US" sz="2000" dirty="0">
                <a:solidFill>
                  <a:schemeClr val="bg1"/>
                </a:solidFill>
              </a:rPr>
              <a:t>W10x33 (A992)  e = 23" = 1.1 </a:t>
            </a:r>
            <a:r>
              <a:rPr lang="en-US" sz="2000" dirty="0" err="1">
                <a:solidFill>
                  <a:schemeClr val="bg1"/>
                </a:solidFill>
              </a:rPr>
              <a:t>M</a:t>
            </a:r>
            <a:r>
              <a:rPr lang="en-US" sz="2000" baseline="-25000" dirty="0" err="1">
                <a:solidFill>
                  <a:schemeClr val="bg1"/>
                </a:solidFill>
              </a:rPr>
              <a:t>p</a:t>
            </a:r>
            <a:r>
              <a:rPr lang="en-US" sz="2000" dirty="0">
                <a:solidFill>
                  <a:schemeClr val="bg1"/>
                </a:solidFill>
              </a:rPr>
              <a:t>/</a:t>
            </a:r>
            <a:r>
              <a:rPr lang="en-US" sz="2000" dirty="0" err="1">
                <a:solidFill>
                  <a:schemeClr val="bg1"/>
                </a:solidFill>
              </a:rPr>
              <a:t>V</a:t>
            </a:r>
            <a:r>
              <a:rPr lang="en-US" sz="2000" baseline="-25000" dirty="0" err="1">
                <a:solidFill>
                  <a:schemeClr val="bg1"/>
                </a:solidFill>
              </a:rPr>
              <a:t>p</a:t>
            </a:r>
            <a:endParaRPr sz="2000" baseline="-25000" dirty="0">
              <a:solidFill>
                <a:schemeClr val="bg1"/>
              </a:solidFill>
            </a:endParaRPr>
          </a:p>
        </p:txBody>
      </p:sp>
      <p:sp>
        <p:nvSpPr>
          <p:cNvPr id="1819" name="Google Shape;1819;p5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grpSp>
        <p:nvGrpSpPr>
          <p:cNvPr id="1820" name="Google Shape;1820;p54"/>
          <p:cNvGrpSpPr/>
          <p:nvPr/>
        </p:nvGrpSpPr>
        <p:grpSpPr>
          <a:xfrm>
            <a:off x="2659007" y="1101238"/>
            <a:ext cx="6873985" cy="5459887"/>
            <a:chOff x="1919536" y="1254886"/>
            <a:chExt cx="6678612" cy="5304706"/>
          </a:xfrm>
        </p:grpSpPr>
        <p:pic>
          <p:nvPicPr>
            <p:cNvPr id="1821" name="Google Shape;1821;p54"/>
            <p:cNvPicPr preferRelativeResize="0"/>
            <p:nvPr/>
          </p:nvPicPr>
          <p:blipFill rotWithShape="1">
            <a:blip r:embed="rId3">
              <a:alphaModFix/>
            </a:blip>
            <a:srcRect/>
            <a:stretch/>
          </p:blipFill>
          <p:spPr>
            <a:xfrm>
              <a:off x="1919536" y="2006642"/>
              <a:ext cx="6678612" cy="4552950"/>
            </a:xfrm>
            <a:prstGeom prst="rect">
              <a:avLst/>
            </a:prstGeom>
            <a:solidFill>
              <a:schemeClr val="dk1"/>
            </a:solidFill>
            <a:ln>
              <a:noFill/>
            </a:ln>
          </p:spPr>
        </p:pic>
        <p:cxnSp>
          <p:nvCxnSpPr>
            <p:cNvPr id="1822" name="Google Shape;1822;p54"/>
            <p:cNvCxnSpPr/>
            <p:nvPr/>
          </p:nvCxnSpPr>
          <p:spPr>
            <a:xfrm rot="10800000">
              <a:off x="3816598" y="1664684"/>
              <a:ext cx="0" cy="2352675"/>
            </a:xfrm>
            <a:prstGeom prst="straightConnector1">
              <a:avLst/>
            </a:prstGeom>
            <a:noFill/>
            <a:ln w="38100" cap="flat" cmpd="sng">
              <a:solidFill>
                <a:srgbClr val="FF0000"/>
              </a:solidFill>
              <a:prstDash val="solid"/>
              <a:round/>
              <a:headEnd type="none" w="med" len="med"/>
              <a:tailEnd type="none" w="med" len="med"/>
            </a:ln>
          </p:spPr>
        </p:cxnSp>
        <p:cxnSp>
          <p:nvCxnSpPr>
            <p:cNvPr id="1823" name="Google Shape;1823;p54"/>
            <p:cNvCxnSpPr/>
            <p:nvPr/>
          </p:nvCxnSpPr>
          <p:spPr>
            <a:xfrm rot="10800000">
              <a:off x="7383711" y="1664684"/>
              <a:ext cx="0" cy="2352675"/>
            </a:xfrm>
            <a:prstGeom prst="straightConnector1">
              <a:avLst/>
            </a:prstGeom>
            <a:noFill/>
            <a:ln w="38100" cap="flat" cmpd="sng">
              <a:solidFill>
                <a:srgbClr val="FF0000"/>
              </a:solidFill>
              <a:prstDash val="solid"/>
              <a:round/>
              <a:headEnd type="none" w="med" len="med"/>
              <a:tailEnd type="none" w="med" len="med"/>
            </a:ln>
          </p:spPr>
        </p:cxnSp>
        <p:cxnSp>
          <p:nvCxnSpPr>
            <p:cNvPr id="1824" name="Google Shape;1824;p54"/>
            <p:cNvCxnSpPr/>
            <p:nvPr/>
          </p:nvCxnSpPr>
          <p:spPr>
            <a:xfrm>
              <a:off x="3816598" y="1785111"/>
              <a:ext cx="3567113" cy="0"/>
            </a:xfrm>
            <a:prstGeom prst="straightConnector1">
              <a:avLst/>
            </a:prstGeom>
            <a:noFill/>
            <a:ln w="28575" cap="flat" cmpd="sng">
              <a:solidFill>
                <a:srgbClr val="FF0000"/>
              </a:solidFill>
              <a:prstDash val="solid"/>
              <a:round/>
              <a:headEnd type="triangle" w="med" len="med"/>
              <a:tailEnd type="triangle" w="med" len="med"/>
            </a:ln>
          </p:spPr>
        </p:cxnSp>
        <p:sp>
          <p:nvSpPr>
            <p:cNvPr id="1825" name="Google Shape;1825;p54"/>
            <p:cNvSpPr txBox="1"/>
            <p:nvPr/>
          </p:nvSpPr>
          <p:spPr>
            <a:xfrm>
              <a:off x="4499223" y="1254886"/>
              <a:ext cx="220186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1" dirty="0" err="1">
                  <a:solidFill>
                    <a:srgbClr val="FF0000"/>
                  </a:solidFill>
                  <a:latin typeface="Arial"/>
                  <a:ea typeface="Arial"/>
                  <a:cs typeface="Arial"/>
                  <a:sym typeface="Arial"/>
                </a:rPr>
                <a:t>γ</a:t>
              </a:r>
              <a:r>
                <a:rPr lang="en-US" sz="2400" b="1" baseline="-25000" dirty="0" err="1">
                  <a:solidFill>
                    <a:srgbClr val="FF0000"/>
                  </a:solidFill>
                  <a:latin typeface="Arial"/>
                  <a:ea typeface="Arial"/>
                  <a:cs typeface="Arial"/>
                  <a:sym typeface="Arial"/>
                </a:rPr>
                <a:t>p</a:t>
              </a:r>
              <a:r>
                <a:rPr lang="en-US" sz="2400" b="1" dirty="0">
                  <a:solidFill>
                    <a:srgbClr val="FF0000"/>
                  </a:solidFill>
                  <a:latin typeface="Arial"/>
                  <a:ea typeface="Arial"/>
                  <a:cs typeface="Arial"/>
                  <a:sym typeface="Arial"/>
                </a:rPr>
                <a:t> = ± 0.10 rad</a:t>
              </a:r>
              <a:endParaRPr dirty="0">
                <a:solidFill>
                  <a:srgbClr val="FF0000"/>
                </a:solidFill>
              </a:endParaRPr>
            </a:p>
          </p:txBody>
        </p:sp>
      </p:gr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5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Longer Links</a:t>
            </a:r>
            <a:endParaRPr/>
          </a:p>
        </p:txBody>
      </p:sp>
      <p:sp>
        <p:nvSpPr>
          <p:cNvPr id="1832" name="Google Shape;1832;p5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
        <p:nvSpPr>
          <p:cNvPr id="1833" name="Google Shape;1833;p55"/>
          <p:cNvSpPr/>
          <p:nvPr/>
        </p:nvSpPr>
        <p:spPr>
          <a:xfrm>
            <a:off x="1310296" y="3598178"/>
            <a:ext cx="9934325" cy="1565147"/>
          </a:xfrm>
          <a:prstGeom prst="rect">
            <a:avLst/>
          </a:prstGeom>
          <a:noFill/>
          <a:ln>
            <a:noFill/>
          </a:ln>
        </p:spPr>
        <p:txBody>
          <a:bodyPr spcFirstLastPara="1" wrap="square" lIns="92075" tIns="46025" rIns="92075" bIns="46025" anchor="t" anchorCtr="0">
            <a:spAutoFit/>
          </a:bodyPr>
          <a:lstStyle/>
          <a:p>
            <a:pPr marL="342900" marR="0" lvl="0" indent="-342900" algn="l" rtl="0">
              <a:spcBef>
                <a:spcPts val="0"/>
              </a:spcBef>
              <a:spcAft>
                <a:spcPts val="0"/>
              </a:spcAft>
              <a:buClr>
                <a:schemeClr val="dk1"/>
              </a:buClr>
              <a:buSzPts val="2800"/>
              <a:buFont typeface="Arial"/>
              <a:buChar char="•"/>
            </a:pPr>
            <a:r>
              <a:rPr lang="en-US" sz="2800" b="0" dirty="0">
                <a:solidFill>
                  <a:schemeClr val="dk1"/>
                </a:solidFill>
                <a:latin typeface="Arial"/>
                <a:ea typeface="Arial"/>
                <a:cs typeface="Arial"/>
                <a:sym typeface="Arial"/>
              </a:rPr>
              <a:t>Longer links provide less strength, stiffness and ductility</a:t>
            </a:r>
            <a:endParaRPr dirty="0"/>
          </a:p>
          <a:p>
            <a:pPr marL="342900" marR="0" lvl="0" indent="-342900" algn="l" rtl="0">
              <a:spcBef>
                <a:spcPts val="1400"/>
              </a:spcBef>
              <a:spcAft>
                <a:spcPts val="0"/>
              </a:spcAft>
              <a:buClr>
                <a:schemeClr val="dk1"/>
              </a:buClr>
              <a:buSzPts val="2800"/>
              <a:buFont typeface="Arial"/>
              <a:buChar char="•"/>
            </a:pPr>
            <a:r>
              <a:rPr lang="en-US" sz="2800" b="0" dirty="0">
                <a:solidFill>
                  <a:schemeClr val="dk1"/>
                </a:solidFill>
                <a:latin typeface="Arial"/>
                <a:ea typeface="Arial"/>
                <a:cs typeface="Arial"/>
                <a:sym typeface="Arial"/>
              </a:rPr>
              <a:t>Use longer links only when needed for architectural constraints</a:t>
            </a:r>
            <a:endParaRPr dirty="0"/>
          </a:p>
        </p:txBody>
      </p:sp>
      <p:sp>
        <p:nvSpPr>
          <p:cNvPr id="1834" name="Google Shape;1834;p55"/>
          <p:cNvSpPr txBox="1"/>
          <p:nvPr/>
        </p:nvSpPr>
        <p:spPr>
          <a:xfrm>
            <a:off x="4844710" y="1694675"/>
            <a:ext cx="2499339" cy="1376724"/>
          </a:xfrm>
          <a:prstGeom prst="rect">
            <a:avLst/>
          </a:prstGeom>
          <a:blipFill rotWithShape="1">
            <a:blip r:embed="rId3">
              <a:alphaModFix/>
            </a:blip>
            <a:stretch>
              <a:fillRect/>
            </a:stretch>
          </a:blip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0" name="Google Shape;1840;p5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1841" name="Google Shape;1841;p56"/>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Flexural Yielding Link</a:t>
            </a:r>
            <a:endParaRPr/>
          </a:p>
        </p:txBody>
      </p:sp>
      <p:sp>
        <p:nvSpPr>
          <p:cNvPr id="1842" name="Google Shape;1842;p56"/>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W12x16 (A36)  e = 44" = 3.4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p:txBody>
      </p:sp>
      <p:pic>
        <p:nvPicPr>
          <p:cNvPr id="1843" name="Google Shape;1843;p56" descr="EBF13"/>
          <p:cNvPicPr preferRelativeResize="0"/>
          <p:nvPr/>
        </p:nvPicPr>
        <p:blipFill rotWithShape="1">
          <a:blip r:embed="rId3">
            <a:alphaModFix/>
          </a:blip>
          <a:srcRect t="11374"/>
          <a:stretch/>
        </p:blipFill>
        <p:spPr>
          <a:xfrm>
            <a:off x="1227855" y="985801"/>
            <a:ext cx="9736289" cy="5872199"/>
          </a:xfrm>
          <a:prstGeom prst="rect">
            <a:avLst/>
          </a:prstGeom>
          <a:noFill/>
          <a:ln>
            <a:noFill/>
          </a:ln>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5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1850" name="Google Shape;1850;p57"/>
          <p:cNvSpPr txBox="1"/>
          <p:nvPr/>
        </p:nvSpPr>
        <p:spPr>
          <a:xfrm>
            <a:off x="179512" y="130109"/>
            <a:ext cx="8208912" cy="4048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Experimental Performance of a Flexural Yielding Link</a:t>
            </a:r>
            <a:endParaRPr/>
          </a:p>
        </p:txBody>
      </p:sp>
      <p:sp>
        <p:nvSpPr>
          <p:cNvPr id="1851" name="Google Shape;1851;p57"/>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a:solidFill>
                  <a:schemeClr val="lt1"/>
                </a:solidFill>
                <a:latin typeface="Arial"/>
                <a:ea typeface="Arial"/>
                <a:cs typeface="Arial"/>
                <a:sym typeface="Arial"/>
              </a:rPr>
              <a:t>W12x16 (A36)  e = 44" = 3.4 M</a:t>
            </a:r>
            <a:r>
              <a:rPr lang="en-US" sz="2000" b="1" baseline="-25000">
                <a:solidFill>
                  <a:schemeClr val="lt1"/>
                </a:solidFill>
                <a:latin typeface="Arial"/>
                <a:ea typeface="Arial"/>
                <a:cs typeface="Arial"/>
                <a:sym typeface="Arial"/>
              </a:rPr>
              <a:t>p</a:t>
            </a:r>
            <a:r>
              <a:rPr lang="en-US" sz="2000" b="1">
                <a:solidFill>
                  <a:schemeClr val="lt1"/>
                </a:solidFill>
                <a:latin typeface="Arial"/>
                <a:ea typeface="Arial"/>
                <a:cs typeface="Arial"/>
                <a:sym typeface="Arial"/>
              </a:rPr>
              <a:t>/V</a:t>
            </a:r>
            <a:r>
              <a:rPr lang="en-US" sz="2000" b="1" baseline="-25000">
                <a:solidFill>
                  <a:schemeClr val="lt1"/>
                </a:solidFill>
                <a:latin typeface="Arial"/>
                <a:ea typeface="Arial"/>
                <a:cs typeface="Arial"/>
                <a:sym typeface="Arial"/>
              </a:rPr>
              <a:t>p</a:t>
            </a:r>
            <a:endParaRPr sz="2000" b="1" baseline="-25000">
              <a:solidFill>
                <a:schemeClr val="lt1"/>
              </a:solidFill>
              <a:latin typeface="Arial"/>
              <a:ea typeface="Arial"/>
              <a:cs typeface="Arial"/>
              <a:sym typeface="Arial"/>
            </a:endParaRPr>
          </a:p>
        </p:txBody>
      </p:sp>
      <p:pic>
        <p:nvPicPr>
          <p:cNvPr id="1852" name="Google Shape;1852;p57" descr="spec"/>
          <p:cNvPicPr preferRelativeResize="0"/>
          <p:nvPr/>
        </p:nvPicPr>
        <p:blipFill rotWithShape="1">
          <a:blip r:embed="rId3">
            <a:alphaModFix/>
          </a:blip>
          <a:srcRect r="4944" b="3825"/>
          <a:stretch/>
        </p:blipFill>
        <p:spPr>
          <a:xfrm>
            <a:off x="2531604" y="1000000"/>
            <a:ext cx="7128792" cy="5827608"/>
          </a:xfrm>
          <a:prstGeom prst="rect">
            <a:avLst/>
          </a:prstGeom>
          <a:noFill/>
          <a:ln>
            <a:noFill/>
          </a:ln>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5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
        <p:nvSpPr>
          <p:cNvPr id="1859" name="Google Shape;1859;p58"/>
          <p:cNvSpPr txBox="1"/>
          <p:nvPr/>
        </p:nvSpPr>
        <p:spPr>
          <a:xfrm>
            <a:off x="179511" y="130109"/>
            <a:ext cx="11458809"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Arial"/>
              <a:buNone/>
            </a:pPr>
            <a:r>
              <a:rPr lang="en-US" sz="2400" b="1" dirty="0">
                <a:solidFill>
                  <a:schemeClr val="lt1"/>
                </a:solidFill>
                <a:latin typeface="Arial"/>
                <a:ea typeface="Arial"/>
                <a:cs typeface="Arial"/>
                <a:sym typeface="Arial"/>
              </a:rPr>
              <a:t>Experimental Performance of an Intermediate (Shear &amp; Flexural Yielding) Link</a:t>
            </a:r>
            <a:endParaRPr dirty="0"/>
          </a:p>
          <a:p>
            <a:pPr marL="0" marR="0" lvl="0" indent="0" algn="l" rtl="0">
              <a:spcBef>
                <a:spcPts val="480"/>
              </a:spcBef>
              <a:spcAft>
                <a:spcPts val="0"/>
              </a:spcAft>
              <a:buClr>
                <a:schemeClr val="lt1"/>
              </a:buClr>
              <a:buSzPts val="2400"/>
              <a:buFont typeface="Arial"/>
              <a:buNone/>
            </a:pPr>
            <a:endParaRPr sz="2400" b="1" dirty="0">
              <a:solidFill>
                <a:schemeClr val="lt1"/>
              </a:solidFill>
              <a:latin typeface="Arial"/>
              <a:ea typeface="Arial"/>
              <a:cs typeface="Arial"/>
              <a:sym typeface="Arial"/>
            </a:endParaRPr>
          </a:p>
        </p:txBody>
      </p:sp>
      <p:sp>
        <p:nvSpPr>
          <p:cNvPr id="1860" name="Google Shape;1860;p58"/>
          <p:cNvSpPr txBox="1"/>
          <p:nvPr/>
        </p:nvSpPr>
        <p:spPr>
          <a:xfrm>
            <a:off x="179512" y="534951"/>
            <a:ext cx="8208912" cy="450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Arial"/>
              <a:buNone/>
            </a:pPr>
            <a:r>
              <a:rPr lang="en-US" sz="2000" b="1" dirty="0">
                <a:solidFill>
                  <a:schemeClr val="lt1"/>
                </a:solidFill>
                <a:latin typeface="Arial"/>
                <a:ea typeface="Arial"/>
                <a:cs typeface="Arial"/>
                <a:sym typeface="Arial"/>
              </a:rPr>
              <a:t>W16x16 (A992)  e = 48" = </a:t>
            </a:r>
            <a:r>
              <a:rPr lang="en-US" sz="2000" b="1" dirty="0">
                <a:solidFill>
                  <a:schemeClr val="lt1"/>
                </a:solidFill>
              </a:rPr>
              <a:t>2</a:t>
            </a:r>
            <a:r>
              <a:rPr lang="en-US" sz="2000" b="1" dirty="0">
                <a:solidFill>
                  <a:schemeClr val="lt1"/>
                </a:solidFill>
                <a:latin typeface="Arial"/>
                <a:ea typeface="Arial"/>
                <a:cs typeface="Arial"/>
                <a:sym typeface="Arial"/>
              </a:rPr>
              <a:t> </a:t>
            </a:r>
            <a:r>
              <a:rPr lang="en-US" sz="2000" b="1" dirty="0" err="1">
                <a:solidFill>
                  <a:schemeClr val="lt1"/>
                </a:solidFill>
                <a:latin typeface="Arial"/>
                <a:ea typeface="Arial"/>
                <a:cs typeface="Arial"/>
                <a:sym typeface="Arial"/>
              </a:rPr>
              <a:t>M</a:t>
            </a:r>
            <a:r>
              <a:rPr lang="en-US" sz="2000" b="1" baseline="-25000" dirty="0" err="1">
                <a:solidFill>
                  <a:schemeClr val="lt1"/>
                </a:solidFill>
                <a:latin typeface="Arial"/>
                <a:ea typeface="Arial"/>
                <a:cs typeface="Arial"/>
                <a:sym typeface="Arial"/>
              </a:rPr>
              <a:t>p</a:t>
            </a:r>
            <a:r>
              <a:rPr lang="en-US" sz="2000" b="1" dirty="0">
                <a:solidFill>
                  <a:schemeClr val="lt1"/>
                </a:solidFill>
                <a:latin typeface="Arial"/>
                <a:ea typeface="Arial"/>
                <a:cs typeface="Arial"/>
                <a:sym typeface="Arial"/>
              </a:rPr>
              <a:t>/</a:t>
            </a:r>
            <a:r>
              <a:rPr lang="en-US" sz="2000" b="1" dirty="0" err="1">
                <a:solidFill>
                  <a:schemeClr val="lt1"/>
                </a:solidFill>
                <a:latin typeface="Arial"/>
                <a:ea typeface="Arial"/>
                <a:cs typeface="Arial"/>
                <a:sym typeface="Arial"/>
              </a:rPr>
              <a:t>V</a:t>
            </a:r>
            <a:r>
              <a:rPr lang="en-US" sz="2000" b="1" baseline="-25000" dirty="0" err="1">
                <a:solidFill>
                  <a:schemeClr val="lt1"/>
                </a:solidFill>
                <a:latin typeface="Arial"/>
                <a:ea typeface="Arial"/>
                <a:cs typeface="Arial"/>
                <a:sym typeface="Arial"/>
              </a:rPr>
              <a:t>p</a:t>
            </a:r>
            <a:endParaRPr sz="2000" b="1" baseline="-25000" dirty="0">
              <a:solidFill>
                <a:schemeClr val="lt1"/>
              </a:solidFill>
              <a:latin typeface="Arial"/>
              <a:ea typeface="Arial"/>
              <a:cs typeface="Arial"/>
              <a:sym typeface="Arial"/>
            </a:endParaRPr>
          </a:p>
        </p:txBody>
      </p:sp>
      <p:pic>
        <p:nvPicPr>
          <p:cNvPr id="1861" name="Google Shape;1861;p58" descr="Spec9-3"/>
          <p:cNvPicPr preferRelativeResize="0"/>
          <p:nvPr/>
        </p:nvPicPr>
        <p:blipFill rotWithShape="1">
          <a:blip r:embed="rId3">
            <a:alphaModFix/>
          </a:blip>
          <a:srcRect/>
          <a:stretch/>
        </p:blipFill>
        <p:spPr>
          <a:xfrm>
            <a:off x="1595639" y="986937"/>
            <a:ext cx="9000721" cy="5871063"/>
          </a:xfrm>
          <a:prstGeom prst="rect">
            <a:avLst/>
          </a:prstGeom>
          <a:noFill/>
          <a:ln>
            <a:noFill/>
          </a:ln>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6"/>
        <p:cNvGrpSpPr/>
        <p:nvPr/>
      </p:nvGrpSpPr>
      <p:grpSpPr>
        <a:xfrm>
          <a:off x="0" y="0"/>
          <a:ext cx="0" cy="0"/>
          <a:chOff x="0" y="0"/>
          <a:chExt cx="0" cy="0"/>
        </a:xfrm>
      </p:grpSpPr>
      <p:sp>
        <p:nvSpPr>
          <p:cNvPr id="1867" name="Google Shape;1867;p59"/>
          <p:cNvSpPr txBox="1">
            <a:spLocks noGrp="1"/>
          </p:cNvSpPr>
          <p:nvPr>
            <p:ph type="body" idx="1"/>
          </p:nvPr>
        </p:nvSpPr>
        <p:spPr>
          <a:xfrm>
            <a:off x="383364" y="269052"/>
            <a:ext cx="11545284" cy="4508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sz="2400" dirty="0">
                <a:solidFill>
                  <a:schemeClr val="bg1"/>
                </a:solidFill>
              </a:rPr>
              <a:t>Experimental Performance of an Intermediate (Shear &amp; Flexural Yielding) Link</a:t>
            </a:r>
            <a:endParaRPr dirty="0">
              <a:solidFill>
                <a:schemeClr val="bg1"/>
              </a:solidFill>
            </a:endParaRPr>
          </a:p>
        </p:txBody>
      </p:sp>
      <p:sp>
        <p:nvSpPr>
          <p:cNvPr id="1868" name="Google Shape;1868;p59"/>
          <p:cNvSpPr txBox="1">
            <a:spLocks noGrp="1"/>
          </p:cNvSpPr>
          <p:nvPr>
            <p:ph type="body" idx="2"/>
          </p:nvPr>
        </p:nvSpPr>
        <p:spPr>
          <a:xfrm>
            <a:off x="383364" y="745902"/>
            <a:ext cx="11230952" cy="4508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2"/>
              </a:buClr>
              <a:buSzPts val="2000"/>
              <a:buFont typeface="Arial"/>
              <a:buNone/>
            </a:pPr>
            <a:r>
              <a:rPr lang="en-US" sz="2000">
                <a:solidFill>
                  <a:schemeClr val="bg1"/>
                </a:solidFill>
              </a:rPr>
              <a:t>W16x36 (A992)  e = 48" = 2 M</a:t>
            </a:r>
            <a:r>
              <a:rPr lang="en-US" sz="2000" baseline="-25000">
                <a:solidFill>
                  <a:schemeClr val="bg1"/>
                </a:solidFill>
              </a:rPr>
              <a:t>p</a:t>
            </a:r>
            <a:r>
              <a:rPr lang="en-US" sz="2000">
                <a:solidFill>
                  <a:schemeClr val="bg1"/>
                </a:solidFill>
              </a:rPr>
              <a:t>/V</a:t>
            </a:r>
            <a:r>
              <a:rPr lang="en-US" sz="2000" baseline="-25000">
                <a:solidFill>
                  <a:schemeClr val="bg1"/>
                </a:solidFill>
              </a:rPr>
              <a:t>p</a:t>
            </a:r>
            <a:endParaRPr sz="2000" baseline="-25000">
              <a:solidFill>
                <a:schemeClr val="bg1"/>
              </a:solidFill>
            </a:endParaRPr>
          </a:p>
        </p:txBody>
      </p:sp>
      <p:sp>
        <p:nvSpPr>
          <p:cNvPr id="1869" name="Google Shape;1869;p5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870" name="Google Shape;1870;p59"/>
          <p:cNvPicPr preferRelativeResize="0"/>
          <p:nvPr/>
        </p:nvPicPr>
        <p:blipFill rotWithShape="1">
          <a:blip r:embed="rId3">
            <a:alphaModFix/>
          </a:blip>
          <a:srcRect/>
          <a:stretch/>
        </p:blipFill>
        <p:spPr>
          <a:xfrm>
            <a:off x="1955540" y="1182653"/>
            <a:ext cx="8280920" cy="5663420"/>
          </a:xfrm>
          <a:prstGeom prst="rect">
            <a:avLst/>
          </a:prstGeom>
          <a:solidFill>
            <a:schemeClr val="dk1"/>
          </a:solid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grpSp>
        <p:nvGrpSpPr>
          <p:cNvPr id="101" name="Google Shape;101;p6"/>
          <p:cNvGrpSpPr/>
          <p:nvPr/>
        </p:nvGrpSpPr>
        <p:grpSpPr>
          <a:xfrm>
            <a:off x="3062287" y="627046"/>
            <a:ext cx="6067425" cy="6003925"/>
            <a:chOff x="969" y="168"/>
            <a:chExt cx="3822" cy="3782"/>
          </a:xfrm>
        </p:grpSpPr>
        <p:grpSp>
          <p:nvGrpSpPr>
            <p:cNvPr id="102" name="Google Shape;102;p6"/>
            <p:cNvGrpSpPr/>
            <p:nvPr/>
          </p:nvGrpSpPr>
          <p:grpSpPr>
            <a:xfrm>
              <a:off x="1053" y="168"/>
              <a:ext cx="3648" cy="3722"/>
              <a:chOff x="1053" y="168"/>
              <a:chExt cx="3648" cy="3722"/>
            </a:xfrm>
          </p:grpSpPr>
          <p:sp>
            <p:nvSpPr>
              <p:cNvPr id="103" name="Google Shape;103;p6"/>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04" name="Google Shape;104;p6"/>
              <p:cNvGrpSpPr/>
              <p:nvPr/>
            </p:nvGrpSpPr>
            <p:grpSpPr>
              <a:xfrm flipH="1">
                <a:off x="3072" y="2318"/>
                <a:ext cx="355" cy="242"/>
                <a:chOff x="2334" y="1156"/>
                <a:chExt cx="355" cy="242"/>
              </a:xfrm>
            </p:grpSpPr>
            <p:sp>
              <p:nvSpPr>
                <p:cNvPr id="105" name="Google Shape;105;p6"/>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6" name="Google Shape;106;p6"/>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07" name="Google Shape;107;p6"/>
              <p:cNvGrpSpPr/>
              <p:nvPr/>
            </p:nvGrpSpPr>
            <p:grpSpPr>
              <a:xfrm flipH="1">
                <a:off x="3071" y="2031"/>
                <a:ext cx="1435" cy="287"/>
                <a:chOff x="1255" y="869"/>
                <a:chExt cx="1435" cy="287"/>
              </a:xfrm>
            </p:grpSpPr>
            <p:grpSp>
              <p:nvGrpSpPr>
                <p:cNvPr id="108" name="Google Shape;108;p6"/>
                <p:cNvGrpSpPr/>
                <p:nvPr/>
              </p:nvGrpSpPr>
              <p:grpSpPr>
                <a:xfrm>
                  <a:off x="1255" y="869"/>
                  <a:ext cx="1434" cy="287"/>
                  <a:chOff x="1255" y="869"/>
                  <a:chExt cx="1434" cy="287"/>
                </a:xfrm>
              </p:grpSpPr>
              <p:grpSp>
                <p:nvGrpSpPr>
                  <p:cNvPr id="109" name="Google Shape;109;p6"/>
                  <p:cNvGrpSpPr/>
                  <p:nvPr/>
                </p:nvGrpSpPr>
                <p:grpSpPr>
                  <a:xfrm>
                    <a:off x="1255" y="869"/>
                    <a:ext cx="1434" cy="287"/>
                    <a:chOff x="1255" y="869"/>
                    <a:chExt cx="1434" cy="287"/>
                  </a:xfrm>
                </p:grpSpPr>
                <p:sp>
                  <p:nvSpPr>
                    <p:cNvPr id="110" name="Google Shape;110;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11" name="Google Shape;111;p6"/>
                    <p:cNvCxnSpPr/>
                    <p:nvPr/>
                  </p:nvCxnSpPr>
                  <p:spPr>
                    <a:xfrm>
                      <a:off x="1255" y="901"/>
                      <a:ext cx="1434" cy="0"/>
                    </a:xfrm>
                    <a:prstGeom prst="straightConnector1">
                      <a:avLst/>
                    </a:prstGeom>
                    <a:noFill/>
                    <a:ln>
                      <a:noFill/>
                    </a:ln>
                  </p:spPr>
                </p:cxnSp>
                <p:cxnSp>
                  <p:nvCxnSpPr>
                    <p:cNvPr id="112" name="Google Shape;112;p6"/>
                    <p:cNvCxnSpPr/>
                    <p:nvPr/>
                  </p:nvCxnSpPr>
                  <p:spPr>
                    <a:xfrm>
                      <a:off x="1255" y="1124"/>
                      <a:ext cx="1434" cy="0"/>
                    </a:xfrm>
                    <a:prstGeom prst="straightConnector1">
                      <a:avLst/>
                    </a:prstGeom>
                    <a:noFill/>
                    <a:ln>
                      <a:noFill/>
                    </a:ln>
                  </p:spPr>
                </p:cxnSp>
              </p:grpSp>
              <p:sp>
                <p:nvSpPr>
                  <p:cNvPr id="113" name="Google Shape;113;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14" name="Google Shape;114;p6"/>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15" name="Google Shape;115;p6"/>
              <p:cNvSpPr/>
              <p:nvPr/>
            </p:nvSpPr>
            <p:spPr>
              <a:xfrm rot="2897558" flipH="1">
                <a:off x="2989" y="2994"/>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6" name="Google Shape;116;p6"/>
              <p:cNvSpPr/>
              <p:nvPr/>
            </p:nvSpPr>
            <p:spPr>
              <a:xfrm flipH="1">
                <a:off x="3410" y="2064"/>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17" name="Google Shape;117;p6"/>
              <p:cNvCxnSpPr/>
              <p:nvPr/>
            </p:nvCxnSpPr>
            <p:spPr>
              <a:xfrm rot="10800000">
                <a:off x="3075" y="203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18" name="Google Shape;118;p6"/>
              <p:cNvCxnSpPr/>
              <p:nvPr/>
            </p:nvCxnSpPr>
            <p:spPr>
              <a:xfrm rot="10800000">
                <a:off x="3075" y="206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19" name="Google Shape;119;p6"/>
              <p:cNvCxnSpPr/>
              <p:nvPr/>
            </p:nvCxnSpPr>
            <p:spPr>
              <a:xfrm rot="10800000">
                <a:off x="3075" y="2286"/>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20" name="Google Shape;120;p6"/>
              <p:cNvCxnSpPr/>
              <p:nvPr/>
            </p:nvCxnSpPr>
            <p:spPr>
              <a:xfrm rot="10800000">
                <a:off x="3075" y="2315"/>
                <a:ext cx="1427" cy="0"/>
              </a:xfrm>
              <a:prstGeom prst="straightConnector1">
                <a:avLst/>
              </a:prstGeom>
              <a:noFill/>
              <a:ln w="12700" cap="flat" cmpd="sng">
                <a:solidFill>
                  <a:srgbClr val="000000"/>
                </a:solidFill>
                <a:prstDash val="solid"/>
                <a:round/>
                <a:headEnd type="none" w="med" len="med"/>
                <a:tailEnd type="none" w="med" len="med"/>
              </a:ln>
            </p:spPr>
          </p:cxnSp>
          <p:sp>
            <p:nvSpPr>
              <p:cNvPr id="121" name="Google Shape;121;p6"/>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22" name="Google Shape;122;p6"/>
              <p:cNvGrpSpPr/>
              <p:nvPr/>
            </p:nvGrpSpPr>
            <p:grpSpPr>
              <a:xfrm>
                <a:off x="2335" y="2318"/>
                <a:ext cx="355" cy="242"/>
                <a:chOff x="2334" y="1156"/>
                <a:chExt cx="355" cy="242"/>
              </a:xfrm>
            </p:grpSpPr>
            <p:sp>
              <p:nvSpPr>
                <p:cNvPr id="123" name="Google Shape;123;p6"/>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4" name="Google Shape;124;p6"/>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25" name="Google Shape;125;p6"/>
              <p:cNvGrpSpPr/>
              <p:nvPr/>
            </p:nvGrpSpPr>
            <p:grpSpPr>
              <a:xfrm>
                <a:off x="1256" y="2031"/>
                <a:ext cx="1435" cy="287"/>
                <a:chOff x="1255" y="869"/>
                <a:chExt cx="1435" cy="287"/>
              </a:xfrm>
            </p:grpSpPr>
            <p:grpSp>
              <p:nvGrpSpPr>
                <p:cNvPr id="126" name="Google Shape;126;p6"/>
                <p:cNvGrpSpPr/>
                <p:nvPr/>
              </p:nvGrpSpPr>
              <p:grpSpPr>
                <a:xfrm>
                  <a:off x="1255" y="869"/>
                  <a:ext cx="1434" cy="287"/>
                  <a:chOff x="1255" y="869"/>
                  <a:chExt cx="1434" cy="287"/>
                </a:xfrm>
              </p:grpSpPr>
              <p:grpSp>
                <p:nvGrpSpPr>
                  <p:cNvPr id="127" name="Google Shape;127;p6"/>
                  <p:cNvGrpSpPr/>
                  <p:nvPr/>
                </p:nvGrpSpPr>
                <p:grpSpPr>
                  <a:xfrm>
                    <a:off x="1255" y="869"/>
                    <a:ext cx="1434" cy="287"/>
                    <a:chOff x="1255" y="869"/>
                    <a:chExt cx="1434" cy="287"/>
                  </a:xfrm>
                </p:grpSpPr>
                <p:sp>
                  <p:nvSpPr>
                    <p:cNvPr id="128" name="Google Shape;128;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29" name="Google Shape;129;p6"/>
                    <p:cNvCxnSpPr/>
                    <p:nvPr/>
                  </p:nvCxnSpPr>
                  <p:spPr>
                    <a:xfrm>
                      <a:off x="1255" y="901"/>
                      <a:ext cx="1434" cy="0"/>
                    </a:xfrm>
                    <a:prstGeom prst="straightConnector1">
                      <a:avLst/>
                    </a:prstGeom>
                    <a:noFill/>
                    <a:ln>
                      <a:noFill/>
                    </a:ln>
                  </p:spPr>
                </p:cxnSp>
                <p:cxnSp>
                  <p:nvCxnSpPr>
                    <p:cNvPr id="130" name="Google Shape;130;p6"/>
                    <p:cNvCxnSpPr/>
                    <p:nvPr/>
                  </p:nvCxnSpPr>
                  <p:spPr>
                    <a:xfrm>
                      <a:off x="1255" y="1124"/>
                      <a:ext cx="1434" cy="0"/>
                    </a:xfrm>
                    <a:prstGeom prst="straightConnector1">
                      <a:avLst/>
                    </a:prstGeom>
                    <a:noFill/>
                    <a:ln>
                      <a:noFill/>
                    </a:ln>
                  </p:spPr>
                </p:cxnSp>
              </p:grpSp>
              <p:sp>
                <p:nvSpPr>
                  <p:cNvPr id="131" name="Google Shape;131;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32" name="Google Shape;132;p6"/>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33" name="Google Shape;133;p6"/>
              <p:cNvSpPr/>
              <p:nvPr/>
            </p:nvSpPr>
            <p:spPr>
              <a:xfrm rot="-2897558">
                <a:off x="1052" y="2994"/>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34" name="Google Shape;134;p6"/>
              <p:cNvSpPr/>
              <p:nvPr/>
            </p:nvSpPr>
            <p:spPr>
              <a:xfrm>
                <a:off x="2335" y="2064"/>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35" name="Google Shape;135;p6"/>
              <p:cNvCxnSpPr/>
              <p:nvPr/>
            </p:nvCxnSpPr>
            <p:spPr>
              <a:xfrm>
                <a:off x="1260" y="203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36" name="Google Shape;136;p6"/>
              <p:cNvCxnSpPr/>
              <p:nvPr/>
            </p:nvCxnSpPr>
            <p:spPr>
              <a:xfrm>
                <a:off x="1260" y="206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37" name="Google Shape;137;p6"/>
              <p:cNvCxnSpPr/>
              <p:nvPr/>
            </p:nvCxnSpPr>
            <p:spPr>
              <a:xfrm>
                <a:off x="1260" y="2286"/>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38" name="Google Shape;138;p6"/>
              <p:cNvCxnSpPr/>
              <p:nvPr/>
            </p:nvCxnSpPr>
            <p:spPr>
              <a:xfrm>
                <a:off x="1260" y="2315"/>
                <a:ext cx="1427" cy="0"/>
              </a:xfrm>
              <a:prstGeom prst="straightConnector1">
                <a:avLst/>
              </a:prstGeom>
              <a:noFill/>
              <a:ln w="12700" cap="flat" cmpd="sng">
                <a:solidFill>
                  <a:srgbClr val="000000"/>
                </a:solidFill>
                <a:prstDash val="solid"/>
                <a:round/>
                <a:headEnd type="none" w="med" len="med"/>
                <a:tailEnd type="none" w="med" len="med"/>
              </a:ln>
            </p:spPr>
          </p:cxnSp>
          <p:grpSp>
            <p:nvGrpSpPr>
              <p:cNvPr id="139" name="Google Shape;139;p6"/>
              <p:cNvGrpSpPr/>
              <p:nvPr/>
            </p:nvGrpSpPr>
            <p:grpSpPr>
              <a:xfrm>
                <a:off x="2687" y="2031"/>
                <a:ext cx="392" cy="287"/>
                <a:chOff x="2686" y="869"/>
                <a:chExt cx="392" cy="287"/>
              </a:xfrm>
            </p:grpSpPr>
            <p:sp>
              <p:nvSpPr>
                <p:cNvPr id="140" name="Google Shape;140;p6"/>
                <p:cNvSpPr/>
                <p:nvPr/>
              </p:nvSpPr>
              <p:spPr>
                <a:xfrm>
                  <a:off x="2690" y="869"/>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41" name="Google Shape;141;p6"/>
                <p:cNvCxnSpPr/>
                <p:nvPr/>
              </p:nvCxnSpPr>
              <p:spPr>
                <a:xfrm>
                  <a:off x="2690" y="902"/>
                  <a:ext cx="381" cy="0"/>
                </a:xfrm>
                <a:prstGeom prst="straightConnector1">
                  <a:avLst/>
                </a:prstGeom>
                <a:noFill/>
                <a:ln w="12700" cap="flat" cmpd="sng">
                  <a:solidFill>
                    <a:srgbClr val="000000"/>
                  </a:solidFill>
                  <a:prstDash val="solid"/>
                  <a:round/>
                  <a:headEnd type="none" w="med" len="med"/>
                  <a:tailEnd type="none" w="med" len="med"/>
                </a:ln>
              </p:spPr>
            </p:cxnSp>
            <p:cxnSp>
              <p:nvCxnSpPr>
                <p:cNvPr id="142" name="Google Shape;142;p6"/>
                <p:cNvCxnSpPr/>
                <p:nvPr/>
              </p:nvCxnSpPr>
              <p:spPr>
                <a:xfrm>
                  <a:off x="2686" y="1124"/>
                  <a:ext cx="381" cy="0"/>
                </a:xfrm>
                <a:prstGeom prst="straightConnector1">
                  <a:avLst/>
                </a:prstGeom>
                <a:noFill/>
                <a:ln w="12700" cap="flat" cmpd="sng">
                  <a:solidFill>
                    <a:srgbClr val="000000"/>
                  </a:solidFill>
                  <a:prstDash val="solid"/>
                  <a:round/>
                  <a:headEnd type="none" w="med" len="med"/>
                  <a:tailEnd type="none" w="med" len="med"/>
                </a:ln>
              </p:spPr>
            </p:cxnSp>
            <p:cxnSp>
              <p:nvCxnSpPr>
                <p:cNvPr id="143" name="Google Shape;143;p6"/>
                <p:cNvCxnSpPr/>
                <p:nvPr/>
              </p:nvCxnSpPr>
              <p:spPr>
                <a:xfrm>
                  <a:off x="2686" y="1153"/>
                  <a:ext cx="392" cy="0"/>
                </a:xfrm>
                <a:prstGeom prst="straightConnector1">
                  <a:avLst/>
                </a:prstGeom>
                <a:noFill/>
                <a:ln w="12700" cap="flat" cmpd="sng">
                  <a:solidFill>
                    <a:srgbClr val="000000"/>
                  </a:solidFill>
                  <a:prstDash val="solid"/>
                  <a:round/>
                  <a:headEnd type="none" w="med" len="med"/>
                  <a:tailEnd type="none" w="med" len="med"/>
                </a:ln>
              </p:spPr>
            </p:cxnSp>
            <p:cxnSp>
              <p:nvCxnSpPr>
                <p:cNvPr id="144" name="Google Shape;144;p6"/>
                <p:cNvCxnSpPr/>
                <p:nvPr/>
              </p:nvCxnSpPr>
              <p:spPr>
                <a:xfrm>
                  <a:off x="2686" y="869"/>
                  <a:ext cx="392" cy="0"/>
                </a:xfrm>
                <a:prstGeom prst="straightConnector1">
                  <a:avLst/>
                </a:prstGeom>
                <a:noFill/>
                <a:ln w="12700" cap="flat" cmpd="sng">
                  <a:solidFill>
                    <a:srgbClr val="000000"/>
                  </a:solidFill>
                  <a:prstDash val="solid"/>
                  <a:round/>
                  <a:headEnd type="none" w="med" len="med"/>
                  <a:tailEnd type="none" w="med" len="med"/>
                </a:ln>
              </p:spPr>
            </p:cxnSp>
          </p:grpSp>
          <p:sp>
            <p:nvSpPr>
              <p:cNvPr id="145" name="Google Shape;145;p6"/>
              <p:cNvSpPr/>
              <p:nvPr/>
            </p:nvSpPr>
            <p:spPr>
              <a:xfrm>
                <a:off x="2753"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6" name="Google Shape;146;p6"/>
              <p:cNvSpPr/>
              <p:nvPr/>
            </p:nvSpPr>
            <p:spPr>
              <a:xfrm>
                <a:off x="2832"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7" name="Google Shape;147;p6"/>
              <p:cNvSpPr/>
              <p:nvPr/>
            </p:nvSpPr>
            <p:spPr>
              <a:xfrm>
                <a:off x="2912"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8" name="Google Shape;148;p6"/>
              <p:cNvSpPr/>
              <p:nvPr/>
            </p:nvSpPr>
            <p:spPr>
              <a:xfrm>
                <a:off x="2991" y="206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49" name="Google Shape;149;p6"/>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0" name="Google Shape;150;p6"/>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1" name="Google Shape;151;p6"/>
              <p:cNvSpPr/>
              <p:nvPr/>
            </p:nvSpPr>
            <p:spPr>
              <a:xfrm flipH="1">
                <a:off x="3073" y="455"/>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52" name="Google Shape;152;p6"/>
              <p:cNvGrpSpPr/>
              <p:nvPr/>
            </p:nvGrpSpPr>
            <p:grpSpPr>
              <a:xfrm flipH="1">
                <a:off x="3073" y="168"/>
                <a:ext cx="1434" cy="287"/>
                <a:chOff x="1255" y="869"/>
                <a:chExt cx="1434" cy="287"/>
              </a:xfrm>
            </p:grpSpPr>
            <p:grpSp>
              <p:nvGrpSpPr>
                <p:cNvPr id="153" name="Google Shape;153;p6"/>
                <p:cNvGrpSpPr/>
                <p:nvPr/>
              </p:nvGrpSpPr>
              <p:grpSpPr>
                <a:xfrm>
                  <a:off x="1255" y="869"/>
                  <a:ext cx="1434" cy="287"/>
                  <a:chOff x="1255" y="869"/>
                  <a:chExt cx="1434" cy="287"/>
                </a:xfrm>
              </p:grpSpPr>
              <p:sp>
                <p:nvSpPr>
                  <p:cNvPr id="154" name="Google Shape;154;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55" name="Google Shape;155;p6"/>
                  <p:cNvCxnSpPr/>
                  <p:nvPr/>
                </p:nvCxnSpPr>
                <p:spPr>
                  <a:xfrm>
                    <a:off x="1255" y="901"/>
                    <a:ext cx="1434" cy="0"/>
                  </a:xfrm>
                  <a:prstGeom prst="straightConnector1">
                    <a:avLst/>
                  </a:prstGeom>
                  <a:noFill/>
                  <a:ln>
                    <a:noFill/>
                  </a:ln>
                </p:spPr>
              </p:cxnSp>
              <p:cxnSp>
                <p:nvCxnSpPr>
                  <p:cNvPr id="156" name="Google Shape;156;p6"/>
                  <p:cNvCxnSpPr/>
                  <p:nvPr/>
                </p:nvCxnSpPr>
                <p:spPr>
                  <a:xfrm>
                    <a:off x="1255" y="1124"/>
                    <a:ext cx="1434" cy="0"/>
                  </a:xfrm>
                  <a:prstGeom prst="straightConnector1">
                    <a:avLst/>
                  </a:prstGeom>
                  <a:noFill/>
                  <a:ln>
                    <a:noFill/>
                  </a:ln>
                </p:spPr>
              </p:cxnSp>
            </p:grpSp>
            <p:sp>
              <p:nvSpPr>
                <p:cNvPr id="157" name="Google Shape;157;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58" name="Google Shape;158;p6"/>
              <p:cNvSpPr/>
              <p:nvPr/>
            </p:nvSpPr>
            <p:spPr>
              <a:xfrm flipH="1">
                <a:off x="3072" y="20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9" name="Google Shape;159;p6"/>
              <p:cNvSpPr/>
              <p:nvPr/>
            </p:nvSpPr>
            <p:spPr>
              <a:xfrm rot="2897558" flipH="1">
                <a:off x="2990" y="1131"/>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60" name="Google Shape;160;p6"/>
              <p:cNvSpPr/>
              <p:nvPr/>
            </p:nvSpPr>
            <p:spPr>
              <a:xfrm flipH="1">
                <a:off x="3411" y="2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61" name="Google Shape;161;p6"/>
              <p:cNvCxnSpPr/>
              <p:nvPr/>
            </p:nvCxnSpPr>
            <p:spPr>
              <a:xfrm rot="10800000">
                <a:off x="3076" y="168"/>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62" name="Google Shape;162;p6"/>
              <p:cNvCxnSpPr/>
              <p:nvPr/>
            </p:nvCxnSpPr>
            <p:spPr>
              <a:xfrm rot="10800000">
                <a:off x="3076" y="20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63" name="Google Shape;163;p6"/>
              <p:cNvCxnSpPr/>
              <p:nvPr/>
            </p:nvCxnSpPr>
            <p:spPr>
              <a:xfrm rot="10800000">
                <a:off x="3076" y="423"/>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64" name="Google Shape;164;p6"/>
              <p:cNvCxnSpPr/>
              <p:nvPr/>
            </p:nvCxnSpPr>
            <p:spPr>
              <a:xfrm rot="10800000">
                <a:off x="3076" y="452"/>
                <a:ext cx="1427" cy="0"/>
              </a:xfrm>
              <a:prstGeom prst="straightConnector1">
                <a:avLst/>
              </a:prstGeom>
              <a:noFill/>
              <a:ln w="12700" cap="flat" cmpd="sng">
                <a:solidFill>
                  <a:srgbClr val="000000"/>
                </a:solidFill>
                <a:prstDash val="solid"/>
                <a:round/>
                <a:headEnd type="none" w="med" len="med"/>
                <a:tailEnd type="none" w="med" len="med"/>
              </a:ln>
            </p:spPr>
          </p:cxnSp>
          <p:sp>
            <p:nvSpPr>
              <p:cNvPr id="165" name="Google Shape;165;p6"/>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66" name="Google Shape;166;p6"/>
              <p:cNvGrpSpPr/>
              <p:nvPr/>
            </p:nvGrpSpPr>
            <p:grpSpPr>
              <a:xfrm>
                <a:off x="2336" y="455"/>
                <a:ext cx="355" cy="242"/>
                <a:chOff x="2334" y="1156"/>
                <a:chExt cx="355" cy="242"/>
              </a:xfrm>
            </p:grpSpPr>
            <p:sp>
              <p:nvSpPr>
                <p:cNvPr id="167" name="Google Shape;167;p6"/>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68" name="Google Shape;168;p6"/>
                <p:cNvSpPr/>
                <p:nvPr/>
              </p:nvSpPr>
              <p:spPr>
                <a:xfrm>
                  <a:off x="2672" y="115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169" name="Google Shape;169;p6"/>
              <p:cNvGrpSpPr/>
              <p:nvPr/>
            </p:nvGrpSpPr>
            <p:grpSpPr>
              <a:xfrm>
                <a:off x="1257" y="168"/>
                <a:ext cx="1435" cy="287"/>
                <a:chOff x="1255" y="869"/>
                <a:chExt cx="1435" cy="287"/>
              </a:xfrm>
            </p:grpSpPr>
            <p:grpSp>
              <p:nvGrpSpPr>
                <p:cNvPr id="170" name="Google Shape;170;p6"/>
                <p:cNvGrpSpPr/>
                <p:nvPr/>
              </p:nvGrpSpPr>
              <p:grpSpPr>
                <a:xfrm>
                  <a:off x="1255" y="869"/>
                  <a:ext cx="1434" cy="287"/>
                  <a:chOff x="1255" y="869"/>
                  <a:chExt cx="1434" cy="287"/>
                </a:xfrm>
              </p:grpSpPr>
              <p:grpSp>
                <p:nvGrpSpPr>
                  <p:cNvPr id="171" name="Google Shape;171;p6"/>
                  <p:cNvGrpSpPr/>
                  <p:nvPr/>
                </p:nvGrpSpPr>
                <p:grpSpPr>
                  <a:xfrm>
                    <a:off x="1255" y="869"/>
                    <a:ext cx="1434" cy="287"/>
                    <a:chOff x="1255" y="869"/>
                    <a:chExt cx="1434" cy="287"/>
                  </a:xfrm>
                </p:grpSpPr>
                <p:sp>
                  <p:nvSpPr>
                    <p:cNvPr id="172" name="Google Shape;172;p6"/>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73" name="Google Shape;173;p6"/>
                    <p:cNvCxnSpPr/>
                    <p:nvPr/>
                  </p:nvCxnSpPr>
                  <p:spPr>
                    <a:xfrm>
                      <a:off x="1255" y="901"/>
                      <a:ext cx="1434" cy="0"/>
                    </a:xfrm>
                    <a:prstGeom prst="straightConnector1">
                      <a:avLst/>
                    </a:prstGeom>
                    <a:noFill/>
                    <a:ln>
                      <a:noFill/>
                    </a:ln>
                  </p:spPr>
                </p:cxnSp>
                <p:cxnSp>
                  <p:nvCxnSpPr>
                    <p:cNvPr id="174" name="Google Shape;174;p6"/>
                    <p:cNvCxnSpPr/>
                    <p:nvPr/>
                  </p:nvCxnSpPr>
                  <p:spPr>
                    <a:xfrm>
                      <a:off x="1255" y="1124"/>
                      <a:ext cx="1434" cy="0"/>
                    </a:xfrm>
                    <a:prstGeom prst="straightConnector1">
                      <a:avLst/>
                    </a:prstGeom>
                    <a:noFill/>
                    <a:ln>
                      <a:noFill/>
                    </a:ln>
                  </p:spPr>
                </p:cxnSp>
              </p:grpSp>
              <p:sp>
                <p:nvSpPr>
                  <p:cNvPr id="175" name="Google Shape;175;p6"/>
                  <p:cNvSpPr/>
                  <p:nvPr/>
                </p:nvSpPr>
                <p:spPr>
                  <a:xfrm>
                    <a:off x="1255" y="926"/>
                    <a:ext cx="35" cy="173"/>
                  </a:xfrm>
                  <a:prstGeom prst="rect">
                    <a:avLst/>
                  </a:prstGeom>
                  <a:gradFill>
                    <a:gsLst>
                      <a:gs pos="0">
                        <a:srgbClr val="C0C0C0"/>
                      </a:gs>
                      <a:gs pos="100000">
                        <a:srgbClr val="878787"/>
                      </a:gs>
                    </a:gsLst>
                    <a:path path="circle">
                      <a:fillToRect t="100000" r="100000"/>
                    </a:path>
                    <a:tileRect l="-100000" b="-10000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76" name="Google Shape;176;p6"/>
                <p:cNvSpPr/>
                <p:nvPr/>
              </p:nvSpPr>
              <p:spPr>
                <a:xfrm>
                  <a:off x="2673" y="9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177" name="Google Shape;177;p6"/>
              <p:cNvSpPr/>
              <p:nvPr/>
            </p:nvSpPr>
            <p:spPr>
              <a:xfrm rot="-2897558">
                <a:off x="1053" y="1131"/>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78" name="Google Shape;178;p6"/>
              <p:cNvSpPr/>
              <p:nvPr/>
            </p:nvSpPr>
            <p:spPr>
              <a:xfrm>
                <a:off x="2336" y="20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79" name="Google Shape;179;p6"/>
              <p:cNvCxnSpPr/>
              <p:nvPr/>
            </p:nvCxnSpPr>
            <p:spPr>
              <a:xfrm>
                <a:off x="1261" y="168"/>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80" name="Google Shape;180;p6"/>
              <p:cNvCxnSpPr/>
              <p:nvPr/>
            </p:nvCxnSpPr>
            <p:spPr>
              <a:xfrm>
                <a:off x="1261" y="201"/>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81" name="Google Shape;181;p6"/>
              <p:cNvCxnSpPr/>
              <p:nvPr/>
            </p:nvCxnSpPr>
            <p:spPr>
              <a:xfrm>
                <a:off x="1261" y="423"/>
                <a:ext cx="1427" cy="0"/>
              </a:xfrm>
              <a:prstGeom prst="straightConnector1">
                <a:avLst/>
              </a:prstGeom>
              <a:noFill/>
              <a:ln w="12700" cap="flat" cmpd="sng">
                <a:solidFill>
                  <a:srgbClr val="000000"/>
                </a:solidFill>
                <a:prstDash val="solid"/>
                <a:round/>
                <a:headEnd type="none" w="med" len="med"/>
                <a:tailEnd type="none" w="med" len="med"/>
              </a:ln>
            </p:spPr>
          </p:cxnSp>
          <p:cxnSp>
            <p:nvCxnSpPr>
              <p:cNvPr id="182" name="Google Shape;182;p6"/>
              <p:cNvCxnSpPr/>
              <p:nvPr/>
            </p:nvCxnSpPr>
            <p:spPr>
              <a:xfrm>
                <a:off x="1261" y="452"/>
                <a:ext cx="1427" cy="0"/>
              </a:xfrm>
              <a:prstGeom prst="straightConnector1">
                <a:avLst/>
              </a:prstGeom>
              <a:noFill/>
              <a:ln w="12700" cap="flat" cmpd="sng">
                <a:solidFill>
                  <a:srgbClr val="000000"/>
                </a:solidFill>
                <a:prstDash val="solid"/>
                <a:round/>
                <a:headEnd type="none" w="med" len="med"/>
                <a:tailEnd type="none" w="med" len="med"/>
              </a:ln>
            </p:spPr>
          </p:cxnSp>
          <p:sp>
            <p:nvSpPr>
              <p:cNvPr id="183" name="Google Shape;183;p6"/>
              <p:cNvSpPr/>
              <p:nvPr/>
            </p:nvSpPr>
            <p:spPr>
              <a:xfrm>
                <a:off x="2692" y="168"/>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84" name="Google Shape;184;p6"/>
              <p:cNvCxnSpPr/>
              <p:nvPr/>
            </p:nvCxnSpPr>
            <p:spPr>
              <a:xfrm>
                <a:off x="2692" y="201"/>
                <a:ext cx="381" cy="0"/>
              </a:xfrm>
              <a:prstGeom prst="straightConnector1">
                <a:avLst/>
              </a:prstGeom>
              <a:noFill/>
              <a:ln w="12700" cap="flat" cmpd="sng">
                <a:solidFill>
                  <a:srgbClr val="000000"/>
                </a:solidFill>
                <a:prstDash val="solid"/>
                <a:round/>
                <a:headEnd type="none" w="med" len="med"/>
                <a:tailEnd type="none" w="med" len="med"/>
              </a:ln>
            </p:spPr>
          </p:cxnSp>
          <p:cxnSp>
            <p:nvCxnSpPr>
              <p:cNvPr id="185" name="Google Shape;185;p6"/>
              <p:cNvCxnSpPr/>
              <p:nvPr/>
            </p:nvCxnSpPr>
            <p:spPr>
              <a:xfrm>
                <a:off x="2688" y="423"/>
                <a:ext cx="381" cy="0"/>
              </a:xfrm>
              <a:prstGeom prst="straightConnector1">
                <a:avLst/>
              </a:prstGeom>
              <a:noFill/>
              <a:ln w="12700" cap="flat" cmpd="sng">
                <a:solidFill>
                  <a:srgbClr val="000000"/>
                </a:solidFill>
                <a:prstDash val="solid"/>
                <a:round/>
                <a:headEnd type="none" w="med" len="med"/>
                <a:tailEnd type="none" w="med" len="med"/>
              </a:ln>
            </p:spPr>
          </p:cxnSp>
          <p:cxnSp>
            <p:nvCxnSpPr>
              <p:cNvPr id="186" name="Google Shape;186;p6"/>
              <p:cNvCxnSpPr/>
              <p:nvPr/>
            </p:nvCxnSpPr>
            <p:spPr>
              <a:xfrm>
                <a:off x="2688" y="452"/>
                <a:ext cx="392" cy="0"/>
              </a:xfrm>
              <a:prstGeom prst="straightConnector1">
                <a:avLst/>
              </a:prstGeom>
              <a:noFill/>
              <a:ln w="12700" cap="flat" cmpd="sng">
                <a:solidFill>
                  <a:srgbClr val="000000"/>
                </a:solidFill>
                <a:prstDash val="solid"/>
                <a:round/>
                <a:headEnd type="none" w="med" len="med"/>
                <a:tailEnd type="none" w="med" len="med"/>
              </a:ln>
            </p:spPr>
          </p:cxnSp>
          <p:cxnSp>
            <p:nvCxnSpPr>
              <p:cNvPr id="187" name="Google Shape;187;p6"/>
              <p:cNvCxnSpPr/>
              <p:nvPr/>
            </p:nvCxnSpPr>
            <p:spPr>
              <a:xfrm>
                <a:off x="2688" y="168"/>
                <a:ext cx="392" cy="0"/>
              </a:xfrm>
              <a:prstGeom prst="straightConnector1">
                <a:avLst/>
              </a:prstGeom>
              <a:noFill/>
              <a:ln w="12700" cap="flat" cmpd="sng">
                <a:solidFill>
                  <a:srgbClr val="000000"/>
                </a:solidFill>
                <a:prstDash val="solid"/>
                <a:round/>
                <a:headEnd type="none" w="med" len="med"/>
                <a:tailEnd type="none" w="med" len="med"/>
              </a:ln>
            </p:spPr>
          </p:cxnSp>
          <p:sp>
            <p:nvSpPr>
              <p:cNvPr id="188" name="Google Shape;188;p6"/>
              <p:cNvSpPr/>
              <p:nvPr/>
            </p:nvSpPr>
            <p:spPr>
              <a:xfrm>
                <a:off x="2754"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89" name="Google Shape;189;p6"/>
              <p:cNvSpPr/>
              <p:nvPr/>
            </p:nvSpPr>
            <p:spPr>
              <a:xfrm>
                <a:off x="2833"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90" name="Google Shape;190;p6"/>
              <p:cNvSpPr/>
              <p:nvPr/>
            </p:nvSpPr>
            <p:spPr>
              <a:xfrm>
                <a:off x="2913"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91" name="Google Shape;191;p6"/>
              <p:cNvSpPr/>
              <p:nvPr/>
            </p:nvSpPr>
            <p:spPr>
              <a:xfrm>
                <a:off x="2992" y="199"/>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192" name="Google Shape;192;p6"/>
              <p:cNvGrpSpPr/>
              <p:nvPr/>
            </p:nvGrpSpPr>
            <p:grpSpPr>
              <a:xfrm>
                <a:off x="1053" y="168"/>
                <a:ext cx="202" cy="3722"/>
                <a:chOff x="1053" y="168"/>
                <a:chExt cx="202" cy="3722"/>
              </a:xfrm>
            </p:grpSpPr>
            <p:grpSp>
              <p:nvGrpSpPr>
                <p:cNvPr id="193" name="Google Shape;193;p6"/>
                <p:cNvGrpSpPr/>
                <p:nvPr/>
              </p:nvGrpSpPr>
              <p:grpSpPr>
                <a:xfrm>
                  <a:off x="1053" y="168"/>
                  <a:ext cx="202" cy="3722"/>
                  <a:chOff x="1053" y="168"/>
                  <a:chExt cx="202" cy="3722"/>
                </a:xfrm>
              </p:grpSpPr>
              <p:grpSp>
                <p:nvGrpSpPr>
                  <p:cNvPr id="194" name="Google Shape;194;p6"/>
                  <p:cNvGrpSpPr/>
                  <p:nvPr/>
                </p:nvGrpSpPr>
                <p:grpSpPr>
                  <a:xfrm>
                    <a:off x="1053" y="168"/>
                    <a:ext cx="202" cy="3722"/>
                    <a:chOff x="1053" y="168"/>
                    <a:chExt cx="202" cy="3722"/>
                  </a:xfrm>
                </p:grpSpPr>
                <p:sp>
                  <p:nvSpPr>
                    <p:cNvPr id="195" name="Google Shape;195;p6"/>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196" name="Google Shape;196;p6"/>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197" name="Google Shape;197;p6"/>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198" name="Google Shape;198;p6"/>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99" name="Google Shape;199;p6"/>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00" name="Google Shape;200;p6"/>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01" name="Google Shape;201;p6"/>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02" name="Google Shape;202;p6"/>
              <p:cNvGrpSpPr/>
              <p:nvPr/>
            </p:nvGrpSpPr>
            <p:grpSpPr>
              <a:xfrm>
                <a:off x="4499" y="168"/>
                <a:ext cx="202" cy="3722"/>
                <a:chOff x="1053" y="168"/>
                <a:chExt cx="202" cy="3722"/>
              </a:xfrm>
            </p:grpSpPr>
            <p:grpSp>
              <p:nvGrpSpPr>
                <p:cNvPr id="203" name="Google Shape;203;p6"/>
                <p:cNvGrpSpPr/>
                <p:nvPr/>
              </p:nvGrpSpPr>
              <p:grpSpPr>
                <a:xfrm>
                  <a:off x="1053" y="168"/>
                  <a:ext cx="202" cy="3722"/>
                  <a:chOff x="1053" y="168"/>
                  <a:chExt cx="202" cy="3722"/>
                </a:xfrm>
              </p:grpSpPr>
              <p:grpSp>
                <p:nvGrpSpPr>
                  <p:cNvPr id="204" name="Google Shape;204;p6"/>
                  <p:cNvGrpSpPr/>
                  <p:nvPr/>
                </p:nvGrpSpPr>
                <p:grpSpPr>
                  <a:xfrm>
                    <a:off x="1053" y="168"/>
                    <a:ext cx="202" cy="3722"/>
                    <a:chOff x="1053" y="168"/>
                    <a:chExt cx="202" cy="3722"/>
                  </a:xfrm>
                </p:grpSpPr>
                <p:sp>
                  <p:nvSpPr>
                    <p:cNvPr id="205" name="Google Shape;205;p6"/>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06" name="Google Shape;206;p6"/>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207" name="Google Shape;207;p6"/>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208" name="Google Shape;208;p6"/>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09" name="Google Shape;209;p6"/>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10" name="Google Shape;210;p6"/>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11" name="Google Shape;211;p6"/>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sp>
          <p:nvSpPr>
            <p:cNvPr id="212" name="Google Shape;212;p6"/>
            <p:cNvSpPr/>
            <p:nvPr/>
          </p:nvSpPr>
          <p:spPr>
            <a:xfrm>
              <a:off x="969" y="3890"/>
              <a:ext cx="677"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213" name="Google Shape;213;p6"/>
            <p:cNvGrpSpPr/>
            <p:nvPr/>
          </p:nvGrpSpPr>
          <p:grpSpPr>
            <a:xfrm>
              <a:off x="1053" y="168"/>
              <a:ext cx="202" cy="3722"/>
              <a:chOff x="1053" y="168"/>
              <a:chExt cx="202" cy="3722"/>
            </a:xfrm>
          </p:grpSpPr>
          <p:grpSp>
            <p:nvGrpSpPr>
              <p:cNvPr id="214" name="Google Shape;214;p6"/>
              <p:cNvGrpSpPr/>
              <p:nvPr/>
            </p:nvGrpSpPr>
            <p:grpSpPr>
              <a:xfrm>
                <a:off x="1053" y="168"/>
                <a:ext cx="202" cy="3722"/>
                <a:chOff x="1053" y="168"/>
                <a:chExt cx="202" cy="3722"/>
              </a:xfrm>
            </p:grpSpPr>
            <p:grpSp>
              <p:nvGrpSpPr>
                <p:cNvPr id="215" name="Google Shape;215;p6"/>
                <p:cNvGrpSpPr/>
                <p:nvPr/>
              </p:nvGrpSpPr>
              <p:grpSpPr>
                <a:xfrm>
                  <a:off x="1053" y="168"/>
                  <a:ext cx="202" cy="3722"/>
                  <a:chOff x="1053" y="168"/>
                  <a:chExt cx="202" cy="3722"/>
                </a:xfrm>
              </p:grpSpPr>
              <p:sp>
                <p:nvSpPr>
                  <p:cNvPr id="216" name="Google Shape;216;p6"/>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17" name="Google Shape;217;p6"/>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218" name="Google Shape;218;p6"/>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219" name="Google Shape;219;p6"/>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20" name="Google Shape;220;p6"/>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21" name="Google Shape;221;p6"/>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22" name="Google Shape;222;p6"/>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23" name="Google Shape;223;p6"/>
            <p:cNvSpPr/>
            <p:nvPr/>
          </p:nvSpPr>
          <p:spPr>
            <a:xfrm>
              <a:off x="4114" y="3890"/>
              <a:ext cx="677"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24" name="Google Shape;224;p6"/>
          <p:cNvGrpSpPr/>
          <p:nvPr/>
        </p:nvGrpSpPr>
        <p:grpSpPr>
          <a:xfrm>
            <a:off x="5792788" y="-25314"/>
            <a:ext cx="636587" cy="519112"/>
            <a:chOff x="2737" y="55"/>
            <a:chExt cx="401" cy="327"/>
          </a:xfrm>
        </p:grpSpPr>
        <p:cxnSp>
          <p:nvCxnSpPr>
            <p:cNvPr id="225" name="Google Shape;225;p6"/>
            <p:cNvCxnSpPr/>
            <p:nvPr/>
          </p:nvCxnSpPr>
          <p:spPr>
            <a:xfrm>
              <a:off x="2737" y="201"/>
              <a:ext cx="0" cy="181"/>
            </a:xfrm>
            <a:prstGeom prst="straightConnector1">
              <a:avLst/>
            </a:prstGeom>
            <a:noFill/>
            <a:ln w="19050" cap="flat" cmpd="sng">
              <a:solidFill>
                <a:schemeClr val="dk2"/>
              </a:solidFill>
              <a:prstDash val="solid"/>
              <a:round/>
              <a:headEnd type="none" w="med" len="med"/>
              <a:tailEnd type="none" w="med" len="med"/>
            </a:ln>
          </p:spPr>
        </p:cxnSp>
        <p:cxnSp>
          <p:nvCxnSpPr>
            <p:cNvPr id="226" name="Google Shape;226;p6"/>
            <p:cNvCxnSpPr/>
            <p:nvPr/>
          </p:nvCxnSpPr>
          <p:spPr>
            <a:xfrm>
              <a:off x="2740" y="265"/>
              <a:ext cx="389" cy="0"/>
            </a:xfrm>
            <a:prstGeom prst="straightConnector1">
              <a:avLst/>
            </a:prstGeom>
            <a:noFill/>
            <a:ln w="19050" cap="flat" cmpd="sng">
              <a:solidFill>
                <a:schemeClr val="dk2"/>
              </a:solidFill>
              <a:prstDash val="solid"/>
              <a:round/>
              <a:headEnd type="triangle" w="med" len="med"/>
              <a:tailEnd type="triangle" w="med" len="med"/>
            </a:ln>
          </p:spPr>
        </p:cxnSp>
        <p:sp>
          <p:nvSpPr>
            <p:cNvPr id="227" name="Google Shape;227;p6"/>
            <p:cNvSpPr txBox="1"/>
            <p:nvPr/>
          </p:nvSpPr>
          <p:spPr>
            <a:xfrm>
              <a:off x="2835" y="55"/>
              <a:ext cx="190"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u="none" strike="noStrike" cap="none">
                  <a:solidFill>
                    <a:schemeClr val="dk2"/>
                  </a:solidFill>
                  <a:latin typeface="Arial"/>
                  <a:ea typeface="Arial"/>
                  <a:cs typeface="Arial"/>
                  <a:sym typeface="Arial"/>
                </a:rPr>
                <a:t>e</a:t>
              </a:r>
              <a:endParaRPr/>
            </a:p>
          </p:txBody>
        </p:sp>
        <p:cxnSp>
          <p:nvCxnSpPr>
            <p:cNvPr id="228" name="Google Shape;228;p6"/>
            <p:cNvCxnSpPr/>
            <p:nvPr/>
          </p:nvCxnSpPr>
          <p:spPr>
            <a:xfrm rot="10800000">
              <a:off x="3138" y="201"/>
              <a:ext cx="0" cy="181"/>
            </a:xfrm>
            <a:prstGeom prst="straightConnector1">
              <a:avLst/>
            </a:prstGeom>
            <a:noFill/>
            <a:ln w="19050" cap="flat" cmpd="sng">
              <a:solidFill>
                <a:schemeClr val="dk2"/>
              </a:solidFill>
              <a:prstDash val="solid"/>
              <a:round/>
              <a:headEnd type="none" w="med" len="med"/>
              <a:tailEnd type="none" w="med" len="med"/>
            </a:ln>
          </p:spPr>
        </p:cxnSp>
      </p:grpSp>
      <p:grpSp>
        <p:nvGrpSpPr>
          <p:cNvPr id="229" name="Google Shape;229;p6"/>
          <p:cNvGrpSpPr/>
          <p:nvPr/>
        </p:nvGrpSpPr>
        <p:grpSpPr>
          <a:xfrm>
            <a:off x="5792788" y="2989348"/>
            <a:ext cx="636587" cy="519113"/>
            <a:chOff x="2737" y="55"/>
            <a:chExt cx="401" cy="327"/>
          </a:xfrm>
        </p:grpSpPr>
        <p:cxnSp>
          <p:nvCxnSpPr>
            <p:cNvPr id="230" name="Google Shape;230;p6"/>
            <p:cNvCxnSpPr/>
            <p:nvPr/>
          </p:nvCxnSpPr>
          <p:spPr>
            <a:xfrm>
              <a:off x="2737" y="201"/>
              <a:ext cx="0" cy="181"/>
            </a:xfrm>
            <a:prstGeom prst="straightConnector1">
              <a:avLst/>
            </a:prstGeom>
            <a:noFill/>
            <a:ln w="19050" cap="flat" cmpd="sng">
              <a:solidFill>
                <a:schemeClr val="dk2"/>
              </a:solidFill>
              <a:prstDash val="solid"/>
              <a:round/>
              <a:headEnd type="none" w="med" len="med"/>
              <a:tailEnd type="none" w="med" len="med"/>
            </a:ln>
          </p:spPr>
        </p:cxnSp>
        <p:cxnSp>
          <p:nvCxnSpPr>
            <p:cNvPr id="231" name="Google Shape;231;p6"/>
            <p:cNvCxnSpPr/>
            <p:nvPr/>
          </p:nvCxnSpPr>
          <p:spPr>
            <a:xfrm>
              <a:off x="2740" y="265"/>
              <a:ext cx="389" cy="0"/>
            </a:xfrm>
            <a:prstGeom prst="straightConnector1">
              <a:avLst/>
            </a:prstGeom>
            <a:noFill/>
            <a:ln w="19050" cap="flat" cmpd="sng">
              <a:solidFill>
                <a:schemeClr val="dk2"/>
              </a:solidFill>
              <a:prstDash val="solid"/>
              <a:round/>
              <a:headEnd type="triangle" w="med" len="med"/>
              <a:tailEnd type="triangle" w="med" len="med"/>
            </a:ln>
          </p:spPr>
        </p:cxnSp>
        <p:sp>
          <p:nvSpPr>
            <p:cNvPr id="232" name="Google Shape;232;p6"/>
            <p:cNvSpPr txBox="1"/>
            <p:nvPr/>
          </p:nvSpPr>
          <p:spPr>
            <a:xfrm>
              <a:off x="2835" y="55"/>
              <a:ext cx="190"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2"/>
                  </a:solidFill>
                  <a:latin typeface="Arial"/>
                  <a:ea typeface="Arial"/>
                  <a:cs typeface="Arial"/>
                  <a:sym typeface="Arial"/>
                </a:rPr>
                <a:t>e</a:t>
              </a:r>
              <a:endParaRPr/>
            </a:p>
          </p:txBody>
        </p:sp>
        <p:cxnSp>
          <p:nvCxnSpPr>
            <p:cNvPr id="233" name="Google Shape;233;p6"/>
            <p:cNvCxnSpPr/>
            <p:nvPr/>
          </p:nvCxnSpPr>
          <p:spPr>
            <a:xfrm rot="10800000">
              <a:off x="3138" y="201"/>
              <a:ext cx="0" cy="181"/>
            </a:xfrm>
            <a:prstGeom prst="straightConnector1">
              <a:avLst/>
            </a:prstGeom>
            <a:noFill/>
            <a:ln w="19050" cap="flat" cmpd="sng">
              <a:solidFill>
                <a:schemeClr val="dk2"/>
              </a:solidFill>
              <a:prstDash val="solid"/>
              <a:round/>
              <a:headEnd type="none" w="med" len="med"/>
              <a:tailEnd type="none" w="med" len="med"/>
            </a:ln>
          </p:spPr>
        </p:cxnSp>
      </p:grpSp>
      <p:sp>
        <p:nvSpPr>
          <p:cNvPr id="234" name="Google Shape;234;p6"/>
          <p:cNvSpPr/>
          <p:nvPr/>
        </p:nvSpPr>
        <p:spPr>
          <a:xfrm>
            <a:off x="5564188" y="493798"/>
            <a:ext cx="987425" cy="696913"/>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 name="Google Shape;235;p6"/>
          <p:cNvSpPr/>
          <p:nvPr/>
        </p:nvSpPr>
        <p:spPr>
          <a:xfrm>
            <a:off x="5602288" y="3471948"/>
            <a:ext cx="987425" cy="696913"/>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6" name="Google Shape;236;p6"/>
          <p:cNvSpPr txBox="1"/>
          <p:nvPr/>
        </p:nvSpPr>
        <p:spPr>
          <a:xfrm>
            <a:off x="7081838" y="2070"/>
            <a:ext cx="12049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237" name="Google Shape;237;p6"/>
          <p:cNvCxnSpPr/>
          <p:nvPr/>
        </p:nvCxnSpPr>
        <p:spPr>
          <a:xfrm flipH="1">
            <a:off x="6415088" y="206461"/>
            <a:ext cx="666750" cy="409575"/>
          </a:xfrm>
          <a:prstGeom prst="straightConnector1">
            <a:avLst/>
          </a:prstGeom>
          <a:noFill/>
          <a:ln w="25400" cap="flat" cmpd="sng">
            <a:solidFill>
              <a:schemeClr val="dk2"/>
            </a:solidFill>
            <a:prstDash val="solid"/>
            <a:round/>
            <a:headEnd type="none" w="med" len="med"/>
            <a:tailEnd type="triangle" w="lg" len="lg"/>
          </a:ln>
        </p:spPr>
      </p:cxnSp>
      <p:sp>
        <p:nvSpPr>
          <p:cNvPr id="238" name="Google Shape;238;p6"/>
          <p:cNvSpPr txBox="1"/>
          <p:nvPr/>
        </p:nvSpPr>
        <p:spPr>
          <a:xfrm>
            <a:off x="7142163" y="2909993"/>
            <a:ext cx="12049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239" name="Google Shape;239;p6"/>
          <p:cNvCxnSpPr/>
          <p:nvPr/>
        </p:nvCxnSpPr>
        <p:spPr>
          <a:xfrm flipH="1">
            <a:off x="6475413" y="3133811"/>
            <a:ext cx="666750" cy="409575"/>
          </a:xfrm>
          <a:prstGeom prst="straightConnector1">
            <a:avLst/>
          </a:prstGeom>
          <a:noFill/>
          <a:ln w="25400" cap="flat" cmpd="sng">
            <a:solidFill>
              <a:schemeClr val="dk2"/>
            </a:solidFill>
            <a:prstDash val="solid"/>
            <a:round/>
            <a:headEnd type="none" w="med" len="med"/>
            <a:tailEnd type="triangle" w="lg" len="lg"/>
          </a:ln>
        </p:spPr>
      </p:cxn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60"/>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Experimentally Determined Link Plastic Rotation Capacities</a:t>
            </a:r>
            <a:endParaRPr/>
          </a:p>
        </p:txBody>
      </p:sp>
      <p:sp>
        <p:nvSpPr>
          <p:cNvPr id="1877" name="Google Shape;1877;p6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grpSp>
        <p:nvGrpSpPr>
          <p:cNvPr id="1878" name="Google Shape;1878;p60"/>
          <p:cNvGrpSpPr/>
          <p:nvPr/>
        </p:nvGrpSpPr>
        <p:grpSpPr>
          <a:xfrm>
            <a:off x="2362436" y="872011"/>
            <a:ext cx="7272808" cy="5581325"/>
            <a:chOff x="1743626" y="880303"/>
            <a:chExt cx="7061200" cy="5418932"/>
          </a:xfrm>
        </p:grpSpPr>
        <p:sp>
          <p:nvSpPr>
            <p:cNvPr id="1879" name="Google Shape;1879;p60"/>
            <p:cNvSpPr/>
            <p:nvPr/>
          </p:nvSpPr>
          <p:spPr>
            <a:xfrm>
              <a:off x="2961238" y="1190660"/>
              <a:ext cx="5716588" cy="4165600"/>
            </a:xfrm>
            <a:prstGeom prst="rect">
              <a:avLst/>
            </a:prstGeom>
            <a:solidFill>
              <a:srgbClr val="EAEAEA">
                <a:alpha val="39607"/>
              </a:srgbClr>
            </a:solid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1880" name="Google Shape;1880;p60"/>
            <p:cNvSpPr/>
            <p:nvPr/>
          </p:nvSpPr>
          <p:spPr>
            <a:xfrm>
              <a:off x="2959651" y="1168435"/>
              <a:ext cx="5721350" cy="41878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81" name="Google Shape;1881;p60"/>
            <p:cNvCxnSpPr/>
            <p:nvPr/>
          </p:nvCxnSpPr>
          <p:spPr>
            <a:xfrm>
              <a:off x="2959651" y="3956085"/>
              <a:ext cx="5721350" cy="1587"/>
            </a:xfrm>
            <a:prstGeom prst="straightConnector1">
              <a:avLst/>
            </a:prstGeom>
            <a:noFill/>
            <a:ln w="28575" cap="rnd" cmpd="sng">
              <a:solidFill>
                <a:schemeClr val="dk2"/>
              </a:solidFill>
              <a:prstDash val="dot"/>
              <a:round/>
              <a:headEnd type="none" w="med" len="med"/>
              <a:tailEnd type="none" w="med" len="med"/>
            </a:ln>
          </p:spPr>
        </p:cxnSp>
        <p:cxnSp>
          <p:nvCxnSpPr>
            <p:cNvPr id="1882" name="Google Shape;1882;p60"/>
            <p:cNvCxnSpPr/>
            <p:nvPr/>
          </p:nvCxnSpPr>
          <p:spPr>
            <a:xfrm>
              <a:off x="2959651" y="2568610"/>
              <a:ext cx="5721350" cy="1587"/>
            </a:xfrm>
            <a:prstGeom prst="straightConnector1">
              <a:avLst/>
            </a:prstGeom>
            <a:noFill/>
            <a:ln w="28575" cap="rnd" cmpd="sng">
              <a:solidFill>
                <a:schemeClr val="dk2"/>
              </a:solidFill>
              <a:prstDash val="dot"/>
              <a:round/>
              <a:headEnd type="none" w="med" len="med"/>
              <a:tailEnd type="none" w="med" len="med"/>
            </a:ln>
          </p:spPr>
        </p:cxnSp>
        <p:cxnSp>
          <p:nvCxnSpPr>
            <p:cNvPr id="1883" name="Google Shape;1883;p60"/>
            <p:cNvCxnSpPr/>
            <p:nvPr/>
          </p:nvCxnSpPr>
          <p:spPr>
            <a:xfrm>
              <a:off x="2959651" y="1168435"/>
              <a:ext cx="5721350" cy="1587"/>
            </a:xfrm>
            <a:prstGeom prst="straightConnector1">
              <a:avLst/>
            </a:prstGeom>
            <a:noFill/>
            <a:ln w="9525" cap="flat" cmpd="sng">
              <a:solidFill>
                <a:srgbClr val="000000"/>
              </a:solidFill>
              <a:prstDash val="solid"/>
              <a:round/>
              <a:headEnd type="none" w="med" len="med"/>
              <a:tailEnd type="none" w="med" len="med"/>
            </a:ln>
          </p:spPr>
        </p:cxnSp>
        <p:cxnSp>
          <p:nvCxnSpPr>
            <p:cNvPr id="1884" name="Google Shape;1884;p60"/>
            <p:cNvCxnSpPr/>
            <p:nvPr/>
          </p:nvCxnSpPr>
          <p:spPr>
            <a:xfrm>
              <a:off x="4104238" y="1168435"/>
              <a:ext cx="1588" cy="4187825"/>
            </a:xfrm>
            <a:prstGeom prst="straightConnector1">
              <a:avLst/>
            </a:prstGeom>
            <a:noFill/>
            <a:ln w="19050" cap="rnd" cmpd="sng">
              <a:solidFill>
                <a:schemeClr val="dk2"/>
              </a:solidFill>
              <a:prstDash val="dot"/>
              <a:round/>
              <a:headEnd type="none" w="med" len="med"/>
              <a:tailEnd type="none" w="med" len="med"/>
            </a:ln>
          </p:spPr>
        </p:cxnSp>
        <p:cxnSp>
          <p:nvCxnSpPr>
            <p:cNvPr id="1885" name="Google Shape;1885;p60"/>
            <p:cNvCxnSpPr/>
            <p:nvPr/>
          </p:nvCxnSpPr>
          <p:spPr>
            <a:xfrm>
              <a:off x="5248826" y="1168435"/>
              <a:ext cx="1587" cy="4187825"/>
            </a:xfrm>
            <a:prstGeom prst="straightConnector1">
              <a:avLst/>
            </a:prstGeom>
            <a:noFill/>
            <a:ln w="19050" cap="rnd" cmpd="sng">
              <a:solidFill>
                <a:schemeClr val="dk2"/>
              </a:solidFill>
              <a:prstDash val="dot"/>
              <a:round/>
              <a:headEnd type="none" w="med" len="med"/>
              <a:tailEnd type="none" w="med" len="med"/>
            </a:ln>
          </p:spPr>
        </p:cxnSp>
        <p:cxnSp>
          <p:nvCxnSpPr>
            <p:cNvPr id="1886" name="Google Shape;1886;p60"/>
            <p:cNvCxnSpPr/>
            <p:nvPr/>
          </p:nvCxnSpPr>
          <p:spPr>
            <a:xfrm>
              <a:off x="6391826" y="1168435"/>
              <a:ext cx="1587" cy="4187825"/>
            </a:xfrm>
            <a:prstGeom prst="straightConnector1">
              <a:avLst/>
            </a:prstGeom>
            <a:noFill/>
            <a:ln w="19050" cap="rnd" cmpd="sng">
              <a:solidFill>
                <a:schemeClr val="dk2"/>
              </a:solidFill>
              <a:prstDash val="dot"/>
              <a:round/>
              <a:headEnd type="none" w="med" len="med"/>
              <a:tailEnd type="none" w="med" len="med"/>
            </a:ln>
          </p:spPr>
        </p:cxnSp>
        <p:cxnSp>
          <p:nvCxnSpPr>
            <p:cNvPr id="1887" name="Google Shape;1887;p60"/>
            <p:cNvCxnSpPr/>
            <p:nvPr/>
          </p:nvCxnSpPr>
          <p:spPr>
            <a:xfrm>
              <a:off x="7536413" y="1168435"/>
              <a:ext cx="1588" cy="4187825"/>
            </a:xfrm>
            <a:prstGeom prst="straightConnector1">
              <a:avLst/>
            </a:prstGeom>
            <a:noFill/>
            <a:ln w="19050" cap="rnd" cmpd="sng">
              <a:solidFill>
                <a:schemeClr val="dk2"/>
              </a:solidFill>
              <a:prstDash val="dot"/>
              <a:round/>
              <a:headEnd type="none" w="med" len="med"/>
              <a:tailEnd type="none" w="med" len="med"/>
            </a:ln>
          </p:spPr>
        </p:cxnSp>
        <p:cxnSp>
          <p:nvCxnSpPr>
            <p:cNvPr id="1888" name="Google Shape;1888;p60"/>
            <p:cNvCxnSpPr/>
            <p:nvPr/>
          </p:nvCxnSpPr>
          <p:spPr>
            <a:xfrm>
              <a:off x="8681001" y="1168435"/>
              <a:ext cx="1587" cy="4187825"/>
            </a:xfrm>
            <a:prstGeom prst="straightConnector1">
              <a:avLst/>
            </a:prstGeom>
            <a:noFill/>
            <a:ln w="9525" cap="flat" cmpd="sng">
              <a:solidFill>
                <a:srgbClr val="000000"/>
              </a:solidFill>
              <a:prstDash val="solid"/>
              <a:round/>
              <a:headEnd type="none" w="med" len="med"/>
              <a:tailEnd type="none" w="med" len="med"/>
            </a:ln>
          </p:spPr>
        </p:cxnSp>
        <p:sp>
          <p:nvSpPr>
            <p:cNvPr id="1889" name="Google Shape;1889;p60"/>
            <p:cNvSpPr/>
            <p:nvPr/>
          </p:nvSpPr>
          <p:spPr>
            <a:xfrm>
              <a:off x="2959651" y="1168435"/>
              <a:ext cx="5721350" cy="4187825"/>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90" name="Google Shape;1890;p60"/>
            <p:cNvCxnSpPr/>
            <p:nvPr/>
          </p:nvCxnSpPr>
          <p:spPr>
            <a:xfrm>
              <a:off x="2959651" y="1168435"/>
              <a:ext cx="1587" cy="4187825"/>
            </a:xfrm>
            <a:prstGeom prst="straightConnector1">
              <a:avLst/>
            </a:prstGeom>
            <a:noFill/>
            <a:ln w="28575" cap="flat" cmpd="sng">
              <a:solidFill>
                <a:schemeClr val="dk2"/>
              </a:solidFill>
              <a:prstDash val="solid"/>
              <a:round/>
              <a:headEnd type="none" w="med" len="med"/>
              <a:tailEnd type="none" w="med" len="med"/>
            </a:ln>
          </p:spPr>
        </p:cxnSp>
        <p:cxnSp>
          <p:nvCxnSpPr>
            <p:cNvPr id="1891" name="Google Shape;1891;p60"/>
            <p:cNvCxnSpPr/>
            <p:nvPr/>
          </p:nvCxnSpPr>
          <p:spPr>
            <a:xfrm>
              <a:off x="2959651" y="5356260"/>
              <a:ext cx="5721350" cy="1587"/>
            </a:xfrm>
            <a:prstGeom prst="straightConnector1">
              <a:avLst/>
            </a:prstGeom>
            <a:noFill/>
            <a:ln w="28575" cap="flat" cmpd="sng">
              <a:solidFill>
                <a:schemeClr val="dk2"/>
              </a:solidFill>
              <a:prstDash val="solid"/>
              <a:round/>
              <a:headEnd type="none" w="med" len="med"/>
              <a:tailEnd type="none" w="med" len="med"/>
            </a:ln>
          </p:spPr>
        </p:cxnSp>
        <p:sp>
          <p:nvSpPr>
            <p:cNvPr id="1892" name="Google Shape;1892;p60"/>
            <p:cNvSpPr/>
            <p:nvPr/>
          </p:nvSpPr>
          <p:spPr>
            <a:xfrm>
              <a:off x="4304263" y="2924210"/>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93" name="Google Shape;1893;p60"/>
            <p:cNvCxnSpPr/>
            <p:nvPr/>
          </p:nvCxnSpPr>
          <p:spPr>
            <a:xfrm rot="10800000">
              <a:off x="4315376" y="29353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894" name="Google Shape;1894;p60"/>
            <p:cNvCxnSpPr/>
            <p:nvPr/>
          </p:nvCxnSpPr>
          <p:spPr>
            <a:xfrm>
              <a:off x="4370938" y="299088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895" name="Google Shape;1895;p60"/>
            <p:cNvCxnSpPr/>
            <p:nvPr/>
          </p:nvCxnSpPr>
          <p:spPr>
            <a:xfrm flipH="1">
              <a:off x="4315376" y="29908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896" name="Google Shape;1896;p60"/>
            <p:cNvCxnSpPr/>
            <p:nvPr/>
          </p:nvCxnSpPr>
          <p:spPr>
            <a:xfrm rot="10800000" flipH="1">
              <a:off x="4370938" y="2935322"/>
              <a:ext cx="55563" cy="55563"/>
            </a:xfrm>
            <a:prstGeom prst="straightConnector1">
              <a:avLst/>
            </a:prstGeom>
            <a:noFill/>
            <a:ln w="12700" cap="flat" cmpd="sng">
              <a:solidFill>
                <a:schemeClr val="dk1"/>
              </a:solidFill>
              <a:prstDash val="solid"/>
              <a:round/>
              <a:headEnd type="none" w="med" len="med"/>
              <a:tailEnd type="none" w="med" len="med"/>
            </a:ln>
          </p:spPr>
        </p:cxnSp>
        <p:sp>
          <p:nvSpPr>
            <p:cNvPr id="1897" name="Google Shape;1897;p60"/>
            <p:cNvSpPr/>
            <p:nvPr/>
          </p:nvSpPr>
          <p:spPr>
            <a:xfrm>
              <a:off x="4304263" y="1679610"/>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898" name="Google Shape;1898;p60"/>
            <p:cNvCxnSpPr/>
            <p:nvPr/>
          </p:nvCxnSpPr>
          <p:spPr>
            <a:xfrm rot="10800000">
              <a:off x="4315376" y="16907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899" name="Google Shape;1899;p60"/>
            <p:cNvCxnSpPr/>
            <p:nvPr/>
          </p:nvCxnSpPr>
          <p:spPr>
            <a:xfrm>
              <a:off x="4370938" y="174628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00" name="Google Shape;1900;p60"/>
            <p:cNvCxnSpPr/>
            <p:nvPr/>
          </p:nvCxnSpPr>
          <p:spPr>
            <a:xfrm flipH="1">
              <a:off x="4315376" y="17462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01" name="Google Shape;1901;p60"/>
            <p:cNvCxnSpPr/>
            <p:nvPr/>
          </p:nvCxnSpPr>
          <p:spPr>
            <a:xfrm rot="10800000" flipH="1">
              <a:off x="4370938" y="1690722"/>
              <a:ext cx="55563" cy="55563"/>
            </a:xfrm>
            <a:prstGeom prst="straightConnector1">
              <a:avLst/>
            </a:prstGeom>
            <a:noFill/>
            <a:ln w="12700" cap="flat" cmpd="sng">
              <a:solidFill>
                <a:schemeClr val="dk1"/>
              </a:solidFill>
              <a:prstDash val="solid"/>
              <a:round/>
              <a:headEnd type="none" w="med" len="med"/>
              <a:tailEnd type="none" w="med" len="med"/>
            </a:ln>
          </p:spPr>
        </p:cxnSp>
        <p:sp>
          <p:nvSpPr>
            <p:cNvPr id="1902" name="Google Shape;1902;p60"/>
            <p:cNvSpPr/>
            <p:nvPr/>
          </p:nvSpPr>
          <p:spPr>
            <a:xfrm>
              <a:off x="4304263" y="24241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03" name="Google Shape;1903;p60"/>
            <p:cNvCxnSpPr/>
            <p:nvPr/>
          </p:nvCxnSpPr>
          <p:spPr>
            <a:xfrm rot="10800000">
              <a:off x="4315376" y="24352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04" name="Google Shape;1904;p60"/>
            <p:cNvCxnSpPr/>
            <p:nvPr/>
          </p:nvCxnSpPr>
          <p:spPr>
            <a:xfrm>
              <a:off x="4370938" y="24908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05" name="Google Shape;1905;p60"/>
            <p:cNvCxnSpPr/>
            <p:nvPr/>
          </p:nvCxnSpPr>
          <p:spPr>
            <a:xfrm flipH="1">
              <a:off x="4315376" y="24908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06" name="Google Shape;1906;p60"/>
            <p:cNvCxnSpPr/>
            <p:nvPr/>
          </p:nvCxnSpPr>
          <p:spPr>
            <a:xfrm rot="10800000" flipH="1">
              <a:off x="4370938" y="24352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07" name="Google Shape;1907;p60"/>
            <p:cNvSpPr/>
            <p:nvPr/>
          </p:nvSpPr>
          <p:spPr>
            <a:xfrm>
              <a:off x="4693201" y="2490822"/>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08" name="Google Shape;1908;p60"/>
            <p:cNvCxnSpPr/>
            <p:nvPr/>
          </p:nvCxnSpPr>
          <p:spPr>
            <a:xfrm rot="10800000">
              <a:off x="4704313" y="25019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09" name="Google Shape;1909;p60"/>
            <p:cNvCxnSpPr/>
            <p:nvPr/>
          </p:nvCxnSpPr>
          <p:spPr>
            <a:xfrm>
              <a:off x="4759876" y="25574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10" name="Google Shape;1910;p60"/>
            <p:cNvCxnSpPr/>
            <p:nvPr/>
          </p:nvCxnSpPr>
          <p:spPr>
            <a:xfrm flipH="1">
              <a:off x="4704313" y="25574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11" name="Google Shape;1911;p60"/>
            <p:cNvCxnSpPr/>
            <p:nvPr/>
          </p:nvCxnSpPr>
          <p:spPr>
            <a:xfrm rot="10800000" flipH="1">
              <a:off x="4759876" y="2501935"/>
              <a:ext cx="55562" cy="55562"/>
            </a:xfrm>
            <a:prstGeom prst="straightConnector1">
              <a:avLst/>
            </a:prstGeom>
            <a:noFill/>
            <a:ln w="12700" cap="flat" cmpd="sng">
              <a:solidFill>
                <a:schemeClr val="dk1"/>
              </a:solidFill>
              <a:prstDash val="solid"/>
              <a:round/>
              <a:headEnd type="none" w="med" len="med"/>
              <a:tailEnd type="none" w="med" len="med"/>
            </a:ln>
          </p:spPr>
        </p:cxnSp>
        <p:sp>
          <p:nvSpPr>
            <p:cNvPr id="1912" name="Google Shape;1912;p60"/>
            <p:cNvSpPr/>
            <p:nvPr/>
          </p:nvSpPr>
          <p:spPr>
            <a:xfrm>
              <a:off x="4726538" y="3157572"/>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13" name="Google Shape;1913;p60"/>
            <p:cNvCxnSpPr/>
            <p:nvPr/>
          </p:nvCxnSpPr>
          <p:spPr>
            <a:xfrm rot="10800000">
              <a:off x="4737651" y="31686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14" name="Google Shape;1914;p60"/>
            <p:cNvCxnSpPr/>
            <p:nvPr/>
          </p:nvCxnSpPr>
          <p:spPr>
            <a:xfrm>
              <a:off x="4793213" y="32242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15" name="Google Shape;1915;p60"/>
            <p:cNvCxnSpPr/>
            <p:nvPr/>
          </p:nvCxnSpPr>
          <p:spPr>
            <a:xfrm flipH="1">
              <a:off x="4737651" y="32242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16" name="Google Shape;1916;p60"/>
            <p:cNvCxnSpPr/>
            <p:nvPr/>
          </p:nvCxnSpPr>
          <p:spPr>
            <a:xfrm rot="10800000" flipH="1">
              <a:off x="4793213" y="3168685"/>
              <a:ext cx="55563" cy="55562"/>
            </a:xfrm>
            <a:prstGeom prst="straightConnector1">
              <a:avLst/>
            </a:prstGeom>
            <a:noFill/>
            <a:ln w="12700" cap="flat" cmpd="sng">
              <a:solidFill>
                <a:schemeClr val="dk1"/>
              </a:solidFill>
              <a:prstDash val="solid"/>
              <a:round/>
              <a:headEnd type="none" w="med" len="med"/>
              <a:tailEnd type="none" w="med" len="med"/>
            </a:ln>
          </p:spPr>
        </p:cxnSp>
        <p:sp>
          <p:nvSpPr>
            <p:cNvPr id="1917" name="Google Shape;1917;p60"/>
            <p:cNvSpPr/>
            <p:nvPr/>
          </p:nvSpPr>
          <p:spPr>
            <a:xfrm>
              <a:off x="4982126" y="364493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18" name="Google Shape;1918;p60"/>
            <p:cNvCxnSpPr/>
            <p:nvPr/>
          </p:nvCxnSpPr>
          <p:spPr>
            <a:xfrm rot="10800000">
              <a:off x="4993238" y="36560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19" name="Google Shape;1919;p60"/>
            <p:cNvCxnSpPr/>
            <p:nvPr/>
          </p:nvCxnSpPr>
          <p:spPr>
            <a:xfrm>
              <a:off x="5048801" y="37116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20" name="Google Shape;1920;p60"/>
            <p:cNvCxnSpPr/>
            <p:nvPr/>
          </p:nvCxnSpPr>
          <p:spPr>
            <a:xfrm flipH="1">
              <a:off x="4993238" y="37116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21" name="Google Shape;1921;p60"/>
            <p:cNvCxnSpPr/>
            <p:nvPr/>
          </p:nvCxnSpPr>
          <p:spPr>
            <a:xfrm rot="10800000" flipH="1">
              <a:off x="5048801" y="3656047"/>
              <a:ext cx="55562" cy="55563"/>
            </a:xfrm>
            <a:prstGeom prst="straightConnector1">
              <a:avLst/>
            </a:prstGeom>
            <a:noFill/>
            <a:ln w="12700" cap="flat" cmpd="sng">
              <a:solidFill>
                <a:schemeClr val="dk1"/>
              </a:solidFill>
              <a:prstDash val="solid"/>
              <a:round/>
              <a:headEnd type="none" w="med" len="med"/>
              <a:tailEnd type="none" w="med" len="med"/>
            </a:ln>
          </p:spPr>
        </p:cxnSp>
        <p:sp>
          <p:nvSpPr>
            <p:cNvPr id="1922" name="Google Shape;1922;p60"/>
            <p:cNvSpPr/>
            <p:nvPr/>
          </p:nvSpPr>
          <p:spPr>
            <a:xfrm>
              <a:off x="5204376" y="364493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23" name="Google Shape;1923;p60"/>
            <p:cNvCxnSpPr/>
            <p:nvPr/>
          </p:nvCxnSpPr>
          <p:spPr>
            <a:xfrm rot="10800000">
              <a:off x="5215488" y="36560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24" name="Google Shape;1924;p60"/>
            <p:cNvCxnSpPr/>
            <p:nvPr/>
          </p:nvCxnSpPr>
          <p:spPr>
            <a:xfrm>
              <a:off x="5271051" y="37116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25" name="Google Shape;1925;p60"/>
            <p:cNvCxnSpPr/>
            <p:nvPr/>
          </p:nvCxnSpPr>
          <p:spPr>
            <a:xfrm flipH="1">
              <a:off x="5215488" y="37116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26" name="Google Shape;1926;p60"/>
            <p:cNvCxnSpPr/>
            <p:nvPr/>
          </p:nvCxnSpPr>
          <p:spPr>
            <a:xfrm rot="10800000" flipH="1">
              <a:off x="5271051" y="3656047"/>
              <a:ext cx="55562" cy="55563"/>
            </a:xfrm>
            <a:prstGeom prst="straightConnector1">
              <a:avLst/>
            </a:prstGeom>
            <a:noFill/>
            <a:ln w="12700" cap="flat" cmpd="sng">
              <a:solidFill>
                <a:schemeClr val="dk1"/>
              </a:solidFill>
              <a:prstDash val="solid"/>
              <a:round/>
              <a:headEnd type="none" w="med" len="med"/>
              <a:tailEnd type="none" w="med" len="med"/>
            </a:ln>
          </p:spPr>
        </p:cxnSp>
        <p:sp>
          <p:nvSpPr>
            <p:cNvPr id="1927" name="Google Shape;1927;p60"/>
            <p:cNvSpPr/>
            <p:nvPr/>
          </p:nvSpPr>
          <p:spPr>
            <a:xfrm>
              <a:off x="5958438" y="3689385"/>
              <a:ext cx="144463" cy="144462"/>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28" name="Google Shape;1928;p60"/>
            <p:cNvCxnSpPr/>
            <p:nvPr/>
          </p:nvCxnSpPr>
          <p:spPr>
            <a:xfrm rot="10800000">
              <a:off x="5969551" y="37004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29" name="Google Shape;1929;p60"/>
            <p:cNvCxnSpPr/>
            <p:nvPr/>
          </p:nvCxnSpPr>
          <p:spPr>
            <a:xfrm>
              <a:off x="6025113" y="375606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30" name="Google Shape;1930;p60"/>
            <p:cNvCxnSpPr/>
            <p:nvPr/>
          </p:nvCxnSpPr>
          <p:spPr>
            <a:xfrm flipH="1">
              <a:off x="5969551" y="37560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31" name="Google Shape;1931;p60"/>
            <p:cNvCxnSpPr/>
            <p:nvPr/>
          </p:nvCxnSpPr>
          <p:spPr>
            <a:xfrm rot="10800000" flipH="1">
              <a:off x="6025113" y="3700497"/>
              <a:ext cx="55563" cy="55563"/>
            </a:xfrm>
            <a:prstGeom prst="straightConnector1">
              <a:avLst/>
            </a:prstGeom>
            <a:noFill/>
            <a:ln w="12700" cap="flat" cmpd="sng">
              <a:solidFill>
                <a:schemeClr val="dk1"/>
              </a:solidFill>
              <a:prstDash val="solid"/>
              <a:round/>
              <a:headEnd type="none" w="med" len="med"/>
              <a:tailEnd type="none" w="med" len="med"/>
            </a:ln>
          </p:spPr>
        </p:cxnSp>
        <p:sp>
          <p:nvSpPr>
            <p:cNvPr id="1932" name="Google Shape;1932;p60"/>
            <p:cNvSpPr/>
            <p:nvPr/>
          </p:nvSpPr>
          <p:spPr>
            <a:xfrm>
              <a:off x="4148688" y="31353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33" name="Google Shape;1933;p60"/>
            <p:cNvCxnSpPr/>
            <p:nvPr/>
          </p:nvCxnSpPr>
          <p:spPr>
            <a:xfrm rot="10800000">
              <a:off x="4159801" y="31464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34" name="Google Shape;1934;p60"/>
            <p:cNvCxnSpPr/>
            <p:nvPr/>
          </p:nvCxnSpPr>
          <p:spPr>
            <a:xfrm>
              <a:off x="4215363" y="32020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35" name="Google Shape;1935;p60"/>
            <p:cNvCxnSpPr/>
            <p:nvPr/>
          </p:nvCxnSpPr>
          <p:spPr>
            <a:xfrm flipH="1">
              <a:off x="4159801" y="32020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36" name="Google Shape;1936;p60"/>
            <p:cNvCxnSpPr/>
            <p:nvPr/>
          </p:nvCxnSpPr>
          <p:spPr>
            <a:xfrm rot="10800000" flipH="1">
              <a:off x="4215363" y="31464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37" name="Google Shape;1937;p60"/>
            <p:cNvSpPr/>
            <p:nvPr/>
          </p:nvSpPr>
          <p:spPr>
            <a:xfrm>
              <a:off x="4148688" y="2268572"/>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38" name="Google Shape;1938;p60"/>
            <p:cNvCxnSpPr/>
            <p:nvPr/>
          </p:nvCxnSpPr>
          <p:spPr>
            <a:xfrm rot="10800000">
              <a:off x="4159801" y="22796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39" name="Google Shape;1939;p60"/>
            <p:cNvCxnSpPr/>
            <p:nvPr/>
          </p:nvCxnSpPr>
          <p:spPr>
            <a:xfrm>
              <a:off x="4215363" y="23352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40" name="Google Shape;1940;p60"/>
            <p:cNvCxnSpPr/>
            <p:nvPr/>
          </p:nvCxnSpPr>
          <p:spPr>
            <a:xfrm flipH="1">
              <a:off x="4159801" y="23352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41" name="Google Shape;1941;p60"/>
            <p:cNvCxnSpPr/>
            <p:nvPr/>
          </p:nvCxnSpPr>
          <p:spPr>
            <a:xfrm rot="10800000" flipH="1">
              <a:off x="4215363" y="2279685"/>
              <a:ext cx="55563" cy="55562"/>
            </a:xfrm>
            <a:prstGeom prst="straightConnector1">
              <a:avLst/>
            </a:prstGeom>
            <a:noFill/>
            <a:ln w="12700" cap="flat" cmpd="sng">
              <a:solidFill>
                <a:schemeClr val="dk1"/>
              </a:solidFill>
              <a:prstDash val="solid"/>
              <a:round/>
              <a:headEnd type="none" w="med" len="med"/>
              <a:tailEnd type="none" w="med" len="med"/>
            </a:ln>
          </p:spPr>
        </p:cxnSp>
        <p:sp>
          <p:nvSpPr>
            <p:cNvPr id="1942" name="Google Shape;1942;p60"/>
            <p:cNvSpPr/>
            <p:nvPr/>
          </p:nvSpPr>
          <p:spPr>
            <a:xfrm>
              <a:off x="4148688" y="317979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43" name="Google Shape;1943;p60"/>
            <p:cNvCxnSpPr/>
            <p:nvPr/>
          </p:nvCxnSpPr>
          <p:spPr>
            <a:xfrm rot="10800000">
              <a:off x="4159801" y="31909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44" name="Google Shape;1944;p60"/>
            <p:cNvCxnSpPr/>
            <p:nvPr/>
          </p:nvCxnSpPr>
          <p:spPr>
            <a:xfrm>
              <a:off x="4215363" y="324647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45" name="Google Shape;1945;p60"/>
            <p:cNvCxnSpPr/>
            <p:nvPr/>
          </p:nvCxnSpPr>
          <p:spPr>
            <a:xfrm flipH="1">
              <a:off x="4159801" y="324647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46" name="Google Shape;1946;p60"/>
            <p:cNvCxnSpPr/>
            <p:nvPr/>
          </p:nvCxnSpPr>
          <p:spPr>
            <a:xfrm rot="10800000" flipH="1">
              <a:off x="4215363" y="319091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47" name="Google Shape;1947;p60"/>
            <p:cNvSpPr/>
            <p:nvPr/>
          </p:nvSpPr>
          <p:spPr>
            <a:xfrm>
              <a:off x="4148688" y="3035335"/>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48" name="Google Shape;1948;p60"/>
            <p:cNvCxnSpPr/>
            <p:nvPr/>
          </p:nvCxnSpPr>
          <p:spPr>
            <a:xfrm rot="10800000">
              <a:off x="4159801" y="30464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49" name="Google Shape;1949;p60"/>
            <p:cNvCxnSpPr/>
            <p:nvPr/>
          </p:nvCxnSpPr>
          <p:spPr>
            <a:xfrm>
              <a:off x="4215363" y="31020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50" name="Google Shape;1950;p60"/>
            <p:cNvCxnSpPr/>
            <p:nvPr/>
          </p:nvCxnSpPr>
          <p:spPr>
            <a:xfrm flipH="1">
              <a:off x="4159801" y="31020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51" name="Google Shape;1951;p60"/>
            <p:cNvCxnSpPr/>
            <p:nvPr/>
          </p:nvCxnSpPr>
          <p:spPr>
            <a:xfrm rot="10800000" flipH="1">
              <a:off x="4215363" y="3046447"/>
              <a:ext cx="55563" cy="55563"/>
            </a:xfrm>
            <a:prstGeom prst="straightConnector1">
              <a:avLst/>
            </a:prstGeom>
            <a:noFill/>
            <a:ln w="12700" cap="flat" cmpd="sng">
              <a:solidFill>
                <a:schemeClr val="dk1"/>
              </a:solidFill>
              <a:prstDash val="solid"/>
              <a:round/>
              <a:headEnd type="none" w="med" len="med"/>
              <a:tailEnd type="none" w="med" len="med"/>
            </a:ln>
          </p:spPr>
        </p:cxnSp>
        <p:sp>
          <p:nvSpPr>
            <p:cNvPr id="1952" name="Google Shape;1952;p60"/>
            <p:cNvSpPr/>
            <p:nvPr/>
          </p:nvSpPr>
          <p:spPr>
            <a:xfrm>
              <a:off x="4148688" y="30464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53" name="Google Shape;1953;p60"/>
            <p:cNvCxnSpPr/>
            <p:nvPr/>
          </p:nvCxnSpPr>
          <p:spPr>
            <a:xfrm rot="10800000">
              <a:off x="4159801" y="30575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54" name="Google Shape;1954;p60"/>
            <p:cNvCxnSpPr/>
            <p:nvPr/>
          </p:nvCxnSpPr>
          <p:spPr>
            <a:xfrm>
              <a:off x="4215363" y="31131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55" name="Google Shape;1955;p60"/>
            <p:cNvCxnSpPr/>
            <p:nvPr/>
          </p:nvCxnSpPr>
          <p:spPr>
            <a:xfrm flipH="1">
              <a:off x="4159801" y="31131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56" name="Google Shape;1956;p60"/>
            <p:cNvCxnSpPr/>
            <p:nvPr/>
          </p:nvCxnSpPr>
          <p:spPr>
            <a:xfrm rot="10800000" flipH="1">
              <a:off x="4215363" y="30575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57" name="Google Shape;1957;p60"/>
            <p:cNvSpPr/>
            <p:nvPr/>
          </p:nvSpPr>
          <p:spPr>
            <a:xfrm>
              <a:off x="4148688" y="2768635"/>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58" name="Google Shape;1958;p60"/>
            <p:cNvCxnSpPr/>
            <p:nvPr/>
          </p:nvCxnSpPr>
          <p:spPr>
            <a:xfrm rot="10800000">
              <a:off x="4159801" y="277974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59" name="Google Shape;1959;p60"/>
            <p:cNvCxnSpPr/>
            <p:nvPr/>
          </p:nvCxnSpPr>
          <p:spPr>
            <a:xfrm>
              <a:off x="4215363" y="28353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60" name="Google Shape;1960;p60"/>
            <p:cNvCxnSpPr/>
            <p:nvPr/>
          </p:nvCxnSpPr>
          <p:spPr>
            <a:xfrm flipH="1">
              <a:off x="4159801" y="28353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61" name="Google Shape;1961;p60"/>
            <p:cNvCxnSpPr/>
            <p:nvPr/>
          </p:nvCxnSpPr>
          <p:spPr>
            <a:xfrm rot="10800000" flipH="1">
              <a:off x="4215363" y="2779747"/>
              <a:ext cx="55563" cy="55563"/>
            </a:xfrm>
            <a:prstGeom prst="straightConnector1">
              <a:avLst/>
            </a:prstGeom>
            <a:noFill/>
            <a:ln w="12700" cap="flat" cmpd="sng">
              <a:solidFill>
                <a:schemeClr val="dk1"/>
              </a:solidFill>
              <a:prstDash val="solid"/>
              <a:round/>
              <a:headEnd type="none" w="med" len="med"/>
              <a:tailEnd type="none" w="med" len="med"/>
            </a:ln>
          </p:spPr>
        </p:cxnSp>
        <p:sp>
          <p:nvSpPr>
            <p:cNvPr id="1962" name="Google Shape;1962;p60"/>
            <p:cNvSpPr/>
            <p:nvPr/>
          </p:nvSpPr>
          <p:spPr>
            <a:xfrm>
              <a:off x="4148688" y="2568610"/>
              <a:ext cx="144463"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63" name="Google Shape;1963;p60"/>
            <p:cNvCxnSpPr/>
            <p:nvPr/>
          </p:nvCxnSpPr>
          <p:spPr>
            <a:xfrm rot="10800000">
              <a:off x="4159801" y="25797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64" name="Google Shape;1964;p60"/>
            <p:cNvCxnSpPr/>
            <p:nvPr/>
          </p:nvCxnSpPr>
          <p:spPr>
            <a:xfrm>
              <a:off x="4215363" y="263528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65" name="Google Shape;1965;p60"/>
            <p:cNvCxnSpPr/>
            <p:nvPr/>
          </p:nvCxnSpPr>
          <p:spPr>
            <a:xfrm flipH="1">
              <a:off x="4159801" y="263528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66" name="Google Shape;1966;p60"/>
            <p:cNvCxnSpPr/>
            <p:nvPr/>
          </p:nvCxnSpPr>
          <p:spPr>
            <a:xfrm rot="10800000" flipH="1">
              <a:off x="4215363" y="2579722"/>
              <a:ext cx="55563" cy="55563"/>
            </a:xfrm>
            <a:prstGeom prst="straightConnector1">
              <a:avLst/>
            </a:prstGeom>
            <a:noFill/>
            <a:ln w="12700" cap="flat" cmpd="sng">
              <a:solidFill>
                <a:schemeClr val="dk1"/>
              </a:solidFill>
              <a:prstDash val="solid"/>
              <a:round/>
              <a:headEnd type="none" w="med" len="med"/>
              <a:tailEnd type="none" w="med" len="med"/>
            </a:ln>
          </p:spPr>
        </p:cxnSp>
        <p:sp>
          <p:nvSpPr>
            <p:cNvPr id="1967" name="Google Shape;1967;p60"/>
            <p:cNvSpPr/>
            <p:nvPr/>
          </p:nvSpPr>
          <p:spPr>
            <a:xfrm>
              <a:off x="4148688" y="3046447"/>
              <a:ext cx="144463"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68" name="Google Shape;1968;p60"/>
            <p:cNvCxnSpPr/>
            <p:nvPr/>
          </p:nvCxnSpPr>
          <p:spPr>
            <a:xfrm rot="10800000">
              <a:off x="4159801" y="30575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69" name="Google Shape;1969;p60"/>
            <p:cNvCxnSpPr/>
            <p:nvPr/>
          </p:nvCxnSpPr>
          <p:spPr>
            <a:xfrm>
              <a:off x="4215363" y="311312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70" name="Google Shape;1970;p60"/>
            <p:cNvCxnSpPr/>
            <p:nvPr/>
          </p:nvCxnSpPr>
          <p:spPr>
            <a:xfrm flipH="1">
              <a:off x="4159801" y="311312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71" name="Google Shape;1971;p60"/>
            <p:cNvCxnSpPr/>
            <p:nvPr/>
          </p:nvCxnSpPr>
          <p:spPr>
            <a:xfrm rot="10800000" flipH="1">
              <a:off x="4215363" y="3057560"/>
              <a:ext cx="55563" cy="55562"/>
            </a:xfrm>
            <a:prstGeom prst="straightConnector1">
              <a:avLst/>
            </a:prstGeom>
            <a:noFill/>
            <a:ln w="12700" cap="flat" cmpd="sng">
              <a:solidFill>
                <a:schemeClr val="dk1"/>
              </a:solidFill>
              <a:prstDash val="solid"/>
              <a:round/>
              <a:headEnd type="none" w="med" len="med"/>
              <a:tailEnd type="none" w="med" len="med"/>
            </a:ln>
          </p:spPr>
        </p:cxnSp>
        <p:sp>
          <p:nvSpPr>
            <p:cNvPr id="1972" name="Google Shape;1972;p60"/>
            <p:cNvSpPr/>
            <p:nvPr/>
          </p:nvSpPr>
          <p:spPr>
            <a:xfrm>
              <a:off x="4459838" y="2701960"/>
              <a:ext cx="122238" cy="1222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73" name="Google Shape;1973;p60"/>
            <p:cNvCxnSpPr/>
            <p:nvPr/>
          </p:nvCxnSpPr>
          <p:spPr>
            <a:xfrm rot="10800000">
              <a:off x="4470951" y="2713072"/>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74" name="Google Shape;1974;p60"/>
            <p:cNvCxnSpPr/>
            <p:nvPr/>
          </p:nvCxnSpPr>
          <p:spPr>
            <a:xfrm>
              <a:off x="4515401" y="2757522"/>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75" name="Google Shape;1975;p60"/>
            <p:cNvCxnSpPr/>
            <p:nvPr/>
          </p:nvCxnSpPr>
          <p:spPr>
            <a:xfrm flipH="1">
              <a:off x="4470951" y="2757522"/>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76" name="Google Shape;1976;p60"/>
            <p:cNvCxnSpPr/>
            <p:nvPr/>
          </p:nvCxnSpPr>
          <p:spPr>
            <a:xfrm rot="10800000" flipH="1">
              <a:off x="4515401" y="2713072"/>
              <a:ext cx="44450" cy="44450"/>
            </a:xfrm>
            <a:prstGeom prst="straightConnector1">
              <a:avLst/>
            </a:prstGeom>
            <a:noFill/>
            <a:ln w="12700" cap="flat" cmpd="sng">
              <a:solidFill>
                <a:schemeClr val="dk1"/>
              </a:solidFill>
              <a:prstDash val="solid"/>
              <a:round/>
              <a:headEnd type="none" w="med" len="med"/>
              <a:tailEnd type="none" w="med" len="med"/>
            </a:ln>
          </p:spPr>
        </p:cxnSp>
        <p:sp>
          <p:nvSpPr>
            <p:cNvPr id="1977" name="Google Shape;1977;p60"/>
            <p:cNvSpPr/>
            <p:nvPr/>
          </p:nvSpPr>
          <p:spPr>
            <a:xfrm>
              <a:off x="4793213" y="2824197"/>
              <a:ext cx="88900" cy="88900"/>
            </a:xfrm>
            <a:custGeom>
              <a:avLst/>
              <a:gdLst/>
              <a:ahLst/>
              <a:cxnLst/>
              <a:rect l="l" t="t" r="r" b="b"/>
              <a:pathLst>
                <a:path w="56" h="56" extrusionOk="0">
                  <a:moveTo>
                    <a:pt x="28" y="0"/>
                  </a:moveTo>
                  <a:lnTo>
                    <a:pt x="56" y="56"/>
                  </a:lnTo>
                  <a:lnTo>
                    <a:pt x="0" y="56"/>
                  </a:lnTo>
                  <a:lnTo>
                    <a:pt x="28"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78" name="Google Shape;1978;p60"/>
            <p:cNvSpPr/>
            <p:nvPr/>
          </p:nvSpPr>
          <p:spPr>
            <a:xfrm>
              <a:off x="4137576" y="2635285"/>
              <a:ext cx="122237" cy="1222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79" name="Google Shape;1979;p60"/>
            <p:cNvCxnSpPr/>
            <p:nvPr/>
          </p:nvCxnSpPr>
          <p:spPr>
            <a:xfrm rot="10800000">
              <a:off x="4148688" y="264639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0" name="Google Shape;1980;p60"/>
            <p:cNvCxnSpPr/>
            <p:nvPr/>
          </p:nvCxnSpPr>
          <p:spPr>
            <a:xfrm>
              <a:off x="4193138" y="269084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1" name="Google Shape;1981;p60"/>
            <p:cNvCxnSpPr/>
            <p:nvPr/>
          </p:nvCxnSpPr>
          <p:spPr>
            <a:xfrm flipH="1">
              <a:off x="4148688" y="269084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2" name="Google Shape;1982;p60"/>
            <p:cNvCxnSpPr/>
            <p:nvPr/>
          </p:nvCxnSpPr>
          <p:spPr>
            <a:xfrm rot="10800000" flipH="1">
              <a:off x="4193138" y="2646397"/>
              <a:ext cx="44450" cy="44450"/>
            </a:xfrm>
            <a:prstGeom prst="straightConnector1">
              <a:avLst/>
            </a:prstGeom>
            <a:noFill/>
            <a:ln w="12700" cap="flat" cmpd="sng">
              <a:solidFill>
                <a:schemeClr val="dk1"/>
              </a:solidFill>
              <a:prstDash val="solid"/>
              <a:round/>
              <a:headEnd type="none" w="med" len="med"/>
              <a:tailEnd type="none" w="med" len="med"/>
            </a:ln>
          </p:spPr>
        </p:cxnSp>
        <p:sp>
          <p:nvSpPr>
            <p:cNvPr id="1983" name="Google Shape;1983;p60"/>
            <p:cNvSpPr/>
            <p:nvPr/>
          </p:nvSpPr>
          <p:spPr>
            <a:xfrm>
              <a:off x="4504288" y="2946435"/>
              <a:ext cx="122238" cy="1222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84" name="Google Shape;1984;p60"/>
            <p:cNvCxnSpPr/>
            <p:nvPr/>
          </p:nvCxnSpPr>
          <p:spPr>
            <a:xfrm rot="10800000">
              <a:off x="4515401" y="295754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5" name="Google Shape;1985;p60"/>
            <p:cNvCxnSpPr/>
            <p:nvPr/>
          </p:nvCxnSpPr>
          <p:spPr>
            <a:xfrm>
              <a:off x="4559851" y="300199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6" name="Google Shape;1986;p60"/>
            <p:cNvCxnSpPr/>
            <p:nvPr/>
          </p:nvCxnSpPr>
          <p:spPr>
            <a:xfrm flipH="1">
              <a:off x="4515401" y="3001997"/>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1987" name="Google Shape;1987;p60"/>
            <p:cNvCxnSpPr/>
            <p:nvPr/>
          </p:nvCxnSpPr>
          <p:spPr>
            <a:xfrm rot="10800000" flipH="1">
              <a:off x="4559851" y="2957547"/>
              <a:ext cx="44450" cy="44450"/>
            </a:xfrm>
            <a:prstGeom prst="straightConnector1">
              <a:avLst/>
            </a:prstGeom>
            <a:noFill/>
            <a:ln w="12700" cap="flat" cmpd="sng">
              <a:solidFill>
                <a:schemeClr val="dk1"/>
              </a:solidFill>
              <a:prstDash val="solid"/>
              <a:round/>
              <a:headEnd type="none" w="med" len="med"/>
              <a:tailEnd type="none" w="med" len="med"/>
            </a:ln>
          </p:spPr>
        </p:cxnSp>
        <p:sp>
          <p:nvSpPr>
            <p:cNvPr id="1988" name="Google Shape;1988;p60"/>
            <p:cNvSpPr/>
            <p:nvPr/>
          </p:nvSpPr>
          <p:spPr>
            <a:xfrm>
              <a:off x="4515401" y="2246347"/>
              <a:ext cx="88900" cy="88900"/>
            </a:xfrm>
            <a:custGeom>
              <a:avLst/>
              <a:gdLst/>
              <a:ahLst/>
              <a:cxnLst/>
              <a:rect l="l" t="t" r="r" b="b"/>
              <a:pathLst>
                <a:path w="56" h="56" extrusionOk="0">
                  <a:moveTo>
                    <a:pt x="28" y="0"/>
                  </a:moveTo>
                  <a:lnTo>
                    <a:pt x="56" y="56"/>
                  </a:lnTo>
                  <a:lnTo>
                    <a:pt x="0" y="56"/>
                  </a:lnTo>
                  <a:lnTo>
                    <a:pt x="28" y="0"/>
                  </a:lnTo>
                  <a:close/>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89" name="Google Shape;1989;p60"/>
            <p:cNvSpPr/>
            <p:nvPr/>
          </p:nvSpPr>
          <p:spPr>
            <a:xfrm>
              <a:off x="4493176" y="2846422"/>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90" name="Google Shape;1990;p60"/>
            <p:cNvCxnSpPr/>
            <p:nvPr/>
          </p:nvCxnSpPr>
          <p:spPr>
            <a:xfrm rot="10800000">
              <a:off x="4504288" y="28575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91" name="Google Shape;1991;p60"/>
            <p:cNvCxnSpPr/>
            <p:nvPr/>
          </p:nvCxnSpPr>
          <p:spPr>
            <a:xfrm>
              <a:off x="4559851" y="29130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1992" name="Google Shape;1992;p60"/>
            <p:cNvCxnSpPr/>
            <p:nvPr/>
          </p:nvCxnSpPr>
          <p:spPr>
            <a:xfrm flipH="1">
              <a:off x="4504288" y="29130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93" name="Google Shape;1993;p60"/>
            <p:cNvCxnSpPr/>
            <p:nvPr/>
          </p:nvCxnSpPr>
          <p:spPr>
            <a:xfrm rot="10800000" flipH="1">
              <a:off x="4559851" y="2857535"/>
              <a:ext cx="55562" cy="55562"/>
            </a:xfrm>
            <a:prstGeom prst="straightConnector1">
              <a:avLst/>
            </a:prstGeom>
            <a:noFill/>
            <a:ln w="12700" cap="flat" cmpd="sng">
              <a:solidFill>
                <a:schemeClr val="dk1"/>
              </a:solidFill>
              <a:prstDash val="solid"/>
              <a:round/>
              <a:headEnd type="none" w="med" len="med"/>
              <a:tailEnd type="none" w="med" len="med"/>
            </a:ln>
          </p:spPr>
        </p:cxnSp>
        <p:sp>
          <p:nvSpPr>
            <p:cNvPr id="1994" name="Google Shape;1994;p60"/>
            <p:cNvSpPr/>
            <p:nvPr/>
          </p:nvSpPr>
          <p:spPr>
            <a:xfrm>
              <a:off x="4493176" y="227968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1995" name="Google Shape;1995;p60"/>
            <p:cNvCxnSpPr/>
            <p:nvPr/>
          </p:nvCxnSpPr>
          <p:spPr>
            <a:xfrm rot="10800000">
              <a:off x="4504288" y="22907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1996" name="Google Shape;1996;p60"/>
            <p:cNvCxnSpPr/>
            <p:nvPr/>
          </p:nvCxnSpPr>
          <p:spPr>
            <a:xfrm>
              <a:off x="4559851" y="23463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1997" name="Google Shape;1997;p60"/>
            <p:cNvCxnSpPr/>
            <p:nvPr/>
          </p:nvCxnSpPr>
          <p:spPr>
            <a:xfrm flipH="1">
              <a:off x="4504288" y="234636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1998" name="Google Shape;1998;p60"/>
            <p:cNvCxnSpPr/>
            <p:nvPr/>
          </p:nvCxnSpPr>
          <p:spPr>
            <a:xfrm rot="10800000" flipH="1">
              <a:off x="4559851" y="2290797"/>
              <a:ext cx="55562" cy="55563"/>
            </a:xfrm>
            <a:prstGeom prst="straightConnector1">
              <a:avLst/>
            </a:prstGeom>
            <a:noFill/>
            <a:ln w="12700" cap="flat" cmpd="sng">
              <a:solidFill>
                <a:schemeClr val="dk1"/>
              </a:solidFill>
              <a:prstDash val="solid"/>
              <a:round/>
              <a:headEnd type="none" w="med" len="med"/>
              <a:tailEnd type="none" w="med" len="med"/>
            </a:ln>
          </p:spPr>
        </p:cxnSp>
        <p:sp>
          <p:nvSpPr>
            <p:cNvPr id="1999" name="Google Shape;1999;p60"/>
            <p:cNvSpPr/>
            <p:nvPr/>
          </p:nvSpPr>
          <p:spPr>
            <a:xfrm>
              <a:off x="4493176" y="272418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00" name="Google Shape;2000;p60"/>
            <p:cNvCxnSpPr/>
            <p:nvPr/>
          </p:nvCxnSpPr>
          <p:spPr>
            <a:xfrm rot="10800000">
              <a:off x="4504288" y="27352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01" name="Google Shape;2001;p60"/>
            <p:cNvCxnSpPr/>
            <p:nvPr/>
          </p:nvCxnSpPr>
          <p:spPr>
            <a:xfrm>
              <a:off x="4559851" y="279086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2002" name="Google Shape;2002;p60"/>
            <p:cNvCxnSpPr/>
            <p:nvPr/>
          </p:nvCxnSpPr>
          <p:spPr>
            <a:xfrm flipH="1">
              <a:off x="4504288" y="279086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03" name="Google Shape;2003;p60"/>
            <p:cNvCxnSpPr/>
            <p:nvPr/>
          </p:nvCxnSpPr>
          <p:spPr>
            <a:xfrm rot="10800000" flipH="1">
              <a:off x="4559851" y="2735297"/>
              <a:ext cx="55562" cy="55563"/>
            </a:xfrm>
            <a:prstGeom prst="straightConnector1">
              <a:avLst/>
            </a:prstGeom>
            <a:noFill/>
            <a:ln w="12700" cap="flat" cmpd="sng">
              <a:solidFill>
                <a:schemeClr val="dk1"/>
              </a:solidFill>
              <a:prstDash val="solid"/>
              <a:round/>
              <a:headEnd type="none" w="med" len="med"/>
              <a:tailEnd type="none" w="med" len="med"/>
            </a:ln>
          </p:spPr>
        </p:cxnSp>
        <p:sp>
          <p:nvSpPr>
            <p:cNvPr id="2004" name="Google Shape;2004;p60"/>
            <p:cNvSpPr/>
            <p:nvPr/>
          </p:nvSpPr>
          <p:spPr>
            <a:xfrm>
              <a:off x="4493176" y="2790860"/>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05" name="Google Shape;2005;p60"/>
            <p:cNvCxnSpPr/>
            <p:nvPr/>
          </p:nvCxnSpPr>
          <p:spPr>
            <a:xfrm rot="10800000">
              <a:off x="4504288" y="280197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06" name="Google Shape;2006;p60"/>
            <p:cNvCxnSpPr/>
            <p:nvPr/>
          </p:nvCxnSpPr>
          <p:spPr>
            <a:xfrm>
              <a:off x="4559851" y="2857535"/>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2007" name="Google Shape;2007;p60"/>
            <p:cNvCxnSpPr/>
            <p:nvPr/>
          </p:nvCxnSpPr>
          <p:spPr>
            <a:xfrm flipH="1">
              <a:off x="4504288" y="28575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08" name="Google Shape;2008;p60"/>
            <p:cNvCxnSpPr/>
            <p:nvPr/>
          </p:nvCxnSpPr>
          <p:spPr>
            <a:xfrm rot="10800000" flipH="1">
              <a:off x="4559851" y="2801972"/>
              <a:ext cx="55562" cy="55563"/>
            </a:xfrm>
            <a:prstGeom prst="straightConnector1">
              <a:avLst/>
            </a:prstGeom>
            <a:noFill/>
            <a:ln w="12700" cap="flat" cmpd="sng">
              <a:solidFill>
                <a:schemeClr val="dk1"/>
              </a:solidFill>
              <a:prstDash val="solid"/>
              <a:round/>
              <a:headEnd type="none" w="med" len="med"/>
              <a:tailEnd type="none" w="med" len="med"/>
            </a:ln>
          </p:spPr>
        </p:cxnSp>
        <p:sp>
          <p:nvSpPr>
            <p:cNvPr id="2009" name="Google Shape;2009;p60"/>
            <p:cNvSpPr/>
            <p:nvPr/>
          </p:nvSpPr>
          <p:spPr>
            <a:xfrm>
              <a:off x="4493176" y="2401922"/>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10" name="Google Shape;2010;p60"/>
            <p:cNvCxnSpPr/>
            <p:nvPr/>
          </p:nvCxnSpPr>
          <p:spPr>
            <a:xfrm rot="10800000">
              <a:off x="4504288" y="2413035"/>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11" name="Google Shape;2011;p60"/>
            <p:cNvCxnSpPr/>
            <p:nvPr/>
          </p:nvCxnSpPr>
          <p:spPr>
            <a:xfrm>
              <a:off x="4559851" y="2468597"/>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2012" name="Google Shape;2012;p60"/>
            <p:cNvCxnSpPr/>
            <p:nvPr/>
          </p:nvCxnSpPr>
          <p:spPr>
            <a:xfrm flipH="1">
              <a:off x="4504288" y="246859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13" name="Google Shape;2013;p60"/>
            <p:cNvCxnSpPr/>
            <p:nvPr/>
          </p:nvCxnSpPr>
          <p:spPr>
            <a:xfrm rot="10800000" flipH="1">
              <a:off x="4559851" y="2413035"/>
              <a:ext cx="55562" cy="55562"/>
            </a:xfrm>
            <a:prstGeom prst="straightConnector1">
              <a:avLst/>
            </a:prstGeom>
            <a:noFill/>
            <a:ln w="12700" cap="flat" cmpd="sng">
              <a:solidFill>
                <a:schemeClr val="dk1"/>
              </a:solidFill>
              <a:prstDash val="solid"/>
              <a:round/>
              <a:headEnd type="none" w="med" len="med"/>
              <a:tailEnd type="none" w="med" len="med"/>
            </a:ln>
          </p:spPr>
        </p:cxnSp>
        <p:sp>
          <p:nvSpPr>
            <p:cNvPr id="2014" name="Google Shape;2014;p60"/>
            <p:cNvSpPr/>
            <p:nvPr/>
          </p:nvSpPr>
          <p:spPr>
            <a:xfrm>
              <a:off x="4493176" y="3001997"/>
              <a:ext cx="144462" cy="144463"/>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15" name="Google Shape;2015;p60"/>
            <p:cNvCxnSpPr/>
            <p:nvPr/>
          </p:nvCxnSpPr>
          <p:spPr>
            <a:xfrm rot="10800000">
              <a:off x="4504288" y="30131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16" name="Google Shape;2016;p60"/>
            <p:cNvCxnSpPr/>
            <p:nvPr/>
          </p:nvCxnSpPr>
          <p:spPr>
            <a:xfrm>
              <a:off x="4559851" y="3068672"/>
              <a:ext cx="55562" cy="55563"/>
            </a:xfrm>
            <a:prstGeom prst="straightConnector1">
              <a:avLst/>
            </a:prstGeom>
            <a:noFill/>
            <a:ln w="12700" cap="flat" cmpd="sng">
              <a:solidFill>
                <a:schemeClr val="dk1"/>
              </a:solidFill>
              <a:prstDash val="solid"/>
              <a:round/>
              <a:headEnd type="none" w="med" len="med"/>
              <a:tailEnd type="none" w="med" len="med"/>
            </a:ln>
          </p:spPr>
        </p:cxnSp>
        <p:cxnSp>
          <p:nvCxnSpPr>
            <p:cNvPr id="2017" name="Google Shape;2017;p60"/>
            <p:cNvCxnSpPr/>
            <p:nvPr/>
          </p:nvCxnSpPr>
          <p:spPr>
            <a:xfrm flipH="1">
              <a:off x="4504288" y="3068672"/>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18" name="Google Shape;2018;p60"/>
            <p:cNvCxnSpPr/>
            <p:nvPr/>
          </p:nvCxnSpPr>
          <p:spPr>
            <a:xfrm rot="10800000" flipH="1">
              <a:off x="4559851" y="3013110"/>
              <a:ext cx="55562" cy="55562"/>
            </a:xfrm>
            <a:prstGeom prst="straightConnector1">
              <a:avLst/>
            </a:prstGeom>
            <a:noFill/>
            <a:ln w="12700" cap="flat" cmpd="sng">
              <a:solidFill>
                <a:schemeClr val="dk1"/>
              </a:solidFill>
              <a:prstDash val="solid"/>
              <a:round/>
              <a:headEnd type="none" w="med" len="med"/>
              <a:tailEnd type="none" w="med" len="med"/>
            </a:ln>
          </p:spPr>
        </p:cxnSp>
        <p:sp>
          <p:nvSpPr>
            <p:cNvPr id="2019" name="Google Shape;2019;p60"/>
            <p:cNvSpPr/>
            <p:nvPr/>
          </p:nvSpPr>
          <p:spPr>
            <a:xfrm>
              <a:off x="5569501" y="3456022"/>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0" name="Google Shape;2020;p60"/>
            <p:cNvSpPr/>
            <p:nvPr/>
          </p:nvSpPr>
          <p:spPr>
            <a:xfrm>
              <a:off x="5636176" y="4000535"/>
              <a:ext cx="144462" cy="144462"/>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21" name="Google Shape;2021;p60"/>
            <p:cNvCxnSpPr/>
            <p:nvPr/>
          </p:nvCxnSpPr>
          <p:spPr>
            <a:xfrm rot="10800000">
              <a:off x="5647288" y="4011647"/>
              <a:ext cx="55563" cy="55563"/>
            </a:xfrm>
            <a:prstGeom prst="straightConnector1">
              <a:avLst/>
            </a:prstGeom>
            <a:noFill/>
            <a:ln w="12700" cap="flat" cmpd="sng">
              <a:solidFill>
                <a:schemeClr val="dk1"/>
              </a:solidFill>
              <a:prstDash val="solid"/>
              <a:round/>
              <a:headEnd type="none" w="med" len="med"/>
              <a:tailEnd type="none" w="med" len="med"/>
            </a:ln>
          </p:spPr>
        </p:cxnSp>
        <p:cxnSp>
          <p:nvCxnSpPr>
            <p:cNvPr id="2022" name="Google Shape;2022;p60"/>
            <p:cNvCxnSpPr/>
            <p:nvPr/>
          </p:nvCxnSpPr>
          <p:spPr>
            <a:xfrm>
              <a:off x="5702851" y="4067210"/>
              <a:ext cx="55562" cy="55562"/>
            </a:xfrm>
            <a:prstGeom prst="straightConnector1">
              <a:avLst/>
            </a:prstGeom>
            <a:noFill/>
            <a:ln w="12700" cap="flat" cmpd="sng">
              <a:solidFill>
                <a:schemeClr val="dk1"/>
              </a:solidFill>
              <a:prstDash val="solid"/>
              <a:round/>
              <a:headEnd type="none" w="med" len="med"/>
              <a:tailEnd type="none" w="med" len="med"/>
            </a:ln>
          </p:spPr>
        </p:cxnSp>
        <p:cxnSp>
          <p:nvCxnSpPr>
            <p:cNvPr id="2023" name="Google Shape;2023;p60"/>
            <p:cNvCxnSpPr/>
            <p:nvPr/>
          </p:nvCxnSpPr>
          <p:spPr>
            <a:xfrm flipH="1">
              <a:off x="5647288" y="4067210"/>
              <a:ext cx="55563" cy="55562"/>
            </a:xfrm>
            <a:prstGeom prst="straightConnector1">
              <a:avLst/>
            </a:prstGeom>
            <a:noFill/>
            <a:ln w="12700" cap="flat" cmpd="sng">
              <a:solidFill>
                <a:schemeClr val="dk1"/>
              </a:solidFill>
              <a:prstDash val="solid"/>
              <a:round/>
              <a:headEnd type="none" w="med" len="med"/>
              <a:tailEnd type="none" w="med" len="med"/>
            </a:ln>
          </p:spPr>
        </p:cxnSp>
        <p:cxnSp>
          <p:nvCxnSpPr>
            <p:cNvPr id="2024" name="Google Shape;2024;p60"/>
            <p:cNvCxnSpPr/>
            <p:nvPr/>
          </p:nvCxnSpPr>
          <p:spPr>
            <a:xfrm rot="10800000" flipH="1">
              <a:off x="5702851" y="4011647"/>
              <a:ext cx="55562" cy="55563"/>
            </a:xfrm>
            <a:prstGeom prst="straightConnector1">
              <a:avLst/>
            </a:prstGeom>
            <a:noFill/>
            <a:ln w="12700" cap="flat" cmpd="sng">
              <a:solidFill>
                <a:schemeClr val="dk1"/>
              </a:solidFill>
              <a:prstDash val="solid"/>
              <a:round/>
              <a:headEnd type="none" w="med" len="med"/>
              <a:tailEnd type="none" w="med" len="med"/>
            </a:ln>
          </p:spPr>
        </p:cxnSp>
        <p:sp>
          <p:nvSpPr>
            <p:cNvPr id="2025" name="Google Shape;2025;p60"/>
            <p:cNvSpPr/>
            <p:nvPr/>
          </p:nvSpPr>
          <p:spPr>
            <a:xfrm>
              <a:off x="6925226" y="4400585"/>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6" name="Google Shape;2026;p60"/>
            <p:cNvSpPr/>
            <p:nvPr/>
          </p:nvSpPr>
          <p:spPr>
            <a:xfrm>
              <a:off x="5902876" y="4345022"/>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7" name="Google Shape;2027;p60"/>
            <p:cNvSpPr/>
            <p:nvPr/>
          </p:nvSpPr>
          <p:spPr>
            <a:xfrm>
              <a:off x="5137701" y="3900522"/>
              <a:ext cx="122237" cy="122238"/>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28" name="Google Shape;2028;p60"/>
            <p:cNvCxnSpPr/>
            <p:nvPr/>
          </p:nvCxnSpPr>
          <p:spPr>
            <a:xfrm rot="10800000">
              <a:off x="5148813" y="3911635"/>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2029" name="Google Shape;2029;p60"/>
            <p:cNvCxnSpPr/>
            <p:nvPr/>
          </p:nvCxnSpPr>
          <p:spPr>
            <a:xfrm>
              <a:off x="5193263" y="3956085"/>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2030" name="Google Shape;2030;p60"/>
            <p:cNvCxnSpPr/>
            <p:nvPr/>
          </p:nvCxnSpPr>
          <p:spPr>
            <a:xfrm flipH="1">
              <a:off x="5148813" y="3956085"/>
              <a:ext cx="44450" cy="44450"/>
            </a:xfrm>
            <a:prstGeom prst="straightConnector1">
              <a:avLst/>
            </a:prstGeom>
            <a:noFill/>
            <a:ln w="12700" cap="flat" cmpd="sng">
              <a:solidFill>
                <a:schemeClr val="dk1"/>
              </a:solidFill>
              <a:prstDash val="solid"/>
              <a:round/>
              <a:headEnd type="none" w="med" len="med"/>
              <a:tailEnd type="none" w="med" len="med"/>
            </a:ln>
          </p:spPr>
        </p:cxnSp>
        <p:cxnSp>
          <p:nvCxnSpPr>
            <p:cNvPr id="2031" name="Google Shape;2031;p60"/>
            <p:cNvCxnSpPr/>
            <p:nvPr/>
          </p:nvCxnSpPr>
          <p:spPr>
            <a:xfrm rot="10800000" flipH="1">
              <a:off x="5193263" y="3911635"/>
              <a:ext cx="44450" cy="44450"/>
            </a:xfrm>
            <a:prstGeom prst="straightConnector1">
              <a:avLst/>
            </a:prstGeom>
            <a:noFill/>
            <a:ln w="12700" cap="flat" cmpd="sng">
              <a:solidFill>
                <a:schemeClr val="dk1"/>
              </a:solidFill>
              <a:prstDash val="solid"/>
              <a:round/>
              <a:headEnd type="none" w="med" len="med"/>
              <a:tailEnd type="none" w="med" len="med"/>
            </a:ln>
          </p:spPr>
        </p:cxnSp>
        <p:sp>
          <p:nvSpPr>
            <p:cNvPr id="2032" name="Google Shape;2032;p60"/>
            <p:cNvSpPr/>
            <p:nvPr/>
          </p:nvSpPr>
          <p:spPr>
            <a:xfrm>
              <a:off x="7925351" y="4289460"/>
              <a:ext cx="88900" cy="88900"/>
            </a:xfrm>
            <a:custGeom>
              <a:avLst/>
              <a:gdLst/>
              <a:ahLst/>
              <a:cxnLst/>
              <a:rect l="l" t="t" r="r" b="b"/>
              <a:pathLst>
                <a:path w="56" h="56" extrusionOk="0">
                  <a:moveTo>
                    <a:pt x="28" y="0"/>
                  </a:moveTo>
                  <a:lnTo>
                    <a:pt x="56" y="56"/>
                  </a:lnTo>
                  <a:lnTo>
                    <a:pt x="0" y="56"/>
                  </a:lnTo>
                  <a:lnTo>
                    <a:pt x="28"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3" name="Google Shape;2033;p60"/>
            <p:cNvSpPr/>
            <p:nvPr/>
          </p:nvSpPr>
          <p:spPr>
            <a:xfrm>
              <a:off x="4493176" y="2524160"/>
              <a:ext cx="88900" cy="88900"/>
            </a:xfrm>
            <a:custGeom>
              <a:avLst/>
              <a:gdLst/>
              <a:ahLst/>
              <a:cxnLst/>
              <a:rect l="l" t="t" r="r" b="b"/>
              <a:pathLst>
                <a:path w="56" h="56" extrusionOk="0">
                  <a:moveTo>
                    <a:pt x="28" y="0"/>
                  </a:moveTo>
                  <a:lnTo>
                    <a:pt x="56" y="56"/>
                  </a:lnTo>
                  <a:lnTo>
                    <a:pt x="0" y="56"/>
                  </a:lnTo>
                  <a:lnTo>
                    <a:pt x="28" y="0"/>
                  </a:lnTo>
                  <a:close/>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4" name="Google Shape;2034;p60"/>
            <p:cNvSpPr/>
            <p:nvPr/>
          </p:nvSpPr>
          <p:spPr>
            <a:xfrm>
              <a:off x="4504288" y="2101885"/>
              <a:ext cx="88900" cy="88900"/>
            </a:xfrm>
            <a:custGeom>
              <a:avLst/>
              <a:gdLst/>
              <a:ahLst/>
              <a:cxnLst/>
              <a:rect l="l" t="t" r="r" b="b"/>
              <a:pathLst>
                <a:path w="56" h="56" extrusionOk="0">
                  <a:moveTo>
                    <a:pt x="28" y="0"/>
                  </a:moveTo>
                  <a:lnTo>
                    <a:pt x="56" y="56"/>
                  </a:lnTo>
                  <a:lnTo>
                    <a:pt x="0" y="56"/>
                  </a:lnTo>
                  <a:lnTo>
                    <a:pt x="28"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5" name="Google Shape;2035;p60"/>
            <p:cNvSpPr/>
            <p:nvPr/>
          </p:nvSpPr>
          <p:spPr>
            <a:xfrm>
              <a:off x="3793088" y="3102010"/>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6" name="Google Shape;2036;p60"/>
            <p:cNvSpPr/>
            <p:nvPr/>
          </p:nvSpPr>
          <p:spPr>
            <a:xfrm>
              <a:off x="3437488" y="2890872"/>
              <a:ext cx="111125" cy="111125"/>
            </a:xfrm>
            <a:custGeom>
              <a:avLst/>
              <a:gdLst/>
              <a:ahLst/>
              <a:cxnLst/>
              <a:rect l="l" t="t" r="r" b="b"/>
              <a:pathLst>
                <a:path w="70" h="70" extrusionOk="0">
                  <a:moveTo>
                    <a:pt x="35" y="0"/>
                  </a:moveTo>
                  <a:lnTo>
                    <a:pt x="70" y="70"/>
                  </a:lnTo>
                  <a:lnTo>
                    <a:pt x="0" y="70"/>
                  </a:lnTo>
                  <a:lnTo>
                    <a:pt x="35" y="0"/>
                  </a:lnTo>
                  <a:close/>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7" name="Google Shape;2037;p60"/>
            <p:cNvSpPr/>
            <p:nvPr/>
          </p:nvSpPr>
          <p:spPr>
            <a:xfrm>
              <a:off x="4882113" y="2546385"/>
              <a:ext cx="100013"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38" name="Google Shape;2038;p60"/>
            <p:cNvSpPr/>
            <p:nvPr/>
          </p:nvSpPr>
          <p:spPr>
            <a:xfrm>
              <a:off x="5482188" y="2824197"/>
              <a:ext cx="98425"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39" name="Google Shape;2039;p60"/>
            <p:cNvSpPr/>
            <p:nvPr/>
          </p:nvSpPr>
          <p:spPr>
            <a:xfrm>
              <a:off x="7025238" y="3933860"/>
              <a:ext cx="100013"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0" name="Google Shape;2040;p60"/>
            <p:cNvSpPr/>
            <p:nvPr/>
          </p:nvSpPr>
          <p:spPr>
            <a:xfrm>
              <a:off x="4093126" y="3213135"/>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1" name="Google Shape;2041;p60"/>
            <p:cNvSpPr/>
            <p:nvPr/>
          </p:nvSpPr>
          <p:spPr>
            <a:xfrm>
              <a:off x="4093126" y="2890872"/>
              <a:ext cx="100012"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2" name="Google Shape;2042;p60"/>
            <p:cNvSpPr/>
            <p:nvPr/>
          </p:nvSpPr>
          <p:spPr>
            <a:xfrm>
              <a:off x="4093126" y="2546385"/>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3" name="Google Shape;2043;p60"/>
            <p:cNvSpPr/>
            <p:nvPr/>
          </p:nvSpPr>
          <p:spPr>
            <a:xfrm>
              <a:off x="4793213" y="3001997"/>
              <a:ext cx="100013"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4" name="Google Shape;2044;p60"/>
            <p:cNvSpPr/>
            <p:nvPr/>
          </p:nvSpPr>
          <p:spPr>
            <a:xfrm>
              <a:off x="5382176" y="3313147"/>
              <a:ext cx="100012" cy="98425"/>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5" name="Google Shape;2045;p60"/>
            <p:cNvSpPr/>
            <p:nvPr/>
          </p:nvSpPr>
          <p:spPr>
            <a:xfrm>
              <a:off x="6669638" y="4078322"/>
              <a:ext cx="100013"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6" name="Google Shape;2046;p60"/>
            <p:cNvSpPr/>
            <p:nvPr/>
          </p:nvSpPr>
          <p:spPr>
            <a:xfrm>
              <a:off x="4604301" y="2579722"/>
              <a:ext cx="100012" cy="100013"/>
            </a:xfrm>
            <a:prstGeom prst="ellipse">
              <a:avLst/>
            </a:prstGeom>
            <a:solidFill>
              <a:srgbClr val="FF00FF"/>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7" name="Google Shape;2047;p60"/>
            <p:cNvSpPr/>
            <p:nvPr/>
          </p:nvSpPr>
          <p:spPr>
            <a:xfrm>
              <a:off x="5137701" y="3656047"/>
              <a:ext cx="100012" cy="100013"/>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8" name="Google Shape;2048;p60"/>
            <p:cNvSpPr/>
            <p:nvPr/>
          </p:nvSpPr>
          <p:spPr>
            <a:xfrm>
              <a:off x="4337601" y="279086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49" name="Google Shape;2049;p60"/>
            <p:cNvSpPr/>
            <p:nvPr/>
          </p:nvSpPr>
          <p:spPr>
            <a:xfrm>
              <a:off x="4782101" y="296866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0" name="Google Shape;2050;p60"/>
            <p:cNvSpPr/>
            <p:nvPr/>
          </p:nvSpPr>
          <p:spPr>
            <a:xfrm>
              <a:off x="4093126" y="181296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1" name="Google Shape;2051;p60"/>
            <p:cNvSpPr/>
            <p:nvPr/>
          </p:nvSpPr>
          <p:spPr>
            <a:xfrm>
              <a:off x="4093126" y="1146210"/>
              <a:ext cx="100012" cy="100012"/>
            </a:xfrm>
            <a:prstGeom prst="ellipse">
              <a:avLst/>
            </a:prstGeom>
            <a:solidFill>
              <a:srgbClr val="00FFFF"/>
            </a:solidFill>
            <a:ln w="111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2" name="Google Shape;2052;p60"/>
            <p:cNvSpPr/>
            <p:nvPr/>
          </p:nvSpPr>
          <p:spPr>
            <a:xfrm>
              <a:off x="4604301" y="1212885"/>
              <a:ext cx="100012" cy="100012"/>
            </a:xfrm>
            <a:prstGeom prst="ellipse">
              <a:avLst/>
            </a:prstGeom>
            <a:solidFill>
              <a:schemeClr val="dk1"/>
            </a:solidFill>
            <a:ln w="111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3" name="Google Shape;2053;p60"/>
            <p:cNvSpPr/>
            <p:nvPr/>
          </p:nvSpPr>
          <p:spPr>
            <a:xfrm>
              <a:off x="4337601" y="1357347"/>
              <a:ext cx="100012" cy="100013"/>
            </a:xfrm>
            <a:prstGeom prst="ellipse">
              <a:avLst/>
            </a:prstGeom>
            <a:solidFill>
              <a:schemeClr val="dk1"/>
            </a:solidFill>
            <a:ln w="127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4" name="Google Shape;2054;p60"/>
            <p:cNvSpPr/>
            <p:nvPr/>
          </p:nvSpPr>
          <p:spPr>
            <a:xfrm>
              <a:off x="4782101" y="2479710"/>
              <a:ext cx="100012" cy="100012"/>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5" name="Google Shape;2055;p60"/>
            <p:cNvSpPr/>
            <p:nvPr/>
          </p:nvSpPr>
          <p:spPr>
            <a:xfrm>
              <a:off x="4070901" y="2157447"/>
              <a:ext cx="100012" cy="100013"/>
            </a:xfrm>
            <a:prstGeom prst="ellipse">
              <a:avLst/>
            </a:prstGeom>
            <a:solidFill>
              <a:srgbClr val="00FFFF"/>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6" name="Google Shape;2056;p60"/>
            <p:cNvSpPr/>
            <p:nvPr/>
          </p:nvSpPr>
          <p:spPr>
            <a:xfrm>
              <a:off x="4070901" y="1112872"/>
              <a:ext cx="100012" cy="100013"/>
            </a:xfrm>
            <a:prstGeom prst="ellipse">
              <a:avLst/>
            </a:prstGeom>
            <a:solidFill>
              <a:schemeClr val="dk1"/>
            </a:solidFill>
            <a:ln w="11100"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7" name="Google Shape;2057;p60"/>
            <p:cNvSpPr/>
            <p:nvPr/>
          </p:nvSpPr>
          <p:spPr>
            <a:xfrm>
              <a:off x="5137701" y="3290922"/>
              <a:ext cx="100012" cy="98425"/>
            </a:xfrm>
            <a:prstGeom prst="ellipse">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058" name="Google Shape;2058;p60"/>
            <p:cNvSpPr/>
            <p:nvPr/>
          </p:nvSpPr>
          <p:spPr>
            <a:xfrm>
              <a:off x="2700888" y="52340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a:t>
              </a:r>
              <a:endParaRPr sz="2400" b="1">
                <a:solidFill>
                  <a:schemeClr val="dk1"/>
                </a:solidFill>
                <a:latin typeface="Arial Narrow"/>
                <a:ea typeface="Arial Narrow"/>
                <a:cs typeface="Arial Narrow"/>
                <a:sym typeface="Arial Narrow"/>
              </a:endParaRPr>
            </a:p>
          </p:txBody>
        </p:sp>
        <p:sp>
          <p:nvSpPr>
            <p:cNvPr id="2059" name="Google Shape;2059;p60"/>
            <p:cNvSpPr/>
            <p:nvPr/>
          </p:nvSpPr>
          <p:spPr>
            <a:xfrm>
              <a:off x="2381801" y="3833847"/>
              <a:ext cx="4445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0.04</a:t>
              </a:r>
              <a:endParaRPr sz="2400" b="1">
                <a:solidFill>
                  <a:schemeClr val="dk1"/>
                </a:solidFill>
                <a:latin typeface="Arial Narrow"/>
                <a:ea typeface="Arial Narrow"/>
                <a:cs typeface="Arial Narrow"/>
                <a:sym typeface="Arial Narrow"/>
              </a:endParaRPr>
            </a:p>
          </p:txBody>
        </p:sp>
        <p:sp>
          <p:nvSpPr>
            <p:cNvPr id="2060" name="Google Shape;2060;p60"/>
            <p:cNvSpPr/>
            <p:nvPr/>
          </p:nvSpPr>
          <p:spPr>
            <a:xfrm>
              <a:off x="2381801" y="2446372"/>
              <a:ext cx="4445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0.08</a:t>
              </a:r>
              <a:endParaRPr sz="2400" b="1">
                <a:solidFill>
                  <a:schemeClr val="dk1"/>
                </a:solidFill>
                <a:latin typeface="Arial Narrow"/>
                <a:ea typeface="Arial Narrow"/>
                <a:cs typeface="Arial Narrow"/>
                <a:sym typeface="Arial Narrow"/>
              </a:endParaRPr>
            </a:p>
          </p:txBody>
        </p:sp>
        <p:sp>
          <p:nvSpPr>
            <p:cNvPr id="2061" name="Google Shape;2061;p60"/>
            <p:cNvSpPr/>
            <p:nvPr/>
          </p:nvSpPr>
          <p:spPr>
            <a:xfrm>
              <a:off x="2381801" y="1046197"/>
              <a:ext cx="4445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0.12</a:t>
              </a:r>
              <a:endParaRPr sz="2400" b="1">
                <a:solidFill>
                  <a:schemeClr val="dk1"/>
                </a:solidFill>
                <a:latin typeface="Arial Narrow"/>
                <a:ea typeface="Arial Narrow"/>
                <a:cs typeface="Arial Narrow"/>
                <a:sym typeface="Arial Narrow"/>
              </a:endParaRPr>
            </a:p>
          </p:txBody>
        </p:sp>
        <p:sp>
          <p:nvSpPr>
            <p:cNvPr id="2062" name="Google Shape;2062;p60"/>
            <p:cNvSpPr/>
            <p:nvPr/>
          </p:nvSpPr>
          <p:spPr>
            <a:xfrm>
              <a:off x="2956476"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0</a:t>
              </a:r>
              <a:endParaRPr sz="2400" b="1">
                <a:solidFill>
                  <a:schemeClr val="dk1"/>
                </a:solidFill>
                <a:latin typeface="Arial Narrow"/>
                <a:ea typeface="Arial Narrow"/>
                <a:cs typeface="Arial Narrow"/>
                <a:sym typeface="Arial Narrow"/>
              </a:endParaRPr>
            </a:p>
          </p:txBody>
        </p:sp>
        <p:sp>
          <p:nvSpPr>
            <p:cNvPr id="2063" name="Google Shape;2063;p60"/>
            <p:cNvSpPr/>
            <p:nvPr/>
          </p:nvSpPr>
          <p:spPr>
            <a:xfrm>
              <a:off x="4101063"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1</a:t>
              </a:r>
              <a:endParaRPr sz="2400" b="1">
                <a:solidFill>
                  <a:schemeClr val="dk1"/>
                </a:solidFill>
                <a:latin typeface="Arial Narrow"/>
                <a:ea typeface="Arial Narrow"/>
                <a:cs typeface="Arial Narrow"/>
                <a:sym typeface="Arial Narrow"/>
              </a:endParaRPr>
            </a:p>
          </p:txBody>
        </p:sp>
        <p:sp>
          <p:nvSpPr>
            <p:cNvPr id="2064" name="Google Shape;2064;p60"/>
            <p:cNvSpPr/>
            <p:nvPr/>
          </p:nvSpPr>
          <p:spPr>
            <a:xfrm>
              <a:off x="5245651"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2</a:t>
              </a:r>
              <a:endParaRPr sz="2400" b="1">
                <a:solidFill>
                  <a:schemeClr val="dk1"/>
                </a:solidFill>
                <a:latin typeface="Arial Narrow"/>
                <a:ea typeface="Arial Narrow"/>
                <a:cs typeface="Arial Narrow"/>
                <a:sym typeface="Arial Narrow"/>
              </a:endParaRPr>
            </a:p>
          </p:txBody>
        </p:sp>
        <p:sp>
          <p:nvSpPr>
            <p:cNvPr id="2065" name="Google Shape;2065;p60"/>
            <p:cNvSpPr/>
            <p:nvPr/>
          </p:nvSpPr>
          <p:spPr>
            <a:xfrm>
              <a:off x="6388651"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3</a:t>
              </a:r>
              <a:endParaRPr sz="2400" b="1">
                <a:solidFill>
                  <a:schemeClr val="dk1"/>
                </a:solidFill>
                <a:latin typeface="Arial Narrow"/>
                <a:ea typeface="Arial Narrow"/>
                <a:cs typeface="Arial Narrow"/>
                <a:sym typeface="Arial Narrow"/>
              </a:endParaRPr>
            </a:p>
          </p:txBody>
        </p:sp>
        <p:sp>
          <p:nvSpPr>
            <p:cNvPr id="2066" name="Google Shape;2066;p60"/>
            <p:cNvSpPr/>
            <p:nvPr/>
          </p:nvSpPr>
          <p:spPr>
            <a:xfrm>
              <a:off x="7533238"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4</a:t>
              </a:r>
              <a:endParaRPr sz="2400" b="1">
                <a:solidFill>
                  <a:schemeClr val="dk1"/>
                </a:solidFill>
                <a:latin typeface="Arial Narrow"/>
                <a:ea typeface="Arial Narrow"/>
                <a:cs typeface="Arial Narrow"/>
                <a:sym typeface="Arial Narrow"/>
              </a:endParaRPr>
            </a:p>
          </p:txBody>
        </p:sp>
        <p:sp>
          <p:nvSpPr>
            <p:cNvPr id="2067" name="Google Shape;2067;p60"/>
            <p:cNvSpPr/>
            <p:nvPr/>
          </p:nvSpPr>
          <p:spPr>
            <a:xfrm>
              <a:off x="8677826" y="5589622"/>
              <a:ext cx="127000" cy="2746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800"/>
                <a:buFont typeface="Arial"/>
                <a:buNone/>
              </a:pPr>
              <a:r>
                <a:rPr lang="en-US" sz="1800" b="1">
                  <a:solidFill>
                    <a:schemeClr val="dk1"/>
                  </a:solidFill>
                  <a:latin typeface="Arial"/>
                  <a:ea typeface="Arial"/>
                  <a:cs typeface="Arial"/>
                  <a:sym typeface="Arial"/>
                </a:rPr>
                <a:t>5</a:t>
              </a:r>
              <a:endParaRPr sz="2400" b="1">
                <a:solidFill>
                  <a:schemeClr val="dk1"/>
                </a:solidFill>
                <a:latin typeface="Arial Narrow"/>
                <a:ea typeface="Arial Narrow"/>
                <a:cs typeface="Arial Narrow"/>
                <a:sym typeface="Arial Narrow"/>
              </a:endParaRPr>
            </a:p>
          </p:txBody>
        </p:sp>
        <p:sp>
          <p:nvSpPr>
            <p:cNvPr id="2068" name="Google Shape;2068;p60"/>
            <p:cNvSpPr/>
            <p:nvPr/>
          </p:nvSpPr>
          <p:spPr>
            <a:xfrm>
              <a:off x="6114013" y="1068422"/>
              <a:ext cx="144463" cy="1444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069" name="Google Shape;2069;p60"/>
            <p:cNvCxnSpPr/>
            <p:nvPr/>
          </p:nvCxnSpPr>
          <p:spPr>
            <a:xfrm rot="10800000">
              <a:off x="6125126" y="1079535"/>
              <a:ext cx="55562" cy="55562"/>
            </a:xfrm>
            <a:prstGeom prst="straightConnector1">
              <a:avLst/>
            </a:prstGeom>
            <a:noFill/>
            <a:ln w="11100" cap="flat" cmpd="sng">
              <a:solidFill>
                <a:srgbClr val="000000"/>
              </a:solidFill>
              <a:prstDash val="solid"/>
              <a:round/>
              <a:headEnd type="none" w="med" len="med"/>
              <a:tailEnd type="none" w="med" len="med"/>
            </a:ln>
          </p:spPr>
        </p:cxnSp>
        <p:cxnSp>
          <p:nvCxnSpPr>
            <p:cNvPr id="2070" name="Google Shape;2070;p60"/>
            <p:cNvCxnSpPr/>
            <p:nvPr/>
          </p:nvCxnSpPr>
          <p:spPr>
            <a:xfrm flipH="1">
              <a:off x="6125126" y="1135097"/>
              <a:ext cx="55562" cy="55563"/>
            </a:xfrm>
            <a:prstGeom prst="straightConnector1">
              <a:avLst/>
            </a:prstGeom>
            <a:noFill/>
            <a:ln w="11100" cap="flat" cmpd="sng">
              <a:solidFill>
                <a:srgbClr val="000000"/>
              </a:solidFill>
              <a:prstDash val="solid"/>
              <a:round/>
              <a:headEnd type="none" w="med" len="med"/>
              <a:tailEnd type="none" w="med" len="med"/>
            </a:ln>
          </p:spPr>
        </p:cxnSp>
        <p:cxnSp>
          <p:nvCxnSpPr>
            <p:cNvPr id="2071" name="Google Shape;2071;p60"/>
            <p:cNvCxnSpPr/>
            <p:nvPr/>
          </p:nvCxnSpPr>
          <p:spPr>
            <a:xfrm rot="10800000" flipH="1">
              <a:off x="6180688" y="1079535"/>
              <a:ext cx="55563" cy="55562"/>
            </a:xfrm>
            <a:prstGeom prst="straightConnector1">
              <a:avLst/>
            </a:prstGeom>
            <a:noFill/>
            <a:ln w="11100" cap="flat" cmpd="sng">
              <a:solidFill>
                <a:srgbClr val="000000"/>
              </a:solidFill>
              <a:prstDash val="solid"/>
              <a:round/>
              <a:headEnd type="none" w="med" len="med"/>
              <a:tailEnd type="none" w="med" len="med"/>
            </a:ln>
          </p:spPr>
        </p:cxnSp>
        <p:sp>
          <p:nvSpPr>
            <p:cNvPr id="2072" name="Google Shape;2072;p60"/>
            <p:cNvSpPr/>
            <p:nvPr/>
          </p:nvSpPr>
          <p:spPr>
            <a:xfrm>
              <a:off x="5320263" y="3733835"/>
              <a:ext cx="57150" cy="225425"/>
            </a:xfrm>
            <a:prstGeom prst="rect">
              <a:avLst/>
            </a:prstGeom>
            <a:no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marL="0" marR="0" lvl="0" indent="0" algn="ctr" rtl="0">
                <a:spcBef>
                  <a:spcPts val="0"/>
                </a:spcBef>
                <a:spcAft>
                  <a:spcPts val="0"/>
                </a:spcAft>
                <a:buClr>
                  <a:schemeClr val="dk2"/>
                </a:buClr>
                <a:buSzPts val="1400"/>
                <a:buFont typeface="Times New Roman"/>
                <a:buNone/>
              </a:pPr>
              <a:r>
                <a:rPr lang="en-US" sz="1400" b="0">
                  <a:solidFill>
                    <a:schemeClr val="dk2"/>
                  </a:solidFill>
                  <a:latin typeface="Times New Roman"/>
                  <a:ea typeface="Times New Roman"/>
                  <a:cs typeface="Times New Roman"/>
                  <a:sym typeface="Times New Roman"/>
                </a:rPr>
                <a:t> </a:t>
              </a:r>
              <a:endParaRPr sz="2400" b="1">
                <a:solidFill>
                  <a:schemeClr val="dk2"/>
                </a:solidFill>
                <a:latin typeface="Arial Narrow"/>
                <a:ea typeface="Arial Narrow"/>
                <a:cs typeface="Arial Narrow"/>
                <a:sym typeface="Arial Narrow"/>
              </a:endParaRPr>
            </a:p>
          </p:txBody>
        </p:sp>
        <p:sp>
          <p:nvSpPr>
            <p:cNvPr id="2073" name="Google Shape;2073;p60"/>
            <p:cNvSpPr txBox="1"/>
            <p:nvPr/>
          </p:nvSpPr>
          <p:spPr>
            <a:xfrm>
              <a:off x="4237588" y="5902360"/>
              <a:ext cx="3095625"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e/ (M</a:t>
              </a:r>
              <a:r>
                <a:rPr lang="en-US" sz="2000" b="1" baseline="-25000">
                  <a:solidFill>
                    <a:schemeClr val="dk1"/>
                  </a:solidFill>
                  <a:latin typeface="Arial"/>
                  <a:ea typeface="Arial"/>
                  <a:cs typeface="Arial"/>
                  <a:sym typeface="Arial"/>
                </a:rPr>
                <a:t>p</a:t>
              </a:r>
              <a:r>
                <a:rPr lang="en-US" sz="2000" b="1">
                  <a:solidFill>
                    <a:schemeClr val="dk1"/>
                  </a:solidFill>
                  <a:latin typeface="Arial"/>
                  <a:ea typeface="Arial"/>
                  <a:cs typeface="Arial"/>
                  <a:sym typeface="Arial"/>
                </a:rPr>
                <a:t>/ V</a:t>
              </a:r>
              <a:r>
                <a:rPr lang="en-US" sz="2000" b="1" baseline="-25000">
                  <a:solidFill>
                    <a:schemeClr val="dk1"/>
                  </a:solidFill>
                  <a:latin typeface="Arial"/>
                  <a:ea typeface="Arial"/>
                  <a:cs typeface="Arial"/>
                  <a:sym typeface="Arial"/>
                </a:rPr>
                <a:t>p</a:t>
              </a:r>
              <a:r>
                <a:rPr lang="en-US" sz="2000" b="1">
                  <a:solidFill>
                    <a:schemeClr val="dk1"/>
                  </a:solidFill>
                  <a:latin typeface="Arial"/>
                  <a:ea typeface="Arial"/>
                  <a:cs typeface="Arial"/>
                  <a:sym typeface="Arial"/>
                </a:rPr>
                <a:t>)</a:t>
              </a:r>
              <a:endParaRPr/>
            </a:p>
          </p:txBody>
        </p:sp>
        <p:sp>
          <p:nvSpPr>
            <p:cNvPr id="2074" name="Google Shape;2074;p60"/>
            <p:cNvSpPr txBox="1"/>
            <p:nvPr/>
          </p:nvSpPr>
          <p:spPr>
            <a:xfrm rot="-5400000">
              <a:off x="-625718" y="3249647"/>
              <a:ext cx="5151438" cy="4127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100"/>
                <a:buFont typeface="Arial"/>
                <a:buNone/>
              </a:pPr>
              <a:r>
                <a:rPr lang="en-US" sz="2100" b="1">
                  <a:solidFill>
                    <a:schemeClr val="dk1"/>
                  </a:solidFill>
                  <a:latin typeface="Arial"/>
                  <a:ea typeface="Arial"/>
                  <a:cs typeface="Arial"/>
                  <a:sym typeface="Arial"/>
                </a:rPr>
                <a:t>Link Plastic Rotation Capacity: γ</a:t>
              </a:r>
              <a:r>
                <a:rPr lang="en-US" sz="2100" b="1" baseline="-25000">
                  <a:solidFill>
                    <a:schemeClr val="dk1"/>
                  </a:solidFill>
                  <a:latin typeface="Arial"/>
                  <a:ea typeface="Arial"/>
                  <a:cs typeface="Arial"/>
                  <a:sym typeface="Arial"/>
                </a:rPr>
                <a:t>p</a:t>
              </a:r>
              <a:r>
                <a:rPr lang="en-US" sz="2100" b="1">
                  <a:solidFill>
                    <a:schemeClr val="dk1"/>
                  </a:solidFill>
                  <a:latin typeface="Arial"/>
                  <a:ea typeface="Arial"/>
                  <a:cs typeface="Arial"/>
                  <a:sym typeface="Arial"/>
                </a:rPr>
                <a:t> (rad)</a:t>
              </a:r>
              <a:endParaRPr/>
            </a:p>
          </p:txBody>
        </p:sp>
        <p:cxnSp>
          <p:nvCxnSpPr>
            <p:cNvPr id="2075" name="Google Shape;2075;p60"/>
            <p:cNvCxnSpPr/>
            <p:nvPr/>
          </p:nvCxnSpPr>
          <p:spPr>
            <a:xfrm>
              <a:off x="2956476" y="5145122"/>
              <a:ext cx="1781175" cy="0"/>
            </a:xfrm>
            <a:prstGeom prst="straightConnector1">
              <a:avLst/>
            </a:prstGeom>
            <a:noFill/>
            <a:ln w="28575" cap="flat" cmpd="sng">
              <a:solidFill>
                <a:schemeClr val="dk1"/>
              </a:solidFill>
              <a:prstDash val="solid"/>
              <a:round/>
              <a:headEnd type="triangle" w="lg" len="lg"/>
              <a:tailEnd type="triangle" w="lg" len="lg"/>
            </a:ln>
          </p:spPr>
        </p:cxnSp>
        <p:cxnSp>
          <p:nvCxnSpPr>
            <p:cNvPr id="2076" name="Google Shape;2076;p60"/>
            <p:cNvCxnSpPr/>
            <p:nvPr/>
          </p:nvCxnSpPr>
          <p:spPr>
            <a:xfrm>
              <a:off x="4767813" y="5145122"/>
              <a:ext cx="1201738" cy="0"/>
            </a:xfrm>
            <a:prstGeom prst="straightConnector1">
              <a:avLst/>
            </a:prstGeom>
            <a:noFill/>
            <a:ln w="28575" cap="flat" cmpd="sng">
              <a:solidFill>
                <a:schemeClr val="dk1"/>
              </a:solidFill>
              <a:prstDash val="solid"/>
              <a:round/>
              <a:headEnd type="triangle" w="lg" len="lg"/>
              <a:tailEnd type="triangle" w="lg" len="lg"/>
            </a:ln>
          </p:spPr>
        </p:cxnSp>
        <p:cxnSp>
          <p:nvCxnSpPr>
            <p:cNvPr id="2077" name="Google Shape;2077;p60"/>
            <p:cNvCxnSpPr/>
            <p:nvPr/>
          </p:nvCxnSpPr>
          <p:spPr>
            <a:xfrm>
              <a:off x="5993363" y="5145122"/>
              <a:ext cx="2684463" cy="0"/>
            </a:xfrm>
            <a:prstGeom prst="straightConnector1">
              <a:avLst/>
            </a:prstGeom>
            <a:noFill/>
            <a:ln w="28575" cap="flat" cmpd="sng">
              <a:solidFill>
                <a:schemeClr val="dk1"/>
              </a:solidFill>
              <a:prstDash val="solid"/>
              <a:round/>
              <a:headEnd type="triangle" w="lg" len="lg"/>
              <a:tailEnd type="triangle" w="lg" len="lg"/>
            </a:ln>
          </p:spPr>
        </p:cxnSp>
        <p:sp>
          <p:nvSpPr>
            <p:cNvPr id="2078" name="Google Shape;2078;p60"/>
            <p:cNvSpPr txBox="1"/>
            <p:nvPr/>
          </p:nvSpPr>
          <p:spPr>
            <a:xfrm>
              <a:off x="3016801" y="4808572"/>
              <a:ext cx="1609725"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Shear Yielding</a:t>
              </a:r>
              <a:endParaRPr/>
            </a:p>
          </p:txBody>
        </p:sp>
        <p:sp>
          <p:nvSpPr>
            <p:cNvPr id="2079" name="Google Shape;2079;p60"/>
            <p:cNvSpPr txBox="1"/>
            <p:nvPr/>
          </p:nvSpPr>
          <p:spPr>
            <a:xfrm>
              <a:off x="6649001" y="4813335"/>
              <a:ext cx="1609725"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Flexural Yielding</a:t>
              </a:r>
              <a:endParaRPr/>
            </a:p>
          </p:txBody>
        </p:sp>
        <p:sp>
          <p:nvSpPr>
            <p:cNvPr id="2080" name="Google Shape;2080;p60"/>
            <p:cNvSpPr txBox="1"/>
            <p:nvPr/>
          </p:nvSpPr>
          <p:spPr>
            <a:xfrm>
              <a:off x="4815438" y="4579972"/>
              <a:ext cx="1173163" cy="5810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Shear + Flexure</a:t>
              </a:r>
              <a:endParaRPr/>
            </a:p>
          </p:txBody>
        </p:sp>
      </p:gr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6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EBF Rigid-Plastic Kinematics</a:t>
            </a:r>
            <a:endParaRPr/>
          </a:p>
        </p:txBody>
      </p:sp>
      <p:sp>
        <p:nvSpPr>
          <p:cNvPr id="2087" name="Google Shape;2087;p6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grpSp>
        <p:nvGrpSpPr>
          <p:cNvPr id="2088" name="Google Shape;2088;p61"/>
          <p:cNvGrpSpPr/>
          <p:nvPr/>
        </p:nvGrpSpPr>
        <p:grpSpPr>
          <a:xfrm>
            <a:off x="3136106" y="1196752"/>
            <a:ext cx="5919787" cy="4415854"/>
            <a:chOff x="2643833" y="1268760"/>
            <a:chExt cx="5919787" cy="4415854"/>
          </a:xfrm>
        </p:grpSpPr>
        <p:sp>
          <p:nvSpPr>
            <p:cNvPr id="2089" name="Google Shape;2089;p61"/>
            <p:cNvSpPr txBox="1"/>
            <p:nvPr/>
          </p:nvSpPr>
          <p:spPr>
            <a:xfrm>
              <a:off x="5375920" y="1268760"/>
              <a:ext cx="37941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nvGrpSpPr>
            <p:cNvPr id="2090" name="Google Shape;2090;p61"/>
            <p:cNvGrpSpPr/>
            <p:nvPr/>
          </p:nvGrpSpPr>
          <p:grpSpPr>
            <a:xfrm>
              <a:off x="2643833" y="1653952"/>
              <a:ext cx="5919787" cy="4030662"/>
              <a:chOff x="1063" y="577"/>
              <a:chExt cx="3729" cy="2539"/>
            </a:xfrm>
          </p:grpSpPr>
          <p:grpSp>
            <p:nvGrpSpPr>
              <p:cNvPr id="2091" name="Google Shape;2091;p61"/>
              <p:cNvGrpSpPr/>
              <p:nvPr/>
            </p:nvGrpSpPr>
            <p:grpSpPr>
              <a:xfrm>
                <a:off x="1159" y="869"/>
                <a:ext cx="3538" cy="1774"/>
                <a:chOff x="1159" y="1347"/>
                <a:chExt cx="3538" cy="1774"/>
              </a:xfrm>
            </p:grpSpPr>
            <p:grpSp>
              <p:nvGrpSpPr>
                <p:cNvPr id="2092" name="Google Shape;2092;p61"/>
                <p:cNvGrpSpPr/>
                <p:nvPr/>
              </p:nvGrpSpPr>
              <p:grpSpPr>
                <a:xfrm>
                  <a:off x="1159" y="1347"/>
                  <a:ext cx="1578" cy="1774"/>
                  <a:chOff x="1159" y="1773"/>
                  <a:chExt cx="1578" cy="1774"/>
                </a:xfrm>
              </p:grpSpPr>
              <p:cxnSp>
                <p:nvCxnSpPr>
                  <p:cNvPr id="2093" name="Google Shape;2093;p61"/>
                  <p:cNvCxnSpPr/>
                  <p:nvPr/>
                </p:nvCxnSpPr>
                <p:spPr>
                  <a:xfrm rot="10800000">
                    <a:off x="1159" y="1778"/>
                    <a:ext cx="0" cy="1768"/>
                  </a:xfrm>
                  <a:prstGeom prst="straightConnector1">
                    <a:avLst/>
                  </a:prstGeom>
                  <a:noFill/>
                  <a:ln w="38100" cap="flat" cmpd="sng">
                    <a:solidFill>
                      <a:schemeClr val="dk2"/>
                    </a:solidFill>
                    <a:prstDash val="solid"/>
                    <a:round/>
                    <a:headEnd type="none" w="med" len="med"/>
                    <a:tailEnd type="none" w="med" len="med"/>
                  </a:ln>
                </p:spPr>
              </p:cxnSp>
              <p:cxnSp>
                <p:nvCxnSpPr>
                  <p:cNvPr id="2094" name="Google Shape;2094;p61"/>
                  <p:cNvCxnSpPr/>
                  <p:nvPr/>
                </p:nvCxnSpPr>
                <p:spPr>
                  <a:xfrm>
                    <a:off x="1159" y="1778"/>
                    <a:ext cx="1578" cy="0"/>
                  </a:xfrm>
                  <a:prstGeom prst="straightConnector1">
                    <a:avLst/>
                  </a:prstGeom>
                  <a:noFill/>
                  <a:ln w="38100" cap="flat" cmpd="sng">
                    <a:solidFill>
                      <a:schemeClr val="dk2"/>
                    </a:solidFill>
                    <a:prstDash val="solid"/>
                    <a:round/>
                    <a:headEnd type="none" w="med" len="med"/>
                    <a:tailEnd type="none" w="med" len="med"/>
                  </a:ln>
                </p:spPr>
              </p:cxnSp>
              <p:sp>
                <p:nvSpPr>
                  <p:cNvPr id="2095" name="Google Shape;2095;p61"/>
                  <p:cNvSpPr/>
                  <p:nvPr/>
                </p:nvSpPr>
                <p:spPr>
                  <a:xfrm>
                    <a:off x="1159" y="1773"/>
                    <a:ext cx="1574" cy="1774"/>
                  </a:xfrm>
                  <a:custGeom>
                    <a:avLst/>
                    <a:gdLst/>
                    <a:ahLst/>
                    <a:cxnLst/>
                    <a:rect l="l" t="t" r="r" b="b"/>
                    <a:pathLst>
                      <a:path w="1574" h="1774" extrusionOk="0">
                        <a:moveTo>
                          <a:pt x="0" y="1774"/>
                        </a:moveTo>
                        <a:lnTo>
                          <a:pt x="1574"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096" name="Google Shape;2096;p61"/>
                <p:cNvGrpSpPr/>
                <p:nvPr/>
              </p:nvGrpSpPr>
              <p:grpSpPr>
                <a:xfrm flipH="1">
                  <a:off x="3119" y="1347"/>
                  <a:ext cx="1578" cy="1774"/>
                  <a:chOff x="1159" y="1773"/>
                  <a:chExt cx="1578" cy="1774"/>
                </a:xfrm>
              </p:grpSpPr>
              <p:cxnSp>
                <p:nvCxnSpPr>
                  <p:cNvPr id="2097" name="Google Shape;2097;p61"/>
                  <p:cNvCxnSpPr/>
                  <p:nvPr/>
                </p:nvCxnSpPr>
                <p:spPr>
                  <a:xfrm rot="10800000">
                    <a:off x="1159" y="1778"/>
                    <a:ext cx="0" cy="1768"/>
                  </a:xfrm>
                  <a:prstGeom prst="straightConnector1">
                    <a:avLst/>
                  </a:prstGeom>
                  <a:noFill/>
                  <a:ln w="38100" cap="flat" cmpd="sng">
                    <a:solidFill>
                      <a:schemeClr val="dk2"/>
                    </a:solidFill>
                    <a:prstDash val="solid"/>
                    <a:round/>
                    <a:headEnd type="none" w="med" len="med"/>
                    <a:tailEnd type="none" w="med" len="med"/>
                  </a:ln>
                </p:spPr>
              </p:cxnSp>
              <p:cxnSp>
                <p:nvCxnSpPr>
                  <p:cNvPr id="2098" name="Google Shape;2098;p61"/>
                  <p:cNvCxnSpPr/>
                  <p:nvPr/>
                </p:nvCxnSpPr>
                <p:spPr>
                  <a:xfrm>
                    <a:off x="1159" y="1778"/>
                    <a:ext cx="1578" cy="0"/>
                  </a:xfrm>
                  <a:prstGeom prst="straightConnector1">
                    <a:avLst/>
                  </a:prstGeom>
                  <a:noFill/>
                  <a:ln w="38100" cap="flat" cmpd="sng">
                    <a:solidFill>
                      <a:schemeClr val="dk2"/>
                    </a:solidFill>
                    <a:prstDash val="solid"/>
                    <a:round/>
                    <a:headEnd type="none" w="med" len="med"/>
                    <a:tailEnd type="none" w="med" len="med"/>
                  </a:ln>
                </p:spPr>
              </p:cxnSp>
              <p:sp>
                <p:nvSpPr>
                  <p:cNvPr id="2099" name="Google Shape;2099;p61"/>
                  <p:cNvSpPr/>
                  <p:nvPr/>
                </p:nvSpPr>
                <p:spPr>
                  <a:xfrm>
                    <a:off x="1159" y="1773"/>
                    <a:ext cx="1574" cy="1774"/>
                  </a:xfrm>
                  <a:custGeom>
                    <a:avLst/>
                    <a:gdLst/>
                    <a:ahLst/>
                    <a:cxnLst/>
                    <a:rect l="l" t="t" r="r" b="b"/>
                    <a:pathLst>
                      <a:path w="1574" h="1774" extrusionOk="0">
                        <a:moveTo>
                          <a:pt x="0" y="1774"/>
                        </a:moveTo>
                        <a:lnTo>
                          <a:pt x="1574"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00" name="Google Shape;2100;p61"/>
                <p:cNvCxnSpPr/>
                <p:nvPr/>
              </p:nvCxnSpPr>
              <p:spPr>
                <a:xfrm>
                  <a:off x="2733" y="1352"/>
                  <a:ext cx="390" cy="0"/>
                </a:xfrm>
                <a:prstGeom prst="straightConnector1">
                  <a:avLst/>
                </a:prstGeom>
                <a:noFill/>
                <a:ln w="38100" cap="flat" cmpd="sng">
                  <a:solidFill>
                    <a:schemeClr val="dk2"/>
                  </a:solidFill>
                  <a:prstDash val="solid"/>
                  <a:round/>
                  <a:headEnd type="none" w="med" len="med"/>
                  <a:tailEnd type="none" w="med" len="med"/>
                </a:ln>
              </p:spPr>
            </p:cxnSp>
          </p:grpSp>
          <p:cxnSp>
            <p:nvCxnSpPr>
              <p:cNvPr id="2101" name="Google Shape;2101;p61"/>
              <p:cNvCxnSpPr/>
              <p:nvPr/>
            </p:nvCxnSpPr>
            <p:spPr>
              <a:xfrm rot="10800000">
                <a:off x="1159" y="2734"/>
                <a:ext cx="0" cy="382"/>
              </a:xfrm>
              <a:prstGeom prst="straightConnector1">
                <a:avLst/>
              </a:prstGeom>
              <a:noFill/>
              <a:ln w="19050" cap="flat" cmpd="sng">
                <a:solidFill>
                  <a:schemeClr val="dk1"/>
                </a:solidFill>
                <a:prstDash val="solid"/>
                <a:round/>
                <a:headEnd type="none" w="med" len="med"/>
                <a:tailEnd type="none" w="med" len="med"/>
              </a:ln>
            </p:spPr>
          </p:cxnSp>
          <p:cxnSp>
            <p:nvCxnSpPr>
              <p:cNvPr id="2102" name="Google Shape;2102;p61"/>
              <p:cNvCxnSpPr/>
              <p:nvPr/>
            </p:nvCxnSpPr>
            <p:spPr>
              <a:xfrm rot="10800000">
                <a:off x="4697" y="2734"/>
                <a:ext cx="0" cy="382"/>
              </a:xfrm>
              <a:prstGeom prst="straightConnector1">
                <a:avLst/>
              </a:prstGeom>
              <a:noFill/>
              <a:ln w="19050" cap="flat" cmpd="sng">
                <a:solidFill>
                  <a:schemeClr val="dk1"/>
                </a:solidFill>
                <a:prstDash val="solid"/>
                <a:round/>
                <a:headEnd type="none" w="med" len="med"/>
                <a:tailEnd type="none" w="med" len="med"/>
              </a:ln>
            </p:spPr>
          </p:cxnSp>
          <p:cxnSp>
            <p:nvCxnSpPr>
              <p:cNvPr id="2103" name="Google Shape;2103;p61"/>
              <p:cNvCxnSpPr/>
              <p:nvPr/>
            </p:nvCxnSpPr>
            <p:spPr>
              <a:xfrm>
                <a:off x="1159" y="2925"/>
                <a:ext cx="3538" cy="0"/>
              </a:xfrm>
              <a:prstGeom prst="straightConnector1">
                <a:avLst/>
              </a:prstGeom>
              <a:noFill/>
              <a:ln w="22225" cap="flat" cmpd="sng">
                <a:solidFill>
                  <a:schemeClr val="dk1"/>
                </a:solidFill>
                <a:prstDash val="solid"/>
                <a:round/>
                <a:headEnd type="triangle" w="med" len="med"/>
                <a:tailEnd type="triangle" w="med" len="med"/>
              </a:ln>
            </p:spPr>
          </p:cxnSp>
          <p:sp>
            <p:nvSpPr>
              <p:cNvPr id="2104" name="Google Shape;2104;p61"/>
              <p:cNvSpPr txBox="1"/>
              <p:nvPr/>
            </p:nvSpPr>
            <p:spPr>
              <a:xfrm>
                <a:off x="2641" y="2589"/>
                <a:ext cx="66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105" name="Google Shape;2105;p61"/>
              <p:cNvCxnSpPr/>
              <p:nvPr/>
            </p:nvCxnSpPr>
            <p:spPr>
              <a:xfrm rot="10800000">
                <a:off x="2719" y="577"/>
                <a:ext cx="0" cy="197"/>
              </a:xfrm>
              <a:prstGeom prst="straightConnector1">
                <a:avLst/>
              </a:prstGeom>
              <a:noFill/>
              <a:ln w="19050" cap="flat" cmpd="sng">
                <a:solidFill>
                  <a:schemeClr val="dk1"/>
                </a:solidFill>
                <a:prstDash val="solid"/>
                <a:round/>
                <a:headEnd type="none" w="med" len="med"/>
                <a:tailEnd type="none" w="med" len="med"/>
              </a:ln>
            </p:spPr>
          </p:cxnSp>
          <p:cxnSp>
            <p:nvCxnSpPr>
              <p:cNvPr id="2106" name="Google Shape;2106;p61"/>
              <p:cNvCxnSpPr/>
              <p:nvPr/>
            </p:nvCxnSpPr>
            <p:spPr>
              <a:xfrm rot="10800000">
                <a:off x="3119" y="577"/>
                <a:ext cx="0" cy="197"/>
              </a:xfrm>
              <a:prstGeom prst="straightConnector1">
                <a:avLst/>
              </a:prstGeom>
              <a:noFill/>
              <a:ln w="19050" cap="flat" cmpd="sng">
                <a:solidFill>
                  <a:schemeClr val="dk1"/>
                </a:solidFill>
                <a:prstDash val="solid"/>
                <a:round/>
                <a:headEnd type="none" w="med" len="med"/>
                <a:tailEnd type="none" w="med" len="med"/>
              </a:ln>
            </p:spPr>
          </p:cxnSp>
          <p:cxnSp>
            <p:nvCxnSpPr>
              <p:cNvPr id="2107" name="Google Shape;2107;p61"/>
              <p:cNvCxnSpPr/>
              <p:nvPr/>
            </p:nvCxnSpPr>
            <p:spPr>
              <a:xfrm>
                <a:off x="2719" y="630"/>
                <a:ext cx="400" cy="0"/>
              </a:xfrm>
              <a:prstGeom prst="straightConnector1">
                <a:avLst/>
              </a:prstGeom>
              <a:noFill/>
              <a:ln w="15875" cap="flat" cmpd="sng">
                <a:solidFill>
                  <a:schemeClr val="dk1"/>
                </a:solidFill>
                <a:prstDash val="solid"/>
                <a:round/>
                <a:headEnd type="triangle" w="med" len="med"/>
                <a:tailEnd type="triangle" w="med" len="med"/>
              </a:ln>
            </p:spPr>
          </p:cxnSp>
          <p:cxnSp>
            <p:nvCxnSpPr>
              <p:cNvPr id="2108" name="Google Shape;2108;p61"/>
              <p:cNvCxnSpPr/>
              <p:nvPr/>
            </p:nvCxnSpPr>
            <p:spPr>
              <a:xfrm>
                <a:off x="1063" y="2642"/>
                <a:ext cx="239" cy="0"/>
              </a:xfrm>
              <a:prstGeom prst="straightConnector1">
                <a:avLst/>
              </a:prstGeom>
              <a:noFill/>
              <a:ln w="15875" cap="flat" cmpd="sng">
                <a:solidFill>
                  <a:schemeClr val="dk2"/>
                </a:solidFill>
                <a:prstDash val="solid"/>
                <a:round/>
                <a:headEnd type="none" w="med" len="med"/>
                <a:tailEnd type="none" w="med" len="med"/>
              </a:ln>
            </p:spPr>
          </p:cxnSp>
          <p:cxnSp>
            <p:nvCxnSpPr>
              <p:cNvPr id="2109" name="Google Shape;2109;p61"/>
              <p:cNvCxnSpPr/>
              <p:nvPr/>
            </p:nvCxnSpPr>
            <p:spPr>
              <a:xfrm>
                <a:off x="4553" y="2638"/>
                <a:ext cx="239" cy="0"/>
              </a:xfrm>
              <a:prstGeom prst="straightConnector1">
                <a:avLst/>
              </a:prstGeom>
              <a:noFill/>
              <a:ln w="15875" cap="flat" cmpd="sng">
                <a:solidFill>
                  <a:schemeClr val="dk2"/>
                </a:solidFill>
                <a:prstDash val="solid"/>
                <a:round/>
                <a:headEnd type="none" w="med" len="med"/>
                <a:tailEnd type="none" w="med" len="med"/>
              </a:ln>
            </p:spPr>
          </p:cxnSp>
        </p:grpSp>
      </p:gr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6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grpSp>
        <p:nvGrpSpPr>
          <p:cNvPr id="2116" name="Google Shape;2116;p62"/>
          <p:cNvGrpSpPr/>
          <p:nvPr/>
        </p:nvGrpSpPr>
        <p:grpSpPr>
          <a:xfrm>
            <a:off x="2511425" y="1661890"/>
            <a:ext cx="6563951" cy="4394200"/>
            <a:chOff x="2511425" y="1782540"/>
            <a:chExt cx="6563951" cy="4394200"/>
          </a:xfrm>
        </p:grpSpPr>
        <p:grpSp>
          <p:nvGrpSpPr>
            <p:cNvPr id="2117" name="Google Shape;2117;p62"/>
            <p:cNvGrpSpPr/>
            <p:nvPr/>
          </p:nvGrpSpPr>
          <p:grpSpPr>
            <a:xfrm>
              <a:off x="2511425" y="1782540"/>
              <a:ext cx="6563951" cy="4394200"/>
              <a:chOff x="681" y="732"/>
              <a:chExt cx="4135" cy="2768"/>
            </a:xfrm>
          </p:grpSpPr>
          <p:sp>
            <p:nvSpPr>
              <p:cNvPr id="2118" name="Google Shape;2118;p62"/>
              <p:cNvSpPr txBox="1"/>
              <p:nvPr/>
            </p:nvSpPr>
            <p:spPr>
              <a:xfrm>
                <a:off x="1541" y="3212"/>
                <a:ext cx="2773"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119" name="Google Shape;2119;p62"/>
              <p:cNvGrpSpPr/>
              <p:nvPr/>
            </p:nvGrpSpPr>
            <p:grpSpPr>
              <a:xfrm>
                <a:off x="681" y="732"/>
                <a:ext cx="4135" cy="2109"/>
                <a:chOff x="681" y="870"/>
                <a:chExt cx="4135" cy="2109"/>
              </a:xfrm>
            </p:grpSpPr>
            <p:grpSp>
              <p:nvGrpSpPr>
                <p:cNvPr id="2120" name="Google Shape;2120;p62"/>
                <p:cNvGrpSpPr/>
                <p:nvPr/>
              </p:nvGrpSpPr>
              <p:grpSpPr>
                <a:xfrm rot="446720">
                  <a:off x="1278" y="1205"/>
                  <a:ext cx="1578" cy="1774"/>
                  <a:chOff x="1159" y="1773"/>
                  <a:chExt cx="1578" cy="1774"/>
                </a:xfrm>
              </p:grpSpPr>
              <p:cxnSp>
                <p:nvCxnSpPr>
                  <p:cNvPr id="2121" name="Google Shape;2121;p6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2122" name="Google Shape;2122;p6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2123" name="Google Shape;2123;p6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124" name="Google Shape;2124;p62"/>
                <p:cNvGrpSpPr/>
                <p:nvPr/>
              </p:nvGrpSpPr>
              <p:grpSpPr>
                <a:xfrm rot="444426" flipH="1">
                  <a:off x="3238" y="1008"/>
                  <a:ext cx="1578" cy="1774"/>
                  <a:chOff x="1159" y="1773"/>
                  <a:chExt cx="1578" cy="1774"/>
                </a:xfrm>
              </p:grpSpPr>
              <p:cxnSp>
                <p:nvCxnSpPr>
                  <p:cNvPr id="2125" name="Google Shape;2125;p6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2126" name="Google Shape;2126;p6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2127" name="Google Shape;2127;p6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2128" name="Google Shape;2128;p62"/>
                <p:cNvSpPr/>
                <p:nvPr/>
              </p:nvSpPr>
              <p:spPr>
                <a:xfrm>
                  <a:off x="2961" y="917"/>
                  <a:ext cx="390" cy="401"/>
                </a:xfrm>
                <a:custGeom>
                  <a:avLst/>
                  <a:gdLst/>
                  <a:ahLst/>
                  <a:cxnLst/>
                  <a:rect l="l" t="t" r="r" b="b"/>
                  <a:pathLst>
                    <a:path w="390" h="401" extrusionOk="0">
                      <a:moveTo>
                        <a:pt x="0" y="401"/>
                      </a:moveTo>
                      <a:lnTo>
                        <a:pt x="390"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1" name="Google Shape;2131;p62"/>
                <p:cNvSpPr txBox="1"/>
                <p:nvPr/>
              </p:nvSpPr>
              <p:spPr>
                <a:xfrm>
                  <a:off x="681" y="2351"/>
                  <a:ext cx="335"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θ</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132" name="Google Shape;2132;p62"/>
                <p:cNvSpPr/>
                <p:nvPr/>
              </p:nvSpPr>
              <p:spPr>
                <a:xfrm>
                  <a:off x="2988" y="1336"/>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35" name="Google Shape;2135;p62"/>
                <p:cNvSpPr txBox="1"/>
                <p:nvPr/>
              </p:nvSpPr>
              <p:spPr>
                <a:xfrm>
                  <a:off x="2790" y="1443"/>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γ</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cxnSp>
              <p:nvCxnSpPr>
                <p:cNvPr id="2136" name="Google Shape;2136;p62"/>
                <p:cNvCxnSpPr/>
                <p:nvPr/>
              </p:nvCxnSpPr>
              <p:spPr>
                <a:xfrm>
                  <a:off x="3262" y="917"/>
                  <a:ext cx="0" cy="190"/>
                </a:xfrm>
                <a:prstGeom prst="straightConnector1">
                  <a:avLst/>
                </a:prstGeom>
                <a:noFill/>
                <a:ln w="9525" cap="flat" cmpd="sng">
                  <a:solidFill>
                    <a:schemeClr val="dk1"/>
                  </a:solidFill>
                  <a:prstDash val="solid"/>
                  <a:round/>
                  <a:headEnd type="none" w="med" len="med"/>
                  <a:tailEnd type="none" w="med" len="med"/>
                </a:ln>
              </p:spPr>
            </p:cxnSp>
            <p:cxnSp>
              <p:nvCxnSpPr>
                <p:cNvPr id="2137" name="Google Shape;2137;p62"/>
                <p:cNvCxnSpPr/>
                <p:nvPr/>
              </p:nvCxnSpPr>
              <p:spPr>
                <a:xfrm>
                  <a:off x="3310" y="870"/>
                  <a:ext cx="0" cy="190"/>
                </a:xfrm>
                <a:prstGeom prst="straightConnector1">
                  <a:avLst/>
                </a:prstGeom>
                <a:noFill/>
                <a:ln w="9525" cap="flat" cmpd="sng">
                  <a:solidFill>
                    <a:schemeClr val="dk1"/>
                  </a:solidFill>
                  <a:prstDash val="solid"/>
                  <a:round/>
                  <a:headEnd type="none" w="med" len="med"/>
                  <a:tailEnd type="none" w="med" len="med"/>
                </a:ln>
              </p:spPr>
            </p:cxnSp>
            <p:cxnSp>
              <p:nvCxnSpPr>
                <p:cNvPr id="2138" name="Google Shape;2138;p62"/>
                <p:cNvCxnSpPr/>
                <p:nvPr/>
              </p:nvCxnSpPr>
              <p:spPr>
                <a:xfrm>
                  <a:off x="3215" y="964"/>
                  <a:ext cx="0" cy="190"/>
                </a:xfrm>
                <a:prstGeom prst="straightConnector1">
                  <a:avLst/>
                </a:prstGeom>
                <a:noFill/>
                <a:ln w="9525" cap="flat" cmpd="sng">
                  <a:solidFill>
                    <a:schemeClr val="dk1"/>
                  </a:solidFill>
                  <a:prstDash val="solid"/>
                  <a:round/>
                  <a:headEnd type="none" w="med" len="med"/>
                  <a:tailEnd type="none" w="med" len="med"/>
                </a:ln>
              </p:spPr>
            </p:cxnSp>
            <p:cxnSp>
              <p:nvCxnSpPr>
                <p:cNvPr id="2139" name="Google Shape;2139;p62"/>
                <p:cNvCxnSpPr/>
                <p:nvPr/>
              </p:nvCxnSpPr>
              <p:spPr>
                <a:xfrm>
                  <a:off x="3118" y="1062"/>
                  <a:ext cx="0" cy="190"/>
                </a:xfrm>
                <a:prstGeom prst="straightConnector1">
                  <a:avLst/>
                </a:prstGeom>
                <a:noFill/>
                <a:ln w="9525" cap="flat" cmpd="sng">
                  <a:solidFill>
                    <a:schemeClr val="dk1"/>
                  </a:solidFill>
                  <a:prstDash val="solid"/>
                  <a:round/>
                  <a:headEnd type="none" w="med" len="med"/>
                  <a:tailEnd type="none" w="med" len="med"/>
                </a:ln>
              </p:spPr>
            </p:cxnSp>
            <p:cxnSp>
              <p:nvCxnSpPr>
                <p:cNvPr id="2140" name="Google Shape;2140;p62"/>
                <p:cNvCxnSpPr/>
                <p:nvPr/>
              </p:nvCxnSpPr>
              <p:spPr>
                <a:xfrm>
                  <a:off x="3166" y="1015"/>
                  <a:ext cx="0" cy="190"/>
                </a:xfrm>
                <a:prstGeom prst="straightConnector1">
                  <a:avLst/>
                </a:prstGeom>
                <a:noFill/>
                <a:ln w="9525" cap="flat" cmpd="sng">
                  <a:solidFill>
                    <a:schemeClr val="dk1"/>
                  </a:solidFill>
                  <a:prstDash val="solid"/>
                  <a:round/>
                  <a:headEnd type="none" w="med" len="med"/>
                  <a:tailEnd type="none" w="med" len="med"/>
                </a:ln>
              </p:spPr>
            </p:cxnSp>
            <p:cxnSp>
              <p:nvCxnSpPr>
                <p:cNvPr id="2141" name="Google Shape;2141;p62"/>
                <p:cNvCxnSpPr/>
                <p:nvPr/>
              </p:nvCxnSpPr>
              <p:spPr>
                <a:xfrm>
                  <a:off x="3071" y="1109"/>
                  <a:ext cx="0" cy="190"/>
                </a:xfrm>
                <a:prstGeom prst="straightConnector1">
                  <a:avLst/>
                </a:prstGeom>
                <a:noFill/>
                <a:ln w="9525" cap="flat" cmpd="sng">
                  <a:solidFill>
                    <a:schemeClr val="dk1"/>
                  </a:solidFill>
                  <a:prstDash val="solid"/>
                  <a:round/>
                  <a:headEnd type="none" w="med" len="med"/>
                  <a:tailEnd type="none" w="med" len="med"/>
                </a:ln>
              </p:spPr>
            </p:cxnSp>
            <p:cxnSp>
              <p:nvCxnSpPr>
                <p:cNvPr id="2142" name="Google Shape;2142;p62"/>
                <p:cNvCxnSpPr/>
                <p:nvPr/>
              </p:nvCxnSpPr>
              <p:spPr>
                <a:xfrm>
                  <a:off x="3023" y="1157"/>
                  <a:ext cx="0" cy="190"/>
                </a:xfrm>
                <a:prstGeom prst="straightConnector1">
                  <a:avLst/>
                </a:prstGeom>
                <a:noFill/>
                <a:ln w="9525" cap="flat" cmpd="sng">
                  <a:solidFill>
                    <a:schemeClr val="dk1"/>
                  </a:solidFill>
                  <a:prstDash val="solid"/>
                  <a:round/>
                  <a:headEnd type="none" w="med" len="med"/>
                  <a:tailEnd type="none" w="med" len="med"/>
                </a:ln>
              </p:spPr>
            </p:cxnSp>
            <p:cxnSp>
              <p:nvCxnSpPr>
                <p:cNvPr id="2143" name="Google Shape;2143;p62"/>
                <p:cNvCxnSpPr/>
                <p:nvPr/>
              </p:nvCxnSpPr>
              <p:spPr>
                <a:xfrm>
                  <a:off x="1063" y="2880"/>
                  <a:ext cx="239" cy="0"/>
                </a:xfrm>
                <a:prstGeom prst="straightConnector1">
                  <a:avLst/>
                </a:prstGeom>
                <a:noFill/>
                <a:ln w="15875" cap="flat" cmpd="sng">
                  <a:solidFill>
                    <a:schemeClr val="dk2"/>
                  </a:solidFill>
                  <a:prstDash val="solid"/>
                  <a:round/>
                  <a:headEnd type="none" w="med" len="med"/>
                  <a:tailEnd type="none" w="med" len="med"/>
                </a:ln>
              </p:spPr>
            </p:cxnSp>
            <p:cxnSp>
              <p:nvCxnSpPr>
                <p:cNvPr id="2144" name="Google Shape;2144;p62"/>
                <p:cNvCxnSpPr/>
                <p:nvPr/>
              </p:nvCxnSpPr>
              <p:spPr>
                <a:xfrm>
                  <a:off x="4553" y="2876"/>
                  <a:ext cx="239" cy="0"/>
                </a:xfrm>
                <a:prstGeom prst="straightConnector1">
                  <a:avLst/>
                </a:prstGeom>
                <a:noFill/>
                <a:ln w="15875" cap="flat" cmpd="sng">
                  <a:solidFill>
                    <a:schemeClr val="dk2"/>
                  </a:solidFill>
                  <a:prstDash val="solid"/>
                  <a:round/>
                  <a:headEnd type="none" w="med" len="med"/>
                  <a:tailEnd type="none" w="med" len="med"/>
                </a:ln>
              </p:spPr>
            </p:cxnSp>
          </p:grpSp>
        </p:grpSp>
        <p:grpSp>
          <p:nvGrpSpPr>
            <p:cNvPr id="2145" name="Google Shape;2145;p62"/>
            <p:cNvGrpSpPr/>
            <p:nvPr/>
          </p:nvGrpSpPr>
          <p:grpSpPr>
            <a:xfrm>
              <a:off x="3288506" y="2166145"/>
              <a:ext cx="5616575" cy="2816225"/>
              <a:chOff x="1159" y="1347"/>
              <a:chExt cx="3538" cy="1774"/>
            </a:xfrm>
          </p:grpSpPr>
          <p:grpSp>
            <p:nvGrpSpPr>
              <p:cNvPr id="2146" name="Google Shape;2146;p62"/>
              <p:cNvGrpSpPr/>
              <p:nvPr/>
            </p:nvGrpSpPr>
            <p:grpSpPr>
              <a:xfrm>
                <a:off x="1159" y="1347"/>
                <a:ext cx="1578" cy="1774"/>
                <a:chOff x="1159" y="1773"/>
                <a:chExt cx="1578" cy="1774"/>
              </a:xfrm>
            </p:grpSpPr>
            <p:cxnSp>
              <p:nvCxnSpPr>
                <p:cNvPr id="2147" name="Google Shape;2147;p62"/>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2148" name="Google Shape;2148;p62"/>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2149" name="Google Shape;2149;p62"/>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150" name="Google Shape;2150;p62"/>
              <p:cNvGrpSpPr/>
              <p:nvPr/>
            </p:nvGrpSpPr>
            <p:grpSpPr>
              <a:xfrm flipH="1">
                <a:off x="3119" y="1347"/>
                <a:ext cx="1578" cy="1774"/>
                <a:chOff x="1159" y="1773"/>
                <a:chExt cx="1578" cy="1774"/>
              </a:xfrm>
            </p:grpSpPr>
            <p:cxnSp>
              <p:nvCxnSpPr>
                <p:cNvPr id="2151" name="Google Shape;2151;p62"/>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2152" name="Google Shape;2152;p62"/>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2153" name="Google Shape;2153;p62"/>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54" name="Google Shape;2154;p62"/>
              <p:cNvCxnSpPr/>
              <p:nvPr/>
            </p:nvCxnSpPr>
            <p:spPr>
              <a:xfrm>
                <a:off x="2733" y="1352"/>
                <a:ext cx="390" cy="0"/>
              </a:xfrm>
              <a:prstGeom prst="straightConnector1">
                <a:avLst/>
              </a:prstGeom>
              <a:noFill/>
              <a:ln w="19050" cap="flat" cmpd="sng">
                <a:solidFill>
                  <a:schemeClr val="dk2"/>
                </a:solidFill>
                <a:prstDash val="dot"/>
                <a:round/>
                <a:headEnd type="none" w="med" len="med"/>
                <a:tailEnd type="none" w="med" len="med"/>
              </a:ln>
            </p:spPr>
          </p:cxnSp>
        </p:grpSp>
      </p:grpSp>
      <p:sp>
        <p:nvSpPr>
          <p:cNvPr id="2155" name="Google Shape;2155;p62"/>
          <p:cNvSpPr txBox="1"/>
          <p:nvPr/>
        </p:nvSpPr>
        <p:spPr>
          <a:xfrm>
            <a:off x="4690942" y="5580798"/>
            <a:ext cx="2877805" cy="89896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156" name="Google Shape;2156;p62"/>
          <p:cNvSpPr txBox="1"/>
          <p:nvPr/>
        </p:nvSpPr>
        <p:spPr>
          <a:xfrm>
            <a:off x="5868193" y="1196752"/>
            <a:ext cx="37941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cxnSp>
        <p:nvCxnSpPr>
          <p:cNvPr id="2157" name="Google Shape;2157;p62"/>
          <p:cNvCxnSpPr/>
          <p:nvPr/>
        </p:nvCxnSpPr>
        <p:spPr>
          <a:xfrm rot="10800000">
            <a:off x="3288506" y="5006181"/>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158" name="Google Shape;2158;p62"/>
          <p:cNvCxnSpPr/>
          <p:nvPr/>
        </p:nvCxnSpPr>
        <p:spPr>
          <a:xfrm rot="10800000">
            <a:off x="8905081" y="5006181"/>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159" name="Google Shape;2159;p62"/>
          <p:cNvCxnSpPr/>
          <p:nvPr/>
        </p:nvCxnSpPr>
        <p:spPr>
          <a:xfrm>
            <a:off x="3288506" y="5309394"/>
            <a:ext cx="5616575" cy="0"/>
          </a:xfrm>
          <a:prstGeom prst="straightConnector1">
            <a:avLst/>
          </a:prstGeom>
          <a:noFill/>
          <a:ln w="22225" cap="flat" cmpd="sng">
            <a:solidFill>
              <a:schemeClr val="dk1"/>
            </a:solidFill>
            <a:prstDash val="solid"/>
            <a:round/>
            <a:headEnd type="triangle" w="med" len="med"/>
            <a:tailEnd type="triangle" w="med" len="med"/>
          </a:ln>
        </p:spPr>
      </p:cxnSp>
      <p:sp>
        <p:nvSpPr>
          <p:cNvPr id="2160" name="Google Shape;2160;p62"/>
          <p:cNvSpPr txBox="1"/>
          <p:nvPr/>
        </p:nvSpPr>
        <p:spPr>
          <a:xfrm>
            <a:off x="5641181" y="4775994"/>
            <a:ext cx="1062037"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161" name="Google Shape;2161;p62"/>
          <p:cNvCxnSpPr/>
          <p:nvPr/>
        </p:nvCxnSpPr>
        <p:spPr>
          <a:xfrm rot="10800000">
            <a:off x="5765006" y="1581944"/>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162" name="Google Shape;2162;p62"/>
          <p:cNvCxnSpPr/>
          <p:nvPr/>
        </p:nvCxnSpPr>
        <p:spPr>
          <a:xfrm rot="10800000">
            <a:off x="6400006" y="1581944"/>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163" name="Google Shape;2163;p62"/>
          <p:cNvCxnSpPr/>
          <p:nvPr/>
        </p:nvCxnSpPr>
        <p:spPr>
          <a:xfrm>
            <a:off x="5765006" y="1666081"/>
            <a:ext cx="635000" cy="0"/>
          </a:xfrm>
          <a:prstGeom prst="straightConnector1">
            <a:avLst/>
          </a:prstGeom>
          <a:noFill/>
          <a:ln w="15875" cap="flat" cmpd="sng">
            <a:solidFill>
              <a:schemeClr val="dk1"/>
            </a:solidFill>
            <a:prstDash val="solid"/>
            <a:round/>
            <a:headEnd type="triangle" w="med" len="med"/>
            <a:tailEnd type="triangle" w="med" len="med"/>
          </a:ln>
        </p:spPr>
      </p:cxnSp>
      <p:sp>
        <p:nvSpPr>
          <p:cNvPr id="2" name="Arc 41">
            <a:extLst>
              <a:ext uri="{FF2B5EF4-FFF2-40B4-BE49-F238E27FC236}">
                <a16:creationId xmlns:a16="http://schemas.microsoft.com/office/drawing/2014/main" id="{B94BD7F1-02F3-4C0F-98DE-36BF7655F0A4}"/>
              </a:ext>
            </a:extLst>
          </p:cNvPr>
          <p:cNvSpPr>
            <a:spLocks/>
          </p:cNvSpPr>
          <p:nvPr/>
        </p:nvSpPr>
        <p:spPr bwMode="auto">
          <a:xfrm flipH="1">
            <a:off x="3014599" y="4098468"/>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42">
            <a:extLst>
              <a:ext uri="{FF2B5EF4-FFF2-40B4-BE49-F238E27FC236}">
                <a16:creationId xmlns:a16="http://schemas.microsoft.com/office/drawing/2014/main" id="{87597692-95FF-528D-46B5-456F6A050D5B}"/>
              </a:ext>
            </a:extLst>
          </p:cNvPr>
          <p:cNvSpPr>
            <a:spLocks/>
          </p:cNvSpPr>
          <p:nvPr/>
        </p:nvSpPr>
        <p:spPr bwMode="auto">
          <a:xfrm>
            <a:off x="3394012" y="4098468"/>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46">
            <a:extLst>
              <a:ext uri="{FF2B5EF4-FFF2-40B4-BE49-F238E27FC236}">
                <a16:creationId xmlns:a16="http://schemas.microsoft.com/office/drawing/2014/main" id="{F0999C9A-B50D-879E-94E4-6E08F177B9DC}"/>
              </a:ext>
            </a:extLst>
          </p:cNvPr>
          <p:cNvSpPr>
            <a:spLocks/>
          </p:cNvSpPr>
          <p:nvPr/>
        </p:nvSpPr>
        <p:spPr bwMode="auto">
          <a:xfrm rot="3578149" flipH="1">
            <a:off x="5883937" y="2051308"/>
            <a:ext cx="258762" cy="303212"/>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47">
            <a:extLst>
              <a:ext uri="{FF2B5EF4-FFF2-40B4-BE49-F238E27FC236}">
                <a16:creationId xmlns:a16="http://schemas.microsoft.com/office/drawing/2014/main" id="{1971F396-77B1-47EA-43D1-FE6F0D2D5034}"/>
              </a:ext>
            </a:extLst>
          </p:cNvPr>
          <p:cNvSpPr>
            <a:spLocks/>
          </p:cNvSpPr>
          <p:nvPr/>
        </p:nvSpPr>
        <p:spPr bwMode="auto">
          <a:xfrm rot="8504767" flipH="1">
            <a:off x="5987125" y="2332295"/>
            <a:ext cx="309562"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6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grpSp>
        <p:nvGrpSpPr>
          <p:cNvPr id="2170" name="Google Shape;2170;p63"/>
          <p:cNvGrpSpPr/>
          <p:nvPr/>
        </p:nvGrpSpPr>
        <p:grpSpPr>
          <a:xfrm>
            <a:off x="4387850" y="980728"/>
            <a:ext cx="3416300" cy="4402137"/>
            <a:chOff x="1637" y="439"/>
            <a:chExt cx="2152" cy="2773"/>
          </a:xfrm>
        </p:grpSpPr>
        <p:sp>
          <p:nvSpPr>
            <p:cNvPr id="2171" name="Google Shape;2171;p63"/>
            <p:cNvSpPr txBox="1"/>
            <p:nvPr/>
          </p:nvSpPr>
          <p:spPr>
            <a:xfrm>
              <a:off x="3358" y="439"/>
              <a:ext cx="23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nvGrpSpPr>
            <p:cNvPr id="2172" name="Google Shape;2172;p63"/>
            <p:cNvGrpSpPr/>
            <p:nvPr/>
          </p:nvGrpSpPr>
          <p:grpSpPr>
            <a:xfrm>
              <a:off x="1637" y="673"/>
              <a:ext cx="2152" cy="2539"/>
              <a:chOff x="1780" y="1055"/>
              <a:chExt cx="2152" cy="2539"/>
            </a:xfrm>
          </p:grpSpPr>
          <p:grpSp>
            <p:nvGrpSpPr>
              <p:cNvPr id="2173" name="Google Shape;2173;p63"/>
              <p:cNvGrpSpPr/>
              <p:nvPr/>
            </p:nvGrpSpPr>
            <p:grpSpPr>
              <a:xfrm>
                <a:off x="1872" y="1347"/>
                <a:ext cx="1578" cy="1774"/>
                <a:chOff x="1159" y="1773"/>
                <a:chExt cx="1578" cy="1774"/>
              </a:xfrm>
            </p:grpSpPr>
            <p:cxnSp>
              <p:nvCxnSpPr>
                <p:cNvPr id="2174" name="Google Shape;2174;p63"/>
                <p:cNvCxnSpPr/>
                <p:nvPr/>
              </p:nvCxnSpPr>
              <p:spPr>
                <a:xfrm rot="10800000">
                  <a:off x="1159" y="1778"/>
                  <a:ext cx="0" cy="1768"/>
                </a:xfrm>
                <a:prstGeom prst="straightConnector1">
                  <a:avLst/>
                </a:prstGeom>
                <a:noFill/>
                <a:ln w="38100" cap="flat" cmpd="sng">
                  <a:solidFill>
                    <a:schemeClr val="dk2"/>
                  </a:solidFill>
                  <a:prstDash val="solid"/>
                  <a:round/>
                  <a:headEnd type="none" w="med" len="med"/>
                  <a:tailEnd type="none" w="med" len="med"/>
                </a:ln>
              </p:spPr>
            </p:cxnSp>
            <p:cxnSp>
              <p:nvCxnSpPr>
                <p:cNvPr id="2175" name="Google Shape;2175;p63"/>
                <p:cNvCxnSpPr/>
                <p:nvPr/>
              </p:nvCxnSpPr>
              <p:spPr>
                <a:xfrm>
                  <a:off x="1159" y="1778"/>
                  <a:ext cx="1578" cy="0"/>
                </a:xfrm>
                <a:prstGeom prst="straightConnector1">
                  <a:avLst/>
                </a:prstGeom>
                <a:noFill/>
                <a:ln w="38100" cap="flat" cmpd="sng">
                  <a:solidFill>
                    <a:schemeClr val="dk2"/>
                  </a:solidFill>
                  <a:prstDash val="solid"/>
                  <a:round/>
                  <a:headEnd type="none" w="med" len="med"/>
                  <a:tailEnd type="none" w="med" len="med"/>
                </a:ln>
              </p:spPr>
            </p:cxnSp>
            <p:sp>
              <p:nvSpPr>
                <p:cNvPr id="2176" name="Google Shape;2176;p63"/>
                <p:cNvSpPr/>
                <p:nvPr/>
              </p:nvSpPr>
              <p:spPr>
                <a:xfrm>
                  <a:off x="1159" y="1773"/>
                  <a:ext cx="1574" cy="1774"/>
                </a:xfrm>
                <a:custGeom>
                  <a:avLst/>
                  <a:gdLst/>
                  <a:ahLst/>
                  <a:cxnLst/>
                  <a:rect l="l" t="t" r="r" b="b"/>
                  <a:pathLst>
                    <a:path w="1574" h="1774" extrusionOk="0">
                      <a:moveTo>
                        <a:pt x="0" y="1774"/>
                      </a:moveTo>
                      <a:lnTo>
                        <a:pt x="1574"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177" name="Google Shape;2177;p63"/>
              <p:cNvCxnSpPr/>
              <p:nvPr/>
            </p:nvCxnSpPr>
            <p:spPr>
              <a:xfrm>
                <a:off x="3446" y="1352"/>
                <a:ext cx="390" cy="0"/>
              </a:xfrm>
              <a:prstGeom prst="straightConnector1">
                <a:avLst/>
              </a:prstGeom>
              <a:noFill/>
              <a:ln w="38100" cap="flat" cmpd="sng">
                <a:solidFill>
                  <a:schemeClr val="dk2"/>
                </a:solidFill>
                <a:prstDash val="solid"/>
                <a:round/>
                <a:headEnd type="none" w="med" len="med"/>
                <a:tailEnd type="none" w="med" len="med"/>
              </a:ln>
            </p:spPr>
          </p:cxnSp>
          <p:cxnSp>
            <p:nvCxnSpPr>
              <p:cNvPr id="2178" name="Google Shape;2178;p63"/>
              <p:cNvCxnSpPr/>
              <p:nvPr/>
            </p:nvCxnSpPr>
            <p:spPr>
              <a:xfrm rot="10800000">
                <a:off x="1872" y="3212"/>
                <a:ext cx="0" cy="382"/>
              </a:xfrm>
              <a:prstGeom prst="straightConnector1">
                <a:avLst/>
              </a:prstGeom>
              <a:noFill/>
              <a:ln w="19050" cap="flat" cmpd="sng">
                <a:solidFill>
                  <a:schemeClr val="dk1"/>
                </a:solidFill>
                <a:prstDash val="solid"/>
                <a:round/>
                <a:headEnd type="none" w="med" len="med"/>
                <a:tailEnd type="none" w="med" len="med"/>
              </a:ln>
            </p:spPr>
          </p:cxnSp>
          <p:cxnSp>
            <p:nvCxnSpPr>
              <p:cNvPr id="2179" name="Google Shape;2179;p63"/>
              <p:cNvCxnSpPr/>
              <p:nvPr/>
            </p:nvCxnSpPr>
            <p:spPr>
              <a:xfrm rot="10800000">
                <a:off x="3825" y="3212"/>
                <a:ext cx="0" cy="382"/>
              </a:xfrm>
              <a:prstGeom prst="straightConnector1">
                <a:avLst/>
              </a:prstGeom>
              <a:noFill/>
              <a:ln w="19050" cap="flat" cmpd="sng">
                <a:solidFill>
                  <a:schemeClr val="dk1"/>
                </a:solidFill>
                <a:prstDash val="solid"/>
                <a:round/>
                <a:headEnd type="none" w="med" len="med"/>
                <a:tailEnd type="none" w="med" len="med"/>
              </a:ln>
            </p:spPr>
          </p:cxnSp>
          <p:cxnSp>
            <p:nvCxnSpPr>
              <p:cNvPr id="2180" name="Google Shape;2180;p63"/>
              <p:cNvCxnSpPr/>
              <p:nvPr/>
            </p:nvCxnSpPr>
            <p:spPr>
              <a:xfrm>
                <a:off x="1872" y="3403"/>
                <a:ext cx="1960" cy="0"/>
              </a:xfrm>
              <a:prstGeom prst="straightConnector1">
                <a:avLst/>
              </a:prstGeom>
              <a:noFill/>
              <a:ln w="22225" cap="flat" cmpd="sng">
                <a:solidFill>
                  <a:schemeClr val="dk1"/>
                </a:solidFill>
                <a:prstDash val="solid"/>
                <a:round/>
                <a:headEnd type="triangle" w="med" len="med"/>
                <a:tailEnd type="triangle" w="med" len="med"/>
              </a:ln>
            </p:spPr>
          </p:cxnSp>
          <p:sp>
            <p:nvSpPr>
              <p:cNvPr id="2181" name="Google Shape;2181;p63"/>
              <p:cNvSpPr txBox="1"/>
              <p:nvPr/>
            </p:nvSpPr>
            <p:spPr>
              <a:xfrm>
                <a:off x="2542" y="3067"/>
                <a:ext cx="66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182" name="Google Shape;2182;p63"/>
              <p:cNvCxnSpPr/>
              <p:nvPr/>
            </p:nvCxnSpPr>
            <p:spPr>
              <a:xfrm rot="10800000">
                <a:off x="3432"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183" name="Google Shape;2183;p63"/>
              <p:cNvCxnSpPr/>
              <p:nvPr/>
            </p:nvCxnSpPr>
            <p:spPr>
              <a:xfrm rot="10800000">
                <a:off x="3832"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184" name="Google Shape;2184;p63"/>
              <p:cNvCxnSpPr/>
              <p:nvPr/>
            </p:nvCxnSpPr>
            <p:spPr>
              <a:xfrm>
                <a:off x="3432" y="1108"/>
                <a:ext cx="400" cy="0"/>
              </a:xfrm>
              <a:prstGeom prst="straightConnector1">
                <a:avLst/>
              </a:prstGeom>
              <a:noFill/>
              <a:ln w="15875" cap="flat" cmpd="sng">
                <a:solidFill>
                  <a:schemeClr val="dk1"/>
                </a:solidFill>
                <a:prstDash val="solid"/>
                <a:round/>
                <a:headEnd type="triangle" w="med" len="med"/>
                <a:tailEnd type="triangle" w="med" len="med"/>
              </a:ln>
            </p:spPr>
          </p:cxnSp>
          <p:cxnSp>
            <p:nvCxnSpPr>
              <p:cNvPr id="2185" name="Google Shape;2185;p63"/>
              <p:cNvCxnSpPr/>
              <p:nvPr/>
            </p:nvCxnSpPr>
            <p:spPr>
              <a:xfrm rot="10800000">
                <a:off x="3832" y="1352"/>
                <a:ext cx="0" cy="1768"/>
              </a:xfrm>
              <a:prstGeom prst="straightConnector1">
                <a:avLst/>
              </a:prstGeom>
              <a:noFill/>
              <a:ln w="38100" cap="flat" cmpd="sng">
                <a:solidFill>
                  <a:schemeClr val="dk2"/>
                </a:solidFill>
                <a:prstDash val="solid"/>
                <a:round/>
                <a:headEnd type="none" w="med" len="med"/>
                <a:tailEnd type="none" w="med" len="med"/>
              </a:ln>
            </p:spPr>
          </p:cxnSp>
          <p:cxnSp>
            <p:nvCxnSpPr>
              <p:cNvPr id="2186" name="Google Shape;2186;p63"/>
              <p:cNvCxnSpPr/>
              <p:nvPr/>
            </p:nvCxnSpPr>
            <p:spPr>
              <a:xfrm>
                <a:off x="1780" y="3120"/>
                <a:ext cx="192" cy="0"/>
              </a:xfrm>
              <a:prstGeom prst="straightConnector1">
                <a:avLst/>
              </a:prstGeom>
              <a:noFill/>
              <a:ln w="15875" cap="flat" cmpd="sng">
                <a:solidFill>
                  <a:schemeClr val="dk2"/>
                </a:solidFill>
                <a:prstDash val="solid"/>
                <a:round/>
                <a:headEnd type="none" w="med" len="med"/>
                <a:tailEnd type="none" w="med" len="med"/>
              </a:ln>
            </p:spPr>
          </p:cxnSp>
          <p:cxnSp>
            <p:nvCxnSpPr>
              <p:cNvPr id="2187" name="Google Shape;2187;p63"/>
              <p:cNvCxnSpPr/>
              <p:nvPr/>
            </p:nvCxnSpPr>
            <p:spPr>
              <a:xfrm>
                <a:off x="3740" y="3122"/>
                <a:ext cx="192" cy="0"/>
              </a:xfrm>
              <a:prstGeom prst="straightConnector1">
                <a:avLst/>
              </a:prstGeom>
              <a:noFill/>
              <a:ln w="15875" cap="flat" cmpd="sng">
                <a:solidFill>
                  <a:schemeClr val="dk2"/>
                </a:solidFill>
                <a:prstDash val="solid"/>
                <a:round/>
                <a:headEnd type="none" w="med" len="med"/>
                <a:tailEnd type="none" w="med" len="med"/>
              </a:ln>
            </p:spPr>
          </p:cxnSp>
        </p:grpSp>
      </p:gr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pSp>
        <p:nvGrpSpPr>
          <p:cNvPr id="2193" name="Google Shape;2193;p64"/>
          <p:cNvGrpSpPr/>
          <p:nvPr/>
        </p:nvGrpSpPr>
        <p:grpSpPr>
          <a:xfrm>
            <a:off x="3761904" y="1727299"/>
            <a:ext cx="4277596" cy="3071059"/>
            <a:chOff x="1571" y="709"/>
            <a:chExt cx="2695" cy="1935"/>
          </a:xfrm>
        </p:grpSpPr>
        <p:cxnSp>
          <p:nvCxnSpPr>
            <p:cNvPr id="2194" name="Google Shape;2194;p64"/>
            <p:cNvCxnSpPr>
              <a:cxnSpLocks/>
            </p:cNvCxnSpPr>
            <p:nvPr/>
          </p:nvCxnSpPr>
          <p:spPr>
            <a:xfrm flipV="1">
              <a:off x="2048" y="779"/>
              <a:ext cx="251" cy="1770"/>
            </a:xfrm>
            <a:prstGeom prst="straightConnector1">
              <a:avLst/>
            </a:prstGeom>
            <a:noFill/>
            <a:ln w="28575" cap="flat" cmpd="sng">
              <a:solidFill>
                <a:schemeClr val="dk2"/>
              </a:solidFill>
              <a:prstDash val="solid"/>
              <a:round/>
              <a:headEnd type="none" w="med" len="med"/>
              <a:tailEnd type="none" w="med" len="med"/>
            </a:ln>
          </p:spPr>
        </p:cxnSp>
        <p:cxnSp>
          <p:nvCxnSpPr>
            <p:cNvPr id="2195" name="Google Shape;2195;p64"/>
            <p:cNvCxnSpPr/>
            <p:nvPr/>
          </p:nvCxnSpPr>
          <p:spPr>
            <a:xfrm rot="446720">
              <a:off x="2282" y="883"/>
              <a:ext cx="1578" cy="0"/>
            </a:xfrm>
            <a:prstGeom prst="straightConnector1">
              <a:avLst/>
            </a:prstGeom>
            <a:noFill/>
            <a:ln w="28575" cap="flat" cmpd="sng">
              <a:solidFill>
                <a:schemeClr val="dk2"/>
              </a:solidFill>
              <a:prstDash val="solid"/>
              <a:round/>
              <a:headEnd type="none" w="med" len="med"/>
              <a:tailEnd type="none" w="med" len="med"/>
            </a:ln>
          </p:spPr>
        </p:cxnSp>
        <p:sp>
          <p:nvSpPr>
            <p:cNvPr id="2196" name="Google Shape;2196;p64"/>
            <p:cNvSpPr/>
            <p:nvPr/>
          </p:nvSpPr>
          <p:spPr>
            <a:xfrm rot="446720">
              <a:off x="2168" y="870"/>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97" name="Google Shape;2197;p64"/>
            <p:cNvSpPr/>
            <p:nvPr/>
          </p:nvSpPr>
          <p:spPr>
            <a:xfrm>
              <a:off x="3851" y="780"/>
              <a:ext cx="415" cy="204"/>
            </a:xfrm>
            <a:custGeom>
              <a:avLst/>
              <a:gdLst/>
              <a:ahLst/>
              <a:cxnLst/>
              <a:rect l="l" t="t" r="r" b="b"/>
              <a:pathLst>
                <a:path w="415" h="204" extrusionOk="0">
                  <a:moveTo>
                    <a:pt x="0" y="204"/>
                  </a:moveTo>
                  <a:lnTo>
                    <a:pt x="415"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0" name="Google Shape;2200;p64"/>
            <p:cNvSpPr txBox="1"/>
            <p:nvPr/>
          </p:nvSpPr>
          <p:spPr>
            <a:xfrm>
              <a:off x="1571" y="2017"/>
              <a:ext cx="335"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θ</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201" name="Google Shape;2201;p64"/>
            <p:cNvSpPr/>
            <p:nvPr/>
          </p:nvSpPr>
          <p:spPr>
            <a:xfrm>
              <a:off x="3878" y="1002"/>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4" name="Google Shape;2204;p64"/>
            <p:cNvSpPr txBox="1"/>
            <p:nvPr/>
          </p:nvSpPr>
          <p:spPr>
            <a:xfrm>
              <a:off x="3680" y="1109"/>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γ</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grpSp>
          <p:nvGrpSpPr>
            <p:cNvPr id="2205" name="Google Shape;2205;p64"/>
            <p:cNvGrpSpPr/>
            <p:nvPr/>
          </p:nvGrpSpPr>
          <p:grpSpPr>
            <a:xfrm>
              <a:off x="2061" y="762"/>
              <a:ext cx="1578" cy="1774"/>
              <a:chOff x="1159" y="1773"/>
              <a:chExt cx="1578" cy="1774"/>
            </a:xfrm>
          </p:grpSpPr>
          <p:cxnSp>
            <p:nvCxnSpPr>
              <p:cNvPr id="2206" name="Google Shape;2206;p64"/>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2207" name="Google Shape;2207;p64"/>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2208" name="Google Shape;2208;p64"/>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2209" name="Google Shape;2209;p64"/>
            <p:cNvCxnSpPr/>
            <p:nvPr/>
          </p:nvCxnSpPr>
          <p:spPr>
            <a:xfrm>
              <a:off x="3635" y="767"/>
              <a:ext cx="390" cy="0"/>
            </a:xfrm>
            <a:prstGeom prst="straightConnector1">
              <a:avLst/>
            </a:prstGeom>
            <a:noFill/>
            <a:ln w="19050" cap="flat" cmpd="sng">
              <a:solidFill>
                <a:schemeClr val="dk2"/>
              </a:solidFill>
              <a:prstDash val="dot"/>
              <a:round/>
              <a:headEnd type="none" w="med" len="med"/>
              <a:tailEnd type="none" w="med" len="med"/>
            </a:ln>
          </p:spPr>
        </p:cxnSp>
        <p:cxnSp>
          <p:nvCxnSpPr>
            <p:cNvPr id="2210" name="Google Shape;2210;p64"/>
            <p:cNvCxnSpPr/>
            <p:nvPr/>
          </p:nvCxnSpPr>
          <p:spPr>
            <a:xfrm rot="10800000">
              <a:off x="4021" y="767"/>
              <a:ext cx="0" cy="1768"/>
            </a:xfrm>
            <a:prstGeom prst="straightConnector1">
              <a:avLst/>
            </a:prstGeom>
            <a:noFill/>
            <a:ln w="19050" cap="flat" cmpd="sng">
              <a:solidFill>
                <a:schemeClr val="dk2"/>
              </a:solidFill>
              <a:prstDash val="dot"/>
              <a:round/>
              <a:headEnd type="none" w="med" len="med"/>
              <a:tailEnd type="none" w="med" len="med"/>
            </a:ln>
          </p:spPr>
        </p:cxnSp>
        <p:cxnSp>
          <p:nvCxnSpPr>
            <p:cNvPr id="2211" name="Google Shape;2211;p64"/>
            <p:cNvCxnSpPr/>
            <p:nvPr/>
          </p:nvCxnSpPr>
          <p:spPr>
            <a:xfrm rot="10800000">
              <a:off x="4152" y="774"/>
              <a:ext cx="0" cy="1768"/>
            </a:xfrm>
            <a:prstGeom prst="straightConnector1">
              <a:avLst/>
            </a:prstGeom>
            <a:noFill/>
            <a:ln w="28575" cap="flat" cmpd="sng">
              <a:solidFill>
                <a:schemeClr val="dk2"/>
              </a:solidFill>
              <a:prstDash val="solid"/>
              <a:round/>
              <a:headEnd type="none" w="med" len="med"/>
              <a:tailEnd type="none" w="med" len="med"/>
            </a:ln>
          </p:spPr>
        </p:cxnSp>
        <p:cxnSp>
          <p:nvCxnSpPr>
            <p:cNvPr id="2212" name="Google Shape;2212;p64"/>
            <p:cNvCxnSpPr/>
            <p:nvPr/>
          </p:nvCxnSpPr>
          <p:spPr>
            <a:xfrm>
              <a:off x="1971" y="2542"/>
              <a:ext cx="192" cy="0"/>
            </a:xfrm>
            <a:prstGeom prst="straightConnector1">
              <a:avLst/>
            </a:prstGeom>
            <a:noFill/>
            <a:ln w="15875" cap="flat" cmpd="sng">
              <a:solidFill>
                <a:schemeClr val="dk2"/>
              </a:solidFill>
              <a:prstDash val="solid"/>
              <a:round/>
              <a:headEnd type="none" w="med" len="med"/>
              <a:tailEnd type="none" w="med" len="med"/>
            </a:ln>
          </p:spPr>
        </p:cxnSp>
        <p:cxnSp>
          <p:nvCxnSpPr>
            <p:cNvPr id="2213" name="Google Shape;2213;p64"/>
            <p:cNvCxnSpPr/>
            <p:nvPr/>
          </p:nvCxnSpPr>
          <p:spPr>
            <a:xfrm>
              <a:off x="3931" y="2544"/>
              <a:ext cx="192" cy="0"/>
            </a:xfrm>
            <a:prstGeom prst="straightConnector1">
              <a:avLst/>
            </a:prstGeom>
            <a:noFill/>
            <a:ln w="15875" cap="flat" cmpd="sng">
              <a:solidFill>
                <a:schemeClr val="dk2"/>
              </a:solidFill>
              <a:prstDash val="solid"/>
              <a:round/>
              <a:headEnd type="none" w="med" len="med"/>
              <a:tailEnd type="none" w="med" len="med"/>
            </a:ln>
          </p:spPr>
        </p:cxnSp>
        <p:cxnSp>
          <p:nvCxnSpPr>
            <p:cNvPr id="2214" name="Google Shape;2214;p64"/>
            <p:cNvCxnSpPr/>
            <p:nvPr/>
          </p:nvCxnSpPr>
          <p:spPr>
            <a:xfrm>
              <a:off x="4219" y="709"/>
              <a:ext cx="0" cy="190"/>
            </a:xfrm>
            <a:prstGeom prst="straightConnector1">
              <a:avLst/>
            </a:prstGeom>
            <a:noFill/>
            <a:ln w="9525" cap="flat" cmpd="sng">
              <a:solidFill>
                <a:schemeClr val="dk1"/>
              </a:solidFill>
              <a:prstDash val="solid"/>
              <a:round/>
              <a:headEnd type="none" w="med" len="med"/>
              <a:tailEnd type="none" w="med" len="med"/>
            </a:ln>
          </p:spPr>
        </p:cxnSp>
        <p:cxnSp>
          <p:nvCxnSpPr>
            <p:cNvPr id="2215" name="Google Shape;2215;p64"/>
            <p:cNvCxnSpPr/>
            <p:nvPr/>
          </p:nvCxnSpPr>
          <p:spPr>
            <a:xfrm>
              <a:off x="4171" y="728"/>
              <a:ext cx="0" cy="190"/>
            </a:xfrm>
            <a:prstGeom prst="straightConnector1">
              <a:avLst/>
            </a:prstGeom>
            <a:noFill/>
            <a:ln w="9525" cap="flat" cmpd="sng">
              <a:solidFill>
                <a:schemeClr val="dk1"/>
              </a:solidFill>
              <a:prstDash val="solid"/>
              <a:round/>
              <a:headEnd type="none" w="med" len="med"/>
              <a:tailEnd type="none" w="med" len="med"/>
            </a:ln>
          </p:spPr>
        </p:cxnSp>
        <p:cxnSp>
          <p:nvCxnSpPr>
            <p:cNvPr id="2216" name="Google Shape;2216;p64"/>
            <p:cNvCxnSpPr/>
            <p:nvPr/>
          </p:nvCxnSpPr>
          <p:spPr>
            <a:xfrm>
              <a:off x="4123" y="760"/>
              <a:ext cx="0" cy="190"/>
            </a:xfrm>
            <a:prstGeom prst="straightConnector1">
              <a:avLst/>
            </a:prstGeom>
            <a:noFill/>
            <a:ln w="9525" cap="flat" cmpd="sng">
              <a:solidFill>
                <a:schemeClr val="dk1"/>
              </a:solidFill>
              <a:prstDash val="solid"/>
              <a:round/>
              <a:headEnd type="none" w="med" len="med"/>
              <a:tailEnd type="none" w="med" len="med"/>
            </a:ln>
          </p:spPr>
        </p:cxnSp>
        <p:cxnSp>
          <p:nvCxnSpPr>
            <p:cNvPr id="2217" name="Google Shape;2217;p64"/>
            <p:cNvCxnSpPr/>
            <p:nvPr/>
          </p:nvCxnSpPr>
          <p:spPr>
            <a:xfrm>
              <a:off x="4075" y="779"/>
              <a:ext cx="0" cy="190"/>
            </a:xfrm>
            <a:prstGeom prst="straightConnector1">
              <a:avLst/>
            </a:prstGeom>
            <a:noFill/>
            <a:ln w="9525" cap="flat" cmpd="sng">
              <a:solidFill>
                <a:schemeClr val="dk1"/>
              </a:solidFill>
              <a:prstDash val="solid"/>
              <a:round/>
              <a:headEnd type="none" w="med" len="med"/>
              <a:tailEnd type="none" w="med" len="med"/>
            </a:ln>
          </p:spPr>
        </p:cxnSp>
        <p:cxnSp>
          <p:nvCxnSpPr>
            <p:cNvPr id="2218" name="Google Shape;2218;p64"/>
            <p:cNvCxnSpPr/>
            <p:nvPr/>
          </p:nvCxnSpPr>
          <p:spPr>
            <a:xfrm>
              <a:off x="4028" y="809"/>
              <a:ext cx="0" cy="190"/>
            </a:xfrm>
            <a:prstGeom prst="straightConnector1">
              <a:avLst/>
            </a:prstGeom>
            <a:noFill/>
            <a:ln w="9525" cap="flat" cmpd="sng">
              <a:solidFill>
                <a:schemeClr val="dk1"/>
              </a:solidFill>
              <a:prstDash val="solid"/>
              <a:round/>
              <a:headEnd type="none" w="med" len="med"/>
              <a:tailEnd type="none" w="med" len="med"/>
            </a:ln>
          </p:spPr>
        </p:cxnSp>
        <p:cxnSp>
          <p:nvCxnSpPr>
            <p:cNvPr id="2219" name="Google Shape;2219;p64"/>
            <p:cNvCxnSpPr/>
            <p:nvPr/>
          </p:nvCxnSpPr>
          <p:spPr>
            <a:xfrm>
              <a:off x="3980" y="828"/>
              <a:ext cx="0" cy="190"/>
            </a:xfrm>
            <a:prstGeom prst="straightConnector1">
              <a:avLst/>
            </a:prstGeom>
            <a:noFill/>
            <a:ln w="9525" cap="flat" cmpd="sng">
              <a:solidFill>
                <a:schemeClr val="dk1"/>
              </a:solidFill>
              <a:prstDash val="solid"/>
              <a:round/>
              <a:headEnd type="none" w="med" len="med"/>
              <a:tailEnd type="none" w="med" len="med"/>
            </a:ln>
          </p:spPr>
        </p:cxnSp>
        <p:cxnSp>
          <p:nvCxnSpPr>
            <p:cNvPr id="2220" name="Google Shape;2220;p64"/>
            <p:cNvCxnSpPr/>
            <p:nvPr/>
          </p:nvCxnSpPr>
          <p:spPr>
            <a:xfrm>
              <a:off x="3932" y="870"/>
              <a:ext cx="0" cy="190"/>
            </a:xfrm>
            <a:prstGeom prst="straightConnector1">
              <a:avLst/>
            </a:prstGeom>
            <a:noFill/>
            <a:ln w="9525" cap="flat" cmpd="sng">
              <a:solidFill>
                <a:schemeClr val="dk1"/>
              </a:solidFill>
              <a:prstDash val="solid"/>
              <a:round/>
              <a:headEnd type="none" w="med" len="med"/>
              <a:tailEnd type="none" w="med" len="med"/>
            </a:ln>
          </p:spPr>
        </p:cxnSp>
      </p:grpSp>
      <p:sp>
        <p:nvSpPr>
          <p:cNvPr id="2221" name="Google Shape;2221;p6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sp>
        <p:nvSpPr>
          <p:cNvPr id="2222" name="Google Shape;2222;p64"/>
          <p:cNvSpPr txBox="1"/>
          <p:nvPr/>
        </p:nvSpPr>
        <p:spPr>
          <a:xfrm>
            <a:off x="7119938" y="980728"/>
            <a:ext cx="379413"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cxnSp>
        <p:nvCxnSpPr>
          <p:cNvPr id="2223" name="Google Shape;2223;p64"/>
          <p:cNvCxnSpPr/>
          <p:nvPr/>
        </p:nvCxnSpPr>
        <p:spPr>
          <a:xfrm rot="10800000">
            <a:off x="7010400" y="1352203"/>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224" name="Google Shape;2224;p64"/>
          <p:cNvCxnSpPr/>
          <p:nvPr/>
        </p:nvCxnSpPr>
        <p:spPr>
          <a:xfrm rot="10800000">
            <a:off x="7645400" y="1352203"/>
            <a:ext cx="0" cy="312737"/>
          </a:xfrm>
          <a:prstGeom prst="straightConnector1">
            <a:avLst/>
          </a:prstGeom>
          <a:noFill/>
          <a:ln w="19050" cap="flat" cmpd="sng">
            <a:solidFill>
              <a:schemeClr val="dk1"/>
            </a:solidFill>
            <a:prstDash val="solid"/>
            <a:round/>
            <a:headEnd type="none" w="med" len="med"/>
            <a:tailEnd type="none" w="med" len="med"/>
          </a:ln>
        </p:spPr>
      </p:cxnSp>
      <p:cxnSp>
        <p:nvCxnSpPr>
          <p:cNvPr id="2225" name="Google Shape;2225;p64"/>
          <p:cNvCxnSpPr/>
          <p:nvPr/>
        </p:nvCxnSpPr>
        <p:spPr>
          <a:xfrm>
            <a:off x="7010400" y="1436340"/>
            <a:ext cx="635000" cy="0"/>
          </a:xfrm>
          <a:prstGeom prst="straightConnector1">
            <a:avLst/>
          </a:prstGeom>
          <a:noFill/>
          <a:ln w="15875" cap="flat" cmpd="sng">
            <a:solidFill>
              <a:schemeClr val="dk1"/>
            </a:solidFill>
            <a:prstDash val="solid"/>
            <a:round/>
            <a:headEnd type="triangle" w="med" len="med"/>
            <a:tailEnd type="triangle" w="med" len="med"/>
          </a:ln>
        </p:spPr>
      </p:cxnSp>
      <p:cxnSp>
        <p:nvCxnSpPr>
          <p:cNvPr id="2226" name="Google Shape;2226;p64"/>
          <p:cNvCxnSpPr/>
          <p:nvPr/>
        </p:nvCxnSpPr>
        <p:spPr>
          <a:xfrm rot="10800000">
            <a:off x="4533900" y="4776440"/>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27" name="Google Shape;2227;p64"/>
          <p:cNvCxnSpPr/>
          <p:nvPr/>
        </p:nvCxnSpPr>
        <p:spPr>
          <a:xfrm rot="10800000">
            <a:off x="7634288" y="4776440"/>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28" name="Google Shape;2228;p64"/>
          <p:cNvCxnSpPr/>
          <p:nvPr/>
        </p:nvCxnSpPr>
        <p:spPr>
          <a:xfrm>
            <a:off x="4533900" y="5079653"/>
            <a:ext cx="3111500" cy="0"/>
          </a:xfrm>
          <a:prstGeom prst="straightConnector1">
            <a:avLst/>
          </a:prstGeom>
          <a:noFill/>
          <a:ln w="22225" cap="flat" cmpd="sng">
            <a:solidFill>
              <a:schemeClr val="dk1"/>
            </a:solidFill>
            <a:prstDash val="solid"/>
            <a:round/>
            <a:headEnd type="triangle" w="med" len="med"/>
            <a:tailEnd type="triangle" w="med" len="med"/>
          </a:ln>
        </p:spPr>
      </p:cxnSp>
      <p:sp>
        <p:nvSpPr>
          <p:cNvPr id="2229" name="Google Shape;2229;p64"/>
          <p:cNvSpPr txBox="1"/>
          <p:nvPr/>
        </p:nvSpPr>
        <p:spPr>
          <a:xfrm>
            <a:off x="5597525" y="4546253"/>
            <a:ext cx="1062038"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sp>
        <p:nvSpPr>
          <p:cNvPr id="2230" name="Google Shape;2230;p64"/>
          <p:cNvSpPr txBox="1"/>
          <p:nvPr/>
        </p:nvSpPr>
        <p:spPr>
          <a:xfrm>
            <a:off x="5185107" y="5422430"/>
            <a:ext cx="1809085" cy="89896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 name="Arc 46">
            <a:extLst>
              <a:ext uri="{FF2B5EF4-FFF2-40B4-BE49-F238E27FC236}">
                <a16:creationId xmlns:a16="http://schemas.microsoft.com/office/drawing/2014/main" id="{46BF4E51-F4FD-AE11-53D3-9642A4C3DEE4}"/>
              </a:ext>
            </a:extLst>
          </p:cNvPr>
          <p:cNvSpPr>
            <a:spLocks/>
          </p:cNvSpPr>
          <p:nvPr/>
        </p:nvSpPr>
        <p:spPr bwMode="auto">
          <a:xfrm rot="3578149" flipH="1">
            <a:off x="7207954" y="1855181"/>
            <a:ext cx="258762" cy="303212"/>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47">
            <a:extLst>
              <a:ext uri="{FF2B5EF4-FFF2-40B4-BE49-F238E27FC236}">
                <a16:creationId xmlns:a16="http://schemas.microsoft.com/office/drawing/2014/main" id="{315B67AC-6F60-37A5-E39D-A0ADFD894B37}"/>
              </a:ext>
            </a:extLst>
          </p:cNvPr>
          <p:cNvSpPr>
            <a:spLocks/>
          </p:cNvSpPr>
          <p:nvPr/>
        </p:nvSpPr>
        <p:spPr bwMode="auto">
          <a:xfrm rot="8504767" flipH="1">
            <a:off x="7235262" y="2108165"/>
            <a:ext cx="309562"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41">
            <a:extLst>
              <a:ext uri="{FF2B5EF4-FFF2-40B4-BE49-F238E27FC236}">
                <a16:creationId xmlns:a16="http://schemas.microsoft.com/office/drawing/2014/main" id="{60CE3167-DE10-1FAE-E28B-9057A17ADC97}"/>
              </a:ext>
            </a:extLst>
          </p:cNvPr>
          <p:cNvSpPr>
            <a:spLocks/>
          </p:cNvSpPr>
          <p:nvPr/>
        </p:nvSpPr>
        <p:spPr bwMode="auto">
          <a:xfrm flipH="1">
            <a:off x="4253787" y="3879421"/>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42">
            <a:extLst>
              <a:ext uri="{FF2B5EF4-FFF2-40B4-BE49-F238E27FC236}">
                <a16:creationId xmlns:a16="http://schemas.microsoft.com/office/drawing/2014/main" id="{013FCD5E-6E63-75DE-2A9A-61264CD34DF6}"/>
              </a:ext>
            </a:extLst>
          </p:cNvPr>
          <p:cNvSpPr>
            <a:spLocks/>
          </p:cNvSpPr>
          <p:nvPr/>
        </p:nvSpPr>
        <p:spPr bwMode="auto">
          <a:xfrm>
            <a:off x="4633200" y="3879421"/>
            <a:ext cx="255587"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6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grpSp>
        <p:nvGrpSpPr>
          <p:cNvPr id="2237" name="Google Shape;2237;p65"/>
          <p:cNvGrpSpPr/>
          <p:nvPr/>
        </p:nvGrpSpPr>
        <p:grpSpPr>
          <a:xfrm>
            <a:off x="3136106" y="836712"/>
            <a:ext cx="5919787" cy="4554538"/>
            <a:chOff x="1063" y="821"/>
            <a:chExt cx="3729" cy="2869"/>
          </a:xfrm>
        </p:grpSpPr>
        <p:cxnSp>
          <p:nvCxnSpPr>
            <p:cNvPr id="2238" name="Google Shape;2238;p65"/>
            <p:cNvCxnSpPr/>
            <p:nvPr/>
          </p:nvCxnSpPr>
          <p:spPr>
            <a:xfrm rot="10800000">
              <a:off x="1159" y="1352"/>
              <a:ext cx="0" cy="1768"/>
            </a:xfrm>
            <a:prstGeom prst="straightConnector1">
              <a:avLst/>
            </a:prstGeom>
            <a:noFill/>
            <a:ln w="38100" cap="flat" cmpd="sng">
              <a:solidFill>
                <a:schemeClr val="dk2"/>
              </a:solidFill>
              <a:prstDash val="solid"/>
              <a:round/>
              <a:headEnd type="none" w="med" len="med"/>
              <a:tailEnd type="none" w="med" len="med"/>
            </a:ln>
          </p:spPr>
        </p:cxnSp>
        <p:cxnSp>
          <p:nvCxnSpPr>
            <p:cNvPr id="2239" name="Google Shape;2239;p65"/>
            <p:cNvCxnSpPr/>
            <p:nvPr/>
          </p:nvCxnSpPr>
          <p:spPr>
            <a:xfrm>
              <a:off x="1159" y="1352"/>
              <a:ext cx="1578" cy="0"/>
            </a:xfrm>
            <a:prstGeom prst="straightConnector1">
              <a:avLst/>
            </a:prstGeom>
            <a:noFill/>
            <a:ln w="38100" cap="flat" cmpd="sng">
              <a:solidFill>
                <a:schemeClr val="dk2"/>
              </a:solidFill>
              <a:prstDash val="solid"/>
              <a:round/>
              <a:headEnd type="none" w="med" len="med"/>
              <a:tailEnd type="none" w="med" len="med"/>
            </a:ln>
          </p:spPr>
        </p:cxnSp>
        <p:sp>
          <p:nvSpPr>
            <p:cNvPr id="2240" name="Google Shape;2240;p65"/>
            <p:cNvSpPr/>
            <p:nvPr/>
          </p:nvSpPr>
          <p:spPr>
            <a:xfrm>
              <a:off x="1602" y="1350"/>
              <a:ext cx="1320" cy="1764"/>
            </a:xfrm>
            <a:custGeom>
              <a:avLst/>
              <a:gdLst/>
              <a:ahLst/>
              <a:cxnLst/>
              <a:rect l="l" t="t" r="r" b="b"/>
              <a:pathLst>
                <a:path w="1320" h="1764" extrusionOk="0">
                  <a:moveTo>
                    <a:pt x="0" y="0"/>
                  </a:moveTo>
                  <a:lnTo>
                    <a:pt x="1320" y="1764"/>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41" name="Google Shape;2241;p65"/>
            <p:cNvCxnSpPr/>
            <p:nvPr/>
          </p:nvCxnSpPr>
          <p:spPr>
            <a:xfrm rot="10800000">
              <a:off x="4697" y="1352"/>
              <a:ext cx="0" cy="1768"/>
            </a:xfrm>
            <a:prstGeom prst="straightConnector1">
              <a:avLst/>
            </a:prstGeom>
            <a:noFill/>
            <a:ln w="38100" cap="flat" cmpd="sng">
              <a:solidFill>
                <a:schemeClr val="dk2"/>
              </a:solidFill>
              <a:prstDash val="solid"/>
              <a:round/>
              <a:headEnd type="none" w="med" len="med"/>
              <a:tailEnd type="none" w="med" len="med"/>
            </a:ln>
          </p:spPr>
        </p:cxnSp>
        <p:cxnSp>
          <p:nvCxnSpPr>
            <p:cNvPr id="2242" name="Google Shape;2242;p65"/>
            <p:cNvCxnSpPr/>
            <p:nvPr/>
          </p:nvCxnSpPr>
          <p:spPr>
            <a:xfrm rot="10800000">
              <a:off x="3119" y="1352"/>
              <a:ext cx="1578" cy="0"/>
            </a:xfrm>
            <a:prstGeom prst="straightConnector1">
              <a:avLst/>
            </a:prstGeom>
            <a:noFill/>
            <a:ln w="38100" cap="flat" cmpd="sng">
              <a:solidFill>
                <a:schemeClr val="dk2"/>
              </a:solidFill>
              <a:prstDash val="solid"/>
              <a:round/>
              <a:headEnd type="none" w="med" len="med"/>
              <a:tailEnd type="none" w="med" len="med"/>
            </a:ln>
          </p:spPr>
        </p:cxnSp>
        <p:cxnSp>
          <p:nvCxnSpPr>
            <p:cNvPr id="2243" name="Google Shape;2243;p65"/>
            <p:cNvCxnSpPr/>
            <p:nvPr/>
          </p:nvCxnSpPr>
          <p:spPr>
            <a:xfrm>
              <a:off x="2733" y="1352"/>
              <a:ext cx="390" cy="0"/>
            </a:xfrm>
            <a:prstGeom prst="straightConnector1">
              <a:avLst/>
            </a:prstGeom>
            <a:noFill/>
            <a:ln w="38100" cap="flat" cmpd="sng">
              <a:solidFill>
                <a:schemeClr val="dk2"/>
              </a:solidFill>
              <a:prstDash val="solid"/>
              <a:round/>
              <a:headEnd type="none" w="med" len="med"/>
              <a:tailEnd type="none" w="med" len="med"/>
            </a:ln>
          </p:spPr>
        </p:cxnSp>
        <p:cxnSp>
          <p:nvCxnSpPr>
            <p:cNvPr id="2244" name="Google Shape;2244;p65"/>
            <p:cNvCxnSpPr/>
            <p:nvPr/>
          </p:nvCxnSpPr>
          <p:spPr>
            <a:xfrm rot="10800000">
              <a:off x="1159" y="3308"/>
              <a:ext cx="0" cy="382"/>
            </a:xfrm>
            <a:prstGeom prst="straightConnector1">
              <a:avLst/>
            </a:prstGeom>
            <a:noFill/>
            <a:ln w="19050" cap="flat" cmpd="sng">
              <a:solidFill>
                <a:schemeClr val="dk1"/>
              </a:solidFill>
              <a:prstDash val="solid"/>
              <a:round/>
              <a:headEnd type="none" w="med" len="med"/>
              <a:tailEnd type="none" w="med" len="med"/>
            </a:ln>
          </p:spPr>
        </p:cxnSp>
        <p:cxnSp>
          <p:nvCxnSpPr>
            <p:cNvPr id="2245" name="Google Shape;2245;p65"/>
            <p:cNvCxnSpPr/>
            <p:nvPr/>
          </p:nvCxnSpPr>
          <p:spPr>
            <a:xfrm rot="10800000">
              <a:off x="4697" y="3308"/>
              <a:ext cx="0" cy="382"/>
            </a:xfrm>
            <a:prstGeom prst="straightConnector1">
              <a:avLst/>
            </a:prstGeom>
            <a:noFill/>
            <a:ln w="19050" cap="flat" cmpd="sng">
              <a:solidFill>
                <a:schemeClr val="dk1"/>
              </a:solidFill>
              <a:prstDash val="solid"/>
              <a:round/>
              <a:headEnd type="none" w="med" len="med"/>
              <a:tailEnd type="none" w="med" len="med"/>
            </a:ln>
          </p:spPr>
        </p:cxnSp>
        <p:cxnSp>
          <p:nvCxnSpPr>
            <p:cNvPr id="2246" name="Google Shape;2246;p65"/>
            <p:cNvCxnSpPr/>
            <p:nvPr/>
          </p:nvCxnSpPr>
          <p:spPr>
            <a:xfrm>
              <a:off x="1159" y="3499"/>
              <a:ext cx="3538" cy="0"/>
            </a:xfrm>
            <a:prstGeom prst="straightConnector1">
              <a:avLst/>
            </a:prstGeom>
            <a:noFill/>
            <a:ln w="22225" cap="flat" cmpd="sng">
              <a:solidFill>
                <a:schemeClr val="dk1"/>
              </a:solidFill>
              <a:prstDash val="solid"/>
              <a:round/>
              <a:headEnd type="triangle" w="med" len="med"/>
              <a:tailEnd type="triangle" w="med" len="med"/>
            </a:ln>
          </p:spPr>
        </p:cxnSp>
        <p:sp>
          <p:nvSpPr>
            <p:cNvPr id="2247" name="Google Shape;2247;p65"/>
            <p:cNvSpPr txBox="1"/>
            <p:nvPr/>
          </p:nvSpPr>
          <p:spPr>
            <a:xfrm>
              <a:off x="2641" y="3163"/>
              <a:ext cx="66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grpSp>
          <p:nvGrpSpPr>
            <p:cNvPr id="2248" name="Google Shape;2248;p65"/>
            <p:cNvGrpSpPr/>
            <p:nvPr/>
          </p:nvGrpSpPr>
          <p:grpSpPr>
            <a:xfrm>
              <a:off x="1159" y="821"/>
              <a:ext cx="443" cy="431"/>
              <a:chOff x="1159" y="821"/>
              <a:chExt cx="443" cy="431"/>
            </a:xfrm>
          </p:grpSpPr>
          <p:cxnSp>
            <p:nvCxnSpPr>
              <p:cNvPr id="2249" name="Google Shape;2249;p65"/>
              <p:cNvCxnSpPr/>
              <p:nvPr/>
            </p:nvCxnSpPr>
            <p:spPr>
              <a:xfrm rot="10800000">
                <a:off x="1159"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0" name="Google Shape;2250;p65"/>
              <p:cNvCxnSpPr/>
              <p:nvPr/>
            </p:nvCxnSpPr>
            <p:spPr>
              <a:xfrm rot="10800000">
                <a:off x="1598"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1" name="Google Shape;2251;p65"/>
              <p:cNvCxnSpPr/>
              <p:nvPr/>
            </p:nvCxnSpPr>
            <p:spPr>
              <a:xfrm>
                <a:off x="1159" y="1108"/>
                <a:ext cx="443" cy="0"/>
              </a:xfrm>
              <a:prstGeom prst="straightConnector1">
                <a:avLst/>
              </a:prstGeom>
              <a:noFill/>
              <a:ln w="15875" cap="flat" cmpd="sng">
                <a:solidFill>
                  <a:schemeClr val="dk1"/>
                </a:solidFill>
                <a:prstDash val="solid"/>
                <a:round/>
                <a:headEnd type="triangle" w="med" len="med"/>
                <a:tailEnd type="triangle" w="med" len="med"/>
              </a:ln>
            </p:spPr>
          </p:cxnSp>
          <p:sp>
            <p:nvSpPr>
              <p:cNvPr id="2252" name="Google Shape;2252;p65"/>
              <p:cNvSpPr txBox="1"/>
              <p:nvPr/>
            </p:nvSpPr>
            <p:spPr>
              <a:xfrm>
                <a:off x="1263" y="821"/>
                <a:ext cx="23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sp>
          <p:nvSpPr>
            <p:cNvPr id="2253" name="Google Shape;2253;p65"/>
            <p:cNvSpPr/>
            <p:nvPr/>
          </p:nvSpPr>
          <p:spPr>
            <a:xfrm flipH="1">
              <a:off x="2928" y="1347"/>
              <a:ext cx="1320" cy="1764"/>
            </a:xfrm>
            <a:custGeom>
              <a:avLst/>
              <a:gdLst/>
              <a:ahLst/>
              <a:cxnLst/>
              <a:rect l="l" t="t" r="r" b="b"/>
              <a:pathLst>
                <a:path w="1320" h="1764" extrusionOk="0">
                  <a:moveTo>
                    <a:pt x="0" y="0"/>
                  </a:moveTo>
                  <a:lnTo>
                    <a:pt x="1320" y="1764"/>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254" name="Google Shape;2254;p65"/>
            <p:cNvGrpSpPr/>
            <p:nvPr/>
          </p:nvGrpSpPr>
          <p:grpSpPr>
            <a:xfrm>
              <a:off x="4254" y="821"/>
              <a:ext cx="443" cy="431"/>
              <a:chOff x="1159" y="821"/>
              <a:chExt cx="443" cy="431"/>
            </a:xfrm>
          </p:grpSpPr>
          <p:cxnSp>
            <p:nvCxnSpPr>
              <p:cNvPr id="2255" name="Google Shape;2255;p65"/>
              <p:cNvCxnSpPr/>
              <p:nvPr/>
            </p:nvCxnSpPr>
            <p:spPr>
              <a:xfrm rot="10800000">
                <a:off x="1159"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6" name="Google Shape;2256;p65"/>
              <p:cNvCxnSpPr/>
              <p:nvPr/>
            </p:nvCxnSpPr>
            <p:spPr>
              <a:xfrm rot="10800000">
                <a:off x="1598" y="1055"/>
                <a:ext cx="0" cy="197"/>
              </a:xfrm>
              <a:prstGeom prst="straightConnector1">
                <a:avLst/>
              </a:prstGeom>
              <a:noFill/>
              <a:ln w="19050" cap="flat" cmpd="sng">
                <a:solidFill>
                  <a:schemeClr val="dk1"/>
                </a:solidFill>
                <a:prstDash val="solid"/>
                <a:round/>
                <a:headEnd type="none" w="med" len="med"/>
                <a:tailEnd type="none" w="med" len="med"/>
              </a:ln>
            </p:spPr>
          </p:cxnSp>
          <p:cxnSp>
            <p:nvCxnSpPr>
              <p:cNvPr id="2257" name="Google Shape;2257;p65"/>
              <p:cNvCxnSpPr/>
              <p:nvPr/>
            </p:nvCxnSpPr>
            <p:spPr>
              <a:xfrm>
                <a:off x="1159" y="1108"/>
                <a:ext cx="443" cy="0"/>
              </a:xfrm>
              <a:prstGeom prst="straightConnector1">
                <a:avLst/>
              </a:prstGeom>
              <a:noFill/>
              <a:ln w="15875" cap="flat" cmpd="sng">
                <a:solidFill>
                  <a:schemeClr val="dk1"/>
                </a:solidFill>
                <a:prstDash val="solid"/>
                <a:round/>
                <a:headEnd type="triangle" w="med" len="med"/>
                <a:tailEnd type="triangle" w="med" len="med"/>
              </a:ln>
            </p:spPr>
          </p:cxnSp>
          <p:sp>
            <p:nvSpPr>
              <p:cNvPr id="2258" name="Google Shape;2258;p65"/>
              <p:cNvSpPr txBox="1"/>
              <p:nvPr/>
            </p:nvSpPr>
            <p:spPr>
              <a:xfrm>
                <a:off x="1263" y="821"/>
                <a:ext cx="239"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cxnSp>
          <p:nvCxnSpPr>
            <p:cNvPr id="2259" name="Google Shape;2259;p65"/>
            <p:cNvCxnSpPr/>
            <p:nvPr/>
          </p:nvCxnSpPr>
          <p:spPr>
            <a:xfrm>
              <a:off x="1063" y="3120"/>
              <a:ext cx="200" cy="0"/>
            </a:xfrm>
            <a:prstGeom prst="straightConnector1">
              <a:avLst/>
            </a:prstGeom>
            <a:noFill/>
            <a:ln w="15875" cap="flat" cmpd="sng">
              <a:solidFill>
                <a:schemeClr val="dk2"/>
              </a:solidFill>
              <a:prstDash val="solid"/>
              <a:round/>
              <a:headEnd type="none" w="med" len="med"/>
              <a:tailEnd type="none" w="med" len="med"/>
            </a:ln>
          </p:spPr>
        </p:cxnSp>
        <p:cxnSp>
          <p:nvCxnSpPr>
            <p:cNvPr id="2260" name="Google Shape;2260;p65"/>
            <p:cNvCxnSpPr/>
            <p:nvPr/>
          </p:nvCxnSpPr>
          <p:spPr>
            <a:xfrm>
              <a:off x="2832" y="3116"/>
              <a:ext cx="200" cy="0"/>
            </a:xfrm>
            <a:prstGeom prst="straightConnector1">
              <a:avLst/>
            </a:prstGeom>
            <a:noFill/>
            <a:ln w="15875" cap="flat" cmpd="sng">
              <a:solidFill>
                <a:schemeClr val="dk2"/>
              </a:solidFill>
              <a:prstDash val="solid"/>
              <a:round/>
              <a:headEnd type="none" w="med" len="med"/>
              <a:tailEnd type="none" w="med" len="med"/>
            </a:ln>
          </p:spPr>
        </p:cxnSp>
        <p:cxnSp>
          <p:nvCxnSpPr>
            <p:cNvPr id="2261" name="Google Shape;2261;p65"/>
            <p:cNvCxnSpPr/>
            <p:nvPr/>
          </p:nvCxnSpPr>
          <p:spPr>
            <a:xfrm>
              <a:off x="4592" y="3116"/>
              <a:ext cx="200" cy="0"/>
            </a:xfrm>
            <a:prstGeom prst="straightConnector1">
              <a:avLst/>
            </a:prstGeom>
            <a:noFill/>
            <a:ln w="15875" cap="flat" cmpd="sng">
              <a:solidFill>
                <a:schemeClr val="dk2"/>
              </a:solidFill>
              <a:prstDash val="solid"/>
              <a:round/>
              <a:headEnd type="none" w="med" len="med"/>
              <a:tailEnd type="none" w="med" len="med"/>
            </a:ln>
          </p:spPr>
        </p:cxnSp>
      </p:gr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6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cxnSp>
        <p:nvCxnSpPr>
          <p:cNvPr id="2268" name="Google Shape;2268;p66"/>
          <p:cNvCxnSpPr/>
          <p:nvPr/>
        </p:nvCxnSpPr>
        <p:spPr>
          <a:xfrm rot="10800000">
            <a:off x="3288506" y="4784825"/>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69" name="Google Shape;2269;p66"/>
          <p:cNvCxnSpPr/>
          <p:nvPr/>
        </p:nvCxnSpPr>
        <p:spPr>
          <a:xfrm rot="10800000">
            <a:off x="8905081" y="4784825"/>
            <a:ext cx="0" cy="606425"/>
          </a:xfrm>
          <a:prstGeom prst="straightConnector1">
            <a:avLst/>
          </a:prstGeom>
          <a:noFill/>
          <a:ln w="19050" cap="flat" cmpd="sng">
            <a:solidFill>
              <a:schemeClr val="dk1"/>
            </a:solidFill>
            <a:prstDash val="solid"/>
            <a:round/>
            <a:headEnd type="none" w="med" len="med"/>
            <a:tailEnd type="none" w="med" len="med"/>
          </a:ln>
        </p:spPr>
      </p:cxnSp>
      <p:cxnSp>
        <p:nvCxnSpPr>
          <p:cNvPr id="2270" name="Google Shape;2270;p66"/>
          <p:cNvCxnSpPr/>
          <p:nvPr/>
        </p:nvCxnSpPr>
        <p:spPr>
          <a:xfrm>
            <a:off x="3288506" y="5088037"/>
            <a:ext cx="5616575" cy="0"/>
          </a:xfrm>
          <a:prstGeom prst="straightConnector1">
            <a:avLst/>
          </a:prstGeom>
          <a:noFill/>
          <a:ln w="22225" cap="flat" cmpd="sng">
            <a:solidFill>
              <a:schemeClr val="dk1"/>
            </a:solidFill>
            <a:prstDash val="solid"/>
            <a:round/>
            <a:headEnd type="triangle" w="med" len="med"/>
            <a:tailEnd type="triangle" w="med" len="med"/>
          </a:ln>
        </p:spPr>
      </p:cxnSp>
      <p:sp>
        <p:nvSpPr>
          <p:cNvPr id="2271" name="Google Shape;2271;p66"/>
          <p:cNvSpPr txBox="1"/>
          <p:nvPr/>
        </p:nvSpPr>
        <p:spPr>
          <a:xfrm>
            <a:off x="5641181" y="4554637"/>
            <a:ext cx="1062037"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L</a:t>
            </a:r>
            <a:endParaRPr/>
          </a:p>
        </p:txBody>
      </p:sp>
      <p:cxnSp>
        <p:nvCxnSpPr>
          <p:cNvPr id="2272" name="Google Shape;2272;p66"/>
          <p:cNvCxnSpPr/>
          <p:nvPr/>
        </p:nvCxnSpPr>
        <p:spPr>
          <a:xfrm rot="10800000">
            <a:off x="3288506"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3" name="Google Shape;2273;p66"/>
          <p:cNvCxnSpPr/>
          <p:nvPr/>
        </p:nvCxnSpPr>
        <p:spPr>
          <a:xfrm rot="10800000">
            <a:off x="3985418"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4" name="Google Shape;2274;p66"/>
          <p:cNvCxnSpPr/>
          <p:nvPr/>
        </p:nvCxnSpPr>
        <p:spPr>
          <a:xfrm>
            <a:off x="3288506" y="1292325"/>
            <a:ext cx="703262" cy="0"/>
          </a:xfrm>
          <a:prstGeom prst="straightConnector1">
            <a:avLst/>
          </a:prstGeom>
          <a:noFill/>
          <a:ln w="15875" cap="flat" cmpd="sng">
            <a:solidFill>
              <a:schemeClr val="dk1"/>
            </a:solidFill>
            <a:prstDash val="solid"/>
            <a:round/>
            <a:headEnd type="triangle" w="med" len="med"/>
            <a:tailEnd type="triangle" w="med" len="med"/>
          </a:ln>
        </p:spPr>
      </p:cxnSp>
      <p:sp>
        <p:nvSpPr>
          <p:cNvPr id="2275" name="Google Shape;2275;p66"/>
          <p:cNvSpPr txBox="1"/>
          <p:nvPr/>
        </p:nvSpPr>
        <p:spPr>
          <a:xfrm>
            <a:off x="3453606" y="836712"/>
            <a:ext cx="379412"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cxnSp>
        <p:nvCxnSpPr>
          <p:cNvPr id="2276" name="Google Shape;2276;p66"/>
          <p:cNvCxnSpPr/>
          <p:nvPr/>
        </p:nvCxnSpPr>
        <p:spPr>
          <a:xfrm rot="10800000">
            <a:off x="8201818"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7" name="Google Shape;2277;p66"/>
          <p:cNvCxnSpPr/>
          <p:nvPr/>
        </p:nvCxnSpPr>
        <p:spPr>
          <a:xfrm rot="10800000">
            <a:off x="8898730" y="1208187"/>
            <a:ext cx="0" cy="312738"/>
          </a:xfrm>
          <a:prstGeom prst="straightConnector1">
            <a:avLst/>
          </a:prstGeom>
          <a:noFill/>
          <a:ln w="19050" cap="flat" cmpd="sng">
            <a:solidFill>
              <a:schemeClr val="dk1"/>
            </a:solidFill>
            <a:prstDash val="solid"/>
            <a:round/>
            <a:headEnd type="none" w="med" len="med"/>
            <a:tailEnd type="none" w="med" len="med"/>
          </a:ln>
        </p:spPr>
      </p:cxnSp>
      <p:cxnSp>
        <p:nvCxnSpPr>
          <p:cNvPr id="2278" name="Google Shape;2278;p66"/>
          <p:cNvCxnSpPr/>
          <p:nvPr/>
        </p:nvCxnSpPr>
        <p:spPr>
          <a:xfrm>
            <a:off x="8201818" y="1292325"/>
            <a:ext cx="703262" cy="0"/>
          </a:xfrm>
          <a:prstGeom prst="straightConnector1">
            <a:avLst/>
          </a:prstGeom>
          <a:noFill/>
          <a:ln w="15875" cap="flat" cmpd="sng">
            <a:solidFill>
              <a:schemeClr val="dk1"/>
            </a:solidFill>
            <a:prstDash val="solid"/>
            <a:round/>
            <a:headEnd type="triangle" w="med" len="med"/>
            <a:tailEnd type="triangle" w="med" len="med"/>
          </a:ln>
        </p:spPr>
      </p:cxnSp>
      <p:sp>
        <p:nvSpPr>
          <p:cNvPr id="2279" name="Google Shape;2279;p66"/>
          <p:cNvSpPr txBox="1"/>
          <p:nvPr/>
        </p:nvSpPr>
        <p:spPr>
          <a:xfrm>
            <a:off x="8366918" y="836712"/>
            <a:ext cx="379412"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e</a:t>
            </a:r>
            <a:endParaRPr/>
          </a:p>
        </p:txBody>
      </p:sp>
      <p:grpSp>
        <p:nvGrpSpPr>
          <p:cNvPr id="2280" name="Google Shape;2280;p66"/>
          <p:cNvGrpSpPr/>
          <p:nvPr/>
        </p:nvGrpSpPr>
        <p:grpSpPr>
          <a:xfrm>
            <a:off x="2539702" y="912913"/>
            <a:ext cx="6724650" cy="3573710"/>
            <a:chOff x="681" y="487"/>
            <a:chExt cx="4236" cy="2251"/>
          </a:xfrm>
        </p:grpSpPr>
        <p:cxnSp>
          <p:nvCxnSpPr>
            <p:cNvPr id="2281" name="Google Shape;2281;p66"/>
            <p:cNvCxnSpPr/>
            <p:nvPr/>
          </p:nvCxnSpPr>
          <p:spPr>
            <a:xfrm rot="10800000">
              <a:off x="1159"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2282" name="Google Shape;2282;p66"/>
            <p:cNvCxnSpPr/>
            <p:nvPr/>
          </p:nvCxnSpPr>
          <p:spPr>
            <a:xfrm>
              <a:off x="1159" y="970"/>
              <a:ext cx="1578" cy="0"/>
            </a:xfrm>
            <a:prstGeom prst="straightConnector1">
              <a:avLst/>
            </a:prstGeom>
            <a:noFill/>
            <a:ln w="28575" cap="flat" cmpd="sng">
              <a:solidFill>
                <a:schemeClr val="dk2"/>
              </a:solidFill>
              <a:prstDash val="dot"/>
              <a:round/>
              <a:headEnd type="none" w="med" len="med"/>
              <a:tailEnd type="none" w="med" len="med"/>
            </a:ln>
          </p:spPr>
        </p:cxnSp>
        <p:sp>
          <p:nvSpPr>
            <p:cNvPr id="2283" name="Google Shape;2283;p66"/>
            <p:cNvSpPr/>
            <p:nvPr/>
          </p:nvSpPr>
          <p:spPr>
            <a:xfrm>
              <a:off x="1602" y="968"/>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84" name="Google Shape;2284;p66"/>
            <p:cNvCxnSpPr/>
            <p:nvPr/>
          </p:nvCxnSpPr>
          <p:spPr>
            <a:xfrm rot="10800000">
              <a:off x="4697"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2285" name="Google Shape;2285;p66"/>
            <p:cNvCxnSpPr/>
            <p:nvPr/>
          </p:nvCxnSpPr>
          <p:spPr>
            <a:xfrm rot="10800000">
              <a:off x="3119" y="970"/>
              <a:ext cx="1578" cy="0"/>
            </a:xfrm>
            <a:prstGeom prst="straightConnector1">
              <a:avLst/>
            </a:prstGeom>
            <a:noFill/>
            <a:ln w="28575" cap="flat" cmpd="sng">
              <a:solidFill>
                <a:schemeClr val="dk2"/>
              </a:solidFill>
              <a:prstDash val="dot"/>
              <a:round/>
              <a:headEnd type="none" w="med" len="med"/>
              <a:tailEnd type="none" w="med" len="med"/>
            </a:ln>
          </p:spPr>
        </p:cxnSp>
        <p:cxnSp>
          <p:nvCxnSpPr>
            <p:cNvPr id="2286" name="Google Shape;2286;p66"/>
            <p:cNvCxnSpPr/>
            <p:nvPr/>
          </p:nvCxnSpPr>
          <p:spPr>
            <a:xfrm>
              <a:off x="2733" y="970"/>
              <a:ext cx="390" cy="0"/>
            </a:xfrm>
            <a:prstGeom prst="straightConnector1">
              <a:avLst/>
            </a:prstGeom>
            <a:noFill/>
            <a:ln w="28575" cap="flat" cmpd="sng">
              <a:solidFill>
                <a:schemeClr val="dk2"/>
              </a:solidFill>
              <a:prstDash val="dot"/>
              <a:round/>
              <a:headEnd type="none" w="med" len="med"/>
              <a:tailEnd type="none" w="med" len="med"/>
            </a:ln>
          </p:spPr>
        </p:cxnSp>
        <p:sp>
          <p:nvSpPr>
            <p:cNvPr id="2287" name="Google Shape;2287;p66"/>
            <p:cNvSpPr/>
            <p:nvPr/>
          </p:nvSpPr>
          <p:spPr>
            <a:xfrm flipH="1">
              <a:off x="2928" y="965"/>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88" name="Google Shape;2288;p66"/>
            <p:cNvCxnSpPr/>
            <p:nvPr/>
          </p:nvCxnSpPr>
          <p:spPr>
            <a:xfrm>
              <a:off x="1063" y="2738"/>
              <a:ext cx="200" cy="0"/>
            </a:xfrm>
            <a:prstGeom prst="straightConnector1">
              <a:avLst/>
            </a:prstGeom>
            <a:noFill/>
            <a:ln w="15875" cap="flat" cmpd="sng">
              <a:solidFill>
                <a:schemeClr val="dk2"/>
              </a:solidFill>
              <a:prstDash val="solid"/>
              <a:round/>
              <a:headEnd type="none" w="med" len="med"/>
              <a:tailEnd type="none" w="med" len="med"/>
            </a:ln>
          </p:spPr>
        </p:cxnSp>
        <p:cxnSp>
          <p:nvCxnSpPr>
            <p:cNvPr id="2289" name="Google Shape;2289;p66"/>
            <p:cNvCxnSpPr/>
            <p:nvPr/>
          </p:nvCxnSpPr>
          <p:spPr>
            <a:xfrm>
              <a:off x="2832" y="2734"/>
              <a:ext cx="200" cy="0"/>
            </a:xfrm>
            <a:prstGeom prst="straightConnector1">
              <a:avLst/>
            </a:prstGeom>
            <a:noFill/>
            <a:ln w="15875" cap="flat" cmpd="sng">
              <a:solidFill>
                <a:schemeClr val="dk2"/>
              </a:solidFill>
              <a:prstDash val="solid"/>
              <a:round/>
              <a:headEnd type="none" w="med" len="med"/>
              <a:tailEnd type="none" w="med" len="med"/>
            </a:ln>
          </p:spPr>
        </p:cxnSp>
        <p:cxnSp>
          <p:nvCxnSpPr>
            <p:cNvPr id="2290" name="Google Shape;2290;p66"/>
            <p:cNvCxnSpPr/>
            <p:nvPr/>
          </p:nvCxnSpPr>
          <p:spPr>
            <a:xfrm>
              <a:off x="4592" y="2734"/>
              <a:ext cx="200" cy="0"/>
            </a:xfrm>
            <a:prstGeom prst="straightConnector1">
              <a:avLst/>
            </a:prstGeom>
            <a:noFill/>
            <a:ln w="15875" cap="flat" cmpd="sng">
              <a:solidFill>
                <a:schemeClr val="dk2"/>
              </a:solidFill>
              <a:prstDash val="solid"/>
              <a:round/>
              <a:headEnd type="none" w="med" len="med"/>
              <a:tailEnd type="none" w="med" len="med"/>
            </a:ln>
          </p:spPr>
        </p:cxnSp>
        <p:grpSp>
          <p:nvGrpSpPr>
            <p:cNvPr id="2291" name="Google Shape;2291;p66"/>
            <p:cNvGrpSpPr/>
            <p:nvPr/>
          </p:nvGrpSpPr>
          <p:grpSpPr>
            <a:xfrm rot="372709">
              <a:off x="1685" y="961"/>
              <a:ext cx="2650" cy="1773"/>
              <a:chOff x="1598" y="1347"/>
              <a:chExt cx="2650" cy="1773"/>
            </a:xfrm>
          </p:grpSpPr>
          <p:cxnSp>
            <p:nvCxnSpPr>
              <p:cNvPr id="2292" name="Google Shape;2292;p66"/>
              <p:cNvCxnSpPr/>
              <p:nvPr/>
            </p:nvCxnSpPr>
            <p:spPr>
              <a:xfrm>
                <a:off x="1602" y="1352"/>
                <a:ext cx="2646" cy="0"/>
              </a:xfrm>
              <a:prstGeom prst="straightConnector1">
                <a:avLst/>
              </a:prstGeom>
              <a:noFill/>
              <a:ln w="38100" cap="flat" cmpd="sng">
                <a:solidFill>
                  <a:schemeClr val="dk2"/>
                </a:solidFill>
                <a:prstDash val="solid"/>
                <a:round/>
                <a:headEnd type="none" w="med" len="med"/>
                <a:tailEnd type="none" w="med" len="med"/>
              </a:ln>
            </p:spPr>
          </p:cxnSp>
          <p:cxnSp>
            <p:nvCxnSpPr>
              <p:cNvPr id="2293" name="Google Shape;2293;p66"/>
              <p:cNvCxnSpPr/>
              <p:nvPr/>
            </p:nvCxnSpPr>
            <p:spPr>
              <a:xfrm>
                <a:off x="1598" y="1347"/>
                <a:ext cx="1330" cy="1773"/>
              </a:xfrm>
              <a:prstGeom prst="straightConnector1">
                <a:avLst/>
              </a:prstGeom>
              <a:noFill/>
              <a:ln w="38100" cap="flat" cmpd="sng">
                <a:solidFill>
                  <a:schemeClr val="dk2"/>
                </a:solidFill>
                <a:prstDash val="solid"/>
                <a:round/>
                <a:headEnd type="none" w="med" len="med"/>
                <a:tailEnd type="none" w="med" len="med"/>
              </a:ln>
            </p:spPr>
          </p:cxnSp>
          <p:cxnSp>
            <p:nvCxnSpPr>
              <p:cNvPr id="2294" name="Google Shape;2294;p66"/>
              <p:cNvCxnSpPr/>
              <p:nvPr/>
            </p:nvCxnSpPr>
            <p:spPr>
              <a:xfrm flipH="1">
                <a:off x="2928" y="1350"/>
                <a:ext cx="1320" cy="1761"/>
              </a:xfrm>
              <a:prstGeom prst="straightConnector1">
                <a:avLst/>
              </a:prstGeom>
              <a:noFill/>
              <a:ln w="38100" cap="flat" cmpd="sng">
                <a:solidFill>
                  <a:schemeClr val="dk2"/>
                </a:solidFill>
                <a:prstDash val="solid"/>
                <a:round/>
                <a:headEnd type="none" w="med" len="med"/>
                <a:tailEnd type="none" w="med" len="med"/>
              </a:ln>
            </p:spPr>
          </p:cxnSp>
        </p:grpSp>
        <p:sp>
          <p:nvSpPr>
            <p:cNvPr id="2295" name="Google Shape;2295;p66"/>
            <p:cNvSpPr/>
            <p:nvPr/>
          </p:nvSpPr>
          <p:spPr>
            <a:xfrm>
              <a:off x="4699" y="962"/>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6" name="Google Shape;2296;p66"/>
            <p:cNvSpPr/>
            <p:nvPr/>
          </p:nvSpPr>
          <p:spPr>
            <a:xfrm>
              <a:off x="1159" y="965"/>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7" name="Google Shape;2297;p66"/>
            <p:cNvSpPr/>
            <p:nvPr/>
          </p:nvSpPr>
          <p:spPr>
            <a:xfrm>
              <a:off x="1374" y="824"/>
              <a:ext cx="426" cy="148"/>
            </a:xfrm>
            <a:custGeom>
              <a:avLst/>
              <a:gdLst/>
              <a:ahLst/>
              <a:cxnLst/>
              <a:rect l="l" t="t" r="r" b="b"/>
              <a:pathLst>
                <a:path w="426" h="148" extrusionOk="0">
                  <a:moveTo>
                    <a:pt x="0" y="148"/>
                  </a:moveTo>
                  <a:lnTo>
                    <a:pt x="426"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98" name="Google Shape;2298;p66"/>
            <p:cNvSpPr/>
            <p:nvPr/>
          </p:nvSpPr>
          <p:spPr>
            <a:xfrm>
              <a:off x="4422" y="965"/>
              <a:ext cx="495" cy="150"/>
            </a:xfrm>
            <a:custGeom>
              <a:avLst/>
              <a:gdLst/>
              <a:ahLst/>
              <a:cxnLst/>
              <a:rect l="l" t="t" r="r" b="b"/>
              <a:pathLst>
                <a:path w="495" h="150" extrusionOk="0">
                  <a:moveTo>
                    <a:pt x="0" y="150"/>
                  </a:moveTo>
                  <a:lnTo>
                    <a:pt x="49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1" name="Google Shape;2301;p66"/>
            <p:cNvSpPr txBox="1"/>
            <p:nvPr/>
          </p:nvSpPr>
          <p:spPr>
            <a:xfrm>
              <a:off x="681" y="2016"/>
              <a:ext cx="335"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θ</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302" name="Google Shape;2302;p66"/>
            <p:cNvSpPr/>
            <p:nvPr/>
          </p:nvSpPr>
          <p:spPr>
            <a:xfrm>
              <a:off x="4464" y="1144"/>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5" name="Google Shape;2305;p66"/>
            <p:cNvSpPr txBox="1"/>
            <p:nvPr/>
          </p:nvSpPr>
          <p:spPr>
            <a:xfrm>
              <a:off x="4266" y="1251"/>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a:solidFill>
                    <a:schemeClr val="dk1"/>
                  </a:solidFill>
                  <a:latin typeface="Arial Narrow"/>
                  <a:ea typeface="Arial Narrow"/>
                  <a:cs typeface="Arial Narrow"/>
                  <a:sym typeface="Arial Narrow"/>
                </a:rPr>
                <a:t>γ</a:t>
              </a:r>
              <a:r>
                <a:rPr lang="en-US" sz="2400" b="1" i="1" baseline="-25000">
                  <a:solidFill>
                    <a:schemeClr val="dk1"/>
                  </a:solidFill>
                  <a:latin typeface="Arial Narrow"/>
                  <a:ea typeface="Arial Narrow"/>
                  <a:cs typeface="Arial Narrow"/>
                  <a:sym typeface="Arial Narrow"/>
                </a:rPr>
                <a:t>p</a:t>
              </a:r>
              <a:endParaRPr sz="2400" b="1" i="1">
                <a:solidFill>
                  <a:schemeClr val="dk1"/>
                </a:solidFill>
                <a:latin typeface="Arial Narrow"/>
                <a:ea typeface="Arial Narrow"/>
                <a:cs typeface="Arial Narrow"/>
                <a:sym typeface="Arial Narrow"/>
              </a:endParaRPr>
            </a:p>
          </p:txBody>
        </p:sp>
        <p:sp>
          <p:nvSpPr>
            <p:cNvPr id="2306" name="Google Shape;2306;p66"/>
            <p:cNvSpPr/>
            <p:nvPr/>
          </p:nvSpPr>
          <p:spPr>
            <a:xfrm>
              <a:off x="1541" y="774"/>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9" name="Google Shape;2309;p66"/>
            <p:cNvSpPr txBox="1"/>
            <p:nvPr/>
          </p:nvSpPr>
          <p:spPr>
            <a:xfrm>
              <a:off x="1690" y="487"/>
              <a:ext cx="377" cy="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Narrow"/>
                <a:buNone/>
              </a:pPr>
              <a:r>
                <a:rPr lang="en-US" sz="2400" b="1" i="1" dirty="0" err="1">
                  <a:solidFill>
                    <a:schemeClr val="dk1"/>
                  </a:solidFill>
                  <a:latin typeface="Arial Narrow"/>
                  <a:ea typeface="Arial Narrow"/>
                  <a:cs typeface="Arial Narrow"/>
                  <a:sym typeface="Arial Narrow"/>
                </a:rPr>
                <a:t>γ</a:t>
              </a:r>
              <a:r>
                <a:rPr lang="en-US" sz="2400" b="1" i="1" baseline="-25000" dirty="0" err="1">
                  <a:solidFill>
                    <a:schemeClr val="dk1"/>
                  </a:solidFill>
                  <a:latin typeface="Arial Narrow"/>
                  <a:ea typeface="Arial Narrow"/>
                  <a:cs typeface="Arial Narrow"/>
                  <a:sym typeface="Arial Narrow"/>
                </a:rPr>
                <a:t>p</a:t>
              </a:r>
              <a:endParaRPr sz="2400" b="1" i="1" dirty="0">
                <a:solidFill>
                  <a:schemeClr val="dk1"/>
                </a:solidFill>
                <a:latin typeface="Arial Narrow"/>
                <a:ea typeface="Arial Narrow"/>
                <a:cs typeface="Arial Narrow"/>
                <a:sym typeface="Arial Narrow"/>
              </a:endParaRPr>
            </a:p>
          </p:txBody>
        </p:sp>
        <p:grpSp>
          <p:nvGrpSpPr>
            <p:cNvPr id="2310" name="Google Shape;2310;p66"/>
            <p:cNvGrpSpPr/>
            <p:nvPr/>
          </p:nvGrpSpPr>
          <p:grpSpPr>
            <a:xfrm>
              <a:off x="4489" y="907"/>
              <a:ext cx="357" cy="286"/>
              <a:chOff x="4489" y="1289"/>
              <a:chExt cx="357" cy="286"/>
            </a:xfrm>
          </p:grpSpPr>
          <p:cxnSp>
            <p:nvCxnSpPr>
              <p:cNvPr id="2311" name="Google Shape;2311;p66"/>
              <p:cNvCxnSpPr/>
              <p:nvPr/>
            </p:nvCxnSpPr>
            <p:spPr>
              <a:xfrm>
                <a:off x="4846" y="1289"/>
                <a:ext cx="0" cy="190"/>
              </a:xfrm>
              <a:prstGeom prst="straightConnector1">
                <a:avLst/>
              </a:prstGeom>
              <a:noFill/>
              <a:ln w="9525" cap="flat" cmpd="sng">
                <a:solidFill>
                  <a:schemeClr val="dk1"/>
                </a:solidFill>
                <a:prstDash val="solid"/>
                <a:round/>
                <a:headEnd type="none" w="med" len="med"/>
                <a:tailEnd type="none" w="med" len="med"/>
              </a:ln>
            </p:spPr>
          </p:cxnSp>
          <p:cxnSp>
            <p:nvCxnSpPr>
              <p:cNvPr id="2312" name="Google Shape;2312;p66"/>
              <p:cNvCxnSpPr/>
              <p:nvPr/>
            </p:nvCxnSpPr>
            <p:spPr>
              <a:xfrm>
                <a:off x="4792" y="1307"/>
                <a:ext cx="0" cy="190"/>
              </a:xfrm>
              <a:prstGeom prst="straightConnector1">
                <a:avLst/>
              </a:prstGeom>
              <a:noFill/>
              <a:ln w="9525" cap="flat" cmpd="sng">
                <a:solidFill>
                  <a:schemeClr val="dk1"/>
                </a:solidFill>
                <a:prstDash val="solid"/>
                <a:round/>
                <a:headEnd type="none" w="med" len="med"/>
                <a:tailEnd type="none" w="med" len="med"/>
              </a:ln>
            </p:spPr>
          </p:cxnSp>
          <p:cxnSp>
            <p:nvCxnSpPr>
              <p:cNvPr id="2313" name="Google Shape;2313;p66"/>
              <p:cNvCxnSpPr/>
              <p:nvPr/>
            </p:nvCxnSpPr>
            <p:spPr>
              <a:xfrm>
                <a:off x="4740" y="1321"/>
                <a:ext cx="0" cy="190"/>
              </a:xfrm>
              <a:prstGeom prst="straightConnector1">
                <a:avLst/>
              </a:prstGeom>
              <a:noFill/>
              <a:ln w="9525" cap="flat" cmpd="sng">
                <a:solidFill>
                  <a:schemeClr val="dk1"/>
                </a:solidFill>
                <a:prstDash val="solid"/>
                <a:round/>
                <a:headEnd type="none" w="med" len="med"/>
                <a:tailEnd type="none" w="med" len="med"/>
              </a:ln>
            </p:spPr>
          </p:cxnSp>
          <p:cxnSp>
            <p:nvCxnSpPr>
              <p:cNvPr id="2314" name="Google Shape;2314;p66"/>
              <p:cNvCxnSpPr/>
              <p:nvPr/>
            </p:nvCxnSpPr>
            <p:spPr>
              <a:xfrm>
                <a:off x="4695" y="1331"/>
                <a:ext cx="0" cy="190"/>
              </a:xfrm>
              <a:prstGeom prst="straightConnector1">
                <a:avLst/>
              </a:prstGeom>
              <a:noFill/>
              <a:ln w="9525" cap="flat" cmpd="sng">
                <a:solidFill>
                  <a:schemeClr val="dk1"/>
                </a:solidFill>
                <a:prstDash val="solid"/>
                <a:round/>
                <a:headEnd type="none" w="med" len="med"/>
                <a:tailEnd type="none" w="med" len="med"/>
              </a:ln>
            </p:spPr>
          </p:cxnSp>
          <p:cxnSp>
            <p:nvCxnSpPr>
              <p:cNvPr id="2315" name="Google Shape;2315;p66"/>
              <p:cNvCxnSpPr/>
              <p:nvPr/>
            </p:nvCxnSpPr>
            <p:spPr>
              <a:xfrm>
                <a:off x="4641" y="1353"/>
                <a:ext cx="0" cy="190"/>
              </a:xfrm>
              <a:prstGeom prst="straightConnector1">
                <a:avLst/>
              </a:prstGeom>
              <a:noFill/>
              <a:ln w="9525" cap="flat" cmpd="sng">
                <a:solidFill>
                  <a:schemeClr val="dk1"/>
                </a:solidFill>
                <a:prstDash val="solid"/>
                <a:round/>
                <a:headEnd type="none" w="med" len="med"/>
                <a:tailEnd type="none" w="med" len="med"/>
              </a:ln>
            </p:spPr>
          </p:cxnSp>
          <p:cxnSp>
            <p:nvCxnSpPr>
              <p:cNvPr id="2316" name="Google Shape;2316;p66"/>
              <p:cNvCxnSpPr/>
              <p:nvPr/>
            </p:nvCxnSpPr>
            <p:spPr>
              <a:xfrm>
                <a:off x="4589" y="1367"/>
                <a:ext cx="0" cy="190"/>
              </a:xfrm>
              <a:prstGeom prst="straightConnector1">
                <a:avLst/>
              </a:prstGeom>
              <a:noFill/>
              <a:ln w="9525" cap="flat" cmpd="sng">
                <a:solidFill>
                  <a:schemeClr val="dk1"/>
                </a:solidFill>
                <a:prstDash val="solid"/>
                <a:round/>
                <a:headEnd type="none" w="med" len="med"/>
                <a:tailEnd type="none" w="med" len="med"/>
              </a:ln>
            </p:spPr>
          </p:cxnSp>
          <p:cxnSp>
            <p:nvCxnSpPr>
              <p:cNvPr id="2317" name="Google Shape;2317;p66"/>
              <p:cNvCxnSpPr/>
              <p:nvPr/>
            </p:nvCxnSpPr>
            <p:spPr>
              <a:xfrm>
                <a:off x="4541" y="1377"/>
                <a:ext cx="0" cy="190"/>
              </a:xfrm>
              <a:prstGeom prst="straightConnector1">
                <a:avLst/>
              </a:prstGeom>
              <a:noFill/>
              <a:ln w="9525" cap="flat" cmpd="sng">
                <a:solidFill>
                  <a:schemeClr val="dk1"/>
                </a:solidFill>
                <a:prstDash val="solid"/>
                <a:round/>
                <a:headEnd type="none" w="med" len="med"/>
                <a:tailEnd type="none" w="med" len="med"/>
              </a:ln>
            </p:spPr>
          </p:cxnSp>
          <p:cxnSp>
            <p:nvCxnSpPr>
              <p:cNvPr id="2318" name="Google Shape;2318;p66"/>
              <p:cNvCxnSpPr/>
              <p:nvPr/>
            </p:nvCxnSpPr>
            <p:spPr>
              <a:xfrm>
                <a:off x="4489" y="1385"/>
                <a:ext cx="0" cy="190"/>
              </a:xfrm>
              <a:prstGeom prst="straightConnector1">
                <a:avLst/>
              </a:prstGeom>
              <a:noFill/>
              <a:ln w="9525" cap="flat" cmpd="sng">
                <a:solidFill>
                  <a:schemeClr val="dk1"/>
                </a:solidFill>
                <a:prstDash val="solid"/>
                <a:round/>
                <a:headEnd type="none" w="med" len="med"/>
                <a:tailEnd type="none" w="med" len="med"/>
              </a:ln>
            </p:spPr>
          </p:cxnSp>
        </p:grpSp>
        <p:grpSp>
          <p:nvGrpSpPr>
            <p:cNvPr id="2319" name="Google Shape;2319;p66"/>
            <p:cNvGrpSpPr/>
            <p:nvPr/>
          </p:nvGrpSpPr>
          <p:grpSpPr>
            <a:xfrm rot="10800000">
              <a:off x="1423" y="775"/>
              <a:ext cx="357" cy="286"/>
              <a:chOff x="4489" y="1289"/>
              <a:chExt cx="357" cy="286"/>
            </a:xfrm>
          </p:grpSpPr>
          <p:cxnSp>
            <p:nvCxnSpPr>
              <p:cNvPr id="2320" name="Google Shape;2320;p66"/>
              <p:cNvCxnSpPr/>
              <p:nvPr/>
            </p:nvCxnSpPr>
            <p:spPr>
              <a:xfrm>
                <a:off x="4846" y="1289"/>
                <a:ext cx="0" cy="190"/>
              </a:xfrm>
              <a:prstGeom prst="straightConnector1">
                <a:avLst/>
              </a:prstGeom>
              <a:noFill/>
              <a:ln w="9525" cap="flat" cmpd="sng">
                <a:solidFill>
                  <a:schemeClr val="dk1"/>
                </a:solidFill>
                <a:prstDash val="solid"/>
                <a:round/>
                <a:headEnd type="none" w="med" len="med"/>
                <a:tailEnd type="none" w="med" len="med"/>
              </a:ln>
            </p:spPr>
          </p:cxnSp>
          <p:cxnSp>
            <p:nvCxnSpPr>
              <p:cNvPr id="2321" name="Google Shape;2321;p66"/>
              <p:cNvCxnSpPr/>
              <p:nvPr/>
            </p:nvCxnSpPr>
            <p:spPr>
              <a:xfrm>
                <a:off x="4792" y="1307"/>
                <a:ext cx="0" cy="190"/>
              </a:xfrm>
              <a:prstGeom prst="straightConnector1">
                <a:avLst/>
              </a:prstGeom>
              <a:noFill/>
              <a:ln w="9525" cap="flat" cmpd="sng">
                <a:solidFill>
                  <a:schemeClr val="dk1"/>
                </a:solidFill>
                <a:prstDash val="solid"/>
                <a:round/>
                <a:headEnd type="none" w="med" len="med"/>
                <a:tailEnd type="none" w="med" len="med"/>
              </a:ln>
            </p:spPr>
          </p:cxnSp>
          <p:cxnSp>
            <p:nvCxnSpPr>
              <p:cNvPr id="2322" name="Google Shape;2322;p66"/>
              <p:cNvCxnSpPr/>
              <p:nvPr/>
            </p:nvCxnSpPr>
            <p:spPr>
              <a:xfrm>
                <a:off x="4740" y="1321"/>
                <a:ext cx="0" cy="190"/>
              </a:xfrm>
              <a:prstGeom prst="straightConnector1">
                <a:avLst/>
              </a:prstGeom>
              <a:noFill/>
              <a:ln w="9525" cap="flat" cmpd="sng">
                <a:solidFill>
                  <a:schemeClr val="dk1"/>
                </a:solidFill>
                <a:prstDash val="solid"/>
                <a:round/>
                <a:headEnd type="none" w="med" len="med"/>
                <a:tailEnd type="none" w="med" len="med"/>
              </a:ln>
            </p:spPr>
          </p:cxnSp>
          <p:cxnSp>
            <p:nvCxnSpPr>
              <p:cNvPr id="2323" name="Google Shape;2323;p66"/>
              <p:cNvCxnSpPr/>
              <p:nvPr/>
            </p:nvCxnSpPr>
            <p:spPr>
              <a:xfrm>
                <a:off x="4695" y="1331"/>
                <a:ext cx="0" cy="190"/>
              </a:xfrm>
              <a:prstGeom prst="straightConnector1">
                <a:avLst/>
              </a:prstGeom>
              <a:noFill/>
              <a:ln w="9525" cap="flat" cmpd="sng">
                <a:solidFill>
                  <a:schemeClr val="dk1"/>
                </a:solidFill>
                <a:prstDash val="solid"/>
                <a:round/>
                <a:headEnd type="none" w="med" len="med"/>
                <a:tailEnd type="none" w="med" len="med"/>
              </a:ln>
            </p:spPr>
          </p:cxnSp>
          <p:cxnSp>
            <p:nvCxnSpPr>
              <p:cNvPr id="2324" name="Google Shape;2324;p66"/>
              <p:cNvCxnSpPr/>
              <p:nvPr/>
            </p:nvCxnSpPr>
            <p:spPr>
              <a:xfrm>
                <a:off x="4641" y="1353"/>
                <a:ext cx="0" cy="190"/>
              </a:xfrm>
              <a:prstGeom prst="straightConnector1">
                <a:avLst/>
              </a:prstGeom>
              <a:noFill/>
              <a:ln w="9525" cap="flat" cmpd="sng">
                <a:solidFill>
                  <a:schemeClr val="dk1"/>
                </a:solidFill>
                <a:prstDash val="solid"/>
                <a:round/>
                <a:headEnd type="none" w="med" len="med"/>
                <a:tailEnd type="none" w="med" len="med"/>
              </a:ln>
            </p:spPr>
          </p:cxnSp>
          <p:cxnSp>
            <p:nvCxnSpPr>
              <p:cNvPr id="2325" name="Google Shape;2325;p66"/>
              <p:cNvCxnSpPr/>
              <p:nvPr/>
            </p:nvCxnSpPr>
            <p:spPr>
              <a:xfrm>
                <a:off x="4589" y="1367"/>
                <a:ext cx="0" cy="190"/>
              </a:xfrm>
              <a:prstGeom prst="straightConnector1">
                <a:avLst/>
              </a:prstGeom>
              <a:noFill/>
              <a:ln w="9525" cap="flat" cmpd="sng">
                <a:solidFill>
                  <a:schemeClr val="dk1"/>
                </a:solidFill>
                <a:prstDash val="solid"/>
                <a:round/>
                <a:headEnd type="none" w="med" len="med"/>
                <a:tailEnd type="none" w="med" len="med"/>
              </a:ln>
            </p:spPr>
          </p:cxnSp>
          <p:cxnSp>
            <p:nvCxnSpPr>
              <p:cNvPr id="2326" name="Google Shape;2326;p66"/>
              <p:cNvCxnSpPr/>
              <p:nvPr/>
            </p:nvCxnSpPr>
            <p:spPr>
              <a:xfrm>
                <a:off x="4541" y="1377"/>
                <a:ext cx="0" cy="190"/>
              </a:xfrm>
              <a:prstGeom prst="straightConnector1">
                <a:avLst/>
              </a:prstGeom>
              <a:noFill/>
              <a:ln w="9525" cap="flat" cmpd="sng">
                <a:solidFill>
                  <a:schemeClr val="dk1"/>
                </a:solidFill>
                <a:prstDash val="solid"/>
                <a:round/>
                <a:headEnd type="none" w="med" len="med"/>
                <a:tailEnd type="none" w="med" len="med"/>
              </a:ln>
            </p:spPr>
          </p:cxnSp>
          <p:cxnSp>
            <p:nvCxnSpPr>
              <p:cNvPr id="2327" name="Google Shape;2327;p66"/>
              <p:cNvCxnSpPr/>
              <p:nvPr/>
            </p:nvCxnSpPr>
            <p:spPr>
              <a:xfrm>
                <a:off x="4489" y="1385"/>
                <a:ext cx="0" cy="190"/>
              </a:xfrm>
              <a:prstGeom prst="straightConnector1">
                <a:avLst/>
              </a:prstGeom>
              <a:noFill/>
              <a:ln w="9525" cap="flat" cmpd="sng">
                <a:solidFill>
                  <a:schemeClr val="dk1"/>
                </a:solidFill>
                <a:prstDash val="solid"/>
                <a:round/>
                <a:headEnd type="none" w="med" len="med"/>
                <a:tailEnd type="none" w="med" len="med"/>
              </a:ln>
            </p:spPr>
          </p:cxnSp>
        </p:grpSp>
      </p:grpSp>
      <p:sp>
        <p:nvSpPr>
          <p:cNvPr id="2328" name="Google Shape;2328;p66"/>
          <p:cNvSpPr txBox="1"/>
          <p:nvPr/>
        </p:nvSpPr>
        <p:spPr>
          <a:xfrm>
            <a:off x="5104427" y="5492402"/>
            <a:ext cx="2017475" cy="898964"/>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 name="Arc 37">
            <a:extLst>
              <a:ext uri="{FF2B5EF4-FFF2-40B4-BE49-F238E27FC236}">
                <a16:creationId xmlns:a16="http://schemas.microsoft.com/office/drawing/2014/main" id="{FBB61D41-70E0-A84A-EFB4-EE224477AC20}"/>
              </a:ext>
            </a:extLst>
          </p:cNvPr>
          <p:cNvSpPr>
            <a:spLocks/>
          </p:cNvSpPr>
          <p:nvPr/>
        </p:nvSpPr>
        <p:spPr bwMode="auto">
          <a:xfrm flipH="1">
            <a:off x="3038177" y="3416596"/>
            <a:ext cx="255588"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38">
            <a:extLst>
              <a:ext uri="{FF2B5EF4-FFF2-40B4-BE49-F238E27FC236}">
                <a16:creationId xmlns:a16="http://schemas.microsoft.com/office/drawing/2014/main" id="{A0C3FD74-501F-23DE-EA46-EDF0B887F66E}"/>
              </a:ext>
            </a:extLst>
          </p:cNvPr>
          <p:cNvSpPr>
            <a:spLocks/>
          </p:cNvSpPr>
          <p:nvPr/>
        </p:nvSpPr>
        <p:spPr bwMode="auto">
          <a:xfrm>
            <a:off x="3417589" y="3416596"/>
            <a:ext cx="255588" cy="303212"/>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45">
            <a:extLst>
              <a:ext uri="{FF2B5EF4-FFF2-40B4-BE49-F238E27FC236}">
                <a16:creationId xmlns:a16="http://schemas.microsoft.com/office/drawing/2014/main" id="{11A470C6-B801-9431-311C-0284AF082469}"/>
              </a:ext>
            </a:extLst>
          </p:cNvPr>
          <p:cNvSpPr>
            <a:spLocks/>
          </p:cNvSpPr>
          <p:nvPr/>
        </p:nvSpPr>
        <p:spPr bwMode="auto">
          <a:xfrm rot="17328528">
            <a:off x="4138320" y="1194306"/>
            <a:ext cx="258762" cy="303213"/>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46">
            <a:extLst>
              <a:ext uri="{FF2B5EF4-FFF2-40B4-BE49-F238E27FC236}">
                <a16:creationId xmlns:a16="http://schemas.microsoft.com/office/drawing/2014/main" id="{4BEB5F20-A6E0-31AA-DD2C-F41292A2FB96}"/>
              </a:ext>
            </a:extLst>
          </p:cNvPr>
          <p:cNvSpPr>
            <a:spLocks/>
          </p:cNvSpPr>
          <p:nvPr/>
        </p:nvSpPr>
        <p:spPr bwMode="auto">
          <a:xfrm rot="12509307">
            <a:off x="4095458" y="1413381"/>
            <a:ext cx="309563"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Arc 41">
            <a:extLst>
              <a:ext uri="{FF2B5EF4-FFF2-40B4-BE49-F238E27FC236}">
                <a16:creationId xmlns:a16="http://schemas.microsoft.com/office/drawing/2014/main" id="{B0BD6B02-FFB9-7434-AFAD-EEE831CCFDB4}"/>
              </a:ext>
            </a:extLst>
          </p:cNvPr>
          <p:cNvSpPr>
            <a:spLocks/>
          </p:cNvSpPr>
          <p:nvPr/>
        </p:nvSpPr>
        <p:spPr bwMode="auto">
          <a:xfrm rot="4271472" flipH="1">
            <a:off x="8319880" y="1640677"/>
            <a:ext cx="258762" cy="303213"/>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Arc 42">
            <a:extLst>
              <a:ext uri="{FF2B5EF4-FFF2-40B4-BE49-F238E27FC236}">
                <a16:creationId xmlns:a16="http://schemas.microsoft.com/office/drawing/2014/main" id="{43E7828A-6F73-BC23-7E4B-2BD301CC49A7}"/>
              </a:ext>
            </a:extLst>
          </p:cNvPr>
          <p:cNvSpPr>
            <a:spLocks/>
          </p:cNvSpPr>
          <p:nvPr/>
        </p:nvSpPr>
        <p:spPr bwMode="auto">
          <a:xfrm rot="8504767" flipH="1">
            <a:off x="8353218" y="1894677"/>
            <a:ext cx="309563" cy="303212"/>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6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Design of EBFs</a:t>
            </a:r>
            <a:endParaRPr/>
          </a:p>
        </p:txBody>
      </p:sp>
      <p:sp>
        <p:nvSpPr>
          <p:cNvPr id="2335" name="Google Shape;2335;p6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grpSp>
        <p:nvGrpSpPr>
          <p:cNvPr id="2336" name="Google Shape;2336;p67"/>
          <p:cNvGrpSpPr/>
          <p:nvPr/>
        </p:nvGrpSpPr>
        <p:grpSpPr>
          <a:xfrm>
            <a:off x="693105" y="1639952"/>
            <a:ext cx="3957637" cy="3916363"/>
            <a:chOff x="969" y="168"/>
            <a:chExt cx="3822" cy="3782"/>
          </a:xfrm>
        </p:grpSpPr>
        <p:grpSp>
          <p:nvGrpSpPr>
            <p:cNvPr id="2337" name="Google Shape;2337;p67"/>
            <p:cNvGrpSpPr/>
            <p:nvPr/>
          </p:nvGrpSpPr>
          <p:grpSpPr>
            <a:xfrm>
              <a:off x="1053" y="168"/>
              <a:ext cx="3648" cy="3722"/>
              <a:chOff x="1053" y="168"/>
              <a:chExt cx="3648" cy="3722"/>
            </a:xfrm>
          </p:grpSpPr>
          <p:sp>
            <p:nvSpPr>
              <p:cNvPr id="2338" name="Google Shape;2338;p67"/>
              <p:cNvSpPr/>
              <p:nvPr/>
            </p:nvSpPr>
            <p:spPr>
              <a:xfrm flipH="1">
                <a:off x="4187"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339" name="Google Shape;2339;p67"/>
              <p:cNvGrpSpPr/>
              <p:nvPr/>
            </p:nvGrpSpPr>
            <p:grpSpPr>
              <a:xfrm flipH="1">
                <a:off x="3072" y="2318"/>
                <a:ext cx="355" cy="242"/>
                <a:chOff x="2334" y="1156"/>
                <a:chExt cx="355" cy="242"/>
              </a:xfrm>
            </p:grpSpPr>
            <p:sp>
              <p:nvSpPr>
                <p:cNvPr id="2340" name="Google Shape;2340;p6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41" name="Google Shape;2341;p6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342" name="Google Shape;2342;p67"/>
              <p:cNvGrpSpPr/>
              <p:nvPr/>
            </p:nvGrpSpPr>
            <p:grpSpPr>
              <a:xfrm flipH="1">
                <a:off x="3071" y="2031"/>
                <a:ext cx="1435" cy="287"/>
                <a:chOff x="1255" y="869"/>
                <a:chExt cx="1435" cy="287"/>
              </a:xfrm>
            </p:grpSpPr>
            <p:grpSp>
              <p:nvGrpSpPr>
                <p:cNvPr id="2343" name="Google Shape;2343;p67"/>
                <p:cNvGrpSpPr/>
                <p:nvPr/>
              </p:nvGrpSpPr>
              <p:grpSpPr>
                <a:xfrm>
                  <a:off x="1255" y="869"/>
                  <a:ext cx="1434" cy="287"/>
                  <a:chOff x="1255" y="869"/>
                  <a:chExt cx="1434" cy="287"/>
                </a:xfrm>
              </p:grpSpPr>
              <p:grpSp>
                <p:nvGrpSpPr>
                  <p:cNvPr id="2344" name="Google Shape;2344;p67"/>
                  <p:cNvGrpSpPr/>
                  <p:nvPr/>
                </p:nvGrpSpPr>
                <p:grpSpPr>
                  <a:xfrm>
                    <a:off x="1255" y="869"/>
                    <a:ext cx="1434" cy="287"/>
                    <a:chOff x="1255" y="869"/>
                    <a:chExt cx="1434" cy="287"/>
                  </a:xfrm>
                </p:grpSpPr>
                <p:sp>
                  <p:nvSpPr>
                    <p:cNvPr id="2345" name="Google Shape;2345;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46" name="Google Shape;2346;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347" name="Google Shape;2347;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348" name="Google Shape;2348;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49" name="Google Shape;2349;p6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50" name="Google Shape;2350;p67"/>
              <p:cNvSpPr/>
              <p:nvPr/>
            </p:nvSpPr>
            <p:spPr>
              <a:xfrm rot="2897558" flipH="1">
                <a:off x="2989"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51" name="Google Shape;2351;p67"/>
              <p:cNvSpPr/>
              <p:nvPr/>
            </p:nvSpPr>
            <p:spPr>
              <a:xfrm flipH="1">
                <a:off x="3410"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52" name="Google Shape;2352;p67"/>
              <p:cNvCxnSpPr/>
              <p:nvPr/>
            </p:nvCxnSpPr>
            <p:spPr>
              <a:xfrm rot="10800000">
                <a:off x="3075"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53" name="Google Shape;2353;p67"/>
              <p:cNvCxnSpPr/>
              <p:nvPr/>
            </p:nvCxnSpPr>
            <p:spPr>
              <a:xfrm rot="10800000">
                <a:off x="3075"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54" name="Google Shape;2354;p67"/>
              <p:cNvCxnSpPr/>
              <p:nvPr/>
            </p:nvCxnSpPr>
            <p:spPr>
              <a:xfrm rot="10800000">
                <a:off x="3075"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55" name="Google Shape;2355;p67"/>
              <p:cNvCxnSpPr/>
              <p:nvPr/>
            </p:nvCxnSpPr>
            <p:spPr>
              <a:xfrm rot="10800000">
                <a:off x="3075" y="2315"/>
                <a:ext cx="1427" cy="0"/>
              </a:xfrm>
              <a:prstGeom prst="straightConnector1">
                <a:avLst/>
              </a:prstGeom>
              <a:noFill/>
              <a:ln w="12700" cap="flat" cmpd="sng">
                <a:solidFill>
                  <a:schemeClr val="dk1"/>
                </a:solidFill>
                <a:prstDash val="solid"/>
                <a:round/>
                <a:headEnd type="none" w="med" len="med"/>
                <a:tailEnd type="none" w="med" len="med"/>
              </a:ln>
            </p:spPr>
          </p:cxnSp>
          <p:sp>
            <p:nvSpPr>
              <p:cNvPr id="2356" name="Google Shape;2356;p67"/>
              <p:cNvSpPr/>
              <p:nvPr/>
            </p:nvSpPr>
            <p:spPr>
              <a:xfrm>
                <a:off x="1260" y="3455"/>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357" name="Google Shape;2357;p67"/>
              <p:cNvGrpSpPr/>
              <p:nvPr/>
            </p:nvGrpSpPr>
            <p:grpSpPr>
              <a:xfrm>
                <a:off x="2335" y="2318"/>
                <a:ext cx="355" cy="242"/>
                <a:chOff x="2334" y="1156"/>
                <a:chExt cx="355" cy="242"/>
              </a:xfrm>
            </p:grpSpPr>
            <p:sp>
              <p:nvSpPr>
                <p:cNvPr id="2358" name="Google Shape;2358;p6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59" name="Google Shape;2359;p6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360" name="Google Shape;2360;p67"/>
              <p:cNvGrpSpPr/>
              <p:nvPr/>
            </p:nvGrpSpPr>
            <p:grpSpPr>
              <a:xfrm>
                <a:off x="1256" y="2031"/>
                <a:ext cx="1435" cy="287"/>
                <a:chOff x="1255" y="869"/>
                <a:chExt cx="1435" cy="287"/>
              </a:xfrm>
            </p:grpSpPr>
            <p:grpSp>
              <p:nvGrpSpPr>
                <p:cNvPr id="2361" name="Google Shape;2361;p67"/>
                <p:cNvGrpSpPr/>
                <p:nvPr/>
              </p:nvGrpSpPr>
              <p:grpSpPr>
                <a:xfrm>
                  <a:off x="1255" y="869"/>
                  <a:ext cx="1434" cy="287"/>
                  <a:chOff x="1255" y="869"/>
                  <a:chExt cx="1434" cy="287"/>
                </a:xfrm>
              </p:grpSpPr>
              <p:grpSp>
                <p:nvGrpSpPr>
                  <p:cNvPr id="2362" name="Google Shape;2362;p67"/>
                  <p:cNvGrpSpPr/>
                  <p:nvPr/>
                </p:nvGrpSpPr>
                <p:grpSpPr>
                  <a:xfrm>
                    <a:off x="1255" y="869"/>
                    <a:ext cx="1434" cy="287"/>
                    <a:chOff x="1255" y="869"/>
                    <a:chExt cx="1434" cy="287"/>
                  </a:xfrm>
                </p:grpSpPr>
                <p:sp>
                  <p:nvSpPr>
                    <p:cNvPr id="2363" name="Google Shape;2363;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64" name="Google Shape;2364;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365" name="Google Shape;2365;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366" name="Google Shape;2366;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67" name="Google Shape;2367;p6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68" name="Google Shape;2368;p67"/>
              <p:cNvSpPr/>
              <p:nvPr/>
            </p:nvSpPr>
            <p:spPr>
              <a:xfrm rot="-2897558">
                <a:off x="1052" y="2994"/>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69" name="Google Shape;2369;p67"/>
              <p:cNvSpPr/>
              <p:nvPr/>
            </p:nvSpPr>
            <p:spPr>
              <a:xfrm>
                <a:off x="2335" y="2064"/>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70" name="Google Shape;2370;p67"/>
              <p:cNvCxnSpPr/>
              <p:nvPr/>
            </p:nvCxnSpPr>
            <p:spPr>
              <a:xfrm>
                <a:off x="1260" y="203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71" name="Google Shape;2371;p67"/>
              <p:cNvCxnSpPr/>
              <p:nvPr/>
            </p:nvCxnSpPr>
            <p:spPr>
              <a:xfrm>
                <a:off x="1260" y="206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72" name="Google Shape;2372;p67"/>
              <p:cNvCxnSpPr/>
              <p:nvPr/>
            </p:nvCxnSpPr>
            <p:spPr>
              <a:xfrm>
                <a:off x="1260" y="2286"/>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73" name="Google Shape;2373;p67"/>
              <p:cNvCxnSpPr/>
              <p:nvPr/>
            </p:nvCxnSpPr>
            <p:spPr>
              <a:xfrm>
                <a:off x="1260" y="2315"/>
                <a:ext cx="1427" cy="0"/>
              </a:xfrm>
              <a:prstGeom prst="straightConnector1">
                <a:avLst/>
              </a:prstGeom>
              <a:noFill/>
              <a:ln w="12700" cap="flat" cmpd="sng">
                <a:solidFill>
                  <a:schemeClr val="dk1"/>
                </a:solidFill>
                <a:prstDash val="solid"/>
                <a:round/>
                <a:headEnd type="none" w="med" len="med"/>
                <a:tailEnd type="none" w="med" len="med"/>
              </a:ln>
            </p:spPr>
          </p:cxnSp>
          <p:grpSp>
            <p:nvGrpSpPr>
              <p:cNvPr id="2374" name="Google Shape;2374;p67"/>
              <p:cNvGrpSpPr/>
              <p:nvPr/>
            </p:nvGrpSpPr>
            <p:grpSpPr>
              <a:xfrm>
                <a:off x="2687" y="2031"/>
                <a:ext cx="392" cy="287"/>
                <a:chOff x="2686" y="869"/>
                <a:chExt cx="392" cy="287"/>
              </a:xfrm>
            </p:grpSpPr>
            <p:sp>
              <p:nvSpPr>
                <p:cNvPr id="2375" name="Google Shape;2375;p67"/>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76" name="Google Shape;2376;p67"/>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377" name="Google Shape;2377;p67"/>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378" name="Google Shape;2378;p67"/>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379" name="Google Shape;2379;p67"/>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380" name="Google Shape;2380;p67"/>
              <p:cNvSpPr/>
              <p:nvPr/>
            </p:nvSpPr>
            <p:spPr>
              <a:xfrm>
                <a:off x="2753"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1" name="Google Shape;2381;p67"/>
              <p:cNvSpPr/>
              <p:nvPr/>
            </p:nvSpPr>
            <p:spPr>
              <a:xfrm>
                <a:off x="283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2" name="Google Shape;2382;p67"/>
              <p:cNvSpPr/>
              <p:nvPr/>
            </p:nvSpPr>
            <p:spPr>
              <a:xfrm>
                <a:off x="2912"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3" name="Google Shape;2383;p67"/>
              <p:cNvSpPr/>
              <p:nvPr/>
            </p:nvSpPr>
            <p:spPr>
              <a:xfrm>
                <a:off x="2991" y="206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84" name="Google Shape;2384;p67"/>
              <p:cNvSpPr/>
              <p:nvPr/>
            </p:nvSpPr>
            <p:spPr>
              <a:xfrm flipH="1">
                <a:off x="4188"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85" name="Google Shape;2385;p67"/>
              <p:cNvSpPr/>
              <p:nvPr/>
            </p:nvSpPr>
            <p:spPr>
              <a:xfrm flipH="1">
                <a:off x="3090" y="455"/>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86" name="Google Shape;2386;p67"/>
              <p:cNvSpPr/>
              <p:nvPr/>
            </p:nvSpPr>
            <p:spPr>
              <a:xfrm flipH="1">
                <a:off x="3073" y="455"/>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387" name="Google Shape;2387;p67"/>
              <p:cNvGrpSpPr/>
              <p:nvPr/>
            </p:nvGrpSpPr>
            <p:grpSpPr>
              <a:xfrm flipH="1">
                <a:off x="3073" y="168"/>
                <a:ext cx="1434" cy="287"/>
                <a:chOff x="1255" y="869"/>
                <a:chExt cx="1434" cy="287"/>
              </a:xfrm>
            </p:grpSpPr>
            <p:grpSp>
              <p:nvGrpSpPr>
                <p:cNvPr id="2388" name="Google Shape;2388;p67"/>
                <p:cNvGrpSpPr/>
                <p:nvPr/>
              </p:nvGrpSpPr>
              <p:grpSpPr>
                <a:xfrm>
                  <a:off x="1255" y="869"/>
                  <a:ext cx="1434" cy="287"/>
                  <a:chOff x="1255" y="869"/>
                  <a:chExt cx="1434" cy="287"/>
                </a:xfrm>
              </p:grpSpPr>
              <p:sp>
                <p:nvSpPr>
                  <p:cNvPr id="2389" name="Google Shape;2389;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90" name="Google Shape;2390;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391" name="Google Shape;2391;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392" name="Google Shape;2392;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393" name="Google Shape;2393;p67"/>
              <p:cNvSpPr/>
              <p:nvPr/>
            </p:nvSpPr>
            <p:spPr>
              <a:xfrm flipH="1">
                <a:off x="3072" y="2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94" name="Google Shape;2394;p67"/>
              <p:cNvSpPr/>
              <p:nvPr/>
            </p:nvSpPr>
            <p:spPr>
              <a:xfrm rot="2897558" flipH="1">
                <a:off x="2990"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395" name="Google Shape;2395;p67"/>
              <p:cNvSpPr/>
              <p:nvPr/>
            </p:nvSpPr>
            <p:spPr>
              <a:xfrm flipH="1">
                <a:off x="3411"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396" name="Google Shape;2396;p67"/>
              <p:cNvCxnSpPr/>
              <p:nvPr/>
            </p:nvCxnSpPr>
            <p:spPr>
              <a:xfrm rot="10800000">
                <a:off x="3076"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97" name="Google Shape;2397;p67"/>
              <p:cNvCxnSpPr/>
              <p:nvPr/>
            </p:nvCxnSpPr>
            <p:spPr>
              <a:xfrm rot="10800000">
                <a:off x="3076"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98" name="Google Shape;2398;p67"/>
              <p:cNvCxnSpPr/>
              <p:nvPr/>
            </p:nvCxnSpPr>
            <p:spPr>
              <a:xfrm rot="10800000">
                <a:off x="3076"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2399" name="Google Shape;2399;p67"/>
              <p:cNvCxnSpPr/>
              <p:nvPr/>
            </p:nvCxnSpPr>
            <p:spPr>
              <a:xfrm rot="10800000">
                <a:off x="3076" y="452"/>
                <a:ext cx="1427" cy="0"/>
              </a:xfrm>
              <a:prstGeom prst="straightConnector1">
                <a:avLst/>
              </a:prstGeom>
              <a:noFill/>
              <a:ln w="12700" cap="flat" cmpd="sng">
                <a:solidFill>
                  <a:schemeClr val="dk1"/>
                </a:solidFill>
                <a:prstDash val="solid"/>
                <a:round/>
                <a:headEnd type="none" w="med" len="med"/>
                <a:tailEnd type="none" w="med" len="med"/>
              </a:ln>
            </p:spPr>
          </p:cxnSp>
          <p:sp>
            <p:nvSpPr>
              <p:cNvPr id="2400" name="Google Shape;2400;p67"/>
              <p:cNvSpPr/>
              <p:nvPr/>
            </p:nvSpPr>
            <p:spPr>
              <a:xfrm>
                <a:off x="1261" y="1592"/>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401" name="Google Shape;2401;p67"/>
              <p:cNvGrpSpPr/>
              <p:nvPr/>
            </p:nvGrpSpPr>
            <p:grpSpPr>
              <a:xfrm>
                <a:off x="2336" y="455"/>
                <a:ext cx="355" cy="242"/>
                <a:chOff x="2334" y="1156"/>
                <a:chExt cx="355" cy="242"/>
              </a:xfrm>
            </p:grpSpPr>
            <p:sp>
              <p:nvSpPr>
                <p:cNvPr id="2402" name="Google Shape;2402;p67"/>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03" name="Google Shape;2403;p67"/>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404" name="Google Shape;2404;p67"/>
              <p:cNvGrpSpPr/>
              <p:nvPr/>
            </p:nvGrpSpPr>
            <p:grpSpPr>
              <a:xfrm>
                <a:off x="1257" y="168"/>
                <a:ext cx="1435" cy="287"/>
                <a:chOff x="1255" y="869"/>
                <a:chExt cx="1435" cy="287"/>
              </a:xfrm>
            </p:grpSpPr>
            <p:grpSp>
              <p:nvGrpSpPr>
                <p:cNvPr id="2405" name="Google Shape;2405;p67"/>
                <p:cNvGrpSpPr/>
                <p:nvPr/>
              </p:nvGrpSpPr>
              <p:grpSpPr>
                <a:xfrm>
                  <a:off x="1255" y="869"/>
                  <a:ext cx="1434" cy="287"/>
                  <a:chOff x="1255" y="869"/>
                  <a:chExt cx="1434" cy="287"/>
                </a:xfrm>
              </p:grpSpPr>
              <p:grpSp>
                <p:nvGrpSpPr>
                  <p:cNvPr id="2406" name="Google Shape;2406;p67"/>
                  <p:cNvGrpSpPr/>
                  <p:nvPr/>
                </p:nvGrpSpPr>
                <p:grpSpPr>
                  <a:xfrm>
                    <a:off x="1255" y="869"/>
                    <a:ext cx="1434" cy="287"/>
                    <a:chOff x="1255" y="869"/>
                    <a:chExt cx="1434" cy="287"/>
                  </a:xfrm>
                </p:grpSpPr>
                <p:sp>
                  <p:nvSpPr>
                    <p:cNvPr id="2407" name="Google Shape;2407;p67"/>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08" name="Google Shape;2408;p67"/>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409" name="Google Shape;2409;p67"/>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410" name="Google Shape;2410;p67"/>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11" name="Google Shape;2411;p67"/>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12" name="Google Shape;2412;p67"/>
              <p:cNvSpPr/>
              <p:nvPr/>
            </p:nvSpPr>
            <p:spPr>
              <a:xfrm rot="-2897558">
                <a:off x="1053" y="1131"/>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13" name="Google Shape;2413;p67"/>
              <p:cNvSpPr/>
              <p:nvPr/>
            </p:nvSpPr>
            <p:spPr>
              <a:xfrm>
                <a:off x="2336" y="2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14" name="Google Shape;2414;p67"/>
              <p:cNvCxnSpPr/>
              <p:nvPr/>
            </p:nvCxnSpPr>
            <p:spPr>
              <a:xfrm>
                <a:off x="1261" y="168"/>
                <a:ext cx="1427" cy="0"/>
              </a:xfrm>
              <a:prstGeom prst="straightConnector1">
                <a:avLst/>
              </a:prstGeom>
              <a:noFill/>
              <a:ln w="12700" cap="flat" cmpd="sng">
                <a:solidFill>
                  <a:schemeClr val="dk1"/>
                </a:solidFill>
                <a:prstDash val="solid"/>
                <a:round/>
                <a:headEnd type="none" w="med" len="med"/>
                <a:tailEnd type="none" w="med" len="med"/>
              </a:ln>
            </p:spPr>
          </p:cxnSp>
          <p:cxnSp>
            <p:nvCxnSpPr>
              <p:cNvPr id="2415" name="Google Shape;2415;p67"/>
              <p:cNvCxnSpPr/>
              <p:nvPr/>
            </p:nvCxnSpPr>
            <p:spPr>
              <a:xfrm>
                <a:off x="1261" y="201"/>
                <a:ext cx="1427" cy="0"/>
              </a:xfrm>
              <a:prstGeom prst="straightConnector1">
                <a:avLst/>
              </a:prstGeom>
              <a:noFill/>
              <a:ln w="12700" cap="flat" cmpd="sng">
                <a:solidFill>
                  <a:schemeClr val="dk1"/>
                </a:solidFill>
                <a:prstDash val="solid"/>
                <a:round/>
                <a:headEnd type="none" w="med" len="med"/>
                <a:tailEnd type="none" w="med" len="med"/>
              </a:ln>
            </p:spPr>
          </p:cxnSp>
          <p:cxnSp>
            <p:nvCxnSpPr>
              <p:cNvPr id="2416" name="Google Shape;2416;p67"/>
              <p:cNvCxnSpPr/>
              <p:nvPr/>
            </p:nvCxnSpPr>
            <p:spPr>
              <a:xfrm>
                <a:off x="1261" y="423"/>
                <a:ext cx="1427" cy="0"/>
              </a:xfrm>
              <a:prstGeom prst="straightConnector1">
                <a:avLst/>
              </a:prstGeom>
              <a:noFill/>
              <a:ln w="12700" cap="flat" cmpd="sng">
                <a:solidFill>
                  <a:schemeClr val="dk1"/>
                </a:solidFill>
                <a:prstDash val="solid"/>
                <a:round/>
                <a:headEnd type="none" w="med" len="med"/>
                <a:tailEnd type="none" w="med" len="med"/>
              </a:ln>
            </p:spPr>
          </p:cxnSp>
          <p:cxnSp>
            <p:nvCxnSpPr>
              <p:cNvPr id="2417" name="Google Shape;2417;p67"/>
              <p:cNvCxnSpPr/>
              <p:nvPr/>
            </p:nvCxnSpPr>
            <p:spPr>
              <a:xfrm>
                <a:off x="1261" y="452"/>
                <a:ext cx="1427" cy="0"/>
              </a:xfrm>
              <a:prstGeom prst="straightConnector1">
                <a:avLst/>
              </a:prstGeom>
              <a:noFill/>
              <a:ln w="12700" cap="flat" cmpd="sng">
                <a:solidFill>
                  <a:schemeClr val="dk1"/>
                </a:solidFill>
                <a:prstDash val="solid"/>
                <a:round/>
                <a:headEnd type="none" w="med" len="med"/>
                <a:tailEnd type="none" w="med" len="med"/>
              </a:ln>
            </p:spPr>
          </p:cxnSp>
          <p:sp>
            <p:nvSpPr>
              <p:cNvPr id="2418" name="Google Shape;2418;p67"/>
              <p:cNvSpPr/>
              <p:nvPr/>
            </p:nvSpPr>
            <p:spPr>
              <a:xfrm>
                <a:off x="2692" y="168"/>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19" name="Google Shape;2419;p67"/>
              <p:cNvCxnSpPr/>
              <p:nvPr/>
            </p:nvCxnSpPr>
            <p:spPr>
              <a:xfrm>
                <a:off x="2692" y="201"/>
                <a:ext cx="381" cy="0"/>
              </a:xfrm>
              <a:prstGeom prst="straightConnector1">
                <a:avLst/>
              </a:prstGeom>
              <a:noFill/>
              <a:ln w="12700" cap="flat" cmpd="sng">
                <a:solidFill>
                  <a:schemeClr val="dk1"/>
                </a:solidFill>
                <a:prstDash val="solid"/>
                <a:round/>
                <a:headEnd type="none" w="med" len="med"/>
                <a:tailEnd type="none" w="med" len="med"/>
              </a:ln>
            </p:spPr>
          </p:cxnSp>
          <p:cxnSp>
            <p:nvCxnSpPr>
              <p:cNvPr id="2420" name="Google Shape;2420;p67"/>
              <p:cNvCxnSpPr/>
              <p:nvPr/>
            </p:nvCxnSpPr>
            <p:spPr>
              <a:xfrm>
                <a:off x="2688" y="423"/>
                <a:ext cx="381" cy="0"/>
              </a:xfrm>
              <a:prstGeom prst="straightConnector1">
                <a:avLst/>
              </a:prstGeom>
              <a:noFill/>
              <a:ln w="12700" cap="flat" cmpd="sng">
                <a:solidFill>
                  <a:schemeClr val="dk1"/>
                </a:solidFill>
                <a:prstDash val="solid"/>
                <a:round/>
                <a:headEnd type="none" w="med" len="med"/>
                <a:tailEnd type="none" w="med" len="med"/>
              </a:ln>
            </p:spPr>
          </p:cxnSp>
          <p:cxnSp>
            <p:nvCxnSpPr>
              <p:cNvPr id="2421" name="Google Shape;2421;p67"/>
              <p:cNvCxnSpPr/>
              <p:nvPr/>
            </p:nvCxnSpPr>
            <p:spPr>
              <a:xfrm>
                <a:off x="2688" y="452"/>
                <a:ext cx="392" cy="0"/>
              </a:xfrm>
              <a:prstGeom prst="straightConnector1">
                <a:avLst/>
              </a:prstGeom>
              <a:noFill/>
              <a:ln w="12700" cap="flat" cmpd="sng">
                <a:solidFill>
                  <a:schemeClr val="dk1"/>
                </a:solidFill>
                <a:prstDash val="solid"/>
                <a:round/>
                <a:headEnd type="none" w="med" len="med"/>
                <a:tailEnd type="none" w="med" len="med"/>
              </a:ln>
            </p:spPr>
          </p:cxnSp>
          <p:cxnSp>
            <p:nvCxnSpPr>
              <p:cNvPr id="2422" name="Google Shape;2422;p67"/>
              <p:cNvCxnSpPr/>
              <p:nvPr/>
            </p:nvCxnSpPr>
            <p:spPr>
              <a:xfrm>
                <a:off x="2688" y="168"/>
                <a:ext cx="392" cy="0"/>
              </a:xfrm>
              <a:prstGeom prst="straightConnector1">
                <a:avLst/>
              </a:prstGeom>
              <a:noFill/>
              <a:ln w="12700" cap="flat" cmpd="sng">
                <a:solidFill>
                  <a:schemeClr val="dk1"/>
                </a:solidFill>
                <a:prstDash val="solid"/>
                <a:round/>
                <a:headEnd type="none" w="med" len="med"/>
                <a:tailEnd type="none" w="med" len="med"/>
              </a:ln>
            </p:spPr>
          </p:cxnSp>
          <p:sp>
            <p:nvSpPr>
              <p:cNvPr id="2423" name="Google Shape;2423;p67"/>
              <p:cNvSpPr/>
              <p:nvPr/>
            </p:nvSpPr>
            <p:spPr>
              <a:xfrm>
                <a:off x="2754"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24" name="Google Shape;2424;p67"/>
              <p:cNvSpPr/>
              <p:nvPr/>
            </p:nvSpPr>
            <p:spPr>
              <a:xfrm>
                <a:off x="283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25" name="Google Shape;2425;p67"/>
              <p:cNvSpPr/>
              <p:nvPr/>
            </p:nvSpPr>
            <p:spPr>
              <a:xfrm>
                <a:off x="2913"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26" name="Google Shape;2426;p67"/>
              <p:cNvSpPr/>
              <p:nvPr/>
            </p:nvSpPr>
            <p:spPr>
              <a:xfrm>
                <a:off x="2992" y="199"/>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427" name="Google Shape;2427;p67"/>
              <p:cNvGrpSpPr/>
              <p:nvPr/>
            </p:nvGrpSpPr>
            <p:grpSpPr>
              <a:xfrm>
                <a:off x="1053" y="168"/>
                <a:ext cx="202" cy="3722"/>
                <a:chOff x="1053" y="168"/>
                <a:chExt cx="202" cy="3722"/>
              </a:xfrm>
            </p:grpSpPr>
            <p:grpSp>
              <p:nvGrpSpPr>
                <p:cNvPr id="2428" name="Google Shape;2428;p67"/>
                <p:cNvGrpSpPr/>
                <p:nvPr/>
              </p:nvGrpSpPr>
              <p:grpSpPr>
                <a:xfrm>
                  <a:off x="1053" y="168"/>
                  <a:ext cx="202" cy="3722"/>
                  <a:chOff x="1053" y="168"/>
                  <a:chExt cx="202" cy="3722"/>
                </a:xfrm>
              </p:grpSpPr>
              <p:grpSp>
                <p:nvGrpSpPr>
                  <p:cNvPr id="2429" name="Google Shape;2429;p67"/>
                  <p:cNvGrpSpPr/>
                  <p:nvPr/>
                </p:nvGrpSpPr>
                <p:grpSpPr>
                  <a:xfrm>
                    <a:off x="1053" y="168"/>
                    <a:ext cx="202" cy="3722"/>
                    <a:chOff x="1053" y="168"/>
                    <a:chExt cx="202" cy="3722"/>
                  </a:xfrm>
                </p:grpSpPr>
                <p:sp>
                  <p:nvSpPr>
                    <p:cNvPr id="2430" name="Google Shape;2430;p6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31" name="Google Shape;2431;p6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2432" name="Google Shape;2432;p6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2433" name="Google Shape;2433;p6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34" name="Google Shape;2434;p6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35" name="Google Shape;2435;p6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36" name="Google Shape;2436;p6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437" name="Google Shape;2437;p67"/>
              <p:cNvGrpSpPr/>
              <p:nvPr/>
            </p:nvGrpSpPr>
            <p:grpSpPr>
              <a:xfrm>
                <a:off x="4499" y="168"/>
                <a:ext cx="202" cy="3722"/>
                <a:chOff x="1053" y="168"/>
                <a:chExt cx="202" cy="3722"/>
              </a:xfrm>
            </p:grpSpPr>
            <p:grpSp>
              <p:nvGrpSpPr>
                <p:cNvPr id="2438" name="Google Shape;2438;p67"/>
                <p:cNvGrpSpPr/>
                <p:nvPr/>
              </p:nvGrpSpPr>
              <p:grpSpPr>
                <a:xfrm>
                  <a:off x="1053" y="168"/>
                  <a:ext cx="202" cy="3722"/>
                  <a:chOff x="1053" y="168"/>
                  <a:chExt cx="202" cy="3722"/>
                </a:xfrm>
              </p:grpSpPr>
              <p:grpSp>
                <p:nvGrpSpPr>
                  <p:cNvPr id="2439" name="Google Shape;2439;p67"/>
                  <p:cNvGrpSpPr/>
                  <p:nvPr/>
                </p:nvGrpSpPr>
                <p:grpSpPr>
                  <a:xfrm>
                    <a:off x="1053" y="168"/>
                    <a:ext cx="202" cy="3722"/>
                    <a:chOff x="1053" y="168"/>
                    <a:chExt cx="202" cy="3722"/>
                  </a:xfrm>
                </p:grpSpPr>
                <p:sp>
                  <p:nvSpPr>
                    <p:cNvPr id="2440" name="Google Shape;2440;p6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41" name="Google Shape;2441;p6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2442" name="Google Shape;2442;p6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2443" name="Google Shape;2443;p6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44" name="Google Shape;2444;p6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45" name="Google Shape;2445;p6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46" name="Google Shape;2446;p6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sp>
          <p:nvSpPr>
            <p:cNvPr id="2447" name="Google Shape;2447;p67"/>
            <p:cNvSpPr/>
            <p:nvPr/>
          </p:nvSpPr>
          <p:spPr>
            <a:xfrm>
              <a:off x="969"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2448" name="Google Shape;2448;p67"/>
            <p:cNvGrpSpPr/>
            <p:nvPr/>
          </p:nvGrpSpPr>
          <p:grpSpPr>
            <a:xfrm>
              <a:off x="1053" y="168"/>
              <a:ext cx="202" cy="3722"/>
              <a:chOff x="1053" y="168"/>
              <a:chExt cx="202" cy="3722"/>
            </a:xfrm>
          </p:grpSpPr>
          <p:grpSp>
            <p:nvGrpSpPr>
              <p:cNvPr id="2449" name="Google Shape;2449;p67"/>
              <p:cNvGrpSpPr/>
              <p:nvPr/>
            </p:nvGrpSpPr>
            <p:grpSpPr>
              <a:xfrm>
                <a:off x="1053" y="168"/>
                <a:ext cx="202" cy="3722"/>
                <a:chOff x="1053" y="168"/>
                <a:chExt cx="202" cy="3722"/>
              </a:xfrm>
            </p:grpSpPr>
            <p:grpSp>
              <p:nvGrpSpPr>
                <p:cNvPr id="2450" name="Google Shape;2450;p67"/>
                <p:cNvGrpSpPr/>
                <p:nvPr/>
              </p:nvGrpSpPr>
              <p:grpSpPr>
                <a:xfrm>
                  <a:off x="1053" y="168"/>
                  <a:ext cx="202" cy="3722"/>
                  <a:chOff x="1053" y="168"/>
                  <a:chExt cx="202" cy="3722"/>
                </a:xfrm>
              </p:grpSpPr>
              <p:sp>
                <p:nvSpPr>
                  <p:cNvPr id="2451" name="Google Shape;2451;p67"/>
                  <p:cNvSpPr/>
                  <p:nvPr/>
                </p:nvSpPr>
                <p:spPr>
                  <a:xfrm>
                    <a:off x="1053" y="168"/>
                    <a:ext cx="202" cy="3722"/>
                  </a:xfrm>
                  <a:prstGeom prst="rect">
                    <a:avLst/>
                  </a:prstGeom>
                  <a:gradFill>
                    <a:gsLst>
                      <a:gs pos="0">
                        <a:srgbClr val="666666"/>
                      </a:gs>
                      <a:gs pos="50000">
                        <a:srgbClr val="DDDDDD"/>
                      </a:gs>
                      <a:gs pos="100000">
                        <a:srgbClr val="666666"/>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452" name="Google Shape;2452;p67"/>
                  <p:cNvCxnSpPr/>
                  <p:nvPr/>
                </p:nvCxnSpPr>
                <p:spPr>
                  <a:xfrm>
                    <a:off x="1079" y="168"/>
                    <a:ext cx="0" cy="3722"/>
                  </a:xfrm>
                  <a:prstGeom prst="straightConnector1">
                    <a:avLst/>
                  </a:prstGeom>
                  <a:noFill/>
                  <a:ln w="15875" cap="flat" cmpd="sng">
                    <a:solidFill>
                      <a:schemeClr val="dk1"/>
                    </a:solidFill>
                    <a:prstDash val="solid"/>
                    <a:round/>
                    <a:headEnd type="none" w="med" len="med"/>
                    <a:tailEnd type="none" w="med" len="med"/>
                  </a:ln>
                </p:spPr>
              </p:cxnSp>
              <p:cxnSp>
                <p:nvCxnSpPr>
                  <p:cNvPr id="2453" name="Google Shape;2453;p67"/>
                  <p:cNvCxnSpPr/>
                  <p:nvPr/>
                </p:nvCxnSpPr>
                <p:spPr>
                  <a:xfrm>
                    <a:off x="1229" y="168"/>
                    <a:ext cx="0" cy="3722"/>
                  </a:xfrm>
                  <a:prstGeom prst="straightConnector1">
                    <a:avLst/>
                  </a:prstGeom>
                  <a:noFill/>
                  <a:ln w="15875" cap="flat" cmpd="sng">
                    <a:solidFill>
                      <a:schemeClr val="dk1"/>
                    </a:solidFill>
                    <a:prstDash val="solid"/>
                    <a:round/>
                    <a:headEnd type="none" w="med" len="med"/>
                    <a:tailEnd type="none" w="med" len="med"/>
                  </a:ln>
                </p:spPr>
              </p:cxnSp>
            </p:grpSp>
            <p:sp>
              <p:nvSpPr>
                <p:cNvPr id="2454" name="Google Shape;2454;p67"/>
                <p:cNvSpPr/>
                <p:nvPr/>
              </p:nvSpPr>
              <p:spPr>
                <a:xfrm>
                  <a:off x="1082" y="422"/>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55" name="Google Shape;2455;p67"/>
                <p:cNvSpPr/>
                <p:nvPr/>
              </p:nvSpPr>
              <p:spPr>
                <a:xfrm>
                  <a:off x="1081" y="170"/>
                  <a:ext cx="144"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56" name="Google Shape;2456;p67"/>
              <p:cNvSpPr/>
              <p:nvPr/>
            </p:nvSpPr>
            <p:spPr>
              <a:xfrm>
                <a:off x="1082" y="2285"/>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457" name="Google Shape;2457;p67"/>
              <p:cNvSpPr/>
              <p:nvPr/>
            </p:nvSpPr>
            <p:spPr>
              <a:xfrm>
                <a:off x="1082" y="2031"/>
                <a:ext cx="143" cy="30"/>
              </a:xfrm>
              <a:prstGeom prst="rect">
                <a:avLst/>
              </a:prstGeom>
              <a:gradFill>
                <a:gsLst>
                  <a:gs pos="0">
                    <a:srgbClr val="DDDDDD"/>
                  </a:gs>
                  <a:gs pos="50000">
                    <a:srgbClr val="666666"/>
                  </a:gs>
                  <a:gs pos="100000">
                    <a:srgbClr val="DDDDDD"/>
                  </a:gs>
                </a:gsLst>
                <a:lin ang="189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58" name="Google Shape;2458;p67"/>
            <p:cNvSpPr/>
            <p:nvPr/>
          </p:nvSpPr>
          <p:spPr>
            <a:xfrm>
              <a:off x="4114" y="3890"/>
              <a:ext cx="677" cy="60"/>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459" name="Google Shape;2459;p67"/>
          <p:cNvSpPr txBox="1"/>
          <p:nvPr/>
        </p:nvSpPr>
        <p:spPr>
          <a:xfrm>
            <a:off x="5141762" y="1539227"/>
            <a:ext cx="408146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u="sng">
                <a:solidFill>
                  <a:schemeClr val="dk1"/>
                </a:solidFill>
                <a:latin typeface="Arial"/>
                <a:ea typeface="Arial"/>
                <a:cs typeface="Arial"/>
                <a:sym typeface="Arial"/>
              </a:rPr>
              <a:t>General Approach</a:t>
            </a:r>
            <a:endParaRPr/>
          </a:p>
        </p:txBody>
      </p:sp>
      <p:sp>
        <p:nvSpPr>
          <p:cNvPr id="2460" name="Google Shape;2460;p67"/>
          <p:cNvSpPr txBox="1"/>
          <p:nvPr/>
        </p:nvSpPr>
        <p:spPr>
          <a:xfrm>
            <a:off x="5151695" y="2208634"/>
            <a:ext cx="6077973" cy="330859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Size links for code level forces</a:t>
            </a:r>
            <a:endParaRPr/>
          </a:p>
          <a:p>
            <a:pPr marL="457200" marR="0" lvl="0" indent="-457200" algn="l" rtl="0">
              <a:spcBef>
                <a:spcPts val="110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Size all other members and connections for maximum forces that can be generated by links</a:t>
            </a:r>
            <a:endParaRPr/>
          </a:p>
          <a:p>
            <a:pPr marL="457200" marR="0" lvl="0" indent="-457200" algn="l" rtl="0">
              <a:spcBef>
                <a:spcPts val="110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Estimate ductility demand on links; check that links can supply the required ductility</a:t>
            </a:r>
            <a:endParaRPr/>
          </a:p>
          <a:p>
            <a:pPr marL="457200" marR="0" lvl="0" indent="-457200" algn="l" rtl="0">
              <a:spcBef>
                <a:spcPts val="1100"/>
              </a:spcBef>
              <a:spcAft>
                <a:spcPts val="0"/>
              </a:spcAft>
              <a:buClr>
                <a:schemeClr val="dk1"/>
              </a:buClr>
              <a:buSzPts val="2200"/>
              <a:buFont typeface="Arial"/>
              <a:buAutoNum type="arabicPeriod"/>
            </a:pPr>
            <a:r>
              <a:rPr lang="en-US" sz="2200" b="0">
                <a:solidFill>
                  <a:schemeClr val="dk1"/>
                </a:solidFill>
                <a:latin typeface="Arial"/>
                <a:ea typeface="Arial"/>
                <a:cs typeface="Arial"/>
                <a:sym typeface="Arial"/>
              </a:rPr>
              <a:t>Detail links to supply high ductility (stiffeners and lateral bracing)</a:t>
            </a:r>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68"/>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a:t>4 – Eccentrically Braced Frames (EBFs)</a:t>
            </a:r>
            <a:endParaRPr/>
          </a:p>
        </p:txBody>
      </p:sp>
      <p:sp>
        <p:nvSpPr>
          <p:cNvPr id="2467" name="Google Shape;2467;p68"/>
          <p:cNvSpPr txBox="1">
            <a:spLocks noGrp="1"/>
          </p:cNvSpPr>
          <p:nvPr>
            <p:ph type="body" idx="2"/>
          </p:nvPr>
        </p:nvSpPr>
        <p:spPr>
          <a:xfrm>
            <a:off x="693105" y="1700808"/>
            <a:ext cx="10945216" cy="4176463"/>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a:latin typeface="Calibri"/>
                <a:ea typeface="Calibri"/>
                <a:cs typeface="Calibri"/>
                <a:sym typeface="Calibri"/>
              </a:rPr>
              <a:t>Description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Basic Behavior of Eccentrically Braced Frames</a:t>
            </a:r>
            <a:endParaRPr/>
          </a:p>
          <a:p>
            <a:pPr marL="457200" lvl="0" indent="-457200" algn="l" rtl="0">
              <a:spcBef>
                <a:spcPts val="640"/>
              </a:spcBef>
              <a:spcAft>
                <a:spcPts val="0"/>
              </a:spcAft>
              <a:buClr>
                <a:srgbClr val="000000"/>
              </a:buClr>
              <a:buSzPts val="3200"/>
              <a:buFont typeface="Arial"/>
              <a:buChar char="•"/>
            </a:pPr>
            <a:r>
              <a:rPr lang="en-US">
                <a:latin typeface="Calibri"/>
                <a:ea typeface="Calibri"/>
                <a:cs typeface="Calibri"/>
                <a:sym typeface="Calibri"/>
              </a:rPr>
              <a:t>AISC Seismic Provisions for Eccentrically Braced Frames</a:t>
            </a:r>
            <a:endParaRPr/>
          </a:p>
          <a:p>
            <a:pPr marL="0" lvl="0" indent="0" algn="l" rtl="0">
              <a:spcBef>
                <a:spcPts val="640"/>
              </a:spcBef>
              <a:spcAft>
                <a:spcPts val="0"/>
              </a:spcAft>
              <a:buClr>
                <a:srgbClr val="000000"/>
              </a:buClr>
              <a:buSzPts val="3200"/>
              <a:buFont typeface="Calibri"/>
              <a:buNone/>
            </a:pPr>
            <a:endParaRPr/>
          </a:p>
        </p:txBody>
      </p:sp>
      <p:sp>
        <p:nvSpPr>
          <p:cNvPr id="2468" name="Google Shape;2468;p6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
        <p:nvSpPr>
          <p:cNvPr id="2469" name="Google Shape;2469;p68"/>
          <p:cNvSpPr/>
          <p:nvPr/>
        </p:nvSpPr>
        <p:spPr>
          <a:xfrm>
            <a:off x="693103" y="2852936"/>
            <a:ext cx="9651369" cy="576064"/>
          </a:xfrm>
          <a:prstGeom prst="rect">
            <a:avLst/>
          </a:prstGeom>
          <a:no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sp>
        <p:nvSpPr>
          <p:cNvPr id="2475" name="Google Shape;2475;p69"/>
          <p:cNvSpPr txBox="1">
            <a:spLocks noGrp="1"/>
          </p:cNvSpPr>
          <p:nvPr>
            <p:ph type="body" idx="1"/>
          </p:nvPr>
        </p:nvSpPr>
        <p:spPr>
          <a:xfrm>
            <a:off x="693105" y="431870"/>
            <a:ext cx="10945216" cy="98090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3600"/>
              <a:buFont typeface="Arial"/>
              <a:buNone/>
            </a:pPr>
            <a:r>
              <a:rPr lang="en-US" dirty="0"/>
              <a:t>2022 AISC Seismic Provisions</a:t>
            </a:r>
            <a:endParaRPr dirty="0"/>
          </a:p>
        </p:txBody>
      </p:sp>
      <p:sp>
        <p:nvSpPr>
          <p:cNvPr id="2476" name="Google Shape;2476;p69"/>
          <p:cNvSpPr txBox="1">
            <a:spLocks noGrp="1"/>
          </p:cNvSpPr>
          <p:nvPr>
            <p:ph type="body" idx="2"/>
          </p:nvPr>
        </p:nvSpPr>
        <p:spPr>
          <a:xfrm>
            <a:off x="1199455" y="2420887"/>
            <a:ext cx="10438865" cy="3456383"/>
          </a:xfrm>
          <a:prstGeom prst="rect">
            <a:avLst/>
          </a:prstGeom>
          <a:noFill/>
          <a:ln>
            <a:noFill/>
          </a:ln>
        </p:spPr>
        <p:txBody>
          <a:bodyPr spcFirstLastPara="1" wrap="square" lIns="91425" tIns="45700" rIns="91425" bIns="45700" numCol="2" anchor="t" anchorCtr="0">
            <a:noAutofit/>
          </a:bodyPr>
          <a:lstStyle/>
          <a:p>
            <a:pPr marL="0" lvl="0" indent="0" algn="l" rtl="0">
              <a:spcBef>
                <a:spcPts val="0"/>
              </a:spcBef>
              <a:spcAft>
                <a:spcPts val="0"/>
              </a:spcAft>
              <a:buClr>
                <a:srgbClr val="000000"/>
              </a:buClr>
              <a:buSzPts val="2800"/>
              <a:buFont typeface="Arial"/>
              <a:buNone/>
            </a:pPr>
            <a:r>
              <a:rPr lang="en-US" sz="2800" dirty="0">
                <a:latin typeface="Arial"/>
                <a:ea typeface="Arial"/>
                <a:cs typeface="Arial"/>
                <a:sym typeface="Arial"/>
              </a:rPr>
              <a:t>F3.1	Scope</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F3.2	Basis of Design</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F3.3	Analysis</a:t>
            </a:r>
            <a:endParaRPr dirty="0"/>
          </a:p>
          <a:p>
            <a:pPr marL="0" lvl="0" indent="0" algn="l" rtl="0">
              <a:spcBef>
                <a:spcPts val="1400"/>
              </a:spcBef>
              <a:spcAft>
                <a:spcPts val="0"/>
              </a:spcAft>
              <a:buClr>
                <a:srgbClr val="000000"/>
              </a:buClr>
              <a:buSzPts val="2800"/>
              <a:buFont typeface="Arial"/>
              <a:buNone/>
            </a:pPr>
            <a:r>
              <a:rPr lang="en-US" sz="2800" dirty="0">
                <a:latin typeface="Arial"/>
                <a:ea typeface="Arial"/>
                <a:cs typeface="Arial"/>
                <a:sym typeface="Arial"/>
              </a:rPr>
              <a:t>F3.4	System Requirements</a:t>
            </a:r>
            <a:endParaRPr dirty="0"/>
          </a:p>
          <a:p>
            <a:pPr marL="0" lvl="0" indent="0" algn="l" rtl="0">
              <a:spcBef>
                <a:spcPts val="1400"/>
              </a:spcBef>
              <a:spcAft>
                <a:spcPts val="0"/>
              </a:spcAft>
              <a:buClr>
                <a:srgbClr val="000000"/>
              </a:buClr>
              <a:buSzPts val="2800"/>
              <a:buFont typeface="Calibri"/>
              <a:buNone/>
            </a:pPr>
            <a:endParaRPr sz="1100" dirty="0">
              <a:latin typeface="Arial"/>
              <a:ea typeface="Arial"/>
              <a:cs typeface="Arial"/>
              <a:sym typeface="Arial"/>
            </a:endParaRPr>
          </a:p>
          <a:p>
            <a:pPr marL="0" lvl="0" indent="0" algn="l" rtl="0">
              <a:spcBef>
                <a:spcPts val="1400"/>
              </a:spcBef>
              <a:spcAft>
                <a:spcPts val="0"/>
              </a:spcAft>
              <a:buClr>
                <a:srgbClr val="000000"/>
              </a:buClr>
              <a:buSzPts val="2800"/>
              <a:buFont typeface="Calibri"/>
              <a:buNone/>
            </a:pPr>
            <a:endParaRPr sz="2800" dirty="0">
              <a:latin typeface="Arial"/>
              <a:ea typeface="Arial"/>
              <a:cs typeface="Arial"/>
              <a:sym typeface="Arial"/>
            </a:endParaRPr>
          </a:p>
          <a:p>
            <a:pPr marL="0" lvl="0" indent="0" algn="l" rtl="0">
              <a:spcBef>
                <a:spcPts val="0"/>
              </a:spcBef>
              <a:spcAft>
                <a:spcPts val="0"/>
              </a:spcAft>
              <a:buClr>
                <a:srgbClr val="000000"/>
              </a:buClr>
              <a:buSzPts val="2800"/>
              <a:buFont typeface="Arial"/>
              <a:buNone/>
            </a:pPr>
            <a:r>
              <a:rPr lang="en-US" sz="2800" dirty="0">
                <a:latin typeface="Arial"/>
                <a:ea typeface="Arial"/>
                <a:cs typeface="Arial"/>
                <a:sym typeface="Arial"/>
              </a:rPr>
              <a:t>F3.5	Members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F3.5a	Basic Requirements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F3.5b 	Links</a:t>
            </a:r>
            <a:endParaRPr dirty="0"/>
          </a:p>
          <a:p>
            <a:pPr marL="914293" lvl="2" indent="0" algn="l" rtl="0">
              <a:spcBef>
                <a:spcPts val="1000"/>
              </a:spcBef>
              <a:spcAft>
                <a:spcPts val="0"/>
              </a:spcAft>
              <a:buClr>
                <a:schemeClr val="dk1"/>
              </a:buClr>
              <a:buSzPts val="2000"/>
              <a:buNone/>
            </a:pPr>
            <a:r>
              <a:rPr lang="en-US" sz="2000" dirty="0">
                <a:solidFill>
                  <a:schemeClr val="dk1"/>
                </a:solidFill>
                <a:latin typeface="Arial"/>
                <a:ea typeface="Arial"/>
                <a:cs typeface="Arial"/>
                <a:sym typeface="Arial"/>
              </a:rPr>
              <a:t>F3.5c 	Protected Zones</a:t>
            </a:r>
            <a:endParaRPr dirty="0"/>
          </a:p>
          <a:p>
            <a:pPr marL="0" lvl="0" indent="0" algn="l" rtl="0">
              <a:spcBef>
                <a:spcPts val="800"/>
              </a:spcBef>
              <a:spcAft>
                <a:spcPts val="0"/>
              </a:spcAft>
              <a:buClr>
                <a:srgbClr val="000000"/>
              </a:buClr>
              <a:buSzPts val="2800"/>
              <a:buFont typeface="Arial"/>
              <a:buNone/>
            </a:pPr>
            <a:r>
              <a:rPr lang="en-US" sz="2800" dirty="0">
                <a:latin typeface="Arial"/>
                <a:ea typeface="Arial"/>
                <a:cs typeface="Arial"/>
                <a:sym typeface="Arial"/>
              </a:rPr>
              <a:t>F3.6 	Connections</a:t>
            </a:r>
            <a:endParaRPr dirty="0"/>
          </a:p>
          <a:p>
            <a:pPr marL="0" lvl="0" indent="0" algn="l" rtl="0">
              <a:spcBef>
                <a:spcPts val="1000"/>
              </a:spcBef>
              <a:spcAft>
                <a:spcPts val="0"/>
              </a:spcAft>
              <a:buClr>
                <a:srgbClr val="000000"/>
              </a:buClr>
              <a:buSzPts val="2000"/>
              <a:buFont typeface="Calibri"/>
              <a:buNone/>
            </a:pPr>
            <a:endParaRPr sz="2000" dirty="0">
              <a:latin typeface="Arial Narrow"/>
              <a:ea typeface="Arial Narrow"/>
              <a:cs typeface="Arial Narrow"/>
              <a:sym typeface="Arial Narrow"/>
            </a:endParaRPr>
          </a:p>
          <a:p>
            <a:pPr marL="0" lvl="0" indent="0" algn="l" rtl="0">
              <a:spcBef>
                <a:spcPts val="560"/>
              </a:spcBef>
              <a:spcAft>
                <a:spcPts val="0"/>
              </a:spcAft>
              <a:buClr>
                <a:srgbClr val="000000"/>
              </a:buClr>
              <a:buSzPts val="2800"/>
              <a:buFont typeface="Calibri"/>
              <a:buNone/>
            </a:pPr>
            <a:endParaRPr sz="2800" dirty="0"/>
          </a:p>
        </p:txBody>
      </p:sp>
      <p:sp>
        <p:nvSpPr>
          <p:cNvPr id="2477" name="Google Shape;2477;p6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69</a:t>
            </a:fld>
            <a:endParaRPr/>
          </a:p>
        </p:txBody>
      </p:sp>
      <p:sp>
        <p:nvSpPr>
          <p:cNvPr id="2478" name="Google Shape;2478;p69"/>
          <p:cNvSpPr txBox="1"/>
          <p:nvPr/>
        </p:nvSpPr>
        <p:spPr>
          <a:xfrm>
            <a:off x="681992" y="1690162"/>
            <a:ext cx="10956327" cy="98090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000000"/>
              </a:buClr>
              <a:buSzPts val="3200"/>
              <a:buFont typeface="Arial"/>
              <a:buNone/>
            </a:pPr>
            <a:r>
              <a:rPr lang="en-US" sz="3200" b="1" i="0" u="sng">
                <a:solidFill>
                  <a:srgbClr val="000000"/>
                </a:solidFill>
                <a:latin typeface="Arial"/>
                <a:ea typeface="Arial"/>
                <a:cs typeface="Arial"/>
                <a:sym typeface="Arial"/>
              </a:rPr>
              <a:t>Section F3. Eccentrically Braced Frames (EBF)</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pSp>
        <p:nvGrpSpPr>
          <p:cNvPr id="246" name="Google Shape;246;p7"/>
          <p:cNvGrpSpPr/>
          <p:nvPr/>
        </p:nvGrpSpPr>
        <p:grpSpPr>
          <a:xfrm>
            <a:off x="3935760" y="642486"/>
            <a:ext cx="3771900" cy="6003925"/>
            <a:chOff x="1018" y="459"/>
            <a:chExt cx="2376" cy="3782"/>
          </a:xfrm>
        </p:grpSpPr>
        <p:grpSp>
          <p:nvGrpSpPr>
            <p:cNvPr id="247" name="Google Shape;247;p7"/>
            <p:cNvGrpSpPr/>
            <p:nvPr/>
          </p:nvGrpSpPr>
          <p:grpSpPr>
            <a:xfrm>
              <a:off x="1102" y="459"/>
              <a:ext cx="2226" cy="3722"/>
              <a:chOff x="1102" y="459"/>
              <a:chExt cx="2226" cy="3722"/>
            </a:xfrm>
          </p:grpSpPr>
          <p:sp>
            <p:nvSpPr>
              <p:cNvPr id="248" name="Google Shape;248;p7"/>
              <p:cNvSpPr/>
              <p:nvPr/>
            </p:nvSpPr>
            <p:spPr>
              <a:xfrm>
                <a:off x="1309" y="3746"/>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249" name="Google Shape;249;p7"/>
              <p:cNvGrpSpPr/>
              <p:nvPr/>
            </p:nvGrpSpPr>
            <p:grpSpPr>
              <a:xfrm>
                <a:off x="2384" y="2609"/>
                <a:ext cx="355" cy="242"/>
                <a:chOff x="2384" y="2609"/>
                <a:chExt cx="355" cy="242"/>
              </a:xfrm>
            </p:grpSpPr>
            <p:sp>
              <p:nvSpPr>
                <p:cNvPr id="250" name="Google Shape;250;p7"/>
                <p:cNvSpPr/>
                <p:nvPr/>
              </p:nvSpPr>
              <p:spPr>
                <a:xfrm>
                  <a:off x="2384" y="2609"/>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51" name="Google Shape;251;p7"/>
                <p:cNvSpPr/>
                <p:nvPr/>
              </p:nvSpPr>
              <p:spPr>
                <a:xfrm>
                  <a:off x="2722" y="2609"/>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52" name="Google Shape;252;p7"/>
              <p:cNvGrpSpPr/>
              <p:nvPr/>
            </p:nvGrpSpPr>
            <p:grpSpPr>
              <a:xfrm>
                <a:off x="1305" y="2322"/>
                <a:ext cx="1435" cy="287"/>
                <a:chOff x="1305" y="2322"/>
                <a:chExt cx="1435" cy="287"/>
              </a:xfrm>
            </p:grpSpPr>
            <p:grpSp>
              <p:nvGrpSpPr>
                <p:cNvPr id="253" name="Google Shape;253;p7"/>
                <p:cNvGrpSpPr/>
                <p:nvPr/>
              </p:nvGrpSpPr>
              <p:grpSpPr>
                <a:xfrm>
                  <a:off x="1305" y="2322"/>
                  <a:ext cx="1434" cy="287"/>
                  <a:chOff x="1305" y="2322"/>
                  <a:chExt cx="1434" cy="287"/>
                </a:xfrm>
              </p:grpSpPr>
              <p:grpSp>
                <p:nvGrpSpPr>
                  <p:cNvPr id="254" name="Google Shape;254;p7"/>
                  <p:cNvGrpSpPr/>
                  <p:nvPr/>
                </p:nvGrpSpPr>
                <p:grpSpPr>
                  <a:xfrm>
                    <a:off x="1305" y="2322"/>
                    <a:ext cx="1434" cy="287"/>
                    <a:chOff x="1255" y="869"/>
                    <a:chExt cx="1434" cy="287"/>
                  </a:xfrm>
                </p:grpSpPr>
                <p:sp>
                  <p:nvSpPr>
                    <p:cNvPr id="255" name="Google Shape;255;p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56" name="Google Shape;256;p7"/>
                    <p:cNvCxnSpPr/>
                    <p:nvPr/>
                  </p:nvCxnSpPr>
                  <p:spPr>
                    <a:xfrm>
                      <a:off x="1255" y="901"/>
                      <a:ext cx="1434" cy="0"/>
                    </a:xfrm>
                    <a:prstGeom prst="straightConnector1">
                      <a:avLst/>
                    </a:prstGeom>
                    <a:noFill/>
                    <a:ln>
                      <a:noFill/>
                    </a:ln>
                  </p:spPr>
                </p:cxnSp>
                <p:cxnSp>
                  <p:nvCxnSpPr>
                    <p:cNvPr id="257" name="Google Shape;257;p7"/>
                    <p:cNvCxnSpPr/>
                    <p:nvPr/>
                  </p:nvCxnSpPr>
                  <p:spPr>
                    <a:xfrm>
                      <a:off x="1255" y="1124"/>
                      <a:ext cx="1434" cy="0"/>
                    </a:xfrm>
                    <a:prstGeom prst="straightConnector1">
                      <a:avLst/>
                    </a:prstGeom>
                    <a:noFill/>
                    <a:ln>
                      <a:noFill/>
                    </a:ln>
                  </p:spPr>
                </p:cxnSp>
              </p:grpSp>
              <p:sp>
                <p:nvSpPr>
                  <p:cNvPr id="258" name="Google Shape;258;p7"/>
                  <p:cNvSpPr/>
                  <p:nvPr/>
                </p:nvSpPr>
                <p:spPr>
                  <a:xfrm>
                    <a:off x="1305" y="2379"/>
                    <a:ext cx="35" cy="173"/>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59" name="Google Shape;259;p7"/>
                <p:cNvSpPr/>
                <p:nvPr/>
              </p:nvSpPr>
              <p:spPr>
                <a:xfrm>
                  <a:off x="2723" y="2354"/>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60" name="Google Shape;260;p7"/>
              <p:cNvSpPr/>
              <p:nvPr/>
            </p:nvSpPr>
            <p:spPr>
              <a:xfrm rot="-2897558">
                <a:off x="1101" y="3285"/>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61" name="Google Shape;261;p7"/>
              <p:cNvSpPr/>
              <p:nvPr/>
            </p:nvSpPr>
            <p:spPr>
              <a:xfrm>
                <a:off x="2384" y="2355"/>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62" name="Google Shape;262;p7"/>
              <p:cNvCxnSpPr/>
              <p:nvPr/>
            </p:nvCxnSpPr>
            <p:spPr>
              <a:xfrm>
                <a:off x="1309" y="232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63" name="Google Shape;263;p7"/>
              <p:cNvCxnSpPr/>
              <p:nvPr/>
            </p:nvCxnSpPr>
            <p:spPr>
              <a:xfrm>
                <a:off x="1309" y="2355"/>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64" name="Google Shape;264;p7"/>
              <p:cNvCxnSpPr/>
              <p:nvPr/>
            </p:nvCxnSpPr>
            <p:spPr>
              <a:xfrm>
                <a:off x="1309" y="2577"/>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65" name="Google Shape;265;p7"/>
              <p:cNvCxnSpPr/>
              <p:nvPr/>
            </p:nvCxnSpPr>
            <p:spPr>
              <a:xfrm>
                <a:off x="1309" y="2606"/>
                <a:ext cx="1427" cy="0"/>
              </a:xfrm>
              <a:prstGeom prst="straightConnector1">
                <a:avLst/>
              </a:prstGeom>
              <a:noFill/>
              <a:ln w="12700" cap="flat" cmpd="sng">
                <a:solidFill>
                  <a:srgbClr val="000000"/>
                </a:solidFill>
                <a:prstDash val="solid"/>
                <a:round/>
                <a:headEnd type="none" w="med" len="med"/>
                <a:tailEnd type="none" w="med" len="med"/>
              </a:ln>
            </p:spPr>
          </p:cxnSp>
          <p:grpSp>
            <p:nvGrpSpPr>
              <p:cNvPr id="266" name="Google Shape;266;p7"/>
              <p:cNvGrpSpPr/>
              <p:nvPr/>
            </p:nvGrpSpPr>
            <p:grpSpPr>
              <a:xfrm>
                <a:off x="2736" y="2322"/>
                <a:ext cx="392" cy="287"/>
                <a:chOff x="2736" y="2322"/>
                <a:chExt cx="392" cy="287"/>
              </a:xfrm>
            </p:grpSpPr>
            <p:sp>
              <p:nvSpPr>
                <p:cNvPr id="267" name="Google Shape;267;p7"/>
                <p:cNvSpPr/>
                <p:nvPr/>
              </p:nvSpPr>
              <p:spPr>
                <a:xfrm>
                  <a:off x="2740" y="2322"/>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68" name="Google Shape;268;p7"/>
                <p:cNvCxnSpPr/>
                <p:nvPr/>
              </p:nvCxnSpPr>
              <p:spPr>
                <a:xfrm>
                  <a:off x="2740" y="2355"/>
                  <a:ext cx="381" cy="0"/>
                </a:xfrm>
                <a:prstGeom prst="straightConnector1">
                  <a:avLst/>
                </a:prstGeom>
                <a:noFill/>
                <a:ln w="12700" cap="flat" cmpd="sng">
                  <a:solidFill>
                    <a:srgbClr val="000000"/>
                  </a:solidFill>
                  <a:prstDash val="solid"/>
                  <a:round/>
                  <a:headEnd type="none" w="med" len="med"/>
                  <a:tailEnd type="none" w="med" len="med"/>
                </a:ln>
              </p:spPr>
            </p:cxnSp>
            <p:cxnSp>
              <p:nvCxnSpPr>
                <p:cNvPr id="269" name="Google Shape;269;p7"/>
                <p:cNvCxnSpPr/>
                <p:nvPr/>
              </p:nvCxnSpPr>
              <p:spPr>
                <a:xfrm>
                  <a:off x="2736" y="2577"/>
                  <a:ext cx="381" cy="0"/>
                </a:xfrm>
                <a:prstGeom prst="straightConnector1">
                  <a:avLst/>
                </a:prstGeom>
                <a:noFill/>
                <a:ln w="12700" cap="flat" cmpd="sng">
                  <a:solidFill>
                    <a:srgbClr val="000000"/>
                  </a:solidFill>
                  <a:prstDash val="solid"/>
                  <a:round/>
                  <a:headEnd type="none" w="med" len="med"/>
                  <a:tailEnd type="none" w="med" len="med"/>
                </a:ln>
              </p:spPr>
            </p:cxnSp>
            <p:cxnSp>
              <p:nvCxnSpPr>
                <p:cNvPr id="270" name="Google Shape;270;p7"/>
                <p:cNvCxnSpPr/>
                <p:nvPr/>
              </p:nvCxnSpPr>
              <p:spPr>
                <a:xfrm>
                  <a:off x="2736" y="2606"/>
                  <a:ext cx="392" cy="0"/>
                </a:xfrm>
                <a:prstGeom prst="straightConnector1">
                  <a:avLst/>
                </a:prstGeom>
                <a:noFill/>
                <a:ln w="12700" cap="flat" cmpd="sng">
                  <a:solidFill>
                    <a:srgbClr val="000000"/>
                  </a:solidFill>
                  <a:prstDash val="solid"/>
                  <a:round/>
                  <a:headEnd type="none" w="med" len="med"/>
                  <a:tailEnd type="none" w="med" len="med"/>
                </a:ln>
              </p:spPr>
            </p:cxnSp>
            <p:cxnSp>
              <p:nvCxnSpPr>
                <p:cNvPr id="271" name="Google Shape;271;p7"/>
                <p:cNvCxnSpPr/>
                <p:nvPr/>
              </p:nvCxnSpPr>
              <p:spPr>
                <a:xfrm>
                  <a:off x="2736" y="2322"/>
                  <a:ext cx="392" cy="0"/>
                </a:xfrm>
                <a:prstGeom prst="straightConnector1">
                  <a:avLst/>
                </a:prstGeom>
                <a:noFill/>
                <a:ln w="12700" cap="flat" cmpd="sng">
                  <a:solidFill>
                    <a:srgbClr val="000000"/>
                  </a:solidFill>
                  <a:prstDash val="solid"/>
                  <a:round/>
                  <a:headEnd type="none" w="med" len="med"/>
                  <a:tailEnd type="none" w="med" len="med"/>
                </a:ln>
              </p:spPr>
            </p:cxnSp>
          </p:grpSp>
          <p:sp>
            <p:nvSpPr>
              <p:cNvPr id="272" name="Google Shape;272;p7"/>
              <p:cNvSpPr/>
              <p:nvPr/>
            </p:nvSpPr>
            <p:spPr>
              <a:xfrm>
                <a:off x="2802"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3" name="Google Shape;273;p7"/>
              <p:cNvSpPr/>
              <p:nvPr/>
            </p:nvSpPr>
            <p:spPr>
              <a:xfrm>
                <a:off x="2881"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4" name="Google Shape;274;p7"/>
              <p:cNvSpPr/>
              <p:nvPr/>
            </p:nvSpPr>
            <p:spPr>
              <a:xfrm>
                <a:off x="2961"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5" name="Google Shape;275;p7"/>
              <p:cNvSpPr/>
              <p:nvPr/>
            </p:nvSpPr>
            <p:spPr>
              <a:xfrm>
                <a:off x="3040" y="2353"/>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6" name="Google Shape;276;p7"/>
              <p:cNvSpPr/>
              <p:nvPr/>
            </p:nvSpPr>
            <p:spPr>
              <a:xfrm flipH="1">
                <a:off x="3121" y="49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77" name="Google Shape;277;p7"/>
              <p:cNvSpPr/>
              <p:nvPr/>
            </p:nvSpPr>
            <p:spPr>
              <a:xfrm>
                <a:off x="1310" y="188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278" name="Google Shape;278;p7"/>
              <p:cNvGrpSpPr/>
              <p:nvPr/>
            </p:nvGrpSpPr>
            <p:grpSpPr>
              <a:xfrm>
                <a:off x="2385" y="746"/>
                <a:ext cx="355" cy="242"/>
                <a:chOff x="2385" y="746"/>
                <a:chExt cx="355" cy="242"/>
              </a:xfrm>
            </p:grpSpPr>
            <p:sp>
              <p:nvSpPr>
                <p:cNvPr id="279" name="Google Shape;279;p7"/>
                <p:cNvSpPr/>
                <p:nvPr/>
              </p:nvSpPr>
              <p:spPr>
                <a:xfrm>
                  <a:off x="2385" y="74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9B9B9B"/>
                    </a:gs>
                  </a:gsLst>
                  <a:path path="circle">
                    <a:fillToRect l="50000" t="50000" r="50000" b="50000"/>
                  </a:path>
                  <a:tileRect/>
                </a:gradFill>
                <a:ln w="9525" cap="flat" cmpd="sng">
                  <a:solidFill>
                    <a:srgbClr val="00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80" name="Google Shape;280;p7"/>
                <p:cNvSpPr/>
                <p:nvPr/>
              </p:nvSpPr>
              <p:spPr>
                <a:xfrm>
                  <a:off x="2723" y="746"/>
                  <a:ext cx="17" cy="196"/>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281" name="Google Shape;281;p7"/>
              <p:cNvGrpSpPr/>
              <p:nvPr/>
            </p:nvGrpSpPr>
            <p:grpSpPr>
              <a:xfrm>
                <a:off x="1306" y="459"/>
                <a:ext cx="1435" cy="287"/>
                <a:chOff x="1306" y="459"/>
                <a:chExt cx="1435" cy="287"/>
              </a:xfrm>
            </p:grpSpPr>
            <p:grpSp>
              <p:nvGrpSpPr>
                <p:cNvPr id="282" name="Google Shape;282;p7"/>
                <p:cNvGrpSpPr/>
                <p:nvPr/>
              </p:nvGrpSpPr>
              <p:grpSpPr>
                <a:xfrm>
                  <a:off x="1306" y="459"/>
                  <a:ext cx="1434" cy="287"/>
                  <a:chOff x="1306" y="459"/>
                  <a:chExt cx="1434" cy="287"/>
                </a:xfrm>
              </p:grpSpPr>
              <p:grpSp>
                <p:nvGrpSpPr>
                  <p:cNvPr id="283" name="Google Shape;283;p7"/>
                  <p:cNvGrpSpPr/>
                  <p:nvPr/>
                </p:nvGrpSpPr>
                <p:grpSpPr>
                  <a:xfrm>
                    <a:off x="1306" y="459"/>
                    <a:ext cx="1434" cy="287"/>
                    <a:chOff x="1255" y="869"/>
                    <a:chExt cx="1434" cy="287"/>
                  </a:xfrm>
                </p:grpSpPr>
                <p:sp>
                  <p:nvSpPr>
                    <p:cNvPr id="284" name="Google Shape;284;p7"/>
                    <p:cNvSpPr/>
                    <p:nvPr/>
                  </p:nvSpPr>
                  <p:spPr>
                    <a:xfrm>
                      <a:off x="1255" y="869"/>
                      <a:ext cx="1434"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85" name="Google Shape;285;p7"/>
                    <p:cNvCxnSpPr/>
                    <p:nvPr/>
                  </p:nvCxnSpPr>
                  <p:spPr>
                    <a:xfrm>
                      <a:off x="1255" y="901"/>
                      <a:ext cx="1434" cy="0"/>
                    </a:xfrm>
                    <a:prstGeom prst="straightConnector1">
                      <a:avLst/>
                    </a:prstGeom>
                    <a:noFill/>
                    <a:ln>
                      <a:noFill/>
                    </a:ln>
                  </p:spPr>
                </p:cxnSp>
                <p:cxnSp>
                  <p:nvCxnSpPr>
                    <p:cNvPr id="286" name="Google Shape;286;p7"/>
                    <p:cNvCxnSpPr/>
                    <p:nvPr/>
                  </p:nvCxnSpPr>
                  <p:spPr>
                    <a:xfrm>
                      <a:off x="1255" y="1124"/>
                      <a:ext cx="1434" cy="0"/>
                    </a:xfrm>
                    <a:prstGeom prst="straightConnector1">
                      <a:avLst/>
                    </a:prstGeom>
                    <a:noFill/>
                    <a:ln>
                      <a:noFill/>
                    </a:ln>
                  </p:spPr>
                </p:cxnSp>
              </p:grpSp>
              <p:sp>
                <p:nvSpPr>
                  <p:cNvPr id="287" name="Google Shape;287;p7"/>
                  <p:cNvSpPr/>
                  <p:nvPr/>
                </p:nvSpPr>
                <p:spPr>
                  <a:xfrm>
                    <a:off x="1306" y="516"/>
                    <a:ext cx="35" cy="173"/>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88" name="Google Shape;288;p7"/>
                <p:cNvSpPr/>
                <p:nvPr/>
              </p:nvSpPr>
              <p:spPr>
                <a:xfrm>
                  <a:off x="2724" y="491"/>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289" name="Google Shape;289;p7"/>
              <p:cNvSpPr/>
              <p:nvPr/>
            </p:nvSpPr>
            <p:spPr>
              <a:xfrm rot="-2897558">
                <a:off x="1102" y="1422"/>
                <a:ext cx="1721" cy="95"/>
              </a:xfrm>
              <a:prstGeom prst="rect">
                <a:avLst/>
              </a:prstGeom>
              <a:gradFill>
                <a:gsLst>
                  <a:gs pos="0">
                    <a:srgbClr val="DDDDDD"/>
                  </a:gs>
                  <a:gs pos="50000">
                    <a:srgbClr val="9B9B9B"/>
                  </a:gs>
                  <a:gs pos="100000">
                    <a:srgbClr val="DDDDDD"/>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90" name="Google Shape;290;p7"/>
              <p:cNvSpPr/>
              <p:nvPr/>
            </p:nvSpPr>
            <p:spPr>
              <a:xfrm>
                <a:off x="2385" y="492"/>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91" name="Google Shape;291;p7"/>
              <p:cNvCxnSpPr/>
              <p:nvPr/>
            </p:nvCxnSpPr>
            <p:spPr>
              <a:xfrm>
                <a:off x="1310" y="459"/>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92" name="Google Shape;292;p7"/>
              <p:cNvCxnSpPr/>
              <p:nvPr/>
            </p:nvCxnSpPr>
            <p:spPr>
              <a:xfrm>
                <a:off x="1310" y="492"/>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93" name="Google Shape;293;p7"/>
              <p:cNvCxnSpPr/>
              <p:nvPr/>
            </p:nvCxnSpPr>
            <p:spPr>
              <a:xfrm>
                <a:off x="1310" y="714"/>
                <a:ext cx="1427" cy="0"/>
              </a:xfrm>
              <a:prstGeom prst="straightConnector1">
                <a:avLst/>
              </a:prstGeom>
              <a:noFill/>
              <a:ln w="12700" cap="flat" cmpd="sng">
                <a:solidFill>
                  <a:srgbClr val="000000"/>
                </a:solidFill>
                <a:prstDash val="solid"/>
                <a:round/>
                <a:headEnd type="none" w="med" len="med"/>
                <a:tailEnd type="none" w="med" len="med"/>
              </a:ln>
            </p:spPr>
          </p:cxnSp>
          <p:cxnSp>
            <p:nvCxnSpPr>
              <p:cNvPr id="294" name="Google Shape;294;p7"/>
              <p:cNvCxnSpPr/>
              <p:nvPr/>
            </p:nvCxnSpPr>
            <p:spPr>
              <a:xfrm>
                <a:off x="1310" y="743"/>
                <a:ext cx="1427" cy="0"/>
              </a:xfrm>
              <a:prstGeom prst="straightConnector1">
                <a:avLst/>
              </a:prstGeom>
              <a:noFill/>
              <a:ln w="12700" cap="flat" cmpd="sng">
                <a:solidFill>
                  <a:srgbClr val="000000"/>
                </a:solidFill>
                <a:prstDash val="solid"/>
                <a:round/>
                <a:headEnd type="none" w="med" len="med"/>
                <a:tailEnd type="none" w="med" len="med"/>
              </a:ln>
            </p:spPr>
          </p:cxnSp>
          <p:sp>
            <p:nvSpPr>
              <p:cNvPr id="295" name="Google Shape;295;p7"/>
              <p:cNvSpPr/>
              <p:nvPr/>
            </p:nvSpPr>
            <p:spPr>
              <a:xfrm>
                <a:off x="2741" y="459"/>
                <a:ext cx="381" cy="287"/>
              </a:xfrm>
              <a:prstGeom prst="rect">
                <a:avLst/>
              </a:prstGeom>
              <a:gradFill>
                <a:gsLst>
                  <a:gs pos="0">
                    <a:srgbClr val="9B9B9B"/>
                  </a:gs>
                  <a:gs pos="50000">
                    <a:srgbClr val="DDDDDD"/>
                  </a:gs>
                  <a:gs pos="100000">
                    <a:srgbClr val="9B9B9B"/>
                  </a:gs>
                </a:gsLst>
                <a:lin ang="5400000" scaled="0"/>
              </a:gra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296" name="Google Shape;296;p7"/>
              <p:cNvCxnSpPr/>
              <p:nvPr/>
            </p:nvCxnSpPr>
            <p:spPr>
              <a:xfrm>
                <a:off x="2741" y="492"/>
                <a:ext cx="381" cy="0"/>
              </a:xfrm>
              <a:prstGeom prst="straightConnector1">
                <a:avLst/>
              </a:prstGeom>
              <a:noFill/>
              <a:ln w="12700" cap="flat" cmpd="sng">
                <a:solidFill>
                  <a:srgbClr val="000000"/>
                </a:solidFill>
                <a:prstDash val="solid"/>
                <a:round/>
                <a:headEnd type="none" w="med" len="med"/>
                <a:tailEnd type="none" w="med" len="med"/>
              </a:ln>
            </p:spPr>
          </p:cxnSp>
          <p:cxnSp>
            <p:nvCxnSpPr>
              <p:cNvPr id="297" name="Google Shape;297;p7"/>
              <p:cNvCxnSpPr/>
              <p:nvPr/>
            </p:nvCxnSpPr>
            <p:spPr>
              <a:xfrm>
                <a:off x="2737" y="714"/>
                <a:ext cx="381" cy="0"/>
              </a:xfrm>
              <a:prstGeom prst="straightConnector1">
                <a:avLst/>
              </a:prstGeom>
              <a:noFill/>
              <a:ln w="12700" cap="flat" cmpd="sng">
                <a:solidFill>
                  <a:srgbClr val="000000"/>
                </a:solidFill>
                <a:prstDash val="solid"/>
                <a:round/>
                <a:headEnd type="none" w="med" len="med"/>
                <a:tailEnd type="none" w="med" len="med"/>
              </a:ln>
            </p:spPr>
          </p:cxnSp>
          <p:cxnSp>
            <p:nvCxnSpPr>
              <p:cNvPr id="298" name="Google Shape;298;p7"/>
              <p:cNvCxnSpPr/>
              <p:nvPr/>
            </p:nvCxnSpPr>
            <p:spPr>
              <a:xfrm>
                <a:off x="2737" y="743"/>
                <a:ext cx="392" cy="0"/>
              </a:xfrm>
              <a:prstGeom prst="straightConnector1">
                <a:avLst/>
              </a:prstGeom>
              <a:noFill/>
              <a:ln w="12700" cap="flat" cmpd="sng">
                <a:solidFill>
                  <a:srgbClr val="000000"/>
                </a:solidFill>
                <a:prstDash val="solid"/>
                <a:round/>
                <a:headEnd type="none" w="med" len="med"/>
                <a:tailEnd type="none" w="med" len="med"/>
              </a:ln>
            </p:spPr>
          </p:cxnSp>
          <p:cxnSp>
            <p:nvCxnSpPr>
              <p:cNvPr id="299" name="Google Shape;299;p7"/>
              <p:cNvCxnSpPr/>
              <p:nvPr/>
            </p:nvCxnSpPr>
            <p:spPr>
              <a:xfrm>
                <a:off x="2737" y="459"/>
                <a:ext cx="392" cy="0"/>
              </a:xfrm>
              <a:prstGeom prst="straightConnector1">
                <a:avLst/>
              </a:prstGeom>
              <a:noFill/>
              <a:ln w="12700" cap="flat" cmpd="sng">
                <a:solidFill>
                  <a:srgbClr val="000000"/>
                </a:solidFill>
                <a:prstDash val="solid"/>
                <a:round/>
                <a:headEnd type="none" w="med" len="med"/>
                <a:tailEnd type="none" w="med" len="med"/>
              </a:ln>
            </p:spPr>
          </p:cxnSp>
          <p:sp>
            <p:nvSpPr>
              <p:cNvPr id="300" name="Google Shape;300;p7"/>
              <p:cNvSpPr/>
              <p:nvPr/>
            </p:nvSpPr>
            <p:spPr>
              <a:xfrm>
                <a:off x="2803"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1" name="Google Shape;301;p7"/>
              <p:cNvSpPr/>
              <p:nvPr/>
            </p:nvSpPr>
            <p:spPr>
              <a:xfrm>
                <a:off x="2882"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2" name="Google Shape;302;p7"/>
              <p:cNvSpPr/>
              <p:nvPr/>
            </p:nvSpPr>
            <p:spPr>
              <a:xfrm>
                <a:off x="2962"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03" name="Google Shape;303;p7"/>
              <p:cNvSpPr/>
              <p:nvPr/>
            </p:nvSpPr>
            <p:spPr>
              <a:xfrm>
                <a:off x="3041" y="490"/>
                <a:ext cx="17" cy="223"/>
              </a:xfrm>
              <a:prstGeom prst="rect">
                <a:avLst/>
              </a:prstGeom>
              <a:solidFill>
                <a:srgbClr val="C0C0C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304" name="Google Shape;304;p7"/>
              <p:cNvGrpSpPr/>
              <p:nvPr/>
            </p:nvGrpSpPr>
            <p:grpSpPr>
              <a:xfrm>
                <a:off x="1102" y="459"/>
                <a:ext cx="202" cy="3722"/>
                <a:chOff x="1102" y="459"/>
                <a:chExt cx="202" cy="3722"/>
              </a:xfrm>
            </p:grpSpPr>
            <p:grpSp>
              <p:nvGrpSpPr>
                <p:cNvPr id="305" name="Google Shape;305;p7"/>
                <p:cNvGrpSpPr/>
                <p:nvPr/>
              </p:nvGrpSpPr>
              <p:grpSpPr>
                <a:xfrm>
                  <a:off x="1102" y="459"/>
                  <a:ext cx="202" cy="3722"/>
                  <a:chOff x="1053" y="168"/>
                  <a:chExt cx="202" cy="3722"/>
                </a:xfrm>
              </p:grpSpPr>
              <p:grpSp>
                <p:nvGrpSpPr>
                  <p:cNvPr id="306" name="Google Shape;306;p7"/>
                  <p:cNvGrpSpPr/>
                  <p:nvPr/>
                </p:nvGrpSpPr>
                <p:grpSpPr>
                  <a:xfrm>
                    <a:off x="1053" y="168"/>
                    <a:ext cx="202" cy="3722"/>
                    <a:chOff x="1053" y="168"/>
                    <a:chExt cx="202" cy="3722"/>
                  </a:xfrm>
                </p:grpSpPr>
                <p:sp>
                  <p:nvSpPr>
                    <p:cNvPr id="307" name="Google Shape;307;p7"/>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308" name="Google Shape;308;p7"/>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309" name="Google Shape;309;p7"/>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310" name="Google Shape;310;p7"/>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11" name="Google Shape;311;p7"/>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12" name="Google Shape;312;p7"/>
                <p:cNvSpPr/>
                <p:nvPr/>
              </p:nvSpPr>
              <p:spPr>
                <a:xfrm>
                  <a:off x="1131" y="2576"/>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13" name="Google Shape;313;p7"/>
                <p:cNvSpPr/>
                <p:nvPr/>
              </p:nvSpPr>
              <p:spPr>
                <a:xfrm>
                  <a:off x="1131" y="2322"/>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nvGrpSpPr>
              <p:cNvPr id="314" name="Google Shape;314;p7"/>
              <p:cNvGrpSpPr/>
              <p:nvPr/>
            </p:nvGrpSpPr>
            <p:grpSpPr>
              <a:xfrm>
                <a:off x="3126" y="459"/>
                <a:ext cx="202" cy="3722"/>
                <a:chOff x="3126" y="459"/>
                <a:chExt cx="202" cy="3722"/>
              </a:xfrm>
            </p:grpSpPr>
            <p:grpSp>
              <p:nvGrpSpPr>
                <p:cNvPr id="315" name="Google Shape;315;p7"/>
                <p:cNvGrpSpPr/>
                <p:nvPr/>
              </p:nvGrpSpPr>
              <p:grpSpPr>
                <a:xfrm>
                  <a:off x="3126" y="459"/>
                  <a:ext cx="202" cy="3722"/>
                  <a:chOff x="1053" y="168"/>
                  <a:chExt cx="202" cy="3722"/>
                </a:xfrm>
              </p:grpSpPr>
              <p:grpSp>
                <p:nvGrpSpPr>
                  <p:cNvPr id="316" name="Google Shape;316;p7"/>
                  <p:cNvGrpSpPr/>
                  <p:nvPr/>
                </p:nvGrpSpPr>
                <p:grpSpPr>
                  <a:xfrm>
                    <a:off x="1053" y="168"/>
                    <a:ext cx="202" cy="3722"/>
                    <a:chOff x="1053" y="168"/>
                    <a:chExt cx="202" cy="3722"/>
                  </a:xfrm>
                </p:grpSpPr>
                <p:sp>
                  <p:nvSpPr>
                    <p:cNvPr id="317" name="Google Shape;317;p7"/>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318" name="Google Shape;318;p7"/>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319" name="Google Shape;319;p7"/>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320" name="Google Shape;320;p7"/>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21" name="Google Shape;321;p7"/>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22" name="Google Shape;322;p7"/>
                <p:cNvSpPr/>
                <p:nvPr/>
              </p:nvSpPr>
              <p:spPr>
                <a:xfrm>
                  <a:off x="3155" y="2576"/>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23" name="Google Shape;323;p7"/>
                <p:cNvSpPr/>
                <p:nvPr/>
              </p:nvSpPr>
              <p:spPr>
                <a:xfrm>
                  <a:off x="3155" y="2322"/>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grpSp>
        <p:sp>
          <p:nvSpPr>
            <p:cNvPr id="324" name="Google Shape;324;p7"/>
            <p:cNvSpPr/>
            <p:nvPr/>
          </p:nvSpPr>
          <p:spPr>
            <a:xfrm>
              <a:off x="1018" y="4181"/>
              <a:ext cx="677"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nvGrpSpPr>
            <p:cNvPr id="325" name="Google Shape;325;p7"/>
            <p:cNvGrpSpPr/>
            <p:nvPr/>
          </p:nvGrpSpPr>
          <p:grpSpPr>
            <a:xfrm>
              <a:off x="1102" y="459"/>
              <a:ext cx="202" cy="3722"/>
              <a:chOff x="1053" y="168"/>
              <a:chExt cx="202" cy="3722"/>
            </a:xfrm>
          </p:grpSpPr>
          <p:grpSp>
            <p:nvGrpSpPr>
              <p:cNvPr id="326" name="Google Shape;326;p7"/>
              <p:cNvGrpSpPr/>
              <p:nvPr/>
            </p:nvGrpSpPr>
            <p:grpSpPr>
              <a:xfrm>
                <a:off x="1053" y="168"/>
                <a:ext cx="202" cy="3722"/>
                <a:chOff x="1053" y="168"/>
                <a:chExt cx="202" cy="3722"/>
              </a:xfrm>
            </p:grpSpPr>
            <p:grpSp>
              <p:nvGrpSpPr>
                <p:cNvPr id="327" name="Google Shape;327;p7"/>
                <p:cNvGrpSpPr/>
                <p:nvPr/>
              </p:nvGrpSpPr>
              <p:grpSpPr>
                <a:xfrm>
                  <a:off x="1053" y="168"/>
                  <a:ext cx="202" cy="3722"/>
                  <a:chOff x="1053" y="168"/>
                  <a:chExt cx="202" cy="3722"/>
                </a:xfrm>
              </p:grpSpPr>
              <p:sp>
                <p:nvSpPr>
                  <p:cNvPr id="328" name="Google Shape;328;p7"/>
                  <p:cNvSpPr/>
                  <p:nvPr/>
                </p:nvSpPr>
                <p:spPr>
                  <a:xfrm>
                    <a:off x="1053" y="168"/>
                    <a:ext cx="202" cy="3722"/>
                  </a:xfrm>
                  <a:prstGeom prst="rect">
                    <a:avLst/>
                  </a:prstGeom>
                  <a:gradFill>
                    <a:gsLst>
                      <a:gs pos="0">
                        <a:srgbClr val="9B9B9B"/>
                      </a:gs>
                      <a:gs pos="50000">
                        <a:srgbClr val="DDDDDD"/>
                      </a:gs>
                      <a:gs pos="100000">
                        <a:srgbClr val="9B9B9B"/>
                      </a:gs>
                    </a:gsLst>
                    <a:lin ang="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cxnSp>
                <p:nvCxnSpPr>
                  <p:cNvPr id="329" name="Google Shape;329;p7"/>
                  <p:cNvCxnSpPr/>
                  <p:nvPr/>
                </p:nvCxnSpPr>
                <p:spPr>
                  <a:xfrm>
                    <a:off x="1079" y="168"/>
                    <a:ext cx="0" cy="3722"/>
                  </a:xfrm>
                  <a:prstGeom prst="straightConnector1">
                    <a:avLst/>
                  </a:prstGeom>
                  <a:noFill/>
                  <a:ln w="15875" cap="flat" cmpd="sng">
                    <a:solidFill>
                      <a:srgbClr val="000000"/>
                    </a:solidFill>
                    <a:prstDash val="solid"/>
                    <a:round/>
                    <a:headEnd type="none" w="med" len="med"/>
                    <a:tailEnd type="none" w="med" len="med"/>
                  </a:ln>
                </p:spPr>
              </p:cxnSp>
              <p:cxnSp>
                <p:nvCxnSpPr>
                  <p:cNvPr id="330" name="Google Shape;330;p7"/>
                  <p:cNvCxnSpPr/>
                  <p:nvPr/>
                </p:nvCxnSpPr>
                <p:spPr>
                  <a:xfrm>
                    <a:off x="1229" y="168"/>
                    <a:ext cx="0" cy="3722"/>
                  </a:xfrm>
                  <a:prstGeom prst="straightConnector1">
                    <a:avLst/>
                  </a:prstGeom>
                  <a:noFill/>
                  <a:ln w="15875" cap="flat" cmpd="sng">
                    <a:solidFill>
                      <a:srgbClr val="000000"/>
                    </a:solidFill>
                    <a:prstDash val="solid"/>
                    <a:round/>
                    <a:headEnd type="none" w="med" len="med"/>
                    <a:tailEnd type="none" w="med" len="med"/>
                  </a:ln>
                </p:spPr>
              </p:cxnSp>
            </p:grpSp>
            <p:sp>
              <p:nvSpPr>
                <p:cNvPr id="331" name="Google Shape;331;p7"/>
                <p:cNvSpPr/>
                <p:nvPr/>
              </p:nvSpPr>
              <p:spPr>
                <a:xfrm>
                  <a:off x="1082" y="422"/>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32" name="Google Shape;332;p7"/>
                <p:cNvSpPr/>
                <p:nvPr/>
              </p:nvSpPr>
              <p:spPr>
                <a:xfrm>
                  <a:off x="1081" y="170"/>
                  <a:ext cx="144"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33" name="Google Shape;333;p7"/>
              <p:cNvSpPr/>
              <p:nvPr/>
            </p:nvSpPr>
            <p:spPr>
              <a:xfrm>
                <a:off x="1082" y="2285"/>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34" name="Google Shape;334;p7"/>
              <p:cNvSpPr/>
              <p:nvPr/>
            </p:nvSpPr>
            <p:spPr>
              <a:xfrm>
                <a:off x="1082" y="2031"/>
                <a:ext cx="143" cy="30"/>
              </a:xfrm>
              <a:prstGeom prst="rect">
                <a:avLst/>
              </a:prstGeom>
              <a:gradFill>
                <a:gsLst>
                  <a:gs pos="0">
                    <a:srgbClr val="DDDDDD"/>
                  </a:gs>
                  <a:gs pos="50000">
                    <a:srgbClr val="9B9B9B"/>
                  </a:gs>
                  <a:gs pos="100000">
                    <a:srgbClr val="DDDDDD"/>
                  </a:gs>
                </a:gsLst>
                <a:lin ang="189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35" name="Google Shape;335;p7"/>
            <p:cNvSpPr/>
            <p:nvPr/>
          </p:nvSpPr>
          <p:spPr>
            <a:xfrm>
              <a:off x="3049" y="4181"/>
              <a:ext cx="345" cy="60"/>
            </a:xfrm>
            <a:prstGeom prst="rect">
              <a:avLst/>
            </a:prstGeom>
            <a:gradFill>
              <a:gsLst>
                <a:gs pos="0">
                  <a:srgbClr val="C0C0C0"/>
                </a:gs>
                <a:gs pos="100000">
                  <a:srgbClr val="878787"/>
                </a:gs>
              </a:gsLst>
              <a:path path="circle">
                <a:fillToRect t="100000" r="100000"/>
              </a:path>
              <a:tileRect l="-100000" b="-10000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Arial"/>
                <a:ea typeface="Arial"/>
                <a:cs typeface="Arial"/>
                <a:sym typeface="Arial"/>
              </a:endParaRPr>
            </a:p>
          </p:txBody>
        </p:sp>
      </p:grpSp>
      <p:sp>
        <p:nvSpPr>
          <p:cNvPr id="336" name="Google Shape;336;p7"/>
          <p:cNvSpPr/>
          <p:nvPr/>
        </p:nvSpPr>
        <p:spPr>
          <a:xfrm>
            <a:off x="6558310" y="577398"/>
            <a:ext cx="850900" cy="577850"/>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7" name="Google Shape;337;p7"/>
          <p:cNvSpPr txBox="1"/>
          <p:nvPr/>
        </p:nvSpPr>
        <p:spPr>
          <a:xfrm>
            <a:off x="7980710" y="35968"/>
            <a:ext cx="12049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338" name="Google Shape;338;p7"/>
          <p:cNvCxnSpPr/>
          <p:nvPr/>
        </p:nvCxnSpPr>
        <p:spPr>
          <a:xfrm flipH="1">
            <a:off x="7304435" y="232911"/>
            <a:ext cx="666750" cy="409575"/>
          </a:xfrm>
          <a:prstGeom prst="straightConnector1">
            <a:avLst/>
          </a:prstGeom>
          <a:noFill/>
          <a:ln w="25400" cap="flat" cmpd="sng">
            <a:solidFill>
              <a:schemeClr val="dk2"/>
            </a:solidFill>
            <a:prstDash val="solid"/>
            <a:round/>
            <a:headEnd type="none" w="med" len="med"/>
            <a:tailEnd type="triangle" w="lg" len="lg"/>
          </a:ln>
        </p:spPr>
      </p:cxnSp>
      <p:sp>
        <p:nvSpPr>
          <p:cNvPr id="339" name="Google Shape;339;p7"/>
          <p:cNvSpPr/>
          <p:nvPr/>
        </p:nvSpPr>
        <p:spPr>
          <a:xfrm>
            <a:off x="6567835" y="3530148"/>
            <a:ext cx="850900" cy="577850"/>
          </a:xfrm>
          <a:prstGeom prst="ellipse">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0" name="Google Shape;340;p7"/>
          <p:cNvSpPr txBox="1"/>
          <p:nvPr/>
        </p:nvSpPr>
        <p:spPr>
          <a:xfrm>
            <a:off x="7971185" y="2957061"/>
            <a:ext cx="12049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2"/>
                </a:solidFill>
                <a:latin typeface="Arial"/>
                <a:ea typeface="Arial"/>
                <a:cs typeface="Arial"/>
                <a:sym typeface="Arial"/>
              </a:rPr>
              <a:t>Link</a:t>
            </a:r>
            <a:endParaRPr/>
          </a:p>
        </p:txBody>
      </p:sp>
      <p:cxnSp>
        <p:nvCxnSpPr>
          <p:cNvPr id="341" name="Google Shape;341;p7"/>
          <p:cNvCxnSpPr/>
          <p:nvPr/>
        </p:nvCxnSpPr>
        <p:spPr>
          <a:xfrm flipH="1">
            <a:off x="7313960" y="3185661"/>
            <a:ext cx="666750" cy="409575"/>
          </a:xfrm>
          <a:prstGeom prst="straightConnector1">
            <a:avLst/>
          </a:prstGeom>
          <a:noFill/>
          <a:ln w="25400" cap="flat" cmpd="sng">
            <a:solidFill>
              <a:schemeClr val="dk2"/>
            </a:solidFill>
            <a:prstDash val="solid"/>
            <a:round/>
            <a:headEnd type="none" w="med" len="med"/>
            <a:tailEnd type="triangle" w="lg" len="lg"/>
          </a:ln>
        </p:spPr>
      </p:cxnSp>
      <p:cxnSp>
        <p:nvCxnSpPr>
          <p:cNvPr id="342" name="Google Shape;342;p7"/>
          <p:cNvCxnSpPr/>
          <p:nvPr/>
        </p:nvCxnSpPr>
        <p:spPr>
          <a:xfrm>
            <a:off x="6664673" y="232911"/>
            <a:ext cx="0" cy="287338"/>
          </a:xfrm>
          <a:prstGeom prst="straightConnector1">
            <a:avLst/>
          </a:prstGeom>
          <a:noFill/>
          <a:ln w="19050" cap="flat" cmpd="sng">
            <a:solidFill>
              <a:schemeClr val="dk2"/>
            </a:solidFill>
            <a:prstDash val="solid"/>
            <a:round/>
            <a:headEnd type="none" w="med" len="med"/>
            <a:tailEnd type="none" w="med" len="med"/>
          </a:ln>
        </p:spPr>
      </p:cxnSp>
      <p:cxnSp>
        <p:nvCxnSpPr>
          <p:cNvPr id="343" name="Google Shape;343;p7"/>
          <p:cNvCxnSpPr/>
          <p:nvPr/>
        </p:nvCxnSpPr>
        <p:spPr>
          <a:xfrm>
            <a:off x="6669436" y="334511"/>
            <a:ext cx="617538" cy="0"/>
          </a:xfrm>
          <a:prstGeom prst="straightConnector1">
            <a:avLst/>
          </a:prstGeom>
          <a:noFill/>
          <a:ln w="19050" cap="flat" cmpd="sng">
            <a:solidFill>
              <a:schemeClr val="dk2"/>
            </a:solidFill>
            <a:prstDash val="solid"/>
            <a:round/>
            <a:headEnd type="triangle" w="med" len="med"/>
            <a:tailEnd type="triangle" w="med" len="med"/>
          </a:ln>
        </p:spPr>
      </p:cxnSp>
      <p:sp>
        <p:nvSpPr>
          <p:cNvPr id="344" name="Google Shape;344;p7"/>
          <p:cNvSpPr txBox="1"/>
          <p:nvPr/>
        </p:nvSpPr>
        <p:spPr>
          <a:xfrm>
            <a:off x="6820248" y="1136"/>
            <a:ext cx="3016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2"/>
                </a:solidFill>
                <a:latin typeface="Arial"/>
                <a:ea typeface="Arial"/>
                <a:cs typeface="Arial"/>
                <a:sym typeface="Arial"/>
              </a:rPr>
              <a:t>e</a:t>
            </a:r>
            <a:endParaRPr/>
          </a:p>
        </p:txBody>
      </p:sp>
      <p:cxnSp>
        <p:nvCxnSpPr>
          <p:cNvPr id="345" name="Google Shape;345;p7"/>
          <p:cNvCxnSpPr/>
          <p:nvPr/>
        </p:nvCxnSpPr>
        <p:spPr>
          <a:xfrm rot="10800000">
            <a:off x="7301261" y="232911"/>
            <a:ext cx="0" cy="287338"/>
          </a:xfrm>
          <a:prstGeom prst="straightConnector1">
            <a:avLst/>
          </a:prstGeom>
          <a:noFill/>
          <a:ln w="19050" cap="flat" cmpd="sng">
            <a:solidFill>
              <a:schemeClr val="dk2"/>
            </a:solidFill>
            <a:prstDash val="solid"/>
            <a:round/>
            <a:headEnd type="none" w="med" len="med"/>
            <a:tailEnd type="none" w="med" len="med"/>
          </a:ln>
        </p:spPr>
      </p:cxnSp>
      <p:cxnSp>
        <p:nvCxnSpPr>
          <p:cNvPr id="346" name="Google Shape;346;p7"/>
          <p:cNvCxnSpPr/>
          <p:nvPr/>
        </p:nvCxnSpPr>
        <p:spPr>
          <a:xfrm>
            <a:off x="6664673" y="3247574"/>
            <a:ext cx="0" cy="287338"/>
          </a:xfrm>
          <a:prstGeom prst="straightConnector1">
            <a:avLst/>
          </a:prstGeom>
          <a:noFill/>
          <a:ln w="19050" cap="flat" cmpd="sng">
            <a:solidFill>
              <a:schemeClr val="dk2"/>
            </a:solidFill>
            <a:prstDash val="solid"/>
            <a:round/>
            <a:headEnd type="none" w="med" len="med"/>
            <a:tailEnd type="none" w="med" len="med"/>
          </a:ln>
        </p:spPr>
      </p:cxnSp>
      <p:cxnSp>
        <p:nvCxnSpPr>
          <p:cNvPr id="347" name="Google Shape;347;p7"/>
          <p:cNvCxnSpPr/>
          <p:nvPr/>
        </p:nvCxnSpPr>
        <p:spPr>
          <a:xfrm>
            <a:off x="6669436" y="3349174"/>
            <a:ext cx="617538" cy="0"/>
          </a:xfrm>
          <a:prstGeom prst="straightConnector1">
            <a:avLst/>
          </a:prstGeom>
          <a:noFill/>
          <a:ln w="19050" cap="flat" cmpd="sng">
            <a:solidFill>
              <a:schemeClr val="dk2"/>
            </a:solidFill>
            <a:prstDash val="solid"/>
            <a:round/>
            <a:headEnd type="triangle" w="med" len="med"/>
            <a:tailEnd type="triangle" w="med" len="med"/>
          </a:ln>
        </p:spPr>
      </p:cxnSp>
      <p:sp>
        <p:nvSpPr>
          <p:cNvPr id="348" name="Google Shape;348;p7"/>
          <p:cNvSpPr txBox="1"/>
          <p:nvPr/>
        </p:nvSpPr>
        <p:spPr>
          <a:xfrm>
            <a:off x="6820248" y="3015799"/>
            <a:ext cx="3016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2"/>
                </a:solidFill>
                <a:latin typeface="Arial"/>
                <a:ea typeface="Arial"/>
                <a:cs typeface="Arial"/>
                <a:sym typeface="Arial"/>
              </a:rPr>
              <a:t>e</a:t>
            </a:r>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p70"/>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Scope and Basis of Design</a:t>
            </a:r>
            <a:endParaRPr/>
          </a:p>
        </p:txBody>
      </p:sp>
      <p:sp>
        <p:nvSpPr>
          <p:cNvPr id="2485" name="Google Shape;2485;p70"/>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2486" name="Google Shape;2486;p7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sp>
        <p:nvSpPr>
          <p:cNvPr id="2487" name="Google Shape;2487;p70"/>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Eccentrically braced frames</a:t>
            </a:r>
            <a:r>
              <a:rPr lang="en-US" sz="2800" b="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(EBF) of structural steel shall be designed in conformance with this section. </a:t>
            </a:r>
            <a:endParaRPr/>
          </a:p>
        </p:txBody>
      </p:sp>
      <p:sp>
        <p:nvSpPr>
          <p:cNvPr id="2488" name="Google Shape;2488;p70"/>
          <p:cNvSpPr txBox="1"/>
          <p:nvPr/>
        </p:nvSpPr>
        <p:spPr>
          <a:xfrm>
            <a:off x="719404" y="1315194"/>
            <a:ext cx="6276975"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F3.1 Scope</a:t>
            </a:r>
            <a:endParaRPr/>
          </a:p>
        </p:txBody>
      </p:sp>
      <p:sp>
        <p:nvSpPr>
          <p:cNvPr id="2489" name="Google Shape;2489;p70"/>
          <p:cNvSpPr txBox="1"/>
          <p:nvPr/>
        </p:nvSpPr>
        <p:spPr>
          <a:xfrm>
            <a:off x="1306828" y="4109895"/>
            <a:ext cx="9829732"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EBF designed in accordance with these provisions are expected to provide </a:t>
            </a:r>
            <a:r>
              <a:rPr lang="en-US" sz="2800" b="1" i="1">
                <a:solidFill>
                  <a:schemeClr val="dk2"/>
                </a:solidFill>
                <a:latin typeface="Arial"/>
                <a:ea typeface="Arial"/>
                <a:cs typeface="Arial"/>
                <a:sym typeface="Arial"/>
              </a:rPr>
              <a:t>significant inelastic deformation capacity</a:t>
            </a:r>
            <a:r>
              <a:rPr lang="en-US" sz="2800" b="0">
                <a:solidFill>
                  <a:schemeClr val="dk2"/>
                </a:solidFill>
                <a:latin typeface="Arial"/>
                <a:ea typeface="Arial"/>
                <a:cs typeface="Arial"/>
                <a:sym typeface="Arial"/>
              </a:rPr>
              <a:t> </a:t>
            </a:r>
            <a:r>
              <a:rPr lang="en-US" sz="2800" b="0">
                <a:solidFill>
                  <a:schemeClr val="dk1"/>
                </a:solidFill>
                <a:latin typeface="Arial"/>
                <a:ea typeface="Arial"/>
                <a:cs typeface="Arial"/>
                <a:sym typeface="Arial"/>
              </a:rPr>
              <a:t>primarily through shear or flexural yielding in the links. </a:t>
            </a:r>
            <a:endParaRPr/>
          </a:p>
        </p:txBody>
      </p:sp>
      <p:sp>
        <p:nvSpPr>
          <p:cNvPr id="2490" name="Google Shape;2490;p70"/>
          <p:cNvSpPr txBox="1"/>
          <p:nvPr/>
        </p:nvSpPr>
        <p:spPr>
          <a:xfrm>
            <a:off x="719404" y="3484271"/>
            <a:ext cx="6276975"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F3.2 Basis of Design</a:t>
            </a:r>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495"/>
        <p:cNvGrpSpPr/>
        <p:nvPr/>
      </p:nvGrpSpPr>
      <p:grpSpPr>
        <a:xfrm>
          <a:off x="0" y="0"/>
          <a:ext cx="0" cy="0"/>
          <a:chOff x="0" y="0"/>
          <a:chExt cx="0" cy="0"/>
        </a:xfrm>
      </p:grpSpPr>
      <p:sp>
        <p:nvSpPr>
          <p:cNvPr id="2496" name="Google Shape;2496;p7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Analysis</a:t>
            </a:r>
            <a:endParaRPr/>
          </a:p>
        </p:txBody>
      </p:sp>
      <p:sp>
        <p:nvSpPr>
          <p:cNvPr id="2497" name="Google Shape;2497;p7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2498" name="Google Shape;2498;p7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71</a:t>
            </a:fld>
            <a:endParaRPr/>
          </a:p>
        </p:txBody>
      </p:sp>
      <p:sp>
        <p:nvSpPr>
          <p:cNvPr id="2499" name="Google Shape;2499;p71"/>
          <p:cNvSpPr txBox="1"/>
          <p:nvPr/>
        </p:nvSpPr>
        <p:spPr>
          <a:xfrm>
            <a:off x="1306828" y="1940818"/>
            <a:ext cx="9829732" cy="36009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The required strength of </a:t>
            </a:r>
            <a:r>
              <a:rPr lang="en-US" sz="2400" b="1" i="1">
                <a:solidFill>
                  <a:schemeClr val="dk2"/>
                </a:solidFill>
                <a:latin typeface="Arial"/>
                <a:ea typeface="Arial"/>
                <a:cs typeface="Arial"/>
                <a:sym typeface="Arial"/>
              </a:rPr>
              <a:t>diagonal braces</a:t>
            </a:r>
            <a:r>
              <a:rPr lang="en-US" sz="2400" b="1" i="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and their connections, </a:t>
            </a:r>
            <a:r>
              <a:rPr lang="en-US" sz="2400" b="1" i="1">
                <a:solidFill>
                  <a:schemeClr val="dk2"/>
                </a:solidFill>
                <a:latin typeface="Arial"/>
                <a:ea typeface="Arial"/>
                <a:cs typeface="Arial"/>
                <a:sym typeface="Arial"/>
              </a:rPr>
              <a:t>beams outside links</a:t>
            </a:r>
            <a:r>
              <a:rPr lang="en-US" sz="2400" b="0">
                <a:solidFill>
                  <a:schemeClr val="dk1"/>
                </a:solidFill>
                <a:latin typeface="Arial"/>
                <a:ea typeface="Arial"/>
                <a:cs typeface="Arial"/>
                <a:sym typeface="Arial"/>
              </a:rPr>
              <a:t>, and </a:t>
            </a:r>
            <a:r>
              <a:rPr lang="en-US" sz="2400" b="1" i="1">
                <a:solidFill>
                  <a:schemeClr val="dk2"/>
                </a:solidFill>
                <a:latin typeface="Arial"/>
                <a:ea typeface="Arial"/>
                <a:cs typeface="Arial"/>
                <a:sym typeface="Arial"/>
              </a:rPr>
              <a:t>columns</a:t>
            </a:r>
            <a:r>
              <a:rPr lang="en-US" sz="2400" b="0">
                <a:solidFill>
                  <a:schemeClr val="dk1"/>
                </a:solidFill>
                <a:latin typeface="Arial"/>
                <a:ea typeface="Arial"/>
                <a:cs typeface="Arial"/>
                <a:sym typeface="Arial"/>
              </a:rPr>
              <a:t> shall be determined using the capacity-limited seismic load effect. </a:t>
            </a:r>
            <a:endParaRPr/>
          </a:p>
          <a:p>
            <a:pPr marL="0" marR="0" lvl="0" indent="0" algn="l" rtl="0">
              <a:spcBef>
                <a:spcPts val="1200"/>
              </a:spcBef>
              <a:spcAft>
                <a:spcPts val="0"/>
              </a:spcAft>
              <a:buClr>
                <a:schemeClr val="dk1"/>
              </a:buClr>
              <a:buSzPts val="2400"/>
              <a:buFont typeface="Arial"/>
              <a:buNone/>
            </a:pPr>
            <a:r>
              <a:rPr lang="en-US" sz="2400" b="0">
                <a:solidFill>
                  <a:schemeClr val="dk1"/>
                </a:solidFill>
                <a:latin typeface="Arial"/>
                <a:ea typeface="Arial"/>
                <a:cs typeface="Arial"/>
                <a:sym typeface="Arial"/>
              </a:rPr>
              <a:t>The capacity-limited seismic load effect, E</a:t>
            </a:r>
            <a:r>
              <a:rPr lang="en-US" sz="2400" b="0" baseline="-25000">
                <a:solidFill>
                  <a:schemeClr val="dk1"/>
                </a:solidFill>
                <a:latin typeface="Arial"/>
                <a:ea typeface="Arial"/>
                <a:cs typeface="Arial"/>
                <a:sym typeface="Arial"/>
              </a:rPr>
              <a:t>cl</a:t>
            </a:r>
            <a:r>
              <a:rPr lang="en-US" sz="2400" b="0">
                <a:solidFill>
                  <a:schemeClr val="dk1"/>
                </a:solidFill>
                <a:latin typeface="Arial"/>
                <a:ea typeface="Arial"/>
                <a:cs typeface="Arial"/>
                <a:sym typeface="Arial"/>
              </a:rPr>
              <a:t>, shall be taken as the forces developed in the member assuming the forces at the ends of the links correspond to the adjusted link shear strength. </a:t>
            </a:r>
            <a:r>
              <a:rPr lang="en-US" sz="2400" b="1" i="1">
                <a:solidFill>
                  <a:schemeClr val="dk2"/>
                </a:solidFill>
                <a:latin typeface="Arial"/>
                <a:ea typeface="Arial"/>
                <a:cs typeface="Arial"/>
                <a:sym typeface="Arial"/>
              </a:rPr>
              <a:t>The adjusted link shear strength shall be taken as R</a:t>
            </a:r>
            <a:r>
              <a:rPr lang="en-US" sz="2400" b="1" i="1" baseline="-25000">
                <a:solidFill>
                  <a:schemeClr val="dk2"/>
                </a:solidFill>
                <a:latin typeface="Arial"/>
                <a:ea typeface="Arial"/>
                <a:cs typeface="Arial"/>
                <a:sym typeface="Arial"/>
              </a:rPr>
              <a:t>y</a:t>
            </a:r>
            <a:r>
              <a:rPr lang="en-US" sz="2400" b="1" i="1">
                <a:solidFill>
                  <a:schemeClr val="dk2"/>
                </a:solidFill>
                <a:latin typeface="Arial"/>
                <a:ea typeface="Arial"/>
                <a:cs typeface="Arial"/>
                <a:sym typeface="Arial"/>
              </a:rPr>
              <a:t> times the nominal shear strength of the link, V</a:t>
            </a:r>
            <a:r>
              <a:rPr lang="en-US" sz="2400" b="1" i="1" baseline="-25000">
                <a:solidFill>
                  <a:schemeClr val="dk2"/>
                </a:solidFill>
                <a:latin typeface="Arial"/>
                <a:ea typeface="Arial"/>
                <a:cs typeface="Arial"/>
                <a:sym typeface="Arial"/>
              </a:rPr>
              <a:t>n</a:t>
            </a:r>
            <a:r>
              <a:rPr lang="en-US" sz="2400" b="1" i="1">
                <a:solidFill>
                  <a:schemeClr val="dk2"/>
                </a:solidFill>
                <a:latin typeface="Arial"/>
                <a:ea typeface="Arial"/>
                <a:cs typeface="Arial"/>
                <a:sym typeface="Arial"/>
              </a:rPr>
              <a:t>, multiplied by 1.25 for I-shaped links and 1.4 for box links</a:t>
            </a:r>
            <a:r>
              <a:rPr lang="en-US" sz="2400" b="1" i="1">
                <a:solidFill>
                  <a:schemeClr val="dk1"/>
                </a:solidFill>
                <a:latin typeface="Arial"/>
                <a:ea typeface="Arial"/>
                <a:cs typeface="Arial"/>
                <a:sym typeface="Arial"/>
              </a:rPr>
              <a:t>. </a:t>
            </a:r>
            <a:endParaRPr/>
          </a:p>
        </p:txBody>
      </p:sp>
      <p:sp>
        <p:nvSpPr>
          <p:cNvPr id="2500" name="Google Shape;2500;p71"/>
          <p:cNvSpPr txBox="1"/>
          <p:nvPr/>
        </p:nvSpPr>
        <p:spPr>
          <a:xfrm>
            <a:off x="719404" y="1315194"/>
            <a:ext cx="6276975"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F3.3 Analysis</a:t>
            </a:r>
            <a:endParaRPr/>
          </a:p>
        </p:txBody>
      </p:sp>
      <p:sp>
        <p:nvSpPr>
          <p:cNvPr id="2501" name="Google Shape;2501;p71"/>
          <p:cNvSpPr txBox="1"/>
          <p:nvPr/>
        </p:nvSpPr>
        <p:spPr>
          <a:xfrm>
            <a:off x="1306828" y="5546408"/>
            <a:ext cx="982973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Arial"/>
              <a:buNone/>
            </a:pPr>
            <a:r>
              <a:rPr lang="en-US" sz="2200" b="0">
                <a:solidFill>
                  <a:schemeClr val="dk1"/>
                </a:solidFill>
                <a:latin typeface="Arial"/>
                <a:ea typeface="Arial"/>
                <a:cs typeface="Arial"/>
                <a:sym typeface="Arial"/>
              </a:rPr>
              <a:t>Exception: An additional 0.88 factor is permitted to be applied for the design of beams outside links.  </a:t>
            </a:r>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06"/>
        <p:cNvGrpSpPr/>
        <p:nvPr/>
      </p:nvGrpSpPr>
      <p:grpSpPr>
        <a:xfrm>
          <a:off x="0" y="0"/>
          <a:ext cx="0" cy="0"/>
          <a:chOff x="0" y="0"/>
          <a:chExt cx="0" cy="0"/>
        </a:xfrm>
      </p:grpSpPr>
      <p:sp>
        <p:nvSpPr>
          <p:cNvPr id="2507" name="Google Shape;2507;p7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508" name="Google Shape;2508;p7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grpSp>
        <p:nvGrpSpPr>
          <p:cNvPr id="2509" name="Google Shape;2509;p72"/>
          <p:cNvGrpSpPr/>
          <p:nvPr/>
        </p:nvGrpSpPr>
        <p:grpSpPr>
          <a:xfrm>
            <a:off x="2544762" y="1344190"/>
            <a:ext cx="7132266" cy="5025414"/>
            <a:chOff x="2492103" y="1110009"/>
            <a:chExt cx="7132266" cy="5025414"/>
          </a:xfrm>
        </p:grpSpPr>
        <p:grpSp>
          <p:nvGrpSpPr>
            <p:cNvPr id="2510" name="Google Shape;2510;p72"/>
            <p:cNvGrpSpPr/>
            <p:nvPr/>
          </p:nvGrpSpPr>
          <p:grpSpPr>
            <a:xfrm>
              <a:off x="2492103" y="2491134"/>
              <a:ext cx="7102475" cy="3644289"/>
              <a:chOff x="1063" y="869"/>
              <a:chExt cx="3634" cy="1865"/>
            </a:xfrm>
          </p:grpSpPr>
          <p:grpSp>
            <p:nvGrpSpPr>
              <p:cNvPr id="2511" name="Google Shape;2511;p72"/>
              <p:cNvGrpSpPr/>
              <p:nvPr/>
            </p:nvGrpSpPr>
            <p:grpSpPr>
              <a:xfrm flipH="1">
                <a:off x="3070" y="869"/>
                <a:ext cx="1627" cy="1865"/>
                <a:chOff x="1063" y="869"/>
                <a:chExt cx="1627" cy="1865"/>
              </a:xfrm>
            </p:grpSpPr>
            <p:grpSp>
              <p:nvGrpSpPr>
                <p:cNvPr id="2512" name="Google Shape;2512;p72"/>
                <p:cNvGrpSpPr/>
                <p:nvPr/>
              </p:nvGrpSpPr>
              <p:grpSpPr>
                <a:xfrm>
                  <a:off x="1063" y="869"/>
                  <a:ext cx="1627" cy="1865"/>
                  <a:chOff x="1063" y="869"/>
                  <a:chExt cx="1627" cy="1865"/>
                </a:xfrm>
              </p:grpSpPr>
              <p:sp>
                <p:nvSpPr>
                  <p:cNvPr id="2513" name="Google Shape;2513;p72"/>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514" name="Google Shape;2514;p72"/>
                  <p:cNvGrpSpPr/>
                  <p:nvPr/>
                </p:nvGrpSpPr>
                <p:grpSpPr>
                  <a:xfrm>
                    <a:off x="2334" y="1156"/>
                    <a:ext cx="355" cy="242"/>
                    <a:chOff x="2334" y="1156"/>
                    <a:chExt cx="355" cy="242"/>
                  </a:xfrm>
                </p:grpSpPr>
                <p:sp>
                  <p:nvSpPr>
                    <p:cNvPr id="2515" name="Google Shape;2515;p72"/>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16" name="Google Shape;2516;p72"/>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517" name="Google Shape;2517;p72"/>
                  <p:cNvGrpSpPr/>
                  <p:nvPr/>
                </p:nvGrpSpPr>
                <p:grpSpPr>
                  <a:xfrm>
                    <a:off x="1063" y="869"/>
                    <a:ext cx="192" cy="1865"/>
                    <a:chOff x="1063" y="1013"/>
                    <a:chExt cx="192" cy="1721"/>
                  </a:xfrm>
                </p:grpSpPr>
                <p:sp>
                  <p:nvSpPr>
                    <p:cNvPr id="2518" name="Google Shape;2518;p7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19" name="Google Shape;2519;p7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520" name="Google Shape;2520;p7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521" name="Google Shape;2521;p72"/>
                  <p:cNvGrpSpPr/>
                  <p:nvPr/>
                </p:nvGrpSpPr>
                <p:grpSpPr>
                  <a:xfrm>
                    <a:off x="1255" y="869"/>
                    <a:ext cx="1435" cy="287"/>
                    <a:chOff x="1255" y="869"/>
                    <a:chExt cx="1435" cy="287"/>
                  </a:xfrm>
                </p:grpSpPr>
                <p:grpSp>
                  <p:nvGrpSpPr>
                    <p:cNvPr id="2522" name="Google Shape;2522;p72"/>
                    <p:cNvGrpSpPr/>
                    <p:nvPr/>
                  </p:nvGrpSpPr>
                  <p:grpSpPr>
                    <a:xfrm>
                      <a:off x="1255" y="869"/>
                      <a:ext cx="1434" cy="287"/>
                      <a:chOff x="1255" y="869"/>
                      <a:chExt cx="1434" cy="287"/>
                    </a:xfrm>
                  </p:grpSpPr>
                  <p:grpSp>
                    <p:nvGrpSpPr>
                      <p:cNvPr id="2523" name="Google Shape;2523;p72"/>
                      <p:cNvGrpSpPr/>
                      <p:nvPr/>
                    </p:nvGrpSpPr>
                    <p:grpSpPr>
                      <a:xfrm>
                        <a:off x="1255" y="869"/>
                        <a:ext cx="1434" cy="287"/>
                        <a:chOff x="1255" y="869"/>
                        <a:chExt cx="1434" cy="287"/>
                      </a:xfrm>
                    </p:grpSpPr>
                    <p:sp>
                      <p:nvSpPr>
                        <p:cNvPr id="2524" name="Google Shape;2524;p72"/>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25" name="Google Shape;2525;p72"/>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526" name="Google Shape;2526;p72"/>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527" name="Google Shape;2527;p72"/>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28" name="Google Shape;2528;p72"/>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29" name="Google Shape;2529;p72"/>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30" name="Google Shape;2530;p72"/>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531" name="Google Shape;2531;p72"/>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32" name="Google Shape;2532;p72"/>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33" name="Google Shape;2533;p72"/>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34" name="Google Shape;2534;p72"/>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535" name="Google Shape;2535;p72"/>
              <p:cNvGrpSpPr/>
              <p:nvPr/>
            </p:nvGrpSpPr>
            <p:grpSpPr>
              <a:xfrm>
                <a:off x="1063" y="869"/>
                <a:ext cx="1627" cy="1865"/>
                <a:chOff x="1063" y="869"/>
                <a:chExt cx="1627" cy="1865"/>
              </a:xfrm>
            </p:grpSpPr>
            <p:grpSp>
              <p:nvGrpSpPr>
                <p:cNvPr id="2536" name="Google Shape;2536;p72"/>
                <p:cNvGrpSpPr/>
                <p:nvPr/>
              </p:nvGrpSpPr>
              <p:grpSpPr>
                <a:xfrm>
                  <a:off x="1063" y="869"/>
                  <a:ext cx="1627" cy="1865"/>
                  <a:chOff x="1063" y="869"/>
                  <a:chExt cx="1627" cy="1865"/>
                </a:xfrm>
              </p:grpSpPr>
              <p:sp>
                <p:nvSpPr>
                  <p:cNvPr id="2537" name="Google Shape;2537;p72"/>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538" name="Google Shape;2538;p72"/>
                  <p:cNvGrpSpPr/>
                  <p:nvPr/>
                </p:nvGrpSpPr>
                <p:grpSpPr>
                  <a:xfrm>
                    <a:off x="2334" y="1156"/>
                    <a:ext cx="355" cy="242"/>
                    <a:chOff x="2334" y="1156"/>
                    <a:chExt cx="355" cy="242"/>
                  </a:xfrm>
                </p:grpSpPr>
                <p:sp>
                  <p:nvSpPr>
                    <p:cNvPr id="2539" name="Google Shape;2539;p72"/>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40" name="Google Shape;2540;p72"/>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541" name="Google Shape;2541;p72"/>
                  <p:cNvGrpSpPr/>
                  <p:nvPr/>
                </p:nvGrpSpPr>
                <p:grpSpPr>
                  <a:xfrm>
                    <a:off x="1063" y="869"/>
                    <a:ext cx="192" cy="1865"/>
                    <a:chOff x="1063" y="1013"/>
                    <a:chExt cx="192" cy="1721"/>
                  </a:xfrm>
                </p:grpSpPr>
                <p:sp>
                  <p:nvSpPr>
                    <p:cNvPr id="2542" name="Google Shape;2542;p72"/>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43" name="Google Shape;2543;p72"/>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544" name="Google Shape;2544;p72"/>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545" name="Google Shape;2545;p72"/>
                  <p:cNvGrpSpPr/>
                  <p:nvPr/>
                </p:nvGrpSpPr>
                <p:grpSpPr>
                  <a:xfrm>
                    <a:off x="1255" y="869"/>
                    <a:ext cx="1435" cy="287"/>
                    <a:chOff x="1255" y="869"/>
                    <a:chExt cx="1435" cy="287"/>
                  </a:xfrm>
                </p:grpSpPr>
                <p:grpSp>
                  <p:nvGrpSpPr>
                    <p:cNvPr id="2546" name="Google Shape;2546;p72"/>
                    <p:cNvGrpSpPr/>
                    <p:nvPr/>
                  </p:nvGrpSpPr>
                  <p:grpSpPr>
                    <a:xfrm>
                      <a:off x="1255" y="869"/>
                      <a:ext cx="1434" cy="287"/>
                      <a:chOff x="1255" y="869"/>
                      <a:chExt cx="1434" cy="287"/>
                    </a:xfrm>
                  </p:grpSpPr>
                  <p:grpSp>
                    <p:nvGrpSpPr>
                      <p:cNvPr id="2547" name="Google Shape;2547;p72"/>
                      <p:cNvGrpSpPr/>
                      <p:nvPr/>
                    </p:nvGrpSpPr>
                    <p:grpSpPr>
                      <a:xfrm>
                        <a:off x="1255" y="869"/>
                        <a:ext cx="1434" cy="287"/>
                        <a:chOff x="1255" y="869"/>
                        <a:chExt cx="1434" cy="287"/>
                      </a:xfrm>
                    </p:grpSpPr>
                    <p:sp>
                      <p:nvSpPr>
                        <p:cNvPr id="2548" name="Google Shape;2548;p72"/>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49" name="Google Shape;2549;p72"/>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550" name="Google Shape;2550;p72"/>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551" name="Google Shape;2551;p72"/>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52" name="Google Shape;2552;p72"/>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53" name="Google Shape;2553;p72"/>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54" name="Google Shape;2554;p72"/>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555" name="Google Shape;2555;p72"/>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56" name="Google Shape;2556;p72"/>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57" name="Google Shape;2557;p72"/>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558" name="Google Shape;2558;p72"/>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559" name="Google Shape;2559;p72"/>
              <p:cNvGrpSpPr/>
              <p:nvPr/>
            </p:nvGrpSpPr>
            <p:grpSpPr>
              <a:xfrm>
                <a:off x="2686" y="869"/>
                <a:ext cx="392" cy="287"/>
                <a:chOff x="2686" y="869"/>
                <a:chExt cx="392" cy="287"/>
              </a:xfrm>
            </p:grpSpPr>
            <p:sp>
              <p:nvSpPr>
                <p:cNvPr id="2560" name="Google Shape;2560;p72"/>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61" name="Google Shape;2561;p72"/>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562" name="Google Shape;2562;p72"/>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563" name="Google Shape;2563;p72"/>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564" name="Google Shape;2564;p72"/>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565" name="Google Shape;2565;p72"/>
              <p:cNvSpPr/>
              <p:nvPr/>
            </p:nvSpPr>
            <p:spPr>
              <a:xfrm>
                <a:off x="2752"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66" name="Google Shape;2566;p72"/>
              <p:cNvSpPr/>
              <p:nvPr/>
            </p:nvSpPr>
            <p:spPr>
              <a:xfrm>
                <a:off x="283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67" name="Google Shape;2567;p72"/>
              <p:cNvSpPr/>
              <p:nvPr/>
            </p:nvSpPr>
            <p:spPr>
              <a:xfrm>
                <a:off x="291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68" name="Google Shape;2568;p72"/>
              <p:cNvSpPr/>
              <p:nvPr/>
            </p:nvSpPr>
            <p:spPr>
              <a:xfrm>
                <a:off x="2990"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569" name="Google Shape;2569;p72"/>
            <p:cNvSpPr/>
            <p:nvPr/>
          </p:nvSpPr>
          <p:spPr>
            <a:xfrm>
              <a:off x="2855640" y="2491134"/>
              <a:ext cx="2808288" cy="531813"/>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70" name="Google Shape;2570;p72"/>
            <p:cNvSpPr txBox="1"/>
            <p:nvPr/>
          </p:nvSpPr>
          <p:spPr>
            <a:xfrm>
              <a:off x="6043341" y="1110009"/>
              <a:ext cx="358102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Beam outside of link</a:t>
              </a:r>
              <a:endParaRPr/>
            </a:p>
          </p:txBody>
        </p:sp>
        <p:cxnSp>
          <p:nvCxnSpPr>
            <p:cNvPr id="2571" name="Google Shape;2571;p72"/>
            <p:cNvCxnSpPr/>
            <p:nvPr/>
          </p:nvCxnSpPr>
          <p:spPr>
            <a:xfrm rot="10800000">
              <a:off x="6270353" y="1365597"/>
              <a:ext cx="304800" cy="0"/>
            </a:xfrm>
            <a:prstGeom prst="straightConnector1">
              <a:avLst/>
            </a:prstGeom>
            <a:noFill/>
            <a:ln w="28575" cap="flat" cmpd="sng">
              <a:solidFill>
                <a:schemeClr val="dk2"/>
              </a:solidFill>
              <a:prstDash val="solid"/>
              <a:round/>
              <a:headEnd type="none" w="med" len="med"/>
              <a:tailEnd type="none" w="med" len="med"/>
            </a:ln>
          </p:spPr>
        </p:cxnSp>
        <p:sp>
          <p:nvSpPr>
            <p:cNvPr id="2572" name="Google Shape;2572;p72"/>
            <p:cNvSpPr txBox="1"/>
            <p:nvPr/>
          </p:nvSpPr>
          <p:spPr>
            <a:xfrm>
              <a:off x="4525690" y="5427067"/>
              <a:ext cx="239525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Diagonal Brace</a:t>
              </a:r>
              <a:endParaRPr/>
            </a:p>
          </p:txBody>
        </p:sp>
        <p:cxnSp>
          <p:nvCxnSpPr>
            <p:cNvPr id="2573" name="Google Shape;2573;p72"/>
            <p:cNvCxnSpPr/>
            <p:nvPr/>
          </p:nvCxnSpPr>
          <p:spPr>
            <a:xfrm rot="10800000" flipH="1">
              <a:off x="6649765" y="4402484"/>
              <a:ext cx="1139825" cy="1062038"/>
            </a:xfrm>
            <a:prstGeom prst="straightConnector1">
              <a:avLst/>
            </a:prstGeom>
            <a:noFill/>
            <a:ln w="28575" cap="flat" cmpd="sng">
              <a:solidFill>
                <a:schemeClr val="dk2"/>
              </a:solidFill>
              <a:prstDash val="solid"/>
              <a:round/>
              <a:headEnd type="none" w="med" len="med"/>
              <a:tailEnd type="triangle" w="med" len="med"/>
            </a:ln>
          </p:spPr>
        </p:cxnSp>
        <p:sp>
          <p:nvSpPr>
            <p:cNvPr id="2574" name="Google Shape;2574;p72"/>
            <p:cNvSpPr/>
            <p:nvPr/>
          </p:nvSpPr>
          <p:spPr>
            <a:xfrm>
              <a:off x="4014515" y="4672359"/>
              <a:ext cx="663575" cy="793750"/>
            </a:xfrm>
            <a:custGeom>
              <a:avLst/>
              <a:gdLst/>
              <a:ahLst/>
              <a:cxnLst/>
              <a:rect l="l" t="t" r="r" b="b"/>
              <a:pathLst>
                <a:path w="418" h="500" extrusionOk="0">
                  <a:moveTo>
                    <a:pt x="418" y="500"/>
                  </a:moveTo>
                  <a:lnTo>
                    <a:pt x="0" y="0"/>
                  </a:lnTo>
                </a:path>
              </a:pathLst>
            </a:custGeom>
            <a:noFill/>
            <a:ln w="28575"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75" name="Google Shape;2575;p72"/>
            <p:cNvSpPr/>
            <p:nvPr/>
          </p:nvSpPr>
          <p:spPr>
            <a:xfrm>
              <a:off x="6432278" y="2505422"/>
              <a:ext cx="2808287" cy="531812"/>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576" name="Google Shape;2576;p72"/>
            <p:cNvSpPr/>
            <p:nvPr/>
          </p:nvSpPr>
          <p:spPr>
            <a:xfrm>
              <a:off x="6270353" y="1365597"/>
              <a:ext cx="1363662" cy="1144587"/>
            </a:xfrm>
            <a:custGeom>
              <a:avLst/>
              <a:gdLst/>
              <a:ahLst/>
              <a:cxnLst/>
              <a:rect l="l" t="t" r="r" b="b"/>
              <a:pathLst>
                <a:path w="859" h="721" extrusionOk="0">
                  <a:moveTo>
                    <a:pt x="0" y="0"/>
                  </a:moveTo>
                  <a:lnTo>
                    <a:pt x="859" y="721"/>
                  </a:lnTo>
                </a:path>
              </a:pathLst>
            </a:custGeom>
            <a:noFill/>
            <a:ln w="25400" cap="flat" cmpd="sng">
              <a:solidFill>
                <a:schemeClr val="dk2"/>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77" name="Google Shape;2577;p72"/>
            <p:cNvSpPr/>
            <p:nvPr/>
          </p:nvSpPr>
          <p:spPr>
            <a:xfrm>
              <a:off x="4776515" y="1360834"/>
              <a:ext cx="1501775" cy="1158875"/>
            </a:xfrm>
            <a:custGeom>
              <a:avLst/>
              <a:gdLst/>
              <a:ahLst/>
              <a:cxnLst/>
              <a:rect l="l" t="t" r="r" b="b"/>
              <a:pathLst>
                <a:path w="946" h="730" extrusionOk="0">
                  <a:moveTo>
                    <a:pt x="946" y="0"/>
                  </a:moveTo>
                  <a:lnTo>
                    <a:pt x="0" y="73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p7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584" name="Google Shape;2584;p7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grpSp>
        <p:nvGrpSpPr>
          <p:cNvPr id="2585" name="Google Shape;2585;p73"/>
          <p:cNvGrpSpPr/>
          <p:nvPr/>
        </p:nvGrpSpPr>
        <p:grpSpPr>
          <a:xfrm>
            <a:off x="1876727" y="1041078"/>
            <a:ext cx="8424863" cy="5323863"/>
            <a:chOff x="549275" y="1128713"/>
            <a:chExt cx="8424863" cy="5323863"/>
          </a:xfrm>
        </p:grpSpPr>
        <p:grpSp>
          <p:nvGrpSpPr>
            <p:cNvPr id="2586" name="Google Shape;2586;p73"/>
            <p:cNvGrpSpPr/>
            <p:nvPr/>
          </p:nvGrpSpPr>
          <p:grpSpPr>
            <a:xfrm flipH="1">
              <a:off x="5794375" y="2808288"/>
              <a:ext cx="3179763" cy="3644288"/>
              <a:chOff x="1063" y="869"/>
              <a:chExt cx="1627" cy="1865"/>
            </a:xfrm>
          </p:grpSpPr>
          <p:grpSp>
            <p:nvGrpSpPr>
              <p:cNvPr id="2587" name="Google Shape;2587;p73"/>
              <p:cNvGrpSpPr/>
              <p:nvPr/>
            </p:nvGrpSpPr>
            <p:grpSpPr>
              <a:xfrm>
                <a:off x="1063" y="869"/>
                <a:ext cx="1627" cy="1865"/>
                <a:chOff x="1063" y="869"/>
                <a:chExt cx="1627" cy="1865"/>
              </a:xfrm>
            </p:grpSpPr>
            <p:sp>
              <p:nvSpPr>
                <p:cNvPr id="2588" name="Google Shape;2588;p73"/>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589" name="Google Shape;2589;p73"/>
                <p:cNvGrpSpPr/>
                <p:nvPr/>
              </p:nvGrpSpPr>
              <p:grpSpPr>
                <a:xfrm>
                  <a:off x="2334" y="1156"/>
                  <a:ext cx="355" cy="242"/>
                  <a:chOff x="2334" y="1156"/>
                  <a:chExt cx="355" cy="242"/>
                </a:xfrm>
              </p:grpSpPr>
              <p:sp>
                <p:nvSpPr>
                  <p:cNvPr id="2590" name="Google Shape;2590;p73"/>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91" name="Google Shape;2591;p73"/>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592" name="Google Shape;2592;p73"/>
                <p:cNvGrpSpPr/>
                <p:nvPr/>
              </p:nvGrpSpPr>
              <p:grpSpPr>
                <a:xfrm>
                  <a:off x="1063" y="869"/>
                  <a:ext cx="192" cy="1865"/>
                  <a:chOff x="1063" y="1013"/>
                  <a:chExt cx="192" cy="1721"/>
                </a:xfrm>
              </p:grpSpPr>
              <p:sp>
                <p:nvSpPr>
                  <p:cNvPr id="2593" name="Google Shape;2593;p73"/>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594" name="Google Shape;2594;p73"/>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595" name="Google Shape;2595;p73"/>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596" name="Google Shape;2596;p73"/>
                <p:cNvGrpSpPr/>
                <p:nvPr/>
              </p:nvGrpSpPr>
              <p:grpSpPr>
                <a:xfrm>
                  <a:off x="1255" y="869"/>
                  <a:ext cx="1435" cy="287"/>
                  <a:chOff x="1255" y="869"/>
                  <a:chExt cx="1435" cy="287"/>
                </a:xfrm>
              </p:grpSpPr>
              <p:grpSp>
                <p:nvGrpSpPr>
                  <p:cNvPr id="2597" name="Google Shape;2597;p73"/>
                  <p:cNvGrpSpPr/>
                  <p:nvPr/>
                </p:nvGrpSpPr>
                <p:grpSpPr>
                  <a:xfrm>
                    <a:off x="1255" y="869"/>
                    <a:ext cx="1434" cy="287"/>
                    <a:chOff x="1255" y="869"/>
                    <a:chExt cx="1434" cy="287"/>
                  </a:xfrm>
                </p:grpSpPr>
                <p:grpSp>
                  <p:nvGrpSpPr>
                    <p:cNvPr id="2598" name="Google Shape;2598;p73"/>
                    <p:cNvGrpSpPr/>
                    <p:nvPr/>
                  </p:nvGrpSpPr>
                  <p:grpSpPr>
                    <a:xfrm>
                      <a:off x="1255" y="869"/>
                      <a:ext cx="1434" cy="287"/>
                      <a:chOff x="1255" y="869"/>
                      <a:chExt cx="1434" cy="287"/>
                    </a:xfrm>
                  </p:grpSpPr>
                  <p:sp>
                    <p:nvSpPr>
                      <p:cNvPr id="2599" name="Google Shape;2599;p73"/>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00" name="Google Shape;2600;p73"/>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601" name="Google Shape;2601;p73"/>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602" name="Google Shape;2602;p73"/>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03" name="Google Shape;2603;p73"/>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04" name="Google Shape;2604;p73"/>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05" name="Google Shape;2605;p73"/>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06" name="Google Shape;2606;p73"/>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07" name="Google Shape;2607;p73"/>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08" name="Google Shape;2608;p73"/>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09" name="Google Shape;2609;p73"/>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610" name="Google Shape;2610;p73"/>
            <p:cNvGrpSpPr/>
            <p:nvPr/>
          </p:nvGrpSpPr>
          <p:grpSpPr>
            <a:xfrm>
              <a:off x="549275" y="2808288"/>
              <a:ext cx="3179763" cy="3644288"/>
              <a:chOff x="1063" y="869"/>
              <a:chExt cx="1627" cy="1865"/>
            </a:xfrm>
          </p:grpSpPr>
          <p:grpSp>
            <p:nvGrpSpPr>
              <p:cNvPr id="2611" name="Google Shape;2611;p73"/>
              <p:cNvGrpSpPr/>
              <p:nvPr/>
            </p:nvGrpSpPr>
            <p:grpSpPr>
              <a:xfrm>
                <a:off x="1063" y="869"/>
                <a:ext cx="1627" cy="1865"/>
                <a:chOff x="1063" y="869"/>
                <a:chExt cx="1627" cy="1865"/>
              </a:xfrm>
            </p:grpSpPr>
            <p:sp>
              <p:nvSpPr>
                <p:cNvPr id="2612" name="Google Shape;2612;p73"/>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613" name="Google Shape;2613;p73"/>
                <p:cNvGrpSpPr/>
                <p:nvPr/>
              </p:nvGrpSpPr>
              <p:grpSpPr>
                <a:xfrm>
                  <a:off x="2334" y="1156"/>
                  <a:ext cx="355" cy="242"/>
                  <a:chOff x="2334" y="1156"/>
                  <a:chExt cx="355" cy="242"/>
                </a:xfrm>
              </p:grpSpPr>
              <p:sp>
                <p:nvSpPr>
                  <p:cNvPr id="2614" name="Google Shape;2614;p73"/>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15" name="Google Shape;2615;p73"/>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616" name="Google Shape;2616;p73"/>
                <p:cNvGrpSpPr/>
                <p:nvPr/>
              </p:nvGrpSpPr>
              <p:grpSpPr>
                <a:xfrm>
                  <a:off x="1063" y="869"/>
                  <a:ext cx="192" cy="1865"/>
                  <a:chOff x="1063" y="1013"/>
                  <a:chExt cx="192" cy="1721"/>
                </a:xfrm>
              </p:grpSpPr>
              <p:sp>
                <p:nvSpPr>
                  <p:cNvPr id="2617" name="Google Shape;2617;p73"/>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18" name="Google Shape;2618;p73"/>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619" name="Google Shape;2619;p73"/>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620" name="Google Shape;2620;p73"/>
                <p:cNvGrpSpPr/>
                <p:nvPr/>
              </p:nvGrpSpPr>
              <p:grpSpPr>
                <a:xfrm>
                  <a:off x="1255" y="869"/>
                  <a:ext cx="1435" cy="287"/>
                  <a:chOff x="1255" y="869"/>
                  <a:chExt cx="1435" cy="287"/>
                </a:xfrm>
              </p:grpSpPr>
              <p:grpSp>
                <p:nvGrpSpPr>
                  <p:cNvPr id="2621" name="Google Shape;2621;p73"/>
                  <p:cNvGrpSpPr/>
                  <p:nvPr/>
                </p:nvGrpSpPr>
                <p:grpSpPr>
                  <a:xfrm>
                    <a:off x="1255" y="869"/>
                    <a:ext cx="1434" cy="287"/>
                    <a:chOff x="1255" y="869"/>
                    <a:chExt cx="1434" cy="287"/>
                  </a:xfrm>
                </p:grpSpPr>
                <p:grpSp>
                  <p:nvGrpSpPr>
                    <p:cNvPr id="2622" name="Google Shape;2622;p73"/>
                    <p:cNvGrpSpPr/>
                    <p:nvPr/>
                  </p:nvGrpSpPr>
                  <p:grpSpPr>
                    <a:xfrm>
                      <a:off x="1255" y="869"/>
                      <a:ext cx="1434" cy="287"/>
                      <a:chOff x="1255" y="869"/>
                      <a:chExt cx="1434" cy="287"/>
                    </a:xfrm>
                  </p:grpSpPr>
                  <p:sp>
                    <p:nvSpPr>
                      <p:cNvPr id="2623" name="Google Shape;2623;p73"/>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24" name="Google Shape;2624;p73"/>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625" name="Google Shape;2625;p73"/>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626" name="Google Shape;2626;p73"/>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27" name="Google Shape;2627;p73"/>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628" name="Google Shape;2628;p73"/>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29" name="Google Shape;2629;p73"/>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30" name="Google Shape;2630;p73"/>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31" name="Google Shape;2631;p73"/>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32" name="Google Shape;2632;p73"/>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633" name="Google Shape;2633;p73"/>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634" name="Google Shape;2634;p73"/>
            <p:cNvGrpSpPr/>
            <p:nvPr/>
          </p:nvGrpSpPr>
          <p:grpSpPr>
            <a:xfrm>
              <a:off x="3509963" y="1128713"/>
              <a:ext cx="2608262" cy="1006451"/>
              <a:chOff x="2211" y="711"/>
              <a:chExt cx="1643" cy="634"/>
            </a:xfrm>
          </p:grpSpPr>
          <p:grpSp>
            <p:nvGrpSpPr>
              <p:cNvPr id="2635" name="Google Shape;2635;p73"/>
              <p:cNvGrpSpPr/>
              <p:nvPr/>
            </p:nvGrpSpPr>
            <p:grpSpPr>
              <a:xfrm>
                <a:off x="2822" y="991"/>
                <a:ext cx="483" cy="354"/>
                <a:chOff x="2822" y="1517"/>
                <a:chExt cx="483" cy="354"/>
              </a:xfrm>
            </p:grpSpPr>
            <p:grpSp>
              <p:nvGrpSpPr>
                <p:cNvPr id="2636" name="Google Shape;2636;p73"/>
                <p:cNvGrpSpPr/>
                <p:nvPr/>
              </p:nvGrpSpPr>
              <p:grpSpPr>
                <a:xfrm>
                  <a:off x="2822" y="1517"/>
                  <a:ext cx="483" cy="354"/>
                  <a:chOff x="2686" y="974"/>
                  <a:chExt cx="392" cy="288"/>
                </a:xfrm>
              </p:grpSpPr>
              <p:sp>
                <p:nvSpPr>
                  <p:cNvPr id="2637" name="Google Shape;2637;p73"/>
                  <p:cNvSpPr/>
                  <p:nvPr/>
                </p:nvSpPr>
                <p:spPr>
                  <a:xfrm>
                    <a:off x="2690" y="975"/>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38" name="Google Shape;2638;p73"/>
                  <p:cNvCxnSpPr/>
                  <p:nvPr/>
                </p:nvCxnSpPr>
                <p:spPr>
                  <a:xfrm>
                    <a:off x="2690" y="1007"/>
                    <a:ext cx="381" cy="0"/>
                  </a:xfrm>
                  <a:prstGeom prst="straightConnector1">
                    <a:avLst/>
                  </a:prstGeom>
                  <a:noFill/>
                  <a:ln w="12700" cap="flat" cmpd="sng">
                    <a:solidFill>
                      <a:schemeClr val="dk1"/>
                    </a:solidFill>
                    <a:prstDash val="solid"/>
                    <a:round/>
                    <a:headEnd type="none" w="med" len="med"/>
                    <a:tailEnd type="none" w="med" len="med"/>
                  </a:ln>
                </p:spPr>
              </p:cxnSp>
              <p:cxnSp>
                <p:nvCxnSpPr>
                  <p:cNvPr id="2639" name="Google Shape;2639;p73"/>
                  <p:cNvCxnSpPr/>
                  <p:nvPr/>
                </p:nvCxnSpPr>
                <p:spPr>
                  <a:xfrm>
                    <a:off x="2686" y="1229"/>
                    <a:ext cx="381" cy="0"/>
                  </a:xfrm>
                  <a:prstGeom prst="straightConnector1">
                    <a:avLst/>
                  </a:prstGeom>
                  <a:noFill/>
                  <a:ln w="12700" cap="flat" cmpd="sng">
                    <a:solidFill>
                      <a:schemeClr val="dk1"/>
                    </a:solidFill>
                    <a:prstDash val="solid"/>
                    <a:round/>
                    <a:headEnd type="none" w="med" len="med"/>
                    <a:tailEnd type="none" w="med" len="med"/>
                  </a:ln>
                </p:spPr>
              </p:cxnSp>
              <p:cxnSp>
                <p:nvCxnSpPr>
                  <p:cNvPr id="2640" name="Google Shape;2640;p73"/>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641" name="Google Shape;2641;p73"/>
                  <p:cNvCxnSpPr/>
                  <p:nvPr/>
                </p:nvCxnSpPr>
                <p:spPr>
                  <a:xfrm>
                    <a:off x="2686" y="974"/>
                    <a:ext cx="392" cy="0"/>
                  </a:xfrm>
                  <a:prstGeom prst="straightConnector1">
                    <a:avLst/>
                  </a:prstGeom>
                  <a:noFill/>
                  <a:ln w="12700" cap="flat" cmpd="sng">
                    <a:solidFill>
                      <a:schemeClr val="dk1"/>
                    </a:solidFill>
                    <a:prstDash val="solid"/>
                    <a:round/>
                    <a:headEnd type="none" w="med" len="med"/>
                    <a:tailEnd type="none" w="med" len="med"/>
                  </a:ln>
                </p:spPr>
              </p:cxnSp>
            </p:grpSp>
            <p:sp>
              <p:nvSpPr>
                <p:cNvPr id="2642" name="Google Shape;2642;p73"/>
                <p:cNvSpPr/>
                <p:nvPr/>
              </p:nvSpPr>
              <p:spPr>
                <a:xfrm>
                  <a:off x="2903"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43" name="Google Shape;2643;p73"/>
                <p:cNvSpPr/>
                <p:nvPr/>
              </p:nvSpPr>
              <p:spPr>
                <a:xfrm>
                  <a:off x="3001"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44" name="Google Shape;2644;p73"/>
                <p:cNvSpPr/>
                <p:nvPr/>
              </p:nvSpPr>
              <p:spPr>
                <a:xfrm>
                  <a:off x="3099"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45" name="Google Shape;2645;p73"/>
                <p:cNvSpPr/>
                <p:nvPr/>
              </p:nvSpPr>
              <p:spPr>
                <a:xfrm>
                  <a:off x="3196" y="1554"/>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46" name="Google Shape;2646;p73"/>
              <p:cNvCxnSpPr/>
              <p:nvPr/>
            </p:nvCxnSpPr>
            <p:spPr>
              <a:xfrm rot="10800000">
                <a:off x="2737" y="990"/>
                <a:ext cx="0" cy="335"/>
              </a:xfrm>
              <a:prstGeom prst="straightConnector1">
                <a:avLst/>
              </a:prstGeom>
              <a:noFill/>
              <a:ln w="28575" cap="flat" cmpd="sng">
                <a:solidFill>
                  <a:schemeClr val="dk1"/>
                </a:solidFill>
                <a:prstDash val="solid"/>
                <a:round/>
                <a:headEnd type="none" w="med" len="med"/>
                <a:tailEnd type="triangle" w="med" len="med"/>
              </a:ln>
            </p:spPr>
          </p:cxnSp>
          <p:cxnSp>
            <p:nvCxnSpPr>
              <p:cNvPr id="2647" name="Google Shape;2647;p73"/>
              <p:cNvCxnSpPr/>
              <p:nvPr/>
            </p:nvCxnSpPr>
            <p:spPr>
              <a:xfrm>
                <a:off x="3358" y="990"/>
                <a:ext cx="0" cy="335"/>
              </a:xfrm>
              <a:prstGeom prst="straightConnector1">
                <a:avLst/>
              </a:prstGeom>
              <a:noFill/>
              <a:ln w="28575" cap="flat" cmpd="sng">
                <a:solidFill>
                  <a:schemeClr val="dk1"/>
                </a:solidFill>
                <a:prstDash val="solid"/>
                <a:round/>
                <a:headEnd type="none" w="med" len="med"/>
                <a:tailEnd type="triangle" w="med" len="med"/>
              </a:ln>
            </p:spPr>
          </p:cxnSp>
          <p:sp>
            <p:nvSpPr>
              <p:cNvPr id="2650" name="Google Shape;2650;p73"/>
              <p:cNvSpPr txBox="1"/>
              <p:nvPr/>
            </p:nvSpPr>
            <p:spPr>
              <a:xfrm>
                <a:off x="3519" y="1037"/>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1" name="Google Shape;2651;p73"/>
              <p:cNvSpPr txBox="1"/>
              <p:nvPr/>
            </p:nvSpPr>
            <p:spPr>
              <a:xfrm>
                <a:off x="2211" y="1037"/>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2" name="Google Shape;2652;p73"/>
              <p:cNvSpPr txBox="1"/>
              <p:nvPr/>
            </p:nvSpPr>
            <p:spPr>
              <a:xfrm>
                <a:off x="2545" y="71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3" name="Google Shape;2653;p73"/>
              <p:cNvSpPr txBox="1"/>
              <p:nvPr/>
            </p:nvSpPr>
            <p:spPr>
              <a:xfrm>
                <a:off x="3214" y="715"/>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2654" name="Google Shape;2654;p73"/>
            <p:cNvGrpSpPr/>
            <p:nvPr/>
          </p:nvGrpSpPr>
          <p:grpSpPr>
            <a:xfrm>
              <a:off x="3660775" y="2366964"/>
              <a:ext cx="987425" cy="985812"/>
              <a:chOff x="2306" y="1491"/>
              <a:chExt cx="622" cy="621"/>
            </a:xfrm>
          </p:grpSpPr>
          <p:cxnSp>
            <p:nvCxnSpPr>
              <p:cNvPr id="2656" name="Google Shape;2656;p73"/>
              <p:cNvCxnSpPr/>
              <p:nvPr/>
            </p:nvCxnSpPr>
            <p:spPr>
              <a:xfrm>
                <a:off x="2450" y="1777"/>
                <a:ext cx="0" cy="335"/>
              </a:xfrm>
              <a:prstGeom prst="straightConnector1">
                <a:avLst/>
              </a:prstGeom>
              <a:noFill/>
              <a:ln w="28575" cap="flat" cmpd="sng">
                <a:solidFill>
                  <a:schemeClr val="dk1"/>
                </a:solidFill>
                <a:prstDash val="solid"/>
                <a:round/>
                <a:headEnd type="none" w="med" len="med"/>
                <a:tailEnd type="triangle" w="med" len="med"/>
              </a:ln>
            </p:spPr>
          </p:cxnSp>
          <p:sp>
            <p:nvSpPr>
              <p:cNvPr id="2657" name="Google Shape;2657;p73"/>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58" name="Google Shape;2658;p73"/>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2659" name="Google Shape;2659;p73"/>
            <p:cNvGrpSpPr/>
            <p:nvPr/>
          </p:nvGrpSpPr>
          <p:grpSpPr>
            <a:xfrm>
              <a:off x="4799013" y="2366964"/>
              <a:ext cx="1139825" cy="985812"/>
              <a:chOff x="3023" y="1491"/>
              <a:chExt cx="718" cy="621"/>
            </a:xfrm>
          </p:grpSpPr>
          <p:cxnSp>
            <p:nvCxnSpPr>
              <p:cNvPr id="2660" name="Google Shape;2660;p73"/>
              <p:cNvCxnSpPr/>
              <p:nvPr/>
            </p:nvCxnSpPr>
            <p:spPr>
              <a:xfrm rot="10800000">
                <a:off x="3550" y="1777"/>
                <a:ext cx="0" cy="335"/>
              </a:xfrm>
              <a:prstGeom prst="straightConnector1">
                <a:avLst/>
              </a:prstGeom>
              <a:noFill/>
              <a:ln w="28575" cap="flat" cmpd="sng">
                <a:solidFill>
                  <a:schemeClr val="dk1"/>
                </a:solidFill>
                <a:prstDash val="solid"/>
                <a:round/>
                <a:headEnd type="none" w="med" len="med"/>
                <a:tailEnd type="triangle" w="med" len="med"/>
              </a:ln>
            </p:spPr>
          </p:cxnSp>
          <p:sp>
            <p:nvSpPr>
              <p:cNvPr id="2662" name="Google Shape;2662;p73"/>
              <p:cNvSpPr txBox="1"/>
              <p:nvPr/>
            </p:nvSpPr>
            <p:spPr>
              <a:xfrm>
                <a:off x="34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2663" name="Google Shape;2663;p73"/>
              <p:cNvSpPr txBox="1"/>
              <p:nvPr/>
            </p:nvSpPr>
            <p:spPr>
              <a:xfrm>
                <a:off x="3023" y="1786"/>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sp>
        <p:nvSpPr>
          <p:cNvPr id="2" name="Arc 68">
            <a:extLst>
              <a:ext uri="{FF2B5EF4-FFF2-40B4-BE49-F238E27FC236}">
                <a16:creationId xmlns:a16="http://schemas.microsoft.com/office/drawing/2014/main" id="{E3BA7645-E82D-7DAE-7864-F640F83C5310}"/>
              </a:ext>
            </a:extLst>
          </p:cNvPr>
          <p:cNvSpPr>
            <a:spLocks/>
          </p:cNvSpPr>
          <p:nvPr/>
        </p:nvSpPr>
        <p:spPr bwMode="auto">
          <a:xfrm rot="13182848">
            <a:off x="5291438" y="1593229"/>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69">
            <a:extLst>
              <a:ext uri="{FF2B5EF4-FFF2-40B4-BE49-F238E27FC236}">
                <a16:creationId xmlns:a16="http://schemas.microsoft.com/office/drawing/2014/main" id="{4D6DB5E0-9E09-1B0B-E427-0221AAC3B837}"/>
              </a:ext>
            </a:extLst>
          </p:cNvPr>
          <p:cNvSpPr>
            <a:spLocks/>
          </p:cNvSpPr>
          <p:nvPr/>
        </p:nvSpPr>
        <p:spPr bwMode="auto">
          <a:xfrm rot="13182848" flipH="1" flipV="1">
            <a:off x="6656688" y="1550366"/>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78">
            <a:extLst>
              <a:ext uri="{FF2B5EF4-FFF2-40B4-BE49-F238E27FC236}">
                <a16:creationId xmlns:a16="http://schemas.microsoft.com/office/drawing/2014/main" id="{822E912F-06A2-57F3-A6F4-F0AAD4B9CC66}"/>
              </a:ext>
            </a:extLst>
          </p:cNvPr>
          <p:cNvSpPr>
            <a:spLocks/>
          </p:cNvSpPr>
          <p:nvPr/>
        </p:nvSpPr>
        <p:spPr bwMode="auto">
          <a:xfrm rot="8417152" flipV="1">
            <a:off x="6584030" y="2794986"/>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5" name="Arc 75">
            <a:extLst>
              <a:ext uri="{FF2B5EF4-FFF2-40B4-BE49-F238E27FC236}">
                <a16:creationId xmlns:a16="http://schemas.microsoft.com/office/drawing/2014/main" id="{79645D0C-6CFA-5FD6-4022-4517DDD18686}"/>
              </a:ext>
            </a:extLst>
          </p:cNvPr>
          <p:cNvSpPr>
            <a:spLocks/>
          </p:cNvSpPr>
          <p:nvPr/>
        </p:nvSpPr>
        <p:spPr bwMode="auto">
          <a:xfrm rot="8417152" flipH="1">
            <a:off x="5221024" y="2817154"/>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68"/>
        <p:cNvGrpSpPr/>
        <p:nvPr/>
      </p:nvGrpSpPr>
      <p:grpSpPr>
        <a:xfrm>
          <a:off x="0" y="0"/>
          <a:ext cx="0" cy="0"/>
          <a:chOff x="0" y="0"/>
          <a:chExt cx="0" cy="0"/>
        </a:xfrm>
      </p:grpSpPr>
      <p:sp>
        <p:nvSpPr>
          <p:cNvPr id="2669" name="Google Shape;2669;p7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670" name="Google Shape;2670;p7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sp>
        <p:nvSpPr>
          <p:cNvPr id="2671" name="Google Shape;2671;p74"/>
          <p:cNvSpPr txBox="1"/>
          <p:nvPr/>
        </p:nvSpPr>
        <p:spPr>
          <a:xfrm>
            <a:off x="693105" y="1218619"/>
            <a:ext cx="85712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Determining Link Ultimate Shear and End Moment for design of diagonal brace and beam outside of link </a:t>
            </a:r>
            <a:endParaRPr/>
          </a:p>
        </p:txBody>
      </p:sp>
      <p:grpSp>
        <p:nvGrpSpPr>
          <p:cNvPr id="2672" name="Google Shape;2672;p74"/>
          <p:cNvGrpSpPr/>
          <p:nvPr/>
        </p:nvGrpSpPr>
        <p:grpSpPr>
          <a:xfrm>
            <a:off x="4237037" y="2229464"/>
            <a:ext cx="3717925" cy="1577977"/>
            <a:chOff x="4537844" y="2237878"/>
            <a:chExt cx="3717925" cy="1577977"/>
          </a:xfrm>
        </p:grpSpPr>
        <p:grpSp>
          <p:nvGrpSpPr>
            <p:cNvPr id="2673" name="Google Shape;2673;p74"/>
            <p:cNvGrpSpPr/>
            <p:nvPr/>
          </p:nvGrpSpPr>
          <p:grpSpPr>
            <a:xfrm>
              <a:off x="5591944" y="3042144"/>
              <a:ext cx="1533525" cy="773711"/>
              <a:chOff x="2822" y="1386"/>
              <a:chExt cx="483" cy="354"/>
            </a:xfrm>
          </p:grpSpPr>
          <p:grpSp>
            <p:nvGrpSpPr>
              <p:cNvPr id="2674" name="Google Shape;2674;p74"/>
              <p:cNvGrpSpPr/>
              <p:nvPr/>
            </p:nvGrpSpPr>
            <p:grpSpPr>
              <a:xfrm>
                <a:off x="2822" y="1386"/>
                <a:ext cx="483" cy="354"/>
                <a:chOff x="2686" y="869"/>
                <a:chExt cx="392" cy="288"/>
              </a:xfrm>
            </p:grpSpPr>
            <p:sp>
              <p:nvSpPr>
                <p:cNvPr id="2675" name="Google Shape;2675;p74"/>
                <p:cNvSpPr/>
                <p:nvPr/>
              </p:nvSpPr>
              <p:spPr>
                <a:xfrm>
                  <a:off x="2690" y="870"/>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676" name="Google Shape;2676;p74"/>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677" name="Google Shape;2677;p74"/>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678" name="Google Shape;2678;p74"/>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679" name="Google Shape;2679;p74"/>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680" name="Google Shape;2680;p74"/>
              <p:cNvSpPr/>
              <p:nvPr/>
            </p:nvSpPr>
            <p:spPr>
              <a:xfrm>
                <a:off x="2903"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81" name="Google Shape;2681;p74"/>
              <p:cNvSpPr/>
              <p:nvPr/>
            </p:nvSpPr>
            <p:spPr>
              <a:xfrm>
                <a:off x="3001"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82" name="Google Shape;2682;p74"/>
              <p:cNvSpPr/>
              <p:nvPr/>
            </p:nvSpPr>
            <p:spPr>
              <a:xfrm>
                <a:off x="3099"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683" name="Google Shape;2683;p74"/>
              <p:cNvSpPr/>
              <p:nvPr/>
            </p:nvSpPr>
            <p:spPr>
              <a:xfrm>
                <a:off x="3196"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684" name="Google Shape;2684;p74"/>
            <p:cNvCxnSpPr/>
            <p:nvPr/>
          </p:nvCxnSpPr>
          <p:spPr>
            <a:xfrm rot="10800000">
              <a:off x="5372869" y="3120528"/>
              <a:ext cx="0" cy="531813"/>
            </a:xfrm>
            <a:prstGeom prst="straightConnector1">
              <a:avLst/>
            </a:prstGeom>
            <a:noFill/>
            <a:ln w="28575" cap="flat" cmpd="sng">
              <a:solidFill>
                <a:schemeClr val="dk1"/>
              </a:solidFill>
              <a:prstDash val="solid"/>
              <a:round/>
              <a:headEnd type="none" w="med" len="med"/>
              <a:tailEnd type="triangle" w="med" len="med"/>
            </a:ln>
          </p:spPr>
        </p:cxnSp>
        <p:cxnSp>
          <p:nvCxnSpPr>
            <p:cNvPr id="2685" name="Google Shape;2685;p74"/>
            <p:cNvCxnSpPr/>
            <p:nvPr/>
          </p:nvCxnSpPr>
          <p:spPr>
            <a:xfrm>
              <a:off x="7468369" y="3177678"/>
              <a:ext cx="0" cy="531813"/>
            </a:xfrm>
            <a:prstGeom prst="straightConnector1">
              <a:avLst/>
            </a:prstGeom>
            <a:noFill/>
            <a:ln w="28575" cap="flat" cmpd="sng">
              <a:solidFill>
                <a:schemeClr val="dk1"/>
              </a:solidFill>
              <a:prstDash val="solid"/>
              <a:round/>
              <a:headEnd type="none" w="med" len="med"/>
              <a:tailEnd type="triangle" w="med" len="med"/>
            </a:ln>
          </p:spPr>
        </p:cxnSp>
        <p:sp>
          <p:nvSpPr>
            <p:cNvPr id="2688" name="Google Shape;2688;p74"/>
            <p:cNvSpPr txBox="1"/>
            <p:nvPr/>
          </p:nvSpPr>
          <p:spPr>
            <a:xfrm>
              <a:off x="7723957" y="3252291"/>
              <a:ext cx="5318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689" name="Google Shape;2689;p74"/>
            <p:cNvSpPr txBox="1"/>
            <p:nvPr/>
          </p:nvSpPr>
          <p:spPr>
            <a:xfrm>
              <a:off x="4537844" y="3195141"/>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690" name="Google Shape;2690;p74"/>
            <p:cNvSpPr txBox="1"/>
            <p:nvPr/>
          </p:nvSpPr>
          <p:spPr>
            <a:xfrm>
              <a:off x="5068069" y="26776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691" name="Google Shape;2691;p74"/>
            <p:cNvSpPr txBox="1"/>
            <p:nvPr/>
          </p:nvSpPr>
          <p:spPr>
            <a:xfrm>
              <a:off x="7239769" y="27411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cxnSp>
          <p:nvCxnSpPr>
            <p:cNvPr id="2692" name="Google Shape;2692;p74"/>
            <p:cNvCxnSpPr/>
            <p:nvPr/>
          </p:nvCxnSpPr>
          <p:spPr>
            <a:xfrm>
              <a:off x="7117532" y="2390278"/>
              <a:ext cx="0" cy="590550"/>
            </a:xfrm>
            <a:prstGeom prst="straightConnector1">
              <a:avLst/>
            </a:prstGeom>
            <a:noFill/>
            <a:ln w="28575" cap="flat" cmpd="sng">
              <a:solidFill>
                <a:schemeClr val="dk1"/>
              </a:solidFill>
              <a:prstDash val="solid"/>
              <a:round/>
              <a:headEnd type="none" w="med" len="med"/>
              <a:tailEnd type="none" w="med" len="med"/>
            </a:ln>
          </p:spPr>
        </p:cxnSp>
        <p:cxnSp>
          <p:nvCxnSpPr>
            <p:cNvPr id="2693" name="Google Shape;2693;p74"/>
            <p:cNvCxnSpPr/>
            <p:nvPr/>
          </p:nvCxnSpPr>
          <p:spPr>
            <a:xfrm>
              <a:off x="5552257" y="2677616"/>
              <a:ext cx="1565275" cy="0"/>
            </a:xfrm>
            <a:prstGeom prst="straightConnector1">
              <a:avLst/>
            </a:prstGeom>
            <a:noFill/>
            <a:ln w="28575" cap="flat" cmpd="sng">
              <a:solidFill>
                <a:schemeClr val="dk1"/>
              </a:solidFill>
              <a:prstDash val="solid"/>
              <a:round/>
              <a:headEnd type="triangle" w="med" len="med"/>
              <a:tailEnd type="triangle" w="med" len="med"/>
            </a:ln>
          </p:spPr>
        </p:cxnSp>
        <p:sp>
          <p:nvSpPr>
            <p:cNvPr id="2694" name="Google Shape;2694;p74"/>
            <p:cNvSpPr txBox="1"/>
            <p:nvPr/>
          </p:nvSpPr>
          <p:spPr>
            <a:xfrm>
              <a:off x="5571307" y="2237878"/>
              <a:ext cx="1897062" cy="33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Narrow"/>
                <a:buNone/>
              </a:pPr>
              <a:r>
                <a:rPr lang="en-US" sz="1600" b="1">
                  <a:solidFill>
                    <a:schemeClr val="dk1"/>
                  </a:solidFill>
                  <a:latin typeface="Arial Narrow"/>
                  <a:ea typeface="Arial Narrow"/>
                  <a:cs typeface="Arial Narrow"/>
                  <a:sym typeface="Arial Narrow"/>
                </a:rPr>
                <a:t>Link Length = </a:t>
              </a:r>
              <a:r>
                <a:rPr lang="en-US" sz="1600" b="1" i="1">
                  <a:solidFill>
                    <a:schemeClr val="dk1"/>
                  </a:solidFill>
                  <a:latin typeface="Arial Narrow"/>
                  <a:ea typeface="Arial Narrow"/>
                  <a:cs typeface="Arial Narrow"/>
                  <a:sym typeface="Arial Narrow"/>
                </a:rPr>
                <a:t>e</a:t>
              </a:r>
              <a:endParaRPr sz="1600" b="1">
                <a:solidFill>
                  <a:schemeClr val="dk1"/>
                </a:solidFill>
                <a:latin typeface="Arial Narrow"/>
                <a:ea typeface="Arial Narrow"/>
                <a:cs typeface="Arial Narrow"/>
                <a:sym typeface="Arial Narrow"/>
              </a:endParaRPr>
            </a:p>
          </p:txBody>
        </p:sp>
        <p:cxnSp>
          <p:nvCxnSpPr>
            <p:cNvPr id="2695" name="Google Shape;2695;p74"/>
            <p:cNvCxnSpPr/>
            <p:nvPr/>
          </p:nvCxnSpPr>
          <p:spPr>
            <a:xfrm>
              <a:off x="5561782" y="2390278"/>
              <a:ext cx="0" cy="590550"/>
            </a:xfrm>
            <a:prstGeom prst="straightConnector1">
              <a:avLst/>
            </a:prstGeom>
            <a:noFill/>
            <a:ln w="28575" cap="flat" cmpd="sng">
              <a:solidFill>
                <a:schemeClr val="dk1"/>
              </a:solidFill>
              <a:prstDash val="solid"/>
              <a:round/>
              <a:headEnd type="none" w="med" len="med"/>
              <a:tailEnd type="none" w="med" len="med"/>
            </a:ln>
          </p:spPr>
        </p:cxnSp>
      </p:grpSp>
      <p:sp>
        <p:nvSpPr>
          <p:cNvPr id="2696" name="Google Shape;2696;p74"/>
          <p:cNvSpPr txBox="1"/>
          <p:nvPr/>
        </p:nvSpPr>
        <p:spPr>
          <a:xfrm>
            <a:off x="693105" y="4433489"/>
            <a:ext cx="95664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0">
                <a:solidFill>
                  <a:schemeClr val="dk2"/>
                </a:solidFill>
                <a:latin typeface="Arial"/>
                <a:ea typeface="Arial"/>
                <a:cs typeface="Arial"/>
                <a:sym typeface="Arial"/>
              </a:rPr>
              <a:t>For design of diagonal brace (I-shaped link):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ult</a:t>
            </a:r>
            <a:r>
              <a:rPr lang="en-US" sz="2400" b="1">
                <a:solidFill>
                  <a:schemeClr val="dk2"/>
                </a:solidFill>
                <a:latin typeface="Arial"/>
                <a:ea typeface="Arial"/>
                <a:cs typeface="Arial"/>
                <a:sym typeface="Arial"/>
              </a:rPr>
              <a:t> = 1.25 </a:t>
            </a:r>
            <a:r>
              <a:rPr lang="en-US" sz="2400" b="1" i="1">
                <a:solidFill>
                  <a:schemeClr val="dk2"/>
                </a:solidFill>
                <a:latin typeface="Arial"/>
                <a:ea typeface="Arial"/>
                <a:cs typeface="Arial"/>
                <a:sym typeface="Arial"/>
              </a:rPr>
              <a:t>R</a:t>
            </a:r>
            <a:r>
              <a:rPr lang="en-US" sz="2400" b="1" i="1" baseline="-25000">
                <a:solidFill>
                  <a:schemeClr val="dk2"/>
                </a:solidFill>
                <a:latin typeface="Arial"/>
                <a:ea typeface="Arial"/>
                <a:cs typeface="Arial"/>
                <a:sym typeface="Arial"/>
              </a:rPr>
              <a:t>y</a:t>
            </a:r>
            <a:r>
              <a:rPr lang="en-US" sz="2400" b="1" i="1">
                <a:solidFill>
                  <a:schemeClr val="dk2"/>
                </a:solidFill>
                <a:latin typeface="Arial"/>
                <a:ea typeface="Arial"/>
                <a:cs typeface="Arial"/>
                <a:sym typeface="Arial"/>
              </a:rPr>
              <a:t> V</a:t>
            </a:r>
            <a:r>
              <a:rPr lang="en-US" sz="2400" b="1" i="1" baseline="-25000">
                <a:solidFill>
                  <a:schemeClr val="dk2"/>
                </a:solidFill>
                <a:latin typeface="Arial"/>
                <a:ea typeface="Arial"/>
                <a:cs typeface="Arial"/>
                <a:sym typeface="Arial"/>
              </a:rPr>
              <a:t>n</a:t>
            </a:r>
            <a:endParaRPr sz="2400" b="1">
              <a:solidFill>
                <a:schemeClr val="dk2"/>
              </a:solidFill>
              <a:latin typeface="Arial"/>
              <a:ea typeface="Arial"/>
              <a:cs typeface="Arial"/>
              <a:sym typeface="Arial"/>
            </a:endParaRPr>
          </a:p>
        </p:txBody>
      </p:sp>
      <p:sp>
        <p:nvSpPr>
          <p:cNvPr id="2697" name="Google Shape;2697;p74"/>
          <p:cNvSpPr txBox="1"/>
          <p:nvPr/>
        </p:nvSpPr>
        <p:spPr>
          <a:xfrm>
            <a:off x="693104" y="4916239"/>
            <a:ext cx="1037144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0" dirty="0">
                <a:solidFill>
                  <a:schemeClr val="dk2"/>
                </a:solidFill>
                <a:latin typeface="Arial"/>
                <a:ea typeface="Arial"/>
                <a:cs typeface="Arial"/>
                <a:sym typeface="Arial"/>
              </a:rPr>
              <a:t>For design of beam outside of link (I-shaped link):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ult</a:t>
            </a:r>
            <a:r>
              <a:rPr lang="en-US" sz="2400" b="1" dirty="0">
                <a:solidFill>
                  <a:schemeClr val="dk2"/>
                </a:solidFill>
                <a:latin typeface="Arial"/>
                <a:ea typeface="Arial"/>
                <a:cs typeface="Arial"/>
                <a:sym typeface="Arial"/>
              </a:rPr>
              <a:t> = (0.88)1.25 </a:t>
            </a:r>
            <a:r>
              <a:rPr lang="en-US" sz="2400" b="1" i="1" dirty="0">
                <a:solidFill>
                  <a:schemeClr val="dk2"/>
                </a:solidFill>
                <a:latin typeface="Arial"/>
                <a:ea typeface="Arial"/>
                <a:cs typeface="Arial"/>
                <a:sym typeface="Arial"/>
              </a:rPr>
              <a:t>R</a:t>
            </a:r>
            <a:r>
              <a:rPr lang="en-US" sz="2400" b="1" i="1" baseline="-25000" dirty="0">
                <a:solidFill>
                  <a:schemeClr val="dk2"/>
                </a:solidFill>
                <a:latin typeface="Arial"/>
                <a:ea typeface="Arial"/>
                <a:cs typeface="Arial"/>
                <a:sym typeface="Arial"/>
              </a:rPr>
              <a:t>y</a:t>
            </a:r>
            <a:r>
              <a:rPr lang="en-US" sz="2400" b="1" i="1" dirty="0">
                <a:solidFill>
                  <a:schemeClr val="dk2"/>
                </a:solidFill>
                <a:latin typeface="Arial"/>
                <a:ea typeface="Arial"/>
                <a:cs typeface="Arial"/>
                <a:sym typeface="Arial"/>
              </a:rPr>
              <a:t>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n</a:t>
            </a:r>
            <a:endParaRPr sz="2400" b="1" dirty="0">
              <a:solidFill>
                <a:schemeClr val="dk2"/>
              </a:solidFill>
              <a:latin typeface="Arial"/>
              <a:ea typeface="Arial"/>
              <a:cs typeface="Arial"/>
              <a:sym typeface="Arial"/>
            </a:endParaRPr>
          </a:p>
        </p:txBody>
      </p:sp>
      <p:sp>
        <p:nvSpPr>
          <p:cNvPr id="2698" name="Google Shape;2698;p74"/>
          <p:cNvSpPr txBox="1"/>
          <p:nvPr/>
        </p:nvSpPr>
        <p:spPr>
          <a:xfrm>
            <a:off x="1028068" y="5703639"/>
            <a:ext cx="88365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n</a:t>
            </a:r>
            <a:r>
              <a:rPr lang="en-US" sz="2400" b="0">
                <a:solidFill>
                  <a:schemeClr val="dk1"/>
                </a:solidFill>
                <a:latin typeface="Arial"/>
                <a:ea typeface="Arial"/>
                <a:cs typeface="Arial"/>
                <a:sym typeface="Arial"/>
              </a:rPr>
              <a:t> = link nominal shear strength = lesser of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r>
              <a:rPr lang="en-US" sz="2400" b="0" i="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or 2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e</a:t>
            </a:r>
            <a:endParaRPr sz="2400" b="0" i="1">
              <a:solidFill>
                <a:schemeClr val="dk1"/>
              </a:solidFill>
              <a:latin typeface="Arial"/>
              <a:ea typeface="Arial"/>
              <a:cs typeface="Arial"/>
              <a:sym typeface="Arial"/>
            </a:endParaRPr>
          </a:p>
        </p:txBody>
      </p:sp>
      <p:sp>
        <p:nvSpPr>
          <p:cNvPr id="2" name="Arc 68">
            <a:extLst>
              <a:ext uri="{FF2B5EF4-FFF2-40B4-BE49-F238E27FC236}">
                <a16:creationId xmlns:a16="http://schemas.microsoft.com/office/drawing/2014/main" id="{ED695F0E-2617-3ECB-5F48-774E7AF67B59}"/>
              </a:ext>
            </a:extLst>
          </p:cNvPr>
          <p:cNvSpPr>
            <a:spLocks/>
          </p:cNvSpPr>
          <p:nvPr/>
        </p:nvSpPr>
        <p:spPr bwMode="auto">
          <a:xfrm rot="13182848">
            <a:off x="4727260" y="3216839"/>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69">
            <a:extLst>
              <a:ext uri="{FF2B5EF4-FFF2-40B4-BE49-F238E27FC236}">
                <a16:creationId xmlns:a16="http://schemas.microsoft.com/office/drawing/2014/main" id="{83568B94-9C48-BC88-CEBC-EE5B2A7AAFCA}"/>
              </a:ext>
            </a:extLst>
          </p:cNvPr>
          <p:cNvSpPr>
            <a:spLocks/>
          </p:cNvSpPr>
          <p:nvPr/>
        </p:nvSpPr>
        <p:spPr bwMode="auto">
          <a:xfrm rot="13182848" flipH="1" flipV="1">
            <a:off x="7130626" y="3242315"/>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75"/>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F3.3 Analysis - Diagonal Brace and Beam Outside of Link</a:t>
            </a:r>
            <a:endParaRPr/>
          </a:p>
        </p:txBody>
      </p:sp>
      <p:sp>
        <p:nvSpPr>
          <p:cNvPr id="2705" name="Google Shape;2705;p7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75</a:t>
            </a:fld>
            <a:endParaRPr/>
          </a:p>
        </p:txBody>
      </p:sp>
      <p:sp>
        <p:nvSpPr>
          <p:cNvPr id="2706" name="Google Shape;2706;p75"/>
          <p:cNvSpPr txBox="1"/>
          <p:nvPr/>
        </p:nvSpPr>
        <p:spPr>
          <a:xfrm>
            <a:off x="693105" y="1218619"/>
            <a:ext cx="857124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Determining Link Ultimate Shear and End Moment for design of diagonal brace and beam outside of link </a:t>
            </a:r>
            <a:endParaRPr/>
          </a:p>
        </p:txBody>
      </p:sp>
      <p:grpSp>
        <p:nvGrpSpPr>
          <p:cNvPr id="2707" name="Google Shape;2707;p75"/>
          <p:cNvGrpSpPr/>
          <p:nvPr/>
        </p:nvGrpSpPr>
        <p:grpSpPr>
          <a:xfrm>
            <a:off x="4237037" y="2229464"/>
            <a:ext cx="3717925" cy="1577977"/>
            <a:chOff x="4537844" y="2237878"/>
            <a:chExt cx="3717925" cy="1577977"/>
          </a:xfrm>
        </p:grpSpPr>
        <p:grpSp>
          <p:nvGrpSpPr>
            <p:cNvPr id="2708" name="Google Shape;2708;p75"/>
            <p:cNvGrpSpPr/>
            <p:nvPr/>
          </p:nvGrpSpPr>
          <p:grpSpPr>
            <a:xfrm>
              <a:off x="5591944" y="3042144"/>
              <a:ext cx="1533525" cy="773711"/>
              <a:chOff x="2822" y="1386"/>
              <a:chExt cx="483" cy="354"/>
            </a:xfrm>
          </p:grpSpPr>
          <p:grpSp>
            <p:nvGrpSpPr>
              <p:cNvPr id="2709" name="Google Shape;2709;p75"/>
              <p:cNvGrpSpPr/>
              <p:nvPr/>
            </p:nvGrpSpPr>
            <p:grpSpPr>
              <a:xfrm>
                <a:off x="2822" y="1386"/>
                <a:ext cx="483" cy="354"/>
                <a:chOff x="2686" y="869"/>
                <a:chExt cx="392" cy="288"/>
              </a:xfrm>
            </p:grpSpPr>
            <p:sp>
              <p:nvSpPr>
                <p:cNvPr id="2710" name="Google Shape;2710;p75"/>
                <p:cNvSpPr/>
                <p:nvPr/>
              </p:nvSpPr>
              <p:spPr>
                <a:xfrm>
                  <a:off x="2690" y="870"/>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711" name="Google Shape;2711;p75"/>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2712" name="Google Shape;2712;p75"/>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2713" name="Google Shape;2713;p75"/>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2714" name="Google Shape;2714;p75"/>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2715" name="Google Shape;2715;p75"/>
              <p:cNvSpPr/>
              <p:nvPr/>
            </p:nvSpPr>
            <p:spPr>
              <a:xfrm>
                <a:off x="2903"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16" name="Google Shape;2716;p75"/>
              <p:cNvSpPr/>
              <p:nvPr/>
            </p:nvSpPr>
            <p:spPr>
              <a:xfrm>
                <a:off x="3001"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17" name="Google Shape;2717;p75"/>
              <p:cNvSpPr/>
              <p:nvPr/>
            </p:nvSpPr>
            <p:spPr>
              <a:xfrm>
                <a:off x="3099"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18" name="Google Shape;2718;p75"/>
              <p:cNvSpPr/>
              <p:nvPr/>
            </p:nvSpPr>
            <p:spPr>
              <a:xfrm>
                <a:off x="3196" y="1425"/>
                <a:ext cx="21" cy="275"/>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719" name="Google Shape;2719;p75"/>
            <p:cNvCxnSpPr/>
            <p:nvPr/>
          </p:nvCxnSpPr>
          <p:spPr>
            <a:xfrm rot="10800000">
              <a:off x="5372869" y="3120528"/>
              <a:ext cx="0" cy="531813"/>
            </a:xfrm>
            <a:prstGeom prst="straightConnector1">
              <a:avLst/>
            </a:prstGeom>
            <a:noFill/>
            <a:ln w="28575" cap="flat" cmpd="sng">
              <a:solidFill>
                <a:schemeClr val="dk1"/>
              </a:solidFill>
              <a:prstDash val="solid"/>
              <a:round/>
              <a:headEnd type="none" w="med" len="med"/>
              <a:tailEnd type="triangle" w="med" len="med"/>
            </a:ln>
          </p:spPr>
        </p:cxnSp>
        <p:cxnSp>
          <p:nvCxnSpPr>
            <p:cNvPr id="2720" name="Google Shape;2720;p75"/>
            <p:cNvCxnSpPr/>
            <p:nvPr/>
          </p:nvCxnSpPr>
          <p:spPr>
            <a:xfrm>
              <a:off x="7468369" y="3177678"/>
              <a:ext cx="0" cy="531813"/>
            </a:xfrm>
            <a:prstGeom prst="straightConnector1">
              <a:avLst/>
            </a:prstGeom>
            <a:noFill/>
            <a:ln w="28575" cap="flat" cmpd="sng">
              <a:solidFill>
                <a:schemeClr val="dk1"/>
              </a:solidFill>
              <a:prstDash val="solid"/>
              <a:round/>
              <a:headEnd type="none" w="med" len="med"/>
              <a:tailEnd type="triangle" w="med" len="med"/>
            </a:ln>
          </p:spPr>
        </p:cxnSp>
        <p:sp>
          <p:nvSpPr>
            <p:cNvPr id="2723" name="Google Shape;2723;p75"/>
            <p:cNvSpPr txBox="1"/>
            <p:nvPr/>
          </p:nvSpPr>
          <p:spPr>
            <a:xfrm>
              <a:off x="7723957" y="3252291"/>
              <a:ext cx="531812"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724" name="Google Shape;2724;p75"/>
            <p:cNvSpPr txBox="1"/>
            <p:nvPr/>
          </p:nvSpPr>
          <p:spPr>
            <a:xfrm>
              <a:off x="4537844" y="3195141"/>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M</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725" name="Google Shape;2725;p75"/>
            <p:cNvSpPr txBox="1"/>
            <p:nvPr/>
          </p:nvSpPr>
          <p:spPr>
            <a:xfrm>
              <a:off x="5068069" y="26776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sp>
          <p:nvSpPr>
            <p:cNvPr id="2726" name="Google Shape;2726;p75"/>
            <p:cNvSpPr txBox="1"/>
            <p:nvPr/>
          </p:nvSpPr>
          <p:spPr>
            <a:xfrm>
              <a:off x="7239769" y="2741116"/>
              <a:ext cx="531813"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V</a:t>
              </a:r>
              <a:r>
                <a:rPr lang="en-US" sz="2000" b="1" i="1" baseline="-25000">
                  <a:solidFill>
                    <a:schemeClr val="dk2"/>
                  </a:solidFill>
                  <a:latin typeface="Arial Narrow"/>
                  <a:ea typeface="Arial Narrow"/>
                  <a:cs typeface="Arial Narrow"/>
                  <a:sym typeface="Arial Narrow"/>
                </a:rPr>
                <a:t>ult</a:t>
              </a:r>
              <a:endParaRPr sz="2000" b="1" i="1">
                <a:solidFill>
                  <a:schemeClr val="dk2"/>
                </a:solidFill>
                <a:latin typeface="Arial Narrow"/>
                <a:ea typeface="Arial Narrow"/>
                <a:cs typeface="Arial Narrow"/>
                <a:sym typeface="Arial Narrow"/>
              </a:endParaRPr>
            </a:p>
          </p:txBody>
        </p:sp>
        <p:cxnSp>
          <p:nvCxnSpPr>
            <p:cNvPr id="2727" name="Google Shape;2727;p75"/>
            <p:cNvCxnSpPr/>
            <p:nvPr/>
          </p:nvCxnSpPr>
          <p:spPr>
            <a:xfrm>
              <a:off x="7117532" y="2390278"/>
              <a:ext cx="0" cy="590550"/>
            </a:xfrm>
            <a:prstGeom prst="straightConnector1">
              <a:avLst/>
            </a:prstGeom>
            <a:noFill/>
            <a:ln w="28575" cap="flat" cmpd="sng">
              <a:solidFill>
                <a:schemeClr val="dk1"/>
              </a:solidFill>
              <a:prstDash val="solid"/>
              <a:round/>
              <a:headEnd type="none" w="med" len="med"/>
              <a:tailEnd type="none" w="med" len="med"/>
            </a:ln>
          </p:spPr>
        </p:cxnSp>
        <p:cxnSp>
          <p:nvCxnSpPr>
            <p:cNvPr id="2728" name="Google Shape;2728;p75"/>
            <p:cNvCxnSpPr/>
            <p:nvPr/>
          </p:nvCxnSpPr>
          <p:spPr>
            <a:xfrm>
              <a:off x="5552257" y="2677616"/>
              <a:ext cx="1565275" cy="0"/>
            </a:xfrm>
            <a:prstGeom prst="straightConnector1">
              <a:avLst/>
            </a:prstGeom>
            <a:noFill/>
            <a:ln w="28575" cap="flat" cmpd="sng">
              <a:solidFill>
                <a:schemeClr val="dk1"/>
              </a:solidFill>
              <a:prstDash val="solid"/>
              <a:round/>
              <a:headEnd type="triangle" w="med" len="med"/>
              <a:tailEnd type="triangle" w="med" len="med"/>
            </a:ln>
          </p:spPr>
        </p:cxnSp>
        <p:sp>
          <p:nvSpPr>
            <p:cNvPr id="2729" name="Google Shape;2729;p75"/>
            <p:cNvSpPr txBox="1"/>
            <p:nvPr/>
          </p:nvSpPr>
          <p:spPr>
            <a:xfrm>
              <a:off x="5571307" y="2237878"/>
              <a:ext cx="1897062" cy="33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Narrow"/>
                <a:buNone/>
              </a:pPr>
              <a:r>
                <a:rPr lang="en-US" sz="1600" b="1">
                  <a:solidFill>
                    <a:schemeClr val="dk1"/>
                  </a:solidFill>
                  <a:latin typeface="Arial Narrow"/>
                  <a:ea typeface="Arial Narrow"/>
                  <a:cs typeface="Arial Narrow"/>
                  <a:sym typeface="Arial Narrow"/>
                </a:rPr>
                <a:t>Link Length = </a:t>
              </a:r>
              <a:r>
                <a:rPr lang="en-US" sz="1600" b="1" i="1">
                  <a:solidFill>
                    <a:schemeClr val="dk1"/>
                  </a:solidFill>
                  <a:latin typeface="Arial Narrow"/>
                  <a:ea typeface="Arial Narrow"/>
                  <a:cs typeface="Arial Narrow"/>
                  <a:sym typeface="Arial Narrow"/>
                </a:rPr>
                <a:t>e</a:t>
              </a:r>
              <a:endParaRPr sz="1600" b="1">
                <a:solidFill>
                  <a:schemeClr val="dk1"/>
                </a:solidFill>
                <a:latin typeface="Arial Narrow"/>
                <a:ea typeface="Arial Narrow"/>
                <a:cs typeface="Arial Narrow"/>
                <a:sym typeface="Arial Narrow"/>
              </a:endParaRPr>
            </a:p>
          </p:txBody>
        </p:sp>
        <p:cxnSp>
          <p:nvCxnSpPr>
            <p:cNvPr id="2730" name="Google Shape;2730;p75"/>
            <p:cNvCxnSpPr/>
            <p:nvPr/>
          </p:nvCxnSpPr>
          <p:spPr>
            <a:xfrm>
              <a:off x="5561782" y="2390278"/>
              <a:ext cx="0" cy="590550"/>
            </a:xfrm>
            <a:prstGeom prst="straightConnector1">
              <a:avLst/>
            </a:prstGeom>
            <a:noFill/>
            <a:ln w="28575" cap="flat" cmpd="sng">
              <a:solidFill>
                <a:schemeClr val="dk1"/>
              </a:solidFill>
              <a:prstDash val="solid"/>
              <a:round/>
              <a:headEnd type="none" w="med" len="med"/>
              <a:tailEnd type="none" w="med" len="med"/>
            </a:ln>
          </p:spPr>
        </p:cxnSp>
      </p:grpSp>
      <p:grpSp>
        <p:nvGrpSpPr>
          <p:cNvPr id="2731" name="Google Shape;2731;p75"/>
          <p:cNvGrpSpPr/>
          <p:nvPr/>
        </p:nvGrpSpPr>
        <p:grpSpPr>
          <a:xfrm>
            <a:off x="1898079" y="4093005"/>
            <a:ext cx="8395841" cy="2278063"/>
            <a:chOff x="2452687" y="4074624"/>
            <a:chExt cx="8395841" cy="2278063"/>
          </a:xfrm>
        </p:grpSpPr>
        <p:sp>
          <p:nvSpPr>
            <p:cNvPr id="2732" name="Google Shape;2732;p75"/>
            <p:cNvSpPr txBox="1"/>
            <p:nvPr/>
          </p:nvSpPr>
          <p:spPr>
            <a:xfrm>
              <a:off x="2457687" y="4303224"/>
              <a:ext cx="81798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800"/>
                <a:buFont typeface="Arial"/>
                <a:buNone/>
              </a:pPr>
              <a:r>
                <a:rPr lang="en-US" sz="2800" b="0">
                  <a:solidFill>
                    <a:schemeClr val="dk2"/>
                  </a:solidFill>
                  <a:latin typeface="Arial"/>
                  <a:ea typeface="Arial"/>
                  <a:cs typeface="Arial"/>
                  <a:sym typeface="Arial"/>
                </a:rPr>
                <a:t>Given </a:t>
              </a:r>
              <a:r>
                <a:rPr lang="en-US" sz="2800" b="0" i="1">
                  <a:solidFill>
                    <a:schemeClr val="dk2"/>
                  </a:solidFill>
                  <a:latin typeface="Arial"/>
                  <a:ea typeface="Arial"/>
                  <a:cs typeface="Arial"/>
                  <a:sym typeface="Arial"/>
                </a:rPr>
                <a:t>V</a:t>
              </a:r>
              <a:r>
                <a:rPr lang="en-US" sz="2800" b="0" i="1" baseline="-25000">
                  <a:solidFill>
                    <a:schemeClr val="dk2"/>
                  </a:solidFill>
                  <a:latin typeface="Arial"/>
                  <a:ea typeface="Arial"/>
                  <a:cs typeface="Arial"/>
                  <a:sym typeface="Arial"/>
                </a:rPr>
                <a:t>ult</a:t>
              </a:r>
              <a:r>
                <a:rPr lang="en-US" sz="2800" b="0">
                  <a:solidFill>
                    <a:schemeClr val="dk2"/>
                  </a:solidFill>
                  <a:latin typeface="Arial"/>
                  <a:ea typeface="Arial"/>
                  <a:cs typeface="Arial"/>
                  <a:sym typeface="Arial"/>
                </a:rPr>
                <a:t> , determine </a:t>
              </a:r>
              <a:r>
                <a:rPr lang="en-US" sz="2800" b="0" i="1">
                  <a:solidFill>
                    <a:schemeClr val="dk2"/>
                  </a:solidFill>
                  <a:latin typeface="Arial"/>
                  <a:ea typeface="Arial"/>
                  <a:cs typeface="Arial"/>
                  <a:sym typeface="Arial"/>
                </a:rPr>
                <a:t>M</a:t>
              </a:r>
              <a:r>
                <a:rPr lang="en-US" sz="2800" b="0" i="1" baseline="-25000">
                  <a:solidFill>
                    <a:schemeClr val="dk2"/>
                  </a:solidFill>
                  <a:latin typeface="Arial"/>
                  <a:ea typeface="Arial"/>
                  <a:cs typeface="Arial"/>
                  <a:sym typeface="Arial"/>
                </a:rPr>
                <a:t>ult</a:t>
              </a:r>
              <a:r>
                <a:rPr lang="en-US" sz="2800" b="0" i="1">
                  <a:solidFill>
                    <a:schemeClr val="dk2"/>
                  </a:solidFill>
                  <a:latin typeface="Arial"/>
                  <a:ea typeface="Arial"/>
                  <a:cs typeface="Arial"/>
                  <a:sym typeface="Arial"/>
                </a:rPr>
                <a:t> </a:t>
              </a:r>
              <a:r>
                <a:rPr lang="en-US" sz="2800" b="0">
                  <a:solidFill>
                    <a:schemeClr val="dk2"/>
                  </a:solidFill>
                  <a:latin typeface="Arial"/>
                  <a:ea typeface="Arial"/>
                  <a:cs typeface="Arial"/>
                  <a:sym typeface="Arial"/>
                </a:rPr>
                <a:t>from link equilibrium:</a:t>
              </a:r>
              <a:endParaRPr/>
            </a:p>
          </p:txBody>
        </p:sp>
        <p:sp>
          <p:nvSpPr>
            <p:cNvPr id="2733" name="Google Shape;2733;p75"/>
            <p:cNvSpPr txBox="1"/>
            <p:nvPr/>
          </p:nvSpPr>
          <p:spPr>
            <a:xfrm>
              <a:off x="5520744" y="5365262"/>
              <a:ext cx="53277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(assumes link end moments equalize)</a:t>
              </a:r>
              <a:endParaRPr/>
            </a:p>
          </p:txBody>
        </p:sp>
        <p:sp>
          <p:nvSpPr>
            <p:cNvPr id="2734" name="Google Shape;2734;p75"/>
            <p:cNvSpPr/>
            <p:nvPr/>
          </p:nvSpPr>
          <p:spPr>
            <a:xfrm>
              <a:off x="2452687" y="4074624"/>
              <a:ext cx="8390842" cy="2278063"/>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735" name="Google Shape;2735;p75"/>
            <p:cNvSpPr txBox="1"/>
            <p:nvPr/>
          </p:nvSpPr>
          <p:spPr>
            <a:xfrm>
              <a:off x="3148672" y="5213655"/>
              <a:ext cx="2330219" cy="781368"/>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sp>
        <p:nvSpPr>
          <p:cNvPr id="2" name="Arc 68">
            <a:extLst>
              <a:ext uri="{FF2B5EF4-FFF2-40B4-BE49-F238E27FC236}">
                <a16:creationId xmlns:a16="http://schemas.microsoft.com/office/drawing/2014/main" id="{35041E40-C1C3-BEE4-9FA9-5EDF1A143435}"/>
              </a:ext>
            </a:extLst>
          </p:cNvPr>
          <p:cNvSpPr>
            <a:spLocks/>
          </p:cNvSpPr>
          <p:nvPr/>
        </p:nvSpPr>
        <p:spPr bwMode="auto">
          <a:xfrm rot="13182848">
            <a:off x="4727260" y="3216839"/>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69">
            <a:extLst>
              <a:ext uri="{FF2B5EF4-FFF2-40B4-BE49-F238E27FC236}">
                <a16:creationId xmlns:a16="http://schemas.microsoft.com/office/drawing/2014/main" id="{DC3BFA94-B4A0-BFAE-C495-00F904B7EFAC}"/>
              </a:ext>
            </a:extLst>
          </p:cNvPr>
          <p:cNvSpPr>
            <a:spLocks/>
          </p:cNvSpPr>
          <p:nvPr/>
        </p:nvSpPr>
        <p:spPr bwMode="auto">
          <a:xfrm rot="13182848" flipH="1" flipV="1">
            <a:off x="7130626" y="3242315"/>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sp>
        <p:nvSpPr>
          <p:cNvPr id="2741" name="Google Shape;2741;p76"/>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F3.3 Analysis -  Diagonal Brace and Beam Outside of Link</a:t>
            </a:r>
            <a:endParaRPr/>
          </a:p>
        </p:txBody>
      </p:sp>
      <p:sp>
        <p:nvSpPr>
          <p:cNvPr id="2742" name="Google Shape;2742;p7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
        <p:nvSpPr>
          <p:cNvPr id="2740" name="Line 5">
            <a:extLst>
              <a:ext uri="{FF2B5EF4-FFF2-40B4-BE49-F238E27FC236}">
                <a16:creationId xmlns:a16="http://schemas.microsoft.com/office/drawing/2014/main" id="{BC797E17-D48C-E615-35CB-E651ED095E2F}"/>
              </a:ext>
            </a:extLst>
          </p:cNvPr>
          <p:cNvSpPr>
            <a:spLocks noChangeShapeType="1"/>
          </p:cNvSpPr>
          <p:nvPr/>
        </p:nvSpPr>
        <p:spPr bwMode="auto">
          <a:xfrm>
            <a:off x="4401232" y="3262313"/>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9" name="Line 6">
            <a:extLst>
              <a:ext uri="{FF2B5EF4-FFF2-40B4-BE49-F238E27FC236}">
                <a16:creationId xmlns:a16="http://schemas.microsoft.com/office/drawing/2014/main" id="{A8B4A67A-BF13-1798-2A90-5A27C69F206B}"/>
              </a:ext>
            </a:extLst>
          </p:cNvPr>
          <p:cNvSpPr>
            <a:spLocks noChangeShapeType="1"/>
          </p:cNvSpPr>
          <p:nvPr/>
        </p:nvSpPr>
        <p:spPr bwMode="auto">
          <a:xfrm>
            <a:off x="4401232" y="3282950"/>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0" name="Line 7">
            <a:extLst>
              <a:ext uri="{FF2B5EF4-FFF2-40B4-BE49-F238E27FC236}">
                <a16:creationId xmlns:a16="http://schemas.microsoft.com/office/drawing/2014/main" id="{DF94ACCE-0038-1274-F03B-6C1D07DA08D3}"/>
              </a:ext>
            </a:extLst>
          </p:cNvPr>
          <p:cNvSpPr>
            <a:spLocks noChangeShapeType="1"/>
          </p:cNvSpPr>
          <p:nvPr/>
        </p:nvSpPr>
        <p:spPr bwMode="auto">
          <a:xfrm>
            <a:off x="4401232" y="3505200"/>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1" name="Line 8">
            <a:extLst>
              <a:ext uri="{FF2B5EF4-FFF2-40B4-BE49-F238E27FC236}">
                <a16:creationId xmlns:a16="http://schemas.microsoft.com/office/drawing/2014/main" id="{C6D9CD6B-C832-0B2A-C2F9-FF09023180FE}"/>
              </a:ext>
            </a:extLst>
          </p:cNvPr>
          <p:cNvSpPr>
            <a:spLocks noChangeShapeType="1"/>
          </p:cNvSpPr>
          <p:nvPr/>
        </p:nvSpPr>
        <p:spPr bwMode="auto">
          <a:xfrm>
            <a:off x="4401232" y="3527425"/>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62" name="Group 9">
            <a:extLst>
              <a:ext uri="{FF2B5EF4-FFF2-40B4-BE49-F238E27FC236}">
                <a16:creationId xmlns:a16="http://schemas.microsoft.com/office/drawing/2014/main" id="{E4B7935E-10AA-A9BA-BA90-D262A332D747}"/>
              </a:ext>
            </a:extLst>
          </p:cNvPr>
          <p:cNvGrpSpPr>
            <a:grpSpLocks/>
          </p:cNvGrpSpPr>
          <p:nvPr/>
        </p:nvGrpSpPr>
        <p:grpSpPr bwMode="auto">
          <a:xfrm>
            <a:off x="6033182" y="3282950"/>
            <a:ext cx="12700" cy="220663"/>
            <a:chOff x="1805" y="2809"/>
            <a:chExt cx="8" cy="139"/>
          </a:xfrm>
        </p:grpSpPr>
        <p:sp>
          <p:nvSpPr>
            <p:cNvPr id="2863" name="Line 10">
              <a:extLst>
                <a:ext uri="{FF2B5EF4-FFF2-40B4-BE49-F238E27FC236}">
                  <a16:creationId xmlns:a16="http://schemas.microsoft.com/office/drawing/2014/main" id="{91C012C4-CDE7-87E7-FFB8-73D745947DC9}"/>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4" name="Line 11">
              <a:extLst>
                <a:ext uri="{FF2B5EF4-FFF2-40B4-BE49-F238E27FC236}">
                  <a16:creationId xmlns:a16="http://schemas.microsoft.com/office/drawing/2014/main" id="{701C7272-6615-B6E0-09A2-72A94A4233EC}"/>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5" name="Group 12">
            <a:extLst>
              <a:ext uri="{FF2B5EF4-FFF2-40B4-BE49-F238E27FC236}">
                <a16:creationId xmlns:a16="http://schemas.microsoft.com/office/drawing/2014/main" id="{D320CE32-0BE2-97DF-558A-B35C4C6B9822}"/>
              </a:ext>
            </a:extLst>
          </p:cNvPr>
          <p:cNvGrpSpPr>
            <a:grpSpLocks/>
          </p:cNvGrpSpPr>
          <p:nvPr/>
        </p:nvGrpSpPr>
        <p:grpSpPr bwMode="auto">
          <a:xfrm>
            <a:off x="6247494" y="3282950"/>
            <a:ext cx="12700" cy="220663"/>
            <a:chOff x="1805" y="2809"/>
            <a:chExt cx="8" cy="139"/>
          </a:xfrm>
        </p:grpSpPr>
        <p:sp>
          <p:nvSpPr>
            <p:cNvPr id="2866" name="Line 13">
              <a:extLst>
                <a:ext uri="{FF2B5EF4-FFF2-40B4-BE49-F238E27FC236}">
                  <a16:creationId xmlns:a16="http://schemas.microsoft.com/office/drawing/2014/main" id="{8706A979-D55D-6A49-9811-5BDA4F08A578}"/>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 name="Line 14">
              <a:extLst>
                <a:ext uri="{FF2B5EF4-FFF2-40B4-BE49-F238E27FC236}">
                  <a16:creationId xmlns:a16="http://schemas.microsoft.com/office/drawing/2014/main" id="{DBE1B497-34FC-E111-B86B-7E63CABC3752}"/>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8" name="Group 15">
            <a:extLst>
              <a:ext uri="{FF2B5EF4-FFF2-40B4-BE49-F238E27FC236}">
                <a16:creationId xmlns:a16="http://schemas.microsoft.com/office/drawing/2014/main" id="{D066968C-8035-461B-91C1-447BE92DFA94}"/>
              </a:ext>
            </a:extLst>
          </p:cNvPr>
          <p:cNvGrpSpPr>
            <a:grpSpLocks/>
          </p:cNvGrpSpPr>
          <p:nvPr/>
        </p:nvGrpSpPr>
        <p:grpSpPr bwMode="auto">
          <a:xfrm>
            <a:off x="6372907" y="3282950"/>
            <a:ext cx="12700" cy="220663"/>
            <a:chOff x="1805" y="2809"/>
            <a:chExt cx="8" cy="139"/>
          </a:xfrm>
        </p:grpSpPr>
        <p:sp>
          <p:nvSpPr>
            <p:cNvPr id="2869" name="Line 16">
              <a:extLst>
                <a:ext uri="{FF2B5EF4-FFF2-40B4-BE49-F238E27FC236}">
                  <a16:creationId xmlns:a16="http://schemas.microsoft.com/office/drawing/2014/main" id="{B06EB7EF-F919-EFBD-0774-AEF69BE02ECC}"/>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 name="Line 17">
              <a:extLst>
                <a:ext uri="{FF2B5EF4-FFF2-40B4-BE49-F238E27FC236}">
                  <a16:creationId xmlns:a16="http://schemas.microsoft.com/office/drawing/2014/main" id="{B428983C-A9A6-80A2-1830-198EAB7755B7}"/>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1" name="Group 18">
            <a:extLst>
              <a:ext uri="{FF2B5EF4-FFF2-40B4-BE49-F238E27FC236}">
                <a16:creationId xmlns:a16="http://schemas.microsoft.com/office/drawing/2014/main" id="{05E466DE-FFB3-E950-6252-27F7EFBB6D61}"/>
              </a:ext>
            </a:extLst>
          </p:cNvPr>
          <p:cNvGrpSpPr>
            <a:grpSpLocks/>
          </p:cNvGrpSpPr>
          <p:nvPr/>
        </p:nvGrpSpPr>
        <p:grpSpPr bwMode="auto">
          <a:xfrm>
            <a:off x="6503082" y="3282950"/>
            <a:ext cx="12700" cy="220663"/>
            <a:chOff x="1805" y="2809"/>
            <a:chExt cx="8" cy="139"/>
          </a:xfrm>
        </p:grpSpPr>
        <p:sp>
          <p:nvSpPr>
            <p:cNvPr id="2872" name="Line 19">
              <a:extLst>
                <a:ext uri="{FF2B5EF4-FFF2-40B4-BE49-F238E27FC236}">
                  <a16:creationId xmlns:a16="http://schemas.microsoft.com/office/drawing/2014/main" id="{D4C8AF50-2FD5-C2F6-BFB0-514C35C5B9EA}"/>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3" name="Line 20">
              <a:extLst>
                <a:ext uri="{FF2B5EF4-FFF2-40B4-BE49-F238E27FC236}">
                  <a16:creationId xmlns:a16="http://schemas.microsoft.com/office/drawing/2014/main" id="{025C88C5-1114-270E-3438-D6782F7DFB6A}"/>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4" name="Group 21">
            <a:extLst>
              <a:ext uri="{FF2B5EF4-FFF2-40B4-BE49-F238E27FC236}">
                <a16:creationId xmlns:a16="http://schemas.microsoft.com/office/drawing/2014/main" id="{F35A45E6-65D1-F166-63DF-7D4DFB7B798E}"/>
              </a:ext>
            </a:extLst>
          </p:cNvPr>
          <p:cNvGrpSpPr>
            <a:grpSpLocks/>
          </p:cNvGrpSpPr>
          <p:nvPr/>
        </p:nvGrpSpPr>
        <p:grpSpPr bwMode="auto">
          <a:xfrm>
            <a:off x="6633257" y="3282950"/>
            <a:ext cx="12700" cy="220663"/>
            <a:chOff x="1805" y="2809"/>
            <a:chExt cx="8" cy="139"/>
          </a:xfrm>
        </p:grpSpPr>
        <p:sp>
          <p:nvSpPr>
            <p:cNvPr id="2875" name="Line 22">
              <a:extLst>
                <a:ext uri="{FF2B5EF4-FFF2-40B4-BE49-F238E27FC236}">
                  <a16:creationId xmlns:a16="http://schemas.microsoft.com/office/drawing/2014/main" id="{EC5BB1FD-46BC-3DC2-08BC-2D0767555EFA}"/>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6" name="Line 23">
              <a:extLst>
                <a:ext uri="{FF2B5EF4-FFF2-40B4-BE49-F238E27FC236}">
                  <a16:creationId xmlns:a16="http://schemas.microsoft.com/office/drawing/2014/main" id="{26200EFF-A513-72EB-18E6-02547C38087E}"/>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7" name="Group 24">
            <a:extLst>
              <a:ext uri="{FF2B5EF4-FFF2-40B4-BE49-F238E27FC236}">
                <a16:creationId xmlns:a16="http://schemas.microsoft.com/office/drawing/2014/main" id="{5FE7AA1B-6F06-7384-6661-B9383E2CBCFF}"/>
              </a:ext>
            </a:extLst>
          </p:cNvPr>
          <p:cNvGrpSpPr>
            <a:grpSpLocks/>
          </p:cNvGrpSpPr>
          <p:nvPr/>
        </p:nvGrpSpPr>
        <p:grpSpPr bwMode="auto">
          <a:xfrm>
            <a:off x="6763432" y="3282950"/>
            <a:ext cx="12700" cy="220663"/>
            <a:chOff x="1805" y="2809"/>
            <a:chExt cx="8" cy="139"/>
          </a:xfrm>
        </p:grpSpPr>
        <p:sp>
          <p:nvSpPr>
            <p:cNvPr id="2878" name="Line 25">
              <a:extLst>
                <a:ext uri="{FF2B5EF4-FFF2-40B4-BE49-F238E27FC236}">
                  <a16:creationId xmlns:a16="http://schemas.microsoft.com/office/drawing/2014/main" id="{7CC2C422-8FB6-DF96-DDE4-1A095CDEFE65}"/>
                </a:ext>
              </a:extLst>
            </p:cNvPr>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9" name="Line 26">
              <a:extLst>
                <a:ext uri="{FF2B5EF4-FFF2-40B4-BE49-F238E27FC236}">
                  <a16:creationId xmlns:a16="http://schemas.microsoft.com/office/drawing/2014/main" id="{3B447754-010D-1623-A04F-141682AD9662}"/>
                </a:ext>
              </a:extLst>
            </p:cNvPr>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80" name="Group 27">
            <a:extLst>
              <a:ext uri="{FF2B5EF4-FFF2-40B4-BE49-F238E27FC236}">
                <a16:creationId xmlns:a16="http://schemas.microsoft.com/office/drawing/2014/main" id="{4E5DB310-F206-746F-AC2A-CC8CC2DD73F0}"/>
              </a:ext>
            </a:extLst>
          </p:cNvPr>
          <p:cNvGrpSpPr>
            <a:grpSpLocks/>
          </p:cNvGrpSpPr>
          <p:nvPr/>
        </p:nvGrpSpPr>
        <p:grpSpPr bwMode="auto">
          <a:xfrm>
            <a:off x="4252007" y="3262313"/>
            <a:ext cx="123825" cy="265112"/>
            <a:chOff x="2751" y="2958"/>
            <a:chExt cx="1562" cy="167"/>
          </a:xfrm>
        </p:grpSpPr>
        <p:sp>
          <p:nvSpPr>
            <p:cNvPr id="2881" name="Line 28">
              <a:extLst>
                <a:ext uri="{FF2B5EF4-FFF2-40B4-BE49-F238E27FC236}">
                  <a16:creationId xmlns:a16="http://schemas.microsoft.com/office/drawing/2014/main" id="{51D2507D-E984-C8F1-6BA1-B3FEBEFBBF03}"/>
                </a:ext>
              </a:extLst>
            </p:cNvPr>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2" name="Line 29">
              <a:extLst>
                <a:ext uri="{FF2B5EF4-FFF2-40B4-BE49-F238E27FC236}">
                  <a16:creationId xmlns:a16="http://schemas.microsoft.com/office/drawing/2014/main" id="{F9AE23B2-2AF3-6E49-86C4-97C44A02C5C1}"/>
                </a:ext>
              </a:extLst>
            </p:cNvPr>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3" name="Line 30">
              <a:extLst>
                <a:ext uri="{FF2B5EF4-FFF2-40B4-BE49-F238E27FC236}">
                  <a16:creationId xmlns:a16="http://schemas.microsoft.com/office/drawing/2014/main" id="{C81EE13F-290F-3D4A-203D-97624A1ADDB6}"/>
                </a:ext>
              </a:extLst>
            </p:cNvPr>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4" name="Line 31">
              <a:extLst>
                <a:ext uri="{FF2B5EF4-FFF2-40B4-BE49-F238E27FC236}">
                  <a16:creationId xmlns:a16="http://schemas.microsoft.com/office/drawing/2014/main" id="{6A1DC13B-A5A3-A76D-F363-46AA3A46B3E2}"/>
                </a:ext>
              </a:extLst>
            </p:cNvPr>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85" name="Group 32">
            <a:extLst>
              <a:ext uri="{FF2B5EF4-FFF2-40B4-BE49-F238E27FC236}">
                <a16:creationId xmlns:a16="http://schemas.microsoft.com/office/drawing/2014/main" id="{C1CB25B7-981B-2BA2-8340-4C5877AE30BF}"/>
              </a:ext>
            </a:extLst>
          </p:cNvPr>
          <p:cNvGrpSpPr>
            <a:grpSpLocks/>
          </p:cNvGrpSpPr>
          <p:nvPr/>
        </p:nvGrpSpPr>
        <p:grpSpPr bwMode="auto">
          <a:xfrm>
            <a:off x="6909482" y="3262313"/>
            <a:ext cx="123825" cy="265112"/>
            <a:chOff x="2751" y="2958"/>
            <a:chExt cx="1562" cy="167"/>
          </a:xfrm>
        </p:grpSpPr>
        <p:sp>
          <p:nvSpPr>
            <p:cNvPr id="2886" name="Line 33">
              <a:extLst>
                <a:ext uri="{FF2B5EF4-FFF2-40B4-BE49-F238E27FC236}">
                  <a16:creationId xmlns:a16="http://schemas.microsoft.com/office/drawing/2014/main" id="{4DE7E01E-7D96-9807-02B2-DD074C360DDD}"/>
                </a:ext>
              </a:extLst>
            </p:cNvPr>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 name="Line 34">
              <a:extLst>
                <a:ext uri="{FF2B5EF4-FFF2-40B4-BE49-F238E27FC236}">
                  <a16:creationId xmlns:a16="http://schemas.microsoft.com/office/drawing/2014/main" id="{9F6CE91C-8E60-CA88-D319-F649785846DB}"/>
                </a:ext>
              </a:extLst>
            </p:cNvPr>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8" name="Line 35">
              <a:extLst>
                <a:ext uri="{FF2B5EF4-FFF2-40B4-BE49-F238E27FC236}">
                  <a16:creationId xmlns:a16="http://schemas.microsoft.com/office/drawing/2014/main" id="{40A73507-D52A-DEC9-D812-63C807AE2F91}"/>
                </a:ext>
              </a:extLst>
            </p:cNvPr>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9" name="Line 36">
              <a:extLst>
                <a:ext uri="{FF2B5EF4-FFF2-40B4-BE49-F238E27FC236}">
                  <a16:creationId xmlns:a16="http://schemas.microsoft.com/office/drawing/2014/main" id="{98CCFBE8-DBAA-506A-0F2E-DD8E0F478066}"/>
                </a:ext>
              </a:extLst>
            </p:cNvPr>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90" name="Rectangle 37">
            <a:extLst>
              <a:ext uri="{FF2B5EF4-FFF2-40B4-BE49-F238E27FC236}">
                <a16:creationId xmlns:a16="http://schemas.microsoft.com/office/drawing/2014/main" id="{94DAA5C6-0ACF-2423-0738-6C6FFAE4C5BD}"/>
              </a:ext>
            </a:extLst>
          </p:cNvPr>
          <p:cNvSpPr>
            <a:spLocks noChangeAspect="1" noChangeArrowheads="1"/>
          </p:cNvSpPr>
          <p:nvPr/>
        </p:nvSpPr>
        <p:spPr bwMode="auto">
          <a:xfrm>
            <a:off x="6944407" y="1627188"/>
            <a:ext cx="2079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M</a:t>
            </a:r>
            <a:endParaRPr kumimoji="1" lang="en-US" altLang="zh-TW" sz="2400" b="0">
              <a:latin typeface="Arial Narrow" pitchFamily="34" charset="0"/>
              <a:ea typeface="標楷體" pitchFamily="65" charset="-128"/>
            </a:endParaRPr>
          </a:p>
        </p:txBody>
      </p:sp>
      <p:sp>
        <p:nvSpPr>
          <p:cNvPr id="2891" name="Rectangle 38">
            <a:extLst>
              <a:ext uri="{FF2B5EF4-FFF2-40B4-BE49-F238E27FC236}">
                <a16:creationId xmlns:a16="http://schemas.microsoft.com/office/drawing/2014/main" id="{A24E694E-3CD7-26D1-AE1C-1444B2AA0999}"/>
              </a:ext>
            </a:extLst>
          </p:cNvPr>
          <p:cNvSpPr>
            <a:spLocks noChangeAspect="1" noChangeArrowheads="1"/>
          </p:cNvSpPr>
          <p:nvPr/>
        </p:nvSpPr>
        <p:spPr bwMode="auto">
          <a:xfrm>
            <a:off x="6980919" y="2371725"/>
            <a:ext cx="16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V</a:t>
            </a:r>
            <a:endParaRPr kumimoji="1" lang="en-US" altLang="zh-TW" sz="2400" b="0">
              <a:latin typeface="Arial Narrow" pitchFamily="34" charset="0"/>
              <a:ea typeface="標楷體" pitchFamily="65" charset="-128"/>
            </a:endParaRPr>
          </a:p>
        </p:txBody>
      </p:sp>
      <p:sp>
        <p:nvSpPr>
          <p:cNvPr id="2892" name="Rectangle 39">
            <a:extLst>
              <a:ext uri="{FF2B5EF4-FFF2-40B4-BE49-F238E27FC236}">
                <a16:creationId xmlns:a16="http://schemas.microsoft.com/office/drawing/2014/main" id="{08EEDD21-DD51-20A7-B67C-95ABA602C27D}"/>
              </a:ext>
            </a:extLst>
          </p:cNvPr>
          <p:cNvSpPr>
            <a:spLocks noChangeAspect="1" noChangeArrowheads="1"/>
          </p:cNvSpPr>
          <p:nvPr/>
        </p:nvSpPr>
        <p:spPr bwMode="auto">
          <a:xfrm>
            <a:off x="6972982" y="882650"/>
            <a:ext cx="166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P</a:t>
            </a:r>
            <a:endParaRPr kumimoji="1" lang="en-US" altLang="zh-TW" sz="2400" b="0">
              <a:latin typeface="Arial Narrow" pitchFamily="34" charset="0"/>
              <a:ea typeface="標楷體" pitchFamily="65" charset="-128"/>
            </a:endParaRPr>
          </a:p>
        </p:txBody>
      </p:sp>
      <p:grpSp>
        <p:nvGrpSpPr>
          <p:cNvPr id="2893" name="Group 40">
            <a:extLst>
              <a:ext uri="{FF2B5EF4-FFF2-40B4-BE49-F238E27FC236}">
                <a16:creationId xmlns:a16="http://schemas.microsoft.com/office/drawing/2014/main" id="{0A38FF06-1C99-DD3D-3020-381A03D618AB}"/>
              </a:ext>
            </a:extLst>
          </p:cNvPr>
          <p:cNvGrpSpPr>
            <a:grpSpLocks/>
          </p:cNvGrpSpPr>
          <p:nvPr/>
        </p:nvGrpSpPr>
        <p:grpSpPr bwMode="auto">
          <a:xfrm>
            <a:off x="4225019" y="3027363"/>
            <a:ext cx="179388" cy="2606675"/>
            <a:chOff x="1716" y="1966"/>
            <a:chExt cx="113" cy="1542"/>
          </a:xfrm>
        </p:grpSpPr>
        <p:grpSp>
          <p:nvGrpSpPr>
            <p:cNvPr id="2894" name="Group 41">
              <a:extLst>
                <a:ext uri="{FF2B5EF4-FFF2-40B4-BE49-F238E27FC236}">
                  <a16:creationId xmlns:a16="http://schemas.microsoft.com/office/drawing/2014/main" id="{0810ECF3-7FE3-FDD3-90F6-AFC047DE5AD1}"/>
                </a:ext>
              </a:extLst>
            </p:cNvPr>
            <p:cNvGrpSpPr>
              <a:grpSpLocks/>
            </p:cNvGrpSpPr>
            <p:nvPr/>
          </p:nvGrpSpPr>
          <p:grpSpPr bwMode="auto">
            <a:xfrm>
              <a:off x="1716" y="1966"/>
              <a:ext cx="17" cy="1542"/>
              <a:chOff x="1716" y="1966"/>
              <a:chExt cx="18" cy="1542"/>
            </a:xfrm>
          </p:grpSpPr>
          <p:sp>
            <p:nvSpPr>
              <p:cNvPr id="2898" name="Line 42">
                <a:extLst>
                  <a:ext uri="{FF2B5EF4-FFF2-40B4-BE49-F238E27FC236}">
                    <a16:creationId xmlns:a16="http://schemas.microsoft.com/office/drawing/2014/main" id="{A68736E2-E905-3642-199F-457F2B1E2B2D}"/>
                  </a:ext>
                </a:extLst>
              </p:cNvPr>
              <p:cNvSpPr>
                <a:spLocks noChangeShapeType="1"/>
              </p:cNvSpPr>
              <p:nvPr/>
            </p:nvSpPr>
            <p:spPr bwMode="auto">
              <a:xfrm>
                <a:off x="1716"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9" name="Line 43">
                <a:extLst>
                  <a:ext uri="{FF2B5EF4-FFF2-40B4-BE49-F238E27FC236}">
                    <a16:creationId xmlns:a16="http://schemas.microsoft.com/office/drawing/2014/main" id="{D3184545-38EE-5C17-F00C-A98C6BA071C5}"/>
                  </a:ext>
                </a:extLst>
              </p:cNvPr>
              <p:cNvSpPr>
                <a:spLocks noChangeShapeType="1"/>
              </p:cNvSpPr>
              <p:nvPr/>
            </p:nvSpPr>
            <p:spPr bwMode="auto">
              <a:xfrm>
                <a:off x="1734"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95" name="Group 44">
              <a:extLst>
                <a:ext uri="{FF2B5EF4-FFF2-40B4-BE49-F238E27FC236}">
                  <a16:creationId xmlns:a16="http://schemas.microsoft.com/office/drawing/2014/main" id="{FF79FEB7-8D7D-F9EF-1518-E76B37737046}"/>
                </a:ext>
              </a:extLst>
            </p:cNvPr>
            <p:cNvGrpSpPr>
              <a:grpSpLocks/>
            </p:cNvGrpSpPr>
            <p:nvPr/>
          </p:nvGrpSpPr>
          <p:grpSpPr bwMode="auto">
            <a:xfrm>
              <a:off x="1812" y="1966"/>
              <a:ext cx="17" cy="1542"/>
              <a:chOff x="1812" y="1966"/>
              <a:chExt cx="15" cy="1542"/>
            </a:xfrm>
          </p:grpSpPr>
          <p:sp>
            <p:nvSpPr>
              <p:cNvPr id="2896" name="Line 45">
                <a:extLst>
                  <a:ext uri="{FF2B5EF4-FFF2-40B4-BE49-F238E27FC236}">
                    <a16:creationId xmlns:a16="http://schemas.microsoft.com/office/drawing/2014/main" id="{C002A57C-A501-20FE-23E6-FA3A260DEFF0}"/>
                  </a:ext>
                </a:extLst>
              </p:cNvPr>
              <p:cNvSpPr>
                <a:spLocks noChangeShapeType="1"/>
              </p:cNvSpPr>
              <p:nvPr/>
            </p:nvSpPr>
            <p:spPr bwMode="auto">
              <a:xfrm>
                <a:off x="1827"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7" name="Line 46">
                <a:extLst>
                  <a:ext uri="{FF2B5EF4-FFF2-40B4-BE49-F238E27FC236}">
                    <a16:creationId xmlns:a16="http://schemas.microsoft.com/office/drawing/2014/main" id="{F54FD21E-CB9E-60A2-0421-566029A231CF}"/>
                  </a:ext>
                </a:extLst>
              </p:cNvPr>
              <p:cNvSpPr>
                <a:spLocks noChangeShapeType="1"/>
              </p:cNvSpPr>
              <p:nvPr/>
            </p:nvSpPr>
            <p:spPr bwMode="auto">
              <a:xfrm>
                <a:off x="1812"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900" name="Group 47">
            <a:extLst>
              <a:ext uri="{FF2B5EF4-FFF2-40B4-BE49-F238E27FC236}">
                <a16:creationId xmlns:a16="http://schemas.microsoft.com/office/drawing/2014/main" id="{F7A2B178-E2D1-015B-1AAF-C15491E0C6FF}"/>
              </a:ext>
            </a:extLst>
          </p:cNvPr>
          <p:cNvGrpSpPr>
            <a:grpSpLocks/>
          </p:cNvGrpSpPr>
          <p:nvPr/>
        </p:nvGrpSpPr>
        <p:grpSpPr bwMode="auto">
          <a:xfrm>
            <a:off x="6882494" y="3027363"/>
            <a:ext cx="179388" cy="985837"/>
            <a:chOff x="3390" y="1966"/>
            <a:chExt cx="113" cy="1542"/>
          </a:xfrm>
        </p:grpSpPr>
        <p:grpSp>
          <p:nvGrpSpPr>
            <p:cNvPr id="2901" name="Group 48">
              <a:extLst>
                <a:ext uri="{FF2B5EF4-FFF2-40B4-BE49-F238E27FC236}">
                  <a16:creationId xmlns:a16="http://schemas.microsoft.com/office/drawing/2014/main" id="{8EE56F10-AA9D-CAE3-B8E3-D09B3DB35570}"/>
                </a:ext>
              </a:extLst>
            </p:cNvPr>
            <p:cNvGrpSpPr>
              <a:grpSpLocks/>
            </p:cNvGrpSpPr>
            <p:nvPr/>
          </p:nvGrpSpPr>
          <p:grpSpPr bwMode="auto">
            <a:xfrm>
              <a:off x="3390" y="1966"/>
              <a:ext cx="17" cy="1542"/>
              <a:chOff x="3390" y="1966"/>
              <a:chExt cx="18" cy="1542"/>
            </a:xfrm>
          </p:grpSpPr>
          <p:sp>
            <p:nvSpPr>
              <p:cNvPr id="2905" name="Line 49">
                <a:extLst>
                  <a:ext uri="{FF2B5EF4-FFF2-40B4-BE49-F238E27FC236}">
                    <a16:creationId xmlns:a16="http://schemas.microsoft.com/office/drawing/2014/main" id="{D895A599-E094-79DA-A94B-68462B3D1085}"/>
                  </a:ext>
                </a:extLst>
              </p:cNvPr>
              <p:cNvSpPr>
                <a:spLocks noChangeShapeType="1"/>
              </p:cNvSpPr>
              <p:nvPr/>
            </p:nvSpPr>
            <p:spPr bwMode="auto">
              <a:xfrm>
                <a:off x="3390"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6" name="Line 50">
                <a:extLst>
                  <a:ext uri="{FF2B5EF4-FFF2-40B4-BE49-F238E27FC236}">
                    <a16:creationId xmlns:a16="http://schemas.microsoft.com/office/drawing/2014/main" id="{BD073295-0423-4A13-5828-DCE6F592A697}"/>
                  </a:ext>
                </a:extLst>
              </p:cNvPr>
              <p:cNvSpPr>
                <a:spLocks noChangeShapeType="1"/>
              </p:cNvSpPr>
              <p:nvPr/>
            </p:nvSpPr>
            <p:spPr bwMode="auto">
              <a:xfrm>
                <a:off x="3408"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02" name="Group 51">
              <a:extLst>
                <a:ext uri="{FF2B5EF4-FFF2-40B4-BE49-F238E27FC236}">
                  <a16:creationId xmlns:a16="http://schemas.microsoft.com/office/drawing/2014/main" id="{C48D96F4-8BC0-60BD-A603-56530C9F4790}"/>
                </a:ext>
              </a:extLst>
            </p:cNvPr>
            <p:cNvGrpSpPr>
              <a:grpSpLocks/>
            </p:cNvGrpSpPr>
            <p:nvPr/>
          </p:nvGrpSpPr>
          <p:grpSpPr bwMode="auto">
            <a:xfrm>
              <a:off x="3486" y="1966"/>
              <a:ext cx="17" cy="1542"/>
              <a:chOff x="3486" y="1966"/>
              <a:chExt cx="18" cy="1542"/>
            </a:xfrm>
          </p:grpSpPr>
          <p:sp>
            <p:nvSpPr>
              <p:cNvPr id="2903" name="Line 52">
                <a:extLst>
                  <a:ext uri="{FF2B5EF4-FFF2-40B4-BE49-F238E27FC236}">
                    <a16:creationId xmlns:a16="http://schemas.microsoft.com/office/drawing/2014/main" id="{8B5DCF7B-5B92-E506-6144-96199E5891BB}"/>
                  </a:ext>
                </a:extLst>
              </p:cNvPr>
              <p:cNvSpPr>
                <a:spLocks noChangeShapeType="1"/>
              </p:cNvSpPr>
              <p:nvPr/>
            </p:nvSpPr>
            <p:spPr bwMode="auto">
              <a:xfrm>
                <a:off x="3504"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4" name="Line 53">
                <a:extLst>
                  <a:ext uri="{FF2B5EF4-FFF2-40B4-BE49-F238E27FC236}">
                    <a16:creationId xmlns:a16="http://schemas.microsoft.com/office/drawing/2014/main" id="{A153A2C2-3491-7ED7-B1F8-102B22A04053}"/>
                  </a:ext>
                </a:extLst>
              </p:cNvPr>
              <p:cNvSpPr>
                <a:spLocks noChangeShapeType="1"/>
              </p:cNvSpPr>
              <p:nvPr/>
            </p:nvSpPr>
            <p:spPr bwMode="auto">
              <a:xfrm>
                <a:off x="3486"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907" name="Line 54">
            <a:extLst>
              <a:ext uri="{FF2B5EF4-FFF2-40B4-BE49-F238E27FC236}">
                <a16:creationId xmlns:a16="http://schemas.microsoft.com/office/drawing/2014/main" id="{07983C5D-5CA7-E3B3-7A73-4C7A46C6FD44}"/>
              </a:ext>
            </a:extLst>
          </p:cNvPr>
          <p:cNvSpPr>
            <a:spLocks noChangeAspect="1" noChangeShapeType="1"/>
          </p:cNvSpPr>
          <p:nvPr/>
        </p:nvSpPr>
        <p:spPr bwMode="auto">
          <a:xfrm rot="2700000">
            <a:off x="5229113" y="3201194"/>
            <a:ext cx="0" cy="22399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8" name="Line 55">
            <a:extLst>
              <a:ext uri="{FF2B5EF4-FFF2-40B4-BE49-F238E27FC236}">
                <a16:creationId xmlns:a16="http://schemas.microsoft.com/office/drawing/2014/main" id="{5A681C12-0542-1589-5D8B-910375F33033}"/>
              </a:ext>
            </a:extLst>
          </p:cNvPr>
          <p:cNvSpPr>
            <a:spLocks noChangeAspect="1" noChangeShapeType="1"/>
          </p:cNvSpPr>
          <p:nvPr/>
        </p:nvSpPr>
        <p:spPr bwMode="auto">
          <a:xfrm rot="2700000">
            <a:off x="5405326" y="3172619"/>
            <a:ext cx="0" cy="24145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09" name="Line 56">
            <a:extLst>
              <a:ext uri="{FF2B5EF4-FFF2-40B4-BE49-F238E27FC236}">
                <a16:creationId xmlns:a16="http://schemas.microsoft.com/office/drawing/2014/main" id="{CD89A7C6-B3A1-14A4-3A1E-942E31E2656A}"/>
              </a:ext>
            </a:extLst>
          </p:cNvPr>
          <p:cNvSpPr>
            <a:spLocks noChangeAspect="1" noChangeShapeType="1"/>
          </p:cNvSpPr>
          <p:nvPr/>
        </p:nvSpPr>
        <p:spPr bwMode="auto">
          <a:xfrm rot="2700000">
            <a:off x="5250545" y="3201987"/>
            <a:ext cx="0" cy="2251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0" name="Line 57">
            <a:extLst>
              <a:ext uri="{FF2B5EF4-FFF2-40B4-BE49-F238E27FC236}">
                <a16:creationId xmlns:a16="http://schemas.microsoft.com/office/drawing/2014/main" id="{166FC633-E7EB-9446-99A4-63E7DA6D67C0}"/>
              </a:ext>
            </a:extLst>
          </p:cNvPr>
          <p:cNvSpPr>
            <a:spLocks noChangeAspect="1" noChangeShapeType="1"/>
          </p:cNvSpPr>
          <p:nvPr/>
        </p:nvSpPr>
        <p:spPr bwMode="auto">
          <a:xfrm rot="2700000">
            <a:off x="5385482" y="3176587"/>
            <a:ext cx="0" cy="23907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1" name="Line 58">
            <a:extLst>
              <a:ext uri="{FF2B5EF4-FFF2-40B4-BE49-F238E27FC236}">
                <a16:creationId xmlns:a16="http://schemas.microsoft.com/office/drawing/2014/main" id="{3CB13C30-AFB8-2245-40DE-82F5717B946F}"/>
              </a:ext>
            </a:extLst>
          </p:cNvPr>
          <p:cNvSpPr>
            <a:spLocks noChangeAspect="1" noChangeShapeType="1"/>
          </p:cNvSpPr>
          <p:nvPr/>
        </p:nvSpPr>
        <p:spPr bwMode="auto">
          <a:xfrm rot="8100000">
            <a:off x="4493307" y="5086350"/>
            <a:ext cx="0" cy="168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2" name="Line 59">
            <a:extLst>
              <a:ext uri="{FF2B5EF4-FFF2-40B4-BE49-F238E27FC236}">
                <a16:creationId xmlns:a16="http://schemas.microsoft.com/office/drawing/2014/main" id="{B75FF9F8-D96D-812D-12CB-E1011F00031B}"/>
              </a:ext>
            </a:extLst>
          </p:cNvPr>
          <p:cNvSpPr>
            <a:spLocks noChangeShapeType="1"/>
          </p:cNvSpPr>
          <p:nvPr/>
        </p:nvSpPr>
        <p:spPr bwMode="auto">
          <a:xfrm>
            <a:off x="4401232" y="4973638"/>
            <a:ext cx="1222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3" name="Line 60">
            <a:extLst>
              <a:ext uri="{FF2B5EF4-FFF2-40B4-BE49-F238E27FC236}">
                <a16:creationId xmlns:a16="http://schemas.microsoft.com/office/drawing/2014/main" id="{80E6AE5A-24A1-E0B6-7779-66C2BCE7A8FB}"/>
              </a:ext>
            </a:extLst>
          </p:cNvPr>
          <p:cNvSpPr>
            <a:spLocks noChangeAspect="1" noChangeShapeType="1"/>
          </p:cNvSpPr>
          <p:nvPr/>
        </p:nvSpPr>
        <p:spPr bwMode="auto">
          <a:xfrm rot="18900000" flipH="1">
            <a:off x="4535376" y="4969669"/>
            <a:ext cx="0" cy="269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4" name="Line 61">
            <a:extLst>
              <a:ext uri="{FF2B5EF4-FFF2-40B4-BE49-F238E27FC236}">
                <a16:creationId xmlns:a16="http://schemas.microsoft.com/office/drawing/2014/main" id="{DF941436-D616-31CC-831E-82C20049F626}"/>
              </a:ext>
            </a:extLst>
          </p:cNvPr>
          <p:cNvSpPr>
            <a:spLocks noChangeAspect="1" noChangeShapeType="1"/>
          </p:cNvSpPr>
          <p:nvPr/>
        </p:nvSpPr>
        <p:spPr bwMode="auto">
          <a:xfrm rot="18900000" flipH="1">
            <a:off x="4683013" y="5107781"/>
            <a:ext cx="0" cy="46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5" name="Line 62">
            <a:extLst>
              <a:ext uri="{FF2B5EF4-FFF2-40B4-BE49-F238E27FC236}">
                <a16:creationId xmlns:a16="http://schemas.microsoft.com/office/drawing/2014/main" id="{B4A5547A-5FDB-E974-7C86-A0892876EB0E}"/>
              </a:ext>
            </a:extLst>
          </p:cNvPr>
          <p:cNvSpPr>
            <a:spLocks noChangeShapeType="1"/>
          </p:cNvSpPr>
          <p:nvPr/>
        </p:nvSpPr>
        <p:spPr bwMode="auto">
          <a:xfrm>
            <a:off x="4699682" y="5148263"/>
            <a:ext cx="0" cy="115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6" name="Rectangle 63">
            <a:extLst>
              <a:ext uri="{FF2B5EF4-FFF2-40B4-BE49-F238E27FC236}">
                <a16:creationId xmlns:a16="http://schemas.microsoft.com/office/drawing/2014/main" id="{19C76889-4E2D-FE87-9CCF-B51AC4ECB915}"/>
              </a:ext>
            </a:extLst>
          </p:cNvPr>
          <p:cNvSpPr>
            <a:spLocks noChangeArrowheads="1"/>
          </p:cNvSpPr>
          <p:nvPr/>
        </p:nvSpPr>
        <p:spPr bwMode="auto">
          <a:xfrm>
            <a:off x="4401232" y="2379663"/>
            <a:ext cx="1846262" cy="12382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17" name="Rectangle 64">
            <a:extLst>
              <a:ext uri="{FF2B5EF4-FFF2-40B4-BE49-F238E27FC236}">
                <a16:creationId xmlns:a16="http://schemas.microsoft.com/office/drawing/2014/main" id="{A7563F6B-6AF4-366F-970A-9A895FFF6B0A}"/>
              </a:ext>
            </a:extLst>
          </p:cNvPr>
          <p:cNvSpPr>
            <a:spLocks noChangeArrowheads="1"/>
          </p:cNvSpPr>
          <p:nvPr/>
        </p:nvSpPr>
        <p:spPr bwMode="auto">
          <a:xfrm>
            <a:off x="6247494" y="2505075"/>
            <a:ext cx="630238" cy="427038"/>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18" name="AutoShape 65">
            <a:extLst>
              <a:ext uri="{FF2B5EF4-FFF2-40B4-BE49-F238E27FC236}">
                <a16:creationId xmlns:a16="http://schemas.microsoft.com/office/drawing/2014/main" id="{4B587A0E-836C-1B9E-8B52-35187315EAC2}"/>
              </a:ext>
            </a:extLst>
          </p:cNvPr>
          <p:cNvSpPr>
            <a:spLocks noChangeArrowheads="1"/>
          </p:cNvSpPr>
          <p:nvPr/>
        </p:nvSpPr>
        <p:spPr bwMode="auto">
          <a:xfrm flipV="1">
            <a:off x="4401232" y="1827213"/>
            <a:ext cx="909637" cy="173037"/>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19" name="AutoShape 66">
            <a:extLst>
              <a:ext uri="{FF2B5EF4-FFF2-40B4-BE49-F238E27FC236}">
                <a16:creationId xmlns:a16="http://schemas.microsoft.com/office/drawing/2014/main" id="{651E9436-D304-F132-6BCC-CD16D3913615}"/>
              </a:ext>
            </a:extLst>
          </p:cNvPr>
          <p:cNvSpPr>
            <a:spLocks noChangeArrowheads="1"/>
          </p:cNvSpPr>
          <p:nvPr/>
        </p:nvSpPr>
        <p:spPr bwMode="auto">
          <a:xfrm flipH="1">
            <a:off x="5307694" y="1652588"/>
            <a:ext cx="938213" cy="174625"/>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0" name="AutoShape 67">
            <a:extLst>
              <a:ext uri="{FF2B5EF4-FFF2-40B4-BE49-F238E27FC236}">
                <a16:creationId xmlns:a16="http://schemas.microsoft.com/office/drawing/2014/main" id="{F209EBF7-B51C-1155-666D-3F42B96ED1E6}"/>
              </a:ext>
            </a:extLst>
          </p:cNvPr>
          <p:cNvSpPr>
            <a:spLocks noChangeArrowheads="1"/>
          </p:cNvSpPr>
          <p:nvPr/>
        </p:nvSpPr>
        <p:spPr bwMode="auto">
          <a:xfrm>
            <a:off x="6244319" y="1498600"/>
            <a:ext cx="242888" cy="330200"/>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1" name="AutoShape 68">
            <a:extLst>
              <a:ext uri="{FF2B5EF4-FFF2-40B4-BE49-F238E27FC236}">
                <a16:creationId xmlns:a16="http://schemas.microsoft.com/office/drawing/2014/main" id="{30E6CD29-F0AA-116C-405D-5A08A0C1D761}"/>
              </a:ext>
            </a:extLst>
          </p:cNvPr>
          <p:cNvSpPr>
            <a:spLocks noChangeArrowheads="1"/>
          </p:cNvSpPr>
          <p:nvPr/>
        </p:nvSpPr>
        <p:spPr bwMode="auto">
          <a:xfrm flipH="1" flipV="1">
            <a:off x="6487207" y="1828800"/>
            <a:ext cx="387350" cy="534988"/>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2" name="Rectangle 69">
            <a:extLst>
              <a:ext uri="{FF2B5EF4-FFF2-40B4-BE49-F238E27FC236}">
                <a16:creationId xmlns:a16="http://schemas.microsoft.com/office/drawing/2014/main" id="{A020A27C-81B6-C0BF-FA13-22941BBA8A6E}"/>
              </a:ext>
            </a:extLst>
          </p:cNvPr>
          <p:cNvSpPr>
            <a:spLocks noChangeArrowheads="1"/>
          </p:cNvSpPr>
          <p:nvPr/>
        </p:nvSpPr>
        <p:spPr bwMode="auto">
          <a:xfrm flipV="1">
            <a:off x="4401232" y="1100138"/>
            <a:ext cx="1846262" cy="35877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23" name="Rectangle 70">
            <a:extLst>
              <a:ext uri="{FF2B5EF4-FFF2-40B4-BE49-F238E27FC236}">
                <a16:creationId xmlns:a16="http://schemas.microsoft.com/office/drawing/2014/main" id="{3FBD40D7-0C09-7C44-0F42-3AB327E544DC}"/>
              </a:ext>
            </a:extLst>
          </p:cNvPr>
          <p:cNvSpPr>
            <a:spLocks noChangeArrowheads="1"/>
          </p:cNvSpPr>
          <p:nvPr/>
        </p:nvSpPr>
        <p:spPr bwMode="auto">
          <a:xfrm flipV="1">
            <a:off x="6247494" y="1036638"/>
            <a:ext cx="630238" cy="106362"/>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924" name="Group 71">
            <a:extLst>
              <a:ext uri="{FF2B5EF4-FFF2-40B4-BE49-F238E27FC236}">
                <a16:creationId xmlns:a16="http://schemas.microsoft.com/office/drawing/2014/main" id="{FCA0F75F-343B-7637-650A-3B6428968B26}"/>
              </a:ext>
            </a:extLst>
          </p:cNvPr>
          <p:cNvGrpSpPr>
            <a:grpSpLocks/>
          </p:cNvGrpSpPr>
          <p:nvPr/>
        </p:nvGrpSpPr>
        <p:grpSpPr bwMode="auto">
          <a:xfrm>
            <a:off x="4180569" y="2935288"/>
            <a:ext cx="273050" cy="182562"/>
            <a:chOff x="1688" y="1883"/>
            <a:chExt cx="172" cy="167"/>
          </a:xfrm>
        </p:grpSpPr>
        <p:sp>
          <p:nvSpPr>
            <p:cNvPr id="2925" name="Line 72">
              <a:extLst>
                <a:ext uri="{FF2B5EF4-FFF2-40B4-BE49-F238E27FC236}">
                  <a16:creationId xmlns:a16="http://schemas.microsoft.com/office/drawing/2014/main" id="{CDFB17EB-F5D2-E747-0CB0-0CC9D01B922B}"/>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26" name="Group 73">
              <a:extLst>
                <a:ext uri="{FF2B5EF4-FFF2-40B4-BE49-F238E27FC236}">
                  <a16:creationId xmlns:a16="http://schemas.microsoft.com/office/drawing/2014/main" id="{7471B2D4-7A5F-E6B9-DDBE-3F5B3DEB2A71}"/>
                </a:ext>
              </a:extLst>
            </p:cNvPr>
            <p:cNvGrpSpPr>
              <a:grpSpLocks noChangeAspect="1"/>
            </p:cNvGrpSpPr>
            <p:nvPr/>
          </p:nvGrpSpPr>
          <p:grpSpPr bwMode="auto">
            <a:xfrm>
              <a:off x="1754" y="1883"/>
              <a:ext cx="41" cy="167"/>
              <a:chOff x="2296" y="600"/>
              <a:chExt cx="536" cy="768"/>
            </a:xfrm>
          </p:grpSpPr>
          <p:sp>
            <p:nvSpPr>
              <p:cNvPr id="2928" name="Line 74">
                <a:extLst>
                  <a:ext uri="{FF2B5EF4-FFF2-40B4-BE49-F238E27FC236}">
                    <a16:creationId xmlns:a16="http://schemas.microsoft.com/office/drawing/2014/main" id="{883CF5A4-CE40-9139-88CA-E4BBD8754A90}"/>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29" name="Line 75">
                <a:extLst>
                  <a:ext uri="{FF2B5EF4-FFF2-40B4-BE49-F238E27FC236}">
                    <a16:creationId xmlns:a16="http://schemas.microsoft.com/office/drawing/2014/main" id="{FD58F4C4-1054-C461-F091-D24F8165EC23}"/>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30" name="Line 76">
                <a:extLst>
                  <a:ext uri="{FF2B5EF4-FFF2-40B4-BE49-F238E27FC236}">
                    <a16:creationId xmlns:a16="http://schemas.microsoft.com/office/drawing/2014/main" id="{5109851E-0364-0BF7-0714-43E0FE713A39}"/>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27" name="Line 77">
              <a:extLst>
                <a:ext uri="{FF2B5EF4-FFF2-40B4-BE49-F238E27FC236}">
                  <a16:creationId xmlns:a16="http://schemas.microsoft.com/office/drawing/2014/main" id="{7EF15082-BDC6-4B23-3F14-BA6CCB725F72}"/>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31" name="Group 78">
            <a:extLst>
              <a:ext uri="{FF2B5EF4-FFF2-40B4-BE49-F238E27FC236}">
                <a16:creationId xmlns:a16="http://schemas.microsoft.com/office/drawing/2014/main" id="{9F35AB0C-4383-0AC2-FF3B-74521A65A0E2}"/>
              </a:ext>
            </a:extLst>
          </p:cNvPr>
          <p:cNvGrpSpPr>
            <a:grpSpLocks/>
          </p:cNvGrpSpPr>
          <p:nvPr/>
        </p:nvGrpSpPr>
        <p:grpSpPr bwMode="auto">
          <a:xfrm>
            <a:off x="6838044" y="2935288"/>
            <a:ext cx="273050" cy="182562"/>
            <a:chOff x="1688" y="1883"/>
            <a:chExt cx="172" cy="167"/>
          </a:xfrm>
        </p:grpSpPr>
        <p:sp>
          <p:nvSpPr>
            <p:cNvPr id="2932" name="Line 79">
              <a:extLst>
                <a:ext uri="{FF2B5EF4-FFF2-40B4-BE49-F238E27FC236}">
                  <a16:creationId xmlns:a16="http://schemas.microsoft.com/office/drawing/2014/main" id="{BEFA5297-E4AF-D25B-A9C0-ABF0EEFA707A}"/>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33" name="Group 80">
              <a:extLst>
                <a:ext uri="{FF2B5EF4-FFF2-40B4-BE49-F238E27FC236}">
                  <a16:creationId xmlns:a16="http://schemas.microsoft.com/office/drawing/2014/main" id="{60987010-F28C-B956-A254-CE8724804116}"/>
                </a:ext>
              </a:extLst>
            </p:cNvPr>
            <p:cNvGrpSpPr>
              <a:grpSpLocks noChangeAspect="1"/>
            </p:cNvGrpSpPr>
            <p:nvPr/>
          </p:nvGrpSpPr>
          <p:grpSpPr bwMode="auto">
            <a:xfrm>
              <a:off x="1754" y="1883"/>
              <a:ext cx="41" cy="167"/>
              <a:chOff x="2296" y="600"/>
              <a:chExt cx="536" cy="768"/>
            </a:xfrm>
          </p:grpSpPr>
          <p:sp>
            <p:nvSpPr>
              <p:cNvPr id="2935" name="Line 81">
                <a:extLst>
                  <a:ext uri="{FF2B5EF4-FFF2-40B4-BE49-F238E27FC236}">
                    <a16:creationId xmlns:a16="http://schemas.microsoft.com/office/drawing/2014/main" id="{F6FFB2F7-3EAB-1A94-005D-02A7983D3EAF}"/>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36" name="Line 82">
                <a:extLst>
                  <a:ext uri="{FF2B5EF4-FFF2-40B4-BE49-F238E27FC236}">
                    <a16:creationId xmlns:a16="http://schemas.microsoft.com/office/drawing/2014/main" id="{6AB9D93B-4B61-53B3-F84E-8822000352B4}"/>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37" name="Line 83">
                <a:extLst>
                  <a:ext uri="{FF2B5EF4-FFF2-40B4-BE49-F238E27FC236}">
                    <a16:creationId xmlns:a16="http://schemas.microsoft.com/office/drawing/2014/main" id="{7C6C257E-E23C-625F-5BBC-EAC58638E638}"/>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34" name="Line 84">
              <a:extLst>
                <a:ext uri="{FF2B5EF4-FFF2-40B4-BE49-F238E27FC236}">
                  <a16:creationId xmlns:a16="http://schemas.microsoft.com/office/drawing/2014/main" id="{360147B7-5B84-5C90-BAAB-4B2E2AD150B2}"/>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38" name="Group 85">
            <a:extLst>
              <a:ext uri="{FF2B5EF4-FFF2-40B4-BE49-F238E27FC236}">
                <a16:creationId xmlns:a16="http://schemas.microsoft.com/office/drawing/2014/main" id="{66861B7D-3D0F-BF18-6D8F-235B0AE01BD9}"/>
              </a:ext>
            </a:extLst>
          </p:cNvPr>
          <p:cNvGrpSpPr>
            <a:grpSpLocks/>
          </p:cNvGrpSpPr>
          <p:nvPr/>
        </p:nvGrpSpPr>
        <p:grpSpPr bwMode="auto">
          <a:xfrm>
            <a:off x="4401232" y="5265738"/>
            <a:ext cx="431800" cy="265112"/>
            <a:chOff x="1827" y="3376"/>
            <a:chExt cx="1562" cy="167"/>
          </a:xfrm>
        </p:grpSpPr>
        <p:sp>
          <p:nvSpPr>
            <p:cNvPr id="2939" name="Line 86">
              <a:extLst>
                <a:ext uri="{FF2B5EF4-FFF2-40B4-BE49-F238E27FC236}">
                  <a16:creationId xmlns:a16="http://schemas.microsoft.com/office/drawing/2014/main" id="{9890CA38-7A4E-52C1-33DD-F0154FF0B50A}"/>
                </a:ext>
              </a:extLst>
            </p:cNvPr>
            <p:cNvSpPr>
              <a:spLocks noChangeShapeType="1"/>
            </p:cNvSpPr>
            <p:nvPr/>
          </p:nvSpPr>
          <p:spPr bwMode="auto">
            <a:xfrm>
              <a:off x="1827" y="3376"/>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0" name="Line 87">
              <a:extLst>
                <a:ext uri="{FF2B5EF4-FFF2-40B4-BE49-F238E27FC236}">
                  <a16:creationId xmlns:a16="http://schemas.microsoft.com/office/drawing/2014/main" id="{F7FA1CBA-8C5A-5BA3-09D8-EC0639E20112}"/>
                </a:ext>
              </a:extLst>
            </p:cNvPr>
            <p:cNvSpPr>
              <a:spLocks noChangeShapeType="1"/>
            </p:cNvSpPr>
            <p:nvPr/>
          </p:nvSpPr>
          <p:spPr bwMode="auto">
            <a:xfrm>
              <a:off x="1827" y="3389"/>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1" name="Line 88">
              <a:extLst>
                <a:ext uri="{FF2B5EF4-FFF2-40B4-BE49-F238E27FC236}">
                  <a16:creationId xmlns:a16="http://schemas.microsoft.com/office/drawing/2014/main" id="{C2BB18A9-C92D-0CB3-06C4-39B9AC9CD438}"/>
                </a:ext>
              </a:extLst>
            </p:cNvPr>
            <p:cNvSpPr>
              <a:spLocks noChangeShapeType="1"/>
            </p:cNvSpPr>
            <p:nvPr/>
          </p:nvSpPr>
          <p:spPr bwMode="auto">
            <a:xfrm>
              <a:off x="1827" y="3529"/>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2" name="Line 89">
              <a:extLst>
                <a:ext uri="{FF2B5EF4-FFF2-40B4-BE49-F238E27FC236}">
                  <a16:creationId xmlns:a16="http://schemas.microsoft.com/office/drawing/2014/main" id="{E464D8A1-2E59-3926-232E-6A33A3FE1258}"/>
                </a:ext>
              </a:extLst>
            </p:cNvPr>
            <p:cNvSpPr>
              <a:spLocks noChangeShapeType="1"/>
            </p:cNvSpPr>
            <p:nvPr/>
          </p:nvSpPr>
          <p:spPr bwMode="auto">
            <a:xfrm>
              <a:off x="1827" y="3543"/>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3" name="Group 90">
            <a:extLst>
              <a:ext uri="{FF2B5EF4-FFF2-40B4-BE49-F238E27FC236}">
                <a16:creationId xmlns:a16="http://schemas.microsoft.com/office/drawing/2014/main" id="{08965FD9-AF28-4BB2-9F00-CF04CC8E1AC1}"/>
              </a:ext>
            </a:extLst>
          </p:cNvPr>
          <p:cNvGrpSpPr>
            <a:grpSpLocks/>
          </p:cNvGrpSpPr>
          <p:nvPr/>
        </p:nvGrpSpPr>
        <p:grpSpPr bwMode="auto">
          <a:xfrm>
            <a:off x="4252007" y="5265738"/>
            <a:ext cx="123825" cy="265112"/>
            <a:chOff x="2751" y="2958"/>
            <a:chExt cx="1562" cy="167"/>
          </a:xfrm>
        </p:grpSpPr>
        <p:sp>
          <p:nvSpPr>
            <p:cNvPr id="2944" name="Line 91">
              <a:extLst>
                <a:ext uri="{FF2B5EF4-FFF2-40B4-BE49-F238E27FC236}">
                  <a16:creationId xmlns:a16="http://schemas.microsoft.com/office/drawing/2014/main" id="{6576778B-E7E5-137A-5724-4B0BAC69CFC4}"/>
                </a:ext>
              </a:extLst>
            </p:cNvPr>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5" name="Line 92">
              <a:extLst>
                <a:ext uri="{FF2B5EF4-FFF2-40B4-BE49-F238E27FC236}">
                  <a16:creationId xmlns:a16="http://schemas.microsoft.com/office/drawing/2014/main" id="{EB8F1989-E421-70FC-5A25-5B67D2B5C115}"/>
                </a:ext>
              </a:extLst>
            </p:cNvPr>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6" name="Line 93">
              <a:extLst>
                <a:ext uri="{FF2B5EF4-FFF2-40B4-BE49-F238E27FC236}">
                  <a16:creationId xmlns:a16="http://schemas.microsoft.com/office/drawing/2014/main" id="{83970A62-010C-AFFC-6E6F-9CD01ABE62C2}"/>
                </a:ext>
              </a:extLst>
            </p:cNvPr>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7" name="Line 94">
              <a:extLst>
                <a:ext uri="{FF2B5EF4-FFF2-40B4-BE49-F238E27FC236}">
                  <a16:creationId xmlns:a16="http://schemas.microsoft.com/office/drawing/2014/main" id="{4F1E1D7B-BDFB-3E77-13FF-ED6F7905652F}"/>
                </a:ext>
              </a:extLst>
            </p:cNvPr>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8" name="Group 95">
            <a:extLst>
              <a:ext uri="{FF2B5EF4-FFF2-40B4-BE49-F238E27FC236}">
                <a16:creationId xmlns:a16="http://schemas.microsoft.com/office/drawing/2014/main" id="{20B60DE8-07D6-B46E-1D6A-D6FD5666F795}"/>
              </a:ext>
            </a:extLst>
          </p:cNvPr>
          <p:cNvGrpSpPr>
            <a:grpSpLocks/>
          </p:cNvGrpSpPr>
          <p:nvPr/>
        </p:nvGrpSpPr>
        <p:grpSpPr bwMode="auto">
          <a:xfrm>
            <a:off x="6838044" y="3922713"/>
            <a:ext cx="273050" cy="182562"/>
            <a:chOff x="1688" y="1883"/>
            <a:chExt cx="172" cy="167"/>
          </a:xfrm>
        </p:grpSpPr>
        <p:sp>
          <p:nvSpPr>
            <p:cNvPr id="2949" name="Line 96">
              <a:extLst>
                <a:ext uri="{FF2B5EF4-FFF2-40B4-BE49-F238E27FC236}">
                  <a16:creationId xmlns:a16="http://schemas.microsoft.com/office/drawing/2014/main" id="{7DF738AD-03C2-DF4B-9112-47028F168989}"/>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50" name="Group 97">
              <a:extLst>
                <a:ext uri="{FF2B5EF4-FFF2-40B4-BE49-F238E27FC236}">
                  <a16:creationId xmlns:a16="http://schemas.microsoft.com/office/drawing/2014/main" id="{0614D2EF-1FCB-2B41-06AD-11ACFC7D28D0}"/>
                </a:ext>
              </a:extLst>
            </p:cNvPr>
            <p:cNvGrpSpPr>
              <a:grpSpLocks noChangeAspect="1"/>
            </p:cNvGrpSpPr>
            <p:nvPr/>
          </p:nvGrpSpPr>
          <p:grpSpPr bwMode="auto">
            <a:xfrm>
              <a:off x="1754" y="1883"/>
              <a:ext cx="41" cy="167"/>
              <a:chOff x="2296" y="600"/>
              <a:chExt cx="536" cy="768"/>
            </a:xfrm>
          </p:grpSpPr>
          <p:sp>
            <p:nvSpPr>
              <p:cNvPr id="2952" name="Line 98">
                <a:extLst>
                  <a:ext uri="{FF2B5EF4-FFF2-40B4-BE49-F238E27FC236}">
                    <a16:creationId xmlns:a16="http://schemas.microsoft.com/office/drawing/2014/main" id="{067420AF-7CEE-11F9-D923-C2A5EC257763}"/>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53" name="Line 99">
                <a:extLst>
                  <a:ext uri="{FF2B5EF4-FFF2-40B4-BE49-F238E27FC236}">
                    <a16:creationId xmlns:a16="http://schemas.microsoft.com/office/drawing/2014/main" id="{9DCE4A8A-9281-9CFE-4356-287BBB8AA407}"/>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54" name="Line 100">
                <a:extLst>
                  <a:ext uri="{FF2B5EF4-FFF2-40B4-BE49-F238E27FC236}">
                    <a16:creationId xmlns:a16="http://schemas.microsoft.com/office/drawing/2014/main" id="{C319781E-0D19-A15C-0769-1ABC2887BD72}"/>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51" name="Line 101">
              <a:extLst>
                <a:ext uri="{FF2B5EF4-FFF2-40B4-BE49-F238E27FC236}">
                  <a16:creationId xmlns:a16="http://schemas.microsoft.com/office/drawing/2014/main" id="{2F2747A6-C9E2-39E3-7DD0-6951A8CBB599}"/>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55" name="Group 102">
            <a:extLst>
              <a:ext uri="{FF2B5EF4-FFF2-40B4-BE49-F238E27FC236}">
                <a16:creationId xmlns:a16="http://schemas.microsoft.com/office/drawing/2014/main" id="{6B67BB09-473B-C80D-5C1A-7A0CA4FA1EBF}"/>
              </a:ext>
            </a:extLst>
          </p:cNvPr>
          <p:cNvGrpSpPr>
            <a:grpSpLocks/>
          </p:cNvGrpSpPr>
          <p:nvPr/>
        </p:nvGrpSpPr>
        <p:grpSpPr bwMode="auto">
          <a:xfrm>
            <a:off x="4180569" y="5541963"/>
            <a:ext cx="273050" cy="182562"/>
            <a:chOff x="1688" y="1883"/>
            <a:chExt cx="172" cy="167"/>
          </a:xfrm>
        </p:grpSpPr>
        <p:sp>
          <p:nvSpPr>
            <p:cNvPr id="2956" name="Line 103">
              <a:extLst>
                <a:ext uri="{FF2B5EF4-FFF2-40B4-BE49-F238E27FC236}">
                  <a16:creationId xmlns:a16="http://schemas.microsoft.com/office/drawing/2014/main" id="{4187F011-A13C-4203-4FB1-99E0CFD6C342}"/>
                </a:ext>
              </a:extLst>
            </p:cNvPr>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2957" name="Group 104">
              <a:extLst>
                <a:ext uri="{FF2B5EF4-FFF2-40B4-BE49-F238E27FC236}">
                  <a16:creationId xmlns:a16="http://schemas.microsoft.com/office/drawing/2014/main" id="{99C39D7E-8BC9-F68E-F795-358ED49149AE}"/>
                </a:ext>
              </a:extLst>
            </p:cNvPr>
            <p:cNvGrpSpPr>
              <a:grpSpLocks noChangeAspect="1"/>
            </p:cNvGrpSpPr>
            <p:nvPr/>
          </p:nvGrpSpPr>
          <p:grpSpPr bwMode="auto">
            <a:xfrm>
              <a:off x="1754" y="1883"/>
              <a:ext cx="41" cy="167"/>
              <a:chOff x="2296" y="600"/>
              <a:chExt cx="536" cy="768"/>
            </a:xfrm>
          </p:grpSpPr>
          <p:sp>
            <p:nvSpPr>
              <p:cNvPr id="2959" name="Line 105">
                <a:extLst>
                  <a:ext uri="{FF2B5EF4-FFF2-40B4-BE49-F238E27FC236}">
                    <a16:creationId xmlns:a16="http://schemas.microsoft.com/office/drawing/2014/main" id="{8F84E8F2-BFE7-51A9-A5DC-697A8AD67921}"/>
                  </a:ext>
                </a:extLst>
              </p:cNvPr>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60" name="Line 106">
                <a:extLst>
                  <a:ext uri="{FF2B5EF4-FFF2-40B4-BE49-F238E27FC236}">
                    <a16:creationId xmlns:a16="http://schemas.microsoft.com/office/drawing/2014/main" id="{F714EC0A-17FB-04AA-5DC3-875A72E60095}"/>
                  </a:ext>
                </a:extLst>
              </p:cNvPr>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61" name="Line 107">
                <a:extLst>
                  <a:ext uri="{FF2B5EF4-FFF2-40B4-BE49-F238E27FC236}">
                    <a16:creationId xmlns:a16="http://schemas.microsoft.com/office/drawing/2014/main" id="{81362F54-CB38-A44B-7DB6-871C31612FD5}"/>
                  </a:ext>
                </a:extLst>
              </p:cNvPr>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2958" name="Line 108">
              <a:extLst>
                <a:ext uri="{FF2B5EF4-FFF2-40B4-BE49-F238E27FC236}">
                  <a16:creationId xmlns:a16="http://schemas.microsoft.com/office/drawing/2014/main" id="{A2805829-5E8E-9437-A2BE-540EA2E21756}"/>
                </a:ext>
              </a:extLst>
            </p:cNvPr>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2962" name="Line 109">
            <a:extLst>
              <a:ext uri="{FF2B5EF4-FFF2-40B4-BE49-F238E27FC236}">
                <a16:creationId xmlns:a16="http://schemas.microsoft.com/office/drawing/2014/main" id="{87EDBC5A-A5BF-7FBB-5A59-3EE45AD8F9CF}"/>
              </a:ext>
            </a:extLst>
          </p:cNvPr>
          <p:cNvSpPr>
            <a:spLocks noChangeAspect="1" noChangeShapeType="1"/>
          </p:cNvSpPr>
          <p:nvPr/>
        </p:nvSpPr>
        <p:spPr bwMode="auto">
          <a:xfrm rot="-5400000">
            <a:off x="4763975" y="5493544"/>
            <a:ext cx="1349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3" name="Line 110">
            <a:extLst>
              <a:ext uri="{FF2B5EF4-FFF2-40B4-BE49-F238E27FC236}">
                <a16:creationId xmlns:a16="http://schemas.microsoft.com/office/drawing/2014/main" id="{67C6FD73-8E47-0DA1-9BE7-C6E3E77C7673}"/>
              </a:ext>
            </a:extLst>
          </p:cNvPr>
          <p:cNvSpPr>
            <a:spLocks noChangeAspect="1" noChangeShapeType="1"/>
          </p:cNvSpPr>
          <p:nvPr/>
        </p:nvSpPr>
        <p:spPr bwMode="auto">
          <a:xfrm rot="16200000" flipV="1">
            <a:off x="4785407" y="5375275"/>
            <a:ext cx="0"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4" name="Line 111">
            <a:extLst>
              <a:ext uri="{FF2B5EF4-FFF2-40B4-BE49-F238E27FC236}">
                <a16:creationId xmlns:a16="http://schemas.microsoft.com/office/drawing/2014/main" id="{5F873134-2C13-E3F9-496C-05AB8A08E87A}"/>
              </a:ext>
            </a:extLst>
          </p:cNvPr>
          <p:cNvSpPr>
            <a:spLocks noChangeAspect="1" noChangeShapeType="1"/>
          </p:cNvSpPr>
          <p:nvPr/>
        </p:nvSpPr>
        <p:spPr bwMode="auto">
          <a:xfrm rot="16200000" flipV="1">
            <a:off x="4875101" y="5315743"/>
            <a:ext cx="0" cy="873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5" name="Line 112">
            <a:extLst>
              <a:ext uri="{FF2B5EF4-FFF2-40B4-BE49-F238E27FC236}">
                <a16:creationId xmlns:a16="http://schemas.microsoft.com/office/drawing/2014/main" id="{DB07D640-6108-C99A-E7E3-1877FADE9841}"/>
              </a:ext>
            </a:extLst>
          </p:cNvPr>
          <p:cNvSpPr>
            <a:spLocks noChangeAspect="1" noChangeShapeType="1"/>
          </p:cNvSpPr>
          <p:nvPr/>
        </p:nvSpPr>
        <p:spPr bwMode="auto">
          <a:xfrm rot="-5400000">
            <a:off x="4796519" y="5300663"/>
            <a:ext cx="65088" cy="1825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2966" name="Line 113">
            <a:extLst>
              <a:ext uri="{FF2B5EF4-FFF2-40B4-BE49-F238E27FC236}">
                <a16:creationId xmlns:a16="http://schemas.microsoft.com/office/drawing/2014/main" id="{73D0E77E-9F67-7A0F-63F0-6B5018E6A3C1}"/>
              </a:ext>
            </a:extLst>
          </p:cNvPr>
          <p:cNvSpPr>
            <a:spLocks noChangeAspect="1" noChangeShapeType="1"/>
          </p:cNvSpPr>
          <p:nvPr/>
        </p:nvSpPr>
        <p:spPr bwMode="auto">
          <a:xfrm rot="-5400000">
            <a:off x="4763975" y="5291932"/>
            <a:ext cx="1349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67" name="AutoShape 114">
            <a:extLst>
              <a:ext uri="{FF2B5EF4-FFF2-40B4-BE49-F238E27FC236}">
                <a16:creationId xmlns:a16="http://schemas.microsoft.com/office/drawing/2014/main" id="{CBB74FA8-1DF2-C068-EA88-96F7B10C50F6}"/>
              </a:ext>
            </a:extLst>
          </p:cNvPr>
          <p:cNvSpPr>
            <a:spLocks noChangeArrowheads="1"/>
          </p:cNvSpPr>
          <p:nvPr/>
        </p:nvSpPr>
        <p:spPr bwMode="auto">
          <a:xfrm rot="18900000" flipV="1">
            <a:off x="5575982" y="6015038"/>
            <a:ext cx="895350" cy="88900"/>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68" name="Rectangle 115">
            <a:extLst>
              <a:ext uri="{FF2B5EF4-FFF2-40B4-BE49-F238E27FC236}">
                <a16:creationId xmlns:a16="http://schemas.microsoft.com/office/drawing/2014/main" id="{1340B765-50F3-20B7-9121-E7C83D75E685}"/>
              </a:ext>
            </a:extLst>
          </p:cNvPr>
          <p:cNvSpPr>
            <a:spLocks noChangeAspect="1" noChangeArrowheads="1"/>
          </p:cNvSpPr>
          <p:nvPr/>
        </p:nvSpPr>
        <p:spPr bwMode="auto">
          <a:xfrm rot="-2700000">
            <a:off x="7365094" y="4405313"/>
            <a:ext cx="207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M</a:t>
            </a:r>
            <a:endParaRPr kumimoji="1" lang="en-US" altLang="zh-TW" sz="2400" b="0">
              <a:latin typeface="Arial Narrow" pitchFamily="34" charset="0"/>
              <a:ea typeface="標楷體" pitchFamily="65" charset="-128"/>
            </a:endParaRPr>
          </a:p>
        </p:txBody>
      </p:sp>
      <p:sp>
        <p:nvSpPr>
          <p:cNvPr id="2969" name="Rectangle 116">
            <a:extLst>
              <a:ext uri="{FF2B5EF4-FFF2-40B4-BE49-F238E27FC236}">
                <a16:creationId xmlns:a16="http://schemas.microsoft.com/office/drawing/2014/main" id="{9BA50D97-3008-1869-35D9-0E4E785E2CFD}"/>
              </a:ext>
            </a:extLst>
          </p:cNvPr>
          <p:cNvSpPr>
            <a:spLocks noChangeAspect="1" noChangeArrowheads="1"/>
          </p:cNvSpPr>
          <p:nvPr/>
        </p:nvSpPr>
        <p:spPr bwMode="auto">
          <a:xfrm rot="-2700000">
            <a:off x="7719107" y="4729163"/>
            <a:ext cx="166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V</a:t>
            </a:r>
            <a:endParaRPr kumimoji="1" lang="en-US" altLang="zh-TW" sz="2400" b="0">
              <a:latin typeface="Arial Narrow" pitchFamily="34" charset="0"/>
              <a:ea typeface="標楷體" pitchFamily="65" charset="-128"/>
            </a:endParaRPr>
          </a:p>
        </p:txBody>
      </p:sp>
      <p:sp>
        <p:nvSpPr>
          <p:cNvPr id="2970" name="Rectangle 117">
            <a:extLst>
              <a:ext uri="{FF2B5EF4-FFF2-40B4-BE49-F238E27FC236}">
                <a16:creationId xmlns:a16="http://schemas.microsoft.com/office/drawing/2014/main" id="{FE61B2C0-5B7D-6FED-2FC0-CCDCC1992482}"/>
              </a:ext>
            </a:extLst>
          </p:cNvPr>
          <p:cNvSpPr>
            <a:spLocks noChangeAspect="1" noChangeArrowheads="1"/>
          </p:cNvSpPr>
          <p:nvPr/>
        </p:nvSpPr>
        <p:spPr bwMode="auto">
          <a:xfrm rot="-2700000">
            <a:off x="7047594" y="4064000"/>
            <a:ext cx="16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P</a:t>
            </a:r>
            <a:endParaRPr kumimoji="1" lang="en-US" altLang="zh-TW" sz="2400" b="0">
              <a:latin typeface="Arial Narrow" pitchFamily="34" charset="0"/>
              <a:ea typeface="標楷體" pitchFamily="65" charset="-128"/>
            </a:endParaRPr>
          </a:p>
        </p:txBody>
      </p:sp>
      <p:sp>
        <p:nvSpPr>
          <p:cNvPr id="2971" name="AutoShape 118">
            <a:extLst>
              <a:ext uri="{FF2B5EF4-FFF2-40B4-BE49-F238E27FC236}">
                <a16:creationId xmlns:a16="http://schemas.microsoft.com/office/drawing/2014/main" id="{73A82C50-1577-1A9D-71B4-855FE1F233D9}"/>
              </a:ext>
            </a:extLst>
          </p:cNvPr>
          <p:cNvSpPr>
            <a:spLocks noChangeArrowheads="1"/>
          </p:cNvSpPr>
          <p:nvPr/>
        </p:nvSpPr>
        <p:spPr bwMode="auto">
          <a:xfrm rot="18900000" flipH="1">
            <a:off x="6020482" y="5102225"/>
            <a:ext cx="1473200" cy="139700"/>
          </a:xfrm>
          <a:prstGeom prst="rtTriangle">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2" name="Rectangle 119">
            <a:extLst>
              <a:ext uri="{FF2B5EF4-FFF2-40B4-BE49-F238E27FC236}">
                <a16:creationId xmlns:a16="http://schemas.microsoft.com/office/drawing/2014/main" id="{288AB1D9-1B48-3910-CE80-3B37C62B24FD}"/>
              </a:ext>
            </a:extLst>
          </p:cNvPr>
          <p:cNvSpPr>
            <a:spLocks noChangeArrowheads="1"/>
          </p:cNvSpPr>
          <p:nvPr/>
        </p:nvSpPr>
        <p:spPr bwMode="auto">
          <a:xfrm rot="18900000" flipV="1">
            <a:off x="4813188" y="4699794"/>
            <a:ext cx="2335213" cy="61277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3" name="Rectangle 123">
            <a:extLst>
              <a:ext uri="{FF2B5EF4-FFF2-40B4-BE49-F238E27FC236}">
                <a16:creationId xmlns:a16="http://schemas.microsoft.com/office/drawing/2014/main" id="{11D74E7A-5B4F-8F83-544A-5C7A9C891B84}"/>
              </a:ext>
            </a:extLst>
          </p:cNvPr>
          <p:cNvSpPr>
            <a:spLocks noChangeArrowheads="1"/>
          </p:cNvSpPr>
          <p:nvPr/>
        </p:nvSpPr>
        <p:spPr bwMode="auto">
          <a:xfrm rot="18900000" flipV="1">
            <a:off x="5651388" y="5782469"/>
            <a:ext cx="2335213" cy="92075"/>
          </a:xfrm>
          <a:prstGeom prst="rect">
            <a:avLst/>
          </a:prstGeom>
          <a:solidFill>
            <a:srgbClr val="969696"/>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864" name="Google Shape;2864;p77"/>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Analysis</a:t>
            </a:r>
            <a:endParaRPr/>
          </a:p>
        </p:txBody>
      </p:sp>
      <p:sp>
        <p:nvSpPr>
          <p:cNvPr id="2865" name="Google Shape;2865;p77"/>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2866" name="Google Shape;2866;p7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77</a:t>
            </a:fld>
            <a:endParaRPr/>
          </a:p>
        </p:txBody>
      </p:sp>
      <p:sp>
        <p:nvSpPr>
          <p:cNvPr id="2867" name="Google Shape;2867;p77"/>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The</a:t>
            </a:r>
            <a:r>
              <a:rPr lang="en-US" sz="2800" b="1">
                <a:solidFill>
                  <a:schemeClr val="dk1"/>
                </a:solidFill>
                <a:latin typeface="Arial"/>
                <a:ea typeface="Arial"/>
                <a:cs typeface="Arial"/>
                <a:sym typeface="Arial"/>
              </a:rPr>
              <a:t> </a:t>
            </a:r>
            <a:r>
              <a:rPr lang="en-US" sz="2800" b="1" i="1">
                <a:solidFill>
                  <a:schemeClr val="dk2"/>
                </a:solidFill>
                <a:latin typeface="Arial"/>
                <a:ea typeface="Arial"/>
                <a:cs typeface="Arial"/>
                <a:sym typeface="Arial"/>
              </a:rPr>
              <a:t>required strength</a:t>
            </a:r>
            <a:r>
              <a:rPr lang="en-US" sz="2800" b="1">
                <a:solidFill>
                  <a:schemeClr val="dk2"/>
                </a:solidFill>
                <a:latin typeface="Arial"/>
                <a:ea typeface="Arial"/>
                <a:cs typeface="Arial"/>
                <a:sym typeface="Arial"/>
              </a:rPr>
              <a:t> of …</a:t>
            </a:r>
            <a:r>
              <a:rPr lang="en-US" sz="2800" b="1" i="1">
                <a:solidFill>
                  <a:schemeClr val="dk2"/>
                </a:solidFill>
                <a:latin typeface="Arial"/>
                <a:ea typeface="Arial"/>
                <a:cs typeface="Arial"/>
                <a:sym typeface="Arial"/>
              </a:rPr>
              <a:t>columns</a:t>
            </a:r>
            <a:r>
              <a:rPr lang="en-US" sz="2800" b="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shall be determined using the capacity-limited seismic load effect.</a:t>
            </a:r>
            <a:endParaRPr/>
          </a:p>
        </p:txBody>
      </p:sp>
      <p:sp>
        <p:nvSpPr>
          <p:cNvPr id="2868" name="Google Shape;2868;p77"/>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F3.3 Analysis – Required Strength of Columns</a:t>
            </a:r>
            <a:endParaRP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73"/>
        <p:cNvGrpSpPr/>
        <p:nvPr/>
      </p:nvGrpSpPr>
      <p:grpSpPr>
        <a:xfrm>
          <a:off x="0" y="0"/>
          <a:ext cx="0" cy="0"/>
          <a:chOff x="0" y="0"/>
          <a:chExt cx="0" cy="0"/>
        </a:xfrm>
      </p:grpSpPr>
      <p:sp>
        <p:nvSpPr>
          <p:cNvPr id="2874" name="Google Shape;2874;p78"/>
          <p:cNvSpPr txBox="1">
            <a:spLocks noGrp="1"/>
          </p:cNvSpPr>
          <p:nvPr>
            <p:ph type="body" idx="1"/>
          </p:nvPr>
        </p:nvSpPr>
        <p:spPr>
          <a:xfrm>
            <a:off x="383364" y="269052"/>
            <a:ext cx="11230952"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F3.3 Analysis - Required Strength of Columns</a:t>
            </a:r>
            <a:endParaRPr/>
          </a:p>
        </p:txBody>
      </p:sp>
      <p:sp>
        <p:nvSpPr>
          <p:cNvPr id="2875" name="Google Shape;2875;p7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grpSp>
        <p:nvGrpSpPr>
          <p:cNvPr id="2876" name="Google Shape;2876;p78"/>
          <p:cNvGrpSpPr/>
          <p:nvPr/>
        </p:nvGrpSpPr>
        <p:grpSpPr>
          <a:xfrm>
            <a:off x="7467165" y="819299"/>
            <a:ext cx="3376612" cy="5634037"/>
            <a:chOff x="5141913" y="755651"/>
            <a:chExt cx="3376612" cy="5634037"/>
          </a:xfrm>
        </p:grpSpPr>
        <p:grpSp>
          <p:nvGrpSpPr>
            <p:cNvPr id="2877" name="Google Shape;2877;p78"/>
            <p:cNvGrpSpPr/>
            <p:nvPr/>
          </p:nvGrpSpPr>
          <p:grpSpPr>
            <a:xfrm>
              <a:off x="5141913" y="1285875"/>
              <a:ext cx="1395412" cy="5098333"/>
              <a:chOff x="872" y="232"/>
              <a:chExt cx="1054" cy="3613"/>
            </a:xfrm>
          </p:grpSpPr>
          <p:grpSp>
            <p:nvGrpSpPr>
              <p:cNvPr id="2878" name="Google Shape;2878;p78"/>
              <p:cNvGrpSpPr/>
              <p:nvPr/>
            </p:nvGrpSpPr>
            <p:grpSpPr>
              <a:xfrm>
                <a:off x="872" y="2638"/>
                <a:ext cx="1054" cy="1207"/>
                <a:chOff x="1063" y="869"/>
                <a:chExt cx="1627" cy="1865"/>
              </a:xfrm>
            </p:grpSpPr>
            <p:grpSp>
              <p:nvGrpSpPr>
                <p:cNvPr id="2879" name="Google Shape;2879;p78"/>
                <p:cNvGrpSpPr/>
                <p:nvPr/>
              </p:nvGrpSpPr>
              <p:grpSpPr>
                <a:xfrm>
                  <a:off x="1063" y="869"/>
                  <a:ext cx="1627" cy="1865"/>
                  <a:chOff x="1063" y="869"/>
                  <a:chExt cx="1627" cy="1865"/>
                </a:xfrm>
              </p:grpSpPr>
              <p:sp>
                <p:nvSpPr>
                  <p:cNvPr id="2880" name="Google Shape;2880;p7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881" name="Google Shape;2881;p78"/>
                  <p:cNvGrpSpPr/>
                  <p:nvPr/>
                </p:nvGrpSpPr>
                <p:grpSpPr>
                  <a:xfrm>
                    <a:off x="2334" y="1156"/>
                    <a:ext cx="355" cy="242"/>
                    <a:chOff x="2334" y="1156"/>
                    <a:chExt cx="355" cy="242"/>
                  </a:xfrm>
                </p:grpSpPr>
                <p:sp>
                  <p:nvSpPr>
                    <p:cNvPr id="2882" name="Google Shape;2882;p7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83" name="Google Shape;2883;p7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884" name="Google Shape;2884;p78"/>
                  <p:cNvGrpSpPr/>
                  <p:nvPr/>
                </p:nvGrpSpPr>
                <p:grpSpPr>
                  <a:xfrm>
                    <a:off x="1063" y="869"/>
                    <a:ext cx="192" cy="1865"/>
                    <a:chOff x="1063" y="1013"/>
                    <a:chExt cx="192" cy="1721"/>
                  </a:xfrm>
                </p:grpSpPr>
                <p:sp>
                  <p:nvSpPr>
                    <p:cNvPr id="2885" name="Google Shape;2885;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886" name="Google Shape;2886;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887" name="Google Shape;2887;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888" name="Google Shape;2888;p78"/>
                  <p:cNvGrpSpPr/>
                  <p:nvPr/>
                </p:nvGrpSpPr>
                <p:grpSpPr>
                  <a:xfrm>
                    <a:off x="1255" y="869"/>
                    <a:ext cx="1435" cy="287"/>
                    <a:chOff x="1255" y="869"/>
                    <a:chExt cx="1435" cy="287"/>
                  </a:xfrm>
                </p:grpSpPr>
                <p:grpSp>
                  <p:nvGrpSpPr>
                    <p:cNvPr id="2889" name="Google Shape;2889;p78"/>
                    <p:cNvGrpSpPr/>
                    <p:nvPr/>
                  </p:nvGrpSpPr>
                  <p:grpSpPr>
                    <a:xfrm>
                      <a:off x="1255" y="869"/>
                      <a:ext cx="1434" cy="287"/>
                      <a:chOff x="1255" y="869"/>
                      <a:chExt cx="1434" cy="287"/>
                    </a:xfrm>
                  </p:grpSpPr>
                  <p:grpSp>
                    <p:nvGrpSpPr>
                      <p:cNvPr id="2890" name="Google Shape;2890;p78"/>
                      <p:cNvGrpSpPr/>
                      <p:nvPr/>
                    </p:nvGrpSpPr>
                    <p:grpSpPr>
                      <a:xfrm>
                        <a:off x="1255" y="869"/>
                        <a:ext cx="1434" cy="287"/>
                        <a:chOff x="1255" y="869"/>
                        <a:chExt cx="1434" cy="287"/>
                      </a:xfrm>
                    </p:grpSpPr>
                    <p:sp>
                      <p:nvSpPr>
                        <p:cNvPr id="2891" name="Google Shape;2891;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892" name="Google Shape;2892;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893" name="Google Shape;2893;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894" name="Google Shape;2894;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895" name="Google Shape;2895;p7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896" name="Google Shape;2896;p78"/>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897" name="Google Shape;2897;p78"/>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898" name="Google Shape;2898;p78"/>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899" name="Google Shape;2899;p78"/>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00" name="Google Shape;2900;p78"/>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01" name="Google Shape;2901;p78"/>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902" name="Google Shape;2902;p78"/>
              <p:cNvGrpSpPr/>
              <p:nvPr/>
            </p:nvGrpSpPr>
            <p:grpSpPr>
              <a:xfrm>
                <a:off x="872" y="1436"/>
                <a:ext cx="1054" cy="1207"/>
                <a:chOff x="1063" y="869"/>
                <a:chExt cx="1627" cy="1865"/>
              </a:xfrm>
            </p:grpSpPr>
            <p:grpSp>
              <p:nvGrpSpPr>
                <p:cNvPr id="2903" name="Google Shape;2903;p78"/>
                <p:cNvGrpSpPr/>
                <p:nvPr/>
              </p:nvGrpSpPr>
              <p:grpSpPr>
                <a:xfrm>
                  <a:off x="1063" y="869"/>
                  <a:ext cx="1627" cy="1865"/>
                  <a:chOff x="1063" y="869"/>
                  <a:chExt cx="1627" cy="1865"/>
                </a:xfrm>
              </p:grpSpPr>
              <p:sp>
                <p:nvSpPr>
                  <p:cNvPr id="2904" name="Google Shape;2904;p7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905" name="Google Shape;2905;p78"/>
                  <p:cNvGrpSpPr/>
                  <p:nvPr/>
                </p:nvGrpSpPr>
                <p:grpSpPr>
                  <a:xfrm>
                    <a:off x="2334" y="1156"/>
                    <a:ext cx="355" cy="242"/>
                    <a:chOff x="2334" y="1156"/>
                    <a:chExt cx="355" cy="242"/>
                  </a:xfrm>
                </p:grpSpPr>
                <p:sp>
                  <p:nvSpPr>
                    <p:cNvPr id="2906" name="Google Shape;2906;p7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07" name="Google Shape;2907;p7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908" name="Google Shape;2908;p78"/>
                  <p:cNvGrpSpPr/>
                  <p:nvPr/>
                </p:nvGrpSpPr>
                <p:grpSpPr>
                  <a:xfrm>
                    <a:off x="1063" y="869"/>
                    <a:ext cx="192" cy="1865"/>
                    <a:chOff x="1063" y="1013"/>
                    <a:chExt cx="192" cy="1721"/>
                  </a:xfrm>
                </p:grpSpPr>
                <p:sp>
                  <p:nvSpPr>
                    <p:cNvPr id="2909" name="Google Shape;2909;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10" name="Google Shape;2910;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11" name="Google Shape;2911;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12" name="Google Shape;2912;p78"/>
                  <p:cNvGrpSpPr/>
                  <p:nvPr/>
                </p:nvGrpSpPr>
                <p:grpSpPr>
                  <a:xfrm>
                    <a:off x="1255" y="869"/>
                    <a:ext cx="1435" cy="287"/>
                    <a:chOff x="1255" y="869"/>
                    <a:chExt cx="1435" cy="287"/>
                  </a:xfrm>
                </p:grpSpPr>
                <p:grpSp>
                  <p:nvGrpSpPr>
                    <p:cNvPr id="2913" name="Google Shape;2913;p78"/>
                    <p:cNvGrpSpPr/>
                    <p:nvPr/>
                  </p:nvGrpSpPr>
                  <p:grpSpPr>
                    <a:xfrm>
                      <a:off x="1255" y="869"/>
                      <a:ext cx="1434" cy="287"/>
                      <a:chOff x="1255" y="869"/>
                      <a:chExt cx="1434" cy="287"/>
                    </a:xfrm>
                  </p:grpSpPr>
                  <p:grpSp>
                    <p:nvGrpSpPr>
                      <p:cNvPr id="2914" name="Google Shape;2914;p78"/>
                      <p:cNvGrpSpPr/>
                      <p:nvPr/>
                    </p:nvGrpSpPr>
                    <p:grpSpPr>
                      <a:xfrm>
                        <a:off x="1255" y="869"/>
                        <a:ext cx="1434" cy="287"/>
                        <a:chOff x="1255" y="869"/>
                        <a:chExt cx="1434" cy="287"/>
                      </a:xfrm>
                    </p:grpSpPr>
                    <p:sp>
                      <p:nvSpPr>
                        <p:cNvPr id="2915" name="Google Shape;2915;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16" name="Google Shape;2916;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17" name="Google Shape;2917;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18" name="Google Shape;2918;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19" name="Google Shape;2919;p7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20" name="Google Shape;2920;p78"/>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921" name="Google Shape;2921;p78"/>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22" name="Google Shape;2922;p78"/>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23" name="Google Shape;2923;p78"/>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24" name="Google Shape;2924;p78"/>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25" name="Google Shape;2925;p78"/>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2926" name="Google Shape;2926;p78"/>
              <p:cNvGrpSpPr/>
              <p:nvPr/>
            </p:nvGrpSpPr>
            <p:grpSpPr>
              <a:xfrm>
                <a:off x="872" y="232"/>
                <a:ext cx="1054" cy="1207"/>
                <a:chOff x="1063" y="869"/>
                <a:chExt cx="1627" cy="1865"/>
              </a:xfrm>
            </p:grpSpPr>
            <p:grpSp>
              <p:nvGrpSpPr>
                <p:cNvPr id="2927" name="Google Shape;2927;p78"/>
                <p:cNvGrpSpPr/>
                <p:nvPr/>
              </p:nvGrpSpPr>
              <p:grpSpPr>
                <a:xfrm>
                  <a:off x="1063" y="869"/>
                  <a:ext cx="1627" cy="1865"/>
                  <a:chOff x="1063" y="869"/>
                  <a:chExt cx="1627" cy="1865"/>
                </a:xfrm>
              </p:grpSpPr>
              <p:sp>
                <p:nvSpPr>
                  <p:cNvPr id="2928" name="Google Shape;2928;p78"/>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929" name="Google Shape;2929;p78"/>
                  <p:cNvGrpSpPr/>
                  <p:nvPr/>
                </p:nvGrpSpPr>
                <p:grpSpPr>
                  <a:xfrm>
                    <a:off x="2334" y="1156"/>
                    <a:ext cx="355" cy="242"/>
                    <a:chOff x="2334" y="1156"/>
                    <a:chExt cx="355" cy="242"/>
                  </a:xfrm>
                </p:grpSpPr>
                <p:sp>
                  <p:nvSpPr>
                    <p:cNvPr id="2930" name="Google Shape;2930;p78"/>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31" name="Google Shape;2931;p78"/>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2932" name="Google Shape;2932;p78"/>
                  <p:cNvGrpSpPr/>
                  <p:nvPr/>
                </p:nvGrpSpPr>
                <p:grpSpPr>
                  <a:xfrm>
                    <a:off x="1063" y="869"/>
                    <a:ext cx="192" cy="1865"/>
                    <a:chOff x="1063" y="1013"/>
                    <a:chExt cx="192" cy="1721"/>
                  </a:xfrm>
                </p:grpSpPr>
                <p:sp>
                  <p:nvSpPr>
                    <p:cNvPr id="2933" name="Google Shape;2933;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34" name="Google Shape;2934;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35" name="Google Shape;2935;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36" name="Google Shape;2936;p78"/>
                  <p:cNvGrpSpPr/>
                  <p:nvPr/>
                </p:nvGrpSpPr>
                <p:grpSpPr>
                  <a:xfrm>
                    <a:off x="1255" y="869"/>
                    <a:ext cx="1435" cy="287"/>
                    <a:chOff x="1255" y="869"/>
                    <a:chExt cx="1435" cy="287"/>
                  </a:xfrm>
                </p:grpSpPr>
                <p:grpSp>
                  <p:nvGrpSpPr>
                    <p:cNvPr id="2937" name="Google Shape;2937;p78"/>
                    <p:cNvGrpSpPr/>
                    <p:nvPr/>
                  </p:nvGrpSpPr>
                  <p:grpSpPr>
                    <a:xfrm>
                      <a:off x="1255" y="869"/>
                      <a:ext cx="1434" cy="287"/>
                      <a:chOff x="1255" y="869"/>
                      <a:chExt cx="1434" cy="287"/>
                    </a:xfrm>
                  </p:grpSpPr>
                  <p:grpSp>
                    <p:nvGrpSpPr>
                      <p:cNvPr id="2938" name="Google Shape;2938;p78"/>
                      <p:cNvGrpSpPr/>
                      <p:nvPr/>
                    </p:nvGrpSpPr>
                    <p:grpSpPr>
                      <a:xfrm>
                        <a:off x="1255" y="869"/>
                        <a:ext cx="1434" cy="287"/>
                        <a:chOff x="1255" y="869"/>
                        <a:chExt cx="1434" cy="287"/>
                      </a:xfrm>
                    </p:grpSpPr>
                    <p:sp>
                      <p:nvSpPr>
                        <p:cNvPr id="2939" name="Google Shape;2939;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40" name="Google Shape;2940;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41" name="Google Shape;2941;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42" name="Google Shape;2942;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43" name="Google Shape;2943;p78"/>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2944" name="Google Shape;2944;p78"/>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2945" name="Google Shape;2945;p78"/>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46" name="Google Shape;2946;p78"/>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47" name="Google Shape;2947;p78"/>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48" name="Google Shape;2948;p78"/>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2949" name="Google Shape;2949;p78"/>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grpSp>
          <p:nvGrpSpPr>
            <p:cNvPr id="2950" name="Google Shape;2950;p78"/>
            <p:cNvGrpSpPr/>
            <p:nvPr/>
          </p:nvGrpSpPr>
          <p:grpSpPr>
            <a:xfrm>
              <a:off x="8293100" y="1312863"/>
              <a:ext cx="187325" cy="5076825"/>
              <a:chOff x="2641" y="582"/>
              <a:chExt cx="141" cy="3598"/>
            </a:xfrm>
          </p:grpSpPr>
          <p:grpSp>
            <p:nvGrpSpPr>
              <p:cNvPr id="2951" name="Google Shape;2951;p78"/>
              <p:cNvGrpSpPr/>
              <p:nvPr/>
            </p:nvGrpSpPr>
            <p:grpSpPr>
              <a:xfrm flipH="1">
                <a:off x="2641" y="2973"/>
                <a:ext cx="141" cy="1207"/>
                <a:chOff x="2880" y="1554"/>
                <a:chExt cx="141" cy="1207"/>
              </a:xfrm>
            </p:grpSpPr>
            <p:grpSp>
              <p:nvGrpSpPr>
                <p:cNvPr id="2952" name="Google Shape;2952;p78"/>
                <p:cNvGrpSpPr/>
                <p:nvPr/>
              </p:nvGrpSpPr>
              <p:grpSpPr>
                <a:xfrm>
                  <a:off x="2880" y="1554"/>
                  <a:ext cx="124" cy="1207"/>
                  <a:chOff x="1063" y="1013"/>
                  <a:chExt cx="192" cy="1721"/>
                </a:xfrm>
              </p:grpSpPr>
              <p:sp>
                <p:nvSpPr>
                  <p:cNvPr id="2953" name="Google Shape;2953;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54" name="Google Shape;2954;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55" name="Google Shape;2955;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56" name="Google Shape;2956;p78"/>
                <p:cNvGrpSpPr/>
                <p:nvPr/>
              </p:nvGrpSpPr>
              <p:grpSpPr>
                <a:xfrm>
                  <a:off x="3004" y="1554"/>
                  <a:ext cx="17" cy="186"/>
                  <a:chOff x="3004" y="1554"/>
                  <a:chExt cx="67" cy="186"/>
                </a:xfrm>
              </p:grpSpPr>
              <p:grpSp>
                <p:nvGrpSpPr>
                  <p:cNvPr id="2957" name="Google Shape;2957;p78"/>
                  <p:cNvGrpSpPr/>
                  <p:nvPr/>
                </p:nvGrpSpPr>
                <p:grpSpPr>
                  <a:xfrm>
                    <a:off x="3004" y="1554"/>
                    <a:ext cx="67" cy="186"/>
                    <a:chOff x="1255" y="869"/>
                    <a:chExt cx="1434" cy="287"/>
                  </a:xfrm>
                </p:grpSpPr>
                <p:grpSp>
                  <p:nvGrpSpPr>
                    <p:cNvPr id="2958" name="Google Shape;2958;p78"/>
                    <p:cNvGrpSpPr/>
                    <p:nvPr/>
                  </p:nvGrpSpPr>
                  <p:grpSpPr>
                    <a:xfrm>
                      <a:off x="1255" y="869"/>
                      <a:ext cx="1434" cy="287"/>
                      <a:chOff x="1255" y="869"/>
                      <a:chExt cx="1434" cy="287"/>
                    </a:xfrm>
                  </p:grpSpPr>
                  <p:sp>
                    <p:nvSpPr>
                      <p:cNvPr id="2959" name="Google Shape;2959;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60" name="Google Shape;2960;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61" name="Google Shape;2961;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62" name="Google Shape;2962;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63" name="Google Shape;2963;p78"/>
                  <p:cNvCxnSpPr/>
                  <p:nvPr/>
                </p:nvCxnSpPr>
                <p:spPr>
                  <a:xfrm>
                    <a:off x="3007" y="1575"/>
                    <a:ext cx="64" cy="0"/>
                  </a:xfrm>
                  <a:prstGeom prst="straightConnector1">
                    <a:avLst/>
                  </a:prstGeom>
                  <a:noFill/>
                  <a:ln w="12700" cap="flat" cmpd="sng">
                    <a:solidFill>
                      <a:schemeClr val="dk1"/>
                    </a:solidFill>
                    <a:prstDash val="solid"/>
                    <a:round/>
                    <a:headEnd type="none" w="med" len="med"/>
                    <a:tailEnd type="none" w="med" len="med"/>
                  </a:ln>
                </p:spPr>
              </p:cxnSp>
              <p:cxnSp>
                <p:nvCxnSpPr>
                  <p:cNvPr id="2964" name="Google Shape;2964;p78"/>
                  <p:cNvCxnSpPr/>
                  <p:nvPr/>
                </p:nvCxnSpPr>
                <p:spPr>
                  <a:xfrm>
                    <a:off x="3007" y="1719"/>
                    <a:ext cx="64" cy="0"/>
                  </a:xfrm>
                  <a:prstGeom prst="straightConnector1">
                    <a:avLst/>
                  </a:prstGeom>
                  <a:noFill/>
                  <a:ln w="12700" cap="flat" cmpd="sng">
                    <a:solidFill>
                      <a:schemeClr val="dk1"/>
                    </a:solidFill>
                    <a:prstDash val="solid"/>
                    <a:round/>
                    <a:headEnd type="none" w="med" len="med"/>
                    <a:tailEnd type="none" w="med" len="med"/>
                  </a:ln>
                </p:spPr>
              </p:cxnSp>
              <p:cxnSp>
                <p:nvCxnSpPr>
                  <p:cNvPr id="2965" name="Google Shape;2965;p78"/>
                  <p:cNvCxnSpPr/>
                  <p:nvPr/>
                </p:nvCxnSpPr>
                <p:spPr>
                  <a:xfrm>
                    <a:off x="3007" y="1736"/>
                    <a:ext cx="64" cy="0"/>
                  </a:xfrm>
                  <a:prstGeom prst="straightConnector1">
                    <a:avLst/>
                  </a:prstGeom>
                  <a:noFill/>
                  <a:ln w="12700" cap="flat" cmpd="sng">
                    <a:solidFill>
                      <a:schemeClr val="dk1"/>
                    </a:solidFill>
                    <a:prstDash val="solid"/>
                    <a:round/>
                    <a:headEnd type="none" w="med" len="med"/>
                    <a:tailEnd type="none" w="med" len="med"/>
                  </a:ln>
                </p:spPr>
              </p:cxnSp>
              <p:cxnSp>
                <p:nvCxnSpPr>
                  <p:cNvPr id="2966" name="Google Shape;2966;p78"/>
                  <p:cNvCxnSpPr/>
                  <p:nvPr/>
                </p:nvCxnSpPr>
                <p:spPr>
                  <a:xfrm>
                    <a:off x="3007" y="1554"/>
                    <a:ext cx="64" cy="0"/>
                  </a:xfrm>
                  <a:prstGeom prst="straightConnector1">
                    <a:avLst/>
                  </a:prstGeom>
                  <a:noFill/>
                  <a:ln w="12700" cap="flat" cmpd="sng">
                    <a:solidFill>
                      <a:schemeClr val="dk1"/>
                    </a:solidFill>
                    <a:prstDash val="solid"/>
                    <a:round/>
                    <a:headEnd type="none" w="med" len="med"/>
                    <a:tailEnd type="none" w="med" len="med"/>
                  </a:ln>
                </p:spPr>
              </p:cxnSp>
            </p:grpSp>
          </p:grpSp>
          <p:grpSp>
            <p:nvGrpSpPr>
              <p:cNvPr id="2967" name="Google Shape;2967;p78"/>
              <p:cNvGrpSpPr/>
              <p:nvPr/>
            </p:nvGrpSpPr>
            <p:grpSpPr>
              <a:xfrm flipH="1">
                <a:off x="2641" y="1778"/>
                <a:ext cx="141" cy="1207"/>
                <a:chOff x="2880" y="1554"/>
                <a:chExt cx="141" cy="1207"/>
              </a:xfrm>
            </p:grpSpPr>
            <p:grpSp>
              <p:nvGrpSpPr>
                <p:cNvPr id="2968" name="Google Shape;2968;p78"/>
                <p:cNvGrpSpPr/>
                <p:nvPr/>
              </p:nvGrpSpPr>
              <p:grpSpPr>
                <a:xfrm>
                  <a:off x="2880" y="1554"/>
                  <a:ext cx="124" cy="1207"/>
                  <a:chOff x="1063" y="1013"/>
                  <a:chExt cx="192" cy="1721"/>
                </a:xfrm>
              </p:grpSpPr>
              <p:sp>
                <p:nvSpPr>
                  <p:cNvPr id="2969" name="Google Shape;2969;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70" name="Google Shape;2970;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71" name="Google Shape;2971;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72" name="Google Shape;2972;p78"/>
                <p:cNvGrpSpPr/>
                <p:nvPr/>
              </p:nvGrpSpPr>
              <p:grpSpPr>
                <a:xfrm>
                  <a:off x="3004" y="1554"/>
                  <a:ext cx="17" cy="186"/>
                  <a:chOff x="3004" y="1554"/>
                  <a:chExt cx="67" cy="186"/>
                </a:xfrm>
              </p:grpSpPr>
              <p:grpSp>
                <p:nvGrpSpPr>
                  <p:cNvPr id="2973" name="Google Shape;2973;p78"/>
                  <p:cNvGrpSpPr/>
                  <p:nvPr/>
                </p:nvGrpSpPr>
                <p:grpSpPr>
                  <a:xfrm>
                    <a:off x="3004" y="1554"/>
                    <a:ext cx="67" cy="186"/>
                    <a:chOff x="1255" y="869"/>
                    <a:chExt cx="1434" cy="287"/>
                  </a:xfrm>
                </p:grpSpPr>
                <p:grpSp>
                  <p:nvGrpSpPr>
                    <p:cNvPr id="2974" name="Google Shape;2974;p78"/>
                    <p:cNvGrpSpPr/>
                    <p:nvPr/>
                  </p:nvGrpSpPr>
                  <p:grpSpPr>
                    <a:xfrm>
                      <a:off x="1255" y="869"/>
                      <a:ext cx="1434" cy="287"/>
                      <a:chOff x="1255" y="869"/>
                      <a:chExt cx="1434" cy="287"/>
                    </a:xfrm>
                  </p:grpSpPr>
                  <p:sp>
                    <p:nvSpPr>
                      <p:cNvPr id="2975" name="Google Shape;2975;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76" name="Google Shape;2976;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77" name="Google Shape;2977;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78" name="Google Shape;2978;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79" name="Google Shape;2979;p78"/>
                  <p:cNvCxnSpPr/>
                  <p:nvPr/>
                </p:nvCxnSpPr>
                <p:spPr>
                  <a:xfrm>
                    <a:off x="3007" y="1575"/>
                    <a:ext cx="64" cy="0"/>
                  </a:xfrm>
                  <a:prstGeom prst="straightConnector1">
                    <a:avLst/>
                  </a:prstGeom>
                  <a:noFill/>
                  <a:ln w="12700" cap="flat" cmpd="sng">
                    <a:solidFill>
                      <a:schemeClr val="dk1"/>
                    </a:solidFill>
                    <a:prstDash val="solid"/>
                    <a:round/>
                    <a:headEnd type="none" w="med" len="med"/>
                    <a:tailEnd type="none" w="med" len="med"/>
                  </a:ln>
                </p:spPr>
              </p:cxnSp>
              <p:cxnSp>
                <p:nvCxnSpPr>
                  <p:cNvPr id="2980" name="Google Shape;2980;p78"/>
                  <p:cNvCxnSpPr/>
                  <p:nvPr/>
                </p:nvCxnSpPr>
                <p:spPr>
                  <a:xfrm>
                    <a:off x="3007" y="1719"/>
                    <a:ext cx="64" cy="0"/>
                  </a:xfrm>
                  <a:prstGeom prst="straightConnector1">
                    <a:avLst/>
                  </a:prstGeom>
                  <a:noFill/>
                  <a:ln w="12700" cap="flat" cmpd="sng">
                    <a:solidFill>
                      <a:schemeClr val="dk1"/>
                    </a:solidFill>
                    <a:prstDash val="solid"/>
                    <a:round/>
                    <a:headEnd type="none" w="med" len="med"/>
                    <a:tailEnd type="none" w="med" len="med"/>
                  </a:ln>
                </p:spPr>
              </p:cxnSp>
              <p:cxnSp>
                <p:nvCxnSpPr>
                  <p:cNvPr id="2981" name="Google Shape;2981;p78"/>
                  <p:cNvCxnSpPr/>
                  <p:nvPr/>
                </p:nvCxnSpPr>
                <p:spPr>
                  <a:xfrm>
                    <a:off x="3007" y="1736"/>
                    <a:ext cx="64" cy="0"/>
                  </a:xfrm>
                  <a:prstGeom prst="straightConnector1">
                    <a:avLst/>
                  </a:prstGeom>
                  <a:noFill/>
                  <a:ln w="12700" cap="flat" cmpd="sng">
                    <a:solidFill>
                      <a:schemeClr val="dk1"/>
                    </a:solidFill>
                    <a:prstDash val="solid"/>
                    <a:round/>
                    <a:headEnd type="none" w="med" len="med"/>
                    <a:tailEnd type="none" w="med" len="med"/>
                  </a:ln>
                </p:spPr>
              </p:cxnSp>
              <p:cxnSp>
                <p:nvCxnSpPr>
                  <p:cNvPr id="2982" name="Google Shape;2982;p78"/>
                  <p:cNvCxnSpPr/>
                  <p:nvPr/>
                </p:nvCxnSpPr>
                <p:spPr>
                  <a:xfrm>
                    <a:off x="3007" y="1554"/>
                    <a:ext cx="64" cy="0"/>
                  </a:xfrm>
                  <a:prstGeom prst="straightConnector1">
                    <a:avLst/>
                  </a:prstGeom>
                  <a:noFill/>
                  <a:ln w="12700" cap="flat" cmpd="sng">
                    <a:solidFill>
                      <a:schemeClr val="dk1"/>
                    </a:solidFill>
                    <a:prstDash val="solid"/>
                    <a:round/>
                    <a:headEnd type="none" w="med" len="med"/>
                    <a:tailEnd type="none" w="med" len="med"/>
                  </a:ln>
                </p:spPr>
              </p:cxnSp>
            </p:grpSp>
          </p:grpSp>
          <p:grpSp>
            <p:nvGrpSpPr>
              <p:cNvPr id="2983" name="Google Shape;2983;p78"/>
              <p:cNvGrpSpPr/>
              <p:nvPr/>
            </p:nvGrpSpPr>
            <p:grpSpPr>
              <a:xfrm flipH="1">
                <a:off x="2641" y="582"/>
                <a:ext cx="141" cy="1207"/>
                <a:chOff x="2880" y="1554"/>
                <a:chExt cx="141" cy="1207"/>
              </a:xfrm>
            </p:grpSpPr>
            <p:grpSp>
              <p:nvGrpSpPr>
                <p:cNvPr id="2984" name="Google Shape;2984;p78"/>
                <p:cNvGrpSpPr/>
                <p:nvPr/>
              </p:nvGrpSpPr>
              <p:grpSpPr>
                <a:xfrm>
                  <a:off x="2880" y="1554"/>
                  <a:ext cx="124" cy="1207"/>
                  <a:chOff x="1063" y="1013"/>
                  <a:chExt cx="192" cy="1721"/>
                </a:xfrm>
              </p:grpSpPr>
              <p:sp>
                <p:nvSpPr>
                  <p:cNvPr id="2985" name="Google Shape;2985;p78"/>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86" name="Google Shape;2986;p78"/>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2987" name="Google Shape;2987;p78"/>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2988" name="Google Shape;2988;p78"/>
                <p:cNvGrpSpPr/>
                <p:nvPr/>
              </p:nvGrpSpPr>
              <p:grpSpPr>
                <a:xfrm>
                  <a:off x="3004" y="1554"/>
                  <a:ext cx="17" cy="186"/>
                  <a:chOff x="3004" y="1554"/>
                  <a:chExt cx="67" cy="186"/>
                </a:xfrm>
              </p:grpSpPr>
              <p:grpSp>
                <p:nvGrpSpPr>
                  <p:cNvPr id="2989" name="Google Shape;2989;p78"/>
                  <p:cNvGrpSpPr/>
                  <p:nvPr/>
                </p:nvGrpSpPr>
                <p:grpSpPr>
                  <a:xfrm>
                    <a:off x="3004" y="1554"/>
                    <a:ext cx="67" cy="186"/>
                    <a:chOff x="1255" y="869"/>
                    <a:chExt cx="1434" cy="287"/>
                  </a:xfrm>
                </p:grpSpPr>
                <p:grpSp>
                  <p:nvGrpSpPr>
                    <p:cNvPr id="2990" name="Google Shape;2990;p78"/>
                    <p:cNvGrpSpPr/>
                    <p:nvPr/>
                  </p:nvGrpSpPr>
                  <p:grpSpPr>
                    <a:xfrm>
                      <a:off x="1255" y="869"/>
                      <a:ext cx="1434" cy="287"/>
                      <a:chOff x="1255" y="869"/>
                      <a:chExt cx="1434" cy="287"/>
                    </a:xfrm>
                  </p:grpSpPr>
                  <p:sp>
                    <p:nvSpPr>
                      <p:cNvPr id="2991" name="Google Shape;2991;p78"/>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2992" name="Google Shape;2992;p78"/>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2993" name="Google Shape;2993;p78"/>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2994" name="Google Shape;2994;p78"/>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2995" name="Google Shape;2995;p78"/>
                  <p:cNvCxnSpPr/>
                  <p:nvPr/>
                </p:nvCxnSpPr>
                <p:spPr>
                  <a:xfrm>
                    <a:off x="3007" y="1575"/>
                    <a:ext cx="64" cy="0"/>
                  </a:xfrm>
                  <a:prstGeom prst="straightConnector1">
                    <a:avLst/>
                  </a:prstGeom>
                  <a:noFill/>
                  <a:ln w="12700" cap="flat" cmpd="sng">
                    <a:solidFill>
                      <a:schemeClr val="dk1"/>
                    </a:solidFill>
                    <a:prstDash val="solid"/>
                    <a:round/>
                    <a:headEnd type="none" w="med" len="med"/>
                    <a:tailEnd type="none" w="med" len="med"/>
                  </a:ln>
                </p:spPr>
              </p:cxnSp>
              <p:cxnSp>
                <p:nvCxnSpPr>
                  <p:cNvPr id="2996" name="Google Shape;2996;p78"/>
                  <p:cNvCxnSpPr/>
                  <p:nvPr/>
                </p:nvCxnSpPr>
                <p:spPr>
                  <a:xfrm>
                    <a:off x="3007" y="1719"/>
                    <a:ext cx="64" cy="0"/>
                  </a:xfrm>
                  <a:prstGeom prst="straightConnector1">
                    <a:avLst/>
                  </a:prstGeom>
                  <a:noFill/>
                  <a:ln w="12700" cap="flat" cmpd="sng">
                    <a:solidFill>
                      <a:schemeClr val="dk1"/>
                    </a:solidFill>
                    <a:prstDash val="solid"/>
                    <a:round/>
                    <a:headEnd type="none" w="med" len="med"/>
                    <a:tailEnd type="none" w="med" len="med"/>
                  </a:ln>
                </p:spPr>
              </p:cxnSp>
              <p:cxnSp>
                <p:nvCxnSpPr>
                  <p:cNvPr id="2997" name="Google Shape;2997;p78"/>
                  <p:cNvCxnSpPr/>
                  <p:nvPr/>
                </p:nvCxnSpPr>
                <p:spPr>
                  <a:xfrm>
                    <a:off x="3007" y="1736"/>
                    <a:ext cx="64" cy="0"/>
                  </a:xfrm>
                  <a:prstGeom prst="straightConnector1">
                    <a:avLst/>
                  </a:prstGeom>
                  <a:noFill/>
                  <a:ln w="12700" cap="flat" cmpd="sng">
                    <a:solidFill>
                      <a:schemeClr val="dk1"/>
                    </a:solidFill>
                    <a:prstDash val="solid"/>
                    <a:round/>
                    <a:headEnd type="none" w="med" len="med"/>
                    <a:tailEnd type="none" w="med" len="med"/>
                  </a:ln>
                </p:spPr>
              </p:cxnSp>
              <p:cxnSp>
                <p:nvCxnSpPr>
                  <p:cNvPr id="2998" name="Google Shape;2998;p78"/>
                  <p:cNvCxnSpPr/>
                  <p:nvPr/>
                </p:nvCxnSpPr>
                <p:spPr>
                  <a:xfrm>
                    <a:off x="3007" y="1554"/>
                    <a:ext cx="64" cy="0"/>
                  </a:xfrm>
                  <a:prstGeom prst="straightConnector1">
                    <a:avLst/>
                  </a:prstGeom>
                  <a:noFill/>
                  <a:ln w="12700" cap="flat" cmpd="sng">
                    <a:solidFill>
                      <a:schemeClr val="dk1"/>
                    </a:solidFill>
                    <a:prstDash val="solid"/>
                    <a:round/>
                    <a:headEnd type="none" w="med" len="med"/>
                    <a:tailEnd type="none" w="med" len="med"/>
                  </a:ln>
                </p:spPr>
              </p:cxnSp>
            </p:grpSp>
          </p:grpSp>
        </p:grpSp>
        <p:grpSp>
          <p:nvGrpSpPr>
            <p:cNvPr id="2999" name="Google Shape;2999;p78"/>
            <p:cNvGrpSpPr/>
            <p:nvPr/>
          </p:nvGrpSpPr>
          <p:grpSpPr>
            <a:xfrm>
              <a:off x="6354763" y="755651"/>
              <a:ext cx="987425" cy="985813"/>
              <a:chOff x="2306" y="1491"/>
              <a:chExt cx="622" cy="621"/>
            </a:xfrm>
          </p:grpSpPr>
          <p:cxnSp>
            <p:nvCxnSpPr>
              <p:cNvPr id="3001" name="Google Shape;3001;p78"/>
              <p:cNvCxnSpPr/>
              <p:nvPr/>
            </p:nvCxnSpPr>
            <p:spPr>
              <a:xfrm>
                <a:off x="24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02" name="Google Shape;3002;p78"/>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03" name="Google Shape;3003;p78"/>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04" name="Google Shape;3004;p78"/>
            <p:cNvGrpSpPr/>
            <p:nvPr/>
          </p:nvGrpSpPr>
          <p:grpSpPr>
            <a:xfrm>
              <a:off x="6380163" y="2424114"/>
              <a:ext cx="987425" cy="985812"/>
              <a:chOff x="2306" y="1491"/>
              <a:chExt cx="622" cy="621"/>
            </a:xfrm>
          </p:grpSpPr>
          <p:cxnSp>
            <p:nvCxnSpPr>
              <p:cNvPr id="3006" name="Google Shape;3006;p78"/>
              <p:cNvCxnSpPr/>
              <p:nvPr/>
            </p:nvCxnSpPr>
            <p:spPr>
              <a:xfrm>
                <a:off x="24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07" name="Google Shape;3007;p78"/>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08" name="Google Shape;3008;p78"/>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09" name="Google Shape;3009;p78"/>
            <p:cNvGrpSpPr/>
            <p:nvPr/>
          </p:nvGrpSpPr>
          <p:grpSpPr>
            <a:xfrm>
              <a:off x="6380163" y="4094164"/>
              <a:ext cx="987425" cy="985812"/>
              <a:chOff x="2306" y="1491"/>
              <a:chExt cx="622" cy="621"/>
            </a:xfrm>
          </p:grpSpPr>
          <p:cxnSp>
            <p:nvCxnSpPr>
              <p:cNvPr id="3011" name="Google Shape;3011;p78"/>
              <p:cNvCxnSpPr/>
              <p:nvPr/>
            </p:nvCxnSpPr>
            <p:spPr>
              <a:xfrm>
                <a:off x="24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12" name="Google Shape;3012;p78"/>
              <p:cNvSpPr txBox="1"/>
              <p:nvPr/>
            </p:nvSpPr>
            <p:spPr>
              <a:xfrm>
                <a:off x="23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13" name="Google Shape;3013;p78"/>
              <p:cNvSpPr txBox="1"/>
              <p:nvPr/>
            </p:nvSpPr>
            <p:spPr>
              <a:xfrm>
                <a:off x="2593" y="1778"/>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14" name="Google Shape;3014;p78"/>
            <p:cNvGrpSpPr/>
            <p:nvPr/>
          </p:nvGrpSpPr>
          <p:grpSpPr>
            <a:xfrm>
              <a:off x="7378700" y="755651"/>
              <a:ext cx="1139825" cy="985813"/>
              <a:chOff x="3023" y="1491"/>
              <a:chExt cx="718" cy="621"/>
            </a:xfrm>
          </p:grpSpPr>
          <p:cxnSp>
            <p:nvCxnSpPr>
              <p:cNvPr id="3015" name="Google Shape;3015;p78"/>
              <p:cNvCxnSpPr/>
              <p:nvPr/>
            </p:nvCxnSpPr>
            <p:spPr>
              <a:xfrm rot="10800000">
                <a:off x="3550" y="1777"/>
                <a:ext cx="0" cy="335"/>
              </a:xfrm>
              <a:prstGeom prst="straightConnector1">
                <a:avLst/>
              </a:prstGeom>
              <a:noFill/>
              <a:ln w="28575" cap="flat" cmpd="sng">
                <a:solidFill>
                  <a:schemeClr val="dk2"/>
                </a:solidFill>
                <a:prstDash val="solid"/>
                <a:round/>
                <a:headEnd type="none" w="med" len="med"/>
                <a:tailEnd type="triangle" w="med" len="med"/>
              </a:ln>
            </p:spPr>
          </p:cxnSp>
          <p:sp>
            <p:nvSpPr>
              <p:cNvPr id="3017" name="Google Shape;3017;p78"/>
              <p:cNvSpPr txBox="1"/>
              <p:nvPr/>
            </p:nvSpPr>
            <p:spPr>
              <a:xfrm>
                <a:off x="3406" y="1491"/>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18" name="Google Shape;3018;p78"/>
              <p:cNvSpPr txBox="1"/>
              <p:nvPr/>
            </p:nvSpPr>
            <p:spPr>
              <a:xfrm>
                <a:off x="3023" y="1786"/>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19" name="Google Shape;3019;p78"/>
            <p:cNvGrpSpPr/>
            <p:nvPr/>
          </p:nvGrpSpPr>
          <p:grpSpPr>
            <a:xfrm>
              <a:off x="7366000" y="2424114"/>
              <a:ext cx="968375" cy="985812"/>
              <a:chOff x="4362" y="1060"/>
              <a:chExt cx="610" cy="621"/>
            </a:xfrm>
          </p:grpSpPr>
          <p:cxnSp>
            <p:nvCxnSpPr>
              <p:cNvPr id="3020" name="Google Shape;3020;p78"/>
              <p:cNvCxnSpPr/>
              <p:nvPr/>
            </p:nvCxnSpPr>
            <p:spPr>
              <a:xfrm rot="10800000">
                <a:off x="4889" y="1346"/>
                <a:ext cx="0" cy="335"/>
              </a:xfrm>
              <a:prstGeom prst="straightConnector1">
                <a:avLst/>
              </a:prstGeom>
              <a:noFill/>
              <a:ln w="28575" cap="flat" cmpd="sng">
                <a:solidFill>
                  <a:schemeClr val="dk2"/>
                </a:solidFill>
                <a:prstDash val="solid"/>
                <a:round/>
                <a:headEnd type="none" w="med" len="med"/>
                <a:tailEnd type="triangle" w="med" len="med"/>
              </a:ln>
            </p:spPr>
          </p:cxnSp>
          <p:sp>
            <p:nvSpPr>
              <p:cNvPr id="3022" name="Google Shape;3022;p78"/>
              <p:cNvSpPr txBox="1"/>
              <p:nvPr/>
            </p:nvSpPr>
            <p:spPr>
              <a:xfrm>
                <a:off x="4637" y="1060"/>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23" name="Google Shape;3023;p78"/>
              <p:cNvSpPr txBox="1"/>
              <p:nvPr/>
            </p:nvSpPr>
            <p:spPr>
              <a:xfrm>
                <a:off x="4362" y="1355"/>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M</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grpSp>
        <p:grpSp>
          <p:nvGrpSpPr>
            <p:cNvPr id="3024" name="Google Shape;3024;p78"/>
            <p:cNvGrpSpPr/>
            <p:nvPr/>
          </p:nvGrpSpPr>
          <p:grpSpPr>
            <a:xfrm>
              <a:off x="7359650" y="4095751"/>
              <a:ext cx="968375" cy="985813"/>
              <a:chOff x="4362" y="1060"/>
              <a:chExt cx="610" cy="621"/>
            </a:xfrm>
          </p:grpSpPr>
          <p:cxnSp>
            <p:nvCxnSpPr>
              <p:cNvPr id="3025" name="Google Shape;3025;p78"/>
              <p:cNvCxnSpPr/>
              <p:nvPr/>
            </p:nvCxnSpPr>
            <p:spPr>
              <a:xfrm rot="10800000">
                <a:off x="4889" y="1346"/>
                <a:ext cx="0" cy="335"/>
              </a:xfrm>
              <a:prstGeom prst="straightConnector1">
                <a:avLst/>
              </a:prstGeom>
              <a:noFill/>
              <a:ln w="28575" cap="flat" cmpd="sng">
                <a:solidFill>
                  <a:schemeClr val="dk2"/>
                </a:solidFill>
                <a:prstDash val="solid"/>
                <a:round/>
                <a:headEnd type="none" w="med" len="med"/>
                <a:tailEnd type="triangle" w="med" len="med"/>
              </a:ln>
            </p:spPr>
          </p:cxnSp>
          <p:sp>
            <p:nvSpPr>
              <p:cNvPr id="3027" name="Google Shape;3027;p78"/>
              <p:cNvSpPr txBox="1"/>
              <p:nvPr/>
            </p:nvSpPr>
            <p:spPr>
              <a:xfrm>
                <a:off x="4637" y="1060"/>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a:solidFill>
                      <a:schemeClr val="dk2"/>
                    </a:solidFill>
                    <a:latin typeface="Arial Narrow"/>
                    <a:ea typeface="Arial Narrow"/>
                    <a:cs typeface="Arial Narrow"/>
                    <a:sym typeface="Arial Narrow"/>
                  </a:rPr>
                  <a:t>V</a:t>
                </a:r>
                <a:r>
                  <a:rPr lang="en-US" sz="1800" b="1" i="1" baseline="-25000">
                    <a:solidFill>
                      <a:schemeClr val="dk2"/>
                    </a:solidFill>
                    <a:latin typeface="Arial Narrow"/>
                    <a:ea typeface="Arial Narrow"/>
                    <a:cs typeface="Arial Narrow"/>
                    <a:sym typeface="Arial Narrow"/>
                  </a:rPr>
                  <a:t>ult</a:t>
                </a:r>
                <a:endParaRPr sz="1800" b="1" i="1">
                  <a:solidFill>
                    <a:schemeClr val="dk2"/>
                  </a:solidFill>
                  <a:latin typeface="Arial Narrow"/>
                  <a:ea typeface="Arial Narrow"/>
                  <a:cs typeface="Arial Narrow"/>
                  <a:sym typeface="Arial Narrow"/>
                </a:endParaRPr>
              </a:p>
            </p:txBody>
          </p:sp>
          <p:sp>
            <p:nvSpPr>
              <p:cNvPr id="3028" name="Google Shape;3028;p78"/>
              <p:cNvSpPr txBox="1"/>
              <p:nvPr/>
            </p:nvSpPr>
            <p:spPr>
              <a:xfrm>
                <a:off x="4362" y="1355"/>
                <a:ext cx="335"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800"/>
                  <a:buFont typeface="Arial Narrow"/>
                  <a:buNone/>
                </a:pPr>
                <a:r>
                  <a:rPr lang="en-US" sz="1800" b="1" i="1" dirty="0">
                    <a:solidFill>
                      <a:schemeClr val="dk2"/>
                    </a:solidFill>
                    <a:latin typeface="Arial Narrow"/>
                    <a:ea typeface="Arial Narrow"/>
                    <a:cs typeface="Arial Narrow"/>
                    <a:sym typeface="Arial Narrow"/>
                  </a:rPr>
                  <a:t>M</a:t>
                </a:r>
                <a:r>
                  <a:rPr lang="en-US" sz="1800" b="1" i="1" baseline="-25000" dirty="0">
                    <a:solidFill>
                      <a:schemeClr val="dk2"/>
                    </a:solidFill>
                    <a:latin typeface="Arial Narrow"/>
                    <a:ea typeface="Arial Narrow"/>
                    <a:cs typeface="Arial Narrow"/>
                    <a:sym typeface="Arial Narrow"/>
                  </a:rPr>
                  <a:t>ult</a:t>
                </a:r>
                <a:endParaRPr sz="1800" b="1" i="1" dirty="0">
                  <a:solidFill>
                    <a:schemeClr val="dk2"/>
                  </a:solidFill>
                  <a:latin typeface="Arial Narrow"/>
                  <a:ea typeface="Arial Narrow"/>
                  <a:cs typeface="Arial Narrow"/>
                  <a:sym typeface="Arial Narrow"/>
                </a:endParaRPr>
              </a:p>
            </p:txBody>
          </p:sp>
        </p:grpSp>
      </p:grpSp>
      <p:sp>
        <p:nvSpPr>
          <p:cNvPr id="3029" name="Google Shape;3029;p78"/>
          <p:cNvSpPr txBox="1"/>
          <p:nvPr/>
        </p:nvSpPr>
        <p:spPr>
          <a:xfrm>
            <a:off x="401761" y="1340768"/>
            <a:ext cx="6533389" cy="2616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Column Required Strength =</a:t>
            </a:r>
            <a:endParaRPr dirty="0"/>
          </a:p>
          <a:p>
            <a:pPr marL="0" marR="0" lvl="0" indent="0" algn="l" rtl="0">
              <a:spcBef>
                <a:spcPts val="120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forces generated in column when all links above level under consideration have developed their ultimate shear resistance (</a:t>
            </a:r>
            <a:r>
              <a:rPr lang="en-US" sz="2400" b="0" i="1" dirty="0" err="1">
                <a:solidFill>
                  <a:schemeClr val="dk1"/>
                </a:solidFill>
                <a:latin typeface="Arial"/>
                <a:ea typeface="Arial"/>
                <a:cs typeface="Arial"/>
                <a:sym typeface="Arial"/>
              </a:rPr>
              <a:t>V</a:t>
            </a:r>
            <a:r>
              <a:rPr lang="en-US" sz="2400" b="0" i="1" baseline="-25000" dirty="0" err="1">
                <a:solidFill>
                  <a:schemeClr val="dk1"/>
                </a:solidFill>
                <a:latin typeface="Arial"/>
                <a:ea typeface="Arial"/>
                <a:cs typeface="Arial"/>
                <a:sym typeface="Arial"/>
              </a:rPr>
              <a:t>ult</a:t>
            </a:r>
            <a:r>
              <a:rPr lang="en-US" sz="2400" b="0" dirty="0">
                <a:solidFill>
                  <a:schemeClr val="dk1"/>
                </a:solidFill>
                <a:latin typeface="Arial"/>
                <a:ea typeface="Arial"/>
                <a:cs typeface="Arial"/>
                <a:sym typeface="Arial"/>
              </a:rPr>
              <a:t>) and their ultimate flexural resistance (</a:t>
            </a:r>
            <a:r>
              <a:rPr lang="en-US" sz="2400" b="0" i="1" dirty="0">
                <a:solidFill>
                  <a:schemeClr val="dk1"/>
                </a:solidFill>
                <a:latin typeface="Arial"/>
                <a:ea typeface="Arial"/>
                <a:cs typeface="Arial"/>
                <a:sym typeface="Arial"/>
              </a:rPr>
              <a:t>M</a:t>
            </a:r>
            <a:r>
              <a:rPr lang="en-US" sz="2400" b="0" i="1" baseline="-25000" dirty="0">
                <a:solidFill>
                  <a:schemeClr val="dk1"/>
                </a:solidFill>
                <a:latin typeface="Arial"/>
                <a:ea typeface="Arial"/>
                <a:cs typeface="Arial"/>
                <a:sym typeface="Arial"/>
              </a:rPr>
              <a:t>ult</a:t>
            </a:r>
            <a:r>
              <a:rPr lang="en-US" sz="2400" b="0" dirty="0">
                <a:solidFill>
                  <a:schemeClr val="dk1"/>
                </a:solidFill>
                <a:latin typeface="Arial"/>
                <a:ea typeface="Arial"/>
                <a:cs typeface="Arial"/>
                <a:sym typeface="Arial"/>
              </a:rPr>
              <a:t>).</a:t>
            </a:r>
            <a:endParaRPr dirty="0"/>
          </a:p>
          <a:p>
            <a:pPr marL="0" marR="0" lvl="0" indent="0" algn="l" rtl="0">
              <a:spcBef>
                <a:spcPts val="1200"/>
              </a:spcBef>
              <a:spcAft>
                <a:spcPts val="0"/>
              </a:spcAft>
              <a:buClr>
                <a:schemeClr val="dk2"/>
              </a:buClr>
              <a:buSzPts val="2400"/>
              <a:buFont typeface="Arial"/>
              <a:buNone/>
            </a:pPr>
            <a:r>
              <a:rPr lang="en-US" sz="2400" b="1" dirty="0">
                <a:solidFill>
                  <a:schemeClr val="dk2"/>
                </a:solidFill>
                <a:latin typeface="Arial"/>
                <a:ea typeface="Arial"/>
                <a:cs typeface="Arial"/>
                <a:sym typeface="Arial"/>
              </a:rPr>
              <a:t>Take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ult</a:t>
            </a:r>
            <a:r>
              <a:rPr lang="en-US" sz="2400" b="1" dirty="0">
                <a:solidFill>
                  <a:schemeClr val="dk2"/>
                </a:solidFill>
                <a:latin typeface="Arial"/>
                <a:ea typeface="Arial"/>
                <a:cs typeface="Arial"/>
                <a:sym typeface="Arial"/>
              </a:rPr>
              <a:t> = 1.25 </a:t>
            </a:r>
            <a:r>
              <a:rPr lang="en-US" sz="2400" b="1" i="1" dirty="0">
                <a:solidFill>
                  <a:schemeClr val="dk2"/>
                </a:solidFill>
                <a:latin typeface="Arial"/>
                <a:ea typeface="Arial"/>
                <a:cs typeface="Arial"/>
                <a:sym typeface="Arial"/>
              </a:rPr>
              <a:t>R</a:t>
            </a:r>
            <a:r>
              <a:rPr lang="en-US" sz="2400" b="1" i="1" baseline="-25000" dirty="0">
                <a:solidFill>
                  <a:schemeClr val="dk2"/>
                </a:solidFill>
                <a:latin typeface="Arial"/>
                <a:ea typeface="Arial"/>
                <a:cs typeface="Arial"/>
                <a:sym typeface="Arial"/>
              </a:rPr>
              <a:t>y</a:t>
            </a:r>
            <a:r>
              <a:rPr lang="en-US" sz="2400" b="1" i="1" dirty="0">
                <a:solidFill>
                  <a:schemeClr val="dk2"/>
                </a:solidFill>
                <a:latin typeface="Arial"/>
                <a:ea typeface="Arial"/>
                <a:cs typeface="Arial"/>
                <a:sym typeface="Arial"/>
              </a:rPr>
              <a:t> </a:t>
            </a:r>
            <a:r>
              <a:rPr lang="en-US" sz="2400" b="1" i="1" dirty="0" err="1">
                <a:solidFill>
                  <a:schemeClr val="dk2"/>
                </a:solidFill>
                <a:latin typeface="Arial"/>
                <a:ea typeface="Arial"/>
                <a:cs typeface="Arial"/>
                <a:sym typeface="Arial"/>
              </a:rPr>
              <a:t>V</a:t>
            </a:r>
            <a:r>
              <a:rPr lang="en-US" sz="2400" b="1" i="1" baseline="-25000" dirty="0" err="1">
                <a:solidFill>
                  <a:schemeClr val="dk2"/>
                </a:solidFill>
                <a:latin typeface="Arial"/>
                <a:ea typeface="Arial"/>
                <a:cs typeface="Arial"/>
                <a:sym typeface="Arial"/>
              </a:rPr>
              <a:t>n</a:t>
            </a:r>
            <a:r>
              <a:rPr lang="en-US" sz="2400" b="1" dirty="0">
                <a:solidFill>
                  <a:schemeClr val="dk2"/>
                </a:solidFill>
                <a:latin typeface="Arial"/>
                <a:ea typeface="Arial"/>
                <a:cs typeface="Arial"/>
                <a:sym typeface="Arial"/>
              </a:rPr>
              <a:t> for each link</a:t>
            </a:r>
            <a:r>
              <a:rPr lang="en-US" sz="2400" b="1" dirty="0">
                <a:solidFill>
                  <a:schemeClr val="dk1"/>
                </a:solidFill>
                <a:latin typeface="Arial"/>
                <a:ea typeface="Arial"/>
                <a:cs typeface="Arial"/>
                <a:sym typeface="Arial"/>
              </a:rPr>
              <a:t>.</a:t>
            </a:r>
            <a:endParaRPr dirty="0"/>
          </a:p>
        </p:txBody>
      </p:sp>
      <p:sp>
        <p:nvSpPr>
          <p:cNvPr id="3030" name="Google Shape;3030;p78"/>
          <p:cNvSpPr txBox="1"/>
          <p:nvPr/>
        </p:nvSpPr>
        <p:spPr>
          <a:xfrm>
            <a:off x="403349" y="4509120"/>
            <a:ext cx="6805506" cy="1508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Required strength need not exceed the lesser of:</a:t>
            </a:r>
            <a:endParaRPr dirty="0"/>
          </a:p>
          <a:p>
            <a:pPr marL="457200" marR="0" lvl="0" indent="-457200" algn="l" rtl="0">
              <a:spcBef>
                <a:spcPts val="1200"/>
              </a:spcBef>
              <a:spcAft>
                <a:spcPts val="0"/>
              </a:spcAft>
              <a:buClr>
                <a:schemeClr val="dk1"/>
              </a:buClr>
              <a:buSzPts val="2400"/>
              <a:buFont typeface="Arial"/>
              <a:buAutoNum type="arabicParenBoth"/>
            </a:pPr>
            <a:r>
              <a:rPr lang="en-US" sz="2400" b="0" dirty="0">
                <a:solidFill>
                  <a:schemeClr val="dk1"/>
                </a:solidFill>
                <a:latin typeface="Arial"/>
                <a:ea typeface="Arial"/>
                <a:cs typeface="Arial"/>
                <a:sym typeface="Arial"/>
              </a:rPr>
              <a:t>Forces corresponding to foundation uplift</a:t>
            </a:r>
            <a:endParaRPr dirty="0"/>
          </a:p>
          <a:p>
            <a:pPr marL="457200" marR="0" lvl="0" indent="-457200" algn="l" rtl="0">
              <a:spcBef>
                <a:spcPts val="1200"/>
              </a:spcBef>
              <a:spcAft>
                <a:spcPts val="0"/>
              </a:spcAft>
              <a:buClr>
                <a:schemeClr val="dk1"/>
              </a:buClr>
              <a:buSzPts val="2400"/>
              <a:buFont typeface="Arial"/>
              <a:buAutoNum type="arabicParenBoth"/>
            </a:pPr>
            <a:r>
              <a:rPr lang="en-US" sz="2400" b="0" dirty="0">
                <a:solidFill>
                  <a:schemeClr val="dk1"/>
                </a:solidFill>
                <a:latin typeface="Arial"/>
                <a:ea typeface="Arial"/>
                <a:cs typeface="Arial"/>
                <a:sym typeface="Arial"/>
              </a:rPr>
              <a:t>Forces from nonlinear analysis (C3).  </a:t>
            </a:r>
            <a:endParaRPr dirty="0"/>
          </a:p>
        </p:txBody>
      </p:sp>
      <p:sp>
        <p:nvSpPr>
          <p:cNvPr id="2" name="Arc 202">
            <a:extLst>
              <a:ext uri="{FF2B5EF4-FFF2-40B4-BE49-F238E27FC236}">
                <a16:creationId xmlns:a16="http://schemas.microsoft.com/office/drawing/2014/main" id="{D6133313-2621-865C-BD36-8AB742892902}"/>
              </a:ext>
            </a:extLst>
          </p:cNvPr>
          <p:cNvSpPr>
            <a:spLocks/>
          </p:cNvSpPr>
          <p:nvPr/>
        </p:nvSpPr>
        <p:spPr bwMode="auto">
          <a:xfrm rot="8417152" flipH="1">
            <a:off x="8913187" y="1360607"/>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202">
            <a:extLst>
              <a:ext uri="{FF2B5EF4-FFF2-40B4-BE49-F238E27FC236}">
                <a16:creationId xmlns:a16="http://schemas.microsoft.com/office/drawing/2014/main" id="{5F4CDC5C-1A9B-F37F-5153-629357B0C068}"/>
              </a:ext>
            </a:extLst>
          </p:cNvPr>
          <p:cNvSpPr>
            <a:spLocks/>
          </p:cNvSpPr>
          <p:nvPr/>
        </p:nvSpPr>
        <p:spPr bwMode="auto">
          <a:xfrm rot="8417152" flipH="1">
            <a:off x="8881859" y="3020213"/>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Arc 202">
            <a:extLst>
              <a:ext uri="{FF2B5EF4-FFF2-40B4-BE49-F238E27FC236}">
                <a16:creationId xmlns:a16="http://schemas.microsoft.com/office/drawing/2014/main" id="{8F7902DE-7EA9-15AC-443D-CDC82911DBE1}"/>
              </a:ext>
            </a:extLst>
          </p:cNvPr>
          <p:cNvSpPr>
            <a:spLocks/>
          </p:cNvSpPr>
          <p:nvPr/>
        </p:nvSpPr>
        <p:spPr bwMode="auto">
          <a:xfrm rot="8417152" flipH="1">
            <a:off x="8900801" y="4696557"/>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Arc 224">
            <a:extLst>
              <a:ext uri="{FF2B5EF4-FFF2-40B4-BE49-F238E27FC236}">
                <a16:creationId xmlns:a16="http://schemas.microsoft.com/office/drawing/2014/main" id="{7E8B9E6D-937A-65FB-6D06-7C713198072E}"/>
              </a:ext>
            </a:extLst>
          </p:cNvPr>
          <p:cNvSpPr>
            <a:spLocks/>
          </p:cNvSpPr>
          <p:nvPr/>
        </p:nvSpPr>
        <p:spPr bwMode="auto">
          <a:xfrm rot="8417152" flipV="1">
            <a:off x="10125022" y="4693048"/>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Arc 224">
            <a:extLst>
              <a:ext uri="{FF2B5EF4-FFF2-40B4-BE49-F238E27FC236}">
                <a16:creationId xmlns:a16="http://schemas.microsoft.com/office/drawing/2014/main" id="{66AAF0B2-4357-4CE5-345B-808CD6E2DA41}"/>
              </a:ext>
            </a:extLst>
          </p:cNvPr>
          <p:cNvSpPr>
            <a:spLocks/>
          </p:cNvSpPr>
          <p:nvPr/>
        </p:nvSpPr>
        <p:spPr bwMode="auto">
          <a:xfrm rot="8417152" flipV="1">
            <a:off x="10139692" y="3015991"/>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Arc 224">
            <a:extLst>
              <a:ext uri="{FF2B5EF4-FFF2-40B4-BE49-F238E27FC236}">
                <a16:creationId xmlns:a16="http://schemas.microsoft.com/office/drawing/2014/main" id="{7A80DA0C-8A41-7639-CA6C-AB24C416EA53}"/>
              </a:ext>
            </a:extLst>
          </p:cNvPr>
          <p:cNvSpPr>
            <a:spLocks/>
          </p:cNvSpPr>
          <p:nvPr/>
        </p:nvSpPr>
        <p:spPr bwMode="auto">
          <a:xfrm rot="8417152" flipV="1">
            <a:off x="10155775" y="1355586"/>
            <a:ext cx="381000" cy="381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bg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035"/>
        <p:cNvGrpSpPr/>
        <p:nvPr/>
      </p:nvGrpSpPr>
      <p:grpSpPr>
        <a:xfrm>
          <a:off x="0" y="0"/>
          <a:ext cx="0" cy="0"/>
          <a:chOff x="0" y="0"/>
          <a:chExt cx="0" cy="0"/>
        </a:xfrm>
      </p:grpSpPr>
      <p:sp>
        <p:nvSpPr>
          <p:cNvPr id="3036" name="Google Shape;3036;p79"/>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System Requirements</a:t>
            </a:r>
            <a:endParaRPr/>
          </a:p>
        </p:txBody>
      </p:sp>
      <p:sp>
        <p:nvSpPr>
          <p:cNvPr id="3037" name="Google Shape;3037;p79"/>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038" name="Google Shape;3038;p7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79</a:t>
            </a:fld>
            <a:endParaRPr/>
          </a:p>
        </p:txBody>
      </p:sp>
      <p:sp>
        <p:nvSpPr>
          <p:cNvPr id="3039" name="Google Shape;3039;p79"/>
          <p:cNvSpPr txBox="1"/>
          <p:nvPr/>
        </p:nvSpPr>
        <p:spPr>
          <a:xfrm>
            <a:off x="1306828" y="1940818"/>
            <a:ext cx="982973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The </a:t>
            </a:r>
            <a:r>
              <a:rPr lang="en-US" sz="2400" b="1" i="1" dirty="0">
                <a:solidFill>
                  <a:schemeClr val="dk2"/>
                </a:solidFill>
                <a:latin typeface="Arial"/>
                <a:ea typeface="Arial"/>
                <a:cs typeface="Arial"/>
                <a:sym typeface="Arial"/>
              </a:rPr>
              <a:t>link rotation angle</a:t>
            </a:r>
            <a:r>
              <a:rPr lang="en-US" sz="2400" b="1" dirty="0">
                <a:solidFill>
                  <a:schemeClr val="dk1"/>
                </a:solidFill>
                <a:latin typeface="Arial"/>
                <a:ea typeface="Arial"/>
                <a:cs typeface="Arial"/>
                <a:sym typeface="Arial"/>
              </a:rPr>
              <a:t> </a:t>
            </a:r>
            <a:r>
              <a:rPr lang="en-US" sz="2400" b="0" dirty="0">
                <a:solidFill>
                  <a:schemeClr val="dk1"/>
                </a:solidFill>
                <a:latin typeface="Arial"/>
                <a:ea typeface="Arial"/>
                <a:cs typeface="Arial"/>
                <a:sym typeface="Arial"/>
              </a:rPr>
              <a:t>is the inelastic angle between the link and the beam outside of the link when the story drift is equal to the </a:t>
            </a:r>
            <a:r>
              <a:rPr lang="en-US" sz="2400" b="1" i="1" dirty="0">
                <a:solidFill>
                  <a:schemeClr val="dk2"/>
                </a:solidFill>
                <a:latin typeface="Arial"/>
                <a:ea typeface="Arial"/>
                <a:cs typeface="Arial"/>
                <a:sym typeface="Arial"/>
              </a:rPr>
              <a:t>design story drift, Δ</a:t>
            </a:r>
            <a:r>
              <a:rPr lang="en-US" sz="2400" b="0" dirty="0">
                <a:solidFill>
                  <a:schemeClr val="dk1"/>
                </a:solidFill>
                <a:latin typeface="Arial"/>
                <a:ea typeface="Arial"/>
                <a:cs typeface="Arial"/>
                <a:sym typeface="Arial"/>
              </a:rPr>
              <a:t>.</a:t>
            </a:r>
            <a:endParaRPr sz="2400" b="0" dirty="0">
              <a:solidFill>
                <a:schemeClr val="dk1"/>
              </a:solidFill>
              <a:latin typeface="Arial"/>
              <a:ea typeface="Arial"/>
              <a:cs typeface="Arial"/>
              <a:sym typeface="Arial"/>
            </a:endParaRPr>
          </a:p>
        </p:txBody>
      </p:sp>
      <p:sp>
        <p:nvSpPr>
          <p:cNvPr id="3040" name="Google Shape;3040;p79"/>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F3.4a Link Rotational Angle</a:t>
            </a:r>
            <a:endParaRPr/>
          </a:p>
        </p:txBody>
      </p:sp>
      <p:sp>
        <p:nvSpPr>
          <p:cNvPr id="3041" name="Google Shape;3041;p79"/>
          <p:cNvSpPr txBox="1"/>
          <p:nvPr/>
        </p:nvSpPr>
        <p:spPr>
          <a:xfrm>
            <a:off x="1306828" y="3364360"/>
            <a:ext cx="98297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The </a:t>
            </a:r>
            <a:r>
              <a:rPr lang="en-US" sz="2400" b="1" i="1">
                <a:solidFill>
                  <a:schemeClr val="dk2"/>
                </a:solidFill>
                <a:latin typeface="Arial"/>
                <a:ea typeface="Arial"/>
                <a:cs typeface="Arial"/>
                <a:sym typeface="Arial"/>
              </a:rPr>
              <a:t>link rotation angle</a:t>
            </a:r>
            <a:r>
              <a:rPr lang="en-US" sz="2400" b="1">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shall not exceed the following values:</a:t>
            </a:r>
            <a:endParaRPr sz="2400" b="0">
              <a:solidFill>
                <a:schemeClr val="dk1"/>
              </a:solidFill>
              <a:latin typeface="Arial"/>
              <a:ea typeface="Arial"/>
              <a:cs typeface="Arial"/>
              <a:sym typeface="Arial"/>
            </a:endParaRPr>
          </a:p>
        </p:txBody>
      </p:sp>
      <p:sp>
        <p:nvSpPr>
          <p:cNvPr id="3042" name="Google Shape;3042;p79"/>
          <p:cNvSpPr txBox="1"/>
          <p:nvPr/>
        </p:nvSpPr>
        <p:spPr>
          <a:xfrm>
            <a:off x="1989454" y="4046985"/>
            <a:ext cx="7634938" cy="193899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AutoNum type="alphaLcParenR"/>
            </a:pPr>
            <a:r>
              <a:rPr lang="en-US" sz="2400" b="0">
                <a:solidFill>
                  <a:schemeClr val="dk1"/>
                </a:solidFill>
                <a:latin typeface="Arial"/>
                <a:ea typeface="Arial"/>
                <a:cs typeface="Arial"/>
                <a:sym typeface="Arial"/>
              </a:rPr>
              <a:t>0.08 radians for: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 1.6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a:solidFill>
                <a:schemeClr val="dk1"/>
              </a:solidFill>
              <a:latin typeface="Arial"/>
              <a:ea typeface="Arial"/>
              <a:cs typeface="Arial"/>
              <a:sym typeface="Arial"/>
            </a:endParaRPr>
          </a:p>
          <a:p>
            <a:pPr marL="457200" marR="0" lvl="0" indent="-457200" algn="l" rtl="0">
              <a:spcBef>
                <a:spcPts val="1200"/>
              </a:spcBef>
              <a:spcAft>
                <a:spcPts val="0"/>
              </a:spcAft>
              <a:buClr>
                <a:schemeClr val="dk1"/>
              </a:buClr>
              <a:buSzPts val="2400"/>
              <a:buFont typeface="Arial"/>
              <a:buAutoNum type="alphaLcParenR"/>
            </a:pPr>
            <a:r>
              <a:rPr lang="en-US" sz="2400" b="0">
                <a:solidFill>
                  <a:schemeClr val="dk1"/>
                </a:solidFill>
                <a:latin typeface="Arial"/>
                <a:ea typeface="Arial"/>
                <a:cs typeface="Arial"/>
                <a:sym typeface="Arial"/>
              </a:rPr>
              <a:t>0.02 radians for: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 2.6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a:solidFill>
                <a:schemeClr val="dk1"/>
              </a:solidFill>
              <a:latin typeface="Arial"/>
              <a:ea typeface="Arial"/>
              <a:cs typeface="Arial"/>
              <a:sym typeface="Arial"/>
            </a:endParaRPr>
          </a:p>
          <a:p>
            <a:pPr marL="457200" marR="0" lvl="0" indent="-457200" algn="l" rtl="0">
              <a:spcBef>
                <a:spcPts val="1200"/>
              </a:spcBef>
              <a:spcAft>
                <a:spcPts val="0"/>
              </a:spcAft>
              <a:buClr>
                <a:schemeClr val="dk1"/>
              </a:buClr>
              <a:buSzPts val="2400"/>
              <a:buFont typeface="Arial"/>
              <a:buAutoNum type="alphaLcParenR"/>
            </a:pPr>
            <a:r>
              <a:rPr lang="en-US" sz="2400" b="0">
                <a:solidFill>
                  <a:schemeClr val="dk1"/>
                </a:solidFill>
                <a:latin typeface="Arial"/>
                <a:ea typeface="Arial"/>
                <a:cs typeface="Arial"/>
                <a:sym typeface="Arial"/>
              </a:rPr>
              <a:t>a value determined by linear interpolation between the above values for:   1.6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baseline="-25000">
                <a:solidFill>
                  <a:schemeClr val="dk1"/>
                </a:solidFill>
                <a:latin typeface="Arial"/>
                <a:ea typeface="Arial"/>
                <a:cs typeface="Arial"/>
                <a:sym typeface="Arial"/>
              </a:rPr>
              <a:t> </a:t>
            </a:r>
            <a:r>
              <a:rPr lang="en-US" sz="2400" b="0">
                <a:solidFill>
                  <a:schemeClr val="dk1"/>
                </a:solidFill>
                <a:latin typeface="Arial"/>
                <a:ea typeface="Arial"/>
                <a:cs typeface="Arial"/>
                <a:sym typeface="Arial"/>
              </a:rPr>
              <a:t>/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&lt;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&lt; 2.6 </a:t>
            </a:r>
            <a:r>
              <a:rPr lang="en-US" sz="2400" b="0" i="1">
                <a:solidFill>
                  <a:schemeClr val="dk1"/>
                </a:solidFill>
                <a:latin typeface="Arial"/>
                <a:ea typeface="Arial"/>
                <a:cs typeface="Arial"/>
                <a:sym typeface="Arial"/>
              </a:rPr>
              <a:t>M</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V</a:t>
            </a:r>
            <a:r>
              <a:rPr lang="en-US" sz="2400" b="0" i="1" baseline="-25000">
                <a:solidFill>
                  <a:schemeClr val="dk1"/>
                </a:solidFill>
                <a:latin typeface="Arial"/>
                <a:ea typeface="Arial"/>
                <a:cs typeface="Arial"/>
                <a:sym typeface="Arial"/>
              </a:rPr>
              <a:t>p</a:t>
            </a:r>
            <a:endParaRPr sz="2400" b="0">
              <a:solidFill>
                <a:schemeClr val="dk1"/>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200"/>
              <a:buFont typeface="Arial"/>
              <a:buNone/>
            </a:pPr>
            <a:r>
              <a:rPr lang="en-US" sz="3200"/>
              <a:t>Some possible bracing arrangement for EBFS</a:t>
            </a:r>
            <a:endParaRPr/>
          </a:p>
        </p:txBody>
      </p:sp>
      <p:sp>
        <p:nvSpPr>
          <p:cNvPr id="355" name="Google Shape;355;p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grpSp>
        <p:nvGrpSpPr>
          <p:cNvPr id="356" name="Google Shape;356;p8"/>
          <p:cNvGrpSpPr/>
          <p:nvPr/>
        </p:nvGrpSpPr>
        <p:grpSpPr>
          <a:xfrm>
            <a:off x="8847261" y="1644873"/>
            <a:ext cx="2073275" cy="1849438"/>
            <a:chOff x="4114" y="996"/>
            <a:chExt cx="1306" cy="1165"/>
          </a:xfrm>
        </p:grpSpPr>
        <p:cxnSp>
          <p:nvCxnSpPr>
            <p:cNvPr id="357" name="Google Shape;357;p8"/>
            <p:cNvCxnSpPr/>
            <p:nvPr/>
          </p:nvCxnSpPr>
          <p:spPr>
            <a:xfrm rot="10800000">
              <a:off x="4186"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58" name="Google Shape;358;p8"/>
            <p:cNvCxnSpPr/>
            <p:nvPr/>
          </p:nvCxnSpPr>
          <p:spPr>
            <a:xfrm rot="10800000">
              <a:off x="5348"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59" name="Google Shape;359;p8"/>
            <p:cNvCxnSpPr/>
            <p:nvPr/>
          </p:nvCxnSpPr>
          <p:spPr>
            <a:xfrm>
              <a:off x="4186" y="1580"/>
              <a:ext cx="1162" cy="0"/>
            </a:xfrm>
            <a:prstGeom prst="straightConnector1">
              <a:avLst/>
            </a:prstGeom>
            <a:noFill/>
            <a:ln w="38100" cap="flat" cmpd="sng">
              <a:solidFill>
                <a:schemeClr val="dk1"/>
              </a:solidFill>
              <a:prstDash val="solid"/>
              <a:round/>
              <a:headEnd type="none" w="med" len="med"/>
              <a:tailEnd type="none" w="med" len="med"/>
            </a:ln>
          </p:spPr>
        </p:cxnSp>
        <p:cxnSp>
          <p:nvCxnSpPr>
            <p:cNvPr id="360" name="Google Shape;360;p8"/>
            <p:cNvCxnSpPr/>
            <p:nvPr/>
          </p:nvCxnSpPr>
          <p:spPr>
            <a:xfrm>
              <a:off x="4186" y="999"/>
              <a:ext cx="1162" cy="0"/>
            </a:xfrm>
            <a:prstGeom prst="straightConnector1">
              <a:avLst/>
            </a:prstGeom>
            <a:noFill/>
            <a:ln w="38100" cap="flat" cmpd="sng">
              <a:solidFill>
                <a:schemeClr val="dk1"/>
              </a:solidFill>
              <a:prstDash val="solid"/>
              <a:round/>
              <a:headEnd type="none" w="med" len="med"/>
              <a:tailEnd type="none" w="med" len="med"/>
            </a:ln>
          </p:spPr>
        </p:cxnSp>
        <p:sp>
          <p:nvSpPr>
            <p:cNvPr id="361" name="Google Shape;361;p8"/>
            <p:cNvSpPr/>
            <p:nvPr/>
          </p:nvSpPr>
          <p:spPr>
            <a:xfrm>
              <a:off x="4371" y="996"/>
              <a:ext cx="397" cy="583"/>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62" name="Google Shape;362;p8"/>
            <p:cNvCxnSpPr/>
            <p:nvPr/>
          </p:nvCxnSpPr>
          <p:spPr>
            <a:xfrm rot="10800000" flipH="1">
              <a:off x="4114" y="2159"/>
              <a:ext cx="145" cy="1"/>
            </a:xfrm>
            <a:prstGeom prst="straightConnector1">
              <a:avLst/>
            </a:prstGeom>
            <a:noFill/>
            <a:ln w="38100" cap="flat" cmpd="sng">
              <a:solidFill>
                <a:schemeClr val="dk1"/>
              </a:solidFill>
              <a:prstDash val="solid"/>
              <a:round/>
              <a:headEnd type="none" w="med" len="med"/>
              <a:tailEnd type="none" w="med" len="med"/>
            </a:ln>
          </p:spPr>
        </p:cxnSp>
        <p:cxnSp>
          <p:nvCxnSpPr>
            <p:cNvPr id="363" name="Google Shape;363;p8"/>
            <p:cNvCxnSpPr/>
            <p:nvPr/>
          </p:nvCxnSpPr>
          <p:spPr>
            <a:xfrm rot="10800000" flipH="1">
              <a:off x="5275" y="2160"/>
              <a:ext cx="145" cy="1"/>
            </a:xfrm>
            <a:prstGeom prst="straightConnector1">
              <a:avLst/>
            </a:prstGeom>
            <a:noFill/>
            <a:ln w="38100" cap="flat" cmpd="sng">
              <a:solidFill>
                <a:schemeClr val="dk1"/>
              </a:solidFill>
              <a:prstDash val="solid"/>
              <a:round/>
              <a:headEnd type="none" w="med" len="med"/>
              <a:tailEnd type="none" w="med" len="med"/>
            </a:ln>
          </p:spPr>
        </p:cxnSp>
        <p:cxnSp>
          <p:nvCxnSpPr>
            <p:cNvPr id="364" name="Google Shape;364;p8"/>
            <p:cNvCxnSpPr/>
            <p:nvPr/>
          </p:nvCxnSpPr>
          <p:spPr>
            <a:xfrm rot="10800000" flipH="1">
              <a:off x="4695" y="2159"/>
              <a:ext cx="145" cy="1"/>
            </a:xfrm>
            <a:prstGeom prst="straightConnector1">
              <a:avLst/>
            </a:prstGeom>
            <a:noFill/>
            <a:ln w="38100" cap="flat" cmpd="sng">
              <a:solidFill>
                <a:schemeClr val="dk1"/>
              </a:solidFill>
              <a:prstDash val="solid"/>
              <a:round/>
              <a:headEnd type="none" w="med" len="med"/>
              <a:tailEnd type="none" w="med" len="med"/>
            </a:ln>
          </p:spPr>
        </p:cxnSp>
      </p:grpSp>
      <p:grpSp>
        <p:nvGrpSpPr>
          <p:cNvPr id="365" name="Google Shape;365;p8"/>
          <p:cNvGrpSpPr/>
          <p:nvPr/>
        </p:nvGrpSpPr>
        <p:grpSpPr>
          <a:xfrm>
            <a:off x="4784698" y="1649636"/>
            <a:ext cx="2073275" cy="1844675"/>
            <a:chOff x="2118" y="999"/>
            <a:chExt cx="1306" cy="1162"/>
          </a:xfrm>
        </p:grpSpPr>
        <p:grpSp>
          <p:nvGrpSpPr>
            <p:cNvPr id="366" name="Google Shape;366;p8"/>
            <p:cNvGrpSpPr/>
            <p:nvPr/>
          </p:nvGrpSpPr>
          <p:grpSpPr>
            <a:xfrm>
              <a:off x="2191" y="999"/>
              <a:ext cx="1162" cy="1161"/>
              <a:chOff x="2299" y="999"/>
              <a:chExt cx="1162" cy="1161"/>
            </a:xfrm>
          </p:grpSpPr>
          <p:cxnSp>
            <p:nvCxnSpPr>
              <p:cNvPr id="367" name="Google Shape;367;p8"/>
              <p:cNvCxnSpPr/>
              <p:nvPr/>
            </p:nvCxnSpPr>
            <p:spPr>
              <a:xfrm rot="10800000">
                <a:off x="2299"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68" name="Google Shape;368;p8"/>
              <p:cNvCxnSpPr/>
              <p:nvPr/>
            </p:nvCxnSpPr>
            <p:spPr>
              <a:xfrm rot="10800000">
                <a:off x="3461"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69" name="Google Shape;369;p8"/>
              <p:cNvCxnSpPr/>
              <p:nvPr/>
            </p:nvCxnSpPr>
            <p:spPr>
              <a:xfrm>
                <a:off x="2299" y="1580"/>
                <a:ext cx="1162" cy="0"/>
              </a:xfrm>
              <a:prstGeom prst="straightConnector1">
                <a:avLst/>
              </a:prstGeom>
              <a:noFill/>
              <a:ln w="38100" cap="flat" cmpd="sng">
                <a:solidFill>
                  <a:schemeClr val="dk1"/>
                </a:solidFill>
                <a:prstDash val="solid"/>
                <a:round/>
                <a:headEnd type="none" w="med" len="med"/>
                <a:tailEnd type="none" w="med" len="med"/>
              </a:ln>
            </p:spPr>
          </p:cxnSp>
          <p:cxnSp>
            <p:nvCxnSpPr>
              <p:cNvPr id="370" name="Google Shape;370;p8"/>
              <p:cNvCxnSpPr/>
              <p:nvPr/>
            </p:nvCxnSpPr>
            <p:spPr>
              <a:xfrm>
                <a:off x="2299" y="999"/>
                <a:ext cx="1162" cy="0"/>
              </a:xfrm>
              <a:prstGeom prst="straightConnector1">
                <a:avLst/>
              </a:prstGeom>
              <a:noFill/>
              <a:ln w="38100" cap="flat" cmpd="sng">
                <a:solidFill>
                  <a:schemeClr val="dk1"/>
                </a:solidFill>
                <a:prstDash val="solid"/>
                <a:round/>
                <a:headEnd type="none" w="med" len="med"/>
                <a:tailEnd type="none" w="med" len="med"/>
              </a:ln>
            </p:spPr>
          </p:cxnSp>
          <p:cxnSp>
            <p:nvCxnSpPr>
              <p:cNvPr id="371" name="Google Shape;371;p8"/>
              <p:cNvCxnSpPr/>
              <p:nvPr/>
            </p:nvCxnSpPr>
            <p:spPr>
              <a:xfrm rot="10800000" flipH="1">
                <a:off x="2299" y="99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72" name="Google Shape;372;p8"/>
              <p:cNvCxnSpPr/>
              <p:nvPr/>
            </p:nvCxnSpPr>
            <p:spPr>
              <a:xfrm rot="10800000">
                <a:off x="2953" y="99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73" name="Google Shape;373;p8"/>
              <p:cNvCxnSpPr/>
              <p:nvPr/>
            </p:nvCxnSpPr>
            <p:spPr>
              <a:xfrm rot="10800000" flipH="1">
                <a:off x="2299" y="157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74" name="Google Shape;374;p8"/>
              <p:cNvCxnSpPr/>
              <p:nvPr/>
            </p:nvCxnSpPr>
            <p:spPr>
              <a:xfrm rot="10800000">
                <a:off x="2953" y="1579"/>
                <a:ext cx="508" cy="581"/>
              </a:xfrm>
              <a:prstGeom prst="straightConnector1">
                <a:avLst/>
              </a:prstGeom>
              <a:noFill/>
              <a:ln w="38100" cap="flat" cmpd="sng">
                <a:solidFill>
                  <a:schemeClr val="dk1"/>
                </a:solidFill>
                <a:prstDash val="solid"/>
                <a:round/>
                <a:headEnd type="none" w="med" len="med"/>
                <a:tailEnd type="none" w="med" len="med"/>
              </a:ln>
            </p:spPr>
          </p:cxnSp>
        </p:grpSp>
        <p:cxnSp>
          <p:nvCxnSpPr>
            <p:cNvPr id="375" name="Google Shape;375;p8"/>
            <p:cNvCxnSpPr/>
            <p:nvPr/>
          </p:nvCxnSpPr>
          <p:spPr>
            <a:xfrm>
              <a:off x="2118" y="2159"/>
              <a:ext cx="145" cy="1"/>
            </a:xfrm>
            <a:prstGeom prst="straightConnector1">
              <a:avLst/>
            </a:prstGeom>
            <a:noFill/>
            <a:ln w="38100" cap="flat" cmpd="sng">
              <a:solidFill>
                <a:schemeClr val="dk1"/>
              </a:solidFill>
              <a:prstDash val="solid"/>
              <a:round/>
              <a:headEnd type="none" w="med" len="med"/>
              <a:tailEnd type="none" w="med" len="med"/>
            </a:ln>
          </p:spPr>
        </p:cxnSp>
        <p:cxnSp>
          <p:nvCxnSpPr>
            <p:cNvPr id="376" name="Google Shape;376;p8"/>
            <p:cNvCxnSpPr/>
            <p:nvPr/>
          </p:nvCxnSpPr>
          <p:spPr>
            <a:xfrm>
              <a:off x="3279" y="2160"/>
              <a:ext cx="145" cy="1"/>
            </a:xfrm>
            <a:prstGeom prst="straightConnector1">
              <a:avLst/>
            </a:prstGeom>
            <a:noFill/>
            <a:ln w="38100" cap="flat" cmpd="sng">
              <a:solidFill>
                <a:schemeClr val="dk1"/>
              </a:solidFill>
              <a:prstDash val="solid"/>
              <a:round/>
              <a:headEnd type="none" w="med" len="med"/>
              <a:tailEnd type="none" w="med" len="med"/>
            </a:ln>
          </p:spPr>
        </p:cxnSp>
      </p:grpSp>
      <p:cxnSp>
        <p:nvCxnSpPr>
          <p:cNvPr id="377" name="Google Shape;377;p8"/>
          <p:cNvCxnSpPr/>
          <p:nvPr/>
        </p:nvCxnSpPr>
        <p:spPr>
          <a:xfrm>
            <a:off x="4784698" y="3491136"/>
            <a:ext cx="230188" cy="1587"/>
          </a:xfrm>
          <a:prstGeom prst="straightConnector1">
            <a:avLst/>
          </a:prstGeom>
          <a:noFill/>
          <a:ln w="28575" cap="flat" cmpd="sng">
            <a:solidFill>
              <a:schemeClr val="dk1"/>
            </a:solidFill>
            <a:prstDash val="solid"/>
            <a:round/>
            <a:headEnd type="none" w="med" len="med"/>
            <a:tailEnd type="none" w="med" len="med"/>
          </a:ln>
        </p:spPr>
      </p:cxnSp>
      <p:grpSp>
        <p:nvGrpSpPr>
          <p:cNvPr id="378" name="Google Shape;378;p8"/>
          <p:cNvGrpSpPr/>
          <p:nvPr/>
        </p:nvGrpSpPr>
        <p:grpSpPr>
          <a:xfrm>
            <a:off x="1190447" y="1625711"/>
            <a:ext cx="1325562" cy="1844675"/>
            <a:chOff x="485" y="999"/>
            <a:chExt cx="835" cy="1162"/>
          </a:xfrm>
        </p:grpSpPr>
        <p:grpSp>
          <p:nvGrpSpPr>
            <p:cNvPr id="379" name="Google Shape;379;p8"/>
            <p:cNvGrpSpPr/>
            <p:nvPr/>
          </p:nvGrpSpPr>
          <p:grpSpPr>
            <a:xfrm>
              <a:off x="558" y="999"/>
              <a:ext cx="689" cy="1161"/>
              <a:chOff x="558" y="999"/>
              <a:chExt cx="689" cy="1161"/>
            </a:xfrm>
          </p:grpSpPr>
          <p:cxnSp>
            <p:nvCxnSpPr>
              <p:cNvPr id="380" name="Google Shape;380;p8"/>
              <p:cNvCxnSpPr/>
              <p:nvPr/>
            </p:nvCxnSpPr>
            <p:spPr>
              <a:xfrm>
                <a:off x="558"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81" name="Google Shape;381;p8"/>
              <p:cNvCxnSpPr/>
              <p:nvPr/>
            </p:nvCxnSpPr>
            <p:spPr>
              <a:xfrm>
                <a:off x="1247" y="999"/>
                <a:ext cx="0" cy="1161"/>
              </a:xfrm>
              <a:prstGeom prst="straightConnector1">
                <a:avLst/>
              </a:prstGeom>
              <a:noFill/>
              <a:ln w="38100" cap="flat" cmpd="sng">
                <a:solidFill>
                  <a:schemeClr val="dk1"/>
                </a:solidFill>
                <a:prstDash val="solid"/>
                <a:round/>
                <a:headEnd type="none" w="med" len="med"/>
                <a:tailEnd type="none" w="med" len="med"/>
              </a:ln>
            </p:spPr>
          </p:cxnSp>
          <p:cxnSp>
            <p:nvCxnSpPr>
              <p:cNvPr id="382" name="Google Shape;382;p8"/>
              <p:cNvCxnSpPr/>
              <p:nvPr/>
            </p:nvCxnSpPr>
            <p:spPr>
              <a:xfrm>
                <a:off x="558" y="999"/>
                <a:ext cx="689" cy="0"/>
              </a:xfrm>
              <a:prstGeom prst="straightConnector1">
                <a:avLst/>
              </a:prstGeom>
              <a:noFill/>
              <a:ln w="38100" cap="flat" cmpd="sng">
                <a:solidFill>
                  <a:schemeClr val="dk1"/>
                </a:solidFill>
                <a:prstDash val="solid"/>
                <a:round/>
                <a:headEnd type="none" w="med" len="med"/>
                <a:tailEnd type="none" w="med" len="med"/>
              </a:ln>
            </p:spPr>
          </p:cxnSp>
          <p:cxnSp>
            <p:nvCxnSpPr>
              <p:cNvPr id="383" name="Google Shape;383;p8"/>
              <p:cNvCxnSpPr/>
              <p:nvPr/>
            </p:nvCxnSpPr>
            <p:spPr>
              <a:xfrm>
                <a:off x="558" y="1579"/>
                <a:ext cx="689" cy="0"/>
              </a:xfrm>
              <a:prstGeom prst="straightConnector1">
                <a:avLst/>
              </a:prstGeom>
              <a:noFill/>
              <a:ln w="38100" cap="flat" cmpd="sng">
                <a:solidFill>
                  <a:schemeClr val="dk1"/>
                </a:solidFill>
                <a:prstDash val="solid"/>
                <a:round/>
                <a:headEnd type="none" w="med" len="med"/>
                <a:tailEnd type="none" w="med" len="med"/>
              </a:ln>
            </p:spPr>
          </p:cxnSp>
          <p:cxnSp>
            <p:nvCxnSpPr>
              <p:cNvPr id="384" name="Google Shape;384;p8"/>
              <p:cNvCxnSpPr/>
              <p:nvPr/>
            </p:nvCxnSpPr>
            <p:spPr>
              <a:xfrm rot="10800000" flipH="1">
                <a:off x="558" y="1579"/>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85" name="Google Shape;385;p8"/>
              <p:cNvCxnSpPr/>
              <p:nvPr/>
            </p:nvCxnSpPr>
            <p:spPr>
              <a:xfrm rot="10800000" flipH="1">
                <a:off x="558" y="999"/>
                <a:ext cx="508" cy="581"/>
              </a:xfrm>
              <a:prstGeom prst="straightConnector1">
                <a:avLst/>
              </a:prstGeom>
              <a:noFill/>
              <a:ln w="38100" cap="flat" cmpd="sng">
                <a:solidFill>
                  <a:schemeClr val="dk1"/>
                </a:solidFill>
                <a:prstDash val="solid"/>
                <a:round/>
                <a:headEnd type="none" w="med" len="med"/>
                <a:tailEnd type="none" w="med" len="med"/>
              </a:ln>
            </p:spPr>
          </p:cxnSp>
        </p:grpSp>
        <p:cxnSp>
          <p:nvCxnSpPr>
            <p:cNvPr id="386" name="Google Shape;386;p8"/>
            <p:cNvCxnSpPr/>
            <p:nvPr/>
          </p:nvCxnSpPr>
          <p:spPr>
            <a:xfrm>
              <a:off x="485" y="2160"/>
              <a:ext cx="145" cy="0"/>
            </a:xfrm>
            <a:prstGeom prst="straightConnector1">
              <a:avLst/>
            </a:prstGeom>
            <a:noFill/>
            <a:ln w="38100" cap="flat" cmpd="sng">
              <a:solidFill>
                <a:schemeClr val="dk1"/>
              </a:solidFill>
              <a:prstDash val="solid"/>
              <a:round/>
              <a:headEnd type="none" w="med" len="med"/>
              <a:tailEnd type="none" w="med" len="med"/>
            </a:ln>
          </p:spPr>
        </p:cxnSp>
        <p:cxnSp>
          <p:nvCxnSpPr>
            <p:cNvPr id="387" name="Google Shape;387;p8"/>
            <p:cNvCxnSpPr/>
            <p:nvPr/>
          </p:nvCxnSpPr>
          <p:spPr>
            <a:xfrm>
              <a:off x="1175" y="2160"/>
              <a:ext cx="145" cy="1"/>
            </a:xfrm>
            <a:prstGeom prst="straightConnector1">
              <a:avLst/>
            </a:prstGeom>
            <a:noFill/>
            <a:ln w="38100" cap="flat" cmpd="sng">
              <a:solidFill>
                <a:schemeClr val="dk1"/>
              </a:solidFill>
              <a:prstDash val="solid"/>
              <a:round/>
              <a:headEnd type="none" w="med" len="med"/>
              <a:tailEnd type="none" w="med" len="med"/>
            </a:ln>
          </p:spPr>
        </p:cxnSp>
      </p:grpSp>
      <p:grpSp>
        <p:nvGrpSpPr>
          <p:cNvPr id="388" name="Google Shape;388;p8"/>
          <p:cNvGrpSpPr/>
          <p:nvPr/>
        </p:nvGrpSpPr>
        <p:grpSpPr>
          <a:xfrm>
            <a:off x="2604520" y="4242594"/>
            <a:ext cx="2073275" cy="1844675"/>
            <a:chOff x="1465" y="2741"/>
            <a:chExt cx="1306" cy="1162"/>
          </a:xfrm>
        </p:grpSpPr>
        <p:cxnSp>
          <p:nvCxnSpPr>
            <p:cNvPr id="389" name="Google Shape;389;p8"/>
            <p:cNvCxnSpPr/>
            <p:nvPr/>
          </p:nvCxnSpPr>
          <p:spPr>
            <a:xfrm rot="10800000">
              <a:off x="1538" y="2741"/>
              <a:ext cx="0" cy="1161"/>
            </a:xfrm>
            <a:prstGeom prst="straightConnector1">
              <a:avLst/>
            </a:prstGeom>
            <a:noFill/>
            <a:ln w="38100" cap="flat" cmpd="sng">
              <a:solidFill>
                <a:schemeClr val="dk1"/>
              </a:solidFill>
              <a:prstDash val="solid"/>
              <a:round/>
              <a:headEnd type="none" w="med" len="med"/>
              <a:tailEnd type="none" w="med" len="med"/>
            </a:ln>
          </p:spPr>
        </p:cxnSp>
        <p:cxnSp>
          <p:nvCxnSpPr>
            <p:cNvPr id="390" name="Google Shape;390;p8"/>
            <p:cNvCxnSpPr/>
            <p:nvPr/>
          </p:nvCxnSpPr>
          <p:spPr>
            <a:xfrm rot="10800000">
              <a:off x="2700" y="2741"/>
              <a:ext cx="0" cy="1161"/>
            </a:xfrm>
            <a:prstGeom prst="straightConnector1">
              <a:avLst/>
            </a:prstGeom>
            <a:noFill/>
            <a:ln w="38100" cap="flat" cmpd="sng">
              <a:solidFill>
                <a:schemeClr val="dk1"/>
              </a:solidFill>
              <a:prstDash val="solid"/>
              <a:round/>
              <a:headEnd type="none" w="med" len="med"/>
              <a:tailEnd type="none" w="med" len="med"/>
            </a:ln>
          </p:spPr>
        </p:cxnSp>
        <p:cxnSp>
          <p:nvCxnSpPr>
            <p:cNvPr id="391" name="Google Shape;391;p8"/>
            <p:cNvCxnSpPr/>
            <p:nvPr/>
          </p:nvCxnSpPr>
          <p:spPr>
            <a:xfrm>
              <a:off x="1538" y="3322"/>
              <a:ext cx="1162" cy="0"/>
            </a:xfrm>
            <a:prstGeom prst="straightConnector1">
              <a:avLst/>
            </a:prstGeom>
            <a:noFill/>
            <a:ln w="38100" cap="flat" cmpd="sng">
              <a:solidFill>
                <a:schemeClr val="dk1"/>
              </a:solidFill>
              <a:prstDash val="solid"/>
              <a:round/>
              <a:headEnd type="none" w="med" len="med"/>
              <a:tailEnd type="none" w="med" len="med"/>
            </a:ln>
          </p:spPr>
        </p:cxnSp>
        <p:cxnSp>
          <p:nvCxnSpPr>
            <p:cNvPr id="392" name="Google Shape;392;p8"/>
            <p:cNvCxnSpPr/>
            <p:nvPr/>
          </p:nvCxnSpPr>
          <p:spPr>
            <a:xfrm>
              <a:off x="1538" y="2741"/>
              <a:ext cx="1162" cy="0"/>
            </a:xfrm>
            <a:prstGeom prst="straightConnector1">
              <a:avLst/>
            </a:prstGeom>
            <a:noFill/>
            <a:ln w="38100" cap="flat" cmpd="sng">
              <a:solidFill>
                <a:schemeClr val="dk1"/>
              </a:solidFill>
              <a:prstDash val="solid"/>
              <a:round/>
              <a:headEnd type="none" w="med" len="med"/>
              <a:tailEnd type="none" w="med" len="med"/>
            </a:ln>
          </p:spPr>
        </p:cxnSp>
        <p:cxnSp>
          <p:nvCxnSpPr>
            <p:cNvPr id="393" name="Google Shape;393;p8"/>
            <p:cNvCxnSpPr/>
            <p:nvPr/>
          </p:nvCxnSpPr>
          <p:spPr>
            <a:xfrm>
              <a:off x="1538" y="274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4" name="Google Shape;394;p8"/>
            <p:cNvCxnSpPr/>
            <p:nvPr/>
          </p:nvCxnSpPr>
          <p:spPr>
            <a:xfrm flipH="1">
              <a:off x="2192" y="274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5" name="Google Shape;395;p8"/>
            <p:cNvCxnSpPr/>
            <p:nvPr/>
          </p:nvCxnSpPr>
          <p:spPr>
            <a:xfrm rot="10800000" flipH="1">
              <a:off x="1538" y="332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6" name="Google Shape;396;p8"/>
            <p:cNvCxnSpPr/>
            <p:nvPr/>
          </p:nvCxnSpPr>
          <p:spPr>
            <a:xfrm rot="10800000">
              <a:off x="2192" y="3321"/>
              <a:ext cx="508" cy="581"/>
            </a:xfrm>
            <a:prstGeom prst="straightConnector1">
              <a:avLst/>
            </a:prstGeom>
            <a:noFill/>
            <a:ln w="38100" cap="flat" cmpd="sng">
              <a:solidFill>
                <a:schemeClr val="dk1"/>
              </a:solidFill>
              <a:prstDash val="solid"/>
              <a:round/>
              <a:headEnd type="none" w="med" len="med"/>
              <a:tailEnd type="none" w="med" len="med"/>
            </a:ln>
          </p:spPr>
        </p:cxnSp>
        <p:cxnSp>
          <p:nvCxnSpPr>
            <p:cNvPr id="397" name="Google Shape;397;p8"/>
            <p:cNvCxnSpPr/>
            <p:nvPr/>
          </p:nvCxnSpPr>
          <p:spPr>
            <a:xfrm>
              <a:off x="1465" y="3901"/>
              <a:ext cx="145" cy="1"/>
            </a:xfrm>
            <a:prstGeom prst="straightConnector1">
              <a:avLst/>
            </a:prstGeom>
            <a:noFill/>
            <a:ln w="38100" cap="flat" cmpd="sng">
              <a:solidFill>
                <a:schemeClr val="dk1"/>
              </a:solidFill>
              <a:prstDash val="solid"/>
              <a:round/>
              <a:headEnd type="none" w="med" len="med"/>
              <a:tailEnd type="none" w="med" len="med"/>
            </a:ln>
          </p:spPr>
        </p:cxnSp>
        <p:cxnSp>
          <p:nvCxnSpPr>
            <p:cNvPr id="398" name="Google Shape;398;p8"/>
            <p:cNvCxnSpPr/>
            <p:nvPr/>
          </p:nvCxnSpPr>
          <p:spPr>
            <a:xfrm>
              <a:off x="2626" y="3902"/>
              <a:ext cx="145" cy="1"/>
            </a:xfrm>
            <a:prstGeom prst="straightConnector1">
              <a:avLst/>
            </a:prstGeom>
            <a:noFill/>
            <a:ln w="38100" cap="flat" cmpd="sng">
              <a:solidFill>
                <a:schemeClr val="dk1"/>
              </a:solidFill>
              <a:prstDash val="solid"/>
              <a:round/>
              <a:headEnd type="none" w="med" len="med"/>
              <a:tailEnd type="none" w="med" len="med"/>
            </a:ln>
          </p:spPr>
        </p:cxnSp>
      </p:grpSp>
      <p:grpSp>
        <p:nvGrpSpPr>
          <p:cNvPr id="399" name="Google Shape;399;p8"/>
          <p:cNvGrpSpPr/>
          <p:nvPr/>
        </p:nvGrpSpPr>
        <p:grpSpPr>
          <a:xfrm>
            <a:off x="7004174" y="4245769"/>
            <a:ext cx="2073275" cy="1846262"/>
            <a:chOff x="3388" y="2739"/>
            <a:chExt cx="1306" cy="1163"/>
          </a:xfrm>
        </p:grpSpPr>
        <p:cxnSp>
          <p:nvCxnSpPr>
            <p:cNvPr id="400" name="Google Shape;400;p8"/>
            <p:cNvCxnSpPr/>
            <p:nvPr/>
          </p:nvCxnSpPr>
          <p:spPr>
            <a:xfrm rot="10800000">
              <a:off x="3461" y="2739"/>
              <a:ext cx="0" cy="1161"/>
            </a:xfrm>
            <a:prstGeom prst="straightConnector1">
              <a:avLst/>
            </a:prstGeom>
            <a:noFill/>
            <a:ln w="38100" cap="flat" cmpd="sng">
              <a:solidFill>
                <a:schemeClr val="dk1"/>
              </a:solidFill>
              <a:prstDash val="solid"/>
              <a:round/>
              <a:headEnd type="none" w="med" len="med"/>
              <a:tailEnd type="none" w="med" len="med"/>
            </a:ln>
          </p:spPr>
        </p:cxnSp>
        <p:cxnSp>
          <p:nvCxnSpPr>
            <p:cNvPr id="401" name="Google Shape;401;p8"/>
            <p:cNvCxnSpPr/>
            <p:nvPr/>
          </p:nvCxnSpPr>
          <p:spPr>
            <a:xfrm rot="10800000">
              <a:off x="4623" y="2739"/>
              <a:ext cx="0" cy="1161"/>
            </a:xfrm>
            <a:prstGeom prst="straightConnector1">
              <a:avLst/>
            </a:prstGeom>
            <a:noFill/>
            <a:ln w="38100" cap="flat" cmpd="sng">
              <a:solidFill>
                <a:schemeClr val="dk1"/>
              </a:solidFill>
              <a:prstDash val="solid"/>
              <a:round/>
              <a:headEnd type="none" w="med" len="med"/>
              <a:tailEnd type="none" w="med" len="med"/>
            </a:ln>
          </p:spPr>
        </p:cxnSp>
        <p:cxnSp>
          <p:nvCxnSpPr>
            <p:cNvPr id="402" name="Google Shape;402;p8"/>
            <p:cNvCxnSpPr/>
            <p:nvPr/>
          </p:nvCxnSpPr>
          <p:spPr>
            <a:xfrm>
              <a:off x="3461" y="3320"/>
              <a:ext cx="1162" cy="0"/>
            </a:xfrm>
            <a:prstGeom prst="straightConnector1">
              <a:avLst/>
            </a:prstGeom>
            <a:noFill/>
            <a:ln w="38100" cap="flat" cmpd="sng">
              <a:solidFill>
                <a:schemeClr val="dk1"/>
              </a:solidFill>
              <a:prstDash val="solid"/>
              <a:round/>
              <a:headEnd type="none" w="med" len="med"/>
              <a:tailEnd type="none" w="med" len="med"/>
            </a:ln>
          </p:spPr>
        </p:cxnSp>
        <p:cxnSp>
          <p:nvCxnSpPr>
            <p:cNvPr id="403" name="Google Shape;403;p8"/>
            <p:cNvCxnSpPr/>
            <p:nvPr/>
          </p:nvCxnSpPr>
          <p:spPr>
            <a:xfrm>
              <a:off x="3461" y="2739"/>
              <a:ext cx="1162" cy="0"/>
            </a:xfrm>
            <a:prstGeom prst="straightConnector1">
              <a:avLst/>
            </a:prstGeom>
            <a:noFill/>
            <a:ln w="38100" cap="flat" cmpd="sng">
              <a:solidFill>
                <a:schemeClr val="dk1"/>
              </a:solidFill>
              <a:prstDash val="solid"/>
              <a:round/>
              <a:headEnd type="none" w="med" len="med"/>
              <a:tailEnd type="none" w="med" len="med"/>
            </a:ln>
          </p:spPr>
        </p:cxnSp>
        <p:cxnSp>
          <p:nvCxnSpPr>
            <p:cNvPr id="404" name="Google Shape;404;p8"/>
            <p:cNvCxnSpPr/>
            <p:nvPr/>
          </p:nvCxnSpPr>
          <p:spPr>
            <a:xfrm>
              <a:off x="3388" y="3899"/>
              <a:ext cx="145" cy="1"/>
            </a:xfrm>
            <a:prstGeom prst="straightConnector1">
              <a:avLst/>
            </a:prstGeom>
            <a:noFill/>
            <a:ln w="38100" cap="flat" cmpd="sng">
              <a:solidFill>
                <a:schemeClr val="dk1"/>
              </a:solidFill>
              <a:prstDash val="solid"/>
              <a:round/>
              <a:headEnd type="none" w="med" len="med"/>
              <a:tailEnd type="none" w="med" len="med"/>
            </a:ln>
          </p:spPr>
        </p:cxnSp>
        <p:cxnSp>
          <p:nvCxnSpPr>
            <p:cNvPr id="405" name="Google Shape;405;p8"/>
            <p:cNvCxnSpPr/>
            <p:nvPr/>
          </p:nvCxnSpPr>
          <p:spPr>
            <a:xfrm>
              <a:off x="4549" y="3900"/>
              <a:ext cx="145" cy="1"/>
            </a:xfrm>
            <a:prstGeom prst="straightConnector1">
              <a:avLst/>
            </a:prstGeom>
            <a:noFill/>
            <a:ln w="38100" cap="flat" cmpd="sng">
              <a:solidFill>
                <a:schemeClr val="dk1"/>
              </a:solidFill>
              <a:prstDash val="solid"/>
              <a:round/>
              <a:headEnd type="none" w="med" len="med"/>
              <a:tailEnd type="none" w="med" len="med"/>
            </a:ln>
          </p:spPr>
        </p:cxnSp>
        <p:grpSp>
          <p:nvGrpSpPr>
            <p:cNvPr id="406" name="Google Shape;406;p8"/>
            <p:cNvGrpSpPr/>
            <p:nvPr/>
          </p:nvGrpSpPr>
          <p:grpSpPr>
            <a:xfrm>
              <a:off x="3461" y="2741"/>
              <a:ext cx="1162" cy="579"/>
              <a:chOff x="3461" y="2741"/>
              <a:chExt cx="1162" cy="579"/>
            </a:xfrm>
          </p:grpSpPr>
          <p:cxnSp>
            <p:nvCxnSpPr>
              <p:cNvPr id="407" name="Google Shape;407;p8"/>
              <p:cNvCxnSpPr/>
              <p:nvPr/>
            </p:nvCxnSpPr>
            <p:spPr>
              <a:xfrm>
                <a:off x="4041" y="2741"/>
                <a:ext cx="0" cy="181"/>
              </a:xfrm>
              <a:prstGeom prst="straightConnector1">
                <a:avLst/>
              </a:prstGeom>
              <a:noFill/>
              <a:ln w="28575" cap="flat" cmpd="sng">
                <a:solidFill>
                  <a:schemeClr val="dk1"/>
                </a:solidFill>
                <a:prstDash val="solid"/>
                <a:round/>
                <a:headEnd type="none" w="med" len="med"/>
                <a:tailEnd type="none" w="med" len="med"/>
              </a:ln>
            </p:spPr>
          </p:cxnSp>
          <p:cxnSp>
            <p:nvCxnSpPr>
              <p:cNvPr id="408" name="Google Shape;408;p8"/>
              <p:cNvCxnSpPr/>
              <p:nvPr/>
            </p:nvCxnSpPr>
            <p:spPr>
              <a:xfrm rot="10800000" flipH="1">
                <a:off x="3461" y="2922"/>
                <a:ext cx="580" cy="398"/>
              </a:xfrm>
              <a:prstGeom prst="straightConnector1">
                <a:avLst/>
              </a:prstGeom>
              <a:noFill/>
              <a:ln w="28575" cap="flat" cmpd="sng">
                <a:solidFill>
                  <a:schemeClr val="dk1"/>
                </a:solidFill>
                <a:prstDash val="solid"/>
                <a:round/>
                <a:headEnd type="none" w="med" len="med"/>
                <a:tailEnd type="none" w="med" len="med"/>
              </a:ln>
            </p:spPr>
          </p:cxnSp>
          <p:cxnSp>
            <p:nvCxnSpPr>
              <p:cNvPr id="409" name="Google Shape;409;p8"/>
              <p:cNvCxnSpPr/>
              <p:nvPr/>
            </p:nvCxnSpPr>
            <p:spPr>
              <a:xfrm rot="10800000">
                <a:off x="4041" y="2922"/>
                <a:ext cx="582" cy="398"/>
              </a:xfrm>
              <a:prstGeom prst="straightConnector1">
                <a:avLst/>
              </a:prstGeom>
              <a:noFill/>
              <a:ln w="28575" cap="flat" cmpd="sng">
                <a:solidFill>
                  <a:schemeClr val="dk1"/>
                </a:solidFill>
                <a:prstDash val="solid"/>
                <a:round/>
                <a:headEnd type="none" w="med" len="med"/>
                <a:tailEnd type="none" w="med" len="med"/>
              </a:ln>
            </p:spPr>
          </p:cxnSp>
        </p:grpSp>
        <p:grpSp>
          <p:nvGrpSpPr>
            <p:cNvPr id="410" name="Google Shape;410;p8"/>
            <p:cNvGrpSpPr/>
            <p:nvPr/>
          </p:nvGrpSpPr>
          <p:grpSpPr>
            <a:xfrm>
              <a:off x="3461" y="3323"/>
              <a:ext cx="1162" cy="579"/>
              <a:chOff x="3461" y="2741"/>
              <a:chExt cx="1162" cy="579"/>
            </a:xfrm>
          </p:grpSpPr>
          <p:cxnSp>
            <p:nvCxnSpPr>
              <p:cNvPr id="411" name="Google Shape;411;p8"/>
              <p:cNvCxnSpPr/>
              <p:nvPr/>
            </p:nvCxnSpPr>
            <p:spPr>
              <a:xfrm>
                <a:off x="4041" y="2741"/>
                <a:ext cx="0" cy="181"/>
              </a:xfrm>
              <a:prstGeom prst="straightConnector1">
                <a:avLst/>
              </a:prstGeom>
              <a:noFill/>
              <a:ln w="28575" cap="flat" cmpd="sng">
                <a:solidFill>
                  <a:schemeClr val="dk1"/>
                </a:solidFill>
                <a:prstDash val="solid"/>
                <a:round/>
                <a:headEnd type="none" w="med" len="med"/>
                <a:tailEnd type="none" w="med" len="med"/>
              </a:ln>
            </p:spPr>
          </p:cxnSp>
          <p:cxnSp>
            <p:nvCxnSpPr>
              <p:cNvPr id="412" name="Google Shape;412;p8"/>
              <p:cNvCxnSpPr/>
              <p:nvPr/>
            </p:nvCxnSpPr>
            <p:spPr>
              <a:xfrm rot="10800000" flipH="1">
                <a:off x="3461" y="2922"/>
                <a:ext cx="580" cy="398"/>
              </a:xfrm>
              <a:prstGeom prst="straightConnector1">
                <a:avLst/>
              </a:prstGeom>
              <a:noFill/>
              <a:ln w="28575" cap="flat" cmpd="sng">
                <a:solidFill>
                  <a:schemeClr val="dk1"/>
                </a:solidFill>
                <a:prstDash val="solid"/>
                <a:round/>
                <a:headEnd type="none" w="med" len="med"/>
                <a:tailEnd type="none" w="med" len="med"/>
              </a:ln>
            </p:spPr>
          </p:cxnSp>
          <p:cxnSp>
            <p:nvCxnSpPr>
              <p:cNvPr id="413" name="Google Shape;413;p8"/>
              <p:cNvCxnSpPr/>
              <p:nvPr/>
            </p:nvCxnSpPr>
            <p:spPr>
              <a:xfrm rot="10800000">
                <a:off x="4041" y="2922"/>
                <a:ext cx="582" cy="398"/>
              </a:xfrm>
              <a:prstGeom prst="straightConnector1">
                <a:avLst/>
              </a:prstGeom>
              <a:noFill/>
              <a:ln w="28575" cap="flat" cmpd="sng">
                <a:solidFill>
                  <a:schemeClr val="dk1"/>
                </a:solidFill>
                <a:prstDash val="solid"/>
                <a:round/>
                <a:headEnd type="none" w="med" len="med"/>
                <a:tailEnd type="none" w="med" len="med"/>
              </a:ln>
            </p:spPr>
          </p:cxnSp>
        </p:grpSp>
      </p:grpSp>
      <p:grpSp>
        <p:nvGrpSpPr>
          <p:cNvPr id="414" name="Google Shape;414;p8"/>
          <p:cNvGrpSpPr/>
          <p:nvPr/>
        </p:nvGrpSpPr>
        <p:grpSpPr>
          <a:xfrm>
            <a:off x="2049284" y="1030398"/>
            <a:ext cx="403225" cy="536575"/>
            <a:chOff x="1026" y="624"/>
            <a:chExt cx="254" cy="338"/>
          </a:xfrm>
        </p:grpSpPr>
        <p:cxnSp>
          <p:nvCxnSpPr>
            <p:cNvPr id="415" name="Google Shape;415;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16" name="Google Shape;416;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17" name="Google Shape;417;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18" name="Google Shape;418;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grpSp>
        <p:nvGrpSpPr>
          <p:cNvPr id="419" name="Google Shape;419;p8"/>
          <p:cNvGrpSpPr/>
          <p:nvPr/>
        </p:nvGrpSpPr>
        <p:grpSpPr>
          <a:xfrm>
            <a:off x="5635598" y="1054323"/>
            <a:ext cx="403225" cy="536575"/>
            <a:chOff x="1026" y="624"/>
            <a:chExt cx="254" cy="338"/>
          </a:xfrm>
        </p:grpSpPr>
        <p:cxnSp>
          <p:nvCxnSpPr>
            <p:cNvPr id="420" name="Google Shape;420;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1" name="Google Shape;421;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2" name="Google Shape;422;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23" name="Google Shape;423;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grpSp>
        <p:nvGrpSpPr>
          <p:cNvPr id="424" name="Google Shape;424;p8"/>
          <p:cNvGrpSpPr/>
          <p:nvPr/>
        </p:nvGrpSpPr>
        <p:grpSpPr>
          <a:xfrm>
            <a:off x="8891711" y="1024161"/>
            <a:ext cx="403225" cy="536575"/>
            <a:chOff x="1026" y="624"/>
            <a:chExt cx="254" cy="338"/>
          </a:xfrm>
        </p:grpSpPr>
        <p:cxnSp>
          <p:nvCxnSpPr>
            <p:cNvPr id="425" name="Google Shape;425;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6" name="Google Shape;426;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27" name="Google Shape;427;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28" name="Google Shape;428;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sp>
        <p:nvSpPr>
          <p:cNvPr id="429" name="Google Shape;429;p8"/>
          <p:cNvSpPr/>
          <p:nvPr/>
        </p:nvSpPr>
        <p:spPr>
          <a:xfrm flipH="1">
            <a:off x="9887074" y="1649636"/>
            <a:ext cx="630237" cy="925512"/>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0" name="Google Shape;430;p8"/>
          <p:cNvSpPr/>
          <p:nvPr/>
        </p:nvSpPr>
        <p:spPr>
          <a:xfrm>
            <a:off x="9250486" y="2562448"/>
            <a:ext cx="630238" cy="925513"/>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1" name="Google Shape;431;p8"/>
          <p:cNvSpPr/>
          <p:nvPr/>
        </p:nvSpPr>
        <p:spPr>
          <a:xfrm flipH="1">
            <a:off x="9882311" y="2567211"/>
            <a:ext cx="630238" cy="925512"/>
          </a:xfrm>
          <a:custGeom>
            <a:avLst/>
            <a:gdLst/>
            <a:ahLst/>
            <a:cxnLst/>
            <a:rect l="l" t="t" r="r" b="b"/>
            <a:pathLst>
              <a:path w="397" h="583" extrusionOk="0">
                <a:moveTo>
                  <a:pt x="397" y="583"/>
                </a:moveTo>
                <a:lnTo>
                  <a:pt x="0"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32" name="Google Shape;432;p8"/>
          <p:cNvGrpSpPr/>
          <p:nvPr/>
        </p:nvGrpSpPr>
        <p:grpSpPr>
          <a:xfrm>
            <a:off x="3430020" y="4523581"/>
            <a:ext cx="403225" cy="536575"/>
            <a:chOff x="1026" y="624"/>
            <a:chExt cx="254" cy="338"/>
          </a:xfrm>
        </p:grpSpPr>
        <p:cxnSp>
          <p:nvCxnSpPr>
            <p:cNvPr id="433" name="Google Shape;433;p8"/>
            <p:cNvCxnSpPr/>
            <p:nvPr/>
          </p:nvCxnSpPr>
          <p:spPr>
            <a:xfrm>
              <a:off x="1247"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34" name="Google Shape;434;p8"/>
            <p:cNvCxnSpPr/>
            <p:nvPr/>
          </p:nvCxnSpPr>
          <p:spPr>
            <a:xfrm>
              <a:off x="1066" y="854"/>
              <a:ext cx="0" cy="108"/>
            </a:xfrm>
            <a:prstGeom prst="straightConnector1">
              <a:avLst/>
            </a:prstGeom>
            <a:noFill/>
            <a:ln w="28575" cap="flat" cmpd="sng">
              <a:solidFill>
                <a:schemeClr val="dk2"/>
              </a:solidFill>
              <a:prstDash val="solid"/>
              <a:round/>
              <a:headEnd type="none" w="med" len="med"/>
              <a:tailEnd type="none" w="med" len="med"/>
            </a:ln>
          </p:spPr>
        </p:cxnSp>
        <p:cxnSp>
          <p:nvCxnSpPr>
            <p:cNvPr id="435" name="Google Shape;435;p8"/>
            <p:cNvCxnSpPr/>
            <p:nvPr/>
          </p:nvCxnSpPr>
          <p:spPr>
            <a:xfrm>
              <a:off x="1066" y="890"/>
              <a:ext cx="181" cy="0"/>
            </a:xfrm>
            <a:prstGeom prst="straightConnector1">
              <a:avLst/>
            </a:prstGeom>
            <a:noFill/>
            <a:ln w="28575" cap="flat" cmpd="sng">
              <a:solidFill>
                <a:schemeClr val="dk2"/>
              </a:solidFill>
              <a:prstDash val="solid"/>
              <a:round/>
              <a:headEnd type="triangle" w="med" len="med"/>
              <a:tailEnd type="triangle" w="med" len="med"/>
            </a:ln>
          </p:spPr>
        </p:cxnSp>
        <p:sp>
          <p:nvSpPr>
            <p:cNvPr id="436" name="Google Shape;436;p8"/>
            <p:cNvSpPr txBox="1"/>
            <p:nvPr/>
          </p:nvSpPr>
          <p:spPr>
            <a:xfrm>
              <a:off x="1026" y="624"/>
              <a:ext cx="254"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grpSp>
      <p:grpSp>
        <p:nvGrpSpPr>
          <p:cNvPr id="437" name="Google Shape;437;p8"/>
          <p:cNvGrpSpPr/>
          <p:nvPr/>
        </p:nvGrpSpPr>
        <p:grpSpPr>
          <a:xfrm rot="5400000">
            <a:off x="8097168" y="4306888"/>
            <a:ext cx="287337" cy="171450"/>
            <a:chOff x="4284" y="2499"/>
            <a:chExt cx="181" cy="108"/>
          </a:xfrm>
        </p:grpSpPr>
        <p:cxnSp>
          <p:nvCxnSpPr>
            <p:cNvPr id="438" name="Google Shape;438;p8"/>
            <p:cNvCxnSpPr/>
            <p:nvPr/>
          </p:nvCxnSpPr>
          <p:spPr>
            <a:xfrm>
              <a:off x="4465" y="2499"/>
              <a:ext cx="0" cy="108"/>
            </a:xfrm>
            <a:prstGeom prst="straightConnector1">
              <a:avLst/>
            </a:prstGeom>
            <a:noFill/>
            <a:ln w="28575" cap="flat" cmpd="sng">
              <a:solidFill>
                <a:schemeClr val="dk2"/>
              </a:solidFill>
              <a:prstDash val="solid"/>
              <a:round/>
              <a:headEnd type="none" w="med" len="med"/>
              <a:tailEnd type="none" w="med" len="med"/>
            </a:ln>
          </p:spPr>
        </p:cxnSp>
        <p:cxnSp>
          <p:nvCxnSpPr>
            <p:cNvPr id="439" name="Google Shape;439;p8"/>
            <p:cNvCxnSpPr/>
            <p:nvPr/>
          </p:nvCxnSpPr>
          <p:spPr>
            <a:xfrm>
              <a:off x="4284" y="2499"/>
              <a:ext cx="0" cy="108"/>
            </a:xfrm>
            <a:prstGeom prst="straightConnector1">
              <a:avLst/>
            </a:prstGeom>
            <a:noFill/>
            <a:ln w="28575" cap="flat" cmpd="sng">
              <a:solidFill>
                <a:schemeClr val="dk2"/>
              </a:solidFill>
              <a:prstDash val="solid"/>
              <a:round/>
              <a:headEnd type="none" w="med" len="med"/>
              <a:tailEnd type="none" w="med" len="med"/>
            </a:ln>
          </p:spPr>
        </p:cxnSp>
        <p:cxnSp>
          <p:nvCxnSpPr>
            <p:cNvPr id="440" name="Google Shape;440;p8"/>
            <p:cNvCxnSpPr/>
            <p:nvPr/>
          </p:nvCxnSpPr>
          <p:spPr>
            <a:xfrm>
              <a:off x="4284" y="2535"/>
              <a:ext cx="181" cy="0"/>
            </a:xfrm>
            <a:prstGeom prst="straightConnector1">
              <a:avLst/>
            </a:prstGeom>
            <a:noFill/>
            <a:ln w="28575" cap="flat" cmpd="sng">
              <a:solidFill>
                <a:schemeClr val="dk2"/>
              </a:solidFill>
              <a:prstDash val="solid"/>
              <a:round/>
              <a:headEnd type="triangle" w="med" len="med"/>
              <a:tailEnd type="triangle" w="med" len="med"/>
            </a:ln>
          </p:spPr>
        </p:cxnSp>
      </p:grpSp>
      <p:sp>
        <p:nvSpPr>
          <p:cNvPr id="441" name="Google Shape;441;p8"/>
          <p:cNvSpPr txBox="1"/>
          <p:nvPr/>
        </p:nvSpPr>
        <p:spPr>
          <a:xfrm>
            <a:off x="8285063" y="4136231"/>
            <a:ext cx="4032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chemeClr val="dk2"/>
                </a:solidFill>
                <a:latin typeface="Arial"/>
                <a:ea typeface="Arial"/>
                <a:cs typeface="Arial"/>
                <a:sym typeface="Arial"/>
              </a:rPr>
              <a:t>e</a:t>
            </a:r>
            <a:endParaRP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047"/>
        <p:cNvGrpSpPr/>
        <p:nvPr/>
      </p:nvGrpSpPr>
      <p:grpSpPr>
        <a:xfrm>
          <a:off x="0" y="0"/>
          <a:ext cx="0" cy="0"/>
          <a:chOff x="0" y="0"/>
          <a:chExt cx="0" cy="0"/>
        </a:xfrm>
      </p:grpSpPr>
      <p:sp>
        <p:nvSpPr>
          <p:cNvPr id="3048" name="Google Shape;3048;p8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F3.4a Link Rotation Angle</a:t>
            </a:r>
            <a:endParaRPr/>
          </a:p>
        </p:txBody>
      </p:sp>
      <p:sp>
        <p:nvSpPr>
          <p:cNvPr id="3049" name="Google Shape;3049;p8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80</a:t>
            </a:fld>
            <a:endParaRPr/>
          </a:p>
        </p:txBody>
      </p:sp>
      <p:sp>
        <p:nvSpPr>
          <p:cNvPr id="3050" name="Google Shape;3050;p80"/>
          <p:cNvSpPr txBox="1"/>
          <p:nvPr/>
        </p:nvSpPr>
        <p:spPr>
          <a:xfrm>
            <a:off x="1175452" y="1024275"/>
            <a:ext cx="96970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u="sng">
                <a:solidFill>
                  <a:schemeClr val="dk2"/>
                </a:solidFill>
                <a:latin typeface="Arial"/>
                <a:ea typeface="Arial"/>
                <a:cs typeface="Arial"/>
                <a:sym typeface="Arial"/>
              </a:rPr>
              <a:t>Design Approach to Check Link Rotation Angle, γ</a:t>
            </a:r>
            <a:r>
              <a:rPr lang="en-US" sz="2400" b="1" u="sng" baseline="-25000">
                <a:solidFill>
                  <a:schemeClr val="dk2"/>
                </a:solidFill>
                <a:latin typeface="Arial"/>
                <a:ea typeface="Arial"/>
                <a:cs typeface="Arial"/>
                <a:sym typeface="Arial"/>
              </a:rPr>
              <a:t>p</a:t>
            </a:r>
            <a:endParaRPr sz="2400" b="1" u="sng">
              <a:solidFill>
                <a:schemeClr val="dk2"/>
              </a:solidFill>
              <a:latin typeface="Arial"/>
              <a:ea typeface="Arial"/>
              <a:cs typeface="Arial"/>
              <a:sym typeface="Arial"/>
            </a:endParaRPr>
          </a:p>
        </p:txBody>
      </p:sp>
      <p:sp>
        <p:nvSpPr>
          <p:cNvPr id="3051" name="Google Shape;3051;p80"/>
          <p:cNvSpPr txBox="1"/>
          <p:nvPr/>
        </p:nvSpPr>
        <p:spPr>
          <a:xfrm>
            <a:off x="1175452" y="1600339"/>
            <a:ext cx="10177132" cy="470898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elastic story drift under code specified earthquake forces: Δ</a:t>
            </a:r>
            <a:r>
              <a:rPr lang="en-US" sz="2400" b="0" baseline="-25000">
                <a:solidFill>
                  <a:schemeClr val="dk1"/>
                </a:solidFill>
                <a:latin typeface="Arial"/>
                <a:ea typeface="Arial"/>
                <a:cs typeface="Arial"/>
                <a:sym typeface="Arial"/>
              </a:rPr>
              <a:t>E</a:t>
            </a:r>
            <a:endParaRPr sz="2400" b="0">
              <a:solidFill>
                <a:schemeClr val="dk1"/>
              </a:solidFill>
              <a:latin typeface="Arial"/>
              <a:ea typeface="Arial"/>
              <a:cs typeface="Arial"/>
              <a:sym typeface="Arial"/>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a:t>
            </a:r>
            <a:r>
              <a:rPr lang="en-US" sz="2400" b="0" i="1">
                <a:solidFill>
                  <a:schemeClr val="dk1"/>
                </a:solidFill>
                <a:latin typeface="Arial"/>
                <a:ea typeface="Arial"/>
                <a:cs typeface="Arial"/>
                <a:sym typeface="Arial"/>
              </a:rPr>
              <a:t>Design Story Drift</a:t>
            </a:r>
            <a:r>
              <a:rPr lang="en-US" sz="2400" b="0">
                <a:solidFill>
                  <a:schemeClr val="dk1"/>
                </a:solidFill>
                <a:latin typeface="Arial"/>
                <a:ea typeface="Arial"/>
                <a:cs typeface="Arial"/>
                <a:sym typeface="Arial"/>
              </a:rPr>
              <a:t>: Δ = </a:t>
            </a:r>
            <a:r>
              <a:rPr lang="en-US" sz="2400" b="0" i="1">
                <a:solidFill>
                  <a:schemeClr val="dk1"/>
                </a:solidFill>
                <a:latin typeface="Arial"/>
                <a:ea typeface="Arial"/>
                <a:cs typeface="Arial"/>
                <a:sym typeface="Arial"/>
              </a:rPr>
              <a:t>C</a:t>
            </a:r>
            <a:r>
              <a:rPr lang="en-US" sz="2400" b="0" i="1" baseline="-25000">
                <a:solidFill>
                  <a:schemeClr val="dk1"/>
                </a:solidFill>
                <a:latin typeface="Arial"/>
                <a:ea typeface="Arial"/>
                <a:cs typeface="Arial"/>
                <a:sym typeface="Arial"/>
              </a:rPr>
              <a:t>d</a:t>
            </a:r>
            <a:r>
              <a:rPr lang="en-US" sz="2400" b="0">
                <a:solidFill>
                  <a:schemeClr val="dk1"/>
                </a:solidFill>
                <a:latin typeface="Arial"/>
                <a:ea typeface="Arial"/>
                <a:cs typeface="Arial"/>
                <a:sym typeface="Arial"/>
              </a:rPr>
              <a:t> × Δ</a:t>
            </a:r>
            <a:r>
              <a:rPr lang="en-US" sz="2400" b="0" baseline="-25000">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a:t>
            </a:r>
            <a:br>
              <a:rPr lang="en-US" sz="2400" b="0">
                <a:solidFill>
                  <a:schemeClr val="dk1"/>
                </a:solidFill>
                <a:latin typeface="Arial"/>
                <a:ea typeface="Arial"/>
                <a:cs typeface="Arial"/>
                <a:sym typeface="Arial"/>
              </a:rPr>
            </a:br>
            <a:r>
              <a:rPr lang="en-US" sz="2400" b="0">
                <a:solidFill>
                  <a:schemeClr val="dk1"/>
                </a:solidFill>
                <a:latin typeface="Arial"/>
                <a:ea typeface="Arial"/>
                <a:cs typeface="Arial"/>
                <a:sym typeface="Arial"/>
              </a:rPr>
              <a:t>(</a:t>
            </a:r>
            <a:r>
              <a:rPr lang="en-US" sz="2400" b="0" i="1">
                <a:solidFill>
                  <a:schemeClr val="dk1"/>
                </a:solidFill>
                <a:latin typeface="Arial"/>
                <a:ea typeface="Arial"/>
                <a:cs typeface="Arial"/>
                <a:sym typeface="Arial"/>
              </a:rPr>
              <a:t>C</a:t>
            </a:r>
            <a:r>
              <a:rPr lang="en-US" sz="2400" b="0" i="1" baseline="-25000">
                <a:solidFill>
                  <a:schemeClr val="dk1"/>
                </a:solidFill>
                <a:latin typeface="Arial"/>
                <a:ea typeface="Arial"/>
                <a:cs typeface="Arial"/>
                <a:sym typeface="Arial"/>
              </a:rPr>
              <a:t>d</a:t>
            </a:r>
            <a:r>
              <a:rPr lang="en-US" sz="2400" b="0">
                <a:solidFill>
                  <a:schemeClr val="dk1"/>
                </a:solidFill>
                <a:latin typeface="Arial"/>
                <a:ea typeface="Arial"/>
                <a:cs typeface="Arial"/>
                <a:sym typeface="Arial"/>
              </a:rPr>
              <a:t> = 4 for EBF)</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Estimate Plastic Story Drift: Δ</a:t>
            </a:r>
            <a:r>
              <a:rPr lang="en-US" sz="2400" b="0" baseline="-25000">
                <a:solidFill>
                  <a:schemeClr val="dk1"/>
                </a:solidFill>
                <a:latin typeface="Arial"/>
                <a:ea typeface="Arial"/>
                <a:cs typeface="Arial"/>
                <a:sym typeface="Arial"/>
              </a:rPr>
              <a:t>p </a:t>
            </a:r>
            <a:r>
              <a:rPr lang="en-US" sz="2400" b="0">
                <a:solidFill>
                  <a:schemeClr val="dk1"/>
                </a:solidFill>
                <a:latin typeface="Arial"/>
                <a:ea typeface="Arial"/>
                <a:cs typeface="Arial"/>
                <a:sym typeface="Arial"/>
              </a:rPr>
              <a:t>≈ Δ</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plastic story drift angle </a:t>
            </a:r>
            <a:r>
              <a:rPr lang="en-US" sz="2400" b="0" i="1">
                <a:solidFill>
                  <a:schemeClr val="dk1"/>
                </a:solidFill>
                <a:latin typeface="Arial"/>
                <a:ea typeface="Arial"/>
                <a:cs typeface="Arial"/>
                <a:sym typeface="Arial"/>
              </a:rPr>
              <a:t>θ</a:t>
            </a:r>
            <a:r>
              <a:rPr lang="en-US" sz="2400" b="0" i="1" baseline="-25000">
                <a:solidFill>
                  <a:schemeClr val="dk1"/>
                </a:solidFill>
                <a:latin typeface="Arial"/>
                <a:ea typeface="Arial"/>
                <a:cs typeface="Arial"/>
                <a:sym typeface="Arial"/>
              </a:rPr>
              <a:t>p</a:t>
            </a:r>
            <a:br>
              <a:rPr lang="en-US" sz="2400" b="0" i="1">
                <a:solidFill>
                  <a:schemeClr val="dk1"/>
                </a:solidFill>
                <a:latin typeface="Arial"/>
                <a:ea typeface="Arial"/>
                <a:cs typeface="Arial"/>
                <a:sym typeface="Arial"/>
              </a:rPr>
            </a:br>
            <a:br>
              <a:rPr lang="en-US" sz="2400" b="0" i="1">
                <a:solidFill>
                  <a:schemeClr val="dk1"/>
                </a:solidFill>
                <a:latin typeface="Arial"/>
                <a:ea typeface="Arial"/>
                <a:cs typeface="Arial"/>
                <a:sym typeface="Arial"/>
              </a:rPr>
            </a:br>
            <a:r>
              <a:rPr lang="en-US" sz="2400" b="0" i="1">
                <a:solidFill>
                  <a:schemeClr val="dk1"/>
                </a:solidFill>
                <a:latin typeface="Arial"/>
                <a:ea typeface="Arial"/>
                <a:cs typeface="Arial"/>
                <a:sym typeface="Arial"/>
              </a:rPr>
              <a:t>θ</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Δ</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h</a:t>
            </a:r>
            <a:r>
              <a:rPr lang="en-US" sz="2400" b="0">
                <a:solidFill>
                  <a:schemeClr val="dk1"/>
                </a:solidFill>
                <a:latin typeface="Arial"/>
                <a:ea typeface="Arial"/>
                <a:cs typeface="Arial"/>
                <a:sym typeface="Arial"/>
              </a:rPr>
              <a:t>       where </a:t>
            </a:r>
            <a:r>
              <a:rPr lang="en-US" sz="2400" b="0" i="1">
                <a:solidFill>
                  <a:schemeClr val="dk1"/>
                </a:solidFill>
                <a:latin typeface="Arial"/>
                <a:ea typeface="Arial"/>
                <a:cs typeface="Arial"/>
                <a:sym typeface="Arial"/>
              </a:rPr>
              <a:t>h </a:t>
            </a:r>
            <a:r>
              <a:rPr lang="en-US" sz="2400" b="0">
                <a:solidFill>
                  <a:schemeClr val="dk1"/>
                </a:solidFill>
                <a:latin typeface="Arial"/>
                <a:ea typeface="Arial"/>
                <a:cs typeface="Arial"/>
                <a:sym typeface="Arial"/>
              </a:rPr>
              <a:t>= story height</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Compute link rotation angle γ</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based on EBF kinematics</a:t>
            </a:r>
            <a:br>
              <a:rPr lang="en-US" sz="2400" b="0">
                <a:solidFill>
                  <a:schemeClr val="dk1"/>
                </a:solidFill>
                <a:latin typeface="Arial"/>
                <a:ea typeface="Arial"/>
                <a:cs typeface="Arial"/>
                <a:sym typeface="Arial"/>
              </a:rPr>
            </a:br>
            <a:r>
              <a:rPr lang="en-US" sz="2400" b="0">
                <a:solidFill>
                  <a:schemeClr val="dk1"/>
                </a:solidFill>
                <a:latin typeface="Arial"/>
                <a:ea typeface="Arial"/>
                <a:cs typeface="Arial"/>
                <a:sym typeface="Arial"/>
              </a:rPr>
              <a:t> γ</a:t>
            </a:r>
            <a:r>
              <a:rPr lang="en-US" sz="2400" b="0"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L</a:t>
            </a:r>
            <a:r>
              <a:rPr lang="en-US" sz="2400" b="0">
                <a:solidFill>
                  <a:schemeClr val="dk1"/>
                </a:solidFill>
                <a:latin typeface="Arial"/>
                <a:ea typeface="Arial"/>
                <a:cs typeface="Arial"/>
                <a:sym typeface="Arial"/>
              </a:rPr>
              <a:t> / </a:t>
            </a:r>
            <a:r>
              <a:rPr lang="en-US" sz="2400" b="0" i="1">
                <a:solidFill>
                  <a:schemeClr val="dk1"/>
                </a:solidFill>
                <a:latin typeface="Arial"/>
                <a:ea typeface="Arial"/>
                <a:cs typeface="Arial"/>
                <a:sym typeface="Arial"/>
              </a:rPr>
              <a:t>e</a:t>
            </a:r>
            <a:r>
              <a:rPr lang="en-US" sz="2400" b="0">
                <a:solidFill>
                  <a:schemeClr val="dk1"/>
                </a:solidFill>
                <a:latin typeface="Arial"/>
                <a:ea typeface="Arial"/>
                <a:cs typeface="Arial"/>
                <a:sym typeface="Arial"/>
              </a:rPr>
              <a:t>) </a:t>
            </a:r>
            <a:r>
              <a:rPr lang="en-US" sz="2400" b="0" i="1">
                <a:solidFill>
                  <a:schemeClr val="dk1"/>
                </a:solidFill>
                <a:latin typeface="Arial"/>
                <a:ea typeface="Arial"/>
                <a:cs typeface="Arial"/>
                <a:sym typeface="Arial"/>
              </a:rPr>
              <a:t>θ</a:t>
            </a:r>
            <a:r>
              <a:rPr lang="en-US" sz="2400" b="0" i="1" baseline="-25000">
                <a:solidFill>
                  <a:schemeClr val="dk1"/>
                </a:solidFill>
                <a:latin typeface="Arial"/>
                <a:ea typeface="Arial"/>
                <a:cs typeface="Arial"/>
                <a:sym typeface="Arial"/>
              </a:rPr>
              <a:t>p</a:t>
            </a:r>
            <a:r>
              <a:rPr lang="en-US" sz="2400" b="0">
                <a:solidFill>
                  <a:schemeClr val="dk1"/>
                </a:solidFill>
                <a:latin typeface="Arial"/>
                <a:ea typeface="Arial"/>
                <a:cs typeface="Arial"/>
                <a:sym typeface="Arial"/>
              </a:rPr>
              <a:t> for common EBFs</a:t>
            </a:r>
            <a:endParaRPr/>
          </a:p>
          <a:p>
            <a:pPr marL="457200" marR="0" lvl="0" indent="-457200" algn="l" rtl="0">
              <a:spcBef>
                <a:spcPts val="1200"/>
              </a:spcBef>
              <a:spcAft>
                <a:spcPts val="0"/>
              </a:spcAft>
              <a:buClr>
                <a:schemeClr val="dk1"/>
              </a:buClr>
              <a:buSzPts val="2400"/>
              <a:buFont typeface="Arial"/>
              <a:buAutoNum type="arabicPeriod"/>
            </a:pPr>
            <a:r>
              <a:rPr lang="en-US" sz="2400" b="0">
                <a:solidFill>
                  <a:schemeClr val="dk1"/>
                </a:solidFill>
                <a:latin typeface="Arial"/>
                <a:ea typeface="Arial"/>
                <a:cs typeface="Arial"/>
                <a:sym typeface="Arial"/>
              </a:rPr>
              <a:t>Check link rotation limit per F3.4a</a:t>
            </a:r>
            <a:endParaRPr sz="2400" b="0" baseline="-25000">
              <a:solidFill>
                <a:schemeClr val="dk1"/>
              </a:solidFill>
              <a:latin typeface="Arial"/>
              <a:ea typeface="Arial"/>
              <a:cs typeface="Arial"/>
              <a:sym typeface="Arial"/>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sp>
        <p:nvSpPr>
          <p:cNvPr id="3057" name="Google Shape;3057;p81"/>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F3.4a Link Rotation Angle</a:t>
            </a:r>
            <a:endParaRPr/>
          </a:p>
        </p:txBody>
      </p:sp>
      <p:sp>
        <p:nvSpPr>
          <p:cNvPr id="3058" name="Google Shape;3058;p8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81</a:t>
            </a:fld>
            <a:endParaRPr/>
          </a:p>
        </p:txBody>
      </p:sp>
      <p:grpSp>
        <p:nvGrpSpPr>
          <p:cNvPr id="3059" name="Google Shape;3059;p81"/>
          <p:cNvGrpSpPr/>
          <p:nvPr/>
        </p:nvGrpSpPr>
        <p:grpSpPr>
          <a:xfrm>
            <a:off x="732361" y="1196752"/>
            <a:ext cx="3454351" cy="2312988"/>
            <a:chOff x="202" y="616"/>
            <a:chExt cx="2176" cy="1457"/>
          </a:xfrm>
        </p:grpSpPr>
        <p:sp>
          <p:nvSpPr>
            <p:cNvPr id="3060" name="Google Shape;3060;p81"/>
            <p:cNvSpPr txBox="1"/>
            <p:nvPr/>
          </p:nvSpPr>
          <p:spPr>
            <a:xfrm>
              <a:off x="1302" y="616"/>
              <a:ext cx="23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061" name="Google Shape;3061;p81"/>
            <p:cNvSpPr txBox="1"/>
            <p:nvPr/>
          </p:nvSpPr>
          <p:spPr>
            <a:xfrm>
              <a:off x="1030" y="1765"/>
              <a:ext cx="66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L</a:t>
              </a:r>
              <a:endParaRPr/>
            </a:p>
          </p:txBody>
        </p:sp>
        <p:sp>
          <p:nvSpPr>
            <p:cNvPr id="3062" name="Google Shape;3062;p81"/>
            <p:cNvSpPr txBox="1"/>
            <p:nvPr/>
          </p:nvSpPr>
          <p:spPr>
            <a:xfrm>
              <a:off x="202" y="1553"/>
              <a:ext cx="335"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θ</a:t>
              </a:r>
              <a:r>
                <a:rPr lang="en-US" sz="1600" b="1" i="1" baseline="-25000">
                  <a:solidFill>
                    <a:schemeClr val="dk1"/>
                  </a:solidFill>
                  <a:latin typeface="Arial Narrow"/>
                  <a:ea typeface="Arial Narrow"/>
                  <a:cs typeface="Arial Narrow"/>
                  <a:sym typeface="Arial Narrow"/>
                </a:rPr>
                <a:t>p</a:t>
              </a:r>
              <a:endParaRPr sz="1600" b="1" i="1">
                <a:solidFill>
                  <a:schemeClr val="dk1"/>
                </a:solidFill>
                <a:latin typeface="Arial Narrow"/>
                <a:ea typeface="Arial Narrow"/>
                <a:cs typeface="Arial Narrow"/>
                <a:sym typeface="Arial Narrow"/>
              </a:endParaRPr>
            </a:p>
          </p:txBody>
        </p:sp>
        <p:sp>
          <p:nvSpPr>
            <p:cNvPr id="3063" name="Google Shape;3063;p81"/>
            <p:cNvSpPr txBox="1"/>
            <p:nvPr/>
          </p:nvSpPr>
          <p:spPr>
            <a:xfrm>
              <a:off x="1272" y="1062"/>
              <a:ext cx="377"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dirty="0" err="1">
                  <a:solidFill>
                    <a:schemeClr val="dk1"/>
                  </a:solidFill>
                  <a:latin typeface="Arial Narrow"/>
                  <a:ea typeface="Arial Narrow"/>
                  <a:cs typeface="Arial Narrow"/>
                  <a:sym typeface="Arial Narrow"/>
                </a:rPr>
                <a:t>γ</a:t>
              </a:r>
              <a:r>
                <a:rPr lang="en-US" sz="2000" b="1" i="1" baseline="-25000" dirty="0" err="1">
                  <a:solidFill>
                    <a:schemeClr val="dk1"/>
                  </a:solidFill>
                  <a:latin typeface="Arial Narrow"/>
                  <a:ea typeface="Arial Narrow"/>
                  <a:cs typeface="Arial Narrow"/>
                  <a:sym typeface="Arial Narrow"/>
                </a:rPr>
                <a:t>p</a:t>
              </a:r>
              <a:endParaRPr sz="2000" b="1" i="1" dirty="0">
                <a:solidFill>
                  <a:schemeClr val="dk1"/>
                </a:solidFill>
                <a:latin typeface="Arial Narrow"/>
                <a:ea typeface="Arial Narrow"/>
                <a:cs typeface="Arial Narrow"/>
                <a:sym typeface="Arial Narrow"/>
              </a:endParaRPr>
            </a:p>
          </p:txBody>
        </p:sp>
        <p:grpSp>
          <p:nvGrpSpPr>
            <p:cNvPr id="3064" name="Google Shape;3064;p81"/>
            <p:cNvGrpSpPr/>
            <p:nvPr/>
          </p:nvGrpSpPr>
          <p:grpSpPr>
            <a:xfrm>
              <a:off x="499" y="801"/>
              <a:ext cx="1879" cy="1272"/>
              <a:chOff x="1063" y="678"/>
              <a:chExt cx="3753" cy="2539"/>
            </a:xfrm>
          </p:grpSpPr>
          <p:grpSp>
            <p:nvGrpSpPr>
              <p:cNvPr id="3065" name="Google Shape;3065;p81"/>
              <p:cNvGrpSpPr/>
              <p:nvPr/>
            </p:nvGrpSpPr>
            <p:grpSpPr>
              <a:xfrm>
                <a:off x="1159" y="970"/>
                <a:ext cx="3538" cy="1774"/>
                <a:chOff x="1159" y="1347"/>
                <a:chExt cx="3538" cy="1774"/>
              </a:xfrm>
            </p:grpSpPr>
            <p:grpSp>
              <p:nvGrpSpPr>
                <p:cNvPr id="3066" name="Google Shape;3066;p81"/>
                <p:cNvGrpSpPr/>
                <p:nvPr/>
              </p:nvGrpSpPr>
              <p:grpSpPr>
                <a:xfrm>
                  <a:off x="1159" y="1347"/>
                  <a:ext cx="1578" cy="1774"/>
                  <a:chOff x="1159" y="1773"/>
                  <a:chExt cx="1578" cy="1774"/>
                </a:xfrm>
              </p:grpSpPr>
              <p:cxnSp>
                <p:nvCxnSpPr>
                  <p:cNvPr id="3067" name="Google Shape;3067;p81"/>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3068" name="Google Shape;3068;p81"/>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3069" name="Google Shape;3069;p81"/>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070" name="Google Shape;3070;p81"/>
                <p:cNvGrpSpPr/>
                <p:nvPr/>
              </p:nvGrpSpPr>
              <p:grpSpPr>
                <a:xfrm flipH="1">
                  <a:off x="3119" y="1347"/>
                  <a:ext cx="1578" cy="1774"/>
                  <a:chOff x="1159" y="1773"/>
                  <a:chExt cx="1578" cy="1774"/>
                </a:xfrm>
              </p:grpSpPr>
              <p:cxnSp>
                <p:nvCxnSpPr>
                  <p:cNvPr id="3071" name="Google Shape;3071;p81"/>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3072" name="Google Shape;3072;p81"/>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3073" name="Google Shape;3073;p81"/>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3074" name="Google Shape;3074;p81"/>
                <p:cNvCxnSpPr/>
                <p:nvPr/>
              </p:nvCxnSpPr>
              <p:spPr>
                <a:xfrm>
                  <a:off x="2733" y="1352"/>
                  <a:ext cx="390" cy="0"/>
                </a:xfrm>
                <a:prstGeom prst="straightConnector1">
                  <a:avLst/>
                </a:prstGeom>
                <a:noFill/>
                <a:ln w="19050" cap="flat" cmpd="sng">
                  <a:solidFill>
                    <a:schemeClr val="dk2"/>
                  </a:solidFill>
                  <a:prstDash val="dot"/>
                  <a:round/>
                  <a:headEnd type="none" w="med" len="med"/>
                  <a:tailEnd type="none" w="med" len="med"/>
                </a:ln>
              </p:spPr>
            </p:cxnSp>
          </p:grpSp>
          <p:grpSp>
            <p:nvGrpSpPr>
              <p:cNvPr id="3075" name="Google Shape;3075;p81"/>
              <p:cNvGrpSpPr/>
              <p:nvPr/>
            </p:nvGrpSpPr>
            <p:grpSpPr>
              <a:xfrm rot="446720">
                <a:off x="1278" y="1067"/>
                <a:ext cx="1578" cy="1774"/>
                <a:chOff x="1159" y="1773"/>
                <a:chExt cx="1578" cy="1774"/>
              </a:xfrm>
            </p:grpSpPr>
            <p:cxnSp>
              <p:nvCxnSpPr>
                <p:cNvPr id="3076" name="Google Shape;3076;p81"/>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077" name="Google Shape;3077;p81"/>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078" name="Google Shape;3078;p81"/>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079" name="Google Shape;3079;p81"/>
              <p:cNvGrpSpPr/>
              <p:nvPr/>
            </p:nvGrpSpPr>
            <p:grpSpPr>
              <a:xfrm rot="444426" flipH="1">
                <a:off x="3238" y="870"/>
                <a:ext cx="1578" cy="1774"/>
                <a:chOff x="1159" y="1773"/>
                <a:chExt cx="1578" cy="1774"/>
              </a:xfrm>
            </p:grpSpPr>
            <p:cxnSp>
              <p:nvCxnSpPr>
                <p:cNvPr id="3080" name="Google Shape;3080;p81"/>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081" name="Google Shape;3081;p81"/>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082" name="Google Shape;3082;p81"/>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083" name="Google Shape;3083;p81"/>
              <p:cNvSpPr/>
              <p:nvPr/>
            </p:nvSpPr>
            <p:spPr>
              <a:xfrm>
                <a:off x="2961" y="779"/>
                <a:ext cx="390" cy="401"/>
              </a:xfrm>
              <a:custGeom>
                <a:avLst/>
                <a:gdLst/>
                <a:ahLst/>
                <a:cxnLst/>
                <a:rect l="l" t="t" r="r" b="b"/>
                <a:pathLst>
                  <a:path w="390" h="401" extrusionOk="0">
                    <a:moveTo>
                      <a:pt x="0" y="401"/>
                    </a:moveTo>
                    <a:lnTo>
                      <a:pt x="390"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084" name="Google Shape;3084;p81"/>
              <p:cNvCxnSpPr/>
              <p:nvPr/>
            </p:nvCxnSpPr>
            <p:spPr>
              <a:xfrm rot="10800000">
                <a:off x="1159" y="2835"/>
                <a:ext cx="0" cy="382"/>
              </a:xfrm>
              <a:prstGeom prst="straightConnector1">
                <a:avLst/>
              </a:prstGeom>
              <a:noFill/>
              <a:ln w="19050" cap="flat" cmpd="sng">
                <a:solidFill>
                  <a:schemeClr val="dk1"/>
                </a:solidFill>
                <a:prstDash val="solid"/>
                <a:round/>
                <a:headEnd type="none" w="med" len="med"/>
                <a:tailEnd type="none" w="med" len="med"/>
              </a:ln>
            </p:spPr>
          </p:cxnSp>
          <p:cxnSp>
            <p:nvCxnSpPr>
              <p:cNvPr id="3085" name="Google Shape;3085;p81"/>
              <p:cNvCxnSpPr/>
              <p:nvPr/>
            </p:nvCxnSpPr>
            <p:spPr>
              <a:xfrm rot="10800000">
                <a:off x="4697" y="2835"/>
                <a:ext cx="0" cy="382"/>
              </a:xfrm>
              <a:prstGeom prst="straightConnector1">
                <a:avLst/>
              </a:prstGeom>
              <a:noFill/>
              <a:ln w="19050" cap="flat" cmpd="sng">
                <a:solidFill>
                  <a:schemeClr val="dk1"/>
                </a:solidFill>
                <a:prstDash val="solid"/>
                <a:round/>
                <a:headEnd type="none" w="med" len="med"/>
                <a:tailEnd type="none" w="med" len="med"/>
              </a:ln>
            </p:spPr>
          </p:cxnSp>
          <p:cxnSp>
            <p:nvCxnSpPr>
              <p:cNvPr id="3086" name="Google Shape;3086;p81"/>
              <p:cNvCxnSpPr/>
              <p:nvPr/>
            </p:nvCxnSpPr>
            <p:spPr>
              <a:xfrm>
                <a:off x="1159" y="3026"/>
                <a:ext cx="3538" cy="0"/>
              </a:xfrm>
              <a:prstGeom prst="straightConnector1">
                <a:avLst/>
              </a:prstGeom>
              <a:noFill/>
              <a:ln w="22225" cap="flat" cmpd="sng">
                <a:solidFill>
                  <a:schemeClr val="dk1"/>
                </a:solidFill>
                <a:prstDash val="solid"/>
                <a:round/>
                <a:headEnd type="triangle" w="med" len="med"/>
                <a:tailEnd type="triangle" w="med" len="med"/>
              </a:ln>
            </p:spPr>
          </p:cxnSp>
          <p:cxnSp>
            <p:nvCxnSpPr>
              <p:cNvPr id="3087" name="Google Shape;3087;p81"/>
              <p:cNvCxnSpPr/>
              <p:nvPr/>
            </p:nvCxnSpPr>
            <p:spPr>
              <a:xfrm rot="10800000">
                <a:off x="2719" y="678"/>
                <a:ext cx="0" cy="197"/>
              </a:xfrm>
              <a:prstGeom prst="straightConnector1">
                <a:avLst/>
              </a:prstGeom>
              <a:noFill/>
              <a:ln w="19050" cap="flat" cmpd="sng">
                <a:solidFill>
                  <a:schemeClr val="dk1"/>
                </a:solidFill>
                <a:prstDash val="solid"/>
                <a:round/>
                <a:headEnd type="none" w="med" len="med"/>
                <a:tailEnd type="none" w="med" len="med"/>
              </a:ln>
            </p:spPr>
          </p:cxnSp>
          <p:cxnSp>
            <p:nvCxnSpPr>
              <p:cNvPr id="3088" name="Google Shape;3088;p81"/>
              <p:cNvCxnSpPr/>
              <p:nvPr/>
            </p:nvCxnSpPr>
            <p:spPr>
              <a:xfrm rot="10800000">
                <a:off x="3119" y="678"/>
                <a:ext cx="0" cy="197"/>
              </a:xfrm>
              <a:prstGeom prst="straightConnector1">
                <a:avLst/>
              </a:prstGeom>
              <a:noFill/>
              <a:ln w="19050" cap="flat" cmpd="sng">
                <a:solidFill>
                  <a:schemeClr val="dk1"/>
                </a:solidFill>
                <a:prstDash val="solid"/>
                <a:round/>
                <a:headEnd type="none" w="med" len="med"/>
                <a:tailEnd type="none" w="med" len="med"/>
              </a:ln>
            </p:spPr>
          </p:cxnSp>
          <p:cxnSp>
            <p:nvCxnSpPr>
              <p:cNvPr id="3089" name="Google Shape;3089;p81"/>
              <p:cNvCxnSpPr/>
              <p:nvPr/>
            </p:nvCxnSpPr>
            <p:spPr>
              <a:xfrm>
                <a:off x="2719" y="731"/>
                <a:ext cx="400" cy="0"/>
              </a:xfrm>
              <a:prstGeom prst="straightConnector1">
                <a:avLst/>
              </a:prstGeom>
              <a:noFill/>
              <a:ln w="15875" cap="flat" cmpd="sng">
                <a:solidFill>
                  <a:schemeClr val="dk1"/>
                </a:solidFill>
                <a:prstDash val="solid"/>
                <a:round/>
                <a:headEnd type="triangle" w="med" len="med"/>
                <a:tailEnd type="triangle" w="med" len="med"/>
              </a:ln>
            </p:spPr>
          </p:cxnSp>
          <p:sp>
            <p:nvSpPr>
              <p:cNvPr id="3092" name="Google Shape;3092;p81"/>
              <p:cNvSpPr/>
              <p:nvPr/>
            </p:nvSpPr>
            <p:spPr>
              <a:xfrm>
                <a:off x="2988" y="1198"/>
                <a:ext cx="213" cy="39"/>
              </a:xfrm>
              <a:custGeom>
                <a:avLst/>
                <a:gdLst/>
                <a:ahLst/>
                <a:cxnLst/>
                <a:rect l="l" t="t" r="r" b="b"/>
                <a:pathLst>
                  <a:path w="213" h="39" extrusionOk="0">
                    <a:moveTo>
                      <a:pt x="0" y="0"/>
                    </a:moveTo>
                    <a:lnTo>
                      <a:pt x="213" y="39"/>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095" name="Google Shape;3095;p81"/>
              <p:cNvCxnSpPr/>
              <p:nvPr/>
            </p:nvCxnSpPr>
            <p:spPr>
              <a:xfrm>
                <a:off x="3262" y="779"/>
                <a:ext cx="0" cy="190"/>
              </a:xfrm>
              <a:prstGeom prst="straightConnector1">
                <a:avLst/>
              </a:prstGeom>
              <a:noFill/>
              <a:ln w="9525" cap="flat" cmpd="sng">
                <a:solidFill>
                  <a:schemeClr val="dk1"/>
                </a:solidFill>
                <a:prstDash val="solid"/>
                <a:round/>
                <a:headEnd type="none" w="med" len="med"/>
                <a:tailEnd type="none" w="med" len="med"/>
              </a:ln>
            </p:spPr>
          </p:cxnSp>
          <p:cxnSp>
            <p:nvCxnSpPr>
              <p:cNvPr id="3096" name="Google Shape;3096;p81"/>
              <p:cNvCxnSpPr/>
              <p:nvPr/>
            </p:nvCxnSpPr>
            <p:spPr>
              <a:xfrm>
                <a:off x="3310" y="732"/>
                <a:ext cx="0" cy="190"/>
              </a:xfrm>
              <a:prstGeom prst="straightConnector1">
                <a:avLst/>
              </a:prstGeom>
              <a:noFill/>
              <a:ln w="9525" cap="flat" cmpd="sng">
                <a:solidFill>
                  <a:schemeClr val="dk1"/>
                </a:solidFill>
                <a:prstDash val="solid"/>
                <a:round/>
                <a:headEnd type="none" w="med" len="med"/>
                <a:tailEnd type="none" w="med" len="med"/>
              </a:ln>
            </p:spPr>
          </p:cxnSp>
          <p:cxnSp>
            <p:nvCxnSpPr>
              <p:cNvPr id="3097" name="Google Shape;3097;p81"/>
              <p:cNvCxnSpPr/>
              <p:nvPr/>
            </p:nvCxnSpPr>
            <p:spPr>
              <a:xfrm>
                <a:off x="3215" y="826"/>
                <a:ext cx="0" cy="190"/>
              </a:xfrm>
              <a:prstGeom prst="straightConnector1">
                <a:avLst/>
              </a:prstGeom>
              <a:noFill/>
              <a:ln w="9525" cap="flat" cmpd="sng">
                <a:solidFill>
                  <a:schemeClr val="dk1"/>
                </a:solidFill>
                <a:prstDash val="solid"/>
                <a:round/>
                <a:headEnd type="none" w="med" len="med"/>
                <a:tailEnd type="none" w="med" len="med"/>
              </a:ln>
            </p:spPr>
          </p:cxnSp>
          <p:cxnSp>
            <p:nvCxnSpPr>
              <p:cNvPr id="3098" name="Google Shape;3098;p81"/>
              <p:cNvCxnSpPr/>
              <p:nvPr/>
            </p:nvCxnSpPr>
            <p:spPr>
              <a:xfrm>
                <a:off x="3118" y="924"/>
                <a:ext cx="0" cy="190"/>
              </a:xfrm>
              <a:prstGeom prst="straightConnector1">
                <a:avLst/>
              </a:prstGeom>
              <a:noFill/>
              <a:ln w="9525" cap="flat" cmpd="sng">
                <a:solidFill>
                  <a:schemeClr val="dk1"/>
                </a:solidFill>
                <a:prstDash val="solid"/>
                <a:round/>
                <a:headEnd type="none" w="med" len="med"/>
                <a:tailEnd type="none" w="med" len="med"/>
              </a:ln>
            </p:spPr>
          </p:cxnSp>
          <p:cxnSp>
            <p:nvCxnSpPr>
              <p:cNvPr id="3099" name="Google Shape;3099;p81"/>
              <p:cNvCxnSpPr/>
              <p:nvPr/>
            </p:nvCxnSpPr>
            <p:spPr>
              <a:xfrm>
                <a:off x="3166" y="877"/>
                <a:ext cx="0" cy="190"/>
              </a:xfrm>
              <a:prstGeom prst="straightConnector1">
                <a:avLst/>
              </a:prstGeom>
              <a:noFill/>
              <a:ln w="9525" cap="flat" cmpd="sng">
                <a:solidFill>
                  <a:schemeClr val="dk1"/>
                </a:solidFill>
                <a:prstDash val="solid"/>
                <a:round/>
                <a:headEnd type="none" w="med" len="med"/>
                <a:tailEnd type="none" w="med" len="med"/>
              </a:ln>
            </p:spPr>
          </p:cxnSp>
          <p:cxnSp>
            <p:nvCxnSpPr>
              <p:cNvPr id="3100" name="Google Shape;3100;p81"/>
              <p:cNvCxnSpPr/>
              <p:nvPr/>
            </p:nvCxnSpPr>
            <p:spPr>
              <a:xfrm>
                <a:off x="3071" y="971"/>
                <a:ext cx="0" cy="190"/>
              </a:xfrm>
              <a:prstGeom prst="straightConnector1">
                <a:avLst/>
              </a:prstGeom>
              <a:noFill/>
              <a:ln w="9525" cap="flat" cmpd="sng">
                <a:solidFill>
                  <a:schemeClr val="dk1"/>
                </a:solidFill>
                <a:prstDash val="solid"/>
                <a:round/>
                <a:headEnd type="none" w="med" len="med"/>
                <a:tailEnd type="none" w="med" len="med"/>
              </a:ln>
            </p:spPr>
          </p:cxnSp>
          <p:cxnSp>
            <p:nvCxnSpPr>
              <p:cNvPr id="3101" name="Google Shape;3101;p81"/>
              <p:cNvCxnSpPr/>
              <p:nvPr/>
            </p:nvCxnSpPr>
            <p:spPr>
              <a:xfrm>
                <a:off x="3023" y="1019"/>
                <a:ext cx="0" cy="190"/>
              </a:xfrm>
              <a:prstGeom prst="straightConnector1">
                <a:avLst/>
              </a:prstGeom>
              <a:noFill/>
              <a:ln w="9525" cap="flat" cmpd="sng">
                <a:solidFill>
                  <a:schemeClr val="dk1"/>
                </a:solidFill>
                <a:prstDash val="solid"/>
                <a:round/>
                <a:headEnd type="none" w="med" len="med"/>
                <a:tailEnd type="none" w="med" len="med"/>
              </a:ln>
            </p:spPr>
          </p:cxnSp>
          <p:cxnSp>
            <p:nvCxnSpPr>
              <p:cNvPr id="3102" name="Google Shape;3102;p81"/>
              <p:cNvCxnSpPr/>
              <p:nvPr/>
            </p:nvCxnSpPr>
            <p:spPr>
              <a:xfrm>
                <a:off x="1063" y="2742"/>
                <a:ext cx="239" cy="0"/>
              </a:xfrm>
              <a:prstGeom prst="straightConnector1">
                <a:avLst/>
              </a:prstGeom>
              <a:noFill/>
              <a:ln w="15875" cap="flat" cmpd="sng">
                <a:solidFill>
                  <a:schemeClr val="dk2"/>
                </a:solidFill>
                <a:prstDash val="solid"/>
                <a:round/>
                <a:headEnd type="none" w="med" len="med"/>
                <a:tailEnd type="none" w="med" len="med"/>
              </a:ln>
            </p:spPr>
          </p:cxnSp>
          <p:cxnSp>
            <p:nvCxnSpPr>
              <p:cNvPr id="3103" name="Google Shape;3103;p81"/>
              <p:cNvCxnSpPr/>
              <p:nvPr/>
            </p:nvCxnSpPr>
            <p:spPr>
              <a:xfrm>
                <a:off x="4553" y="2738"/>
                <a:ext cx="239" cy="0"/>
              </a:xfrm>
              <a:prstGeom prst="straightConnector1">
                <a:avLst/>
              </a:prstGeom>
              <a:noFill/>
              <a:ln w="15875" cap="flat" cmpd="sng">
                <a:solidFill>
                  <a:schemeClr val="dk2"/>
                </a:solidFill>
                <a:prstDash val="solid"/>
                <a:round/>
                <a:headEnd type="none" w="med" len="med"/>
                <a:tailEnd type="none" w="med" len="med"/>
              </a:ln>
            </p:spPr>
          </p:cxnSp>
        </p:grpSp>
      </p:grpSp>
      <p:grpSp>
        <p:nvGrpSpPr>
          <p:cNvPr id="3104" name="Google Shape;3104;p81"/>
          <p:cNvGrpSpPr/>
          <p:nvPr/>
        </p:nvGrpSpPr>
        <p:grpSpPr>
          <a:xfrm>
            <a:off x="8163582" y="1184700"/>
            <a:ext cx="2361820" cy="2322513"/>
            <a:chOff x="6908726" y="1027336"/>
            <a:chExt cx="2361820" cy="2322513"/>
          </a:xfrm>
        </p:grpSpPr>
        <p:sp>
          <p:nvSpPr>
            <p:cNvPr id="3105" name="Google Shape;3105;p81"/>
            <p:cNvSpPr txBox="1"/>
            <p:nvPr/>
          </p:nvSpPr>
          <p:spPr>
            <a:xfrm>
              <a:off x="7821539" y="2833911"/>
              <a:ext cx="1062037"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L</a:t>
              </a:r>
              <a:endParaRPr/>
            </a:p>
          </p:txBody>
        </p:sp>
        <p:sp>
          <p:nvSpPr>
            <p:cNvPr id="3106" name="Google Shape;3106;p81"/>
            <p:cNvSpPr txBox="1"/>
            <p:nvPr/>
          </p:nvSpPr>
          <p:spPr>
            <a:xfrm>
              <a:off x="8712126" y="1027336"/>
              <a:ext cx="379413"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107" name="Google Shape;3107;p81"/>
            <p:cNvSpPr txBox="1"/>
            <p:nvPr/>
          </p:nvSpPr>
          <p:spPr>
            <a:xfrm>
              <a:off x="6908726" y="2437036"/>
              <a:ext cx="531813"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θ</a:t>
              </a:r>
              <a:r>
                <a:rPr lang="en-US" sz="1600" b="1" i="1" baseline="-25000">
                  <a:solidFill>
                    <a:schemeClr val="dk1"/>
                  </a:solidFill>
                  <a:latin typeface="Arial Narrow"/>
                  <a:ea typeface="Arial Narrow"/>
                  <a:cs typeface="Arial Narrow"/>
                  <a:sym typeface="Arial Narrow"/>
                </a:rPr>
                <a:t>p</a:t>
              </a:r>
              <a:endParaRPr sz="1600" b="1" i="1">
                <a:solidFill>
                  <a:schemeClr val="dk1"/>
                </a:solidFill>
                <a:latin typeface="Arial Narrow"/>
                <a:ea typeface="Arial Narrow"/>
                <a:cs typeface="Arial Narrow"/>
                <a:sym typeface="Arial Narrow"/>
              </a:endParaRPr>
            </a:p>
          </p:txBody>
        </p:sp>
        <p:sp>
          <p:nvSpPr>
            <p:cNvPr id="3108" name="Google Shape;3108;p81"/>
            <p:cNvSpPr txBox="1"/>
            <p:nvPr/>
          </p:nvSpPr>
          <p:spPr>
            <a:xfrm>
              <a:off x="8589889" y="1744886"/>
              <a:ext cx="598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a:solidFill>
                    <a:schemeClr val="dk1"/>
                  </a:solidFill>
                  <a:latin typeface="Arial Narrow"/>
                  <a:ea typeface="Arial Narrow"/>
                  <a:cs typeface="Arial Narrow"/>
                  <a:sym typeface="Arial Narrow"/>
                </a:rPr>
                <a:t>γ</a:t>
              </a:r>
              <a:r>
                <a:rPr lang="en-US" sz="2000" b="1" i="1" baseline="-25000">
                  <a:solidFill>
                    <a:schemeClr val="dk1"/>
                  </a:solidFill>
                  <a:latin typeface="Arial Narrow"/>
                  <a:ea typeface="Arial Narrow"/>
                  <a:cs typeface="Arial Narrow"/>
                  <a:sym typeface="Arial Narrow"/>
                </a:rPr>
                <a:t>p</a:t>
              </a:r>
              <a:endParaRPr sz="2000" b="1" i="1">
                <a:solidFill>
                  <a:schemeClr val="dk1"/>
                </a:solidFill>
                <a:latin typeface="Arial Narrow"/>
                <a:ea typeface="Arial Narrow"/>
                <a:cs typeface="Arial Narrow"/>
                <a:sym typeface="Arial Narrow"/>
              </a:endParaRPr>
            </a:p>
          </p:txBody>
        </p:sp>
        <p:grpSp>
          <p:nvGrpSpPr>
            <p:cNvPr id="3109" name="Google Shape;3109;p81"/>
            <p:cNvGrpSpPr/>
            <p:nvPr/>
          </p:nvGrpSpPr>
          <p:grpSpPr>
            <a:xfrm>
              <a:off x="7445915" y="1316261"/>
              <a:ext cx="1824631" cy="2033588"/>
              <a:chOff x="3280" y="565"/>
              <a:chExt cx="2305" cy="2569"/>
            </a:xfrm>
          </p:grpSpPr>
          <p:cxnSp>
            <p:nvCxnSpPr>
              <p:cNvPr id="3110" name="Google Shape;3110;p81"/>
              <p:cNvCxnSpPr>
                <a:cxnSpLocks/>
              </p:cNvCxnSpPr>
              <p:nvPr/>
            </p:nvCxnSpPr>
            <p:spPr>
              <a:xfrm flipV="1">
                <a:off x="3368" y="869"/>
                <a:ext cx="207" cy="1757"/>
              </a:xfrm>
              <a:prstGeom prst="straightConnector1">
                <a:avLst/>
              </a:prstGeom>
              <a:noFill/>
              <a:ln w="28575" cap="flat" cmpd="sng">
                <a:solidFill>
                  <a:schemeClr val="dk2"/>
                </a:solidFill>
                <a:prstDash val="solid"/>
                <a:round/>
                <a:headEnd type="none" w="med" len="med"/>
                <a:tailEnd type="none" w="med" len="med"/>
              </a:ln>
            </p:spPr>
          </p:cxnSp>
          <p:cxnSp>
            <p:nvCxnSpPr>
              <p:cNvPr id="3111" name="Google Shape;3111;p81"/>
              <p:cNvCxnSpPr/>
              <p:nvPr/>
            </p:nvCxnSpPr>
            <p:spPr>
              <a:xfrm rot="446720">
                <a:off x="3591" y="966"/>
                <a:ext cx="1578" cy="0"/>
              </a:xfrm>
              <a:prstGeom prst="straightConnector1">
                <a:avLst/>
              </a:prstGeom>
              <a:noFill/>
              <a:ln w="28575" cap="flat" cmpd="sng">
                <a:solidFill>
                  <a:schemeClr val="dk2"/>
                </a:solidFill>
                <a:prstDash val="solid"/>
                <a:round/>
                <a:headEnd type="none" w="med" len="med"/>
                <a:tailEnd type="none" w="med" len="med"/>
              </a:ln>
            </p:spPr>
          </p:cxnSp>
          <p:sp>
            <p:nvSpPr>
              <p:cNvPr id="3112" name="Google Shape;3112;p81"/>
              <p:cNvSpPr/>
              <p:nvPr/>
            </p:nvSpPr>
            <p:spPr>
              <a:xfrm rot="446720">
                <a:off x="3477" y="95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13" name="Google Shape;3113;p81"/>
              <p:cNvSpPr/>
              <p:nvPr/>
            </p:nvSpPr>
            <p:spPr>
              <a:xfrm>
                <a:off x="5160" y="863"/>
                <a:ext cx="415" cy="204"/>
              </a:xfrm>
              <a:custGeom>
                <a:avLst/>
                <a:gdLst/>
                <a:ahLst/>
                <a:cxnLst/>
                <a:rect l="l" t="t" r="r" b="b"/>
                <a:pathLst>
                  <a:path w="415" h="204" extrusionOk="0">
                    <a:moveTo>
                      <a:pt x="0" y="204"/>
                    </a:moveTo>
                    <a:lnTo>
                      <a:pt x="415" y="0"/>
                    </a:lnTo>
                  </a:path>
                </a:pathLst>
              </a:custGeom>
              <a:noFill/>
              <a:ln w="571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14" name="Google Shape;3114;p81"/>
              <p:cNvCxnSpPr/>
              <p:nvPr/>
            </p:nvCxnSpPr>
            <p:spPr>
              <a:xfrm rot="10800000">
                <a:off x="3358" y="2722"/>
                <a:ext cx="0" cy="382"/>
              </a:xfrm>
              <a:prstGeom prst="straightConnector1">
                <a:avLst/>
              </a:prstGeom>
              <a:noFill/>
              <a:ln w="19050" cap="flat" cmpd="sng">
                <a:solidFill>
                  <a:schemeClr val="dk1"/>
                </a:solidFill>
                <a:prstDash val="solid"/>
                <a:round/>
                <a:headEnd type="none" w="med" len="med"/>
                <a:tailEnd type="none" w="med" len="med"/>
              </a:ln>
            </p:spPr>
          </p:cxnSp>
          <p:cxnSp>
            <p:nvCxnSpPr>
              <p:cNvPr id="3115" name="Google Shape;3115;p81"/>
              <p:cNvCxnSpPr/>
              <p:nvPr/>
            </p:nvCxnSpPr>
            <p:spPr>
              <a:xfrm rot="10800000">
                <a:off x="5334" y="2752"/>
                <a:ext cx="0" cy="382"/>
              </a:xfrm>
              <a:prstGeom prst="straightConnector1">
                <a:avLst/>
              </a:prstGeom>
              <a:noFill/>
              <a:ln w="19050" cap="flat" cmpd="sng">
                <a:solidFill>
                  <a:schemeClr val="dk1"/>
                </a:solidFill>
                <a:prstDash val="solid"/>
                <a:round/>
                <a:headEnd type="none" w="med" len="med"/>
                <a:tailEnd type="none" w="med" len="med"/>
              </a:ln>
            </p:spPr>
          </p:cxnSp>
          <p:cxnSp>
            <p:nvCxnSpPr>
              <p:cNvPr id="3116" name="Google Shape;3116;p81"/>
              <p:cNvCxnSpPr/>
              <p:nvPr/>
            </p:nvCxnSpPr>
            <p:spPr>
              <a:xfrm>
                <a:off x="3358" y="2913"/>
                <a:ext cx="1976" cy="0"/>
              </a:xfrm>
              <a:prstGeom prst="straightConnector1">
                <a:avLst/>
              </a:prstGeom>
              <a:noFill/>
              <a:ln w="22225" cap="flat" cmpd="sng">
                <a:solidFill>
                  <a:schemeClr val="dk1"/>
                </a:solidFill>
                <a:prstDash val="solid"/>
                <a:round/>
                <a:headEnd type="triangle" w="med" len="med"/>
                <a:tailEnd type="triangle" w="med" len="med"/>
              </a:ln>
            </p:spPr>
          </p:cxnSp>
          <p:cxnSp>
            <p:nvCxnSpPr>
              <p:cNvPr id="3117" name="Google Shape;3117;p81"/>
              <p:cNvCxnSpPr/>
              <p:nvPr/>
            </p:nvCxnSpPr>
            <p:spPr>
              <a:xfrm rot="10800000">
                <a:off x="4918" y="565"/>
                <a:ext cx="0" cy="197"/>
              </a:xfrm>
              <a:prstGeom prst="straightConnector1">
                <a:avLst/>
              </a:prstGeom>
              <a:noFill/>
              <a:ln w="19050" cap="flat" cmpd="sng">
                <a:solidFill>
                  <a:schemeClr val="dk1"/>
                </a:solidFill>
                <a:prstDash val="solid"/>
                <a:round/>
                <a:headEnd type="none" w="med" len="med"/>
                <a:tailEnd type="none" w="med" len="med"/>
              </a:ln>
            </p:spPr>
          </p:cxnSp>
          <p:cxnSp>
            <p:nvCxnSpPr>
              <p:cNvPr id="3118" name="Google Shape;3118;p81"/>
              <p:cNvCxnSpPr/>
              <p:nvPr/>
            </p:nvCxnSpPr>
            <p:spPr>
              <a:xfrm rot="10800000">
                <a:off x="5318" y="565"/>
                <a:ext cx="0" cy="197"/>
              </a:xfrm>
              <a:prstGeom prst="straightConnector1">
                <a:avLst/>
              </a:prstGeom>
              <a:noFill/>
              <a:ln w="19050" cap="flat" cmpd="sng">
                <a:solidFill>
                  <a:schemeClr val="dk1"/>
                </a:solidFill>
                <a:prstDash val="solid"/>
                <a:round/>
                <a:headEnd type="none" w="med" len="med"/>
                <a:tailEnd type="none" w="med" len="med"/>
              </a:ln>
            </p:spPr>
          </p:cxnSp>
          <p:cxnSp>
            <p:nvCxnSpPr>
              <p:cNvPr id="3119" name="Google Shape;3119;p81"/>
              <p:cNvCxnSpPr/>
              <p:nvPr/>
            </p:nvCxnSpPr>
            <p:spPr>
              <a:xfrm>
                <a:off x="4918" y="618"/>
                <a:ext cx="400" cy="0"/>
              </a:xfrm>
              <a:prstGeom prst="straightConnector1">
                <a:avLst/>
              </a:prstGeom>
              <a:noFill/>
              <a:ln w="15875" cap="flat" cmpd="sng">
                <a:solidFill>
                  <a:schemeClr val="dk1"/>
                </a:solidFill>
                <a:prstDash val="solid"/>
                <a:round/>
                <a:headEnd type="triangle" w="med" len="med"/>
                <a:tailEnd type="triangle" w="med" len="med"/>
              </a:ln>
            </p:spPr>
          </p:cxnSp>
          <p:sp>
            <p:nvSpPr>
              <p:cNvPr id="3122" name="Google Shape;3122;p81"/>
              <p:cNvSpPr/>
              <p:nvPr/>
            </p:nvSpPr>
            <p:spPr>
              <a:xfrm>
                <a:off x="5187" y="1085"/>
                <a:ext cx="213" cy="39"/>
              </a:xfrm>
              <a:custGeom>
                <a:avLst/>
                <a:gdLst/>
                <a:ahLst/>
                <a:cxnLst/>
                <a:rect l="l" t="t" r="r" b="b"/>
                <a:pathLst>
                  <a:path w="213" h="39" extrusionOk="0">
                    <a:moveTo>
                      <a:pt x="0" y="0"/>
                    </a:moveTo>
                    <a:lnTo>
                      <a:pt x="213" y="39"/>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125" name="Google Shape;3125;p81"/>
              <p:cNvGrpSpPr/>
              <p:nvPr/>
            </p:nvGrpSpPr>
            <p:grpSpPr>
              <a:xfrm>
                <a:off x="3370" y="845"/>
                <a:ext cx="1578" cy="1774"/>
                <a:chOff x="1159" y="1773"/>
                <a:chExt cx="1578" cy="1774"/>
              </a:xfrm>
            </p:grpSpPr>
            <p:cxnSp>
              <p:nvCxnSpPr>
                <p:cNvPr id="3126" name="Google Shape;3126;p81"/>
                <p:cNvCxnSpPr/>
                <p:nvPr/>
              </p:nvCxnSpPr>
              <p:spPr>
                <a:xfrm rot="10800000">
                  <a:off x="1159" y="1778"/>
                  <a:ext cx="0" cy="1768"/>
                </a:xfrm>
                <a:prstGeom prst="straightConnector1">
                  <a:avLst/>
                </a:prstGeom>
                <a:noFill/>
                <a:ln w="19050" cap="flat" cmpd="sng">
                  <a:solidFill>
                    <a:schemeClr val="dk2"/>
                  </a:solidFill>
                  <a:prstDash val="dot"/>
                  <a:round/>
                  <a:headEnd type="none" w="med" len="med"/>
                  <a:tailEnd type="none" w="med" len="med"/>
                </a:ln>
              </p:spPr>
            </p:cxnSp>
            <p:cxnSp>
              <p:nvCxnSpPr>
                <p:cNvPr id="3127" name="Google Shape;3127;p81"/>
                <p:cNvCxnSpPr/>
                <p:nvPr/>
              </p:nvCxnSpPr>
              <p:spPr>
                <a:xfrm>
                  <a:off x="1159" y="1778"/>
                  <a:ext cx="1578" cy="0"/>
                </a:xfrm>
                <a:prstGeom prst="straightConnector1">
                  <a:avLst/>
                </a:prstGeom>
                <a:noFill/>
                <a:ln w="19050" cap="flat" cmpd="sng">
                  <a:solidFill>
                    <a:schemeClr val="dk2"/>
                  </a:solidFill>
                  <a:prstDash val="dot"/>
                  <a:round/>
                  <a:headEnd type="none" w="med" len="med"/>
                  <a:tailEnd type="none" w="med" len="med"/>
                </a:ln>
              </p:spPr>
            </p:cxnSp>
            <p:sp>
              <p:nvSpPr>
                <p:cNvPr id="3128" name="Google Shape;3128;p81"/>
                <p:cNvSpPr/>
                <p:nvPr/>
              </p:nvSpPr>
              <p:spPr>
                <a:xfrm>
                  <a:off x="1159" y="1773"/>
                  <a:ext cx="1574" cy="1774"/>
                </a:xfrm>
                <a:custGeom>
                  <a:avLst/>
                  <a:gdLst/>
                  <a:ahLst/>
                  <a:cxnLst/>
                  <a:rect l="l" t="t" r="r" b="b"/>
                  <a:pathLst>
                    <a:path w="1574" h="1774" extrusionOk="0">
                      <a:moveTo>
                        <a:pt x="0" y="1774"/>
                      </a:moveTo>
                      <a:lnTo>
                        <a:pt x="1574" y="0"/>
                      </a:lnTo>
                    </a:path>
                  </a:pathLst>
                </a:custGeom>
                <a:noFill/>
                <a:ln w="1905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3129" name="Google Shape;3129;p81"/>
              <p:cNvCxnSpPr/>
              <p:nvPr/>
            </p:nvCxnSpPr>
            <p:spPr>
              <a:xfrm>
                <a:off x="4944" y="850"/>
                <a:ext cx="390" cy="0"/>
              </a:xfrm>
              <a:prstGeom prst="straightConnector1">
                <a:avLst/>
              </a:prstGeom>
              <a:noFill/>
              <a:ln w="19050" cap="flat" cmpd="sng">
                <a:solidFill>
                  <a:schemeClr val="dk2"/>
                </a:solidFill>
                <a:prstDash val="dot"/>
                <a:round/>
                <a:headEnd type="none" w="med" len="med"/>
                <a:tailEnd type="none" w="med" len="med"/>
              </a:ln>
            </p:spPr>
          </p:cxnSp>
          <p:cxnSp>
            <p:nvCxnSpPr>
              <p:cNvPr id="3130" name="Google Shape;3130;p81"/>
              <p:cNvCxnSpPr/>
              <p:nvPr/>
            </p:nvCxnSpPr>
            <p:spPr>
              <a:xfrm rot="10800000">
                <a:off x="5330" y="850"/>
                <a:ext cx="0" cy="1768"/>
              </a:xfrm>
              <a:prstGeom prst="straightConnector1">
                <a:avLst/>
              </a:prstGeom>
              <a:noFill/>
              <a:ln w="19050" cap="flat" cmpd="sng">
                <a:solidFill>
                  <a:schemeClr val="dk2"/>
                </a:solidFill>
                <a:prstDash val="dot"/>
                <a:round/>
                <a:headEnd type="none" w="med" len="med"/>
                <a:tailEnd type="none" w="med" len="med"/>
              </a:ln>
            </p:spPr>
          </p:cxnSp>
          <p:cxnSp>
            <p:nvCxnSpPr>
              <p:cNvPr id="3131" name="Google Shape;3131;p81"/>
              <p:cNvCxnSpPr>
                <a:cxnSpLocks/>
              </p:cNvCxnSpPr>
              <p:nvPr/>
            </p:nvCxnSpPr>
            <p:spPr>
              <a:xfrm flipV="1">
                <a:off x="5359" y="875"/>
                <a:ext cx="226" cy="1751"/>
              </a:xfrm>
              <a:prstGeom prst="straightConnector1">
                <a:avLst/>
              </a:prstGeom>
              <a:noFill/>
              <a:ln w="28575" cap="flat" cmpd="sng">
                <a:solidFill>
                  <a:schemeClr val="dk2"/>
                </a:solidFill>
                <a:prstDash val="solid"/>
                <a:round/>
                <a:headEnd type="none" w="med" len="med"/>
                <a:tailEnd type="none" w="med" len="med"/>
              </a:ln>
            </p:spPr>
          </p:cxnSp>
          <p:cxnSp>
            <p:nvCxnSpPr>
              <p:cNvPr id="3132" name="Google Shape;3132;p81"/>
              <p:cNvCxnSpPr/>
              <p:nvPr/>
            </p:nvCxnSpPr>
            <p:spPr>
              <a:xfrm>
                <a:off x="3280" y="2625"/>
                <a:ext cx="192" cy="0"/>
              </a:xfrm>
              <a:prstGeom prst="straightConnector1">
                <a:avLst/>
              </a:prstGeom>
              <a:noFill/>
              <a:ln w="15875" cap="flat" cmpd="sng">
                <a:solidFill>
                  <a:schemeClr val="dk2"/>
                </a:solidFill>
                <a:prstDash val="solid"/>
                <a:round/>
                <a:headEnd type="none" w="med" len="med"/>
                <a:tailEnd type="none" w="med" len="med"/>
              </a:ln>
            </p:spPr>
          </p:cxnSp>
          <p:cxnSp>
            <p:nvCxnSpPr>
              <p:cNvPr id="3133" name="Google Shape;3133;p81"/>
              <p:cNvCxnSpPr/>
              <p:nvPr/>
            </p:nvCxnSpPr>
            <p:spPr>
              <a:xfrm>
                <a:off x="5240" y="2627"/>
                <a:ext cx="192" cy="0"/>
              </a:xfrm>
              <a:prstGeom prst="straightConnector1">
                <a:avLst/>
              </a:prstGeom>
              <a:noFill/>
              <a:ln w="15875" cap="flat" cmpd="sng">
                <a:solidFill>
                  <a:schemeClr val="dk2"/>
                </a:solidFill>
                <a:prstDash val="solid"/>
                <a:round/>
                <a:headEnd type="none" w="med" len="med"/>
                <a:tailEnd type="none" w="med" len="med"/>
              </a:ln>
            </p:spPr>
          </p:cxnSp>
          <p:cxnSp>
            <p:nvCxnSpPr>
              <p:cNvPr id="3134" name="Google Shape;3134;p81"/>
              <p:cNvCxnSpPr/>
              <p:nvPr/>
            </p:nvCxnSpPr>
            <p:spPr>
              <a:xfrm>
                <a:off x="5528" y="792"/>
                <a:ext cx="0" cy="190"/>
              </a:xfrm>
              <a:prstGeom prst="straightConnector1">
                <a:avLst/>
              </a:prstGeom>
              <a:noFill/>
              <a:ln w="9525" cap="flat" cmpd="sng">
                <a:solidFill>
                  <a:schemeClr val="dk1"/>
                </a:solidFill>
                <a:prstDash val="solid"/>
                <a:round/>
                <a:headEnd type="none" w="med" len="med"/>
                <a:tailEnd type="none" w="med" len="med"/>
              </a:ln>
            </p:spPr>
          </p:cxnSp>
          <p:cxnSp>
            <p:nvCxnSpPr>
              <p:cNvPr id="3135" name="Google Shape;3135;p81"/>
              <p:cNvCxnSpPr/>
              <p:nvPr/>
            </p:nvCxnSpPr>
            <p:spPr>
              <a:xfrm>
                <a:off x="5480" y="811"/>
                <a:ext cx="0" cy="190"/>
              </a:xfrm>
              <a:prstGeom prst="straightConnector1">
                <a:avLst/>
              </a:prstGeom>
              <a:noFill/>
              <a:ln w="9525" cap="flat" cmpd="sng">
                <a:solidFill>
                  <a:schemeClr val="dk1"/>
                </a:solidFill>
                <a:prstDash val="solid"/>
                <a:round/>
                <a:headEnd type="none" w="med" len="med"/>
                <a:tailEnd type="none" w="med" len="med"/>
              </a:ln>
            </p:spPr>
          </p:cxnSp>
          <p:cxnSp>
            <p:nvCxnSpPr>
              <p:cNvPr id="3136" name="Google Shape;3136;p81"/>
              <p:cNvCxnSpPr/>
              <p:nvPr/>
            </p:nvCxnSpPr>
            <p:spPr>
              <a:xfrm>
                <a:off x="5432" y="843"/>
                <a:ext cx="0" cy="190"/>
              </a:xfrm>
              <a:prstGeom prst="straightConnector1">
                <a:avLst/>
              </a:prstGeom>
              <a:noFill/>
              <a:ln w="9525" cap="flat" cmpd="sng">
                <a:solidFill>
                  <a:schemeClr val="dk1"/>
                </a:solidFill>
                <a:prstDash val="solid"/>
                <a:round/>
                <a:headEnd type="none" w="med" len="med"/>
                <a:tailEnd type="none" w="med" len="med"/>
              </a:ln>
            </p:spPr>
          </p:cxnSp>
          <p:cxnSp>
            <p:nvCxnSpPr>
              <p:cNvPr id="3137" name="Google Shape;3137;p81"/>
              <p:cNvCxnSpPr/>
              <p:nvPr/>
            </p:nvCxnSpPr>
            <p:spPr>
              <a:xfrm>
                <a:off x="5384" y="862"/>
                <a:ext cx="0" cy="190"/>
              </a:xfrm>
              <a:prstGeom prst="straightConnector1">
                <a:avLst/>
              </a:prstGeom>
              <a:noFill/>
              <a:ln w="9525" cap="flat" cmpd="sng">
                <a:solidFill>
                  <a:schemeClr val="dk1"/>
                </a:solidFill>
                <a:prstDash val="solid"/>
                <a:round/>
                <a:headEnd type="none" w="med" len="med"/>
                <a:tailEnd type="none" w="med" len="med"/>
              </a:ln>
            </p:spPr>
          </p:cxnSp>
          <p:cxnSp>
            <p:nvCxnSpPr>
              <p:cNvPr id="3138" name="Google Shape;3138;p81"/>
              <p:cNvCxnSpPr/>
              <p:nvPr/>
            </p:nvCxnSpPr>
            <p:spPr>
              <a:xfrm>
                <a:off x="5337" y="892"/>
                <a:ext cx="0" cy="190"/>
              </a:xfrm>
              <a:prstGeom prst="straightConnector1">
                <a:avLst/>
              </a:prstGeom>
              <a:noFill/>
              <a:ln w="9525" cap="flat" cmpd="sng">
                <a:solidFill>
                  <a:schemeClr val="dk1"/>
                </a:solidFill>
                <a:prstDash val="solid"/>
                <a:round/>
                <a:headEnd type="none" w="med" len="med"/>
                <a:tailEnd type="none" w="med" len="med"/>
              </a:ln>
            </p:spPr>
          </p:cxnSp>
          <p:cxnSp>
            <p:nvCxnSpPr>
              <p:cNvPr id="3139" name="Google Shape;3139;p81"/>
              <p:cNvCxnSpPr/>
              <p:nvPr/>
            </p:nvCxnSpPr>
            <p:spPr>
              <a:xfrm>
                <a:off x="5289" y="911"/>
                <a:ext cx="0" cy="190"/>
              </a:xfrm>
              <a:prstGeom prst="straightConnector1">
                <a:avLst/>
              </a:prstGeom>
              <a:noFill/>
              <a:ln w="9525" cap="flat" cmpd="sng">
                <a:solidFill>
                  <a:schemeClr val="dk1"/>
                </a:solidFill>
                <a:prstDash val="solid"/>
                <a:round/>
                <a:headEnd type="none" w="med" len="med"/>
                <a:tailEnd type="none" w="med" len="med"/>
              </a:ln>
            </p:spPr>
          </p:cxnSp>
          <p:cxnSp>
            <p:nvCxnSpPr>
              <p:cNvPr id="3140" name="Google Shape;3140;p81"/>
              <p:cNvCxnSpPr/>
              <p:nvPr/>
            </p:nvCxnSpPr>
            <p:spPr>
              <a:xfrm>
                <a:off x="5241" y="953"/>
                <a:ext cx="0" cy="190"/>
              </a:xfrm>
              <a:prstGeom prst="straightConnector1">
                <a:avLst/>
              </a:prstGeom>
              <a:noFill/>
              <a:ln w="9525" cap="flat" cmpd="sng">
                <a:solidFill>
                  <a:schemeClr val="dk1"/>
                </a:solidFill>
                <a:prstDash val="solid"/>
                <a:round/>
                <a:headEnd type="none" w="med" len="med"/>
                <a:tailEnd type="none" w="med" len="med"/>
              </a:ln>
            </p:spPr>
          </p:cxnSp>
        </p:grpSp>
      </p:grpSp>
      <p:grpSp>
        <p:nvGrpSpPr>
          <p:cNvPr id="3141" name="Google Shape;3141;p81"/>
          <p:cNvGrpSpPr/>
          <p:nvPr/>
        </p:nvGrpSpPr>
        <p:grpSpPr>
          <a:xfrm>
            <a:off x="4312444" y="3645208"/>
            <a:ext cx="3567112" cy="2536825"/>
            <a:chOff x="4252839" y="4167411"/>
            <a:chExt cx="3567112" cy="2536825"/>
          </a:xfrm>
        </p:grpSpPr>
        <p:grpSp>
          <p:nvGrpSpPr>
            <p:cNvPr id="3142" name="Google Shape;3142;p81"/>
            <p:cNvGrpSpPr/>
            <p:nvPr/>
          </p:nvGrpSpPr>
          <p:grpSpPr>
            <a:xfrm>
              <a:off x="4763180" y="4462686"/>
              <a:ext cx="3056771" cy="2241550"/>
              <a:chOff x="1063" y="482"/>
              <a:chExt cx="3854" cy="2826"/>
            </a:xfrm>
          </p:grpSpPr>
          <p:cxnSp>
            <p:nvCxnSpPr>
              <p:cNvPr id="3143" name="Google Shape;3143;p81"/>
              <p:cNvCxnSpPr/>
              <p:nvPr/>
            </p:nvCxnSpPr>
            <p:spPr>
              <a:xfrm rot="10800000">
                <a:off x="1159"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4" name="Google Shape;3144;p81"/>
              <p:cNvCxnSpPr/>
              <p:nvPr/>
            </p:nvCxnSpPr>
            <p:spPr>
              <a:xfrm rot="10800000">
                <a:off x="1598"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5" name="Google Shape;3145;p81"/>
              <p:cNvCxnSpPr/>
              <p:nvPr/>
            </p:nvCxnSpPr>
            <p:spPr>
              <a:xfrm>
                <a:off x="1159" y="535"/>
                <a:ext cx="443" cy="0"/>
              </a:xfrm>
              <a:prstGeom prst="straightConnector1">
                <a:avLst/>
              </a:prstGeom>
              <a:noFill/>
              <a:ln w="15875" cap="flat" cmpd="sng">
                <a:solidFill>
                  <a:schemeClr val="dk1"/>
                </a:solidFill>
                <a:prstDash val="solid"/>
                <a:round/>
                <a:headEnd type="triangle" w="med" len="med"/>
                <a:tailEnd type="triangle" w="med" len="med"/>
              </a:ln>
            </p:spPr>
          </p:cxnSp>
          <p:cxnSp>
            <p:nvCxnSpPr>
              <p:cNvPr id="3146" name="Google Shape;3146;p81"/>
              <p:cNvCxnSpPr/>
              <p:nvPr/>
            </p:nvCxnSpPr>
            <p:spPr>
              <a:xfrm rot="10800000">
                <a:off x="4254"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7" name="Google Shape;3147;p81"/>
              <p:cNvCxnSpPr/>
              <p:nvPr/>
            </p:nvCxnSpPr>
            <p:spPr>
              <a:xfrm rot="10800000">
                <a:off x="4693" y="482"/>
                <a:ext cx="0" cy="197"/>
              </a:xfrm>
              <a:prstGeom prst="straightConnector1">
                <a:avLst/>
              </a:prstGeom>
              <a:noFill/>
              <a:ln w="19050" cap="flat" cmpd="sng">
                <a:solidFill>
                  <a:schemeClr val="dk1"/>
                </a:solidFill>
                <a:prstDash val="solid"/>
                <a:round/>
                <a:headEnd type="none" w="med" len="med"/>
                <a:tailEnd type="none" w="med" len="med"/>
              </a:ln>
            </p:spPr>
          </p:cxnSp>
          <p:cxnSp>
            <p:nvCxnSpPr>
              <p:cNvPr id="3148" name="Google Shape;3148;p81"/>
              <p:cNvCxnSpPr/>
              <p:nvPr/>
            </p:nvCxnSpPr>
            <p:spPr>
              <a:xfrm>
                <a:off x="4254" y="535"/>
                <a:ext cx="443" cy="0"/>
              </a:xfrm>
              <a:prstGeom prst="straightConnector1">
                <a:avLst/>
              </a:prstGeom>
              <a:noFill/>
              <a:ln w="15875" cap="flat" cmpd="sng">
                <a:solidFill>
                  <a:schemeClr val="dk1"/>
                </a:solidFill>
                <a:prstDash val="solid"/>
                <a:round/>
                <a:headEnd type="triangle" w="med" len="med"/>
                <a:tailEnd type="triangle" w="med" len="med"/>
              </a:ln>
            </p:spPr>
          </p:cxnSp>
          <p:cxnSp>
            <p:nvCxnSpPr>
              <p:cNvPr id="3149" name="Google Shape;3149;p81"/>
              <p:cNvCxnSpPr/>
              <p:nvPr/>
            </p:nvCxnSpPr>
            <p:spPr>
              <a:xfrm rot="10800000">
                <a:off x="1159"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3150" name="Google Shape;3150;p81"/>
              <p:cNvCxnSpPr/>
              <p:nvPr/>
            </p:nvCxnSpPr>
            <p:spPr>
              <a:xfrm>
                <a:off x="1159" y="970"/>
                <a:ext cx="1578" cy="0"/>
              </a:xfrm>
              <a:prstGeom prst="straightConnector1">
                <a:avLst/>
              </a:prstGeom>
              <a:noFill/>
              <a:ln w="28575" cap="flat" cmpd="sng">
                <a:solidFill>
                  <a:schemeClr val="dk2"/>
                </a:solidFill>
                <a:prstDash val="dot"/>
                <a:round/>
                <a:headEnd type="none" w="med" len="med"/>
                <a:tailEnd type="none" w="med" len="med"/>
              </a:ln>
            </p:spPr>
          </p:cxnSp>
          <p:sp>
            <p:nvSpPr>
              <p:cNvPr id="3151" name="Google Shape;3151;p81"/>
              <p:cNvSpPr/>
              <p:nvPr/>
            </p:nvSpPr>
            <p:spPr>
              <a:xfrm>
                <a:off x="1602" y="968"/>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52" name="Google Shape;3152;p81"/>
              <p:cNvCxnSpPr/>
              <p:nvPr/>
            </p:nvCxnSpPr>
            <p:spPr>
              <a:xfrm rot="10800000">
                <a:off x="4697" y="970"/>
                <a:ext cx="0" cy="1768"/>
              </a:xfrm>
              <a:prstGeom prst="straightConnector1">
                <a:avLst/>
              </a:prstGeom>
              <a:noFill/>
              <a:ln w="28575" cap="flat" cmpd="sng">
                <a:solidFill>
                  <a:schemeClr val="dk2"/>
                </a:solidFill>
                <a:prstDash val="dot"/>
                <a:round/>
                <a:headEnd type="none" w="med" len="med"/>
                <a:tailEnd type="none" w="med" len="med"/>
              </a:ln>
            </p:spPr>
          </p:cxnSp>
          <p:cxnSp>
            <p:nvCxnSpPr>
              <p:cNvPr id="3153" name="Google Shape;3153;p81"/>
              <p:cNvCxnSpPr/>
              <p:nvPr/>
            </p:nvCxnSpPr>
            <p:spPr>
              <a:xfrm rot="10800000">
                <a:off x="3119" y="970"/>
                <a:ext cx="1578" cy="0"/>
              </a:xfrm>
              <a:prstGeom prst="straightConnector1">
                <a:avLst/>
              </a:prstGeom>
              <a:noFill/>
              <a:ln w="28575" cap="flat" cmpd="sng">
                <a:solidFill>
                  <a:schemeClr val="dk2"/>
                </a:solidFill>
                <a:prstDash val="dot"/>
                <a:round/>
                <a:headEnd type="none" w="med" len="med"/>
                <a:tailEnd type="none" w="med" len="med"/>
              </a:ln>
            </p:spPr>
          </p:cxnSp>
          <p:cxnSp>
            <p:nvCxnSpPr>
              <p:cNvPr id="3154" name="Google Shape;3154;p81"/>
              <p:cNvCxnSpPr/>
              <p:nvPr/>
            </p:nvCxnSpPr>
            <p:spPr>
              <a:xfrm>
                <a:off x="2733" y="970"/>
                <a:ext cx="390" cy="0"/>
              </a:xfrm>
              <a:prstGeom prst="straightConnector1">
                <a:avLst/>
              </a:prstGeom>
              <a:noFill/>
              <a:ln w="28575" cap="flat" cmpd="sng">
                <a:solidFill>
                  <a:schemeClr val="dk2"/>
                </a:solidFill>
                <a:prstDash val="dot"/>
                <a:round/>
                <a:headEnd type="none" w="med" len="med"/>
                <a:tailEnd type="none" w="med" len="med"/>
              </a:ln>
            </p:spPr>
          </p:cxnSp>
          <p:cxnSp>
            <p:nvCxnSpPr>
              <p:cNvPr id="3155" name="Google Shape;3155;p81"/>
              <p:cNvCxnSpPr/>
              <p:nvPr/>
            </p:nvCxnSpPr>
            <p:spPr>
              <a:xfrm rot="10800000">
                <a:off x="1159" y="2926"/>
                <a:ext cx="0" cy="382"/>
              </a:xfrm>
              <a:prstGeom prst="straightConnector1">
                <a:avLst/>
              </a:prstGeom>
              <a:noFill/>
              <a:ln w="19050" cap="flat" cmpd="sng">
                <a:solidFill>
                  <a:schemeClr val="dk1"/>
                </a:solidFill>
                <a:prstDash val="solid"/>
                <a:round/>
                <a:headEnd type="none" w="med" len="med"/>
                <a:tailEnd type="none" w="med" len="med"/>
              </a:ln>
            </p:spPr>
          </p:cxnSp>
          <p:cxnSp>
            <p:nvCxnSpPr>
              <p:cNvPr id="3156" name="Google Shape;3156;p81"/>
              <p:cNvCxnSpPr/>
              <p:nvPr/>
            </p:nvCxnSpPr>
            <p:spPr>
              <a:xfrm rot="10800000">
                <a:off x="4697" y="2926"/>
                <a:ext cx="0" cy="382"/>
              </a:xfrm>
              <a:prstGeom prst="straightConnector1">
                <a:avLst/>
              </a:prstGeom>
              <a:noFill/>
              <a:ln w="19050" cap="flat" cmpd="sng">
                <a:solidFill>
                  <a:schemeClr val="dk1"/>
                </a:solidFill>
                <a:prstDash val="solid"/>
                <a:round/>
                <a:headEnd type="none" w="med" len="med"/>
                <a:tailEnd type="none" w="med" len="med"/>
              </a:ln>
            </p:spPr>
          </p:cxnSp>
          <p:cxnSp>
            <p:nvCxnSpPr>
              <p:cNvPr id="3157" name="Google Shape;3157;p81"/>
              <p:cNvCxnSpPr/>
              <p:nvPr/>
            </p:nvCxnSpPr>
            <p:spPr>
              <a:xfrm>
                <a:off x="1159" y="3117"/>
                <a:ext cx="3538" cy="0"/>
              </a:xfrm>
              <a:prstGeom prst="straightConnector1">
                <a:avLst/>
              </a:prstGeom>
              <a:noFill/>
              <a:ln w="22225" cap="flat" cmpd="sng">
                <a:solidFill>
                  <a:schemeClr val="dk1"/>
                </a:solidFill>
                <a:prstDash val="solid"/>
                <a:round/>
                <a:headEnd type="triangle" w="med" len="med"/>
                <a:tailEnd type="triangle" w="med" len="med"/>
              </a:ln>
            </p:spPr>
          </p:cxnSp>
          <p:sp>
            <p:nvSpPr>
              <p:cNvPr id="3158" name="Google Shape;3158;p81"/>
              <p:cNvSpPr/>
              <p:nvPr/>
            </p:nvSpPr>
            <p:spPr>
              <a:xfrm flipH="1">
                <a:off x="2928" y="965"/>
                <a:ext cx="1320" cy="1764"/>
              </a:xfrm>
              <a:custGeom>
                <a:avLst/>
                <a:gdLst/>
                <a:ahLst/>
                <a:cxnLst/>
                <a:rect l="l" t="t" r="r" b="b"/>
                <a:pathLst>
                  <a:path w="1320" h="1764" extrusionOk="0">
                    <a:moveTo>
                      <a:pt x="0" y="0"/>
                    </a:moveTo>
                    <a:lnTo>
                      <a:pt x="1320" y="1764"/>
                    </a:lnTo>
                  </a:path>
                </a:pathLst>
              </a:custGeom>
              <a:noFill/>
              <a:ln w="28575"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59" name="Google Shape;3159;p81"/>
              <p:cNvCxnSpPr/>
              <p:nvPr/>
            </p:nvCxnSpPr>
            <p:spPr>
              <a:xfrm>
                <a:off x="1063" y="2738"/>
                <a:ext cx="200" cy="0"/>
              </a:xfrm>
              <a:prstGeom prst="straightConnector1">
                <a:avLst/>
              </a:prstGeom>
              <a:noFill/>
              <a:ln w="15875" cap="flat" cmpd="sng">
                <a:solidFill>
                  <a:schemeClr val="dk2"/>
                </a:solidFill>
                <a:prstDash val="solid"/>
                <a:round/>
                <a:headEnd type="none" w="med" len="med"/>
                <a:tailEnd type="none" w="med" len="med"/>
              </a:ln>
            </p:spPr>
          </p:cxnSp>
          <p:cxnSp>
            <p:nvCxnSpPr>
              <p:cNvPr id="3160" name="Google Shape;3160;p81"/>
              <p:cNvCxnSpPr/>
              <p:nvPr/>
            </p:nvCxnSpPr>
            <p:spPr>
              <a:xfrm>
                <a:off x="2832" y="2734"/>
                <a:ext cx="200" cy="0"/>
              </a:xfrm>
              <a:prstGeom prst="straightConnector1">
                <a:avLst/>
              </a:prstGeom>
              <a:noFill/>
              <a:ln w="15875" cap="flat" cmpd="sng">
                <a:solidFill>
                  <a:schemeClr val="dk2"/>
                </a:solidFill>
                <a:prstDash val="solid"/>
                <a:round/>
                <a:headEnd type="none" w="med" len="med"/>
                <a:tailEnd type="none" w="med" len="med"/>
              </a:ln>
            </p:spPr>
          </p:cxnSp>
          <p:cxnSp>
            <p:nvCxnSpPr>
              <p:cNvPr id="3161" name="Google Shape;3161;p81"/>
              <p:cNvCxnSpPr/>
              <p:nvPr/>
            </p:nvCxnSpPr>
            <p:spPr>
              <a:xfrm>
                <a:off x="4592" y="2734"/>
                <a:ext cx="200" cy="0"/>
              </a:xfrm>
              <a:prstGeom prst="straightConnector1">
                <a:avLst/>
              </a:prstGeom>
              <a:noFill/>
              <a:ln w="15875" cap="flat" cmpd="sng">
                <a:solidFill>
                  <a:schemeClr val="dk2"/>
                </a:solidFill>
                <a:prstDash val="solid"/>
                <a:round/>
                <a:headEnd type="none" w="med" len="med"/>
                <a:tailEnd type="none" w="med" len="med"/>
              </a:ln>
            </p:spPr>
          </p:cxnSp>
          <p:cxnSp>
            <p:nvCxnSpPr>
              <p:cNvPr id="3162" name="Google Shape;3162;p81"/>
              <p:cNvCxnSpPr/>
              <p:nvPr/>
            </p:nvCxnSpPr>
            <p:spPr>
              <a:xfrm rot="372709">
                <a:off x="1784" y="971"/>
                <a:ext cx="2646" cy="0"/>
              </a:xfrm>
              <a:prstGeom prst="straightConnector1">
                <a:avLst/>
              </a:prstGeom>
              <a:noFill/>
              <a:ln w="38100" cap="flat" cmpd="sng">
                <a:solidFill>
                  <a:schemeClr val="dk2"/>
                </a:solidFill>
                <a:prstDash val="solid"/>
                <a:round/>
                <a:headEnd type="none" w="med" len="med"/>
                <a:tailEnd type="none" w="med" len="med"/>
              </a:ln>
            </p:spPr>
          </p:cxnSp>
          <p:cxnSp>
            <p:nvCxnSpPr>
              <p:cNvPr id="3163" name="Google Shape;3163;p81"/>
              <p:cNvCxnSpPr/>
              <p:nvPr/>
            </p:nvCxnSpPr>
            <p:spPr>
              <a:xfrm rot="372709">
                <a:off x="1688" y="889"/>
                <a:ext cx="1330" cy="1773"/>
              </a:xfrm>
              <a:prstGeom prst="straightConnector1">
                <a:avLst/>
              </a:prstGeom>
              <a:noFill/>
              <a:ln w="38100" cap="flat" cmpd="sng">
                <a:solidFill>
                  <a:schemeClr val="dk2"/>
                </a:solidFill>
                <a:prstDash val="solid"/>
                <a:round/>
                <a:headEnd type="none" w="med" len="med"/>
                <a:tailEnd type="none" w="med" len="med"/>
              </a:ln>
            </p:spPr>
          </p:cxnSp>
          <p:cxnSp>
            <p:nvCxnSpPr>
              <p:cNvPr id="3164" name="Google Shape;3164;p81"/>
              <p:cNvCxnSpPr/>
              <p:nvPr/>
            </p:nvCxnSpPr>
            <p:spPr>
              <a:xfrm rot="372709" flipH="1">
                <a:off x="3011" y="1035"/>
                <a:ext cx="1320" cy="1761"/>
              </a:xfrm>
              <a:prstGeom prst="straightConnector1">
                <a:avLst/>
              </a:prstGeom>
              <a:noFill/>
              <a:ln w="38100" cap="flat" cmpd="sng">
                <a:solidFill>
                  <a:schemeClr val="dk2"/>
                </a:solidFill>
                <a:prstDash val="solid"/>
                <a:round/>
                <a:headEnd type="none" w="med" len="med"/>
                <a:tailEnd type="none" w="med" len="med"/>
              </a:ln>
            </p:spPr>
          </p:cxnSp>
          <p:sp>
            <p:nvSpPr>
              <p:cNvPr id="3165" name="Google Shape;3165;p81"/>
              <p:cNvSpPr/>
              <p:nvPr/>
            </p:nvSpPr>
            <p:spPr>
              <a:xfrm>
                <a:off x="4699" y="962"/>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6" name="Google Shape;3166;p81"/>
              <p:cNvSpPr/>
              <p:nvPr/>
            </p:nvSpPr>
            <p:spPr>
              <a:xfrm>
                <a:off x="1159" y="965"/>
                <a:ext cx="215" cy="1772"/>
              </a:xfrm>
              <a:custGeom>
                <a:avLst/>
                <a:gdLst/>
                <a:ahLst/>
                <a:cxnLst/>
                <a:rect l="l" t="t" r="r" b="b"/>
                <a:pathLst>
                  <a:path w="215" h="1772" extrusionOk="0">
                    <a:moveTo>
                      <a:pt x="0" y="1772"/>
                    </a:moveTo>
                    <a:lnTo>
                      <a:pt x="21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7" name="Google Shape;3167;p81"/>
              <p:cNvSpPr/>
              <p:nvPr/>
            </p:nvSpPr>
            <p:spPr>
              <a:xfrm>
                <a:off x="1374" y="824"/>
                <a:ext cx="426" cy="148"/>
              </a:xfrm>
              <a:custGeom>
                <a:avLst/>
                <a:gdLst/>
                <a:ahLst/>
                <a:cxnLst/>
                <a:rect l="l" t="t" r="r" b="b"/>
                <a:pathLst>
                  <a:path w="426" h="148" extrusionOk="0">
                    <a:moveTo>
                      <a:pt x="0" y="148"/>
                    </a:moveTo>
                    <a:lnTo>
                      <a:pt x="426"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68" name="Google Shape;3168;p81"/>
              <p:cNvSpPr/>
              <p:nvPr/>
            </p:nvSpPr>
            <p:spPr>
              <a:xfrm>
                <a:off x="4422" y="965"/>
                <a:ext cx="495" cy="150"/>
              </a:xfrm>
              <a:custGeom>
                <a:avLst/>
                <a:gdLst/>
                <a:ahLst/>
                <a:cxnLst/>
                <a:rect l="l" t="t" r="r" b="b"/>
                <a:pathLst>
                  <a:path w="495" h="150" extrusionOk="0">
                    <a:moveTo>
                      <a:pt x="0" y="150"/>
                    </a:moveTo>
                    <a:lnTo>
                      <a:pt x="495"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1" name="Google Shape;3171;p81"/>
              <p:cNvSpPr/>
              <p:nvPr/>
            </p:nvSpPr>
            <p:spPr>
              <a:xfrm>
                <a:off x="4464" y="1144"/>
                <a:ext cx="213" cy="39"/>
              </a:xfrm>
              <a:custGeom>
                <a:avLst/>
                <a:gdLst/>
                <a:ahLst/>
                <a:cxnLst/>
                <a:rect l="l" t="t" r="r" b="b"/>
                <a:pathLst>
                  <a:path w="213" h="39" extrusionOk="0">
                    <a:moveTo>
                      <a:pt x="0" y="0"/>
                    </a:moveTo>
                    <a:lnTo>
                      <a:pt x="213" y="39"/>
                    </a:ln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74" name="Google Shape;3174;p81"/>
              <p:cNvSpPr/>
              <p:nvPr/>
            </p:nvSpPr>
            <p:spPr>
              <a:xfrm>
                <a:off x="1541" y="774"/>
                <a:ext cx="213" cy="3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177" name="Google Shape;3177;p81"/>
              <p:cNvCxnSpPr/>
              <p:nvPr/>
            </p:nvCxnSpPr>
            <p:spPr>
              <a:xfrm>
                <a:off x="4846" y="907"/>
                <a:ext cx="0" cy="190"/>
              </a:xfrm>
              <a:prstGeom prst="straightConnector1">
                <a:avLst/>
              </a:prstGeom>
              <a:noFill/>
              <a:ln w="9525" cap="flat" cmpd="sng">
                <a:solidFill>
                  <a:schemeClr val="dk1"/>
                </a:solidFill>
                <a:prstDash val="solid"/>
                <a:round/>
                <a:headEnd type="none" w="med" len="med"/>
                <a:tailEnd type="none" w="med" len="med"/>
              </a:ln>
            </p:spPr>
          </p:cxnSp>
          <p:cxnSp>
            <p:nvCxnSpPr>
              <p:cNvPr id="3178" name="Google Shape;3178;p81"/>
              <p:cNvCxnSpPr/>
              <p:nvPr/>
            </p:nvCxnSpPr>
            <p:spPr>
              <a:xfrm>
                <a:off x="4792" y="925"/>
                <a:ext cx="0" cy="190"/>
              </a:xfrm>
              <a:prstGeom prst="straightConnector1">
                <a:avLst/>
              </a:prstGeom>
              <a:noFill/>
              <a:ln w="9525" cap="flat" cmpd="sng">
                <a:solidFill>
                  <a:schemeClr val="dk1"/>
                </a:solidFill>
                <a:prstDash val="solid"/>
                <a:round/>
                <a:headEnd type="none" w="med" len="med"/>
                <a:tailEnd type="none" w="med" len="med"/>
              </a:ln>
            </p:spPr>
          </p:cxnSp>
          <p:cxnSp>
            <p:nvCxnSpPr>
              <p:cNvPr id="3179" name="Google Shape;3179;p81"/>
              <p:cNvCxnSpPr/>
              <p:nvPr/>
            </p:nvCxnSpPr>
            <p:spPr>
              <a:xfrm>
                <a:off x="4740" y="93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0" name="Google Shape;3180;p81"/>
              <p:cNvCxnSpPr/>
              <p:nvPr/>
            </p:nvCxnSpPr>
            <p:spPr>
              <a:xfrm>
                <a:off x="4695" y="94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1" name="Google Shape;3181;p81"/>
              <p:cNvCxnSpPr/>
              <p:nvPr/>
            </p:nvCxnSpPr>
            <p:spPr>
              <a:xfrm>
                <a:off x="4641" y="971"/>
                <a:ext cx="0" cy="190"/>
              </a:xfrm>
              <a:prstGeom prst="straightConnector1">
                <a:avLst/>
              </a:prstGeom>
              <a:noFill/>
              <a:ln w="9525" cap="flat" cmpd="sng">
                <a:solidFill>
                  <a:schemeClr val="dk1"/>
                </a:solidFill>
                <a:prstDash val="solid"/>
                <a:round/>
                <a:headEnd type="none" w="med" len="med"/>
                <a:tailEnd type="none" w="med" len="med"/>
              </a:ln>
            </p:spPr>
          </p:cxnSp>
          <p:cxnSp>
            <p:nvCxnSpPr>
              <p:cNvPr id="3182" name="Google Shape;3182;p81"/>
              <p:cNvCxnSpPr/>
              <p:nvPr/>
            </p:nvCxnSpPr>
            <p:spPr>
              <a:xfrm>
                <a:off x="4589" y="985"/>
                <a:ext cx="0" cy="190"/>
              </a:xfrm>
              <a:prstGeom prst="straightConnector1">
                <a:avLst/>
              </a:prstGeom>
              <a:noFill/>
              <a:ln w="9525" cap="flat" cmpd="sng">
                <a:solidFill>
                  <a:schemeClr val="dk1"/>
                </a:solidFill>
                <a:prstDash val="solid"/>
                <a:round/>
                <a:headEnd type="none" w="med" len="med"/>
                <a:tailEnd type="none" w="med" len="med"/>
              </a:ln>
            </p:spPr>
          </p:cxnSp>
          <p:cxnSp>
            <p:nvCxnSpPr>
              <p:cNvPr id="3183" name="Google Shape;3183;p81"/>
              <p:cNvCxnSpPr/>
              <p:nvPr/>
            </p:nvCxnSpPr>
            <p:spPr>
              <a:xfrm>
                <a:off x="4541" y="995"/>
                <a:ext cx="0" cy="190"/>
              </a:xfrm>
              <a:prstGeom prst="straightConnector1">
                <a:avLst/>
              </a:prstGeom>
              <a:noFill/>
              <a:ln w="9525" cap="flat" cmpd="sng">
                <a:solidFill>
                  <a:schemeClr val="dk1"/>
                </a:solidFill>
                <a:prstDash val="solid"/>
                <a:round/>
                <a:headEnd type="none" w="med" len="med"/>
                <a:tailEnd type="none" w="med" len="med"/>
              </a:ln>
            </p:spPr>
          </p:cxnSp>
          <p:cxnSp>
            <p:nvCxnSpPr>
              <p:cNvPr id="3184" name="Google Shape;3184;p81"/>
              <p:cNvCxnSpPr/>
              <p:nvPr/>
            </p:nvCxnSpPr>
            <p:spPr>
              <a:xfrm>
                <a:off x="4489" y="1003"/>
                <a:ext cx="0" cy="190"/>
              </a:xfrm>
              <a:prstGeom prst="straightConnector1">
                <a:avLst/>
              </a:prstGeom>
              <a:noFill/>
              <a:ln w="9525" cap="flat" cmpd="sng">
                <a:solidFill>
                  <a:schemeClr val="dk1"/>
                </a:solidFill>
                <a:prstDash val="solid"/>
                <a:round/>
                <a:headEnd type="none" w="med" len="med"/>
                <a:tailEnd type="none" w="med" len="med"/>
              </a:ln>
            </p:spPr>
          </p:cxnSp>
          <p:cxnSp>
            <p:nvCxnSpPr>
              <p:cNvPr id="3185" name="Google Shape;3185;p81"/>
              <p:cNvCxnSpPr/>
              <p:nvPr/>
            </p:nvCxnSpPr>
            <p:spPr>
              <a:xfrm rot="10800000">
                <a:off x="1423" y="871"/>
                <a:ext cx="0" cy="190"/>
              </a:xfrm>
              <a:prstGeom prst="straightConnector1">
                <a:avLst/>
              </a:prstGeom>
              <a:noFill/>
              <a:ln w="9525" cap="flat" cmpd="sng">
                <a:solidFill>
                  <a:schemeClr val="dk1"/>
                </a:solidFill>
                <a:prstDash val="solid"/>
                <a:round/>
                <a:headEnd type="none" w="med" len="med"/>
                <a:tailEnd type="none" w="med" len="med"/>
              </a:ln>
            </p:spPr>
          </p:cxnSp>
          <p:cxnSp>
            <p:nvCxnSpPr>
              <p:cNvPr id="3186" name="Google Shape;3186;p81"/>
              <p:cNvCxnSpPr/>
              <p:nvPr/>
            </p:nvCxnSpPr>
            <p:spPr>
              <a:xfrm rot="10800000">
                <a:off x="1477" y="853"/>
                <a:ext cx="0" cy="190"/>
              </a:xfrm>
              <a:prstGeom prst="straightConnector1">
                <a:avLst/>
              </a:prstGeom>
              <a:noFill/>
              <a:ln w="9525" cap="flat" cmpd="sng">
                <a:solidFill>
                  <a:schemeClr val="dk1"/>
                </a:solidFill>
                <a:prstDash val="solid"/>
                <a:round/>
                <a:headEnd type="none" w="med" len="med"/>
                <a:tailEnd type="none" w="med" len="med"/>
              </a:ln>
            </p:spPr>
          </p:cxnSp>
          <p:cxnSp>
            <p:nvCxnSpPr>
              <p:cNvPr id="3187" name="Google Shape;3187;p81"/>
              <p:cNvCxnSpPr/>
              <p:nvPr/>
            </p:nvCxnSpPr>
            <p:spPr>
              <a:xfrm rot="10800000">
                <a:off x="1529" y="83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8" name="Google Shape;3188;p81"/>
              <p:cNvCxnSpPr/>
              <p:nvPr/>
            </p:nvCxnSpPr>
            <p:spPr>
              <a:xfrm rot="10800000">
                <a:off x="1574" y="829"/>
                <a:ext cx="0" cy="190"/>
              </a:xfrm>
              <a:prstGeom prst="straightConnector1">
                <a:avLst/>
              </a:prstGeom>
              <a:noFill/>
              <a:ln w="9525" cap="flat" cmpd="sng">
                <a:solidFill>
                  <a:schemeClr val="dk1"/>
                </a:solidFill>
                <a:prstDash val="solid"/>
                <a:round/>
                <a:headEnd type="none" w="med" len="med"/>
                <a:tailEnd type="none" w="med" len="med"/>
              </a:ln>
            </p:spPr>
          </p:cxnSp>
          <p:cxnSp>
            <p:nvCxnSpPr>
              <p:cNvPr id="3189" name="Google Shape;3189;p81"/>
              <p:cNvCxnSpPr/>
              <p:nvPr/>
            </p:nvCxnSpPr>
            <p:spPr>
              <a:xfrm rot="10800000">
                <a:off x="1628" y="807"/>
                <a:ext cx="0" cy="190"/>
              </a:xfrm>
              <a:prstGeom prst="straightConnector1">
                <a:avLst/>
              </a:prstGeom>
              <a:noFill/>
              <a:ln w="9525" cap="flat" cmpd="sng">
                <a:solidFill>
                  <a:schemeClr val="dk1"/>
                </a:solidFill>
                <a:prstDash val="solid"/>
                <a:round/>
                <a:headEnd type="none" w="med" len="med"/>
                <a:tailEnd type="none" w="med" len="med"/>
              </a:ln>
            </p:spPr>
          </p:cxnSp>
          <p:cxnSp>
            <p:nvCxnSpPr>
              <p:cNvPr id="3190" name="Google Shape;3190;p81"/>
              <p:cNvCxnSpPr/>
              <p:nvPr/>
            </p:nvCxnSpPr>
            <p:spPr>
              <a:xfrm rot="10800000">
                <a:off x="1680" y="793"/>
                <a:ext cx="0" cy="190"/>
              </a:xfrm>
              <a:prstGeom prst="straightConnector1">
                <a:avLst/>
              </a:prstGeom>
              <a:noFill/>
              <a:ln w="9525" cap="flat" cmpd="sng">
                <a:solidFill>
                  <a:schemeClr val="dk1"/>
                </a:solidFill>
                <a:prstDash val="solid"/>
                <a:round/>
                <a:headEnd type="none" w="med" len="med"/>
                <a:tailEnd type="none" w="med" len="med"/>
              </a:ln>
            </p:spPr>
          </p:cxnSp>
          <p:cxnSp>
            <p:nvCxnSpPr>
              <p:cNvPr id="3191" name="Google Shape;3191;p81"/>
              <p:cNvCxnSpPr/>
              <p:nvPr/>
            </p:nvCxnSpPr>
            <p:spPr>
              <a:xfrm rot="10800000">
                <a:off x="1728" y="783"/>
                <a:ext cx="0" cy="190"/>
              </a:xfrm>
              <a:prstGeom prst="straightConnector1">
                <a:avLst/>
              </a:prstGeom>
              <a:noFill/>
              <a:ln w="9525" cap="flat" cmpd="sng">
                <a:solidFill>
                  <a:schemeClr val="dk1"/>
                </a:solidFill>
                <a:prstDash val="solid"/>
                <a:round/>
                <a:headEnd type="none" w="med" len="med"/>
                <a:tailEnd type="none" w="med" len="med"/>
              </a:ln>
            </p:spPr>
          </p:cxnSp>
          <p:cxnSp>
            <p:nvCxnSpPr>
              <p:cNvPr id="3192" name="Google Shape;3192;p81"/>
              <p:cNvCxnSpPr/>
              <p:nvPr/>
            </p:nvCxnSpPr>
            <p:spPr>
              <a:xfrm rot="10800000">
                <a:off x="1780" y="775"/>
                <a:ext cx="0" cy="190"/>
              </a:xfrm>
              <a:prstGeom prst="straightConnector1">
                <a:avLst/>
              </a:prstGeom>
              <a:noFill/>
              <a:ln w="9525" cap="flat" cmpd="sng">
                <a:solidFill>
                  <a:schemeClr val="dk1"/>
                </a:solidFill>
                <a:prstDash val="solid"/>
                <a:round/>
                <a:headEnd type="none" w="med" len="med"/>
                <a:tailEnd type="none" w="med" len="med"/>
              </a:ln>
            </p:spPr>
          </p:cxnSp>
        </p:grpSp>
        <p:sp>
          <p:nvSpPr>
            <p:cNvPr id="3193" name="Google Shape;3193;p81"/>
            <p:cNvSpPr txBox="1"/>
            <p:nvPr/>
          </p:nvSpPr>
          <p:spPr>
            <a:xfrm>
              <a:off x="4824339" y="4178524"/>
              <a:ext cx="379412"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194" name="Google Shape;3194;p81"/>
            <p:cNvSpPr txBox="1"/>
            <p:nvPr/>
          </p:nvSpPr>
          <p:spPr>
            <a:xfrm>
              <a:off x="7261151" y="4167411"/>
              <a:ext cx="379413"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e</a:t>
              </a:r>
              <a:endParaRPr/>
            </a:p>
          </p:txBody>
        </p:sp>
        <p:sp>
          <p:nvSpPr>
            <p:cNvPr id="3195" name="Google Shape;3195;p81"/>
            <p:cNvSpPr txBox="1"/>
            <p:nvPr/>
          </p:nvSpPr>
          <p:spPr>
            <a:xfrm>
              <a:off x="5695876" y="6216874"/>
              <a:ext cx="1062038"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L</a:t>
              </a:r>
              <a:endParaRPr/>
            </a:p>
          </p:txBody>
        </p:sp>
        <p:sp>
          <p:nvSpPr>
            <p:cNvPr id="3196" name="Google Shape;3196;p81"/>
            <p:cNvSpPr txBox="1"/>
            <p:nvPr/>
          </p:nvSpPr>
          <p:spPr>
            <a:xfrm>
              <a:off x="4252839" y="5548536"/>
              <a:ext cx="531812" cy="33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Narrow"/>
                <a:buNone/>
              </a:pPr>
              <a:r>
                <a:rPr lang="en-US" sz="1600" b="1" i="1">
                  <a:solidFill>
                    <a:schemeClr val="dk1"/>
                  </a:solidFill>
                  <a:latin typeface="Arial Narrow"/>
                  <a:ea typeface="Arial Narrow"/>
                  <a:cs typeface="Arial Narrow"/>
                  <a:sym typeface="Arial Narrow"/>
                </a:rPr>
                <a:t>θ</a:t>
              </a:r>
              <a:r>
                <a:rPr lang="en-US" sz="1600" b="1" i="1" baseline="-25000">
                  <a:solidFill>
                    <a:schemeClr val="dk1"/>
                  </a:solidFill>
                  <a:latin typeface="Arial Narrow"/>
                  <a:ea typeface="Arial Narrow"/>
                  <a:cs typeface="Arial Narrow"/>
                  <a:sym typeface="Arial Narrow"/>
                </a:rPr>
                <a:t>p</a:t>
              </a:r>
              <a:endParaRPr sz="1600" b="1" i="1">
                <a:solidFill>
                  <a:schemeClr val="dk1"/>
                </a:solidFill>
                <a:latin typeface="Arial Narrow"/>
                <a:ea typeface="Arial Narrow"/>
                <a:cs typeface="Arial Narrow"/>
                <a:sym typeface="Arial Narrow"/>
              </a:endParaRPr>
            </a:p>
          </p:txBody>
        </p:sp>
        <p:sp>
          <p:nvSpPr>
            <p:cNvPr id="3197" name="Google Shape;3197;p81"/>
            <p:cNvSpPr txBox="1"/>
            <p:nvPr/>
          </p:nvSpPr>
          <p:spPr>
            <a:xfrm>
              <a:off x="5173589" y="4276949"/>
              <a:ext cx="598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a:solidFill>
                    <a:schemeClr val="dk1"/>
                  </a:solidFill>
                  <a:latin typeface="Arial Narrow"/>
                  <a:ea typeface="Arial Narrow"/>
                  <a:cs typeface="Arial Narrow"/>
                  <a:sym typeface="Arial Narrow"/>
                </a:rPr>
                <a:t>γ</a:t>
              </a:r>
              <a:r>
                <a:rPr lang="en-US" sz="2000" b="1" i="1" baseline="-25000">
                  <a:solidFill>
                    <a:schemeClr val="dk1"/>
                  </a:solidFill>
                  <a:latin typeface="Arial Narrow"/>
                  <a:ea typeface="Arial Narrow"/>
                  <a:cs typeface="Arial Narrow"/>
                  <a:sym typeface="Arial Narrow"/>
                </a:rPr>
                <a:t>p</a:t>
              </a:r>
              <a:endParaRPr sz="2000" b="1" i="1">
                <a:solidFill>
                  <a:schemeClr val="dk1"/>
                </a:solidFill>
                <a:latin typeface="Arial Narrow"/>
                <a:ea typeface="Arial Narrow"/>
                <a:cs typeface="Arial Narrow"/>
                <a:sym typeface="Arial Narrow"/>
              </a:endParaRPr>
            </a:p>
          </p:txBody>
        </p:sp>
        <p:sp>
          <p:nvSpPr>
            <p:cNvPr id="3198" name="Google Shape;3198;p81"/>
            <p:cNvSpPr txBox="1"/>
            <p:nvPr/>
          </p:nvSpPr>
          <p:spPr>
            <a:xfrm>
              <a:off x="7094464" y="5018311"/>
              <a:ext cx="598487"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Arial Narrow"/>
                <a:buNone/>
              </a:pPr>
              <a:r>
                <a:rPr lang="en-US" sz="2000" b="1" i="1" dirty="0" err="1">
                  <a:solidFill>
                    <a:schemeClr val="dk1"/>
                  </a:solidFill>
                  <a:latin typeface="Arial Narrow"/>
                  <a:ea typeface="Arial Narrow"/>
                  <a:cs typeface="Arial Narrow"/>
                  <a:sym typeface="Arial Narrow"/>
                </a:rPr>
                <a:t>γ</a:t>
              </a:r>
              <a:r>
                <a:rPr lang="en-US" sz="2000" b="1" i="1" baseline="-25000" dirty="0" err="1">
                  <a:solidFill>
                    <a:schemeClr val="dk1"/>
                  </a:solidFill>
                  <a:latin typeface="Arial Narrow"/>
                  <a:ea typeface="Arial Narrow"/>
                  <a:cs typeface="Arial Narrow"/>
                  <a:sym typeface="Arial Narrow"/>
                </a:rPr>
                <a:t>p</a:t>
              </a:r>
              <a:endParaRPr sz="2000" b="1" i="1" dirty="0">
                <a:solidFill>
                  <a:schemeClr val="dk1"/>
                </a:solidFill>
                <a:latin typeface="Arial Narrow"/>
                <a:ea typeface="Arial Narrow"/>
                <a:cs typeface="Arial Narrow"/>
                <a:sym typeface="Arial Narrow"/>
              </a:endParaRPr>
            </a:p>
          </p:txBody>
        </p:sp>
      </p:grpSp>
      <p:sp>
        <p:nvSpPr>
          <p:cNvPr id="2" name="Arc 37">
            <a:extLst>
              <a:ext uri="{FF2B5EF4-FFF2-40B4-BE49-F238E27FC236}">
                <a16:creationId xmlns:a16="http://schemas.microsoft.com/office/drawing/2014/main" id="{B1397AB1-753E-EDB2-DE3F-4090BDD4E5F5}"/>
              </a:ext>
            </a:extLst>
          </p:cNvPr>
          <p:cNvSpPr>
            <a:spLocks noChangeAspect="1"/>
          </p:cNvSpPr>
          <p:nvPr/>
        </p:nvSpPr>
        <p:spPr bwMode="auto">
          <a:xfrm flipH="1">
            <a:off x="1146176" y="2811677"/>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 name="Arc 38">
            <a:extLst>
              <a:ext uri="{FF2B5EF4-FFF2-40B4-BE49-F238E27FC236}">
                <a16:creationId xmlns:a16="http://schemas.microsoft.com/office/drawing/2014/main" id="{00A0FCEB-CF4E-6DDC-9535-C2B95AD84A6B}"/>
              </a:ext>
            </a:extLst>
          </p:cNvPr>
          <p:cNvSpPr>
            <a:spLocks noChangeAspect="1"/>
          </p:cNvSpPr>
          <p:nvPr/>
        </p:nvSpPr>
        <p:spPr bwMode="auto">
          <a:xfrm>
            <a:off x="1336180" y="2811677"/>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Arc 41">
            <a:extLst>
              <a:ext uri="{FF2B5EF4-FFF2-40B4-BE49-F238E27FC236}">
                <a16:creationId xmlns:a16="http://schemas.microsoft.com/office/drawing/2014/main" id="{347FEA4F-58E9-00EB-306E-071C29C3D9A1}"/>
              </a:ext>
            </a:extLst>
          </p:cNvPr>
          <p:cNvSpPr>
            <a:spLocks noChangeAspect="1"/>
          </p:cNvSpPr>
          <p:nvPr/>
        </p:nvSpPr>
        <p:spPr bwMode="auto">
          <a:xfrm rot="3578149" flipH="1">
            <a:off x="2588268" y="1732024"/>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Arc 42">
            <a:extLst>
              <a:ext uri="{FF2B5EF4-FFF2-40B4-BE49-F238E27FC236}">
                <a16:creationId xmlns:a16="http://schemas.microsoft.com/office/drawing/2014/main" id="{67994CE6-95AA-E420-3CDC-FBA10ACB7762}"/>
              </a:ext>
            </a:extLst>
          </p:cNvPr>
          <p:cNvSpPr>
            <a:spLocks noChangeAspect="1"/>
          </p:cNvSpPr>
          <p:nvPr/>
        </p:nvSpPr>
        <p:spPr bwMode="auto">
          <a:xfrm rot="8504767" flipH="1">
            <a:off x="2633608" y="1865607"/>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Arc 37">
            <a:extLst>
              <a:ext uri="{FF2B5EF4-FFF2-40B4-BE49-F238E27FC236}">
                <a16:creationId xmlns:a16="http://schemas.microsoft.com/office/drawing/2014/main" id="{1A0EBD44-0893-32A3-0978-D40512CE018F}"/>
              </a:ext>
            </a:extLst>
          </p:cNvPr>
          <p:cNvSpPr>
            <a:spLocks noChangeAspect="1"/>
          </p:cNvSpPr>
          <p:nvPr/>
        </p:nvSpPr>
        <p:spPr bwMode="auto">
          <a:xfrm flipH="1">
            <a:off x="8628917" y="2754774"/>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Arc 38">
            <a:extLst>
              <a:ext uri="{FF2B5EF4-FFF2-40B4-BE49-F238E27FC236}">
                <a16:creationId xmlns:a16="http://schemas.microsoft.com/office/drawing/2014/main" id="{AC91EEBA-E197-6F84-7A23-7EBFA21FBED8}"/>
              </a:ext>
            </a:extLst>
          </p:cNvPr>
          <p:cNvSpPr>
            <a:spLocks noChangeAspect="1"/>
          </p:cNvSpPr>
          <p:nvPr/>
        </p:nvSpPr>
        <p:spPr bwMode="auto">
          <a:xfrm>
            <a:off x="8818921" y="2754774"/>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Arc 41">
            <a:extLst>
              <a:ext uri="{FF2B5EF4-FFF2-40B4-BE49-F238E27FC236}">
                <a16:creationId xmlns:a16="http://schemas.microsoft.com/office/drawing/2014/main" id="{C43BA8C8-0F1B-23DF-D945-62EAF7F5E215}"/>
              </a:ext>
            </a:extLst>
          </p:cNvPr>
          <p:cNvSpPr>
            <a:spLocks noChangeAspect="1"/>
          </p:cNvSpPr>
          <p:nvPr/>
        </p:nvSpPr>
        <p:spPr bwMode="auto">
          <a:xfrm rot="3578149" flipH="1">
            <a:off x="10088626" y="1717933"/>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Arc 42">
            <a:extLst>
              <a:ext uri="{FF2B5EF4-FFF2-40B4-BE49-F238E27FC236}">
                <a16:creationId xmlns:a16="http://schemas.microsoft.com/office/drawing/2014/main" id="{468BB1F5-612D-B450-C2BC-7C8A9E473E31}"/>
              </a:ext>
            </a:extLst>
          </p:cNvPr>
          <p:cNvSpPr>
            <a:spLocks noChangeAspect="1"/>
          </p:cNvSpPr>
          <p:nvPr/>
        </p:nvSpPr>
        <p:spPr bwMode="auto">
          <a:xfrm rot="8504767" flipH="1">
            <a:off x="10133966" y="1851516"/>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Arc 41">
            <a:extLst>
              <a:ext uri="{FF2B5EF4-FFF2-40B4-BE49-F238E27FC236}">
                <a16:creationId xmlns:a16="http://schemas.microsoft.com/office/drawing/2014/main" id="{A00B5CD3-3B87-F386-F473-7C6E31D4EE0A}"/>
              </a:ext>
            </a:extLst>
          </p:cNvPr>
          <p:cNvSpPr>
            <a:spLocks noChangeAspect="1"/>
          </p:cNvSpPr>
          <p:nvPr/>
        </p:nvSpPr>
        <p:spPr bwMode="auto">
          <a:xfrm rot="3578149" flipH="1">
            <a:off x="7411223" y="4286573"/>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Arc 42">
            <a:extLst>
              <a:ext uri="{FF2B5EF4-FFF2-40B4-BE49-F238E27FC236}">
                <a16:creationId xmlns:a16="http://schemas.microsoft.com/office/drawing/2014/main" id="{6248939B-4761-C980-4C76-174F47B500CA}"/>
              </a:ext>
            </a:extLst>
          </p:cNvPr>
          <p:cNvSpPr>
            <a:spLocks noChangeAspect="1"/>
          </p:cNvSpPr>
          <p:nvPr/>
        </p:nvSpPr>
        <p:spPr bwMode="auto">
          <a:xfrm rot="8504767" flipH="1">
            <a:off x="7456563" y="4420156"/>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Arc 37">
            <a:extLst>
              <a:ext uri="{FF2B5EF4-FFF2-40B4-BE49-F238E27FC236}">
                <a16:creationId xmlns:a16="http://schemas.microsoft.com/office/drawing/2014/main" id="{907C8DF2-AA92-ED8F-D30E-78493F393989}"/>
              </a:ext>
            </a:extLst>
          </p:cNvPr>
          <p:cNvSpPr>
            <a:spLocks noChangeAspect="1"/>
          </p:cNvSpPr>
          <p:nvPr/>
        </p:nvSpPr>
        <p:spPr bwMode="auto">
          <a:xfrm flipH="1">
            <a:off x="4780817" y="5192658"/>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Arc 38">
            <a:extLst>
              <a:ext uri="{FF2B5EF4-FFF2-40B4-BE49-F238E27FC236}">
                <a16:creationId xmlns:a16="http://schemas.microsoft.com/office/drawing/2014/main" id="{E3742A88-8BBC-0B7A-65FB-47D339298A8F}"/>
              </a:ext>
            </a:extLst>
          </p:cNvPr>
          <p:cNvSpPr>
            <a:spLocks noChangeAspect="1"/>
          </p:cNvSpPr>
          <p:nvPr/>
        </p:nvSpPr>
        <p:spPr bwMode="auto">
          <a:xfrm>
            <a:off x="4970821" y="5192658"/>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Arc 189">
            <a:extLst>
              <a:ext uri="{FF2B5EF4-FFF2-40B4-BE49-F238E27FC236}">
                <a16:creationId xmlns:a16="http://schemas.microsoft.com/office/drawing/2014/main" id="{0C727DBF-A0C5-13BB-4A77-FBE8615AB578}"/>
              </a:ext>
            </a:extLst>
          </p:cNvPr>
          <p:cNvSpPr>
            <a:spLocks noChangeAspect="1"/>
          </p:cNvSpPr>
          <p:nvPr/>
        </p:nvSpPr>
        <p:spPr bwMode="auto">
          <a:xfrm rot="17328528">
            <a:off x="5311534" y="4075876"/>
            <a:ext cx="129290" cy="151490"/>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Arc 190">
            <a:extLst>
              <a:ext uri="{FF2B5EF4-FFF2-40B4-BE49-F238E27FC236}">
                <a16:creationId xmlns:a16="http://schemas.microsoft.com/office/drawing/2014/main" id="{A034A85C-D601-3B50-916E-6C121E76945D}"/>
              </a:ext>
            </a:extLst>
          </p:cNvPr>
          <p:cNvSpPr>
            <a:spLocks noChangeAspect="1"/>
          </p:cNvSpPr>
          <p:nvPr/>
        </p:nvSpPr>
        <p:spPr bwMode="auto">
          <a:xfrm rot="12509307">
            <a:off x="5290123" y="4185331"/>
            <a:ext cx="154663" cy="151499"/>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03"/>
        <p:cNvGrpSpPr/>
        <p:nvPr/>
      </p:nvGrpSpPr>
      <p:grpSpPr>
        <a:xfrm>
          <a:off x="0" y="0"/>
          <a:ext cx="0" cy="0"/>
          <a:chOff x="0" y="0"/>
          <a:chExt cx="0" cy="0"/>
        </a:xfrm>
      </p:grpSpPr>
      <p:sp>
        <p:nvSpPr>
          <p:cNvPr id="3204" name="Google Shape;3204;p82"/>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dirty="0">
                <a:solidFill>
                  <a:schemeClr val="bg1"/>
                </a:solidFill>
              </a:rPr>
              <a:t>F3.4a Link Rotation Angle</a:t>
            </a:r>
            <a:endParaRPr dirty="0">
              <a:solidFill>
                <a:schemeClr val="bg1"/>
              </a:solidFill>
            </a:endParaRPr>
          </a:p>
        </p:txBody>
      </p:sp>
      <p:sp>
        <p:nvSpPr>
          <p:cNvPr id="3205" name="Google Shape;3205;p8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82</a:t>
            </a:fld>
            <a:endParaRPr/>
          </a:p>
        </p:txBody>
      </p:sp>
      <p:grpSp>
        <p:nvGrpSpPr>
          <p:cNvPr id="3206" name="Google Shape;3206;p82"/>
          <p:cNvGrpSpPr/>
          <p:nvPr/>
        </p:nvGrpSpPr>
        <p:grpSpPr>
          <a:xfrm>
            <a:off x="1989463" y="1052736"/>
            <a:ext cx="8213073" cy="5616624"/>
            <a:chOff x="179512" y="735285"/>
            <a:chExt cx="8677275" cy="5934075"/>
          </a:xfrm>
        </p:grpSpPr>
        <p:pic>
          <p:nvPicPr>
            <p:cNvPr id="3207" name="Google Shape;3207;p82"/>
            <p:cNvPicPr preferRelativeResize="0"/>
            <p:nvPr/>
          </p:nvPicPr>
          <p:blipFill rotWithShape="1">
            <a:blip r:embed="rId3">
              <a:alphaModFix/>
            </a:blip>
            <a:srcRect/>
            <a:stretch/>
          </p:blipFill>
          <p:spPr>
            <a:xfrm>
              <a:off x="179512" y="735285"/>
              <a:ext cx="8677275" cy="5934075"/>
            </a:xfrm>
            <a:prstGeom prst="rect">
              <a:avLst/>
            </a:prstGeom>
            <a:solidFill>
              <a:schemeClr val="dk1"/>
            </a:solidFill>
            <a:ln>
              <a:noFill/>
            </a:ln>
          </p:spPr>
        </p:pic>
        <p:grpSp>
          <p:nvGrpSpPr>
            <p:cNvPr id="3208" name="Google Shape;3208;p82"/>
            <p:cNvGrpSpPr/>
            <p:nvPr/>
          </p:nvGrpSpPr>
          <p:grpSpPr>
            <a:xfrm>
              <a:off x="4214937" y="2167210"/>
              <a:ext cx="3456000" cy="2312988"/>
              <a:chOff x="2424" y="464"/>
              <a:chExt cx="2177" cy="1457"/>
            </a:xfrm>
          </p:grpSpPr>
          <p:sp>
            <p:nvSpPr>
              <p:cNvPr id="3209" name="Google Shape;3209;p82"/>
              <p:cNvSpPr txBox="1"/>
              <p:nvPr/>
            </p:nvSpPr>
            <p:spPr>
              <a:xfrm>
                <a:off x="3524" y="464"/>
                <a:ext cx="23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Arial Narrow"/>
                  <a:buNone/>
                </a:pPr>
                <a:r>
                  <a:rPr lang="en-US" sz="1600" b="1" i="1">
                    <a:solidFill>
                      <a:srgbClr val="000000"/>
                    </a:solidFill>
                    <a:latin typeface="Arial Narrow"/>
                    <a:ea typeface="Arial Narrow"/>
                    <a:cs typeface="Arial Narrow"/>
                    <a:sym typeface="Arial Narrow"/>
                  </a:rPr>
                  <a:t>e</a:t>
                </a:r>
                <a:endParaRPr/>
              </a:p>
            </p:txBody>
          </p:sp>
          <p:sp>
            <p:nvSpPr>
              <p:cNvPr id="3210" name="Google Shape;3210;p82"/>
              <p:cNvSpPr txBox="1"/>
              <p:nvPr/>
            </p:nvSpPr>
            <p:spPr>
              <a:xfrm>
                <a:off x="3252" y="1613"/>
                <a:ext cx="669"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Arial Narrow"/>
                  <a:buNone/>
                </a:pPr>
                <a:r>
                  <a:rPr lang="en-US" sz="1600" b="1" i="1">
                    <a:solidFill>
                      <a:srgbClr val="000000"/>
                    </a:solidFill>
                    <a:latin typeface="Arial Narrow"/>
                    <a:ea typeface="Arial Narrow"/>
                    <a:cs typeface="Arial Narrow"/>
                    <a:sym typeface="Arial Narrow"/>
                  </a:rPr>
                  <a:t>L</a:t>
                </a:r>
                <a:endParaRPr/>
              </a:p>
            </p:txBody>
          </p:sp>
          <p:sp>
            <p:nvSpPr>
              <p:cNvPr id="3211" name="Google Shape;3211;p82"/>
              <p:cNvSpPr txBox="1"/>
              <p:nvPr/>
            </p:nvSpPr>
            <p:spPr>
              <a:xfrm>
                <a:off x="2424" y="1401"/>
                <a:ext cx="335" cy="2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1600"/>
                  <a:buFont typeface="Arial Narrow"/>
                  <a:buNone/>
                </a:pPr>
                <a:r>
                  <a:rPr lang="en-US" sz="1600" b="1" i="1">
                    <a:solidFill>
                      <a:srgbClr val="000000"/>
                    </a:solidFill>
                    <a:latin typeface="Arial Narrow"/>
                    <a:ea typeface="Arial Narrow"/>
                    <a:cs typeface="Arial Narrow"/>
                    <a:sym typeface="Arial Narrow"/>
                  </a:rPr>
                  <a:t>θ</a:t>
                </a:r>
                <a:r>
                  <a:rPr lang="en-US" sz="1600" b="1" i="1" baseline="-25000">
                    <a:solidFill>
                      <a:srgbClr val="000000"/>
                    </a:solidFill>
                    <a:latin typeface="Arial Narrow"/>
                    <a:ea typeface="Arial Narrow"/>
                    <a:cs typeface="Arial Narrow"/>
                    <a:sym typeface="Arial Narrow"/>
                  </a:rPr>
                  <a:t>p</a:t>
                </a:r>
                <a:endParaRPr sz="1600" b="1" i="1">
                  <a:solidFill>
                    <a:srgbClr val="000000"/>
                  </a:solidFill>
                  <a:latin typeface="Arial Narrow"/>
                  <a:ea typeface="Arial Narrow"/>
                  <a:cs typeface="Arial Narrow"/>
                  <a:sym typeface="Arial Narrow"/>
                </a:endParaRPr>
              </a:p>
            </p:txBody>
          </p:sp>
          <p:sp>
            <p:nvSpPr>
              <p:cNvPr id="3212" name="Google Shape;3212;p82"/>
              <p:cNvSpPr txBox="1"/>
              <p:nvPr/>
            </p:nvSpPr>
            <p:spPr>
              <a:xfrm>
                <a:off x="3494" y="910"/>
                <a:ext cx="377" cy="2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2000"/>
                  <a:buFont typeface="Arial Narrow"/>
                  <a:buNone/>
                </a:pPr>
                <a:r>
                  <a:rPr lang="en-US" sz="2000" b="1" i="1">
                    <a:solidFill>
                      <a:srgbClr val="000000"/>
                    </a:solidFill>
                    <a:latin typeface="Arial Narrow"/>
                    <a:ea typeface="Arial Narrow"/>
                    <a:cs typeface="Arial Narrow"/>
                    <a:sym typeface="Arial Narrow"/>
                  </a:rPr>
                  <a:t>γ</a:t>
                </a:r>
                <a:r>
                  <a:rPr lang="en-US" sz="2000" b="1" i="1" baseline="-25000">
                    <a:solidFill>
                      <a:srgbClr val="000000"/>
                    </a:solidFill>
                    <a:latin typeface="Arial Narrow"/>
                    <a:ea typeface="Arial Narrow"/>
                    <a:cs typeface="Arial Narrow"/>
                    <a:sym typeface="Arial Narrow"/>
                  </a:rPr>
                  <a:t>p</a:t>
                </a:r>
                <a:endParaRPr sz="2000" b="1" i="1">
                  <a:solidFill>
                    <a:srgbClr val="000000"/>
                  </a:solidFill>
                  <a:latin typeface="Arial Narrow"/>
                  <a:ea typeface="Arial Narrow"/>
                  <a:cs typeface="Arial Narrow"/>
                  <a:sym typeface="Arial Narrow"/>
                </a:endParaRPr>
              </a:p>
            </p:txBody>
          </p:sp>
          <p:grpSp>
            <p:nvGrpSpPr>
              <p:cNvPr id="3213" name="Google Shape;3213;p82"/>
              <p:cNvGrpSpPr/>
              <p:nvPr/>
            </p:nvGrpSpPr>
            <p:grpSpPr>
              <a:xfrm>
                <a:off x="2770" y="795"/>
                <a:ext cx="1771" cy="889"/>
                <a:chOff x="1159" y="1347"/>
                <a:chExt cx="3538" cy="1774"/>
              </a:xfrm>
            </p:grpSpPr>
            <p:grpSp>
              <p:nvGrpSpPr>
                <p:cNvPr id="3214" name="Google Shape;3214;p82"/>
                <p:cNvGrpSpPr/>
                <p:nvPr/>
              </p:nvGrpSpPr>
              <p:grpSpPr>
                <a:xfrm>
                  <a:off x="1159" y="1347"/>
                  <a:ext cx="1578" cy="1774"/>
                  <a:chOff x="1159" y="1773"/>
                  <a:chExt cx="1578" cy="1774"/>
                </a:xfrm>
              </p:grpSpPr>
              <p:cxnSp>
                <p:nvCxnSpPr>
                  <p:cNvPr id="3215" name="Google Shape;3215;p82"/>
                  <p:cNvCxnSpPr/>
                  <p:nvPr/>
                </p:nvCxnSpPr>
                <p:spPr>
                  <a:xfrm rot="10800000">
                    <a:off x="1159" y="1778"/>
                    <a:ext cx="0" cy="1768"/>
                  </a:xfrm>
                  <a:prstGeom prst="straightConnector1">
                    <a:avLst/>
                  </a:prstGeom>
                  <a:noFill/>
                  <a:ln w="12700" cap="flat" cmpd="sng">
                    <a:solidFill>
                      <a:schemeClr val="dk2"/>
                    </a:solidFill>
                    <a:prstDash val="dot"/>
                    <a:round/>
                    <a:headEnd type="none" w="med" len="med"/>
                    <a:tailEnd type="none" w="med" len="med"/>
                  </a:ln>
                </p:spPr>
              </p:cxnSp>
              <p:cxnSp>
                <p:nvCxnSpPr>
                  <p:cNvPr id="3216" name="Google Shape;3216;p82"/>
                  <p:cNvCxnSpPr/>
                  <p:nvPr/>
                </p:nvCxnSpPr>
                <p:spPr>
                  <a:xfrm>
                    <a:off x="1159" y="1778"/>
                    <a:ext cx="1578" cy="0"/>
                  </a:xfrm>
                  <a:prstGeom prst="straightConnector1">
                    <a:avLst/>
                  </a:prstGeom>
                  <a:noFill/>
                  <a:ln w="12700" cap="flat" cmpd="sng">
                    <a:solidFill>
                      <a:schemeClr val="dk2"/>
                    </a:solidFill>
                    <a:prstDash val="dot"/>
                    <a:round/>
                    <a:headEnd type="none" w="med" len="med"/>
                    <a:tailEnd type="none" w="med" len="med"/>
                  </a:ln>
                </p:spPr>
              </p:cxnSp>
              <p:sp>
                <p:nvSpPr>
                  <p:cNvPr id="3217" name="Google Shape;3217;p82"/>
                  <p:cNvSpPr/>
                  <p:nvPr/>
                </p:nvSpPr>
                <p:spPr>
                  <a:xfrm>
                    <a:off x="1159" y="1773"/>
                    <a:ext cx="1574" cy="1774"/>
                  </a:xfrm>
                  <a:custGeom>
                    <a:avLst/>
                    <a:gdLst/>
                    <a:ahLst/>
                    <a:cxnLst/>
                    <a:rect l="l" t="t" r="r" b="b"/>
                    <a:pathLst>
                      <a:path w="1574" h="1774" extrusionOk="0">
                        <a:moveTo>
                          <a:pt x="0" y="1774"/>
                        </a:moveTo>
                        <a:lnTo>
                          <a:pt x="1574" y="0"/>
                        </a:lnTo>
                      </a:path>
                    </a:pathLst>
                  </a:custGeom>
                  <a:noFill/>
                  <a:ln w="1270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218" name="Google Shape;3218;p82"/>
                <p:cNvGrpSpPr/>
                <p:nvPr/>
              </p:nvGrpSpPr>
              <p:grpSpPr>
                <a:xfrm flipH="1">
                  <a:off x="3119" y="1347"/>
                  <a:ext cx="1578" cy="1774"/>
                  <a:chOff x="1159" y="1773"/>
                  <a:chExt cx="1578" cy="1774"/>
                </a:xfrm>
              </p:grpSpPr>
              <p:cxnSp>
                <p:nvCxnSpPr>
                  <p:cNvPr id="3219" name="Google Shape;3219;p82"/>
                  <p:cNvCxnSpPr/>
                  <p:nvPr/>
                </p:nvCxnSpPr>
                <p:spPr>
                  <a:xfrm rot="10800000">
                    <a:off x="1159" y="1778"/>
                    <a:ext cx="0" cy="1768"/>
                  </a:xfrm>
                  <a:prstGeom prst="straightConnector1">
                    <a:avLst/>
                  </a:prstGeom>
                  <a:noFill/>
                  <a:ln w="12700" cap="flat" cmpd="sng">
                    <a:solidFill>
                      <a:schemeClr val="dk2"/>
                    </a:solidFill>
                    <a:prstDash val="dot"/>
                    <a:round/>
                    <a:headEnd type="none" w="med" len="med"/>
                    <a:tailEnd type="none" w="med" len="med"/>
                  </a:ln>
                </p:spPr>
              </p:cxnSp>
              <p:cxnSp>
                <p:nvCxnSpPr>
                  <p:cNvPr id="3220" name="Google Shape;3220;p82"/>
                  <p:cNvCxnSpPr/>
                  <p:nvPr/>
                </p:nvCxnSpPr>
                <p:spPr>
                  <a:xfrm>
                    <a:off x="1159" y="1778"/>
                    <a:ext cx="1578" cy="0"/>
                  </a:xfrm>
                  <a:prstGeom prst="straightConnector1">
                    <a:avLst/>
                  </a:prstGeom>
                  <a:noFill/>
                  <a:ln w="12700" cap="flat" cmpd="sng">
                    <a:solidFill>
                      <a:schemeClr val="dk2"/>
                    </a:solidFill>
                    <a:prstDash val="dot"/>
                    <a:round/>
                    <a:headEnd type="none" w="med" len="med"/>
                    <a:tailEnd type="none" w="med" len="med"/>
                  </a:ln>
                </p:spPr>
              </p:cxnSp>
              <p:sp>
                <p:nvSpPr>
                  <p:cNvPr id="3221" name="Google Shape;3221;p82"/>
                  <p:cNvSpPr/>
                  <p:nvPr/>
                </p:nvSpPr>
                <p:spPr>
                  <a:xfrm>
                    <a:off x="1159" y="1773"/>
                    <a:ext cx="1574" cy="1774"/>
                  </a:xfrm>
                  <a:custGeom>
                    <a:avLst/>
                    <a:gdLst/>
                    <a:ahLst/>
                    <a:cxnLst/>
                    <a:rect l="l" t="t" r="r" b="b"/>
                    <a:pathLst>
                      <a:path w="1574" h="1774" extrusionOk="0">
                        <a:moveTo>
                          <a:pt x="0" y="1774"/>
                        </a:moveTo>
                        <a:lnTo>
                          <a:pt x="1574" y="0"/>
                        </a:lnTo>
                      </a:path>
                    </a:pathLst>
                  </a:custGeom>
                  <a:noFill/>
                  <a:ln w="12700" cap="flat" cmpd="sng">
                    <a:solidFill>
                      <a:schemeClr val="dk2"/>
                    </a:solidFill>
                    <a:prstDash val="dot"/>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3222" name="Google Shape;3222;p82"/>
                <p:cNvCxnSpPr/>
                <p:nvPr/>
              </p:nvCxnSpPr>
              <p:spPr>
                <a:xfrm>
                  <a:off x="2733" y="1352"/>
                  <a:ext cx="390" cy="0"/>
                </a:xfrm>
                <a:prstGeom prst="straightConnector1">
                  <a:avLst/>
                </a:prstGeom>
                <a:noFill/>
                <a:ln w="12700" cap="flat" cmpd="sng">
                  <a:solidFill>
                    <a:schemeClr val="dk2"/>
                  </a:solidFill>
                  <a:prstDash val="dot"/>
                  <a:round/>
                  <a:headEnd type="none" w="med" len="med"/>
                  <a:tailEnd type="none" w="med" len="med"/>
                </a:ln>
              </p:spPr>
            </p:cxnSp>
          </p:grpSp>
          <p:grpSp>
            <p:nvGrpSpPr>
              <p:cNvPr id="3223" name="Google Shape;3223;p82"/>
              <p:cNvGrpSpPr/>
              <p:nvPr/>
            </p:nvGrpSpPr>
            <p:grpSpPr>
              <a:xfrm rot="446720">
                <a:off x="2829" y="844"/>
                <a:ext cx="790" cy="889"/>
                <a:chOff x="1159" y="1773"/>
                <a:chExt cx="1578" cy="1774"/>
              </a:xfrm>
            </p:grpSpPr>
            <p:cxnSp>
              <p:nvCxnSpPr>
                <p:cNvPr id="3224" name="Google Shape;3224;p8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225" name="Google Shape;3225;p8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226" name="Google Shape;3226;p8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227" name="Google Shape;3227;p82"/>
              <p:cNvGrpSpPr/>
              <p:nvPr/>
            </p:nvGrpSpPr>
            <p:grpSpPr>
              <a:xfrm rot="444426" flipH="1">
                <a:off x="3811" y="745"/>
                <a:ext cx="790" cy="889"/>
                <a:chOff x="1159" y="1773"/>
                <a:chExt cx="1578" cy="1774"/>
              </a:xfrm>
            </p:grpSpPr>
            <p:cxnSp>
              <p:nvCxnSpPr>
                <p:cNvPr id="3228" name="Google Shape;3228;p82"/>
                <p:cNvCxnSpPr/>
                <p:nvPr/>
              </p:nvCxnSpPr>
              <p:spPr>
                <a:xfrm rot="10800000">
                  <a:off x="1159" y="1778"/>
                  <a:ext cx="0" cy="1768"/>
                </a:xfrm>
                <a:prstGeom prst="straightConnector1">
                  <a:avLst/>
                </a:prstGeom>
                <a:noFill/>
                <a:ln w="28575" cap="flat" cmpd="sng">
                  <a:solidFill>
                    <a:schemeClr val="dk2"/>
                  </a:solidFill>
                  <a:prstDash val="solid"/>
                  <a:round/>
                  <a:headEnd type="none" w="med" len="med"/>
                  <a:tailEnd type="none" w="med" len="med"/>
                </a:ln>
              </p:spPr>
            </p:cxnSp>
            <p:cxnSp>
              <p:nvCxnSpPr>
                <p:cNvPr id="3229" name="Google Shape;3229;p82"/>
                <p:cNvCxnSpPr/>
                <p:nvPr/>
              </p:nvCxnSpPr>
              <p:spPr>
                <a:xfrm>
                  <a:off x="1159" y="1778"/>
                  <a:ext cx="1578" cy="0"/>
                </a:xfrm>
                <a:prstGeom prst="straightConnector1">
                  <a:avLst/>
                </a:prstGeom>
                <a:noFill/>
                <a:ln w="28575" cap="flat" cmpd="sng">
                  <a:solidFill>
                    <a:schemeClr val="dk2"/>
                  </a:solidFill>
                  <a:prstDash val="solid"/>
                  <a:round/>
                  <a:headEnd type="none" w="med" len="med"/>
                  <a:tailEnd type="none" w="med" len="med"/>
                </a:ln>
              </p:spPr>
            </p:cxnSp>
            <p:sp>
              <p:nvSpPr>
                <p:cNvPr id="3230" name="Google Shape;3230;p82"/>
                <p:cNvSpPr/>
                <p:nvPr/>
              </p:nvSpPr>
              <p:spPr>
                <a:xfrm>
                  <a:off x="1159" y="1773"/>
                  <a:ext cx="1574" cy="1774"/>
                </a:xfrm>
                <a:custGeom>
                  <a:avLst/>
                  <a:gdLst/>
                  <a:ahLst/>
                  <a:cxnLst/>
                  <a:rect l="l" t="t" r="r" b="b"/>
                  <a:pathLst>
                    <a:path w="1574" h="1774" extrusionOk="0">
                      <a:moveTo>
                        <a:pt x="0" y="1774"/>
                      </a:moveTo>
                      <a:lnTo>
                        <a:pt x="1574" y="0"/>
                      </a:lnTo>
                    </a:path>
                  </a:pathLst>
                </a:cu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231" name="Google Shape;3231;p82"/>
              <p:cNvSpPr/>
              <p:nvPr/>
            </p:nvSpPr>
            <p:spPr>
              <a:xfrm>
                <a:off x="3672" y="700"/>
                <a:ext cx="195" cy="200"/>
              </a:xfrm>
              <a:custGeom>
                <a:avLst/>
                <a:gdLst/>
                <a:ahLst/>
                <a:cxnLst/>
                <a:rect l="l" t="t" r="r" b="b"/>
                <a:pathLst>
                  <a:path w="390" h="401" extrusionOk="0">
                    <a:moveTo>
                      <a:pt x="0" y="401"/>
                    </a:moveTo>
                    <a:lnTo>
                      <a:pt x="390" y="0"/>
                    </a:lnTo>
                  </a:path>
                </a:pathLst>
              </a:cu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232" name="Google Shape;3232;p82"/>
              <p:cNvCxnSpPr/>
              <p:nvPr/>
            </p:nvCxnSpPr>
            <p:spPr>
              <a:xfrm rot="10800000">
                <a:off x="2770" y="1730"/>
                <a:ext cx="0" cy="191"/>
              </a:xfrm>
              <a:prstGeom prst="straightConnector1">
                <a:avLst/>
              </a:prstGeom>
              <a:noFill/>
              <a:ln w="19050" cap="flat" cmpd="sng">
                <a:solidFill>
                  <a:schemeClr val="dk1"/>
                </a:solidFill>
                <a:prstDash val="solid"/>
                <a:round/>
                <a:headEnd type="none" w="med" len="med"/>
                <a:tailEnd type="none" w="med" len="med"/>
              </a:ln>
            </p:spPr>
          </p:cxnSp>
          <p:cxnSp>
            <p:nvCxnSpPr>
              <p:cNvPr id="3233" name="Google Shape;3233;p82"/>
              <p:cNvCxnSpPr/>
              <p:nvPr/>
            </p:nvCxnSpPr>
            <p:spPr>
              <a:xfrm rot="10800000">
                <a:off x="4541" y="1730"/>
                <a:ext cx="0" cy="191"/>
              </a:xfrm>
              <a:prstGeom prst="straightConnector1">
                <a:avLst/>
              </a:prstGeom>
              <a:noFill/>
              <a:ln w="19050" cap="flat" cmpd="sng">
                <a:solidFill>
                  <a:schemeClr val="dk1"/>
                </a:solidFill>
                <a:prstDash val="solid"/>
                <a:round/>
                <a:headEnd type="none" w="med" len="med"/>
                <a:tailEnd type="none" w="med" len="med"/>
              </a:ln>
            </p:spPr>
          </p:cxnSp>
          <p:cxnSp>
            <p:nvCxnSpPr>
              <p:cNvPr id="3234" name="Google Shape;3234;p82"/>
              <p:cNvCxnSpPr/>
              <p:nvPr/>
            </p:nvCxnSpPr>
            <p:spPr>
              <a:xfrm>
                <a:off x="2770" y="1825"/>
                <a:ext cx="1771" cy="0"/>
              </a:xfrm>
              <a:prstGeom prst="straightConnector1">
                <a:avLst/>
              </a:prstGeom>
              <a:noFill/>
              <a:ln w="22225" cap="flat" cmpd="sng">
                <a:solidFill>
                  <a:schemeClr val="dk1"/>
                </a:solidFill>
                <a:prstDash val="solid"/>
                <a:round/>
                <a:headEnd type="triangle" w="med" len="med"/>
                <a:tailEnd type="triangle" w="med" len="med"/>
              </a:ln>
            </p:spPr>
          </p:cxnSp>
          <p:cxnSp>
            <p:nvCxnSpPr>
              <p:cNvPr id="3235" name="Google Shape;3235;p82"/>
              <p:cNvCxnSpPr/>
              <p:nvPr/>
            </p:nvCxnSpPr>
            <p:spPr>
              <a:xfrm rot="10800000">
                <a:off x="3551" y="649"/>
                <a:ext cx="0" cy="99"/>
              </a:xfrm>
              <a:prstGeom prst="straightConnector1">
                <a:avLst/>
              </a:prstGeom>
              <a:noFill/>
              <a:ln w="19050" cap="flat" cmpd="sng">
                <a:solidFill>
                  <a:schemeClr val="dk1"/>
                </a:solidFill>
                <a:prstDash val="solid"/>
                <a:round/>
                <a:headEnd type="none" w="med" len="med"/>
                <a:tailEnd type="none" w="med" len="med"/>
              </a:ln>
            </p:spPr>
          </p:cxnSp>
          <p:cxnSp>
            <p:nvCxnSpPr>
              <p:cNvPr id="3236" name="Google Shape;3236;p82"/>
              <p:cNvCxnSpPr/>
              <p:nvPr/>
            </p:nvCxnSpPr>
            <p:spPr>
              <a:xfrm rot="10800000">
                <a:off x="3751" y="649"/>
                <a:ext cx="0" cy="99"/>
              </a:xfrm>
              <a:prstGeom prst="straightConnector1">
                <a:avLst/>
              </a:prstGeom>
              <a:noFill/>
              <a:ln w="19050" cap="flat" cmpd="sng">
                <a:solidFill>
                  <a:schemeClr val="dk1"/>
                </a:solidFill>
                <a:prstDash val="solid"/>
                <a:round/>
                <a:headEnd type="none" w="med" len="med"/>
                <a:tailEnd type="none" w="med" len="med"/>
              </a:ln>
            </p:spPr>
          </p:cxnSp>
          <p:cxnSp>
            <p:nvCxnSpPr>
              <p:cNvPr id="3237" name="Google Shape;3237;p82"/>
              <p:cNvCxnSpPr/>
              <p:nvPr/>
            </p:nvCxnSpPr>
            <p:spPr>
              <a:xfrm>
                <a:off x="3551" y="676"/>
                <a:ext cx="200" cy="0"/>
              </a:xfrm>
              <a:prstGeom prst="straightConnector1">
                <a:avLst/>
              </a:prstGeom>
              <a:noFill/>
              <a:ln w="15875" cap="flat" cmpd="sng">
                <a:solidFill>
                  <a:schemeClr val="dk1"/>
                </a:solidFill>
                <a:prstDash val="solid"/>
                <a:round/>
                <a:headEnd type="triangle" w="med" len="med"/>
                <a:tailEnd type="triangle" w="med" len="med"/>
              </a:ln>
            </p:spPr>
          </p:cxnSp>
          <p:sp>
            <p:nvSpPr>
              <p:cNvPr id="3240" name="Google Shape;3240;p82"/>
              <p:cNvSpPr/>
              <p:nvPr/>
            </p:nvSpPr>
            <p:spPr>
              <a:xfrm>
                <a:off x="3686" y="910"/>
                <a:ext cx="106" cy="19"/>
              </a:xfrm>
              <a:custGeom>
                <a:avLst/>
                <a:gdLst/>
                <a:ahLst/>
                <a:cxnLst/>
                <a:rect l="l" t="t" r="r" b="b"/>
                <a:pathLst>
                  <a:path w="213" h="39" extrusionOk="0">
                    <a:moveTo>
                      <a:pt x="0" y="0"/>
                    </a:moveTo>
                    <a:lnTo>
                      <a:pt x="213" y="3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3243" name="Google Shape;3243;p82"/>
              <p:cNvCxnSpPr/>
              <p:nvPr/>
            </p:nvCxnSpPr>
            <p:spPr>
              <a:xfrm>
                <a:off x="2722" y="1683"/>
                <a:ext cx="119" cy="0"/>
              </a:xfrm>
              <a:prstGeom prst="straightConnector1">
                <a:avLst/>
              </a:prstGeom>
              <a:noFill/>
              <a:ln w="15875" cap="flat" cmpd="sng">
                <a:solidFill>
                  <a:schemeClr val="dk2"/>
                </a:solidFill>
                <a:prstDash val="solid"/>
                <a:round/>
                <a:headEnd type="none" w="med" len="med"/>
                <a:tailEnd type="none" w="med" len="med"/>
              </a:ln>
            </p:spPr>
          </p:cxnSp>
          <p:cxnSp>
            <p:nvCxnSpPr>
              <p:cNvPr id="3244" name="Google Shape;3244;p82"/>
              <p:cNvCxnSpPr/>
              <p:nvPr/>
            </p:nvCxnSpPr>
            <p:spPr>
              <a:xfrm>
                <a:off x="4469" y="1681"/>
                <a:ext cx="120" cy="0"/>
              </a:xfrm>
              <a:prstGeom prst="straightConnector1">
                <a:avLst/>
              </a:prstGeom>
              <a:noFill/>
              <a:ln w="15875" cap="flat" cmpd="sng">
                <a:solidFill>
                  <a:schemeClr val="dk2"/>
                </a:solidFill>
                <a:prstDash val="solid"/>
                <a:round/>
                <a:headEnd type="none" w="med" len="med"/>
                <a:tailEnd type="none" w="med" len="med"/>
              </a:ln>
            </p:spPr>
          </p:cxnSp>
        </p:grpSp>
      </p:grpSp>
      <p:sp>
        <p:nvSpPr>
          <p:cNvPr id="4" name="Arc 37">
            <a:extLst>
              <a:ext uri="{FF2B5EF4-FFF2-40B4-BE49-F238E27FC236}">
                <a16:creationId xmlns:a16="http://schemas.microsoft.com/office/drawing/2014/main" id="{E435525F-8E9B-B50C-B124-DCAD330E0B8C}"/>
              </a:ext>
            </a:extLst>
          </p:cNvPr>
          <p:cNvSpPr>
            <a:spLocks noChangeAspect="1"/>
          </p:cNvSpPr>
          <p:nvPr/>
        </p:nvSpPr>
        <p:spPr bwMode="auto">
          <a:xfrm flipH="1">
            <a:off x="6185867" y="3873276"/>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 name="Arc 38">
            <a:extLst>
              <a:ext uri="{FF2B5EF4-FFF2-40B4-BE49-F238E27FC236}">
                <a16:creationId xmlns:a16="http://schemas.microsoft.com/office/drawing/2014/main" id="{75617B0C-3A35-1261-61E2-ECB6C589EEFC}"/>
              </a:ext>
            </a:extLst>
          </p:cNvPr>
          <p:cNvSpPr>
            <a:spLocks noChangeAspect="1"/>
          </p:cNvSpPr>
          <p:nvPr/>
        </p:nvSpPr>
        <p:spPr bwMode="auto">
          <a:xfrm>
            <a:off x="6375871" y="3873276"/>
            <a:ext cx="127995" cy="151905"/>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Arc 41">
            <a:extLst>
              <a:ext uri="{FF2B5EF4-FFF2-40B4-BE49-F238E27FC236}">
                <a16:creationId xmlns:a16="http://schemas.microsoft.com/office/drawing/2014/main" id="{09D1195A-AC81-EC80-DCCA-579EB9F3A78B}"/>
              </a:ext>
            </a:extLst>
          </p:cNvPr>
          <p:cNvSpPr>
            <a:spLocks noChangeAspect="1"/>
          </p:cNvSpPr>
          <p:nvPr/>
        </p:nvSpPr>
        <p:spPr bwMode="auto">
          <a:xfrm rot="3578149" flipH="1">
            <a:off x="7554846" y="2895140"/>
            <a:ext cx="129636" cy="151844"/>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Arc 42">
            <a:extLst>
              <a:ext uri="{FF2B5EF4-FFF2-40B4-BE49-F238E27FC236}">
                <a16:creationId xmlns:a16="http://schemas.microsoft.com/office/drawing/2014/main" id="{673C7B6C-E038-720F-F785-3EF2B4CAF409}"/>
              </a:ext>
            </a:extLst>
          </p:cNvPr>
          <p:cNvSpPr>
            <a:spLocks noChangeAspect="1"/>
          </p:cNvSpPr>
          <p:nvPr/>
        </p:nvSpPr>
        <p:spPr bwMode="auto">
          <a:xfrm rot="8504767" flipH="1">
            <a:off x="7600186" y="3028723"/>
            <a:ext cx="155024" cy="151905"/>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49"/>
        <p:cNvGrpSpPr/>
        <p:nvPr/>
      </p:nvGrpSpPr>
      <p:grpSpPr>
        <a:xfrm>
          <a:off x="0" y="0"/>
          <a:ext cx="0" cy="0"/>
          <a:chOff x="0" y="0"/>
          <a:chExt cx="0" cy="0"/>
        </a:xfrm>
      </p:grpSpPr>
      <p:grpSp>
        <p:nvGrpSpPr>
          <p:cNvPr id="3250" name="Google Shape;3250;p83"/>
          <p:cNvGrpSpPr/>
          <p:nvPr/>
        </p:nvGrpSpPr>
        <p:grpSpPr>
          <a:xfrm>
            <a:off x="1989463" y="1055938"/>
            <a:ext cx="8216106" cy="5619388"/>
            <a:chOff x="0" y="291"/>
            <a:chExt cx="5613" cy="3839"/>
          </a:xfrm>
          <a:solidFill>
            <a:schemeClr val="tx1"/>
          </a:solidFill>
        </p:grpSpPr>
        <p:pic>
          <p:nvPicPr>
            <p:cNvPr id="3251" name="Google Shape;3251;p83"/>
            <p:cNvPicPr preferRelativeResize="0"/>
            <p:nvPr/>
          </p:nvPicPr>
          <p:blipFill rotWithShape="1">
            <a:blip r:embed="rId3"/>
            <a:srcRect/>
            <a:stretch/>
          </p:blipFill>
          <p:spPr>
            <a:xfrm>
              <a:off x="0" y="291"/>
              <a:ext cx="5613" cy="3839"/>
            </a:xfrm>
            <a:prstGeom prst="rect">
              <a:avLst/>
            </a:prstGeom>
            <a:grpFill/>
          </p:spPr>
        </p:pic>
        <p:cxnSp>
          <p:nvCxnSpPr>
            <p:cNvPr id="3252" name="Google Shape;3252;p83"/>
            <p:cNvCxnSpPr/>
            <p:nvPr/>
          </p:nvCxnSpPr>
          <p:spPr>
            <a:xfrm>
              <a:off x="2384" y="535"/>
              <a:ext cx="0" cy="2772"/>
            </a:xfrm>
            <a:prstGeom prst="straightConnector1">
              <a:avLst/>
            </a:prstGeom>
            <a:grpFill/>
            <a:ln w="28575" cap="flat" cmpd="sng">
              <a:solidFill>
                <a:schemeClr val="dk2"/>
              </a:solidFill>
              <a:prstDash val="dash"/>
              <a:round/>
              <a:headEnd type="none" w="med" len="med"/>
              <a:tailEnd type="none" w="med" len="med"/>
            </a:ln>
          </p:spPr>
        </p:cxnSp>
        <p:cxnSp>
          <p:nvCxnSpPr>
            <p:cNvPr id="3253" name="Google Shape;3253;p83"/>
            <p:cNvCxnSpPr/>
            <p:nvPr/>
          </p:nvCxnSpPr>
          <p:spPr>
            <a:xfrm>
              <a:off x="3292" y="535"/>
              <a:ext cx="0" cy="2772"/>
            </a:xfrm>
            <a:prstGeom prst="straightConnector1">
              <a:avLst/>
            </a:prstGeom>
            <a:grpFill/>
            <a:ln w="28575" cap="flat" cmpd="sng">
              <a:solidFill>
                <a:schemeClr val="dk2"/>
              </a:solidFill>
              <a:prstDash val="dash"/>
              <a:round/>
              <a:headEnd type="none" w="med" len="med"/>
              <a:tailEnd type="none" w="med" len="med"/>
            </a:ln>
          </p:spPr>
        </p:cxnSp>
        <p:sp>
          <p:nvSpPr>
            <p:cNvPr id="3254" name="Google Shape;3254;p83"/>
            <p:cNvSpPr txBox="1"/>
            <p:nvPr/>
          </p:nvSpPr>
          <p:spPr>
            <a:xfrm>
              <a:off x="2074" y="3265"/>
              <a:ext cx="573" cy="252"/>
            </a:xfrm>
            <a:prstGeom prst="rect">
              <a:avLst/>
            </a:prstGeom>
            <a:grp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Arial Narrow"/>
                <a:buNone/>
              </a:pPr>
              <a:r>
                <a:rPr lang="en-US" sz="1800" b="1" i="1" dirty="0">
                  <a:solidFill>
                    <a:srgbClr val="FFFF00"/>
                  </a:solidFill>
                  <a:latin typeface="Arial Narrow"/>
                  <a:ea typeface="Arial Narrow"/>
                  <a:cs typeface="Arial Narrow"/>
                  <a:sym typeface="Arial Narrow"/>
                </a:rPr>
                <a:t>1.6</a:t>
              </a:r>
              <a:endParaRPr dirty="0">
                <a:solidFill>
                  <a:srgbClr val="FFFF00"/>
                </a:solidFill>
              </a:endParaRPr>
            </a:p>
          </p:txBody>
        </p:sp>
        <p:sp>
          <p:nvSpPr>
            <p:cNvPr id="3255" name="Google Shape;3255;p83"/>
            <p:cNvSpPr txBox="1"/>
            <p:nvPr/>
          </p:nvSpPr>
          <p:spPr>
            <a:xfrm>
              <a:off x="3006" y="3258"/>
              <a:ext cx="573" cy="252"/>
            </a:xfrm>
            <a:prstGeom prst="rect">
              <a:avLst/>
            </a:prstGeom>
            <a:grp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Arial Narrow"/>
                <a:buNone/>
              </a:pPr>
              <a:r>
                <a:rPr lang="en-US" sz="1800" b="1" i="1">
                  <a:solidFill>
                    <a:srgbClr val="FFFF00"/>
                  </a:solidFill>
                  <a:latin typeface="Arial Narrow"/>
                  <a:ea typeface="Arial Narrow"/>
                  <a:cs typeface="Arial Narrow"/>
                  <a:sym typeface="Arial Narrow"/>
                </a:rPr>
                <a:t>2.6</a:t>
              </a:r>
              <a:endParaRPr>
                <a:solidFill>
                  <a:srgbClr val="FFFF00"/>
                </a:solidFill>
              </a:endParaRPr>
            </a:p>
          </p:txBody>
        </p:sp>
        <p:cxnSp>
          <p:nvCxnSpPr>
            <p:cNvPr id="3256" name="Google Shape;3256;p83"/>
            <p:cNvCxnSpPr/>
            <p:nvPr/>
          </p:nvCxnSpPr>
          <p:spPr>
            <a:xfrm>
              <a:off x="920" y="3116"/>
              <a:ext cx="1464" cy="0"/>
            </a:xfrm>
            <a:prstGeom prst="straightConnector1">
              <a:avLst/>
            </a:prstGeom>
            <a:grpFill/>
            <a:ln w="28575" cap="flat" cmpd="sng">
              <a:solidFill>
                <a:schemeClr val="dk2"/>
              </a:solidFill>
              <a:prstDash val="solid"/>
              <a:round/>
              <a:headEnd type="triangle" w="med" len="med"/>
              <a:tailEnd type="triangle" w="med" len="med"/>
            </a:ln>
          </p:spPr>
        </p:cxnSp>
        <p:cxnSp>
          <p:nvCxnSpPr>
            <p:cNvPr id="3257" name="Google Shape;3257;p83"/>
            <p:cNvCxnSpPr/>
            <p:nvPr/>
          </p:nvCxnSpPr>
          <p:spPr>
            <a:xfrm>
              <a:off x="2402" y="3116"/>
              <a:ext cx="890" cy="0"/>
            </a:xfrm>
            <a:prstGeom prst="straightConnector1">
              <a:avLst/>
            </a:prstGeom>
            <a:grpFill/>
            <a:ln w="28575" cap="flat" cmpd="sng">
              <a:solidFill>
                <a:schemeClr val="dk2"/>
              </a:solidFill>
              <a:prstDash val="solid"/>
              <a:round/>
              <a:headEnd type="triangle" w="med" len="med"/>
              <a:tailEnd type="triangle" w="med" len="med"/>
            </a:ln>
          </p:spPr>
        </p:cxnSp>
        <p:cxnSp>
          <p:nvCxnSpPr>
            <p:cNvPr id="3258" name="Google Shape;3258;p83"/>
            <p:cNvCxnSpPr/>
            <p:nvPr/>
          </p:nvCxnSpPr>
          <p:spPr>
            <a:xfrm>
              <a:off x="3311" y="3116"/>
              <a:ext cx="1816" cy="0"/>
            </a:xfrm>
            <a:prstGeom prst="straightConnector1">
              <a:avLst/>
            </a:prstGeom>
            <a:grpFill/>
            <a:ln w="28575" cap="flat" cmpd="sng">
              <a:solidFill>
                <a:schemeClr val="dk2"/>
              </a:solidFill>
              <a:prstDash val="solid"/>
              <a:round/>
              <a:headEnd type="triangle" w="med" len="med"/>
              <a:tailEnd type="triangle" w="med" len="med"/>
            </a:ln>
          </p:spPr>
        </p:cxnSp>
        <p:cxnSp>
          <p:nvCxnSpPr>
            <p:cNvPr id="3259" name="Google Shape;3259;p83"/>
            <p:cNvCxnSpPr/>
            <p:nvPr/>
          </p:nvCxnSpPr>
          <p:spPr>
            <a:xfrm>
              <a:off x="5128" y="3116"/>
              <a:ext cx="95" cy="0"/>
            </a:xfrm>
            <a:prstGeom prst="straightConnector1">
              <a:avLst/>
            </a:prstGeom>
            <a:grpFill/>
            <a:ln w="28575" cap="flat" cmpd="sng">
              <a:solidFill>
                <a:schemeClr val="lt2"/>
              </a:solidFill>
              <a:prstDash val="solid"/>
              <a:round/>
              <a:headEnd type="none" w="med" len="med"/>
              <a:tailEnd type="triangle" w="med" len="med"/>
            </a:ln>
          </p:spPr>
        </p:cxnSp>
        <p:sp>
          <p:nvSpPr>
            <p:cNvPr id="3260" name="Google Shape;3260;p83"/>
            <p:cNvSpPr txBox="1"/>
            <p:nvPr/>
          </p:nvSpPr>
          <p:spPr>
            <a:xfrm>
              <a:off x="1159" y="2878"/>
              <a:ext cx="1014"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dirty="0">
                  <a:solidFill>
                    <a:schemeClr val="dk2"/>
                  </a:solidFill>
                  <a:latin typeface="Arial Narrow"/>
                  <a:ea typeface="Arial Narrow"/>
                  <a:cs typeface="Arial Narrow"/>
                  <a:sym typeface="Arial Narrow"/>
                </a:rPr>
                <a:t>Shear Yielding</a:t>
              </a:r>
              <a:endParaRPr dirty="0"/>
            </a:p>
          </p:txBody>
        </p:sp>
        <p:sp>
          <p:nvSpPr>
            <p:cNvPr id="3261" name="Google Shape;3261;p83"/>
            <p:cNvSpPr txBox="1"/>
            <p:nvPr/>
          </p:nvSpPr>
          <p:spPr>
            <a:xfrm>
              <a:off x="3683" y="2881"/>
              <a:ext cx="1286" cy="2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Flexural Yielding</a:t>
              </a:r>
              <a:endParaRPr/>
            </a:p>
          </p:txBody>
        </p:sp>
        <p:sp>
          <p:nvSpPr>
            <p:cNvPr id="3262" name="Google Shape;3262;p83"/>
            <p:cNvSpPr txBox="1"/>
            <p:nvPr/>
          </p:nvSpPr>
          <p:spPr>
            <a:xfrm>
              <a:off x="2528" y="2734"/>
              <a:ext cx="739" cy="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1600"/>
                <a:buFont typeface="Arial Narrow"/>
                <a:buNone/>
              </a:pPr>
              <a:r>
                <a:rPr lang="en-US" sz="1600" b="1">
                  <a:solidFill>
                    <a:schemeClr val="dk2"/>
                  </a:solidFill>
                  <a:latin typeface="Arial Narrow"/>
                  <a:ea typeface="Arial Narrow"/>
                  <a:cs typeface="Arial Narrow"/>
                  <a:sym typeface="Arial Narrow"/>
                </a:rPr>
                <a:t>Shear + Flexure</a:t>
              </a:r>
              <a:endParaRPr/>
            </a:p>
          </p:txBody>
        </p:sp>
      </p:grpSp>
      <p:sp>
        <p:nvSpPr>
          <p:cNvPr id="3263" name="Google Shape;3263;p83"/>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dirty="0">
                <a:solidFill>
                  <a:schemeClr val="bg1"/>
                </a:solidFill>
              </a:rPr>
              <a:t>F3.4a Link Rotation Angle</a:t>
            </a:r>
            <a:endParaRPr dirty="0">
              <a:solidFill>
                <a:schemeClr val="bg1"/>
              </a:solidFill>
            </a:endParaRPr>
          </a:p>
        </p:txBody>
      </p:sp>
      <p:sp>
        <p:nvSpPr>
          <p:cNvPr id="3264" name="Google Shape;3264;p8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269"/>
        <p:cNvGrpSpPr/>
        <p:nvPr/>
      </p:nvGrpSpPr>
      <p:grpSpPr>
        <a:xfrm>
          <a:off x="0" y="0"/>
          <a:ext cx="0" cy="0"/>
          <a:chOff x="0" y="0"/>
          <a:chExt cx="0" cy="0"/>
        </a:xfrm>
      </p:grpSpPr>
      <p:sp>
        <p:nvSpPr>
          <p:cNvPr id="3270" name="Google Shape;3270;p84"/>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F3.4b Lateral Bracing of Link</a:t>
            </a:r>
            <a:endParaRPr/>
          </a:p>
        </p:txBody>
      </p:sp>
      <p:sp>
        <p:nvSpPr>
          <p:cNvPr id="3271" name="Google Shape;3271;p8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grpSp>
        <p:nvGrpSpPr>
          <p:cNvPr id="3272" name="Google Shape;3272;p84"/>
          <p:cNvGrpSpPr/>
          <p:nvPr/>
        </p:nvGrpSpPr>
        <p:grpSpPr>
          <a:xfrm>
            <a:off x="2279575" y="1844824"/>
            <a:ext cx="7386246" cy="4682165"/>
            <a:chOff x="1993590" y="2105465"/>
            <a:chExt cx="6980405" cy="4424899"/>
          </a:xfrm>
        </p:grpSpPr>
        <p:grpSp>
          <p:nvGrpSpPr>
            <p:cNvPr id="3273" name="Google Shape;3273;p84"/>
            <p:cNvGrpSpPr/>
            <p:nvPr/>
          </p:nvGrpSpPr>
          <p:grpSpPr>
            <a:xfrm>
              <a:off x="1993590" y="2981572"/>
              <a:ext cx="6980405" cy="3548792"/>
              <a:chOff x="839" y="774"/>
              <a:chExt cx="4064" cy="2066"/>
            </a:xfrm>
          </p:grpSpPr>
          <p:grpSp>
            <p:nvGrpSpPr>
              <p:cNvPr id="3274" name="Google Shape;3274;p84"/>
              <p:cNvGrpSpPr/>
              <p:nvPr/>
            </p:nvGrpSpPr>
            <p:grpSpPr>
              <a:xfrm>
                <a:off x="839" y="774"/>
                <a:ext cx="4064" cy="573"/>
                <a:chOff x="815" y="774"/>
                <a:chExt cx="4064" cy="573"/>
              </a:xfrm>
            </p:grpSpPr>
            <p:sp>
              <p:nvSpPr>
                <p:cNvPr id="3275" name="Google Shape;3275;p84"/>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276" name="Google Shape;3276;p84"/>
                <p:cNvGrpSpPr/>
                <p:nvPr/>
              </p:nvGrpSpPr>
              <p:grpSpPr>
                <a:xfrm>
                  <a:off x="815" y="774"/>
                  <a:ext cx="4064" cy="47"/>
                  <a:chOff x="815" y="774"/>
                  <a:chExt cx="4064" cy="47"/>
                </a:xfrm>
              </p:grpSpPr>
              <p:cxnSp>
                <p:nvCxnSpPr>
                  <p:cNvPr id="3277" name="Google Shape;3277;p8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278" name="Google Shape;3278;p8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279" name="Google Shape;3279;p84"/>
                <p:cNvGrpSpPr/>
                <p:nvPr/>
              </p:nvGrpSpPr>
              <p:grpSpPr>
                <a:xfrm>
                  <a:off x="815" y="1300"/>
                  <a:ext cx="4064" cy="47"/>
                  <a:chOff x="815" y="774"/>
                  <a:chExt cx="4064" cy="47"/>
                </a:xfrm>
              </p:grpSpPr>
              <p:cxnSp>
                <p:nvCxnSpPr>
                  <p:cNvPr id="3280" name="Google Shape;3280;p84"/>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281" name="Google Shape;3281;p84"/>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282" name="Google Shape;3282;p84"/>
              <p:cNvGrpSpPr/>
              <p:nvPr/>
            </p:nvGrpSpPr>
            <p:grpSpPr>
              <a:xfrm>
                <a:off x="913" y="1347"/>
                <a:ext cx="1412" cy="1493"/>
                <a:chOff x="1093" y="1347"/>
                <a:chExt cx="1412" cy="1493"/>
              </a:xfrm>
            </p:grpSpPr>
            <p:grpSp>
              <p:nvGrpSpPr>
                <p:cNvPr id="3283" name="Google Shape;3283;p84"/>
                <p:cNvGrpSpPr/>
                <p:nvPr/>
              </p:nvGrpSpPr>
              <p:grpSpPr>
                <a:xfrm>
                  <a:off x="1733" y="1347"/>
                  <a:ext cx="772" cy="671"/>
                  <a:chOff x="1733" y="1347"/>
                  <a:chExt cx="772" cy="671"/>
                </a:xfrm>
              </p:grpSpPr>
              <p:sp>
                <p:nvSpPr>
                  <p:cNvPr id="3284" name="Google Shape;3284;p8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85" name="Google Shape;3285;p8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86" name="Google Shape;3286;p8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287" name="Google Shape;3287;p8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288" name="Google Shape;3288;p84"/>
              <p:cNvGrpSpPr/>
              <p:nvPr/>
            </p:nvGrpSpPr>
            <p:grpSpPr>
              <a:xfrm flipH="1">
                <a:off x="3430" y="1341"/>
                <a:ext cx="1412" cy="1493"/>
                <a:chOff x="1093" y="1347"/>
                <a:chExt cx="1412" cy="1493"/>
              </a:xfrm>
            </p:grpSpPr>
            <p:grpSp>
              <p:nvGrpSpPr>
                <p:cNvPr id="3289" name="Google Shape;3289;p84"/>
                <p:cNvGrpSpPr/>
                <p:nvPr/>
              </p:nvGrpSpPr>
              <p:grpSpPr>
                <a:xfrm>
                  <a:off x="1733" y="1347"/>
                  <a:ext cx="772" cy="671"/>
                  <a:chOff x="1733" y="1347"/>
                  <a:chExt cx="772" cy="671"/>
                </a:xfrm>
              </p:grpSpPr>
              <p:sp>
                <p:nvSpPr>
                  <p:cNvPr id="3290" name="Google Shape;3290;p84"/>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91" name="Google Shape;3291;p84"/>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2" name="Google Shape;3292;p84"/>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293" name="Google Shape;3293;p84"/>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294" name="Google Shape;3294;p84"/>
              <p:cNvSpPr/>
              <p:nvPr/>
            </p:nvSpPr>
            <p:spPr>
              <a:xfrm>
                <a:off x="229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5" name="Google Shape;3295;p84"/>
              <p:cNvSpPr/>
              <p:nvPr/>
            </p:nvSpPr>
            <p:spPr>
              <a:xfrm>
                <a:off x="3442"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6" name="Google Shape;3296;p84"/>
              <p:cNvSpPr/>
              <p:nvPr/>
            </p:nvSpPr>
            <p:spPr>
              <a:xfrm>
                <a:off x="298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7" name="Google Shape;3297;p84"/>
              <p:cNvSpPr/>
              <p:nvPr/>
            </p:nvSpPr>
            <p:spPr>
              <a:xfrm>
                <a:off x="321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8" name="Google Shape;3298;p84"/>
              <p:cNvSpPr/>
              <p:nvPr/>
            </p:nvSpPr>
            <p:spPr>
              <a:xfrm>
                <a:off x="275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299" name="Google Shape;3299;p84"/>
              <p:cNvSpPr/>
              <p:nvPr/>
            </p:nvSpPr>
            <p:spPr>
              <a:xfrm>
                <a:off x="252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300" name="Google Shape;3300;p84"/>
              <p:cNvSpPr/>
              <p:nvPr/>
            </p:nvSpPr>
            <p:spPr>
              <a:xfrm>
                <a:off x="156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301" name="Google Shape;3301;p84"/>
              <p:cNvSpPr/>
              <p:nvPr/>
            </p:nvSpPr>
            <p:spPr>
              <a:xfrm>
                <a:off x="419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302" name="Google Shape;3302;p84"/>
            <p:cNvCxnSpPr/>
            <p:nvPr/>
          </p:nvCxnSpPr>
          <p:spPr>
            <a:xfrm>
              <a:off x="6485164" y="2194250"/>
              <a:ext cx="0" cy="638954"/>
            </a:xfrm>
            <a:prstGeom prst="straightConnector1">
              <a:avLst/>
            </a:prstGeom>
            <a:noFill/>
            <a:ln w="28575" cap="flat" cmpd="sng">
              <a:solidFill>
                <a:schemeClr val="dk1"/>
              </a:solidFill>
              <a:prstDash val="solid"/>
              <a:round/>
              <a:headEnd type="none" w="med" len="med"/>
              <a:tailEnd type="none" w="med" len="med"/>
            </a:ln>
          </p:spPr>
        </p:cxnSp>
        <p:cxnSp>
          <p:nvCxnSpPr>
            <p:cNvPr id="3303" name="Google Shape;3303;p84"/>
            <p:cNvCxnSpPr/>
            <p:nvPr/>
          </p:nvCxnSpPr>
          <p:spPr>
            <a:xfrm rot="10800000" flipH="1">
              <a:off x="4487573" y="2501426"/>
              <a:ext cx="2016485" cy="3709"/>
            </a:xfrm>
            <a:prstGeom prst="straightConnector1">
              <a:avLst/>
            </a:prstGeom>
            <a:noFill/>
            <a:ln w="28575" cap="flat" cmpd="sng">
              <a:solidFill>
                <a:schemeClr val="dk1"/>
              </a:solidFill>
              <a:prstDash val="solid"/>
              <a:round/>
              <a:headEnd type="triangle" w="med" len="med"/>
              <a:tailEnd type="triangle" w="med" len="med"/>
            </a:ln>
          </p:spPr>
        </p:cxnSp>
        <p:sp>
          <p:nvSpPr>
            <p:cNvPr id="3304" name="Google Shape;3304;p84"/>
            <p:cNvSpPr txBox="1"/>
            <p:nvPr/>
          </p:nvSpPr>
          <p:spPr>
            <a:xfrm>
              <a:off x="4511496" y="2105465"/>
              <a:ext cx="2028507" cy="378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cxnSp>
          <p:nvCxnSpPr>
            <p:cNvPr id="3305" name="Google Shape;3305;p84"/>
            <p:cNvCxnSpPr/>
            <p:nvPr/>
          </p:nvCxnSpPr>
          <p:spPr>
            <a:xfrm>
              <a:off x="4497879" y="2194250"/>
              <a:ext cx="0" cy="638954"/>
            </a:xfrm>
            <a:prstGeom prst="straightConnector1">
              <a:avLst/>
            </a:prstGeom>
            <a:noFill/>
            <a:ln w="28575" cap="flat" cmpd="sng">
              <a:solidFill>
                <a:schemeClr val="dk1"/>
              </a:solidFill>
              <a:prstDash val="solid"/>
              <a:round/>
              <a:headEnd type="none" w="med" len="med"/>
              <a:tailEnd type="none" w="med" len="med"/>
            </a:ln>
          </p:spPr>
        </p:cxnSp>
      </p:grpSp>
      <p:cxnSp>
        <p:nvCxnSpPr>
          <p:cNvPr id="3306" name="Google Shape;3306;p84"/>
          <p:cNvCxnSpPr/>
          <p:nvPr/>
        </p:nvCxnSpPr>
        <p:spPr>
          <a:xfrm flipH="1">
            <a:off x="4893846" y="1237850"/>
            <a:ext cx="10886" cy="588407"/>
          </a:xfrm>
          <a:prstGeom prst="straightConnector1">
            <a:avLst/>
          </a:prstGeom>
          <a:noFill/>
          <a:ln w="25400" cap="flat" cmpd="sng">
            <a:solidFill>
              <a:schemeClr val="dk2"/>
            </a:solidFill>
            <a:prstDash val="solid"/>
            <a:round/>
            <a:headEnd type="none" w="med" len="med"/>
            <a:tailEnd type="triangle" w="med" len="med"/>
          </a:ln>
        </p:spPr>
      </p:cxnSp>
      <p:grpSp>
        <p:nvGrpSpPr>
          <p:cNvPr id="3307" name="Google Shape;3307;p84"/>
          <p:cNvGrpSpPr/>
          <p:nvPr/>
        </p:nvGrpSpPr>
        <p:grpSpPr>
          <a:xfrm>
            <a:off x="4893847" y="1086636"/>
            <a:ext cx="7418961" cy="758188"/>
            <a:chOff x="2085" y="678"/>
            <a:chExt cx="4082" cy="717"/>
          </a:xfrm>
        </p:grpSpPr>
        <p:sp>
          <p:nvSpPr>
            <p:cNvPr id="3308" name="Google Shape;3308;p84"/>
            <p:cNvSpPr txBox="1"/>
            <p:nvPr/>
          </p:nvSpPr>
          <p:spPr>
            <a:xfrm>
              <a:off x="3501" y="678"/>
              <a:ext cx="2666" cy="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200"/>
                <a:buFont typeface="Arial"/>
                <a:buNone/>
              </a:pPr>
              <a:r>
                <a:rPr lang="en-US" sz="2200" b="0">
                  <a:solidFill>
                    <a:schemeClr val="dk2"/>
                  </a:solidFill>
                  <a:latin typeface="Arial"/>
                  <a:ea typeface="Arial"/>
                  <a:cs typeface="Arial"/>
                  <a:sym typeface="Arial"/>
                </a:rPr>
                <a:t>Lateral bracing required at top and bottom link flanges at link ends</a:t>
              </a:r>
              <a:endParaRPr/>
            </a:p>
          </p:txBody>
        </p:sp>
        <p:cxnSp>
          <p:nvCxnSpPr>
            <p:cNvPr id="3309" name="Google Shape;3309;p84"/>
            <p:cNvCxnSpPr/>
            <p:nvPr/>
          </p:nvCxnSpPr>
          <p:spPr>
            <a:xfrm rot="10800000">
              <a:off x="2085" y="821"/>
              <a:ext cx="1386" cy="0"/>
            </a:xfrm>
            <a:prstGeom prst="straightConnector1">
              <a:avLst/>
            </a:prstGeom>
            <a:noFill/>
            <a:ln w="25400" cap="flat" cmpd="sng">
              <a:solidFill>
                <a:schemeClr val="dk2"/>
              </a:solidFill>
              <a:prstDash val="solid"/>
              <a:round/>
              <a:headEnd type="none" w="med" len="med"/>
              <a:tailEnd type="none" w="med" len="med"/>
            </a:ln>
          </p:spPr>
        </p:cxnSp>
        <p:cxnSp>
          <p:nvCxnSpPr>
            <p:cNvPr id="3310" name="Google Shape;3310;p84"/>
            <p:cNvCxnSpPr/>
            <p:nvPr/>
          </p:nvCxnSpPr>
          <p:spPr>
            <a:xfrm>
              <a:off x="3262" y="821"/>
              <a:ext cx="0" cy="574"/>
            </a:xfrm>
            <a:prstGeom prst="straightConnector1">
              <a:avLst/>
            </a:prstGeom>
            <a:noFill/>
            <a:ln w="25400" cap="flat" cmpd="sng">
              <a:solidFill>
                <a:schemeClr val="dk2"/>
              </a:solidFill>
              <a:prstDash val="solid"/>
              <a:round/>
              <a:headEnd type="none" w="med" len="med"/>
              <a:tailEnd type="triangle" w="med" len="med"/>
            </a:ln>
          </p:spPr>
        </p:cxnSp>
      </p:gr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p85"/>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System Requirements</a:t>
            </a:r>
            <a:endParaRPr/>
          </a:p>
        </p:txBody>
      </p:sp>
      <p:sp>
        <p:nvSpPr>
          <p:cNvPr id="3317" name="Google Shape;3317;p85"/>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318" name="Google Shape;3318;p8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sp>
        <p:nvSpPr>
          <p:cNvPr id="3319" name="Google Shape;3319;p85"/>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Bracing shall be provided at both the top and bottom link flanges at the ends of the link for I-shaped sections.</a:t>
            </a:r>
            <a:endParaRPr/>
          </a:p>
        </p:txBody>
      </p:sp>
      <p:sp>
        <p:nvSpPr>
          <p:cNvPr id="3320" name="Google Shape;3320;p85"/>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F3.4b Bracing of Link</a:t>
            </a:r>
            <a:endParaRPr/>
          </a:p>
        </p:txBody>
      </p:sp>
      <p:sp>
        <p:nvSpPr>
          <p:cNvPr id="3321" name="Google Shape;3321;p85"/>
          <p:cNvSpPr txBox="1"/>
          <p:nvPr/>
        </p:nvSpPr>
        <p:spPr>
          <a:xfrm>
            <a:off x="1306828" y="3364360"/>
            <a:ext cx="9104270"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dirty="0">
                <a:solidFill>
                  <a:schemeClr val="dk1"/>
                </a:solidFill>
                <a:latin typeface="Arial"/>
                <a:ea typeface="Arial"/>
                <a:cs typeface="Arial"/>
                <a:sym typeface="Arial"/>
              </a:rPr>
              <a:t>Bracing shall have an available </a:t>
            </a:r>
            <a:r>
              <a:rPr lang="en-US" sz="2800" b="1" i="1" dirty="0">
                <a:solidFill>
                  <a:schemeClr val="dk2"/>
                </a:solidFill>
                <a:latin typeface="Arial"/>
                <a:ea typeface="Arial"/>
                <a:cs typeface="Arial"/>
                <a:sym typeface="Arial"/>
              </a:rPr>
              <a:t>strength and stiffness as required for expected plastic hinge locations</a:t>
            </a:r>
            <a:r>
              <a:rPr lang="en-US" sz="2800" b="0" dirty="0">
                <a:solidFill>
                  <a:schemeClr val="dk1"/>
                </a:solidFill>
                <a:latin typeface="Arial"/>
                <a:ea typeface="Arial"/>
                <a:cs typeface="Arial"/>
                <a:sym typeface="Arial"/>
              </a:rPr>
              <a:t> by Section D1.2c.  </a:t>
            </a:r>
            <a:endParaRPr dirty="0"/>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26"/>
        <p:cNvGrpSpPr/>
        <p:nvPr/>
      </p:nvGrpSpPr>
      <p:grpSpPr>
        <a:xfrm>
          <a:off x="0" y="0"/>
          <a:ext cx="0" cy="0"/>
          <a:chOff x="0" y="0"/>
          <a:chExt cx="0" cy="0"/>
        </a:xfrm>
      </p:grpSpPr>
      <p:sp>
        <p:nvSpPr>
          <p:cNvPr id="3327" name="Google Shape;3327;p8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pic>
        <p:nvPicPr>
          <p:cNvPr id="3328" name="Google Shape;3328;p86" descr="EBF19"/>
          <p:cNvPicPr preferRelativeResize="0"/>
          <p:nvPr/>
        </p:nvPicPr>
        <p:blipFill rotWithShape="1">
          <a:blip r:embed="rId3">
            <a:alphaModFix/>
          </a:blip>
          <a:srcRect/>
          <a:stretch/>
        </p:blipFill>
        <p:spPr>
          <a:xfrm>
            <a:off x="942277" y="0"/>
            <a:ext cx="10307445" cy="6858000"/>
          </a:xfrm>
          <a:prstGeom prst="rect">
            <a:avLst/>
          </a:prstGeom>
          <a:noFill/>
          <a:ln>
            <a:noFill/>
          </a:ln>
        </p:spPr>
      </p:pic>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sp>
        <p:nvSpPr>
          <p:cNvPr id="3334" name="Google Shape;3334;p8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pic>
        <p:nvPicPr>
          <p:cNvPr id="3335" name="Google Shape;3335;p87" descr="EBF20"/>
          <p:cNvPicPr preferRelativeResize="0"/>
          <p:nvPr/>
        </p:nvPicPr>
        <p:blipFill rotWithShape="1">
          <a:blip r:embed="rId3">
            <a:alphaModFix/>
          </a:blip>
          <a:srcRect/>
          <a:stretch/>
        </p:blipFill>
        <p:spPr>
          <a:xfrm>
            <a:off x="1708807" y="0"/>
            <a:ext cx="8774386" cy="6858000"/>
          </a:xfrm>
          <a:prstGeom prst="rect">
            <a:avLst/>
          </a:prstGeom>
          <a:noFill/>
          <a:ln>
            <a:noFill/>
          </a:ln>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340"/>
        <p:cNvGrpSpPr/>
        <p:nvPr/>
      </p:nvGrpSpPr>
      <p:grpSpPr>
        <a:xfrm>
          <a:off x="0" y="0"/>
          <a:ext cx="0" cy="0"/>
          <a:chOff x="0" y="0"/>
          <a:chExt cx="0" cy="0"/>
        </a:xfrm>
      </p:grpSpPr>
      <p:sp>
        <p:nvSpPr>
          <p:cNvPr id="3341" name="Google Shape;3341;p8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3342" name="Google Shape;3342;p88" descr="EBF18"/>
          <p:cNvPicPr preferRelativeResize="0"/>
          <p:nvPr/>
        </p:nvPicPr>
        <p:blipFill rotWithShape="1">
          <a:blip r:embed="rId3">
            <a:alphaModFix/>
          </a:blip>
          <a:srcRect/>
          <a:stretch/>
        </p:blipFill>
        <p:spPr>
          <a:xfrm>
            <a:off x="941762" y="0"/>
            <a:ext cx="10308476" cy="6858000"/>
          </a:xfrm>
          <a:prstGeom prst="rect">
            <a:avLst/>
          </a:prstGeom>
          <a:noFill/>
          <a:ln>
            <a:noFill/>
          </a:ln>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89"/>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349" name="Google Shape;3349;p89"/>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350" name="Google Shape;3350;p8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sp>
        <p:nvSpPr>
          <p:cNvPr id="3351" name="Google Shape;3351;p89"/>
          <p:cNvSpPr txBox="1"/>
          <p:nvPr/>
        </p:nvSpPr>
        <p:spPr>
          <a:xfrm>
            <a:off x="1306828" y="194081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600"/>
              <a:buFont typeface="Arial"/>
              <a:buNone/>
            </a:pPr>
            <a:r>
              <a:rPr lang="en-US" sz="2600" b="1" i="1">
                <a:solidFill>
                  <a:schemeClr val="dk2"/>
                </a:solidFill>
                <a:latin typeface="Arial"/>
                <a:ea typeface="Arial"/>
                <a:cs typeface="Arial"/>
                <a:sym typeface="Arial"/>
              </a:rPr>
              <a:t>Brace members</a:t>
            </a:r>
            <a:r>
              <a:rPr lang="en-US" sz="2600" b="1" i="1">
                <a:solidFill>
                  <a:schemeClr val="dk1"/>
                </a:solidFill>
                <a:latin typeface="Arial"/>
                <a:ea typeface="Arial"/>
                <a:cs typeface="Arial"/>
                <a:sym typeface="Arial"/>
              </a:rPr>
              <a:t> </a:t>
            </a:r>
            <a:r>
              <a:rPr lang="en-US" sz="2600" b="0">
                <a:solidFill>
                  <a:schemeClr val="dk1"/>
                </a:solidFill>
                <a:latin typeface="Arial"/>
                <a:ea typeface="Arial"/>
                <a:cs typeface="Arial"/>
                <a:sym typeface="Arial"/>
              </a:rPr>
              <a:t>shall satisfy width-to-thickness limitations in Section D1.1 for moderately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md</a:t>
            </a:r>
            <a:r>
              <a:rPr lang="en-US" sz="2600" b="0">
                <a:solidFill>
                  <a:schemeClr val="dk1"/>
                </a:solidFill>
                <a:latin typeface="Arial"/>
                <a:ea typeface="Arial"/>
                <a:cs typeface="Arial"/>
                <a:sym typeface="Arial"/>
              </a:rPr>
              <a:t>)</a:t>
            </a:r>
            <a:endParaRPr/>
          </a:p>
        </p:txBody>
      </p:sp>
      <p:sp>
        <p:nvSpPr>
          <p:cNvPr id="3352" name="Google Shape;3352;p89"/>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F3.5a Basic Requirements</a:t>
            </a:r>
            <a:endParaRPr/>
          </a:p>
        </p:txBody>
      </p:sp>
      <p:sp>
        <p:nvSpPr>
          <p:cNvPr id="3353" name="Google Shape;3353;p89"/>
          <p:cNvSpPr txBox="1"/>
          <p:nvPr/>
        </p:nvSpPr>
        <p:spPr>
          <a:xfrm>
            <a:off x="1306828" y="321645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600"/>
              <a:buFont typeface="Arial"/>
              <a:buNone/>
            </a:pPr>
            <a:r>
              <a:rPr lang="en-US" sz="2600" b="1" i="1">
                <a:solidFill>
                  <a:schemeClr val="dk2"/>
                </a:solidFill>
                <a:latin typeface="Arial"/>
                <a:ea typeface="Arial"/>
                <a:cs typeface="Arial"/>
                <a:sym typeface="Arial"/>
              </a:rPr>
              <a:t>Column members</a:t>
            </a:r>
            <a:r>
              <a:rPr lang="en-US" sz="2600" b="1" i="1">
                <a:solidFill>
                  <a:schemeClr val="dk1"/>
                </a:solidFill>
                <a:latin typeface="Arial"/>
                <a:ea typeface="Arial"/>
                <a:cs typeface="Arial"/>
                <a:sym typeface="Arial"/>
              </a:rPr>
              <a:t> </a:t>
            </a:r>
            <a:r>
              <a:rPr lang="en-US" sz="2600" b="0">
                <a:solidFill>
                  <a:schemeClr val="dk1"/>
                </a:solidFill>
                <a:latin typeface="Arial"/>
                <a:ea typeface="Arial"/>
                <a:cs typeface="Arial"/>
                <a:sym typeface="Arial"/>
              </a:rPr>
              <a:t>shall satisfy width-to-thickness limitations in Section D1.1 for highly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hd</a:t>
            </a:r>
            <a:r>
              <a:rPr lang="en-US" sz="2600" b="0">
                <a:solidFill>
                  <a:schemeClr val="dk1"/>
                </a:solidFill>
                <a:latin typeface="Arial"/>
                <a:ea typeface="Arial"/>
                <a:cs typeface="Arial"/>
                <a:sym typeface="Arial"/>
              </a:rPr>
              <a:t>)</a:t>
            </a:r>
            <a:endParaRPr/>
          </a:p>
        </p:txBody>
      </p:sp>
      <p:sp>
        <p:nvSpPr>
          <p:cNvPr id="3354" name="Google Shape;3354;p89"/>
          <p:cNvSpPr txBox="1"/>
          <p:nvPr/>
        </p:nvSpPr>
        <p:spPr>
          <a:xfrm>
            <a:off x="1306828" y="4584610"/>
            <a:ext cx="9829732" cy="12926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Where</a:t>
            </a:r>
            <a:r>
              <a:rPr lang="en-US" sz="2600" b="0">
                <a:solidFill>
                  <a:schemeClr val="dk2"/>
                </a:solidFill>
                <a:latin typeface="Arial"/>
                <a:ea typeface="Arial"/>
                <a:cs typeface="Arial"/>
                <a:sym typeface="Arial"/>
              </a:rPr>
              <a:t> </a:t>
            </a:r>
            <a:r>
              <a:rPr lang="en-US" sz="2600" b="1" i="1">
                <a:solidFill>
                  <a:schemeClr val="dk2"/>
                </a:solidFill>
                <a:latin typeface="Arial"/>
                <a:ea typeface="Arial"/>
                <a:cs typeface="Arial"/>
                <a:sym typeface="Arial"/>
              </a:rPr>
              <a:t>beam outside of the link is a different section from the link, the beam</a:t>
            </a:r>
            <a:r>
              <a:rPr lang="en-US" sz="2600" b="1" i="1">
                <a:solidFill>
                  <a:schemeClr val="dk1"/>
                </a:solidFill>
                <a:latin typeface="Arial"/>
                <a:ea typeface="Arial"/>
                <a:cs typeface="Arial"/>
                <a:sym typeface="Arial"/>
              </a:rPr>
              <a:t> </a:t>
            </a:r>
            <a:r>
              <a:rPr lang="en-US" sz="2600" b="0">
                <a:solidFill>
                  <a:schemeClr val="dk1"/>
                </a:solidFill>
                <a:latin typeface="Arial"/>
                <a:ea typeface="Arial"/>
                <a:cs typeface="Arial"/>
                <a:sym typeface="Arial"/>
              </a:rPr>
              <a:t>shall satisfy width-to-thickness limitations in Section D1.1 for moderately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md</a:t>
            </a:r>
            <a:r>
              <a:rPr lang="en-US" sz="2600" b="0">
                <a:solidFill>
                  <a:schemeClr val="dk1"/>
                </a:solidFill>
                <a:latin typeface="Arial"/>
                <a:ea typeface="Arial"/>
                <a:cs typeface="Arial"/>
                <a:sym typeface="Arial"/>
              </a:rPr>
              <a:t>)</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pic>
        <p:nvPicPr>
          <p:cNvPr id="448" name="Google Shape;448;p9" descr="EBF1"/>
          <p:cNvPicPr preferRelativeResize="0"/>
          <p:nvPr/>
        </p:nvPicPr>
        <p:blipFill rotWithShape="1">
          <a:blip r:embed="rId3">
            <a:alphaModFix/>
          </a:blip>
          <a:srcRect l="5810" t="487" r="2159" b="7541"/>
          <a:stretch/>
        </p:blipFill>
        <p:spPr>
          <a:xfrm>
            <a:off x="1217712" y="102278"/>
            <a:ext cx="9756576" cy="6653443"/>
          </a:xfrm>
          <a:prstGeom prst="rect">
            <a:avLst/>
          </a:prstGeom>
          <a:noFill/>
          <a:ln>
            <a:noFill/>
          </a:ln>
        </p:spPr>
      </p:pic>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3360" name="Google Shape;3360;p90"/>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F3.5a Basic Requirements</a:t>
            </a:r>
            <a:endParaRPr/>
          </a:p>
        </p:txBody>
      </p:sp>
      <p:sp>
        <p:nvSpPr>
          <p:cNvPr id="3361" name="Google Shape;3361;p90"/>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90</a:t>
            </a:fld>
            <a:endParaRPr/>
          </a:p>
        </p:txBody>
      </p:sp>
      <p:grpSp>
        <p:nvGrpSpPr>
          <p:cNvPr id="3362" name="Google Shape;3362;p90"/>
          <p:cNvGrpSpPr/>
          <p:nvPr/>
        </p:nvGrpSpPr>
        <p:grpSpPr>
          <a:xfrm>
            <a:off x="2492103" y="2439094"/>
            <a:ext cx="7102475" cy="3644289"/>
            <a:chOff x="1063" y="869"/>
            <a:chExt cx="3634" cy="1865"/>
          </a:xfrm>
        </p:grpSpPr>
        <p:grpSp>
          <p:nvGrpSpPr>
            <p:cNvPr id="3363" name="Google Shape;3363;p90"/>
            <p:cNvGrpSpPr/>
            <p:nvPr/>
          </p:nvGrpSpPr>
          <p:grpSpPr>
            <a:xfrm flipH="1">
              <a:off x="3070" y="869"/>
              <a:ext cx="1627" cy="1865"/>
              <a:chOff x="1063" y="869"/>
              <a:chExt cx="1627" cy="1865"/>
            </a:xfrm>
          </p:grpSpPr>
          <p:grpSp>
            <p:nvGrpSpPr>
              <p:cNvPr id="3364" name="Google Shape;3364;p90"/>
              <p:cNvGrpSpPr/>
              <p:nvPr/>
            </p:nvGrpSpPr>
            <p:grpSpPr>
              <a:xfrm>
                <a:off x="1063" y="869"/>
                <a:ext cx="1627" cy="1865"/>
                <a:chOff x="1063" y="869"/>
                <a:chExt cx="1627" cy="1865"/>
              </a:xfrm>
            </p:grpSpPr>
            <p:sp>
              <p:nvSpPr>
                <p:cNvPr id="3365" name="Google Shape;3365;p90"/>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366" name="Google Shape;3366;p90"/>
                <p:cNvGrpSpPr/>
                <p:nvPr/>
              </p:nvGrpSpPr>
              <p:grpSpPr>
                <a:xfrm>
                  <a:off x="2334" y="1156"/>
                  <a:ext cx="355" cy="242"/>
                  <a:chOff x="2334" y="1156"/>
                  <a:chExt cx="355" cy="242"/>
                </a:xfrm>
              </p:grpSpPr>
              <p:sp>
                <p:nvSpPr>
                  <p:cNvPr id="3367" name="Google Shape;3367;p90"/>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68" name="Google Shape;3368;p90"/>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369" name="Google Shape;3369;p90"/>
                <p:cNvGrpSpPr/>
                <p:nvPr/>
              </p:nvGrpSpPr>
              <p:grpSpPr>
                <a:xfrm>
                  <a:off x="1063" y="869"/>
                  <a:ext cx="192" cy="1865"/>
                  <a:chOff x="1063" y="1013"/>
                  <a:chExt cx="192" cy="1721"/>
                </a:xfrm>
              </p:grpSpPr>
              <p:sp>
                <p:nvSpPr>
                  <p:cNvPr id="3370" name="Google Shape;3370;p90"/>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371" name="Google Shape;3371;p90"/>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3372" name="Google Shape;3372;p90"/>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3373" name="Google Shape;3373;p90"/>
                <p:cNvGrpSpPr/>
                <p:nvPr/>
              </p:nvGrpSpPr>
              <p:grpSpPr>
                <a:xfrm>
                  <a:off x="1255" y="869"/>
                  <a:ext cx="1435" cy="287"/>
                  <a:chOff x="1255" y="869"/>
                  <a:chExt cx="1435" cy="287"/>
                </a:xfrm>
              </p:grpSpPr>
              <p:grpSp>
                <p:nvGrpSpPr>
                  <p:cNvPr id="3374" name="Google Shape;3374;p90"/>
                  <p:cNvGrpSpPr/>
                  <p:nvPr/>
                </p:nvGrpSpPr>
                <p:grpSpPr>
                  <a:xfrm>
                    <a:off x="1255" y="869"/>
                    <a:ext cx="1434" cy="287"/>
                    <a:chOff x="1255" y="869"/>
                    <a:chExt cx="1434" cy="287"/>
                  </a:xfrm>
                </p:grpSpPr>
                <p:grpSp>
                  <p:nvGrpSpPr>
                    <p:cNvPr id="3375" name="Google Shape;3375;p90"/>
                    <p:cNvGrpSpPr/>
                    <p:nvPr/>
                  </p:nvGrpSpPr>
                  <p:grpSpPr>
                    <a:xfrm>
                      <a:off x="1255" y="869"/>
                      <a:ext cx="1434" cy="287"/>
                      <a:chOff x="1255" y="869"/>
                      <a:chExt cx="1434" cy="287"/>
                    </a:xfrm>
                  </p:grpSpPr>
                  <p:sp>
                    <p:nvSpPr>
                      <p:cNvPr id="3376" name="Google Shape;3376;p90"/>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377" name="Google Shape;3377;p90"/>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3378" name="Google Shape;3378;p90"/>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3379" name="Google Shape;3379;p90"/>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380" name="Google Shape;3380;p90"/>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381" name="Google Shape;3381;p90"/>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382" name="Google Shape;3382;p90"/>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383" name="Google Shape;3383;p90"/>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3384" name="Google Shape;3384;p90"/>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3385" name="Google Shape;3385;p90"/>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3386" name="Google Shape;3386;p90"/>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3387" name="Google Shape;3387;p90"/>
            <p:cNvGrpSpPr/>
            <p:nvPr/>
          </p:nvGrpSpPr>
          <p:grpSpPr>
            <a:xfrm>
              <a:off x="1063" y="869"/>
              <a:ext cx="1627" cy="1865"/>
              <a:chOff x="1063" y="869"/>
              <a:chExt cx="1627" cy="1865"/>
            </a:xfrm>
          </p:grpSpPr>
          <p:grpSp>
            <p:nvGrpSpPr>
              <p:cNvPr id="3388" name="Google Shape;3388;p90"/>
              <p:cNvGrpSpPr/>
              <p:nvPr/>
            </p:nvGrpSpPr>
            <p:grpSpPr>
              <a:xfrm>
                <a:off x="1063" y="869"/>
                <a:ext cx="1627" cy="1865"/>
                <a:chOff x="1063" y="869"/>
                <a:chExt cx="1627" cy="1865"/>
              </a:xfrm>
            </p:grpSpPr>
            <p:sp>
              <p:nvSpPr>
                <p:cNvPr id="3389" name="Google Shape;3389;p90"/>
                <p:cNvSpPr/>
                <p:nvPr/>
              </p:nvSpPr>
              <p:spPr>
                <a:xfrm>
                  <a:off x="1259" y="2293"/>
                  <a:ext cx="315" cy="435"/>
                </a:xfrm>
                <a:custGeom>
                  <a:avLst/>
                  <a:gdLst/>
                  <a:ahLst/>
                  <a:cxnLst/>
                  <a:rect l="l" t="t" r="r" b="b"/>
                  <a:pathLst>
                    <a:path w="315" h="435" extrusionOk="0">
                      <a:moveTo>
                        <a:pt x="0" y="0"/>
                      </a:moveTo>
                      <a:lnTo>
                        <a:pt x="169" y="0"/>
                      </a:lnTo>
                      <a:lnTo>
                        <a:pt x="315" y="145"/>
                      </a:lnTo>
                      <a:lnTo>
                        <a:pt x="315" y="435"/>
                      </a:lnTo>
                      <a:lnTo>
                        <a:pt x="0" y="435"/>
                      </a:lnTo>
                      <a:lnTo>
                        <a:pt x="0" y="0"/>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3390" name="Google Shape;3390;p90"/>
                <p:cNvGrpSpPr/>
                <p:nvPr/>
              </p:nvGrpSpPr>
              <p:grpSpPr>
                <a:xfrm>
                  <a:off x="2334" y="1156"/>
                  <a:ext cx="355" cy="242"/>
                  <a:chOff x="2334" y="1156"/>
                  <a:chExt cx="355" cy="242"/>
                </a:xfrm>
              </p:grpSpPr>
              <p:sp>
                <p:nvSpPr>
                  <p:cNvPr id="3391" name="Google Shape;3391;p90"/>
                  <p:cNvSpPr/>
                  <p:nvPr/>
                </p:nvSpPr>
                <p:spPr>
                  <a:xfrm>
                    <a:off x="2334" y="1156"/>
                    <a:ext cx="338" cy="242"/>
                  </a:xfrm>
                  <a:custGeom>
                    <a:avLst/>
                    <a:gdLst/>
                    <a:ahLst/>
                    <a:cxnLst/>
                    <a:rect l="l" t="t" r="r" b="b"/>
                    <a:pathLst>
                      <a:path w="338" h="242" extrusionOk="0">
                        <a:moveTo>
                          <a:pt x="338" y="193"/>
                        </a:moveTo>
                        <a:lnTo>
                          <a:pt x="121" y="242"/>
                        </a:lnTo>
                        <a:lnTo>
                          <a:pt x="24" y="145"/>
                        </a:lnTo>
                        <a:lnTo>
                          <a:pt x="0" y="0"/>
                        </a:lnTo>
                        <a:lnTo>
                          <a:pt x="338" y="0"/>
                        </a:lnTo>
                        <a:lnTo>
                          <a:pt x="338" y="193"/>
                        </a:lnTo>
                        <a:close/>
                      </a:path>
                    </a:pathLst>
                  </a:custGeom>
                  <a:gradFill>
                    <a:gsLst>
                      <a:gs pos="0">
                        <a:srgbClr val="DDDDDD"/>
                      </a:gs>
                      <a:gs pos="100000">
                        <a:srgbClr val="666666"/>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392" name="Google Shape;3392;p90"/>
                  <p:cNvSpPr/>
                  <p:nvPr/>
                </p:nvSpPr>
                <p:spPr>
                  <a:xfrm>
                    <a:off x="2672" y="1156"/>
                    <a:ext cx="17" cy="196"/>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393" name="Google Shape;3393;p90"/>
                <p:cNvGrpSpPr/>
                <p:nvPr/>
              </p:nvGrpSpPr>
              <p:grpSpPr>
                <a:xfrm>
                  <a:off x="1063" y="869"/>
                  <a:ext cx="192" cy="1865"/>
                  <a:chOff x="1063" y="1013"/>
                  <a:chExt cx="192" cy="1721"/>
                </a:xfrm>
              </p:grpSpPr>
              <p:sp>
                <p:nvSpPr>
                  <p:cNvPr id="3394" name="Google Shape;3394;p90"/>
                  <p:cNvSpPr/>
                  <p:nvPr/>
                </p:nvSpPr>
                <p:spPr>
                  <a:xfrm>
                    <a:off x="1063" y="1013"/>
                    <a:ext cx="192" cy="1721"/>
                  </a:xfrm>
                  <a:prstGeom prst="rect">
                    <a:avLst/>
                  </a:prstGeom>
                  <a:gradFill>
                    <a:gsLst>
                      <a:gs pos="0">
                        <a:srgbClr val="8C8C8C"/>
                      </a:gs>
                      <a:gs pos="50000">
                        <a:srgbClr val="DDDDDD"/>
                      </a:gs>
                      <a:gs pos="100000">
                        <a:srgbClr val="8C8C8C"/>
                      </a:gs>
                    </a:gsLst>
                    <a:lin ang="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395" name="Google Shape;3395;p90"/>
                  <p:cNvCxnSpPr/>
                  <p:nvPr/>
                </p:nvCxnSpPr>
                <p:spPr>
                  <a:xfrm>
                    <a:off x="1223" y="1013"/>
                    <a:ext cx="0" cy="1721"/>
                  </a:xfrm>
                  <a:prstGeom prst="straightConnector1">
                    <a:avLst/>
                  </a:prstGeom>
                  <a:noFill/>
                  <a:ln w="12700" cap="flat" cmpd="sng">
                    <a:solidFill>
                      <a:schemeClr val="dk1"/>
                    </a:solidFill>
                    <a:prstDash val="solid"/>
                    <a:round/>
                    <a:headEnd type="none" w="med" len="med"/>
                    <a:tailEnd type="none" w="med" len="med"/>
                  </a:ln>
                </p:spPr>
              </p:cxnSp>
              <p:cxnSp>
                <p:nvCxnSpPr>
                  <p:cNvPr id="3396" name="Google Shape;3396;p90"/>
                  <p:cNvCxnSpPr/>
                  <p:nvPr/>
                </p:nvCxnSpPr>
                <p:spPr>
                  <a:xfrm>
                    <a:off x="1095" y="1013"/>
                    <a:ext cx="0" cy="1721"/>
                  </a:xfrm>
                  <a:prstGeom prst="straightConnector1">
                    <a:avLst/>
                  </a:prstGeom>
                  <a:noFill/>
                  <a:ln w="12700" cap="flat" cmpd="sng">
                    <a:solidFill>
                      <a:schemeClr val="dk1"/>
                    </a:solidFill>
                    <a:prstDash val="solid"/>
                    <a:round/>
                    <a:headEnd type="none" w="med" len="med"/>
                    <a:tailEnd type="none" w="med" len="med"/>
                  </a:ln>
                </p:spPr>
              </p:cxnSp>
            </p:grpSp>
            <p:grpSp>
              <p:nvGrpSpPr>
                <p:cNvPr id="3397" name="Google Shape;3397;p90"/>
                <p:cNvGrpSpPr/>
                <p:nvPr/>
              </p:nvGrpSpPr>
              <p:grpSpPr>
                <a:xfrm>
                  <a:off x="1255" y="869"/>
                  <a:ext cx="1435" cy="287"/>
                  <a:chOff x="1255" y="869"/>
                  <a:chExt cx="1435" cy="287"/>
                </a:xfrm>
              </p:grpSpPr>
              <p:grpSp>
                <p:nvGrpSpPr>
                  <p:cNvPr id="3398" name="Google Shape;3398;p90"/>
                  <p:cNvGrpSpPr/>
                  <p:nvPr/>
                </p:nvGrpSpPr>
                <p:grpSpPr>
                  <a:xfrm>
                    <a:off x="1255" y="869"/>
                    <a:ext cx="1434" cy="287"/>
                    <a:chOff x="1255" y="869"/>
                    <a:chExt cx="1434" cy="287"/>
                  </a:xfrm>
                </p:grpSpPr>
                <p:grpSp>
                  <p:nvGrpSpPr>
                    <p:cNvPr id="3399" name="Google Shape;3399;p90"/>
                    <p:cNvGrpSpPr/>
                    <p:nvPr/>
                  </p:nvGrpSpPr>
                  <p:grpSpPr>
                    <a:xfrm>
                      <a:off x="1255" y="869"/>
                      <a:ext cx="1434" cy="287"/>
                      <a:chOff x="1255" y="869"/>
                      <a:chExt cx="1434" cy="287"/>
                    </a:xfrm>
                  </p:grpSpPr>
                  <p:sp>
                    <p:nvSpPr>
                      <p:cNvPr id="3400" name="Google Shape;3400;p90"/>
                      <p:cNvSpPr/>
                      <p:nvPr/>
                    </p:nvSpPr>
                    <p:spPr>
                      <a:xfrm>
                        <a:off x="1255" y="869"/>
                        <a:ext cx="1434" cy="287"/>
                      </a:xfrm>
                      <a:prstGeom prst="rect">
                        <a:avLst/>
                      </a:prstGeom>
                      <a:gradFill>
                        <a:gsLst>
                          <a:gs pos="0">
                            <a:srgbClr val="666666"/>
                          </a:gs>
                          <a:gs pos="50000">
                            <a:srgbClr val="DDDDDD"/>
                          </a:gs>
                          <a:gs pos="100000">
                            <a:srgbClr val="666666"/>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401" name="Google Shape;3401;p90"/>
                      <p:cNvCxnSpPr/>
                      <p:nvPr/>
                    </p:nvCxnSpPr>
                    <p:spPr>
                      <a:xfrm>
                        <a:off x="1255" y="901"/>
                        <a:ext cx="1434" cy="0"/>
                      </a:xfrm>
                      <a:prstGeom prst="straightConnector1">
                        <a:avLst/>
                      </a:prstGeom>
                      <a:noFill/>
                      <a:ln w="12700" cap="flat" cmpd="sng">
                        <a:solidFill>
                          <a:schemeClr val="dk1"/>
                        </a:solidFill>
                        <a:prstDash val="solid"/>
                        <a:round/>
                        <a:headEnd type="none" w="med" len="med"/>
                        <a:tailEnd type="none" w="med" len="med"/>
                      </a:ln>
                    </p:spPr>
                  </p:cxnSp>
                  <p:cxnSp>
                    <p:nvCxnSpPr>
                      <p:cNvPr id="3402" name="Google Shape;3402;p90"/>
                      <p:cNvCxnSpPr/>
                      <p:nvPr/>
                    </p:nvCxnSpPr>
                    <p:spPr>
                      <a:xfrm>
                        <a:off x="1255" y="1124"/>
                        <a:ext cx="1434" cy="0"/>
                      </a:xfrm>
                      <a:prstGeom prst="straightConnector1">
                        <a:avLst/>
                      </a:prstGeom>
                      <a:noFill/>
                      <a:ln w="12700" cap="flat" cmpd="sng">
                        <a:solidFill>
                          <a:schemeClr val="dk1"/>
                        </a:solidFill>
                        <a:prstDash val="solid"/>
                        <a:round/>
                        <a:headEnd type="none" w="med" len="med"/>
                        <a:tailEnd type="none" w="med" len="med"/>
                      </a:ln>
                    </p:spPr>
                  </p:cxnSp>
                </p:grpSp>
                <p:sp>
                  <p:nvSpPr>
                    <p:cNvPr id="3403" name="Google Shape;3403;p90"/>
                    <p:cNvSpPr/>
                    <p:nvPr/>
                  </p:nvSpPr>
                  <p:spPr>
                    <a:xfrm>
                      <a:off x="1255" y="926"/>
                      <a:ext cx="35" cy="173"/>
                    </a:xfrm>
                    <a:prstGeom prst="rect">
                      <a:avLst/>
                    </a:prstGeom>
                    <a:gradFill>
                      <a:gsLst>
                        <a:gs pos="0">
                          <a:srgbClr val="C0C0C0"/>
                        </a:gs>
                        <a:gs pos="100000">
                          <a:srgbClr val="595959"/>
                        </a:gs>
                      </a:gsLst>
                      <a:path path="circle">
                        <a:fillToRect t="100000" r="100000"/>
                      </a:path>
                      <a:tileRect l="-100000" b="-10000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404" name="Google Shape;3404;p90"/>
                  <p:cNvSpPr/>
                  <p:nvPr/>
                </p:nvSpPr>
                <p:spPr>
                  <a:xfrm>
                    <a:off x="2673" y="901"/>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405" name="Google Shape;3405;p90"/>
                <p:cNvSpPr/>
                <p:nvPr/>
              </p:nvSpPr>
              <p:spPr>
                <a:xfrm rot="-2897558">
                  <a:off x="1051" y="1832"/>
                  <a:ext cx="1721" cy="95"/>
                </a:xfrm>
                <a:prstGeom prst="rect">
                  <a:avLst/>
                </a:prstGeom>
                <a:gradFill>
                  <a:gsLst>
                    <a:gs pos="0">
                      <a:srgbClr val="DDDDDD"/>
                    </a:gs>
                    <a:gs pos="50000">
                      <a:srgbClr val="666666"/>
                    </a:gs>
                    <a:gs pos="100000">
                      <a:srgbClr val="DDDDDD"/>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06" name="Google Shape;3406;p90"/>
                <p:cNvSpPr/>
                <p:nvPr/>
              </p:nvSpPr>
              <p:spPr>
                <a:xfrm>
                  <a:off x="2334" y="902"/>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407" name="Google Shape;3407;p90"/>
              <p:cNvCxnSpPr/>
              <p:nvPr/>
            </p:nvCxnSpPr>
            <p:spPr>
              <a:xfrm>
                <a:off x="1259" y="869"/>
                <a:ext cx="1427" cy="0"/>
              </a:xfrm>
              <a:prstGeom prst="straightConnector1">
                <a:avLst/>
              </a:prstGeom>
              <a:noFill/>
              <a:ln w="12700" cap="flat" cmpd="sng">
                <a:solidFill>
                  <a:schemeClr val="dk1"/>
                </a:solidFill>
                <a:prstDash val="solid"/>
                <a:round/>
                <a:headEnd type="none" w="med" len="med"/>
                <a:tailEnd type="none" w="med" len="med"/>
              </a:ln>
            </p:spPr>
          </p:cxnSp>
          <p:cxnSp>
            <p:nvCxnSpPr>
              <p:cNvPr id="3408" name="Google Shape;3408;p90"/>
              <p:cNvCxnSpPr/>
              <p:nvPr/>
            </p:nvCxnSpPr>
            <p:spPr>
              <a:xfrm>
                <a:off x="1259" y="902"/>
                <a:ext cx="1427" cy="0"/>
              </a:xfrm>
              <a:prstGeom prst="straightConnector1">
                <a:avLst/>
              </a:prstGeom>
              <a:noFill/>
              <a:ln w="12700" cap="flat" cmpd="sng">
                <a:solidFill>
                  <a:schemeClr val="dk1"/>
                </a:solidFill>
                <a:prstDash val="solid"/>
                <a:round/>
                <a:headEnd type="none" w="med" len="med"/>
                <a:tailEnd type="none" w="med" len="med"/>
              </a:ln>
            </p:spPr>
          </p:cxnSp>
          <p:cxnSp>
            <p:nvCxnSpPr>
              <p:cNvPr id="3409" name="Google Shape;3409;p90"/>
              <p:cNvCxnSpPr/>
              <p:nvPr/>
            </p:nvCxnSpPr>
            <p:spPr>
              <a:xfrm>
                <a:off x="1259" y="1124"/>
                <a:ext cx="1427" cy="0"/>
              </a:xfrm>
              <a:prstGeom prst="straightConnector1">
                <a:avLst/>
              </a:prstGeom>
              <a:noFill/>
              <a:ln w="12700" cap="flat" cmpd="sng">
                <a:solidFill>
                  <a:schemeClr val="dk1"/>
                </a:solidFill>
                <a:prstDash val="solid"/>
                <a:round/>
                <a:headEnd type="none" w="med" len="med"/>
                <a:tailEnd type="none" w="med" len="med"/>
              </a:ln>
            </p:spPr>
          </p:cxnSp>
          <p:cxnSp>
            <p:nvCxnSpPr>
              <p:cNvPr id="3410" name="Google Shape;3410;p90"/>
              <p:cNvCxnSpPr/>
              <p:nvPr/>
            </p:nvCxnSpPr>
            <p:spPr>
              <a:xfrm>
                <a:off x="1259" y="1153"/>
                <a:ext cx="1427" cy="0"/>
              </a:xfrm>
              <a:prstGeom prst="straightConnector1">
                <a:avLst/>
              </a:prstGeom>
              <a:noFill/>
              <a:ln w="12700" cap="flat" cmpd="sng">
                <a:solidFill>
                  <a:schemeClr val="dk1"/>
                </a:solidFill>
                <a:prstDash val="solid"/>
                <a:round/>
                <a:headEnd type="none" w="med" len="med"/>
                <a:tailEnd type="none" w="med" len="med"/>
              </a:ln>
            </p:spPr>
          </p:cxnSp>
        </p:grpSp>
        <p:grpSp>
          <p:nvGrpSpPr>
            <p:cNvPr id="3411" name="Google Shape;3411;p90"/>
            <p:cNvGrpSpPr/>
            <p:nvPr/>
          </p:nvGrpSpPr>
          <p:grpSpPr>
            <a:xfrm>
              <a:off x="2686" y="869"/>
              <a:ext cx="392" cy="287"/>
              <a:chOff x="2686" y="869"/>
              <a:chExt cx="392" cy="287"/>
            </a:xfrm>
          </p:grpSpPr>
          <p:sp>
            <p:nvSpPr>
              <p:cNvPr id="3412" name="Google Shape;3412;p90"/>
              <p:cNvSpPr/>
              <p:nvPr/>
            </p:nvSpPr>
            <p:spPr>
              <a:xfrm>
                <a:off x="2690" y="869"/>
                <a:ext cx="381" cy="287"/>
              </a:xfrm>
              <a:prstGeom prst="rect">
                <a:avLst/>
              </a:prstGeom>
              <a:gradFill>
                <a:gsLst>
                  <a:gs pos="0">
                    <a:srgbClr val="666666"/>
                  </a:gs>
                  <a:gs pos="50000">
                    <a:srgbClr val="DDDDDD"/>
                  </a:gs>
                  <a:gs pos="100000">
                    <a:srgbClr val="666666"/>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cxnSp>
            <p:nvCxnSpPr>
              <p:cNvPr id="3413" name="Google Shape;3413;p90"/>
              <p:cNvCxnSpPr/>
              <p:nvPr/>
            </p:nvCxnSpPr>
            <p:spPr>
              <a:xfrm>
                <a:off x="2690" y="902"/>
                <a:ext cx="381" cy="0"/>
              </a:xfrm>
              <a:prstGeom prst="straightConnector1">
                <a:avLst/>
              </a:prstGeom>
              <a:noFill/>
              <a:ln w="12700" cap="flat" cmpd="sng">
                <a:solidFill>
                  <a:schemeClr val="dk1"/>
                </a:solidFill>
                <a:prstDash val="solid"/>
                <a:round/>
                <a:headEnd type="none" w="med" len="med"/>
                <a:tailEnd type="none" w="med" len="med"/>
              </a:ln>
            </p:spPr>
          </p:cxnSp>
          <p:cxnSp>
            <p:nvCxnSpPr>
              <p:cNvPr id="3414" name="Google Shape;3414;p90"/>
              <p:cNvCxnSpPr/>
              <p:nvPr/>
            </p:nvCxnSpPr>
            <p:spPr>
              <a:xfrm>
                <a:off x="2686" y="1124"/>
                <a:ext cx="381" cy="0"/>
              </a:xfrm>
              <a:prstGeom prst="straightConnector1">
                <a:avLst/>
              </a:prstGeom>
              <a:noFill/>
              <a:ln w="12700" cap="flat" cmpd="sng">
                <a:solidFill>
                  <a:schemeClr val="dk1"/>
                </a:solidFill>
                <a:prstDash val="solid"/>
                <a:round/>
                <a:headEnd type="none" w="med" len="med"/>
                <a:tailEnd type="none" w="med" len="med"/>
              </a:ln>
            </p:spPr>
          </p:cxnSp>
          <p:cxnSp>
            <p:nvCxnSpPr>
              <p:cNvPr id="3415" name="Google Shape;3415;p90"/>
              <p:cNvCxnSpPr/>
              <p:nvPr/>
            </p:nvCxnSpPr>
            <p:spPr>
              <a:xfrm>
                <a:off x="2686" y="1153"/>
                <a:ext cx="392" cy="0"/>
              </a:xfrm>
              <a:prstGeom prst="straightConnector1">
                <a:avLst/>
              </a:prstGeom>
              <a:noFill/>
              <a:ln w="12700" cap="flat" cmpd="sng">
                <a:solidFill>
                  <a:schemeClr val="dk1"/>
                </a:solidFill>
                <a:prstDash val="solid"/>
                <a:round/>
                <a:headEnd type="none" w="med" len="med"/>
                <a:tailEnd type="none" w="med" len="med"/>
              </a:ln>
            </p:spPr>
          </p:cxnSp>
          <p:cxnSp>
            <p:nvCxnSpPr>
              <p:cNvPr id="3416" name="Google Shape;3416;p90"/>
              <p:cNvCxnSpPr/>
              <p:nvPr/>
            </p:nvCxnSpPr>
            <p:spPr>
              <a:xfrm>
                <a:off x="2686" y="869"/>
                <a:ext cx="392" cy="0"/>
              </a:xfrm>
              <a:prstGeom prst="straightConnector1">
                <a:avLst/>
              </a:prstGeom>
              <a:noFill/>
              <a:ln w="12700" cap="flat" cmpd="sng">
                <a:solidFill>
                  <a:schemeClr val="dk1"/>
                </a:solidFill>
                <a:prstDash val="solid"/>
                <a:round/>
                <a:headEnd type="none" w="med" len="med"/>
                <a:tailEnd type="none" w="med" len="med"/>
              </a:ln>
            </p:spPr>
          </p:cxnSp>
        </p:grpSp>
        <p:sp>
          <p:nvSpPr>
            <p:cNvPr id="3417" name="Google Shape;3417;p90"/>
            <p:cNvSpPr/>
            <p:nvPr/>
          </p:nvSpPr>
          <p:spPr>
            <a:xfrm>
              <a:off x="2752"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18" name="Google Shape;3418;p90"/>
            <p:cNvSpPr/>
            <p:nvPr/>
          </p:nvSpPr>
          <p:spPr>
            <a:xfrm>
              <a:off x="283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19" name="Google Shape;3419;p90"/>
            <p:cNvSpPr/>
            <p:nvPr/>
          </p:nvSpPr>
          <p:spPr>
            <a:xfrm>
              <a:off x="2911"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20" name="Google Shape;3420;p90"/>
            <p:cNvSpPr/>
            <p:nvPr/>
          </p:nvSpPr>
          <p:spPr>
            <a:xfrm>
              <a:off x="2990" y="900"/>
              <a:ext cx="17" cy="223"/>
            </a:xfrm>
            <a:prstGeom prst="rect">
              <a:avLst/>
            </a:prstGeom>
            <a:solidFill>
              <a:srgbClr val="C0C0C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421" name="Google Shape;3421;p90"/>
          <p:cNvSpPr/>
          <p:nvPr/>
        </p:nvSpPr>
        <p:spPr>
          <a:xfrm>
            <a:off x="2855640" y="2439094"/>
            <a:ext cx="2808288" cy="531813"/>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22" name="Google Shape;3422;p90"/>
          <p:cNvSpPr txBox="1"/>
          <p:nvPr/>
        </p:nvSpPr>
        <p:spPr>
          <a:xfrm>
            <a:off x="6449866" y="1057969"/>
            <a:ext cx="308217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Beam outside of link</a:t>
            </a:r>
            <a:endParaRPr/>
          </a:p>
        </p:txBody>
      </p:sp>
      <p:cxnSp>
        <p:nvCxnSpPr>
          <p:cNvPr id="3423" name="Google Shape;3423;p90"/>
          <p:cNvCxnSpPr/>
          <p:nvPr/>
        </p:nvCxnSpPr>
        <p:spPr>
          <a:xfrm rot="10800000">
            <a:off x="6270353" y="1313557"/>
            <a:ext cx="304800" cy="0"/>
          </a:xfrm>
          <a:prstGeom prst="straightConnector1">
            <a:avLst/>
          </a:prstGeom>
          <a:noFill/>
          <a:ln w="28575" cap="flat" cmpd="sng">
            <a:solidFill>
              <a:schemeClr val="dk2"/>
            </a:solidFill>
            <a:prstDash val="solid"/>
            <a:round/>
            <a:headEnd type="none" w="med" len="med"/>
            <a:tailEnd type="none" w="med" len="med"/>
          </a:ln>
        </p:spPr>
      </p:cxnSp>
      <p:sp>
        <p:nvSpPr>
          <p:cNvPr id="3424" name="Google Shape;3424;p90"/>
          <p:cNvSpPr txBox="1"/>
          <p:nvPr/>
        </p:nvSpPr>
        <p:spPr>
          <a:xfrm>
            <a:off x="4913669" y="5060032"/>
            <a:ext cx="2352675"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a:solidFill>
                  <a:schemeClr val="dk1"/>
                </a:solidFill>
                <a:latin typeface="Arial"/>
                <a:ea typeface="Arial"/>
                <a:cs typeface="Arial"/>
                <a:sym typeface="Arial"/>
              </a:rPr>
              <a:t>Brace Members</a:t>
            </a:r>
            <a:endParaRPr/>
          </a:p>
        </p:txBody>
      </p:sp>
      <p:cxnSp>
        <p:nvCxnSpPr>
          <p:cNvPr id="3425" name="Google Shape;3425;p90"/>
          <p:cNvCxnSpPr/>
          <p:nvPr/>
        </p:nvCxnSpPr>
        <p:spPr>
          <a:xfrm rot="10800000" flipH="1">
            <a:off x="7266344" y="4350444"/>
            <a:ext cx="523246" cy="859081"/>
          </a:xfrm>
          <a:prstGeom prst="straightConnector1">
            <a:avLst/>
          </a:prstGeom>
          <a:noFill/>
          <a:ln w="28575" cap="flat" cmpd="sng">
            <a:solidFill>
              <a:schemeClr val="dk2"/>
            </a:solidFill>
            <a:prstDash val="solid"/>
            <a:round/>
            <a:headEnd type="none" w="med" len="med"/>
            <a:tailEnd type="triangle" w="med" len="med"/>
          </a:ln>
        </p:spPr>
      </p:cxnSp>
      <p:sp>
        <p:nvSpPr>
          <p:cNvPr id="3426" name="Google Shape;3426;p90"/>
          <p:cNvSpPr/>
          <p:nvPr/>
        </p:nvSpPr>
        <p:spPr>
          <a:xfrm>
            <a:off x="4224107" y="4462729"/>
            <a:ext cx="689562" cy="746796"/>
          </a:xfrm>
          <a:custGeom>
            <a:avLst/>
            <a:gdLst/>
            <a:ahLst/>
            <a:cxnLst/>
            <a:rect l="l" t="t" r="r" b="b"/>
            <a:pathLst>
              <a:path w="418" h="500" extrusionOk="0">
                <a:moveTo>
                  <a:pt x="418" y="500"/>
                </a:moveTo>
                <a:lnTo>
                  <a:pt x="0" y="0"/>
                </a:lnTo>
              </a:path>
            </a:pathLst>
          </a:custGeom>
          <a:noFill/>
          <a:ln w="28575"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7" name="Google Shape;3427;p90"/>
          <p:cNvSpPr/>
          <p:nvPr/>
        </p:nvSpPr>
        <p:spPr>
          <a:xfrm>
            <a:off x="6432278" y="2453382"/>
            <a:ext cx="2808287" cy="531812"/>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28" name="Google Shape;3428;p90"/>
          <p:cNvSpPr/>
          <p:nvPr/>
        </p:nvSpPr>
        <p:spPr>
          <a:xfrm>
            <a:off x="6270353" y="1313557"/>
            <a:ext cx="1363662" cy="1144587"/>
          </a:xfrm>
          <a:custGeom>
            <a:avLst/>
            <a:gdLst/>
            <a:ahLst/>
            <a:cxnLst/>
            <a:rect l="l" t="t" r="r" b="b"/>
            <a:pathLst>
              <a:path w="859" h="721" extrusionOk="0">
                <a:moveTo>
                  <a:pt x="0" y="0"/>
                </a:moveTo>
                <a:lnTo>
                  <a:pt x="859" y="721"/>
                </a:lnTo>
              </a:path>
            </a:pathLst>
          </a:custGeom>
          <a:noFill/>
          <a:ln w="25400" cap="flat" cmpd="sng">
            <a:solidFill>
              <a:schemeClr val="dk2"/>
            </a:solidFill>
            <a:prstDash val="solid"/>
            <a:round/>
            <a:headEnd type="none" w="med" len="med"/>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9" name="Google Shape;3429;p90"/>
          <p:cNvSpPr/>
          <p:nvPr/>
        </p:nvSpPr>
        <p:spPr>
          <a:xfrm>
            <a:off x="4776515" y="1308794"/>
            <a:ext cx="1501775" cy="1158875"/>
          </a:xfrm>
          <a:custGeom>
            <a:avLst/>
            <a:gdLst/>
            <a:ahLst/>
            <a:cxnLst/>
            <a:rect l="l" t="t" r="r" b="b"/>
            <a:pathLst>
              <a:path w="946" h="730" extrusionOk="0">
                <a:moveTo>
                  <a:pt x="946" y="0"/>
                </a:moveTo>
                <a:lnTo>
                  <a:pt x="0" y="73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0" name="Google Shape;3430;p90"/>
          <p:cNvSpPr txBox="1"/>
          <p:nvPr/>
        </p:nvSpPr>
        <p:spPr>
          <a:xfrm>
            <a:off x="987508" y="3200172"/>
            <a:ext cx="1620837" cy="8318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Column Member</a:t>
            </a:r>
            <a:endParaRPr dirty="0"/>
          </a:p>
        </p:txBody>
      </p:sp>
      <p:sp>
        <p:nvSpPr>
          <p:cNvPr id="3431" name="Google Shape;3431;p90"/>
          <p:cNvSpPr txBox="1"/>
          <p:nvPr/>
        </p:nvSpPr>
        <p:spPr>
          <a:xfrm>
            <a:off x="9461420" y="3156644"/>
            <a:ext cx="1620837" cy="8318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Column Member</a:t>
            </a:r>
            <a:endParaRPr dirty="0"/>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91"/>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38" name="Google Shape;3438;p91"/>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39" name="Google Shape;3439;p91"/>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91</a:t>
            </a:fld>
            <a:endParaRPr/>
          </a:p>
        </p:txBody>
      </p:sp>
      <p:sp>
        <p:nvSpPr>
          <p:cNvPr id="3440" name="Google Shape;3440;p91"/>
          <p:cNvSpPr txBox="1"/>
          <p:nvPr/>
        </p:nvSpPr>
        <p:spPr>
          <a:xfrm>
            <a:off x="1306828" y="1940818"/>
            <a:ext cx="9829732" cy="38779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Links shall be I-shaped cross section (rolled wide-flange sections or built-up sections), or built-up box sections. </a:t>
            </a:r>
            <a:br>
              <a:rPr lang="en-US" sz="2600" b="0">
                <a:solidFill>
                  <a:schemeClr val="dk1"/>
                </a:solidFill>
                <a:latin typeface="Arial"/>
                <a:ea typeface="Arial"/>
                <a:cs typeface="Arial"/>
                <a:sym typeface="Arial"/>
              </a:rPr>
            </a:br>
            <a:r>
              <a:rPr lang="en-US" sz="2600" b="1" i="1">
                <a:solidFill>
                  <a:schemeClr val="dk2"/>
                </a:solidFill>
                <a:latin typeface="Arial"/>
                <a:ea typeface="Arial"/>
                <a:cs typeface="Arial"/>
                <a:sym typeface="Arial"/>
              </a:rPr>
              <a:t>HSS sections shall not be used as links</a:t>
            </a:r>
            <a:r>
              <a:rPr lang="en-US" sz="2600" b="0">
                <a:solidFill>
                  <a:schemeClr val="dk1"/>
                </a:solidFill>
                <a:latin typeface="Arial"/>
                <a:ea typeface="Arial"/>
                <a:cs typeface="Arial"/>
                <a:sym typeface="Arial"/>
              </a:rPr>
              <a:t>.</a:t>
            </a:r>
            <a:endParaRPr/>
          </a:p>
          <a:p>
            <a:pPr marL="0" marR="0" lvl="0" indent="0" algn="l" rtl="0">
              <a:spcBef>
                <a:spcPts val="400"/>
              </a:spcBef>
              <a:spcAft>
                <a:spcPts val="0"/>
              </a:spcAft>
              <a:buClr>
                <a:schemeClr val="dk1"/>
              </a:buClr>
              <a:buSzPts val="800"/>
              <a:buFont typeface="Arial"/>
              <a:buNone/>
            </a:pPr>
            <a:endParaRPr sz="800" b="0">
              <a:solidFill>
                <a:srgbClr val="FFFF00"/>
              </a:solidFill>
              <a:latin typeface="Arial"/>
              <a:ea typeface="Arial"/>
              <a:cs typeface="Arial"/>
              <a:sym typeface="Arial"/>
            </a:endParaRPr>
          </a:p>
          <a:p>
            <a:pPr marL="0" marR="0" lvl="0" indent="0" algn="l" rtl="0">
              <a:spcBef>
                <a:spcPts val="1300"/>
              </a:spcBef>
              <a:spcAft>
                <a:spcPts val="0"/>
              </a:spcAft>
              <a:buClr>
                <a:schemeClr val="dk2"/>
              </a:buClr>
              <a:buSzPts val="2600"/>
              <a:buFont typeface="Arial"/>
              <a:buNone/>
            </a:pPr>
            <a:r>
              <a:rPr lang="en-US" sz="2600" b="1" i="1">
                <a:solidFill>
                  <a:schemeClr val="dk2"/>
                </a:solidFill>
                <a:latin typeface="Arial"/>
                <a:ea typeface="Arial"/>
                <a:cs typeface="Arial"/>
                <a:sym typeface="Arial"/>
              </a:rPr>
              <a:t>Links</a:t>
            </a:r>
            <a:r>
              <a:rPr lang="en-US" sz="2600" b="0">
                <a:solidFill>
                  <a:schemeClr val="dk1"/>
                </a:solidFill>
                <a:latin typeface="Arial"/>
                <a:ea typeface="Arial"/>
                <a:cs typeface="Arial"/>
                <a:sym typeface="Arial"/>
              </a:rPr>
              <a:t> shall satisfy the requirements of Section D1.1 for highly ductile members (</a:t>
            </a:r>
            <a:r>
              <a:rPr lang="en-US" sz="2600" b="1">
                <a:solidFill>
                  <a:schemeClr val="dk2"/>
                </a:solidFill>
                <a:latin typeface="Arial"/>
                <a:ea typeface="Arial"/>
                <a:cs typeface="Arial"/>
                <a:sym typeface="Arial"/>
              </a:rPr>
              <a:t>λ</a:t>
            </a:r>
            <a:r>
              <a:rPr lang="en-US" sz="2600" b="1" baseline="-25000">
                <a:solidFill>
                  <a:schemeClr val="dk2"/>
                </a:solidFill>
                <a:latin typeface="Arial"/>
                <a:ea typeface="Arial"/>
                <a:cs typeface="Arial"/>
                <a:sym typeface="Arial"/>
              </a:rPr>
              <a:t>hd</a:t>
            </a:r>
            <a:r>
              <a:rPr lang="en-US" sz="2600" b="0">
                <a:solidFill>
                  <a:schemeClr val="dk1"/>
                </a:solidFill>
                <a:latin typeface="Arial"/>
                <a:ea typeface="Arial"/>
                <a:cs typeface="Arial"/>
                <a:sym typeface="Arial"/>
              </a:rPr>
              <a:t>).  </a:t>
            </a:r>
            <a:endParaRPr/>
          </a:p>
          <a:p>
            <a:pPr marL="742950" marR="0" lvl="1" indent="-285750" algn="l" rtl="0">
              <a:spcBef>
                <a:spcPts val="1300"/>
              </a:spcBef>
              <a:spcAft>
                <a:spcPts val="0"/>
              </a:spcAft>
              <a:buClr>
                <a:schemeClr val="dk1"/>
              </a:buClr>
              <a:buSzPts val="2600"/>
              <a:buFont typeface="Arial"/>
              <a:buNone/>
            </a:pPr>
            <a:r>
              <a:rPr lang="en-US" sz="2600" b="0" i="0" u="none" strike="noStrike" cap="none">
                <a:solidFill>
                  <a:schemeClr val="dk1"/>
                </a:solidFill>
                <a:latin typeface="Arial"/>
                <a:ea typeface="Arial"/>
                <a:cs typeface="Arial"/>
                <a:sym typeface="Arial"/>
              </a:rPr>
              <a:t>Exceptions: for </a:t>
            </a:r>
            <a:r>
              <a:rPr lang="en-US" sz="2600" b="1" i="0" u="none" strike="noStrike" cap="none">
                <a:solidFill>
                  <a:schemeClr val="dk2"/>
                </a:solidFill>
                <a:latin typeface="Arial"/>
                <a:ea typeface="Arial"/>
                <a:cs typeface="Arial"/>
                <a:sym typeface="Arial"/>
              </a:rPr>
              <a:t>e ≤ 1.6M</a:t>
            </a:r>
            <a:r>
              <a:rPr lang="en-US" sz="2600" b="1" i="0" u="none" strike="noStrike" cap="none" baseline="-25000">
                <a:solidFill>
                  <a:schemeClr val="dk2"/>
                </a:solidFill>
                <a:latin typeface="Arial"/>
                <a:ea typeface="Arial"/>
                <a:cs typeface="Arial"/>
                <a:sym typeface="Arial"/>
              </a:rPr>
              <a:t>p</a:t>
            </a:r>
            <a:r>
              <a:rPr lang="en-US" sz="2600" b="1" i="0" u="none" strike="noStrike" cap="none">
                <a:solidFill>
                  <a:schemeClr val="dk2"/>
                </a:solidFill>
                <a:latin typeface="Arial"/>
                <a:ea typeface="Arial"/>
                <a:cs typeface="Arial"/>
                <a:sym typeface="Arial"/>
              </a:rPr>
              <a:t>/V</a:t>
            </a:r>
            <a:r>
              <a:rPr lang="en-US" sz="2600" b="1" i="0" u="none" strike="noStrike" cap="none" baseline="-25000">
                <a:solidFill>
                  <a:schemeClr val="dk2"/>
                </a:solidFill>
                <a:latin typeface="Arial"/>
                <a:ea typeface="Arial"/>
                <a:cs typeface="Arial"/>
                <a:sym typeface="Arial"/>
              </a:rPr>
              <a:t>p</a:t>
            </a:r>
            <a:r>
              <a:rPr lang="en-US" sz="2600" b="1" i="0"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flanges of I-shaped links, and webs of all links are permitted to satisfy the requirements for </a:t>
            </a:r>
            <a:r>
              <a:rPr lang="en-US" sz="2600" b="1" i="1" u="none" strike="noStrike" cap="none">
                <a:solidFill>
                  <a:schemeClr val="dk2"/>
                </a:solidFill>
                <a:latin typeface="Arial"/>
                <a:ea typeface="Arial"/>
                <a:cs typeface="Arial"/>
                <a:sym typeface="Arial"/>
              </a:rPr>
              <a:t>moderately ductile</a:t>
            </a:r>
            <a:r>
              <a:rPr lang="en-US" sz="2600" b="1" i="1"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a:t>
            </a:r>
            <a:r>
              <a:rPr lang="en-US" sz="2600" b="1" i="0" u="none" strike="noStrike" cap="none">
                <a:solidFill>
                  <a:schemeClr val="dk2"/>
                </a:solidFill>
                <a:latin typeface="Arial"/>
                <a:ea typeface="Arial"/>
                <a:cs typeface="Arial"/>
                <a:sym typeface="Arial"/>
              </a:rPr>
              <a:t>λ</a:t>
            </a:r>
            <a:r>
              <a:rPr lang="en-US" sz="2600" b="1" i="0" u="none" strike="noStrike" cap="none" baseline="-25000">
                <a:solidFill>
                  <a:schemeClr val="dk2"/>
                </a:solidFill>
                <a:latin typeface="Arial"/>
                <a:ea typeface="Arial"/>
                <a:cs typeface="Arial"/>
                <a:sym typeface="Arial"/>
              </a:rPr>
              <a:t>md</a:t>
            </a:r>
            <a:r>
              <a:rPr lang="en-US" sz="2600" b="0" i="0" u="none" strike="noStrike" cap="none">
                <a:solidFill>
                  <a:schemeClr val="dk1"/>
                </a:solidFill>
                <a:latin typeface="Arial"/>
                <a:ea typeface="Arial"/>
                <a:cs typeface="Arial"/>
                <a:sym typeface="Arial"/>
              </a:rPr>
              <a:t>). </a:t>
            </a:r>
            <a:endParaRPr/>
          </a:p>
        </p:txBody>
      </p:sp>
      <p:sp>
        <p:nvSpPr>
          <p:cNvPr id="3441" name="Google Shape;3441;p91"/>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F3.5b.1 Link Limitations</a:t>
            </a:r>
            <a:endParaRP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446"/>
        <p:cNvGrpSpPr/>
        <p:nvPr/>
      </p:nvGrpSpPr>
      <p:grpSpPr>
        <a:xfrm>
          <a:off x="0" y="0"/>
          <a:ext cx="0" cy="0"/>
          <a:chOff x="0" y="0"/>
          <a:chExt cx="0" cy="0"/>
        </a:xfrm>
      </p:grpSpPr>
      <p:sp>
        <p:nvSpPr>
          <p:cNvPr id="3447" name="Google Shape;3447;p92"/>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48" name="Google Shape;3448;p92"/>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49" name="Google Shape;3449;p92"/>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sp>
        <p:nvSpPr>
          <p:cNvPr id="3450" name="Google Shape;3450;p92"/>
          <p:cNvSpPr txBox="1"/>
          <p:nvPr/>
        </p:nvSpPr>
        <p:spPr>
          <a:xfrm>
            <a:off x="1306828" y="1940818"/>
            <a:ext cx="9829732" cy="36933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dirty="0">
                <a:solidFill>
                  <a:schemeClr val="dk1"/>
                </a:solidFill>
                <a:latin typeface="Arial"/>
                <a:ea typeface="Arial"/>
                <a:cs typeface="Arial"/>
                <a:sym typeface="Arial"/>
              </a:rPr>
              <a:t>The web shall be single thickness. Doubler-plate reinforcement and web penetrations are not permitted.</a:t>
            </a:r>
            <a:endParaRPr sz="2600" b="0" dirty="0">
              <a:solidFill>
                <a:srgbClr val="FFFF00"/>
              </a:solidFill>
              <a:latin typeface="Arial"/>
              <a:ea typeface="Arial"/>
              <a:cs typeface="Arial"/>
              <a:sym typeface="Arial"/>
            </a:endParaRPr>
          </a:p>
          <a:p>
            <a:pPr marL="0" marR="0" lvl="0" indent="0" algn="l" rtl="0">
              <a:spcBef>
                <a:spcPts val="1300"/>
              </a:spcBef>
              <a:spcAft>
                <a:spcPts val="0"/>
              </a:spcAft>
              <a:buClr>
                <a:schemeClr val="dk1"/>
              </a:buClr>
              <a:buSzPts val="2600"/>
              <a:buFont typeface="Arial"/>
              <a:buNone/>
            </a:pPr>
            <a:r>
              <a:rPr lang="en-US" sz="2600" b="0" dirty="0">
                <a:solidFill>
                  <a:schemeClr val="dk1"/>
                </a:solidFill>
                <a:latin typeface="Arial"/>
                <a:ea typeface="Arial"/>
                <a:cs typeface="Arial"/>
                <a:sym typeface="Arial"/>
              </a:rPr>
              <a:t>For links made of built-up sections, complete-joint-penetration groove welds shall be used to connect the web (or webs) to the flanges. </a:t>
            </a:r>
            <a:endParaRPr dirty="0"/>
          </a:p>
          <a:p>
            <a:pPr marL="0" marR="0" lvl="0" indent="0" algn="l" rtl="0">
              <a:spcBef>
                <a:spcPts val="1300"/>
              </a:spcBef>
              <a:spcAft>
                <a:spcPts val="0"/>
              </a:spcAft>
              <a:buClr>
                <a:schemeClr val="dk1"/>
              </a:buClr>
              <a:buSzPts val="2600"/>
              <a:buFont typeface="Arial"/>
              <a:buNone/>
            </a:pPr>
            <a:r>
              <a:rPr lang="en-US" sz="2600" b="0" dirty="0">
                <a:solidFill>
                  <a:schemeClr val="dk1"/>
                </a:solidFill>
                <a:latin typeface="Arial"/>
                <a:ea typeface="Arial"/>
                <a:cs typeface="Arial"/>
                <a:sym typeface="Arial"/>
              </a:rPr>
              <a:t>Links with built-up box sections shall have a moment of inertia, </a:t>
            </a:r>
            <a:r>
              <a:rPr lang="en-US" sz="2600" b="0" dirty="0" err="1">
                <a:solidFill>
                  <a:schemeClr val="dk1"/>
                </a:solidFill>
                <a:latin typeface="Arial"/>
                <a:ea typeface="Arial"/>
                <a:cs typeface="Arial"/>
                <a:sym typeface="Arial"/>
              </a:rPr>
              <a:t>I</a:t>
            </a:r>
            <a:r>
              <a:rPr lang="en-US" sz="2600" b="0" baseline="-25000" dirty="0" err="1">
                <a:solidFill>
                  <a:schemeClr val="dk1"/>
                </a:solidFill>
                <a:latin typeface="Arial"/>
                <a:ea typeface="Arial"/>
                <a:cs typeface="Arial"/>
                <a:sym typeface="Arial"/>
              </a:rPr>
              <a:t>y</a:t>
            </a:r>
            <a:r>
              <a:rPr lang="en-US" sz="2600" b="0" dirty="0">
                <a:solidFill>
                  <a:schemeClr val="dk1"/>
                </a:solidFill>
                <a:latin typeface="Arial"/>
                <a:ea typeface="Arial"/>
                <a:cs typeface="Arial"/>
                <a:sym typeface="Arial"/>
              </a:rPr>
              <a:t>, limited to </a:t>
            </a:r>
            <a:r>
              <a:rPr lang="en-US" sz="2600" b="0" dirty="0" err="1">
                <a:solidFill>
                  <a:schemeClr val="dk1"/>
                </a:solidFill>
                <a:latin typeface="Arial"/>
                <a:ea typeface="Arial"/>
                <a:cs typeface="Arial"/>
                <a:sym typeface="Arial"/>
              </a:rPr>
              <a:t>I</a:t>
            </a:r>
            <a:r>
              <a:rPr lang="en-US" sz="2600" b="0" baseline="-25000" dirty="0" err="1">
                <a:solidFill>
                  <a:schemeClr val="dk1"/>
                </a:solidFill>
                <a:latin typeface="Arial"/>
                <a:ea typeface="Arial"/>
                <a:cs typeface="Arial"/>
                <a:sym typeface="Arial"/>
              </a:rPr>
              <a:t>y</a:t>
            </a:r>
            <a:r>
              <a:rPr lang="en-US" sz="2600" b="0" dirty="0">
                <a:solidFill>
                  <a:schemeClr val="dk1"/>
                </a:solidFill>
                <a:latin typeface="Arial"/>
                <a:ea typeface="Arial"/>
                <a:cs typeface="Arial"/>
                <a:sym typeface="Arial"/>
              </a:rPr>
              <a:t> &gt; 0.67 I</a:t>
            </a:r>
            <a:r>
              <a:rPr lang="en-US" sz="2600" b="0" baseline="-25000" dirty="0">
                <a:solidFill>
                  <a:schemeClr val="dk1"/>
                </a:solidFill>
                <a:latin typeface="Arial"/>
                <a:ea typeface="Arial"/>
                <a:cs typeface="Arial"/>
                <a:sym typeface="Arial"/>
              </a:rPr>
              <a:t>x </a:t>
            </a:r>
            <a:r>
              <a:rPr lang="en-US" sz="2600" b="0" dirty="0">
                <a:solidFill>
                  <a:schemeClr val="dk1"/>
                </a:solidFill>
                <a:latin typeface="Arial"/>
                <a:ea typeface="Arial"/>
                <a:cs typeface="Arial"/>
                <a:sym typeface="Arial"/>
              </a:rPr>
              <a:t>where I</a:t>
            </a:r>
            <a:r>
              <a:rPr lang="en-US" sz="2600" b="0" baseline="-25000" dirty="0">
                <a:solidFill>
                  <a:schemeClr val="dk1"/>
                </a:solidFill>
                <a:latin typeface="Arial"/>
                <a:ea typeface="Arial"/>
                <a:cs typeface="Arial"/>
                <a:sym typeface="Arial"/>
              </a:rPr>
              <a:t>x </a:t>
            </a:r>
            <a:r>
              <a:rPr lang="en-US" sz="2600" b="0" dirty="0">
                <a:solidFill>
                  <a:schemeClr val="dk1"/>
                </a:solidFill>
                <a:latin typeface="Arial"/>
                <a:ea typeface="Arial"/>
                <a:cs typeface="Arial"/>
                <a:sym typeface="Arial"/>
              </a:rPr>
              <a:t>is the moment of inertia about an axis perpendicular to the plane of the EBF.</a:t>
            </a:r>
            <a:endParaRPr sz="2600" b="0" baseline="-25000" dirty="0">
              <a:solidFill>
                <a:schemeClr val="dk1"/>
              </a:solidFill>
              <a:latin typeface="Arial"/>
              <a:ea typeface="Arial"/>
              <a:cs typeface="Arial"/>
              <a:sym typeface="Arial"/>
            </a:endParaRPr>
          </a:p>
        </p:txBody>
      </p:sp>
      <p:sp>
        <p:nvSpPr>
          <p:cNvPr id="3451" name="Google Shape;3451;p92"/>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F3.5b.1 Link Limitations</a:t>
            </a:r>
            <a:endParaRPr/>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3457" name="Google Shape;3457;p93"/>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58" name="Google Shape;3458;p93"/>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59" name="Google Shape;3459;p93"/>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sp>
        <p:nvSpPr>
          <p:cNvPr id="3460" name="Google Shape;3460;p93"/>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F3.5b.2 Shear Strength</a:t>
            </a:r>
            <a:endParaRPr/>
          </a:p>
        </p:txBody>
      </p:sp>
      <p:sp>
        <p:nvSpPr>
          <p:cNvPr id="3461" name="Google Shape;3461;p93"/>
          <p:cNvSpPr txBox="1"/>
          <p:nvPr/>
        </p:nvSpPr>
        <p:spPr>
          <a:xfrm>
            <a:off x="3181631" y="1947813"/>
            <a:ext cx="6080125" cy="523220"/>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Arial"/>
              <a:buNone/>
            </a:pPr>
            <a:r>
              <a:rPr lang="en-US" sz="2800" b="1">
                <a:solidFill>
                  <a:schemeClr val="dk1"/>
                </a:solidFill>
                <a:latin typeface="Arial"/>
                <a:ea typeface="Arial"/>
                <a:cs typeface="Arial"/>
                <a:sym typeface="Arial"/>
              </a:rPr>
              <a:t>Link design shear strength = </a:t>
            </a:r>
            <a:r>
              <a:rPr lang="en-US" sz="2800" b="1" i="1">
                <a:solidFill>
                  <a:schemeClr val="dk1"/>
                </a:solidFill>
                <a:latin typeface="Arial"/>
                <a:ea typeface="Arial"/>
                <a:cs typeface="Arial"/>
                <a:sym typeface="Arial"/>
              </a:rPr>
              <a:t>φ V</a:t>
            </a:r>
            <a:r>
              <a:rPr lang="en-US" sz="2800" b="1" i="1" baseline="-25000">
                <a:solidFill>
                  <a:schemeClr val="dk1"/>
                </a:solidFill>
                <a:latin typeface="Arial"/>
                <a:ea typeface="Arial"/>
                <a:cs typeface="Arial"/>
                <a:sym typeface="Arial"/>
              </a:rPr>
              <a:t>n</a:t>
            </a:r>
            <a:endParaRPr sz="2800" b="1" i="1">
              <a:solidFill>
                <a:schemeClr val="dk1"/>
              </a:solidFill>
              <a:latin typeface="Arial"/>
              <a:ea typeface="Arial"/>
              <a:cs typeface="Arial"/>
              <a:sym typeface="Arial"/>
            </a:endParaRPr>
          </a:p>
        </p:txBody>
      </p:sp>
      <p:sp>
        <p:nvSpPr>
          <p:cNvPr id="3462" name="Google Shape;3462;p93"/>
          <p:cNvSpPr txBox="1"/>
          <p:nvPr/>
        </p:nvSpPr>
        <p:spPr>
          <a:xfrm>
            <a:off x="3431704" y="3136612"/>
            <a:ext cx="163678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Arial"/>
              <a:buNone/>
            </a:pPr>
            <a:r>
              <a:rPr lang="en-US" sz="3200" b="0" i="1">
                <a:solidFill>
                  <a:schemeClr val="dk1"/>
                </a:solidFill>
                <a:latin typeface="Arial"/>
                <a:ea typeface="Arial"/>
                <a:cs typeface="Arial"/>
                <a:sym typeface="Arial"/>
              </a:rPr>
              <a:t>φ = 0.9</a:t>
            </a:r>
            <a:endParaRPr/>
          </a:p>
        </p:txBody>
      </p:sp>
      <p:sp>
        <p:nvSpPr>
          <p:cNvPr id="3463" name="Google Shape;3463;p93"/>
          <p:cNvSpPr txBox="1"/>
          <p:nvPr/>
        </p:nvSpPr>
        <p:spPr>
          <a:xfrm>
            <a:off x="3431704" y="4522883"/>
            <a:ext cx="23542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a:solidFill>
                  <a:schemeClr val="dk1"/>
                </a:solidFill>
                <a:latin typeface="Arial"/>
                <a:ea typeface="Arial"/>
                <a:cs typeface="Arial"/>
                <a:sym typeface="Arial"/>
              </a:rPr>
              <a:t>V</a:t>
            </a:r>
            <a:r>
              <a:rPr lang="en-US" sz="2800" b="0" i="1" baseline="-25000">
                <a:solidFill>
                  <a:schemeClr val="dk1"/>
                </a:solidFill>
                <a:latin typeface="Arial"/>
                <a:ea typeface="Arial"/>
                <a:cs typeface="Arial"/>
                <a:sym typeface="Arial"/>
              </a:rPr>
              <a:t>n</a:t>
            </a:r>
            <a:r>
              <a:rPr lang="en-US" sz="2800" b="0">
                <a:solidFill>
                  <a:schemeClr val="dk1"/>
                </a:solidFill>
                <a:latin typeface="Arial"/>
                <a:ea typeface="Arial"/>
                <a:cs typeface="Arial"/>
                <a:sym typeface="Arial"/>
              </a:rPr>
              <a:t> = lesser of</a:t>
            </a:r>
            <a:endParaRPr sz="2800" b="0" i="1">
              <a:solidFill>
                <a:schemeClr val="dk1"/>
              </a:solidFill>
              <a:latin typeface="Arial"/>
              <a:ea typeface="Arial"/>
              <a:cs typeface="Arial"/>
              <a:sym typeface="Arial"/>
            </a:endParaRPr>
          </a:p>
        </p:txBody>
      </p:sp>
      <p:sp>
        <p:nvSpPr>
          <p:cNvPr id="3464" name="Google Shape;3464;p93"/>
          <p:cNvSpPr/>
          <p:nvPr/>
        </p:nvSpPr>
        <p:spPr>
          <a:xfrm>
            <a:off x="5936803" y="4070445"/>
            <a:ext cx="227013" cy="1516063"/>
          </a:xfrm>
          <a:prstGeom prst="leftBrace">
            <a:avLst>
              <a:gd name="adj1" fmla="val 55653"/>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465" name="Google Shape;3465;p93"/>
          <p:cNvSpPr txBox="1"/>
          <p:nvPr/>
        </p:nvSpPr>
        <p:spPr>
          <a:xfrm>
            <a:off x="6312024" y="3992658"/>
            <a:ext cx="15176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a:solidFill>
                  <a:schemeClr val="dk1"/>
                </a:solidFill>
                <a:latin typeface="Arial"/>
                <a:ea typeface="Arial"/>
                <a:cs typeface="Arial"/>
                <a:sym typeface="Arial"/>
              </a:rPr>
              <a:t>V</a:t>
            </a:r>
            <a:r>
              <a:rPr lang="en-US" sz="2800" b="0" i="1" baseline="-25000">
                <a:solidFill>
                  <a:schemeClr val="dk1"/>
                </a:solidFill>
                <a:latin typeface="Arial"/>
                <a:ea typeface="Arial"/>
                <a:cs typeface="Arial"/>
                <a:sym typeface="Arial"/>
              </a:rPr>
              <a:t>p</a:t>
            </a:r>
            <a:endParaRPr sz="2800" b="0" i="1">
              <a:solidFill>
                <a:schemeClr val="dk1"/>
              </a:solidFill>
              <a:latin typeface="Arial"/>
              <a:ea typeface="Arial"/>
              <a:cs typeface="Arial"/>
              <a:sym typeface="Arial"/>
            </a:endParaRPr>
          </a:p>
        </p:txBody>
      </p:sp>
      <p:sp>
        <p:nvSpPr>
          <p:cNvPr id="3466" name="Google Shape;3466;p93"/>
          <p:cNvSpPr txBox="1"/>
          <p:nvPr/>
        </p:nvSpPr>
        <p:spPr>
          <a:xfrm>
            <a:off x="6312024" y="5129308"/>
            <a:ext cx="15176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a:solidFill>
                  <a:schemeClr val="dk1"/>
                </a:solidFill>
                <a:latin typeface="Arial"/>
                <a:ea typeface="Arial"/>
                <a:cs typeface="Arial"/>
                <a:sym typeface="Arial"/>
              </a:rPr>
              <a:t>2M</a:t>
            </a:r>
            <a:r>
              <a:rPr lang="en-US" sz="2800" b="0" i="1" baseline="-25000">
                <a:solidFill>
                  <a:schemeClr val="dk1"/>
                </a:solidFill>
                <a:latin typeface="Arial"/>
                <a:ea typeface="Arial"/>
                <a:cs typeface="Arial"/>
                <a:sym typeface="Arial"/>
              </a:rPr>
              <a:t>p</a:t>
            </a:r>
            <a:r>
              <a:rPr lang="en-US" sz="2800" b="0" i="1">
                <a:solidFill>
                  <a:schemeClr val="dk1"/>
                </a:solidFill>
                <a:latin typeface="Arial"/>
                <a:ea typeface="Arial"/>
                <a:cs typeface="Arial"/>
                <a:sym typeface="Arial"/>
              </a:rPr>
              <a:t> / e</a:t>
            </a:r>
            <a:endParaRP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3472" name="Google Shape;3472;p94"/>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73" name="Google Shape;3473;p94"/>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74" name="Google Shape;3474;p94"/>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sp>
        <p:nvSpPr>
          <p:cNvPr id="3475" name="Google Shape;3475;p94"/>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F3.5b.2 Shear Strength</a:t>
            </a:r>
            <a:endParaRPr/>
          </a:p>
        </p:txBody>
      </p:sp>
      <p:sp>
        <p:nvSpPr>
          <p:cNvPr id="3476" name="Google Shape;3476;p94"/>
          <p:cNvSpPr txBox="1"/>
          <p:nvPr/>
        </p:nvSpPr>
        <p:spPr>
          <a:xfrm>
            <a:off x="4298396" y="1947813"/>
            <a:ext cx="1797604" cy="523220"/>
          </a:xfrm>
          <a:prstGeom prst="rect">
            <a:avLst/>
          </a:prstGeom>
          <a:noFill/>
          <a:ln w="158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1" i="1">
                <a:solidFill>
                  <a:schemeClr val="dk1"/>
                </a:solidFill>
                <a:latin typeface="Arial"/>
                <a:ea typeface="Arial"/>
                <a:cs typeface="Arial"/>
                <a:sym typeface="Arial"/>
              </a:rPr>
              <a:t>V</a:t>
            </a:r>
            <a:r>
              <a:rPr lang="en-US" sz="2800" b="1" i="1" baseline="-25000">
                <a:solidFill>
                  <a:schemeClr val="dk1"/>
                </a:solidFill>
                <a:latin typeface="Arial"/>
                <a:ea typeface="Arial"/>
                <a:cs typeface="Arial"/>
                <a:sym typeface="Arial"/>
              </a:rPr>
              <a:t>u</a:t>
            </a:r>
            <a:r>
              <a:rPr lang="en-US" sz="2800" b="1" i="1">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 </a:t>
            </a:r>
            <a:r>
              <a:rPr lang="en-US" sz="2800" b="1" i="1">
                <a:solidFill>
                  <a:schemeClr val="dk1"/>
                </a:solidFill>
                <a:latin typeface="Arial"/>
                <a:ea typeface="Arial"/>
                <a:cs typeface="Arial"/>
                <a:sym typeface="Arial"/>
              </a:rPr>
              <a:t>φ V</a:t>
            </a:r>
            <a:r>
              <a:rPr lang="en-US" sz="2800" b="1" i="1" baseline="-25000">
                <a:solidFill>
                  <a:schemeClr val="dk1"/>
                </a:solidFill>
                <a:latin typeface="Arial"/>
                <a:ea typeface="Arial"/>
                <a:cs typeface="Arial"/>
                <a:sym typeface="Arial"/>
              </a:rPr>
              <a:t>n</a:t>
            </a:r>
            <a:endParaRPr sz="2800" b="1" i="1">
              <a:solidFill>
                <a:schemeClr val="dk1"/>
              </a:solidFill>
              <a:latin typeface="Arial"/>
              <a:ea typeface="Arial"/>
              <a:cs typeface="Arial"/>
              <a:sym typeface="Arial"/>
            </a:endParaRPr>
          </a:p>
        </p:txBody>
      </p:sp>
      <p:sp>
        <p:nvSpPr>
          <p:cNvPr id="3477" name="Google Shape;3477;p94"/>
          <p:cNvSpPr txBox="1"/>
          <p:nvPr/>
        </p:nvSpPr>
        <p:spPr>
          <a:xfrm>
            <a:off x="1703512" y="1947813"/>
            <a:ext cx="20494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Sizing Link:</a:t>
            </a:r>
            <a:endParaRPr/>
          </a:p>
        </p:txBody>
      </p:sp>
      <p:sp>
        <p:nvSpPr>
          <p:cNvPr id="3478" name="Google Shape;3478;p94"/>
          <p:cNvSpPr txBox="1"/>
          <p:nvPr/>
        </p:nvSpPr>
        <p:spPr>
          <a:xfrm>
            <a:off x="4298396" y="2996952"/>
            <a:ext cx="7030184"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i="1" dirty="0">
                <a:solidFill>
                  <a:schemeClr val="dk1"/>
                </a:solidFill>
                <a:latin typeface="Arial"/>
                <a:ea typeface="Arial"/>
                <a:cs typeface="Arial"/>
                <a:sym typeface="Arial"/>
              </a:rPr>
              <a:t>V</a:t>
            </a:r>
            <a:r>
              <a:rPr lang="en-US" sz="2800" b="0" i="1" baseline="-25000" dirty="0">
                <a:solidFill>
                  <a:schemeClr val="dk1"/>
                </a:solidFill>
                <a:latin typeface="Arial"/>
                <a:ea typeface="Arial"/>
                <a:cs typeface="Arial"/>
                <a:sym typeface="Arial"/>
              </a:rPr>
              <a:t>u</a:t>
            </a:r>
            <a:r>
              <a:rPr lang="en-US" sz="2800" b="0" i="1" dirty="0">
                <a:solidFill>
                  <a:schemeClr val="dk1"/>
                </a:solidFill>
                <a:latin typeface="Arial"/>
                <a:ea typeface="Arial"/>
                <a:cs typeface="Arial"/>
                <a:sym typeface="Arial"/>
              </a:rPr>
              <a:t>   = shear force in link under code 	specified forces:	</a:t>
            </a:r>
            <a:br>
              <a:rPr lang="en-US" sz="2800" b="0" i="1" dirty="0">
                <a:solidFill>
                  <a:schemeClr val="dk1"/>
                </a:solidFill>
                <a:latin typeface="Arial"/>
                <a:ea typeface="Arial"/>
                <a:cs typeface="Arial"/>
                <a:sym typeface="Arial"/>
              </a:rPr>
            </a:br>
            <a:r>
              <a:rPr lang="en-US" sz="2800" b="0" i="1" dirty="0">
                <a:solidFill>
                  <a:schemeClr val="dk1"/>
                </a:solidFill>
                <a:latin typeface="Arial"/>
                <a:ea typeface="Arial"/>
                <a:cs typeface="Arial"/>
                <a:sym typeface="Arial"/>
              </a:rPr>
              <a:t>	      </a:t>
            </a:r>
            <a:r>
              <a:rPr lang="en-US" sz="2400" b="0" dirty="0">
                <a:solidFill>
                  <a:schemeClr val="dk1"/>
                </a:solidFill>
                <a:latin typeface="Arial"/>
                <a:ea typeface="Arial"/>
                <a:cs typeface="Arial"/>
                <a:sym typeface="Arial"/>
              </a:rPr>
              <a:t>1.2D + 1.0E + 0.5L + 0.15S</a:t>
            </a:r>
            <a:br>
              <a:rPr lang="en-US" sz="2400" b="0" dirty="0">
                <a:solidFill>
                  <a:schemeClr val="dk1"/>
                </a:solidFill>
                <a:latin typeface="Arial"/>
                <a:ea typeface="Arial"/>
                <a:cs typeface="Arial"/>
                <a:sym typeface="Arial"/>
              </a:rPr>
            </a:br>
            <a:r>
              <a:rPr lang="en-US" sz="2400" b="0" dirty="0">
                <a:solidFill>
                  <a:schemeClr val="dk1"/>
                </a:solidFill>
                <a:latin typeface="Arial"/>
                <a:ea typeface="Arial"/>
                <a:cs typeface="Arial"/>
                <a:sym typeface="Arial"/>
              </a:rPr>
              <a:t>	       0.9D + 1.0E</a:t>
            </a:r>
            <a:endParaRPr sz="2400" b="0" i="1" dirty="0">
              <a:solidFill>
                <a:schemeClr val="dk1"/>
              </a:solidFill>
              <a:latin typeface="Arial"/>
              <a:ea typeface="Arial"/>
              <a:cs typeface="Arial"/>
              <a:sym typeface="Arial"/>
            </a:endParaRPr>
          </a:p>
          <a:p>
            <a:pPr marL="0" marR="0" lvl="0" indent="0" algn="l" rtl="0">
              <a:spcBef>
                <a:spcPts val="1400"/>
              </a:spcBef>
              <a:spcAft>
                <a:spcPts val="0"/>
              </a:spcAft>
              <a:buClr>
                <a:schemeClr val="dk1"/>
              </a:buClr>
              <a:buSzPts val="2800"/>
              <a:buFont typeface="Arial"/>
              <a:buNone/>
            </a:pPr>
            <a:r>
              <a:rPr lang="en-US" sz="2800" b="0" i="1" dirty="0">
                <a:solidFill>
                  <a:schemeClr val="dk1"/>
                </a:solidFill>
                <a:latin typeface="Arial"/>
                <a:ea typeface="Arial"/>
                <a:cs typeface="Arial"/>
                <a:sym typeface="Arial"/>
              </a:rPr>
              <a:t>φ </a:t>
            </a:r>
            <a:r>
              <a:rPr lang="en-US" sz="2800" b="0" i="1" dirty="0" err="1">
                <a:solidFill>
                  <a:schemeClr val="dk1"/>
                </a:solidFill>
                <a:latin typeface="Arial"/>
                <a:ea typeface="Arial"/>
                <a:cs typeface="Arial"/>
                <a:sym typeface="Arial"/>
              </a:rPr>
              <a:t>V</a:t>
            </a:r>
            <a:r>
              <a:rPr lang="en-US" sz="2800" b="0" i="1" baseline="-25000" dirty="0" err="1">
                <a:solidFill>
                  <a:schemeClr val="dk1"/>
                </a:solidFill>
                <a:latin typeface="Arial"/>
                <a:ea typeface="Arial"/>
                <a:cs typeface="Arial"/>
                <a:sym typeface="Arial"/>
              </a:rPr>
              <a:t>n</a:t>
            </a:r>
            <a:r>
              <a:rPr lang="en-US" sz="2800" b="0" i="1" baseline="-25000" dirty="0">
                <a:solidFill>
                  <a:schemeClr val="dk1"/>
                </a:solidFill>
                <a:latin typeface="Arial"/>
                <a:ea typeface="Arial"/>
                <a:cs typeface="Arial"/>
                <a:sym typeface="Arial"/>
              </a:rPr>
              <a:t>  </a:t>
            </a:r>
            <a:r>
              <a:rPr lang="en-US" sz="2800" b="0" i="1" dirty="0">
                <a:solidFill>
                  <a:schemeClr val="dk1"/>
                </a:solidFill>
                <a:latin typeface="Arial"/>
                <a:ea typeface="Arial"/>
                <a:cs typeface="Arial"/>
                <a:sym typeface="Arial"/>
              </a:rPr>
              <a:t>= link design shear strength</a:t>
            </a:r>
            <a:endParaRPr dirty="0"/>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483"/>
        <p:cNvGrpSpPr/>
        <p:nvPr/>
      </p:nvGrpSpPr>
      <p:grpSpPr>
        <a:xfrm>
          <a:off x="0" y="0"/>
          <a:ext cx="0" cy="0"/>
          <a:chOff x="0" y="0"/>
          <a:chExt cx="0" cy="0"/>
        </a:xfrm>
      </p:grpSpPr>
      <p:sp>
        <p:nvSpPr>
          <p:cNvPr id="3484" name="Google Shape;3484;p95"/>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485" name="Google Shape;3485;p95"/>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486" name="Google Shape;3486;p95"/>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sp>
        <p:nvSpPr>
          <p:cNvPr id="3487" name="Google Shape;3487;p95"/>
          <p:cNvSpPr txBox="1"/>
          <p:nvPr/>
        </p:nvSpPr>
        <p:spPr>
          <a:xfrm>
            <a:off x="1306828" y="1940818"/>
            <a:ext cx="9829732"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When the </a:t>
            </a:r>
            <a:r>
              <a:rPr lang="en-US" sz="2800" b="1" i="1">
                <a:solidFill>
                  <a:schemeClr val="dk2"/>
                </a:solidFill>
                <a:latin typeface="Arial"/>
                <a:ea typeface="Arial"/>
                <a:cs typeface="Arial"/>
                <a:sym typeface="Arial"/>
              </a:rPr>
              <a:t>axial force ratio</a:t>
            </a:r>
            <a:r>
              <a:rPr lang="en-US" sz="2800" b="0">
                <a:solidFill>
                  <a:schemeClr val="dk1"/>
                </a:solidFill>
                <a:latin typeface="Arial"/>
                <a:ea typeface="Arial"/>
                <a:cs typeface="Arial"/>
                <a:sym typeface="Arial"/>
              </a:rPr>
              <a:t>, </a:t>
            </a:r>
            <a:r>
              <a:rPr lang="en-US" sz="2800" b="1">
                <a:solidFill>
                  <a:schemeClr val="dk1"/>
                </a:solidFill>
                <a:latin typeface="Arial"/>
                <a:ea typeface="Arial"/>
                <a:cs typeface="Arial"/>
                <a:sym typeface="Arial"/>
              </a:rPr>
              <a:t>α</a:t>
            </a:r>
            <a:r>
              <a:rPr lang="en-US" sz="2800" b="1" baseline="-25000">
                <a:solidFill>
                  <a:schemeClr val="dk1"/>
                </a:solidFill>
                <a:latin typeface="Arial"/>
                <a:ea typeface="Arial"/>
                <a:cs typeface="Arial"/>
                <a:sym typeface="Arial"/>
              </a:rPr>
              <a:t>s</a:t>
            </a:r>
            <a:r>
              <a:rPr lang="en-US" sz="2800" b="1">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r</a:t>
            </a:r>
            <a:r>
              <a:rPr lang="en-US" sz="2800" b="1">
                <a:solidFill>
                  <a:schemeClr val="dk1"/>
                </a:solidFill>
                <a:latin typeface="Arial"/>
                <a:ea typeface="Arial"/>
                <a:cs typeface="Arial"/>
                <a:sym typeface="Arial"/>
              </a:rPr>
              <a:t>/P</a:t>
            </a:r>
            <a:r>
              <a:rPr lang="en-US" sz="2800" b="1" baseline="-25000">
                <a:solidFill>
                  <a:schemeClr val="dk1"/>
                </a:solidFill>
                <a:latin typeface="Arial"/>
                <a:ea typeface="Arial"/>
                <a:cs typeface="Arial"/>
                <a:sym typeface="Arial"/>
              </a:rPr>
              <a:t>y</a:t>
            </a:r>
            <a:r>
              <a:rPr lang="en-US" sz="2800" b="0">
                <a:solidFill>
                  <a:schemeClr val="dk1"/>
                </a:solidFill>
                <a:latin typeface="Arial"/>
                <a:ea typeface="Arial"/>
                <a:cs typeface="Arial"/>
                <a:sym typeface="Arial"/>
              </a:rPr>
              <a:t>, is </a:t>
            </a:r>
            <a:r>
              <a:rPr lang="en-US" sz="2800" b="1" i="1">
                <a:solidFill>
                  <a:schemeClr val="dk2"/>
                </a:solidFill>
                <a:latin typeface="Arial"/>
                <a:ea typeface="Arial"/>
                <a:cs typeface="Arial"/>
                <a:sym typeface="Arial"/>
              </a:rPr>
              <a:t>greater than 0.15,</a:t>
            </a:r>
            <a:r>
              <a:rPr lang="en-US" sz="2800" b="1" i="1">
                <a:solidFill>
                  <a:schemeClr val="dk1"/>
                </a:solidFill>
                <a:latin typeface="Arial"/>
                <a:ea typeface="Arial"/>
                <a:cs typeface="Arial"/>
                <a:sym typeface="Arial"/>
              </a:rPr>
              <a:t> </a:t>
            </a:r>
            <a:r>
              <a:rPr lang="en-US" sz="2800" b="0">
                <a:solidFill>
                  <a:schemeClr val="dk1"/>
                </a:solidFill>
                <a:latin typeface="Arial"/>
                <a:ea typeface="Arial"/>
                <a:cs typeface="Arial"/>
                <a:sym typeface="Arial"/>
              </a:rPr>
              <a:t>there are additional </a:t>
            </a:r>
            <a:r>
              <a:rPr lang="en-US" sz="2800" b="1" i="1">
                <a:solidFill>
                  <a:schemeClr val="dk2"/>
                </a:solidFill>
                <a:latin typeface="Arial"/>
                <a:ea typeface="Arial"/>
                <a:cs typeface="Arial"/>
                <a:sym typeface="Arial"/>
              </a:rPr>
              <a:t>limitations on link length</a:t>
            </a:r>
            <a:r>
              <a:rPr lang="en-US" sz="2800" b="0">
                <a:solidFill>
                  <a:schemeClr val="dk1"/>
                </a:solidFill>
                <a:latin typeface="Arial"/>
                <a:ea typeface="Arial"/>
                <a:cs typeface="Arial"/>
                <a:sym typeface="Arial"/>
              </a:rPr>
              <a:t>. </a:t>
            </a:r>
            <a:endParaRPr/>
          </a:p>
        </p:txBody>
      </p:sp>
      <p:sp>
        <p:nvSpPr>
          <p:cNvPr id="3488" name="Google Shape;3488;p95"/>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F3.5b.3 Link Length</a:t>
            </a:r>
            <a:endParaRPr/>
          </a:p>
        </p:txBody>
      </p:sp>
      <p:sp>
        <p:nvSpPr>
          <p:cNvPr id="3489" name="Google Shape;3489;p95"/>
          <p:cNvSpPr txBox="1"/>
          <p:nvPr/>
        </p:nvSpPr>
        <p:spPr>
          <a:xfrm>
            <a:off x="2832201" y="4458860"/>
            <a:ext cx="19732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mbria Math"/>
              <a:buNone/>
            </a:pPr>
            <a:r>
              <a:rPr lang="en-US" sz="2400" b="0">
                <a:solidFill>
                  <a:schemeClr val="dk1"/>
                </a:solidFill>
                <a:latin typeface="Cambria Math"/>
                <a:ea typeface="Cambria Math"/>
                <a:cs typeface="Cambria Math"/>
                <a:sym typeface="Cambria Math"/>
              </a:rPr>
              <a:t>when ρ’ ≤ 0.5 </a:t>
            </a:r>
            <a:endParaRPr/>
          </a:p>
        </p:txBody>
      </p:sp>
      <p:sp>
        <p:nvSpPr>
          <p:cNvPr id="3490" name="Google Shape;3490;p95"/>
          <p:cNvSpPr txBox="1"/>
          <p:nvPr/>
        </p:nvSpPr>
        <p:spPr>
          <a:xfrm>
            <a:off x="2832201" y="5511774"/>
            <a:ext cx="197326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mbria Math"/>
              <a:buNone/>
            </a:pPr>
            <a:r>
              <a:rPr lang="en-US" sz="2400" b="0">
                <a:solidFill>
                  <a:schemeClr val="dk1"/>
                </a:solidFill>
                <a:latin typeface="Cambria Math"/>
                <a:ea typeface="Cambria Math"/>
                <a:cs typeface="Cambria Math"/>
                <a:sym typeface="Cambria Math"/>
              </a:rPr>
              <a:t>when ρ’ &gt; 0.5 </a:t>
            </a:r>
            <a:endParaRPr/>
          </a:p>
        </p:txBody>
      </p:sp>
      <p:sp>
        <p:nvSpPr>
          <p:cNvPr id="3491" name="Google Shape;3491;p95"/>
          <p:cNvSpPr txBox="1"/>
          <p:nvPr/>
        </p:nvSpPr>
        <p:spPr>
          <a:xfrm>
            <a:off x="2213176" y="3100114"/>
            <a:ext cx="2315699" cy="104939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3492" name="Google Shape;3492;p95"/>
          <p:cNvSpPr txBox="1"/>
          <p:nvPr/>
        </p:nvSpPr>
        <p:spPr>
          <a:xfrm>
            <a:off x="5212360" y="4258548"/>
            <a:ext cx="1767279" cy="898644"/>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3493" name="Google Shape;3493;p95"/>
          <p:cNvSpPr txBox="1"/>
          <p:nvPr/>
        </p:nvSpPr>
        <p:spPr>
          <a:xfrm>
            <a:off x="5212360" y="5311462"/>
            <a:ext cx="3688574" cy="898644"/>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498"/>
        <p:cNvGrpSpPr/>
        <p:nvPr/>
      </p:nvGrpSpPr>
      <p:grpSpPr>
        <a:xfrm>
          <a:off x="0" y="0"/>
          <a:ext cx="0" cy="0"/>
          <a:chOff x="0" y="0"/>
          <a:chExt cx="0" cy="0"/>
        </a:xfrm>
      </p:grpSpPr>
      <p:sp>
        <p:nvSpPr>
          <p:cNvPr id="3499" name="Google Shape;3499;p96"/>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500" name="Google Shape;3500;p96"/>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501" name="Google Shape;3501;p96"/>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sp>
        <p:nvSpPr>
          <p:cNvPr id="3502" name="Google Shape;3502;p96"/>
          <p:cNvSpPr txBox="1"/>
          <p:nvPr/>
        </p:nvSpPr>
        <p:spPr>
          <a:xfrm>
            <a:off x="1306828" y="1940818"/>
            <a:ext cx="9829732" cy="29238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Full-depth web stiffeners shall be provided on both sides of the link web at the diagonal brace ends of the link.</a:t>
            </a:r>
            <a:endParaRPr/>
          </a:p>
          <a:p>
            <a:pPr marL="0" marR="0" lvl="0" indent="0" algn="l" rtl="0">
              <a:spcBef>
                <a:spcPts val="800"/>
              </a:spcBef>
              <a:spcAft>
                <a:spcPts val="0"/>
              </a:spcAft>
              <a:buClr>
                <a:schemeClr val="dk1"/>
              </a:buClr>
              <a:buSzPts val="1600"/>
              <a:buFont typeface="Arial"/>
              <a:buNone/>
            </a:pPr>
            <a:endParaRPr sz="1600" b="0">
              <a:solidFill>
                <a:schemeClr val="dk1"/>
              </a:solidFill>
              <a:latin typeface="Arial"/>
              <a:ea typeface="Arial"/>
              <a:cs typeface="Arial"/>
              <a:sym typeface="Arial"/>
            </a:endParaRPr>
          </a:p>
          <a:p>
            <a:pPr marL="0" marR="0" lvl="0" indent="0" algn="l" rtl="0">
              <a:spcBef>
                <a:spcPts val="1400"/>
              </a:spcBef>
              <a:spcAft>
                <a:spcPts val="0"/>
              </a:spcAft>
              <a:buClr>
                <a:schemeClr val="dk1"/>
              </a:buClr>
              <a:buSzPts val="2800"/>
              <a:buFont typeface="Arial"/>
              <a:buNone/>
            </a:pPr>
            <a:r>
              <a:rPr lang="en-US" sz="2800" b="0">
                <a:solidFill>
                  <a:schemeClr val="dk1"/>
                </a:solidFill>
                <a:latin typeface="Arial"/>
                <a:ea typeface="Arial"/>
                <a:cs typeface="Arial"/>
                <a:sym typeface="Arial"/>
              </a:rPr>
              <a:t>These stiffeners shall have a combined width not less than (</a:t>
            </a:r>
            <a:r>
              <a:rPr lang="en-US" sz="2800" b="0" i="1">
                <a:solidFill>
                  <a:schemeClr val="dk1"/>
                </a:solidFill>
                <a:latin typeface="Arial"/>
                <a:ea typeface="Arial"/>
                <a:cs typeface="Arial"/>
                <a:sym typeface="Arial"/>
              </a:rPr>
              <a:t>b</a:t>
            </a:r>
            <a:r>
              <a:rPr lang="en-US" sz="2800" b="0" i="1" baseline="-25000">
                <a:solidFill>
                  <a:schemeClr val="dk1"/>
                </a:solidFill>
                <a:latin typeface="Arial"/>
                <a:ea typeface="Arial"/>
                <a:cs typeface="Arial"/>
                <a:sym typeface="Arial"/>
              </a:rPr>
              <a:t>f</a:t>
            </a:r>
            <a:r>
              <a:rPr lang="en-US" sz="2800" b="0">
                <a:solidFill>
                  <a:schemeClr val="dk1"/>
                </a:solidFill>
                <a:latin typeface="Arial"/>
                <a:ea typeface="Arial"/>
                <a:cs typeface="Arial"/>
                <a:sym typeface="Arial"/>
              </a:rPr>
              <a:t> -2</a:t>
            </a:r>
            <a:r>
              <a:rPr lang="en-US" sz="2800" b="0" i="1">
                <a:solidFill>
                  <a:schemeClr val="dk1"/>
                </a:solidFill>
                <a:latin typeface="Arial"/>
                <a:ea typeface="Arial"/>
                <a:cs typeface="Arial"/>
                <a:sym typeface="Arial"/>
              </a:rPr>
              <a:t>t</a:t>
            </a:r>
            <a:r>
              <a:rPr lang="en-US" sz="2800" b="0" i="1" baseline="-25000">
                <a:solidFill>
                  <a:schemeClr val="dk1"/>
                </a:solidFill>
                <a:latin typeface="Arial"/>
                <a:ea typeface="Arial"/>
                <a:cs typeface="Arial"/>
                <a:sym typeface="Arial"/>
              </a:rPr>
              <a:t>w</a:t>
            </a:r>
            <a:r>
              <a:rPr lang="en-US" sz="2800" b="0">
                <a:solidFill>
                  <a:schemeClr val="dk1"/>
                </a:solidFill>
                <a:latin typeface="Arial"/>
                <a:ea typeface="Arial"/>
                <a:cs typeface="Arial"/>
                <a:sym typeface="Arial"/>
              </a:rPr>
              <a:t>) and a thickness not less than 0.75 </a:t>
            </a:r>
            <a:r>
              <a:rPr lang="en-US" sz="2800" b="0" i="1">
                <a:solidFill>
                  <a:schemeClr val="dk1"/>
                </a:solidFill>
                <a:latin typeface="Arial"/>
                <a:ea typeface="Arial"/>
                <a:cs typeface="Arial"/>
                <a:sym typeface="Arial"/>
              </a:rPr>
              <a:t>t</a:t>
            </a:r>
            <a:r>
              <a:rPr lang="en-US" sz="2800" b="0" i="1" baseline="-25000">
                <a:solidFill>
                  <a:schemeClr val="dk1"/>
                </a:solidFill>
                <a:latin typeface="Arial"/>
                <a:ea typeface="Arial"/>
                <a:cs typeface="Arial"/>
                <a:sym typeface="Arial"/>
              </a:rPr>
              <a:t>w</a:t>
            </a:r>
            <a:r>
              <a:rPr lang="en-US" sz="2800" b="0">
                <a:solidFill>
                  <a:schemeClr val="dk1"/>
                </a:solidFill>
                <a:latin typeface="Arial"/>
                <a:ea typeface="Arial"/>
                <a:cs typeface="Arial"/>
                <a:sym typeface="Arial"/>
              </a:rPr>
              <a:t> or 3/8-inch, whichever is larger.</a:t>
            </a:r>
            <a:endParaRPr/>
          </a:p>
        </p:txBody>
      </p:sp>
      <p:sp>
        <p:nvSpPr>
          <p:cNvPr id="3503" name="Google Shape;3503;p96"/>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508"/>
        <p:cNvGrpSpPr/>
        <p:nvPr/>
      </p:nvGrpSpPr>
      <p:grpSpPr>
        <a:xfrm>
          <a:off x="0" y="0"/>
          <a:ext cx="0" cy="0"/>
          <a:chOff x="0" y="0"/>
          <a:chExt cx="0" cy="0"/>
        </a:xfrm>
      </p:grpSpPr>
      <p:sp>
        <p:nvSpPr>
          <p:cNvPr id="3509" name="Google Shape;3509;p97"/>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510" name="Google Shape;3510;p97"/>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grpSp>
        <p:nvGrpSpPr>
          <p:cNvPr id="3511" name="Google Shape;3511;p97"/>
          <p:cNvGrpSpPr/>
          <p:nvPr/>
        </p:nvGrpSpPr>
        <p:grpSpPr>
          <a:xfrm>
            <a:off x="2279575" y="1484784"/>
            <a:ext cx="7386246" cy="4682165"/>
            <a:chOff x="1993590" y="2105465"/>
            <a:chExt cx="6980405" cy="4424899"/>
          </a:xfrm>
        </p:grpSpPr>
        <p:grpSp>
          <p:nvGrpSpPr>
            <p:cNvPr id="3512" name="Google Shape;3512;p97"/>
            <p:cNvGrpSpPr/>
            <p:nvPr/>
          </p:nvGrpSpPr>
          <p:grpSpPr>
            <a:xfrm>
              <a:off x="1993590" y="2981572"/>
              <a:ext cx="6980405" cy="3548792"/>
              <a:chOff x="839" y="774"/>
              <a:chExt cx="4064" cy="2066"/>
            </a:xfrm>
          </p:grpSpPr>
          <p:grpSp>
            <p:nvGrpSpPr>
              <p:cNvPr id="3513" name="Google Shape;3513;p97"/>
              <p:cNvGrpSpPr/>
              <p:nvPr/>
            </p:nvGrpSpPr>
            <p:grpSpPr>
              <a:xfrm>
                <a:off x="839" y="774"/>
                <a:ext cx="4064" cy="573"/>
                <a:chOff x="815" y="774"/>
                <a:chExt cx="4064" cy="573"/>
              </a:xfrm>
            </p:grpSpPr>
            <p:sp>
              <p:nvSpPr>
                <p:cNvPr id="3514" name="Google Shape;3514;p97"/>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515" name="Google Shape;3515;p97"/>
                <p:cNvGrpSpPr/>
                <p:nvPr/>
              </p:nvGrpSpPr>
              <p:grpSpPr>
                <a:xfrm>
                  <a:off x="815" y="774"/>
                  <a:ext cx="4064" cy="47"/>
                  <a:chOff x="815" y="774"/>
                  <a:chExt cx="4064" cy="47"/>
                </a:xfrm>
              </p:grpSpPr>
              <p:cxnSp>
                <p:nvCxnSpPr>
                  <p:cNvPr id="3516" name="Google Shape;3516;p97"/>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17" name="Google Shape;3517;p97"/>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518" name="Google Shape;3518;p97"/>
                <p:cNvGrpSpPr/>
                <p:nvPr/>
              </p:nvGrpSpPr>
              <p:grpSpPr>
                <a:xfrm>
                  <a:off x="815" y="1300"/>
                  <a:ext cx="4064" cy="47"/>
                  <a:chOff x="815" y="774"/>
                  <a:chExt cx="4064" cy="47"/>
                </a:xfrm>
              </p:grpSpPr>
              <p:cxnSp>
                <p:nvCxnSpPr>
                  <p:cNvPr id="3519" name="Google Shape;3519;p97"/>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20" name="Google Shape;3520;p97"/>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521" name="Google Shape;3521;p97"/>
              <p:cNvGrpSpPr/>
              <p:nvPr/>
            </p:nvGrpSpPr>
            <p:grpSpPr>
              <a:xfrm>
                <a:off x="913" y="1347"/>
                <a:ext cx="1412" cy="1493"/>
                <a:chOff x="1093" y="1347"/>
                <a:chExt cx="1412" cy="1493"/>
              </a:xfrm>
            </p:grpSpPr>
            <p:grpSp>
              <p:nvGrpSpPr>
                <p:cNvPr id="3522" name="Google Shape;3522;p97"/>
                <p:cNvGrpSpPr/>
                <p:nvPr/>
              </p:nvGrpSpPr>
              <p:grpSpPr>
                <a:xfrm>
                  <a:off x="1733" y="1347"/>
                  <a:ext cx="772" cy="671"/>
                  <a:chOff x="1733" y="1347"/>
                  <a:chExt cx="772" cy="671"/>
                </a:xfrm>
              </p:grpSpPr>
              <p:sp>
                <p:nvSpPr>
                  <p:cNvPr id="3523" name="Google Shape;3523;p97"/>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24" name="Google Shape;3524;p97"/>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25" name="Google Shape;3525;p97"/>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26" name="Google Shape;3526;p97"/>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527" name="Google Shape;3527;p97"/>
              <p:cNvGrpSpPr/>
              <p:nvPr/>
            </p:nvGrpSpPr>
            <p:grpSpPr>
              <a:xfrm flipH="1">
                <a:off x="3430" y="1341"/>
                <a:ext cx="1412" cy="1493"/>
                <a:chOff x="1093" y="1347"/>
                <a:chExt cx="1412" cy="1493"/>
              </a:xfrm>
            </p:grpSpPr>
            <p:grpSp>
              <p:nvGrpSpPr>
                <p:cNvPr id="3528" name="Google Shape;3528;p97"/>
                <p:cNvGrpSpPr/>
                <p:nvPr/>
              </p:nvGrpSpPr>
              <p:grpSpPr>
                <a:xfrm>
                  <a:off x="1733" y="1347"/>
                  <a:ext cx="772" cy="671"/>
                  <a:chOff x="1733" y="1347"/>
                  <a:chExt cx="772" cy="671"/>
                </a:xfrm>
              </p:grpSpPr>
              <p:sp>
                <p:nvSpPr>
                  <p:cNvPr id="3529" name="Google Shape;3529;p97"/>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30" name="Google Shape;3530;p97"/>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1" name="Google Shape;3531;p97"/>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32" name="Google Shape;3532;p97"/>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33" name="Google Shape;3533;p97"/>
              <p:cNvSpPr/>
              <p:nvPr/>
            </p:nvSpPr>
            <p:spPr>
              <a:xfrm>
                <a:off x="229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4" name="Google Shape;3534;p97"/>
              <p:cNvSpPr/>
              <p:nvPr/>
            </p:nvSpPr>
            <p:spPr>
              <a:xfrm>
                <a:off x="3442"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5" name="Google Shape;3535;p97"/>
              <p:cNvSpPr/>
              <p:nvPr/>
            </p:nvSpPr>
            <p:spPr>
              <a:xfrm>
                <a:off x="298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6" name="Google Shape;3536;p97"/>
              <p:cNvSpPr/>
              <p:nvPr/>
            </p:nvSpPr>
            <p:spPr>
              <a:xfrm>
                <a:off x="321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7" name="Google Shape;3537;p97"/>
              <p:cNvSpPr/>
              <p:nvPr/>
            </p:nvSpPr>
            <p:spPr>
              <a:xfrm>
                <a:off x="275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8" name="Google Shape;3538;p97"/>
              <p:cNvSpPr/>
              <p:nvPr/>
            </p:nvSpPr>
            <p:spPr>
              <a:xfrm>
                <a:off x="252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39" name="Google Shape;3539;p97"/>
              <p:cNvSpPr/>
              <p:nvPr/>
            </p:nvSpPr>
            <p:spPr>
              <a:xfrm>
                <a:off x="156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40" name="Google Shape;3540;p97"/>
              <p:cNvSpPr/>
              <p:nvPr/>
            </p:nvSpPr>
            <p:spPr>
              <a:xfrm>
                <a:off x="419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cxnSp>
          <p:nvCxnSpPr>
            <p:cNvPr id="3541" name="Google Shape;3541;p97"/>
            <p:cNvCxnSpPr/>
            <p:nvPr/>
          </p:nvCxnSpPr>
          <p:spPr>
            <a:xfrm>
              <a:off x="6485164" y="2194250"/>
              <a:ext cx="0" cy="638954"/>
            </a:xfrm>
            <a:prstGeom prst="straightConnector1">
              <a:avLst/>
            </a:prstGeom>
            <a:noFill/>
            <a:ln w="28575" cap="flat" cmpd="sng">
              <a:solidFill>
                <a:schemeClr val="dk1"/>
              </a:solidFill>
              <a:prstDash val="solid"/>
              <a:round/>
              <a:headEnd type="none" w="med" len="med"/>
              <a:tailEnd type="none" w="med" len="med"/>
            </a:ln>
          </p:spPr>
        </p:cxnSp>
        <p:cxnSp>
          <p:nvCxnSpPr>
            <p:cNvPr id="3542" name="Google Shape;3542;p97"/>
            <p:cNvCxnSpPr/>
            <p:nvPr/>
          </p:nvCxnSpPr>
          <p:spPr>
            <a:xfrm rot="10800000" flipH="1">
              <a:off x="4487573" y="2501426"/>
              <a:ext cx="2016485" cy="3709"/>
            </a:xfrm>
            <a:prstGeom prst="straightConnector1">
              <a:avLst/>
            </a:prstGeom>
            <a:noFill/>
            <a:ln w="28575" cap="flat" cmpd="sng">
              <a:solidFill>
                <a:schemeClr val="dk1"/>
              </a:solidFill>
              <a:prstDash val="solid"/>
              <a:round/>
              <a:headEnd type="triangle" w="med" len="med"/>
              <a:tailEnd type="triangle" w="med" len="med"/>
            </a:ln>
          </p:spPr>
        </p:cxnSp>
        <p:sp>
          <p:nvSpPr>
            <p:cNvPr id="3543" name="Google Shape;3543;p97"/>
            <p:cNvSpPr txBox="1"/>
            <p:nvPr/>
          </p:nvSpPr>
          <p:spPr>
            <a:xfrm>
              <a:off x="4511496" y="2105465"/>
              <a:ext cx="2028507" cy="3781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cxnSp>
          <p:nvCxnSpPr>
            <p:cNvPr id="3544" name="Google Shape;3544;p97"/>
            <p:cNvCxnSpPr/>
            <p:nvPr/>
          </p:nvCxnSpPr>
          <p:spPr>
            <a:xfrm>
              <a:off x="4497879" y="2194250"/>
              <a:ext cx="0" cy="638954"/>
            </a:xfrm>
            <a:prstGeom prst="straightConnector1">
              <a:avLst/>
            </a:prstGeom>
            <a:noFill/>
            <a:ln w="28575" cap="flat" cmpd="sng">
              <a:solidFill>
                <a:schemeClr val="dk1"/>
              </a:solidFill>
              <a:prstDash val="solid"/>
              <a:round/>
              <a:headEnd type="none" w="med" len="med"/>
              <a:tailEnd type="none" w="med" len="med"/>
            </a:ln>
          </p:spPr>
        </p:cxnSp>
      </p:grpSp>
      <p:sp>
        <p:nvSpPr>
          <p:cNvPr id="3545" name="Google Shape;3545;p97"/>
          <p:cNvSpPr/>
          <p:nvPr/>
        </p:nvSpPr>
        <p:spPr>
          <a:xfrm>
            <a:off x="4713537" y="2287217"/>
            <a:ext cx="455612" cy="1290637"/>
          </a:xfrm>
          <a:prstGeom prst="ellipse">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46" name="Google Shape;3546;p97"/>
          <p:cNvSpPr/>
          <p:nvPr/>
        </p:nvSpPr>
        <p:spPr>
          <a:xfrm>
            <a:off x="6811254" y="2281897"/>
            <a:ext cx="455613" cy="1290637"/>
          </a:xfrm>
          <a:prstGeom prst="ellipse">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47" name="Google Shape;3547;p97"/>
          <p:cNvSpPr txBox="1"/>
          <p:nvPr/>
        </p:nvSpPr>
        <p:spPr>
          <a:xfrm>
            <a:off x="3571067" y="5235847"/>
            <a:ext cx="484458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0">
                <a:solidFill>
                  <a:schemeClr val="dk2"/>
                </a:solidFill>
                <a:latin typeface="Arial"/>
                <a:ea typeface="Arial"/>
                <a:cs typeface="Arial"/>
                <a:sym typeface="Arial"/>
              </a:rPr>
              <a:t>Full depth stiffeners on both sides</a:t>
            </a:r>
            <a:endParaRPr/>
          </a:p>
        </p:txBody>
      </p:sp>
      <p:sp>
        <p:nvSpPr>
          <p:cNvPr id="3548" name="Google Shape;3548;p97"/>
          <p:cNvSpPr/>
          <p:nvPr/>
        </p:nvSpPr>
        <p:spPr>
          <a:xfrm>
            <a:off x="5326511" y="3495447"/>
            <a:ext cx="1624399" cy="1697572"/>
          </a:xfrm>
          <a:custGeom>
            <a:avLst/>
            <a:gdLst/>
            <a:ahLst/>
            <a:cxnLst/>
            <a:rect l="l" t="t" r="r" b="b"/>
            <a:pathLst>
              <a:path w="828" h="1152" extrusionOk="0">
                <a:moveTo>
                  <a:pt x="0" y="1152"/>
                </a:moveTo>
                <a:lnTo>
                  <a:pt x="828" y="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49" name="Google Shape;3549;p97"/>
          <p:cNvSpPr/>
          <p:nvPr/>
        </p:nvSpPr>
        <p:spPr>
          <a:xfrm>
            <a:off x="5043965" y="3534830"/>
            <a:ext cx="290104" cy="1658181"/>
          </a:xfrm>
          <a:custGeom>
            <a:avLst/>
            <a:gdLst/>
            <a:ahLst/>
            <a:cxnLst/>
            <a:rect l="l" t="t" r="r" b="b"/>
            <a:pathLst>
              <a:path w="150" h="996" extrusionOk="0">
                <a:moveTo>
                  <a:pt x="150" y="996"/>
                </a:moveTo>
                <a:lnTo>
                  <a:pt x="0" y="0"/>
                </a:lnTo>
              </a:path>
            </a:pathLst>
          </a:custGeom>
          <a:noFill/>
          <a:ln w="25400" cap="flat" cmpd="sng">
            <a:solidFill>
              <a:schemeClr val="dk2"/>
            </a:solidFill>
            <a:prstDash val="solid"/>
            <a:round/>
            <a:headEnd type="none" w="sm" len="sm"/>
            <a:tailEnd type="triangle" w="med" len="med"/>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sp>
        <p:nvSpPr>
          <p:cNvPr id="3555" name="Google Shape;3555;p98"/>
          <p:cNvSpPr txBox="1">
            <a:spLocks noGrp="1"/>
          </p:cNvSpPr>
          <p:nvPr>
            <p:ph type="body" idx="1"/>
          </p:nvPr>
        </p:nvSpPr>
        <p:spPr>
          <a:xfrm>
            <a:off x="383364" y="647894"/>
            <a:ext cx="10945216" cy="40484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a:t>Members</a:t>
            </a:r>
            <a:endParaRPr/>
          </a:p>
        </p:txBody>
      </p:sp>
      <p:sp>
        <p:nvSpPr>
          <p:cNvPr id="3556" name="Google Shape;3556;p98"/>
          <p:cNvSpPr txBox="1">
            <a:spLocks noGrp="1"/>
          </p:cNvSpPr>
          <p:nvPr>
            <p:ph type="body" idx="2"/>
          </p:nvPr>
        </p:nvSpPr>
        <p:spPr>
          <a:xfrm>
            <a:off x="383364" y="332656"/>
            <a:ext cx="10945216" cy="2880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1800"/>
              <a:buFont typeface="Arial"/>
              <a:buNone/>
            </a:pPr>
            <a:r>
              <a:rPr lang="en-US"/>
              <a:t>AISC Seismic Provisions - EBF</a:t>
            </a:r>
            <a:endParaRPr/>
          </a:p>
        </p:txBody>
      </p:sp>
      <p:sp>
        <p:nvSpPr>
          <p:cNvPr id="3557" name="Google Shape;3557;p98"/>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98</a:t>
            </a:fld>
            <a:endParaRPr/>
          </a:p>
        </p:txBody>
      </p:sp>
      <p:sp>
        <p:nvSpPr>
          <p:cNvPr id="3558" name="Google Shape;3558;p98"/>
          <p:cNvSpPr txBox="1"/>
          <p:nvPr/>
        </p:nvSpPr>
        <p:spPr>
          <a:xfrm>
            <a:off x="1306828" y="1940818"/>
            <a:ext cx="9829732"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Links shall be provided with intermediate web stiffeners as follows:</a:t>
            </a:r>
            <a:endParaRPr/>
          </a:p>
        </p:txBody>
      </p:sp>
      <p:sp>
        <p:nvSpPr>
          <p:cNvPr id="3559" name="Google Shape;3559;p98"/>
          <p:cNvSpPr txBox="1"/>
          <p:nvPr/>
        </p:nvSpPr>
        <p:spPr>
          <a:xfrm>
            <a:off x="719404" y="1315194"/>
            <a:ext cx="7680852" cy="461665"/>
          </a:xfrm>
          <a:prstGeom prst="rect">
            <a:avLst/>
          </a:prstGeom>
          <a:noFill/>
          <a:ln>
            <a:noFill/>
          </a:ln>
        </p:spPr>
        <p:txBody>
          <a:bodyPr spcFirstLastPara="1" wrap="square" lIns="91425" tIns="45700" rIns="91425" bIns="45700" anchor="t" anchorCtr="0">
            <a:spAutoFit/>
          </a:bodyPr>
          <a:lstStyle/>
          <a:p>
            <a:pPr marL="344488" marR="0" lvl="0" indent="-344488" algn="l" rtl="0">
              <a:spcBef>
                <a:spcPts val="0"/>
              </a:spcBef>
              <a:spcAft>
                <a:spcPts val="0"/>
              </a:spcAft>
              <a:buClr>
                <a:schemeClr val="dk1"/>
              </a:buClr>
              <a:buSzPts val="2400"/>
              <a:buFont typeface="Arial"/>
              <a:buNone/>
            </a:pPr>
            <a:r>
              <a:rPr lang="en-US" sz="2400" b="1" u="sng">
                <a:solidFill>
                  <a:schemeClr val="dk1"/>
                </a:solidFill>
                <a:latin typeface="Arial"/>
                <a:ea typeface="Arial"/>
                <a:cs typeface="Arial"/>
                <a:sym typeface="Arial"/>
              </a:rPr>
              <a:t>F3.5b.4 Link Stiffeners for I-Shaped Cross Sections</a:t>
            </a:r>
            <a:endParaRPr/>
          </a:p>
        </p:txBody>
      </p:sp>
      <p:sp>
        <p:nvSpPr>
          <p:cNvPr id="3560" name="Google Shape;3560;p98"/>
          <p:cNvSpPr txBox="1"/>
          <p:nvPr/>
        </p:nvSpPr>
        <p:spPr>
          <a:xfrm>
            <a:off x="1306828" y="2936557"/>
            <a:ext cx="8196263" cy="492443"/>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Arial"/>
              <a:buAutoNum type="alphaLcParenR"/>
            </a:pPr>
            <a:r>
              <a:rPr lang="en-US" sz="2600" b="1">
                <a:solidFill>
                  <a:schemeClr val="dk1"/>
                </a:solidFill>
                <a:latin typeface="Arial"/>
                <a:ea typeface="Arial"/>
                <a:cs typeface="Arial"/>
                <a:sym typeface="Arial"/>
              </a:rPr>
              <a:t>Links of length  </a:t>
            </a:r>
            <a:r>
              <a:rPr lang="en-US" sz="2600" b="1" i="1">
                <a:solidFill>
                  <a:schemeClr val="dk1"/>
                </a:solidFill>
                <a:latin typeface="Arial"/>
                <a:ea typeface="Arial"/>
                <a:cs typeface="Arial"/>
                <a:sym typeface="Arial"/>
              </a:rPr>
              <a:t>e</a:t>
            </a:r>
            <a:r>
              <a:rPr lang="en-US" sz="2600" b="1">
                <a:solidFill>
                  <a:schemeClr val="dk1"/>
                </a:solidFill>
                <a:latin typeface="Arial"/>
                <a:ea typeface="Arial"/>
                <a:cs typeface="Arial"/>
                <a:sym typeface="Arial"/>
              </a:rPr>
              <a:t> ≤ 1.6 </a:t>
            </a:r>
            <a:r>
              <a:rPr lang="en-US" sz="2600" b="1" i="1">
                <a:solidFill>
                  <a:schemeClr val="dk1"/>
                </a:solidFill>
                <a:latin typeface="Arial"/>
                <a:ea typeface="Arial"/>
                <a:cs typeface="Arial"/>
                <a:sym typeface="Arial"/>
              </a:rPr>
              <a:t>M</a:t>
            </a:r>
            <a:r>
              <a:rPr lang="en-US" sz="2600" b="1" i="1" baseline="-25000">
                <a:solidFill>
                  <a:schemeClr val="dk1"/>
                </a:solidFill>
                <a:latin typeface="Arial"/>
                <a:ea typeface="Arial"/>
                <a:cs typeface="Arial"/>
                <a:sym typeface="Arial"/>
              </a:rPr>
              <a:t>p</a:t>
            </a:r>
            <a:r>
              <a:rPr lang="en-US" sz="2600" b="1" baseline="-25000">
                <a:solidFill>
                  <a:schemeClr val="dk1"/>
                </a:solidFill>
                <a:latin typeface="Arial"/>
                <a:ea typeface="Arial"/>
                <a:cs typeface="Arial"/>
                <a:sym typeface="Arial"/>
              </a:rPr>
              <a:t> </a:t>
            </a:r>
            <a:r>
              <a:rPr lang="en-US" sz="2600" b="1">
                <a:solidFill>
                  <a:schemeClr val="dk1"/>
                </a:solidFill>
                <a:latin typeface="Arial"/>
                <a:ea typeface="Arial"/>
                <a:cs typeface="Arial"/>
                <a:sym typeface="Arial"/>
              </a:rPr>
              <a:t>/ </a:t>
            </a:r>
            <a:r>
              <a:rPr lang="en-US" sz="2600" b="1" i="1">
                <a:solidFill>
                  <a:schemeClr val="dk1"/>
                </a:solidFill>
                <a:latin typeface="Arial"/>
                <a:ea typeface="Arial"/>
                <a:cs typeface="Arial"/>
                <a:sym typeface="Arial"/>
              </a:rPr>
              <a:t>V</a:t>
            </a:r>
            <a:r>
              <a:rPr lang="en-US" sz="2600" b="1" i="1" baseline="-25000">
                <a:solidFill>
                  <a:schemeClr val="dk1"/>
                </a:solidFill>
                <a:latin typeface="Arial"/>
                <a:ea typeface="Arial"/>
                <a:cs typeface="Arial"/>
                <a:sym typeface="Arial"/>
              </a:rPr>
              <a:t>p</a:t>
            </a:r>
            <a:endParaRPr sz="2600" b="1">
              <a:solidFill>
                <a:schemeClr val="dk1"/>
              </a:solidFill>
              <a:latin typeface="Arial"/>
              <a:ea typeface="Arial"/>
              <a:cs typeface="Arial"/>
              <a:sym typeface="Arial"/>
            </a:endParaRPr>
          </a:p>
        </p:txBody>
      </p:sp>
      <p:sp>
        <p:nvSpPr>
          <p:cNvPr id="3561" name="Google Shape;3561;p98"/>
          <p:cNvSpPr txBox="1"/>
          <p:nvPr/>
        </p:nvSpPr>
        <p:spPr>
          <a:xfrm>
            <a:off x="2421589" y="3652656"/>
            <a:ext cx="682257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Arial"/>
              <a:buNone/>
            </a:pPr>
            <a:r>
              <a:rPr lang="en-US" sz="2600" b="0">
                <a:solidFill>
                  <a:schemeClr val="dk1"/>
                </a:solidFill>
                <a:latin typeface="Arial"/>
                <a:ea typeface="Arial"/>
                <a:cs typeface="Arial"/>
                <a:sym typeface="Arial"/>
              </a:rPr>
              <a:t>Provide equally spaced stiffeners as follows:</a:t>
            </a:r>
            <a:endParaRPr sz="2600" b="0" i="1">
              <a:solidFill>
                <a:schemeClr val="dk1"/>
              </a:solidFill>
              <a:latin typeface="Arial"/>
              <a:ea typeface="Arial"/>
              <a:cs typeface="Arial"/>
              <a:sym typeface="Arial"/>
            </a:endParaRPr>
          </a:p>
        </p:txBody>
      </p:sp>
      <p:sp>
        <p:nvSpPr>
          <p:cNvPr id="3562" name="Google Shape;3562;p98"/>
          <p:cNvSpPr txBox="1"/>
          <p:nvPr/>
        </p:nvSpPr>
        <p:spPr>
          <a:xfrm>
            <a:off x="2421590" y="4229752"/>
            <a:ext cx="7562841" cy="4924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latin typeface="Arial"/>
                <a:ea typeface="Arial"/>
                <a:cs typeface="Arial"/>
                <a:sym typeface="Arial"/>
              </a:rPr>
              <a:t>spacing  ≤  30 </a:t>
            </a:r>
            <a:r>
              <a:rPr lang="en-US" sz="2600" b="0" i="1">
                <a:solidFill>
                  <a:schemeClr val="dk1"/>
                </a:solidFill>
                <a:latin typeface="Arial"/>
                <a:ea typeface="Arial"/>
                <a:cs typeface="Arial"/>
                <a:sym typeface="Arial"/>
              </a:rPr>
              <a:t>t</a:t>
            </a:r>
            <a:r>
              <a:rPr lang="en-US" sz="2600" b="0" i="1" baseline="-25000">
                <a:solidFill>
                  <a:schemeClr val="dk1"/>
                </a:solidFill>
                <a:latin typeface="Arial"/>
                <a:ea typeface="Arial"/>
                <a:cs typeface="Arial"/>
                <a:sym typeface="Arial"/>
              </a:rPr>
              <a:t>w</a:t>
            </a:r>
            <a:r>
              <a:rPr lang="en-US" sz="2600" b="0">
                <a:solidFill>
                  <a:schemeClr val="dk1"/>
                </a:solidFill>
                <a:latin typeface="Arial"/>
                <a:ea typeface="Arial"/>
                <a:cs typeface="Arial"/>
                <a:sym typeface="Arial"/>
              </a:rPr>
              <a:t> - </a:t>
            </a:r>
            <a:r>
              <a:rPr lang="en-US" sz="2600" b="0" i="1">
                <a:solidFill>
                  <a:schemeClr val="dk1"/>
                </a:solidFill>
                <a:latin typeface="Arial"/>
                <a:ea typeface="Arial"/>
                <a:cs typeface="Arial"/>
                <a:sym typeface="Arial"/>
              </a:rPr>
              <a:t>d</a:t>
            </a:r>
            <a:r>
              <a:rPr lang="en-US" sz="2600" b="0">
                <a:solidFill>
                  <a:schemeClr val="dk1"/>
                </a:solidFill>
                <a:latin typeface="Arial"/>
                <a:ea typeface="Arial"/>
                <a:cs typeface="Arial"/>
                <a:sym typeface="Arial"/>
              </a:rPr>
              <a:t> /5		for γ</a:t>
            </a:r>
            <a:r>
              <a:rPr lang="en-US" sz="2600" b="0" baseline="-25000">
                <a:solidFill>
                  <a:schemeClr val="dk1"/>
                </a:solidFill>
                <a:latin typeface="Arial"/>
                <a:ea typeface="Arial"/>
                <a:cs typeface="Arial"/>
                <a:sym typeface="Arial"/>
              </a:rPr>
              <a:t>p</a:t>
            </a:r>
            <a:r>
              <a:rPr lang="en-US" sz="2600" b="0">
                <a:solidFill>
                  <a:schemeClr val="dk1"/>
                </a:solidFill>
                <a:latin typeface="Arial"/>
                <a:ea typeface="Arial"/>
                <a:cs typeface="Arial"/>
                <a:sym typeface="Arial"/>
              </a:rPr>
              <a:t> = 0.08 radian</a:t>
            </a:r>
            <a:endParaRPr/>
          </a:p>
        </p:txBody>
      </p:sp>
      <p:sp>
        <p:nvSpPr>
          <p:cNvPr id="3563" name="Google Shape;3563;p98"/>
          <p:cNvSpPr txBox="1"/>
          <p:nvPr/>
        </p:nvSpPr>
        <p:spPr>
          <a:xfrm>
            <a:off x="2421590" y="4858660"/>
            <a:ext cx="7562841" cy="4924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latin typeface="Arial"/>
                <a:ea typeface="Arial"/>
                <a:cs typeface="Arial"/>
                <a:sym typeface="Arial"/>
              </a:rPr>
              <a:t>spacing  ≤  52 </a:t>
            </a:r>
            <a:r>
              <a:rPr lang="en-US" sz="2600" b="0" i="1">
                <a:solidFill>
                  <a:schemeClr val="dk1"/>
                </a:solidFill>
                <a:latin typeface="Arial"/>
                <a:ea typeface="Arial"/>
                <a:cs typeface="Arial"/>
                <a:sym typeface="Arial"/>
              </a:rPr>
              <a:t>t</a:t>
            </a:r>
            <a:r>
              <a:rPr lang="en-US" sz="2600" b="0" i="1" baseline="-25000">
                <a:solidFill>
                  <a:schemeClr val="dk1"/>
                </a:solidFill>
                <a:latin typeface="Arial"/>
                <a:ea typeface="Arial"/>
                <a:cs typeface="Arial"/>
                <a:sym typeface="Arial"/>
              </a:rPr>
              <a:t>w</a:t>
            </a:r>
            <a:r>
              <a:rPr lang="en-US" sz="2600" b="0">
                <a:solidFill>
                  <a:schemeClr val="dk1"/>
                </a:solidFill>
                <a:latin typeface="Arial"/>
                <a:ea typeface="Arial"/>
                <a:cs typeface="Arial"/>
                <a:sym typeface="Arial"/>
              </a:rPr>
              <a:t> - </a:t>
            </a:r>
            <a:r>
              <a:rPr lang="en-US" sz="2600" b="0" i="1">
                <a:solidFill>
                  <a:schemeClr val="dk1"/>
                </a:solidFill>
                <a:latin typeface="Arial"/>
                <a:ea typeface="Arial"/>
                <a:cs typeface="Arial"/>
                <a:sym typeface="Arial"/>
              </a:rPr>
              <a:t>d</a:t>
            </a:r>
            <a:r>
              <a:rPr lang="en-US" sz="2600" b="0">
                <a:solidFill>
                  <a:schemeClr val="dk1"/>
                </a:solidFill>
                <a:latin typeface="Arial"/>
                <a:ea typeface="Arial"/>
                <a:cs typeface="Arial"/>
                <a:sym typeface="Arial"/>
              </a:rPr>
              <a:t> /5		for γ</a:t>
            </a:r>
            <a:r>
              <a:rPr lang="en-US" sz="2600" b="0" baseline="-25000">
                <a:solidFill>
                  <a:schemeClr val="dk1"/>
                </a:solidFill>
                <a:latin typeface="Arial"/>
                <a:ea typeface="Arial"/>
                <a:cs typeface="Arial"/>
                <a:sym typeface="Arial"/>
              </a:rPr>
              <a:t>p</a:t>
            </a:r>
            <a:r>
              <a:rPr lang="en-US" sz="2600" b="0">
                <a:solidFill>
                  <a:schemeClr val="dk1"/>
                </a:solidFill>
                <a:latin typeface="Arial"/>
                <a:ea typeface="Arial"/>
                <a:cs typeface="Arial"/>
                <a:sym typeface="Arial"/>
              </a:rPr>
              <a:t> = 0.02 radian</a:t>
            </a:r>
            <a:endParaRPr/>
          </a:p>
        </p:txBody>
      </p:sp>
      <p:sp>
        <p:nvSpPr>
          <p:cNvPr id="3564" name="Google Shape;3564;p98"/>
          <p:cNvSpPr txBox="1"/>
          <p:nvPr/>
        </p:nvSpPr>
        <p:spPr>
          <a:xfrm>
            <a:off x="2421590" y="5506732"/>
            <a:ext cx="8714970" cy="4924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Arial"/>
              <a:buChar char="•"/>
            </a:pPr>
            <a:r>
              <a:rPr lang="en-US" sz="2600" b="0">
                <a:solidFill>
                  <a:schemeClr val="dk1"/>
                </a:solidFill>
                <a:latin typeface="Arial"/>
                <a:ea typeface="Arial"/>
                <a:cs typeface="Arial"/>
                <a:sym typeface="Arial"/>
              </a:rPr>
              <a:t>interpolate 			for 0.02 &lt; γ</a:t>
            </a:r>
            <a:r>
              <a:rPr lang="en-US" sz="2600" b="0" baseline="-25000">
                <a:solidFill>
                  <a:schemeClr val="dk1"/>
                </a:solidFill>
                <a:latin typeface="Arial"/>
                <a:ea typeface="Arial"/>
                <a:cs typeface="Arial"/>
                <a:sym typeface="Arial"/>
              </a:rPr>
              <a:t>p</a:t>
            </a:r>
            <a:r>
              <a:rPr lang="en-US" sz="2600" b="0">
                <a:solidFill>
                  <a:schemeClr val="dk1"/>
                </a:solidFill>
                <a:latin typeface="Arial"/>
                <a:ea typeface="Arial"/>
                <a:cs typeface="Arial"/>
                <a:sym typeface="Arial"/>
              </a:rPr>
              <a:t> &lt; 0.08 radian</a:t>
            </a:r>
            <a:endParaRPr/>
          </a:p>
        </p:txBody>
      </p:sp>
      <p:sp>
        <p:nvSpPr>
          <p:cNvPr id="3565" name="Google Shape;3565;p98"/>
          <p:cNvSpPr/>
          <p:nvPr/>
        </p:nvSpPr>
        <p:spPr>
          <a:xfrm>
            <a:off x="2277345" y="3516095"/>
            <a:ext cx="8714970" cy="2649209"/>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200"/>
              <a:buFont typeface="Arial"/>
              <a:buNone/>
            </a:pPr>
            <a:endParaRPr sz="2200" b="0">
              <a:solidFill>
                <a:schemeClr val="dk1"/>
              </a:solidFill>
              <a:latin typeface="Arial"/>
              <a:ea typeface="Arial"/>
              <a:cs typeface="Arial"/>
              <a:sym typeface="Arial"/>
            </a:endParaRPr>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570"/>
        <p:cNvGrpSpPr/>
        <p:nvPr/>
      </p:nvGrpSpPr>
      <p:grpSpPr>
        <a:xfrm>
          <a:off x="0" y="0"/>
          <a:ext cx="0" cy="0"/>
          <a:chOff x="0" y="0"/>
          <a:chExt cx="0" cy="0"/>
        </a:xfrm>
      </p:grpSpPr>
      <p:sp>
        <p:nvSpPr>
          <p:cNvPr id="3571" name="Google Shape;3571;p99"/>
          <p:cNvSpPr txBox="1">
            <a:spLocks noGrp="1"/>
          </p:cNvSpPr>
          <p:nvPr>
            <p:ph type="body" idx="2"/>
          </p:nvPr>
        </p:nvSpPr>
        <p:spPr>
          <a:xfrm>
            <a:off x="693105" y="431870"/>
            <a:ext cx="10945216" cy="620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3000"/>
              <a:buFont typeface="Arial"/>
              <a:buNone/>
            </a:pPr>
            <a:r>
              <a:rPr lang="en-US"/>
              <a:t>F3.5b.4 Link Stiffeners</a:t>
            </a:r>
            <a:endParaRPr/>
          </a:p>
        </p:txBody>
      </p:sp>
      <p:sp>
        <p:nvSpPr>
          <p:cNvPr id="3572" name="Google Shape;3572;p99"/>
          <p:cNvSpPr txBox="1">
            <a:spLocks noGrp="1"/>
          </p:cNvSpPr>
          <p:nvPr>
            <p:ph type="sldNum" idx="12"/>
          </p:nvPr>
        </p:nvSpPr>
        <p:spPr>
          <a:xfrm>
            <a:off x="8793521" y="6160219"/>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99</a:t>
            </a:fld>
            <a:endParaRPr/>
          </a:p>
        </p:txBody>
      </p:sp>
      <p:grpSp>
        <p:nvGrpSpPr>
          <p:cNvPr id="3573" name="Google Shape;3573;p99"/>
          <p:cNvGrpSpPr/>
          <p:nvPr/>
        </p:nvGrpSpPr>
        <p:grpSpPr>
          <a:xfrm>
            <a:off x="2279575" y="2223185"/>
            <a:ext cx="7386246" cy="3755121"/>
            <a:chOff x="839" y="774"/>
            <a:chExt cx="4064" cy="2066"/>
          </a:xfrm>
        </p:grpSpPr>
        <p:grpSp>
          <p:nvGrpSpPr>
            <p:cNvPr id="3574" name="Google Shape;3574;p99"/>
            <p:cNvGrpSpPr/>
            <p:nvPr/>
          </p:nvGrpSpPr>
          <p:grpSpPr>
            <a:xfrm>
              <a:off x="839" y="774"/>
              <a:ext cx="4064" cy="573"/>
              <a:chOff x="815" y="774"/>
              <a:chExt cx="4064" cy="573"/>
            </a:xfrm>
          </p:grpSpPr>
          <p:sp>
            <p:nvSpPr>
              <p:cNvPr id="3575" name="Google Shape;3575;p99"/>
              <p:cNvSpPr/>
              <p:nvPr/>
            </p:nvSpPr>
            <p:spPr>
              <a:xfrm>
                <a:off x="815" y="774"/>
                <a:ext cx="4064" cy="573"/>
              </a:xfrm>
              <a:prstGeom prst="rect">
                <a:avLst/>
              </a:prstGeom>
              <a:gradFill>
                <a:gsLst>
                  <a:gs pos="0">
                    <a:srgbClr val="666666"/>
                  </a:gs>
                  <a:gs pos="50000">
                    <a:srgbClr val="DDDDDD"/>
                  </a:gs>
                  <a:gs pos="100000">
                    <a:srgbClr val="666666"/>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nvGrpSpPr>
              <p:cNvPr id="3576" name="Google Shape;3576;p99"/>
              <p:cNvGrpSpPr/>
              <p:nvPr/>
            </p:nvGrpSpPr>
            <p:grpSpPr>
              <a:xfrm>
                <a:off x="815" y="774"/>
                <a:ext cx="4064" cy="47"/>
                <a:chOff x="815" y="774"/>
                <a:chExt cx="4064" cy="47"/>
              </a:xfrm>
            </p:grpSpPr>
            <p:cxnSp>
              <p:nvCxnSpPr>
                <p:cNvPr id="3577" name="Google Shape;3577;p99"/>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78" name="Google Shape;3578;p99"/>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nvGrpSpPr>
              <p:cNvPr id="3579" name="Google Shape;3579;p99"/>
              <p:cNvGrpSpPr/>
              <p:nvPr/>
            </p:nvGrpSpPr>
            <p:grpSpPr>
              <a:xfrm>
                <a:off x="815" y="1300"/>
                <a:ext cx="4064" cy="47"/>
                <a:chOff x="815" y="774"/>
                <a:chExt cx="4064" cy="47"/>
              </a:xfrm>
            </p:grpSpPr>
            <p:cxnSp>
              <p:nvCxnSpPr>
                <p:cNvPr id="3580" name="Google Shape;3580;p99"/>
                <p:cNvCxnSpPr/>
                <p:nvPr/>
              </p:nvCxnSpPr>
              <p:spPr>
                <a:xfrm>
                  <a:off x="815" y="774"/>
                  <a:ext cx="4064" cy="0"/>
                </a:xfrm>
                <a:prstGeom prst="straightConnector1">
                  <a:avLst/>
                </a:prstGeom>
                <a:noFill/>
                <a:ln w="28575" cap="flat" cmpd="sng">
                  <a:solidFill>
                    <a:schemeClr val="dk1"/>
                  </a:solidFill>
                  <a:prstDash val="solid"/>
                  <a:round/>
                  <a:headEnd type="none" w="med" len="med"/>
                  <a:tailEnd type="none" w="med" len="med"/>
                </a:ln>
              </p:spPr>
            </p:cxnSp>
            <p:cxnSp>
              <p:nvCxnSpPr>
                <p:cNvPr id="3581" name="Google Shape;3581;p99"/>
                <p:cNvCxnSpPr/>
                <p:nvPr/>
              </p:nvCxnSpPr>
              <p:spPr>
                <a:xfrm>
                  <a:off x="815" y="821"/>
                  <a:ext cx="4064" cy="0"/>
                </a:xfrm>
                <a:prstGeom prst="straightConnector1">
                  <a:avLst/>
                </a:prstGeom>
                <a:noFill/>
                <a:ln w="28575" cap="flat" cmpd="sng">
                  <a:solidFill>
                    <a:schemeClr val="dk1"/>
                  </a:solidFill>
                  <a:prstDash val="solid"/>
                  <a:round/>
                  <a:headEnd type="none" w="med" len="med"/>
                  <a:tailEnd type="none" w="med" len="med"/>
                </a:ln>
              </p:spPr>
            </p:cxnSp>
          </p:grpSp>
        </p:grpSp>
        <p:grpSp>
          <p:nvGrpSpPr>
            <p:cNvPr id="3582" name="Google Shape;3582;p99"/>
            <p:cNvGrpSpPr/>
            <p:nvPr/>
          </p:nvGrpSpPr>
          <p:grpSpPr>
            <a:xfrm>
              <a:off x="913" y="1347"/>
              <a:ext cx="1412" cy="1493"/>
              <a:chOff x="1093" y="1347"/>
              <a:chExt cx="1412" cy="1493"/>
            </a:xfrm>
          </p:grpSpPr>
          <p:grpSp>
            <p:nvGrpSpPr>
              <p:cNvPr id="3583" name="Google Shape;3583;p99"/>
              <p:cNvGrpSpPr/>
              <p:nvPr/>
            </p:nvGrpSpPr>
            <p:grpSpPr>
              <a:xfrm>
                <a:off x="1733" y="1347"/>
                <a:ext cx="772" cy="671"/>
                <a:chOff x="1733" y="1347"/>
                <a:chExt cx="772" cy="671"/>
              </a:xfrm>
            </p:grpSpPr>
            <p:sp>
              <p:nvSpPr>
                <p:cNvPr id="3584" name="Google Shape;3584;p99"/>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85" name="Google Shape;3585;p99"/>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86" name="Google Shape;3586;p99"/>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87" name="Google Shape;3587;p99"/>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grpSp>
          <p:nvGrpSpPr>
            <p:cNvPr id="3588" name="Google Shape;3588;p99"/>
            <p:cNvGrpSpPr/>
            <p:nvPr/>
          </p:nvGrpSpPr>
          <p:grpSpPr>
            <a:xfrm flipH="1">
              <a:off x="3430" y="1341"/>
              <a:ext cx="1412" cy="1493"/>
              <a:chOff x="1093" y="1347"/>
              <a:chExt cx="1412" cy="1493"/>
            </a:xfrm>
          </p:grpSpPr>
          <p:grpSp>
            <p:nvGrpSpPr>
              <p:cNvPr id="3589" name="Google Shape;3589;p99"/>
              <p:cNvGrpSpPr/>
              <p:nvPr/>
            </p:nvGrpSpPr>
            <p:grpSpPr>
              <a:xfrm>
                <a:off x="1733" y="1347"/>
                <a:ext cx="772" cy="671"/>
                <a:chOff x="1733" y="1347"/>
                <a:chExt cx="772" cy="671"/>
              </a:xfrm>
            </p:grpSpPr>
            <p:sp>
              <p:nvSpPr>
                <p:cNvPr id="3590" name="Google Shape;3590;p99"/>
                <p:cNvSpPr/>
                <p:nvPr/>
              </p:nvSpPr>
              <p:spPr>
                <a:xfrm>
                  <a:off x="1733" y="1347"/>
                  <a:ext cx="737" cy="632"/>
                </a:xfrm>
                <a:custGeom>
                  <a:avLst/>
                  <a:gdLst/>
                  <a:ahLst/>
                  <a:cxnLst/>
                  <a:rect l="l" t="t" r="r" b="b"/>
                  <a:pathLst>
                    <a:path w="254" h="218" extrusionOk="0">
                      <a:moveTo>
                        <a:pt x="254" y="182"/>
                      </a:moveTo>
                      <a:lnTo>
                        <a:pt x="109" y="218"/>
                      </a:lnTo>
                      <a:lnTo>
                        <a:pt x="37" y="146"/>
                      </a:lnTo>
                      <a:lnTo>
                        <a:pt x="0" y="0"/>
                      </a:lnTo>
                      <a:lnTo>
                        <a:pt x="254" y="0"/>
                      </a:lnTo>
                      <a:lnTo>
                        <a:pt x="254" y="182"/>
                      </a:lnTo>
                      <a:close/>
                    </a:path>
                  </a:pathLst>
                </a:custGeom>
                <a:gradFill>
                  <a:gsLst>
                    <a:gs pos="0">
                      <a:srgbClr val="939393"/>
                    </a:gs>
                    <a:gs pos="50000">
                      <a:srgbClr val="DDDDDD"/>
                    </a:gs>
                    <a:gs pos="100000">
                      <a:srgbClr val="939393"/>
                    </a:gs>
                  </a:gsLst>
                  <a:lin ang="0" scaled="0"/>
                </a:gradFill>
                <a:ln w="952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91" name="Google Shape;3591;p99"/>
                <p:cNvSpPr/>
                <p:nvPr/>
              </p:nvSpPr>
              <p:spPr>
                <a:xfrm>
                  <a:off x="2470" y="1356"/>
                  <a:ext cx="35" cy="50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2" name="Google Shape;3592;p99"/>
                <p:cNvSpPr/>
                <p:nvPr/>
              </p:nvSpPr>
              <p:spPr>
                <a:xfrm rot="-6366482" flipH="1">
                  <a:off x="2246" y="1701"/>
                  <a:ext cx="47" cy="461"/>
                </a:xfrm>
                <a:prstGeom prst="rect">
                  <a:avLst/>
                </a:prstGeom>
                <a:gradFill>
                  <a:gsLst>
                    <a:gs pos="0">
                      <a:srgbClr val="939393"/>
                    </a:gs>
                    <a:gs pos="50000">
                      <a:srgbClr val="DDDDDD"/>
                    </a:gs>
                    <a:gs pos="100000">
                      <a:srgbClr val="939393"/>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93" name="Google Shape;3593;p99"/>
              <p:cNvSpPr/>
              <p:nvPr/>
            </p:nvSpPr>
            <p:spPr>
              <a:xfrm rot="-3120000">
                <a:off x="867" y="1999"/>
                <a:ext cx="1655" cy="234"/>
              </a:xfrm>
              <a:prstGeom prst="rect">
                <a:avLst/>
              </a:prstGeom>
              <a:gradFill>
                <a:gsLst>
                  <a:gs pos="0">
                    <a:srgbClr val="C0C0C0"/>
                  </a:gs>
                  <a:gs pos="50000">
                    <a:srgbClr val="595959"/>
                  </a:gs>
                  <a:gs pos="100000">
                    <a:srgbClr val="C0C0C0"/>
                  </a:gs>
                </a:gsLst>
                <a:lin ang="540000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594" name="Google Shape;3594;p99"/>
            <p:cNvSpPr/>
            <p:nvPr/>
          </p:nvSpPr>
          <p:spPr>
            <a:xfrm>
              <a:off x="229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5" name="Google Shape;3595;p99"/>
            <p:cNvSpPr/>
            <p:nvPr/>
          </p:nvSpPr>
          <p:spPr>
            <a:xfrm>
              <a:off x="3442"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6" name="Google Shape;3596;p99"/>
            <p:cNvSpPr/>
            <p:nvPr/>
          </p:nvSpPr>
          <p:spPr>
            <a:xfrm>
              <a:off x="298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7" name="Google Shape;3597;p99"/>
            <p:cNvSpPr/>
            <p:nvPr/>
          </p:nvSpPr>
          <p:spPr>
            <a:xfrm>
              <a:off x="321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8" name="Google Shape;3598;p99"/>
            <p:cNvSpPr/>
            <p:nvPr/>
          </p:nvSpPr>
          <p:spPr>
            <a:xfrm>
              <a:off x="275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599" name="Google Shape;3599;p99"/>
            <p:cNvSpPr/>
            <p:nvPr/>
          </p:nvSpPr>
          <p:spPr>
            <a:xfrm>
              <a:off x="2521"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00" name="Google Shape;3600;p99"/>
            <p:cNvSpPr/>
            <p:nvPr/>
          </p:nvSpPr>
          <p:spPr>
            <a:xfrm>
              <a:off x="156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sp>
          <p:nvSpPr>
            <p:cNvPr id="3601" name="Google Shape;3601;p99"/>
            <p:cNvSpPr/>
            <p:nvPr/>
          </p:nvSpPr>
          <p:spPr>
            <a:xfrm>
              <a:off x="4190" y="821"/>
              <a:ext cx="29" cy="461"/>
            </a:xfrm>
            <a:prstGeom prst="rect">
              <a:avLst/>
            </a:prstGeom>
            <a:gradFill>
              <a:gsLst>
                <a:gs pos="0">
                  <a:srgbClr val="808080"/>
                </a:gs>
                <a:gs pos="50000">
                  <a:srgbClr val="3B3B3B"/>
                </a:gs>
                <a:gs pos="100000">
                  <a:srgbClr val="808080"/>
                </a:gs>
              </a:gsLst>
              <a:lin ang="0" scaled="0"/>
            </a:gradFill>
            <a:ln w="15875"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2400"/>
                <a:buFont typeface="Arial"/>
                <a:buNone/>
              </a:pPr>
              <a:endParaRPr sz="2400" b="1">
                <a:solidFill>
                  <a:schemeClr val="dk1"/>
                </a:solidFill>
                <a:latin typeface="Arial Narrow"/>
                <a:ea typeface="Arial Narrow"/>
                <a:cs typeface="Arial Narrow"/>
                <a:sym typeface="Arial Narrow"/>
              </a:endParaRPr>
            </a:p>
          </p:txBody>
        </p:sp>
      </p:grpSp>
      <p:sp>
        <p:nvSpPr>
          <p:cNvPr id="3602" name="Google Shape;3602;p99"/>
          <p:cNvSpPr txBox="1"/>
          <p:nvPr/>
        </p:nvSpPr>
        <p:spPr>
          <a:xfrm>
            <a:off x="716135" y="1089010"/>
            <a:ext cx="3712199" cy="1015663"/>
          </a:xfrm>
          <a:prstGeom prst="rect">
            <a:avLst/>
          </a:prstGeom>
          <a:noFill/>
          <a:ln w="15875" cap="flat" cmpd="sng">
            <a:solidFill>
              <a:schemeClr val="dk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400"/>
              <a:buFont typeface="Arial"/>
              <a:buNone/>
            </a:pPr>
            <a:r>
              <a:rPr lang="en-US" sz="2400" b="1" i="1">
                <a:solidFill>
                  <a:schemeClr val="dk2"/>
                </a:solidFill>
                <a:latin typeface="Arial"/>
                <a:ea typeface="Arial"/>
                <a:cs typeface="Arial"/>
                <a:sym typeface="Arial"/>
              </a:rPr>
              <a:t>e</a:t>
            </a:r>
            <a:r>
              <a:rPr lang="en-US" sz="2400" b="1">
                <a:solidFill>
                  <a:schemeClr val="dk2"/>
                </a:solidFill>
                <a:latin typeface="Arial"/>
                <a:ea typeface="Arial"/>
                <a:cs typeface="Arial"/>
                <a:sym typeface="Arial"/>
              </a:rPr>
              <a:t> ≤ 1.6 </a:t>
            </a:r>
            <a:r>
              <a:rPr lang="en-US" sz="2400" b="1" i="1">
                <a:solidFill>
                  <a:schemeClr val="dk2"/>
                </a:solidFill>
                <a:latin typeface="Arial"/>
                <a:ea typeface="Arial"/>
                <a:cs typeface="Arial"/>
                <a:sym typeface="Arial"/>
              </a:rPr>
              <a:t>M</a:t>
            </a:r>
            <a:r>
              <a:rPr lang="en-US" sz="2400" b="1" i="1" baseline="-25000">
                <a:solidFill>
                  <a:schemeClr val="dk2"/>
                </a:solidFill>
                <a:latin typeface="Arial"/>
                <a:ea typeface="Arial"/>
                <a:cs typeface="Arial"/>
                <a:sym typeface="Arial"/>
              </a:rPr>
              <a:t>p</a:t>
            </a:r>
            <a:r>
              <a:rPr lang="en-US" sz="2400" b="1">
                <a:solidFill>
                  <a:schemeClr val="dk2"/>
                </a:solidFill>
                <a:latin typeface="Arial"/>
                <a:ea typeface="Arial"/>
                <a:cs typeface="Arial"/>
                <a:sym typeface="Arial"/>
              </a:rPr>
              <a:t> / </a:t>
            </a:r>
            <a:r>
              <a:rPr lang="en-US" sz="2400" b="1" i="1">
                <a:solidFill>
                  <a:schemeClr val="dk2"/>
                </a:solidFill>
                <a:latin typeface="Arial"/>
                <a:ea typeface="Arial"/>
                <a:cs typeface="Arial"/>
                <a:sym typeface="Arial"/>
              </a:rPr>
              <a:t>V</a:t>
            </a:r>
            <a:r>
              <a:rPr lang="en-US" sz="2400" b="1" i="1" baseline="-25000">
                <a:solidFill>
                  <a:schemeClr val="dk2"/>
                </a:solidFill>
                <a:latin typeface="Arial"/>
                <a:ea typeface="Arial"/>
                <a:cs typeface="Arial"/>
                <a:sym typeface="Arial"/>
              </a:rPr>
              <a:t>p</a:t>
            </a:r>
            <a:endParaRPr sz="2400" b="1" i="1">
              <a:solidFill>
                <a:schemeClr val="dk2"/>
              </a:solidFill>
              <a:latin typeface="Arial"/>
              <a:ea typeface="Arial"/>
              <a:cs typeface="Arial"/>
              <a:sym typeface="Arial"/>
            </a:endParaRPr>
          </a:p>
          <a:p>
            <a:pPr marL="0" marR="0" lvl="0" indent="0" algn="ctr" rtl="0">
              <a:spcBef>
                <a:spcPts val="1200"/>
              </a:spcBef>
              <a:spcAft>
                <a:spcPts val="0"/>
              </a:spcAft>
              <a:buClr>
                <a:schemeClr val="dk2"/>
              </a:buClr>
              <a:buSzPts val="2400"/>
              <a:buFont typeface="Arial"/>
              <a:buNone/>
            </a:pPr>
            <a:r>
              <a:rPr lang="en-US" sz="2400" b="1" i="1">
                <a:solidFill>
                  <a:schemeClr val="dk2"/>
                </a:solidFill>
                <a:latin typeface="Arial"/>
                <a:ea typeface="Arial"/>
                <a:cs typeface="Arial"/>
                <a:sym typeface="Arial"/>
              </a:rPr>
              <a:t>(Shear Yielding Links)</a:t>
            </a:r>
            <a:endParaRPr/>
          </a:p>
        </p:txBody>
      </p:sp>
      <p:grpSp>
        <p:nvGrpSpPr>
          <p:cNvPr id="3603" name="Google Shape;3603;p99"/>
          <p:cNvGrpSpPr/>
          <p:nvPr/>
        </p:nvGrpSpPr>
        <p:grpSpPr>
          <a:xfrm>
            <a:off x="3122508" y="4811697"/>
            <a:ext cx="7332565" cy="1338263"/>
            <a:chOff x="951" y="2742"/>
            <a:chExt cx="4040" cy="843"/>
          </a:xfrm>
        </p:grpSpPr>
        <p:sp>
          <p:nvSpPr>
            <p:cNvPr id="3604" name="Google Shape;3604;p99"/>
            <p:cNvSpPr txBox="1"/>
            <p:nvPr/>
          </p:nvSpPr>
          <p:spPr>
            <a:xfrm>
              <a:off x="951" y="3023"/>
              <a:ext cx="459"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400"/>
                <a:buFont typeface="Arial"/>
                <a:buNone/>
              </a:pPr>
              <a:r>
                <a:rPr lang="en-US" sz="2400" b="1" i="1" dirty="0">
                  <a:solidFill>
                    <a:schemeClr val="dk2"/>
                  </a:solidFill>
                  <a:latin typeface="Arial"/>
                  <a:ea typeface="Arial"/>
                  <a:cs typeface="Arial"/>
                  <a:sym typeface="Arial"/>
                </a:rPr>
                <a:t>s </a:t>
              </a:r>
              <a:r>
                <a:rPr lang="en-US" sz="2400" b="1" dirty="0">
                  <a:solidFill>
                    <a:schemeClr val="dk2"/>
                  </a:solidFill>
                  <a:latin typeface="Arial"/>
                  <a:ea typeface="Arial"/>
                  <a:cs typeface="Arial"/>
                  <a:sym typeface="Arial"/>
                </a:rPr>
                <a:t>≤</a:t>
              </a:r>
              <a:endParaRPr dirty="0"/>
            </a:p>
          </p:txBody>
        </p:sp>
        <p:sp>
          <p:nvSpPr>
            <p:cNvPr id="3605" name="Google Shape;3605;p99"/>
            <p:cNvSpPr/>
            <p:nvPr/>
          </p:nvSpPr>
          <p:spPr>
            <a:xfrm>
              <a:off x="1311" y="2767"/>
              <a:ext cx="198" cy="800"/>
            </a:xfrm>
            <a:prstGeom prst="leftBrace">
              <a:avLst>
                <a:gd name="adj1" fmla="val 45098"/>
                <a:gd name="adj2" fmla="val 50000"/>
              </a:avLst>
            </a:prstGeom>
            <a:noFill/>
            <a:ln w="28575" cap="flat" cmpd="sng">
              <a:solidFill>
                <a:schemeClr val="dk2"/>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Clr>
                  <a:schemeClr val="dk1"/>
                </a:buClr>
                <a:buSzPts val="7200"/>
                <a:buFont typeface="Arial"/>
                <a:buNone/>
              </a:pPr>
              <a:endParaRPr sz="7200" b="1">
                <a:solidFill>
                  <a:schemeClr val="dk1"/>
                </a:solidFill>
                <a:latin typeface="Arial Narrow"/>
                <a:ea typeface="Arial Narrow"/>
                <a:cs typeface="Arial Narrow"/>
                <a:sym typeface="Arial Narrow"/>
              </a:endParaRPr>
            </a:p>
          </p:txBody>
        </p:sp>
        <p:sp>
          <p:nvSpPr>
            <p:cNvPr id="3606" name="Google Shape;3606;p99"/>
            <p:cNvSpPr/>
            <p:nvPr/>
          </p:nvSpPr>
          <p:spPr>
            <a:xfrm>
              <a:off x="1437" y="2742"/>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30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dirty="0">
                  <a:solidFill>
                    <a:schemeClr val="dk2"/>
                  </a:solidFill>
                  <a:latin typeface="Arial"/>
                  <a:ea typeface="Arial"/>
                  <a:cs typeface="Arial"/>
                  <a:sym typeface="Arial"/>
                </a:rPr>
                <a:t> -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0.08 radian</a:t>
              </a:r>
              <a:endParaRPr dirty="0"/>
            </a:p>
          </p:txBody>
        </p:sp>
        <p:sp>
          <p:nvSpPr>
            <p:cNvPr id="3607" name="Google Shape;3607;p99"/>
            <p:cNvSpPr/>
            <p:nvPr/>
          </p:nvSpPr>
          <p:spPr>
            <a:xfrm>
              <a:off x="1437" y="3041"/>
              <a:ext cx="2970" cy="25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52 </a:t>
              </a: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baseline="-25000" dirty="0">
                  <a:solidFill>
                    <a:schemeClr val="dk2"/>
                  </a:solidFill>
                  <a:latin typeface="Arial"/>
                  <a:ea typeface="Arial"/>
                  <a:cs typeface="Arial"/>
                  <a:sym typeface="Arial"/>
                </a:rPr>
                <a:t> </a:t>
              </a:r>
              <a:r>
                <a:rPr lang="en-US" sz="2000" b="1" dirty="0">
                  <a:solidFill>
                    <a:schemeClr val="dk2"/>
                  </a:solidFill>
                  <a:latin typeface="Arial"/>
                  <a:ea typeface="Arial"/>
                  <a:cs typeface="Arial"/>
                  <a:sym typeface="Arial"/>
                </a:rPr>
                <a:t>-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/5	for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 0.02 radian</a:t>
              </a:r>
              <a:endParaRPr dirty="0"/>
            </a:p>
          </p:txBody>
        </p:sp>
        <p:sp>
          <p:nvSpPr>
            <p:cNvPr id="3608" name="Google Shape;3608;p99"/>
            <p:cNvSpPr txBox="1"/>
            <p:nvPr/>
          </p:nvSpPr>
          <p:spPr>
            <a:xfrm>
              <a:off x="1435" y="3333"/>
              <a:ext cx="3556" cy="2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2"/>
                </a:buClr>
                <a:buSzPts val="2000"/>
                <a:buFont typeface="Arial"/>
                <a:buNone/>
              </a:pPr>
              <a:r>
                <a:rPr lang="en-US" sz="2000" b="1" dirty="0">
                  <a:solidFill>
                    <a:schemeClr val="dk2"/>
                  </a:solidFill>
                  <a:latin typeface="Arial"/>
                  <a:ea typeface="Arial"/>
                  <a:cs typeface="Arial"/>
                  <a:sym typeface="Arial"/>
                </a:rPr>
                <a:t>interpolate</a:t>
              </a:r>
              <a:r>
                <a:rPr lang="en-US" sz="2000" b="1" dirty="0">
                  <a:solidFill>
                    <a:schemeClr val="dk2"/>
                  </a:solidFill>
                </a:rPr>
                <a:t>	</a:t>
              </a:r>
              <a:r>
                <a:rPr lang="en-US" sz="2000" b="1" dirty="0">
                  <a:solidFill>
                    <a:schemeClr val="dk2"/>
                  </a:solidFill>
                  <a:latin typeface="Arial"/>
                  <a:ea typeface="Arial"/>
                  <a:cs typeface="Arial"/>
                  <a:sym typeface="Arial"/>
                </a:rPr>
                <a:t>for 0.02 &lt; </a:t>
              </a:r>
              <a:r>
                <a:rPr lang="en-US" sz="2000" b="1" dirty="0" err="1">
                  <a:solidFill>
                    <a:schemeClr val="dk2"/>
                  </a:solidFill>
                  <a:latin typeface="Arial"/>
                  <a:ea typeface="Arial"/>
                  <a:cs typeface="Arial"/>
                  <a:sym typeface="Arial"/>
                </a:rPr>
                <a:t>γ</a:t>
              </a:r>
              <a:r>
                <a:rPr lang="en-US" sz="2000" b="1" baseline="-25000" dirty="0" err="1">
                  <a:solidFill>
                    <a:schemeClr val="dk2"/>
                  </a:solidFill>
                  <a:latin typeface="Arial"/>
                  <a:ea typeface="Arial"/>
                  <a:cs typeface="Arial"/>
                  <a:sym typeface="Arial"/>
                </a:rPr>
                <a:t>p</a:t>
              </a:r>
              <a:r>
                <a:rPr lang="en-US" sz="2000" b="1" dirty="0">
                  <a:solidFill>
                    <a:schemeClr val="dk2"/>
                  </a:solidFill>
                  <a:latin typeface="Arial"/>
                  <a:ea typeface="Arial"/>
                  <a:cs typeface="Arial"/>
                  <a:sym typeface="Arial"/>
                </a:rPr>
                <a:t> &lt; 0.08 radian</a:t>
              </a:r>
              <a:endParaRPr dirty="0"/>
            </a:p>
          </p:txBody>
        </p:sp>
      </p:grpSp>
      <p:sp>
        <p:nvSpPr>
          <p:cNvPr id="3609" name="Google Shape;3609;p99"/>
          <p:cNvSpPr txBox="1"/>
          <p:nvPr/>
        </p:nvSpPr>
        <p:spPr>
          <a:xfrm>
            <a:off x="3991360" y="6180736"/>
            <a:ext cx="5843588"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2"/>
              </a:buClr>
              <a:buSzPts val="2000"/>
              <a:buFont typeface="Arial"/>
              <a:buNone/>
            </a:pPr>
            <a:r>
              <a:rPr lang="en-US" sz="2000" b="1" i="1" dirty="0" err="1">
                <a:solidFill>
                  <a:schemeClr val="dk2"/>
                </a:solidFill>
                <a:latin typeface="Arial"/>
                <a:ea typeface="Arial"/>
                <a:cs typeface="Arial"/>
                <a:sym typeface="Arial"/>
              </a:rPr>
              <a:t>t</a:t>
            </a:r>
            <a:r>
              <a:rPr lang="en-US" sz="2000" b="1" i="1" baseline="-25000" dirty="0" err="1">
                <a:solidFill>
                  <a:schemeClr val="dk2"/>
                </a:solidFill>
                <a:latin typeface="Arial"/>
                <a:ea typeface="Arial"/>
                <a:cs typeface="Arial"/>
                <a:sym typeface="Arial"/>
              </a:rPr>
              <a:t>w</a:t>
            </a:r>
            <a:r>
              <a:rPr lang="en-US" sz="2000" b="1" dirty="0">
                <a:solidFill>
                  <a:schemeClr val="dk2"/>
                </a:solidFill>
                <a:latin typeface="Arial"/>
                <a:ea typeface="Arial"/>
                <a:cs typeface="Arial"/>
                <a:sym typeface="Arial"/>
              </a:rPr>
              <a:t> = link web thickness            </a:t>
            </a:r>
            <a:r>
              <a:rPr lang="en-US" sz="2000" b="1" i="1" dirty="0">
                <a:solidFill>
                  <a:schemeClr val="dk2"/>
                </a:solidFill>
                <a:latin typeface="Arial"/>
                <a:ea typeface="Arial"/>
                <a:cs typeface="Arial"/>
                <a:sym typeface="Arial"/>
              </a:rPr>
              <a:t>d</a:t>
            </a:r>
            <a:r>
              <a:rPr lang="en-US" sz="2000" b="1" dirty="0">
                <a:solidFill>
                  <a:schemeClr val="dk2"/>
                </a:solidFill>
                <a:latin typeface="Arial"/>
                <a:ea typeface="Arial"/>
                <a:cs typeface="Arial"/>
                <a:sym typeface="Arial"/>
              </a:rPr>
              <a:t> = link depth</a:t>
            </a:r>
            <a:endParaRPr sz="2000" b="1" i="1" dirty="0">
              <a:solidFill>
                <a:schemeClr val="dk2"/>
              </a:solidFill>
              <a:latin typeface="Arial"/>
              <a:ea typeface="Arial"/>
              <a:cs typeface="Arial"/>
              <a:sym typeface="Arial"/>
            </a:endParaRPr>
          </a:p>
        </p:txBody>
      </p:sp>
      <p:grpSp>
        <p:nvGrpSpPr>
          <p:cNvPr id="3610" name="Google Shape;3610;p99"/>
          <p:cNvGrpSpPr/>
          <p:nvPr/>
        </p:nvGrpSpPr>
        <p:grpSpPr>
          <a:xfrm>
            <a:off x="4866824" y="1012666"/>
            <a:ext cx="2215576" cy="1120190"/>
            <a:chOff x="4866824" y="1300698"/>
            <a:chExt cx="2215576" cy="1120190"/>
          </a:xfrm>
        </p:grpSpPr>
        <p:grpSp>
          <p:nvGrpSpPr>
            <p:cNvPr id="3611" name="Google Shape;3611;p99"/>
            <p:cNvGrpSpPr/>
            <p:nvPr/>
          </p:nvGrpSpPr>
          <p:grpSpPr>
            <a:xfrm>
              <a:off x="4866824" y="1300698"/>
              <a:ext cx="2215576" cy="1115451"/>
              <a:chOff x="4866824" y="1543404"/>
              <a:chExt cx="2215576" cy="1115451"/>
            </a:xfrm>
          </p:grpSpPr>
          <p:cxnSp>
            <p:nvCxnSpPr>
              <p:cNvPr id="3612" name="Google Shape;3612;p99"/>
              <p:cNvCxnSpPr/>
              <p:nvPr/>
            </p:nvCxnSpPr>
            <p:spPr>
              <a:xfrm>
                <a:off x="4929868" y="1733591"/>
                <a:ext cx="1" cy="925264"/>
              </a:xfrm>
              <a:prstGeom prst="straightConnector1">
                <a:avLst/>
              </a:prstGeom>
              <a:noFill/>
              <a:ln w="28575" cap="flat" cmpd="sng">
                <a:solidFill>
                  <a:schemeClr val="dk1"/>
                </a:solidFill>
                <a:prstDash val="solid"/>
                <a:round/>
                <a:headEnd type="none" w="med" len="med"/>
                <a:tailEnd type="none" w="med" len="med"/>
              </a:ln>
            </p:spPr>
          </p:cxnSp>
          <p:cxnSp>
            <p:nvCxnSpPr>
              <p:cNvPr id="3613" name="Google Shape;3613;p99"/>
              <p:cNvCxnSpPr/>
              <p:nvPr/>
            </p:nvCxnSpPr>
            <p:spPr>
              <a:xfrm>
                <a:off x="4929868" y="2005679"/>
                <a:ext cx="2102419" cy="9843"/>
              </a:xfrm>
              <a:prstGeom prst="straightConnector1">
                <a:avLst/>
              </a:prstGeom>
              <a:noFill/>
              <a:ln w="28575" cap="flat" cmpd="sng">
                <a:solidFill>
                  <a:schemeClr val="dk1"/>
                </a:solidFill>
                <a:prstDash val="solid"/>
                <a:round/>
                <a:headEnd type="triangle" w="med" len="med"/>
                <a:tailEnd type="triangle" w="med" len="med"/>
              </a:ln>
            </p:spPr>
          </p:cxnSp>
          <p:cxnSp>
            <p:nvCxnSpPr>
              <p:cNvPr id="3614" name="Google Shape;3614;p99"/>
              <p:cNvCxnSpPr/>
              <p:nvPr/>
            </p:nvCxnSpPr>
            <p:spPr>
              <a:xfrm>
                <a:off x="5358574"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5" name="Google Shape;3615;p99"/>
              <p:cNvCxnSpPr/>
              <p:nvPr/>
            </p:nvCxnSpPr>
            <p:spPr>
              <a:xfrm>
                <a:off x="5778272"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6" name="Google Shape;3616;p99"/>
              <p:cNvCxnSpPr/>
              <p:nvPr/>
            </p:nvCxnSpPr>
            <p:spPr>
              <a:xfrm>
                <a:off x="6197971"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7" name="Google Shape;3617;p99"/>
              <p:cNvCxnSpPr/>
              <p:nvPr/>
            </p:nvCxnSpPr>
            <p:spPr>
              <a:xfrm>
                <a:off x="6619470" y="2399493"/>
                <a:ext cx="0" cy="259362"/>
              </a:xfrm>
              <a:prstGeom prst="straightConnector1">
                <a:avLst/>
              </a:prstGeom>
              <a:noFill/>
              <a:ln w="28575" cap="flat" cmpd="sng">
                <a:solidFill>
                  <a:schemeClr val="dk1"/>
                </a:solidFill>
                <a:prstDash val="solid"/>
                <a:round/>
                <a:headEnd type="none" w="med" len="med"/>
                <a:tailEnd type="none" w="med" len="med"/>
              </a:ln>
            </p:spPr>
          </p:cxnSp>
          <p:cxnSp>
            <p:nvCxnSpPr>
              <p:cNvPr id="3618" name="Google Shape;3618;p99"/>
              <p:cNvCxnSpPr/>
              <p:nvPr/>
            </p:nvCxnSpPr>
            <p:spPr>
              <a:xfrm>
                <a:off x="4929869"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19" name="Google Shape;3619;p99"/>
              <p:cNvCxnSpPr/>
              <p:nvPr/>
            </p:nvCxnSpPr>
            <p:spPr>
              <a:xfrm>
                <a:off x="5349567"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20" name="Google Shape;3620;p99"/>
              <p:cNvCxnSpPr/>
              <p:nvPr/>
            </p:nvCxnSpPr>
            <p:spPr>
              <a:xfrm>
                <a:off x="5774670"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21" name="Google Shape;3621;p99"/>
              <p:cNvCxnSpPr/>
              <p:nvPr/>
            </p:nvCxnSpPr>
            <p:spPr>
              <a:xfrm>
                <a:off x="6197971" y="2485947"/>
                <a:ext cx="428705" cy="0"/>
              </a:xfrm>
              <a:prstGeom prst="straightConnector1">
                <a:avLst/>
              </a:prstGeom>
              <a:noFill/>
              <a:ln w="15875" cap="flat" cmpd="sng">
                <a:solidFill>
                  <a:schemeClr val="dk2"/>
                </a:solidFill>
                <a:prstDash val="solid"/>
                <a:round/>
                <a:headEnd type="triangle" w="med" len="med"/>
                <a:tailEnd type="triangle" w="med" len="med"/>
              </a:ln>
            </p:spPr>
          </p:cxnSp>
          <p:cxnSp>
            <p:nvCxnSpPr>
              <p:cNvPr id="3622" name="Google Shape;3622;p99"/>
              <p:cNvCxnSpPr/>
              <p:nvPr/>
            </p:nvCxnSpPr>
            <p:spPr>
              <a:xfrm>
                <a:off x="6606861" y="2485947"/>
                <a:ext cx="428705" cy="0"/>
              </a:xfrm>
              <a:prstGeom prst="straightConnector1">
                <a:avLst/>
              </a:prstGeom>
              <a:noFill/>
              <a:ln w="15875" cap="flat" cmpd="sng">
                <a:solidFill>
                  <a:schemeClr val="dk2"/>
                </a:solidFill>
                <a:prstDash val="solid"/>
                <a:round/>
                <a:headEnd type="triangle" w="med" len="med"/>
                <a:tailEnd type="triangle" w="med" len="med"/>
              </a:ln>
            </p:spPr>
          </p:cxnSp>
          <p:sp>
            <p:nvSpPr>
              <p:cNvPr id="3623" name="Google Shape;3623;p99"/>
              <p:cNvSpPr txBox="1"/>
              <p:nvPr/>
            </p:nvSpPr>
            <p:spPr>
              <a:xfrm>
                <a:off x="4866824"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4" name="Google Shape;3624;p99"/>
              <p:cNvSpPr txBox="1"/>
              <p:nvPr/>
            </p:nvSpPr>
            <p:spPr>
              <a:xfrm>
                <a:off x="5273914"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5" name="Google Shape;3625;p99"/>
              <p:cNvSpPr txBox="1"/>
              <p:nvPr/>
            </p:nvSpPr>
            <p:spPr>
              <a:xfrm>
                <a:off x="5681003"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6" name="Google Shape;3626;p99"/>
              <p:cNvSpPr txBox="1"/>
              <p:nvPr/>
            </p:nvSpPr>
            <p:spPr>
              <a:xfrm>
                <a:off x="6088093"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7" name="Google Shape;3627;p99"/>
              <p:cNvSpPr txBox="1"/>
              <p:nvPr/>
            </p:nvSpPr>
            <p:spPr>
              <a:xfrm>
                <a:off x="6495182" y="2033865"/>
                <a:ext cx="587218" cy="450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2"/>
                  </a:buClr>
                  <a:buSzPts val="2000"/>
                  <a:buFont typeface="Arial Narrow"/>
                  <a:buNone/>
                </a:pPr>
                <a:r>
                  <a:rPr lang="en-US" sz="2000" b="1" i="1">
                    <a:solidFill>
                      <a:schemeClr val="dk2"/>
                    </a:solidFill>
                    <a:latin typeface="Arial Narrow"/>
                    <a:ea typeface="Arial Narrow"/>
                    <a:cs typeface="Arial Narrow"/>
                    <a:sym typeface="Arial Narrow"/>
                  </a:rPr>
                  <a:t>s</a:t>
                </a:r>
                <a:endParaRPr/>
              </a:p>
            </p:txBody>
          </p:sp>
          <p:sp>
            <p:nvSpPr>
              <p:cNvPr id="3628" name="Google Shape;3628;p99"/>
              <p:cNvSpPr txBox="1"/>
              <p:nvPr/>
            </p:nvSpPr>
            <p:spPr>
              <a:xfrm>
                <a:off x="4951485" y="1543404"/>
                <a:ext cx="20808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Link Length = </a:t>
                </a:r>
                <a:r>
                  <a:rPr lang="en-US" sz="2000" b="1" i="1">
                    <a:solidFill>
                      <a:schemeClr val="dk1"/>
                    </a:solidFill>
                    <a:latin typeface="Arial"/>
                    <a:ea typeface="Arial"/>
                    <a:cs typeface="Arial"/>
                    <a:sym typeface="Arial"/>
                  </a:rPr>
                  <a:t>e</a:t>
                </a:r>
                <a:endParaRPr sz="2000" b="1">
                  <a:solidFill>
                    <a:schemeClr val="dk1"/>
                  </a:solidFill>
                  <a:latin typeface="Arial"/>
                  <a:ea typeface="Arial"/>
                  <a:cs typeface="Arial"/>
                  <a:sym typeface="Arial"/>
                </a:endParaRPr>
              </a:p>
            </p:txBody>
          </p:sp>
        </p:grpSp>
        <p:cxnSp>
          <p:nvCxnSpPr>
            <p:cNvPr id="3629" name="Google Shape;3629;p99"/>
            <p:cNvCxnSpPr/>
            <p:nvPr/>
          </p:nvCxnSpPr>
          <p:spPr>
            <a:xfrm>
              <a:off x="7025160" y="1495624"/>
              <a:ext cx="1" cy="925264"/>
            </a:xfrm>
            <a:prstGeom prst="straightConnector1">
              <a:avLst/>
            </a:prstGeom>
            <a:noFill/>
            <a:ln w="28575" cap="flat" cmpd="sng">
              <a:solidFill>
                <a:schemeClr val="dk1"/>
              </a:solidFill>
              <a:prstDash val="solid"/>
              <a:round/>
              <a:headEnd type="none" w="med" len="med"/>
              <a:tailEnd type="none" w="med" len="med"/>
            </a:ln>
          </p:spPr>
        </p:cxnSp>
      </p:grpSp>
    </p:spTree>
  </p:cSld>
  <p:clrMapOvr>
    <a:masterClrMapping/>
  </p:clrMapOvr>
  <p:transition>
    <p:fade/>
  </p:transition>
</p:sld>
</file>

<file path=ppt/theme/theme1.xml><?xml version="1.0" encoding="utf-8"?>
<a:theme xmlns:a="http://schemas.openxmlformats.org/drawingml/2006/main" name="Custom Design">
  <a:themeElements>
    <a:clrScheme name="AISC">
      <a:dk1>
        <a:srgbClr val="000000"/>
      </a:dk1>
      <a:lt1>
        <a:srgbClr val="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AISC">
      <a:dk1>
        <a:srgbClr val="000000"/>
      </a:dk1>
      <a:lt1>
        <a:srgbClr val="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15403</Words>
  <Application>Microsoft Office PowerPoint</Application>
  <PresentationFormat>Widescreen</PresentationFormat>
  <Paragraphs>1261</Paragraphs>
  <Slides>139</Slides>
  <Notes>139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139</vt:i4>
      </vt:variant>
    </vt:vector>
  </HeadingPairs>
  <TitlesOfParts>
    <vt:vector size="147" baseType="lpstr">
      <vt:lpstr>Arial</vt:lpstr>
      <vt:lpstr>Calibri</vt:lpstr>
      <vt:lpstr>Arial Narrow</vt:lpstr>
      <vt:lpstr>Noto Sans Symbols</vt:lpstr>
      <vt:lpstr>Times New Roman</vt:lpstr>
      <vt:lpstr>Cambria Math</vt:lpstr>
      <vt:lpstr>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AISC</dc:creator>
  <cp:lastModifiedBy>Kristi Sattler</cp:lastModifiedBy>
  <cp:revision>32</cp:revision>
  <dcterms:created xsi:type="dcterms:W3CDTF">2013-04-09T21:22:02Z</dcterms:created>
  <dcterms:modified xsi:type="dcterms:W3CDTF">2025-07-25T20:03:18Z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