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7" r:id="rId2"/>
  </p:sldMasterIdLst>
  <p:notesMasterIdLst>
    <p:notesMasterId r:id="rId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Lst>
  <p:sldSz cx="12192000" cy="6858000"/>
  <p:notesSz cx="6858000" cy="9144000"/>
  <p:embeddedFontLst>
    <p:embeddedFont>
      <p:font typeface="Arial Narrow" panose="020B0606020202030204" pitchFamily="34" charset="0"/>
      <p:regular r:id="rId66"/>
      <p:bold r:id="rId67"/>
      <p:italic r:id="rId68"/>
      <p:boldItalic r:id="rId69"/>
    </p:embeddedFont>
    <p:embeddedFont>
      <p:font typeface="Cambria Math" panose="02040503050406030204" pitchFamily="18" charset="0"/>
      <p:regular r:id="rId70"/>
    </p:embeddedFont>
    <p:embeddedFont>
      <p:font typeface="Lustria" panose="020B0604020202020204" charset="0"/>
      <p:regular r:id="rId71"/>
    </p:embeddedFont>
    <p:embeddedFont>
      <p:font typeface="Noto Sans Symbols" panose="020B0604020202020204" charset="0"/>
      <p:regular r:id="rId72"/>
      <p:bold r:id="rId7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750">
          <p15:clr>
            <a:srgbClr val="A4A3A4"/>
          </p15:clr>
        </p15:guide>
        <p15:guide id="2" pos="2691">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8" roundtripDataSignature="AMtx7mibB+oXllz7ZE7MlH9V1FdDN+6GL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y Hau" initials="" lastIdx="4" clrIdx="0"/>
  <p:cmAuthor id="1" name="Bilerman, Diana" initials="DB" lastIdx="1" clrIdx="1">
    <p:extLst>
      <p:ext uri="{19B8F6BF-5375-455C-9EA6-DF929625EA0E}">
        <p15:presenceInfo xmlns:p15="http://schemas.microsoft.com/office/powerpoint/2012/main" userId="S::Bilerman@aisc.org::87019511-0de7-450f-8394-37a38e4245e3" providerId="AD"/>
      </p:ext>
    </p:extLst>
  </p:cmAuthor>
  <p:cmAuthor id="2" name="Hau, Kay" initials="HK" lastIdx="5" clrIdx="2">
    <p:extLst>
      <p:ext uri="{19B8F6BF-5375-455C-9EA6-DF929625EA0E}">
        <p15:presenceInfo xmlns:p15="http://schemas.microsoft.com/office/powerpoint/2012/main" userId="S-1-5-21-1301968545-752882652-1190612905-12192" providerId="AD"/>
      </p:ext>
    </p:extLst>
  </p:cmAuthor>
  <p:cmAuthor id="3" name="Kristi Sattler" initials="KS" lastIdx="3" clrIdx="3">
    <p:extLst>
      <p:ext uri="{19B8F6BF-5375-455C-9EA6-DF929625EA0E}">
        <p15:presenceInfo xmlns:p15="http://schemas.microsoft.com/office/powerpoint/2012/main" userId="S::sattler@aisc.org::2d572ef0-af60-4968-b69e-0badbc75a3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2605" autoAdjust="0"/>
  </p:normalViewPr>
  <p:slideViewPr>
    <p:cSldViewPr snapToGrid="0">
      <p:cViewPr varScale="1">
        <p:scale>
          <a:sx n="66" d="100"/>
          <a:sy n="66" d="100"/>
        </p:scale>
        <p:origin x="2196" y="66"/>
      </p:cViewPr>
      <p:guideLst>
        <p:guide orient="horz" pos="2750"/>
        <p:guide pos="2691"/>
      </p:guideLst>
    </p:cSldViewPr>
  </p:slideViewPr>
  <p:notesTextViewPr>
    <p:cViewPr>
      <p:scale>
        <a:sx n="100" d="100"/>
        <a:sy n="100" d="100"/>
      </p:scale>
      <p:origin x="0" y="-72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font" Target="fonts/font3.fntdata"/><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9" Type="http://schemas.openxmlformats.org/officeDocument/2006/relationships/commentAuthors" Target="commentAuthor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customschemas.google.com/relationships/presentationmetadata" Target="metadata"/><Relationship Id="rId8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font" Target="fonts/font6.fntdata"/><Relationship Id="rId2" Type="http://schemas.openxmlformats.org/officeDocument/2006/relationships/slideMaster" Target="slideMasters/slideMaster2.xml"/><Relationship Id="rId29"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70000"/>
              </a:lnSpc>
              <a:spcBef>
                <a:spcPts val="0"/>
              </a:spcBef>
              <a:spcAft>
                <a:spcPts val="0"/>
              </a:spcAft>
              <a:buNone/>
            </a:pPr>
            <a:r>
              <a:rPr lang="en-US" sz="839" dirty="0"/>
              <a:t>This series of PowerPoint presentations covers the fundamentals of the design of seismic-resistant steel building structures. The primary focus of the material is on ductile detailing of steel structures for seismic resistance, rather than on calculation of lateral forces, dynamic analysis, or other general topics on earthquake engineering. The material is intended primarily for use at the graduate level, although many portions of the presentations are appropriate for undergraduates. </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The presentations are closely tied to the 2022 AISC </a:t>
            </a:r>
            <a:r>
              <a:rPr lang="en-US" sz="839" i="1" dirty="0"/>
              <a:t>Seismic Provisions for Structural Steel Buildings </a:t>
            </a:r>
            <a:r>
              <a:rPr lang="en-US" sz="839" dirty="0"/>
              <a:t>(referred to herein as the AISC </a:t>
            </a:r>
            <a:r>
              <a:rPr lang="en-US" sz="839" i="1" dirty="0"/>
              <a:t>Seismic Provisions</a:t>
            </a:r>
            <a:r>
              <a:rPr lang="en-US" sz="839" dirty="0"/>
              <a:t>). The presentations discuss basic principles of the behavior of seismic response of steel structures and show how these principles are treated in the AISC </a:t>
            </a:r>
            <a:r>
              <a:rPr lang="en-US" sz="839" i="1" dirty="0"/>
              <a:t>Seismic Provisions</a:t>
            </a:r>
            <a:r>
              <a:rPr lang="en-US" sz="839" dirty="0"/>
              <a:t>. The presentations are most effective if the students have a copy of the AISC </a:t>
            </a:r>
            <a:r>
              <a:rPr lang="en-US" sz="839" i="1" dirty="0"/>
              <a:t>Seismic Provisions</a:t>
            </a:r>
            <a:r>
              <a:rPr lang="en-US" sz="839" dirty="0"/>
              <a:t>. A free copy can be downloaded from the AISC website, at: www.aisc.org.</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For basic steel design topics, the presentation refers to the 2022 AISC </a:t>
            </a:r>
            <a:r>
              <a:rPr lang="en-US" sz="839" i="1" dirty="0"/>
              <a:t>Specification for Structural Steel Buildings</a:t>
            </a:r>
            <a:r>
              <a:rPr lang="en-US" sz="839" dirty="0"/>
              <a:t> (herein referred to as the AISC </a:t>
            </a:r>
            <a:r>
              <a:rPr lang="en-US" sz="839" i="1" dirty="0"/>
              <a:t>Specification</a:t>
            </a:r>
            <a:r>
              <a:rPr lang="en-US" sz="839" dirty="0"/>
              <a:t>). Both the 2022 AISC </a:t>
            </a:r>
            <a:r>
              <a:rPr lang="en-US" sz="839" i="1" dirty="0"/>
              <a:t>Seismic Provisions</a:t>
            </a:r>
            <a:r>
              <a:rPr lang="en-US" sz="839" dirty="0"/>
              <a:t> and AISC </a:t>
            </a:r>
            <a:r>
              <a:rPr lang="en-US" sz="839" i="1" dirty="0"/>
              <a:t>Specification </a:t>
            </a:r>
            <a:r>
              <a:rPr lang="en-US" sz="839" dirty="0"/>
              <a:t>are written in the combined LRFD - ASD format. These PowerPoint presentations, however, present only the LRFD format. For seismic-resistant design, the LRFD format is preferable, in that it more closely follows the element capacity concepts used seismic design. </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For code related seismic-design topics not covered in the AISC </a:t>
            </a:r>
            <a:r>
              <a:rPr lang="en-US" sz="839" i="1" dirty="0"/>
              <a:t>Seismic Provisions </a:t>
            </a:r>
            <a:r>
              <a:rPr lang="en-US" sz="839" dirty="0"/>
              <a:t>(seismic design categories, R-factors, seismic overstrength factors, etc.), the presentations refer to ASCE 7-22 -  </a:t>
            </a:r>
            <a:r>
              <a:rPr lang="en-US" sz="839" i="1" dirty="0"/>
              <a:t>Minimum Design Loads for Buildings and Other Structures</a:t>
            </a:r>
            <a:r>
              <a:rPr lang="en-US" sz="839" dirty="0"/>
              <a:t>.</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For questions, comments, corrections, or suggestions on these presentations, please contact:</a:t>
            </a:r>
            <a:endParaRPr dirty="0"/>
          </a:p>
          <a:p>
            <a:pPr marL="0" lvl="0" indent="0" algn="l" rtl="0">
              <a:lnSpc>
                <a:spcPct val="70000"/>
              </a:lnSpc>
              <a:spcBef>
                <a:spcPts val="0"/>
              </a:spcBef>
              <a:spcAft>
                <a:spcPts val="0"/>
              </a:spcAft>
              <a:buNone/>
            </a:pPr>
            <a:endParaRPr lang="en-US" sz="839" dirty="0"/>
          </a:p>
          <a:p>
            <a:pPr marL="0" lvl="0" indent="0" algn="l" rtl="0">
              <a:lnSpc>
                <a:spcPct val="70000"/>
              </a:lnSpc>
              <a:spcBef>
                <a:spcPts val="0"/>
              </a:spcBef>
              <a:spcAft>
                <a:spcPts val="0"/>
              </a:spcAft>
              <a:buNone/>
            </a:pPr>
            <a:r>
              <a:rPr lang="en-US" sz="839" dirty="0"/>
              <a:t>AISC University Programs</a:t>
            </a:r>
          </a:p>
          <a:p>
            <a:pPr marL="0" lvl="0" indent="0" algn="l" rtl="0">
              <a:lnSpc>
                <a:spcPct val="70000"/>
              </a:lnSpc>
              <a:spcBef>
                <a:spcPts val="0"/>
              </a:spcBef>
              <a:spcAft>
                <a:spcPts val="0"/>
              </a:spcAft>
              <a:buNone/>
            </a:pPr>
            <a:r>
              <a:rPr lang="en-US" sz="839" dirty="0"/>
              <a:t>universityprograms@aisc.org</a:t>
            </a:r>
          </a:p>
          <a:p>
            <a:pPr marL="0" lvl="0" indent="0" algn="l" rtl="0">
              <a:lnSpc>
                <a:spcPct val="70000"/>
              </a:lnSpc>
              <a:spcBef>
                <a:spcPts val="0"/>
              </a:spcBef>
              <a:spcAft>
                <a:spcPts val="0"/>
              </a:spcAft>
              <a:buNone/>
            </a:pPr>
            <a:endParaRPr lang="en-US" sz="839" dirty="0"/>
          </a:p>
          <a:p>
            <a:pPr marL="0" lvl="0" indent="0" algn="l" rtl="0">
              <a:lnSpc>
                <a:spcPct val="70000"/>
              </a:lnSpc>
              <a:spcBef>
                <a:spcPts val="0"/>
              </a:spcBef>
              <a:spcAft>
                <a:spcPts val="0"/>
              </a:spcAft>
              <a:buNone/>
            </a:pPr>
            <a:r>
              <a:rPr lang="en-US" sz="839" dirty="0"/>
              <a:t>---------------</a:t>
            </a:r>
            <a:endParaRPr sz="839" dirty="0"/>
          </a:p>
          <a:p>
            <a:pPr marL="0" lvl="0" indent="0" algn="l" rtl="0">
              <a:lnSpc>
                <a:spcPct val="70000"/>
              </a:lnSpc>
              <a:spcBef>
                <a:spcPts val="0"/>
              </a:spcBef>
              <a:spcAft>
                <a:spcPts val="0"/>
              </a:spcAft>
              <a:buNone/>
            </a:pPr>
            <a:r>
              <a:rPr lang="en-US" sz="839" dirty="0"/>
              <a:t>Acknowledgments:</a:t>
            </a:r>
            <a:endParaRPr dirty="0"/>
          </a:p>
          <a:p>
            <a:pPr marL="0" lvl="0" indent="0" algn="l" rtl="0">
              <a:lnSpc>
                <a:spcPct val="70000"/>
              </a:lnSpc>
              <a:spcBef>
                <a:spcPts val="0"/>
              </a:spcBef>
              <a:spcAft>
                <a:spcPts val="0"/>
              </a:spcAft>
              <a:buNone/>
            </a:pPr>
            <a:r>
              <a:rPr lang="en-US" sz="839" dirty="0"/>
              <a:t>These presentations </a:t>
            </a:r>
            <a:r>
              <a:rPr lang="en-US" sz="839"/>
              <a:t>were originally </a:t>
            </a:r>
            <a:r>
              <a:rPr lang="en-US" sz="839" dirty="0"/>
              <a:t>prepared with support from the AISC </a:t>
            </a:r>
            <a:r>
              <a:rPr lang="en-US" sz="839" i="1" dirty="0"/>
              <a:t>Educator Career Enhancement Award</a:t>
            </a:r>
            <a:r>
              <a:rPr lang="en-US" sz="839" dirty="0"/>
              <a:t>. Overall coordination of this effort was provided by </a:t>
            </a:r>
            <a:r>
              <a:rPr lang="en-US" sz="839" dirty="0" err="1"/>
              <a:t>Fromy</a:t>
            </a:r>
            <a:r>
              <a:rPr lang="en-US" sz="839" dirty="0"/>
              <a:t> Rosenberg at AISC. The author gratefully acknowledges support provided by AISC and the coordination and oversight provided by Mr. Rosenberg.</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The author also gratefully acknowledges contributions and review provided by the AISC Task Group for this project:</a:t>
            </a:r>
            <a:endParaRPr dirty="0"/>
          </a:p>
          <a:p>
            <a:pPr marL="0" lvl="0" indent="0" algn="l" rtl="0">
              <a:lnSpc>
                <a:spcPct val="70000"/>
              </a:lnSpc>
              <a:spcBef>
                <a:spcPts val="0"/>
              </a:spcBef>
              <a:spcAft>
                <a:spcPts val="0"/>
              </a:spcAft>
              <a:buNone/>
            </a:pPr>
            <a:r>
              <a:rPr lang="en-US" sz="839" dirty="0"/>
              <a:t>Mark Bowman - Purdue University</a:t>
            </a:r>
            <a:endParaRPr dirty="0"/>
          </a:p>
          <a:p>
            <a:pPr marL="0" lvl="0" indent="0" algn="l" rtl="0">
              <a:lnSpc>
                <a:spcPct val="70000"/>
              </a:lnSpc>
              <a:spcBef>
                <a:spcPts val="0"/>
              </a:spcBef>
              <a:spcAft>
                <a:spcPts val="0"/>
              </a:spcAft>
              <a:buNone/>
            </a:pPr>
            <a:r>
              <a:rPr lang="en-US" sz="839" dirty="0"/>
              <a:t>Steve </a:t>
            </a:r>
            <a:r>
              <a:rPr lang="en-US" sz="839" dirty="0" err="1"/>
              <a:t>Mahin</a:t>
            </a:r>
            <a:r>
              <a:rPr lang="en-US" sz="839" dirty="0"/>
              <a:t> - University of California at Berkeley</a:t>
            </a:r>
            <a:endParaRPr dirty="0"/>
          </a:p>
          <a:p>
            <a:pPr marL="0" lvl="0" indent="0" algn="l" rtl="0">
              <a:lnSpc>
                <a:spcPct val="70000"/>
              </a:lnSpc>
              <a:spcBef>
                <a:spcPts val="0"/>
              </a:spcBef>
              <a:spcAft>
                <a:spcPts val="0"/>
              </a:spcAft>
              <a:buNone/>
            </a:pPr>
            <a:r>
              <a:rPr lang="en-US" sz="839" dirty="0"/>
              <a:t>Brett Manning - PMB 200</a:t>
            </a:r>
            <a:endParaRPr dirty="0"/>
          </a:p>
          <a:p>
            <a:pPr marL="0" lvl="0" indent="0" algn="l" rtl="0">
              <a:lnSpc>
                <a:spcPct val="70000"/>
              </a:lnSpc>
              <a:spcBef>
                <a:spcPts val="0"/>
              </a:spcBef>
              <a:spcAft>
                <a:spcPts val="0"/>
              </a:spcAft>
              <a:buNone/>
            </a:pPr>
            <a:r>
              <a:rPr lang="en-US" sz="839" dirty="0"/>
              <a:t>Carol Pivonka - AISC</a:t>
            </a:r>
            <a:endParaRPr dirty="0"/>
          </a:p>
          <a:p>
            <a:pPr marL="0" lvl="0" indent="0" algn="l" rtl="0">
              <a:lnSpc>
                <a:spcPct val="70000"/>
              </a:lnSpc>
              <a:spcBef>
                <a:spcPts val="0"/>
              </a:spcBef>
              <a:spcAft>
                <a:spcPts val="0"/>
              </a:spcAft>
              <a:buNone/>
            </a:pPr>
            <a:r>
              <a:rPr lang="en-US" sz="839" dirty="0"/>
              <a:t>Larry </a:t>
            </a:r>
            <a:r>
              <a:rPr lang="en-US" sz="839" dirty="0" err="1"/>
              <a:t>Reaveley</a:t>
            </a:r>
            <a:r>
              <a:rPr lang="en-US" sz="839" dirty="0"/>
              <a:t> - University of Utah</a:t>
            </a:r>
            <a:endParaRPr dirty="0"/>
          </a:p>
          <a:p>
            <a:pPr marL="0" lvl="0" indent="0" algn="l" rtl="0">
              <a:lnSpc>
                <a:spcPct val="70000"/>
              </a:lnSpc>
              <a:spcBef>
                <a:spcPts val="0"/>
              </a:spcBef>
              <a:spcAft>
                <a:spcPts val="0"/>
              </a:spcAft>
              <a:buNone/>
            </a:pPr>
            <a:r>
              <a:rPr lang="en-US" sz="839" dirty="0"/>
              <a:t>Tom Sabol - </a:t>
            </a:r>
            <a:r>
              <a:rPr lang="en-US" sz="839" dirty="0" err="1"/>
              <a:t>Englekirk</a:t>
            </a:r>
            <a:r>
              <a:rPr lang="en-US" sz="839" dirty="0"/>
              <a:t> &amp; Sabol Consulting Engineers, Los Angeles</a:t>
            </a:r>
            <a:endParaRPr dirty="0"/>
          </a:p>
          <a:p>
            <a:pPr marL="0" lvl="0" indent="0" algn="l" rtl="0">
              <a:lnSpc>
                <a:spcPct val="70000"/>
              </a:lnSpc>
              <a:spcBef>
                <a:spcPts val="0"/>
              </a:spcBef>
              <a:spcAft>
                <a:spcPts val="0"/>
              </a:spcAft>
              <a:buNone/>
            </a:pPr>
            <a:r>
              <a:rPr lang="en-US" sz="839" dirty="0"/>
              <a:t>Chia-Ming Uang - University of California at San Diego</a:t>
            </a:r>
            <a:endParaRPr dirty="0"/>
          </a:p>
          <a:p>
            <a:pPr marL="0" lvl="0" indent="0" algn="l" rtl="0">
              <a:lnSpc>
                <a:spcPct val="70000"/>
              </a:lnSpc>
              <a:spcBef>
                <a:spcPts val="0"/>
              </a:spcBef>
              <a:spcAft>
                <a:spcPts val="0"/>
              </a:spcAft>
              <a:buNone/>
            </a:pPr>
            <a:r>
              <a:rPr lang="en-US" sz="839" dirty="0"/>
              <a:t>Rafael </a:t>
            </a:r>
            <a:r>
              <a:rPr lang="en-US" sz="839" dirty="0" err="1"/>
              <a:t>Sabelli</a:t>
            </a:r>
            <a:r>
              <a:rPr lang="en-US" sz="839" dirty="0"/>
              <a:t> - </a:t>
            </a:r>
            <a:r>
              <a:rPr lang="en-US" sz="839" dirty="0" err="1"/>
              <a:t>Dasse</a:t>
            </a:r>
            <a:r>
              <a:rPr lang="en-US" sz="839" dirty="0"/>
              <a:t> Design, San Francisco</a:t>
            </a:r>
            <a:endParaRPr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endParaRPr sz="839" dirty="0"/>
          </a:p>
          <a:p>
            <a:pPr marL="0" lvl="0" indent="0" algn="l" rtl="0">
              <a:lnSpc>
                <a:spcPct val="70000"/>
              </a:lnSpc>
              <a:spcBef>
                <a:spcPts val="0"/>
              </a:spcBef>
              <a:spcAft>
                <a:spcPts val="0"/>
              </a:spcAft>
              <a:buNone/>
            </a:pPr>
            <a:r>
              <a:rPr lang="en-US" sz="839" dirty="0"/>
              <a:t>The module on Special Plate Shear Walls was prepared by Rafael </a:t>
            </a:r>
            <a:r>
              <a:rPr lang="en-US" sz="839" dirty="0" err="1"/>
              <a:t>Sabelli</a:t>
            </a:r>
            <a:r>
              <a:rPr lang="en-US" sz="839" dirty="0"/>
              <a:t> - </a:t>
            </a:r>
            <a:r>
              <a:rPr lang="en-US" sz="839" dirty="0" err="1"/>
              <a:t>Dasse</a:t>
            </a:r>
            <a:r>
              <a:rPr lang="en-US" sz="839" dirty="0"/>
              <a:t> Design, San Francisco</a:t>
            </a:r>
            <a:endParaRPr dirty="0"/>
          </a:p>
          <a:p>
            <a:pPr marL="0" lvl="0" indent="0" algn="l" rtl="0">
              <a:lnSpc>
                <a:spcPct val="80000"/>
              </a:lnSpc>
              <a:spcBef>
                <a:spcPts val="0"/>
              </a:spcBef>
              <a:spcAft>
                <a:spcPts val="0"/>
              </a:spcAft>
              <a:buNone/>
            </a:pPr>
            <a:endParaRPr sz="839" dirty="0"/>
          </a:p>
        </p:txBody>
      </p:sp>
      <p:sp>
        <p:nvSpPr>
          <p:cNvPr id="56" name="Google Shape;5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4" name="Google Shape;404;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slide reviews the behavior of a conventional brace when subjected to cyclic axial load (see Module 3 on SCBF for further discussion).</a:t>
            </a:r>
            <a:endParaRPr/>
          </a:p>
          <a:p>
            <a:pPr marL="0" lvl="0" indent="0" algn="l" rtl="0">
              <a:spcBef>
                <a:spcPts val="0"/>
              </a:spcBef>
              <a:spcAft>
                <a:spcPts val="0"/>
              </a:spcAft>
              <a:buNone/>
            </a:pPr>
            <a:r>
              <a:rPr lang="en-US"/>
              <a:t>A conventional brace buckles when loaded in compression, resulting in deterioration of strength and stiffness. A conventional brace exhibits significantly different strengths in compression and tension.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05" name="Google Shape;405;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5" name="Google Shape;46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A buckling-restrained brace yields in a ductile manner, both in tension and in compression. As a result, a BRB exhibits highly desirable behavior as an energy-dissipating element in a seismic-resistant frame.</a:t>
            </a:r>
            <a:endParaRPr/>
          </a:p>
          <a:p>
            <a:pPr marL="0" lvl="0" indent="0" algn="l" rtl="0">
              <a:spcBef>
                <a:spcPts val="0"/>
              </a:spcBef>
              <a:spcAft>
                <a:spcPts val="0"/>
              </a:spcAft>
              <a:buNone/>
            </a:pPr>
            <a:r>
              <a:rPr lang="en-US"/>
              <a:t>A BRB also exhibits very similar strengths in compression and in tension. This avoids many of the difficulties that result from large unbalanced brace forces in SCBFs, such as the difficulty in designing beams in inverted-V braced SCBFs.</a:t>
            </a:r>
            <a:endParaRPr/>
          </a:p>
          <a:p>
            <a:pPr marL="0" lvl="0" indent="0" algn="l" rtl="0">
              <a:spcBef>
                <a:spcPts val="0"/>
              </a:spcBef>
              <a:spcAft>
                <a:spcPts val="0"/>
              </a:spcAft>
              <a:buNone/>
            </a:pPr>
            <a:r>
              <a:rPr lang="en-US"/>
              <a:t>Tests show that BRBs exhibit slightly higher strength in compression than in tension. The maximum compression strength of a BRB may be on the order of 3 to 10-percent greater than the maximum tension strength of the BRB. This higher measured compression strength may be due to partial engagement of the casing in resisting axial force, when the BRB is loading in compression. This partial engagement of the casing may be due to imperfect debonding, resulting from expansion of the core in compression (Poisson's effect) and  higher mode buckles (ripples) in the core that casue the core to press against the casing. </a:t>
            </a:r>
            <a:endParaRPr/>
          </a:p>
        </p:txBody>
      </p:sp>
      <p:sp>
        <p:nvSpPr>
          <p:cNvPr id="805" name="Google Shape;805;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2"/>
        <p:cNvGrpSpPr/>
        <p:nvPr/>
      </p:nvGrpSpPr>
      <p:grpSpPr>
        <a:xfrm>
          <a:off x="0" y="0"/>
          <a:ext cx="0" cy="0"/>
          <a:chOff x="0" y="0"/>
          <a:chExt cx="0" cy="0"/>
        </a:xfrm>
      </p:grpSpPr>
      <p:sp>
        <p:nvSpPr>
          <p:cNvPr id="863" name="Google Shape;86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4" name="Google Shape;864;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Various bracing arrangements are possible for BRBFs, as is the case with conventional braced frames.</a:t>
            </a:r>
            <a:endParaRPr dirty="0"/>
          </a:p>
          <a:p>
            <a:pPr marL="0" lvl="0" indent="0" algn="l" rtl="0">
              <a:spcBef>
                <a:spcPts val="0"/>
              </a:spcBef>
              <a:spcAft>
                <a:spcPts val="0"/>
              </a:spcAft>
              <a:buNone/>
            </a:pPr>
            <a:r>
              <a:rPr lang="en-US" dirty="0"/>
              <a:t>Single story X-bracing is generally not possible for BRBFs because of the difficulty in crossing the two BRBs at their centers. Also, K-braced BRBFs are not permitted (see Section F4.4b).</a:t>
            </a:r>
            <a:endParaRPr dirty="0"/>
          </a:p>
        </p:txBody>
      </p:sp>
      <p:sp>
        <p:nvSpPr>
          <p:cNvPr id="865" name="Google Shape;865;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4"/>
        <p:cNvGrpSpPr/>
        <p:nvPr/>
      </p:nvGrpSpPr>
      <p:grpSpPr>
        <a:xfrm>
          <a:off x="0" y="0"/>
          <a:ext cx="0" cy="0"/>
          <a:chOff x="0" y="0"/>
          <a:chExt cx="0" cy="0"/>
        </a:xfrm>
      </p:grpSpPr>
      <p:sp>
        <p:nvSpPr>
          <p:cNvPr id="965" name="Google Shape;96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6" name="Google Shape;966;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next several slides show steel framed buildings with BRBFs during construction.</a:t>
            </a:r>
            <a:endParaRPr/>
          </a:p>
          <a:p>
            <a:pPr marL="0" lvl="0" indent="0" algn="l" rtl="0">
              <a:spcBef>
                <a:spcPts val="0"/>
              </a:spcBef>
              <a:spcAft>
                <a:spcPts val="0"/>
              </a:spcAft>
              <a:buNone/>
            </a:pPr>
            <a:r>
              <a:rPr lang="en-US"/>
              <a:t>This photo is courtesy of Star Seismic. Star Seismic calls their BRBs "Powercat" braces.</a:t>
            </a:r>
            <a:endParaRPr/>
          </a:p>
          <a:p>
            <a:pPr marL="0" lvl="0" indent="0" algn="l" rtl="0">
              <a:spcBef>
                <a:spcPts val="0"/>
              </a:spcBef>
              <a:spcAft>
                <a:spcPts val="0"/>
              </a:spcAft>
              <a:buNone/>
            </a:pPr>
            <a:endParaRPr/>
          </a:p>
        </p:txBody>
      </p:sp>
      <p:sp>
        <p:nvSpPr>
          <p:cNvPr id="967" name="Google Shape;96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3" name="Google Shape;973;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1200"/>
              <a:buFont typeface="Calibri"/>
              <a:buNone/>
            </a:pPr>
            <a:r>
              <a:rPr lang="en-US"/>
              <a:t>Photo courtesy of Star Seismic.</a:t>
            </a:r>
            <a:endParaRPr/>
          </a:p>
          <a:p>
            <a:pPr marL="0" lvl="0" indent="0" algn="l" rtl="0">
              <a:spcBef>
                <a:spcPts val="0"/>
              </a:spcBef>
              <a:spcAft>
                <a:spcPts val="0"/>
              </a:spcAft>
              <a:buNone/>
            </a:pPr>
            <a:endParaRPr/>
          </a:p>
        </p:txBody>
      </p:sp>
      <p:sp>
        <p:nvSpPr>
          <p:cNvPr id="974" name="Google Shape;974;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0" name="Google Shape;980;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1200"/>
              <a:buFont typeface="Calibri"/>
              <a:buNone/>
            </a:pPr>
            <a:r>
              <a:rPr lang="en-US"/>
              <a:t>Photo courtesy of CoreBrace. </a:t>
            </a:r>
            <a:endParaRPr/>
          </a:p>
          <a:p>
            <a:pPr marL="0" lvl="0" indent="0" algn="l" rtl="0">
              <a:spcBef>
                <a:spcPts val="0"/>
              </a:spcBef>
              <a:spcAft>
                <a:spcPts val="0"/>
              </a:spcAft>
              <a:buNone/>
            </a:pPr>
            <a:endParaRPr/>
          </a:p>
        </p:txBody>
      </p:sp>
      <p:sp>
        <p:nvSpPr>
          <p:cNvPr id="981" name="Google Shape;981;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5"/>
        <p:cNvGrpSpPr/>
        <p:nvPr/>
      </p:nvGrpSpPr>
      <p:grpSpPr>
        <a:xfrm>
          <a:off x="0" y="0"/>
          <a:ext cx="0" cy="0"/>
          <a:chOff x="0" y="0"/>
          <a:chExt cx="0" cy="0"/>
        </a:xfrm>
      </p:grpSpPr>
      <p:sp>
        <p:nvSpPr>
          <p:cNvPr id="986" name="Google Shape;98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7" name="Google Shape;987;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is a high-rise steel framed building under construction in Taipei, Taiwan. The photo shows an inverted V-type BRBF.</a:t>
            </a:r>
            <a:endParaRPr/>
          </a:p>
          <a:p>
            <a:pPr marL="0" lvl="0" indent="0" algn="l" rtl="0">
              <a:spcBef>
                <a:spcPts val="0"/>
              </a:spcBef>
              <a:spcAft>
                <a:spcPts val="0"/>
              </a:spcAft>
              <a:buNone/>
            </a:pPr>
            <a:r>
              <a:rPr lang="en-US"/>
              <a:t>The BRBs used in this building are "double core" braces, developed at the National Center for Research in Earthquake Engineering (NCREE) in Taiwan.</a:t>
            </a:r>
            <a:endParaRPr/>
          </a:p>
          <a:p>
            <a:pPr marL="0" lvl="0" indent="0" algn="l" rtl="0">
              <a:spcBef>
                <a:spcPts val="0"/>
              </a:spcBef>
              <a:spcAft>
                <a:spcPts val="0"/>
              </a:spcAft>
              <a:buNone/>
            </a:pPr>
            <a:endParaRPr/>
          </a:p>
        </p:txBody>
      </p:sp>
      <p:sp>
        <p:nvSpPr>
          <p:cNvPr id="988" name="Google Shape;988;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3"/>
        <p:cNvGrpSpPr/>
        <p:nvPr/>
      </p:nvGrpSpPr>
      <p:grpSpPr>
        <a:xfrm>
          <a:off x="0" y="0"/>
          <a:ext cx="0" cy="0"/>
          <a:chOff x="0" y="0"/>
          <a:chExt cx="0" cy="0"/>
        </a:xfrm>
      </p:grpSpPr>
      <p:sp>
        <p:nvSpPr>
          <p:cNvPr id="994" name="Google Shape;99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5" name="Google Shape;995;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1200"/>
              <a:buFont typeface="Calibri"/>
              <a:buNone/>
            </a:pPr>
            <a:r>
              <a:rPr lang="en-US"/>
              <a:t>An example of a single-diagonal type BRBF, in the same building in Taipei as shown on the previous slide.</a:t>
            </a:r>
            <a:endParaRPr/>
          </a:p>
          <a:p>
            <a:pPr marL="0" lvl="0" indent="0" algn="l" rtl="0">
              <a:spcBef>
                <a:spcPts val="0"/>
              </a:spcBef>
              <a:spcAft>
                <a:spcPts val="0"/>
              </a:spcAft>
              <a:buNone/>
            </a:pPr>
            <a:endParaRPr/>
          </a:p>
        </p:txBody>
      </p:sp>
      <p:sp>
        <p:nvSpPr>
          <p:cNvPr id="996" name="Google Shape;996;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lt1"/>
              </a:buClr>
              <a:buSzPts val="1200"/>
              <a:buFont typeface="Calibri"/>
              <a:buNone/>
            </a:pPr>
            <a:r>
              <a:rPr lang="en-US"/>
              <a:t>This is a full-scale BRBF undergoing testing at NCREE in Taipei.</a:t>
            </a:r>
            <a:endParaRPr/>
          </a:p>
          <a:p>
            <a:pPr marL="0" lvl="0" indent="0" algn="l" rtl="0">
              <a:spcBef>
                <a:spcPts val="0"/>
              </a:spcBef>
              <a:spcAft>
                <a:spcPts val="0"/>
              </a:spcAft>
              <a:buNone/>
            </a:pPr>
            <a:endParaRPr/>
          </a:p>
        </p:txBody>
      </p:sp>
      <p:sp>
        <p:nvSpPr>
          <p:cNvPr id="1003" name="Google Shape;100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This PowerPoint series is dividing into 6 modules. This is the Module No.5 on: "Buckling-Restrained Braced Frames."</a:t>
            </a:r>
            <a:endParaRPr/>
          </a:p>
          <a:p>
            <a:pPr marL="0" lvl="0" indent="0" algn="l" rtl="0">
              <a:spcBef>
                <a:spcPts val="0"/>
              </a:spcBef>
              <a:spcAft>
                <a:spcPts val="0"/>
              </a:spcAft>
              <a:buNone/>
            </a:pPr>
            <a:endParaRPr/>
          </a:p>
        </p:txBody>
      </p:sp>
      <p:sp>
        <p:nvSpPr>
          <p:cNvPr id="65" name="Google Shape;65;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9" name="Google Shape;10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following slides illustrate the intended inelastic behavior of a BRBF under lateral loading, in the form of rigid-plastic mechanisms.</a:t>
            </a:r>
            <a:endParaRPr/>
          </a:p>
          <a:p>
            <a:pPr marL="0" lvl="0" indent="0" algn="l" rtl="0">
              <a:spcBef>
                <a:spcPts val="0"/>
              </a:spcBef>
              <a:spcAft>
                <a:spcPts val="0"/>
              </a:spcAft>
              <a:buNone/>
            </a:pPr>
            <a:endParaRPr/>
          </a:p>
        </p:txBody>
      </p:sp>
      <p:sp>
        <p:nvSpPr>
          <p:cNvPr id="1010" name="Google Shape;101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9" name="Google Shape;1029;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basic rigid-plastic mechanism of a BRBF is quite simple. The braces yield in a ductile manner in both compression and tension, resulting in a plastic mechanism. The beams and columns remain essentially elastic.</a:t>
            </a:r>
            <a:endParaRPr/>
          </a:p>
          <a:p>
            <a:pPr marL="0" lvl="0" indent="0" algn="l" rtl="0">
              <a:spcBef>
                <a:spcPts val="0"/>
              </a:spcBef>
              <a:spcAft>
                <a:spcPts val="0"/>
              </a:spcAft>
              <a:buNone/>
            </a:pPr>
            <a:r>
              <a:rPr lang="en-US"/>
              <a:t>The lateral strength of the BRBF is directly related to the strength of the BRBs.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30" name="Google Shape;1030;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0"/>
        <p:cNvGrpSpPr/>
        <p:nvPr/>
      </p:nvGrpSpPr>
      <p:grpSpPr>
        <a:xfrm>
          <a:off x="0" y="0"/>
          <a:ext cx="0" cy="0"/>
          <a:chOff x="0" y="0"/>
          <a:chExt cx="0" cy="0"/>
        </a:xfrm>
      </p:grpSpPr>
      <p:sp>
        <p:nvSpPr>
          <p:cNvPr id="1061" name="Google Shape;10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2" name="Google Shape;1062;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inelastic behavior of the BRBF is the same for either direction of lateral load.</a:t>
            </a:r>
            <a:endParaRPr/>
          </a:p>
          <a:p>
            <a:pPr marL="0" lvl="0" indent="0" algn="l" rtl="0">
              <a:spcBef>
                <a:spcPts val="0"/>
              </a:spcBef>
              <a:spcAft>
                <a:spcPts val="0"/>
              </a:spcAft>
              <a:buNone/>
            </a:pPr>
            <a:endParaRPr/>
          </a:p>
        </p:txBody>
      </p:sp>
      <p:sp>
        <p:nvSpPr>
          <p:cNvPr id="1063" name="Google Shape;1063;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5" name="Google Shape;1095;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This slide summarizes the basic design approach for a BRBF.</a:t>
            </a:r>
            <a:endParaRPr dirty="0"/>
          </a:p>
          <a:p>
            <a:pPr marL="0" lvl="0" indent="0" algn="l" rtl="0">
              <a:spcBef>
                <a:spcPts val="0"/>
              </a:spcBef>
              <a:spcAft>
                <a:spcPts val="0"/>
              </a:spcAft>
              <a:buNone/>
            </a:pPr>
            <a:r>
              <a:rPr lang="en-US" dirty="0"/>
              <a:t>The BRBs are the "fuse" elements of the frame and are designed for code level earthquake forces. All other frame members (columns and beams) and connections are designed to be stronger than the BRBs. Thus, the other frame members and connections are not designed for code level earthquake forces. Rather they are designed for the maximum forces generated by the BRBs.</a:t>
            </a:r>
            <a:endParaRPr dirty="0"/>
          </a:p>
          <a:p>
            <a:pPr marL="0" lvl="0" indent="0" algn="l" rtl="0">
              <a:spcBef>
                <a:spcPts val="0"/>
              </a:spcBef>
              <a:spcAft>
                <a:spcPts val="0"/>
              </a:spcAft>
              <a:buNone/>
            </a:pPr>
            <a:r>
              <a:rPr lang="en-US" dirty="0"/>
              <a:t>The BRBs must be designed to supply high levels of ductility under cyclic loading. The AISC </a:t>
            </a:r>
            <a:r>
              <a:rPr lang="en-US" i="1" dirty="0"/>
              <a:t>Seismic Provisions</a:t>
            </a:r>
            <a:r>
              <a:rPr lang="en-US" dirty="0"/>
              <a:t> requires that the performance of BRBs be verified by large-scale testing, per Section K3 of the </a:t>
            </a:r>
            <a:r>
              <a:rPr lang="en-US" i="1" dirty="0"/>
              <a:t>Seismic Provisions</a:t>
            </a:r>
            <a:r>
              <a:rPr lang="en-US" dirty="0"/>
              <a:t>.</a:t>
            </a:r>
            <a:endParaRPr dirty="0"/>
          </a:p>
        </p:txBody>
      </p:sp>
      <p:sp>
        <p:nvSpPr>
          <p:cNvPr id="1096" name="Google Shape;1096;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5"/>
        <p:cNvGrpSpPr/>
        <p:nvPr/>
      </p:nvGrpSpPr>
      <p:grpSpPr>
        <a:xfrm>
          <a:off x="0" y="0"/>
          <a:ext cx="0" cy="0"/>
          <a:chOff x="0" y="0"/>
          <a:chExt cx="0" cy="0"/>
        </a:xfrm>
      </p:grpSpPr>
      <p:sp>
        <p:nvSpPr>
          <p:cNvPr id="1226" name="Google Shape;12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7" name="Google Shape;12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previous slides looked at some basic concepts on the behavior of BRBFs. The remainder of this module will look at how these concepts are implemented in the AISC </a:t>
            </a:r>
            <a:r>
              <a:rPr lang="en-US" i="1"/>
              <a:t>Seismic Provisions</a:t>
            </a:r>
            <a:r>
              <a:rPr lang="en-US"/>
              <a:t>.</a:t>
            </a:r>
            <a:endParaRPr/>
          </a:p>
          <a:p>
            <a:pPr marL="0" lvl="0" indent="0" algn="l" rtl="0">
              <a:spcBef>
                <a:spcPts val="0"/>
              </a:spcBef>
              <a:spcAft>
                <a:spcPts val="0"/>
              </a:spcAft>
              <a:buNone/>
            </a:pPr>
            <a:endParaRPr/>
          </a:p>
        </p:txBody>
      </p:sp>
      <p:sp>
        <p:nvSpPr>
          <p:cNvPr id="1228" name="Google Shape;1228;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4"/>
        <p:cNvGrpSpPr/>
        <p:nvPr/>
      </p:nvGrpSpPr>
      <p:grpSpPr>
        <a:xfrm>
          <a:off x="0" y="0"/>
          <a:ext cx="0" cy="0"/>
          <a:chOff x="0" y="0"/>
          <a:chExt cx="0" cy="0"/>
        </a:xfrm>
      </p:grpSpPr>
      <p:sp>
        <p:nvSpPr>
          <p:cNvPr id="1235" name="Google Shape;1235;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6" name="Google Shape;123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None/>
            </a:pPr>
            <a:r>
              <a:rPr lang="en-US"/>
              <a:t>BRBF detailing requirements are covered in Section F4 of the </a:t>
            </a:r>
            <a:r>
              <a:rPr lang="en-US" i="1"/>
              <a:t>Seismic Provisions</a:t>
            </a:r>
            <a:r>
              <a:rPr lang="en-US"/>
              <a:t>. The following slides will cover selected key highlights of Section F4.</a:t>
            </a:r>
            <a:endParaRPr/>
          </a:p>
        </p:txBody>
      </p:sp>
      <p:sp>
        <p:nvSpPr>
          <p:cNvPr id="1237" name="Google Shape;123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3"/>
        <p:cNvGrpSpPr/>
        <p:nvPr/>
      </p:nvGrpSpPr>
      <p:grpSpPr>
        <a:xfrm>
          <a:off x="0" y="0"/>
          <a:ext cx="0" cy="0"/>
          <a:chOff x="0" y="0"/>
          <a:chExt cx="0" cy="0"/>
        </a:xfrm>
      </p:grpSpPr>
      <p:sp>
        <p:nvSpPr>
          <p:cNvPr id="1244" name="Google Shape;124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5" name="Google Shape;124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Section F4.1 is a scope statement for BRBFs. This section states that BRBFs are expected to withstand </a:t>
            </a:r>
            <a:r>
              <a:rPr lang="en-US" i="1"/>
              <a:t>significant inelastic deformations</a:t>
            </a:r>
            <a:r>
              <a:rPr lang="en-US"/>
              <a:t>, which means the detailing provisions for BRBFs are intended to result in a ductile system.</a:t>
            </a:r>
            <a:endParaRPr/>
          </a:p>
        </p:txBody>
      </p:sp>
      <p:sp>
        <p:nvSpPr>
          <p:cNvPr id="1246" name="Google Shape;124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3"/>
        <p:cNvGrpSpPr/>
        <p:nvPr/>
      </p:nvGrpSpPr>
      <p:grpSpPr>
        <a:xfrm>
          <a:off x="0" y="0"/>
          <a:ext cx="0" cy="0"/>
          <a:chOff x="0" y="0"/>
          <a:chExt cx="0" cy="0"/>
        </a:xfrm>
      </p:grpSpPr>
      <p:sp>
        <p:nvSpPr>
          <p:cNvPr id="1254" name="Google Shape;1254;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5" name="Google Shape;1255;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2"/>
        <p:cNvGrpSpPr/>
        <p:nvPr/>
      </p:nvGrpSpPr>
      <p:grpSpPr>
        <a:xfrm>
          <a:off x="0" y="0"/>
          <a:ext cx="0" cy="0"/>
          <a:chOff x="0" y="0"/>
          <a:chExt cx="0" cy="0"/>
        </a:xfrm>
      </p:grpSpPr>
      <p:sp>
        <p:nvSpPr>
          <p:cNvPr id="1263" name="Google Shape;126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4" name="Google Shape;1264;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Section F4.5b covers requirements for Buckling-Restrained Braces. As stated, a BRB consists of two basic components: the steel core and the buckling restraining system.</a:t>
            </a:r>
            <a:endParaRPr/>
          </a:p>
        </p:txBody>
      </p:sp>
      <p:sp>
        <p:nvSpPr>
          <p:cNvPr id="1265" name="Google Shape;1265;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2"/>
        <p:cNvGrpSpPr/>
        <p:nvPr/>
      </p:nvGrpSpPr>
      <p:grpSpPr>
        <a:xfrm>
          <a:off x="0" y="0"/>
          <a:ext cx="0" cy="0"/>
          <a:chOff x="0" y="0"/>
          <a:chExt cx="0" cy="0"/>
        </a:xfrm>
      </p:grpSpPr>
      <p:sp>
        <p:nvSpPr>
          <p:cNvPr id="1273" name="Google Shape;1273;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4" name="Google Shape;127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F4.5b.2 defines the </a:t>
            </a:r>
            <a:r>
              <a:rPr lang="en-US" i="1"/>
              <a:t>design axial strength</a:t>
            </a:r>
            <a:r>
              <a:rPr lang="en-US"/>
              <a:t> of the steel core.</a:t>
            </a:r>
            <a:endParaRPr/>
          </a:p>
        </p:txBody>
      </p:sp>
      <p:sp>
        <p:nvSpPr>
          <p:cNvPr id="1275" name="Google Shape;127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module will begin with a general description and a number of photos of Buckling-Restrained Braced Frames. This is followed by a description and discussion of Buckling-Restrained Braces, and a description of the overall inelastic behavior of a BRBF. Finally, the module will cover highlights of BRBF detailing requirements in the AISC </a:t>
            </a:r>
            <a:r>
              <a:rPr lang="en-US" i="1"/>
              <a:t>Seismic Provisions.</a:t>
            </a:r>
            <a:endParaRPr/>
          </a:p>
          <a:p>
            <a:pPr marL="0" lvl="0" indent="0" algn="l" rtl="0">
              <a:spcBef>
                <a:spcPts val="0"/>
              </a:spcBef>
              <a:spcAft>
                <a:spcPts val="0"/>
              </a:spcAft>
              <a:buNone/>
            </a:pPr>
            <a:endParaRPr/>
          </a:p>
        </p:txBody>
      </p:sp>
      <p:sp>
        <p:nvSpPr>
          <p:cNvPr id="74" name="Google Shape;74;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7"/>
        <p:cNvGrpSpPr/>
        <p:nvPr/>
      </p:nvGrpSpPr>
      <p:grpSpPr>
        <a:xfrm>
          <a:off x="0" y="0"/>
          <a:ext cx="0" cy="0"/>
          <a:chOff x="0" y="0"/>
          <a:chExt cx="0" cy="0"/>
        </a:xfrm>
      </p:grpSpPr>
      <p:sp>
        <p:nvSpPr>
          <p:cNvPr id="1288" name="Google Shape;1288;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9" name="Google Shape;128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110" i="1"/>
              <a:t>F</a:t>
            </a:r>
            <a:r>
              <a:rPr lang="en-US" sz="1110" i="1" baseline="-25000"/>
              <a:t>ysc</a:t>
            </a:r>
            <a:r>
              <a:rPr lang="en-US" sz="1110"/>
              <a:t> is the yield stress of the steel core and </a:t>
            </a:r>
            <a:r>
              <a:rPr lang="en-US" sz="1110" i="1"/>
              <a:t>A</a:t>
            </a:r>
            <a:r>
              <a:rPr lang="en-US" sz="1110" i="1" baseline="-25000"/>
              <a:t>sc</a:t>
            </a:r>
            <a:r>
              <a:rPr lang="en-US" sz="1110"/>
              <a:t> is the area of the steel core. For design of the BRB, </a:t>
            </a:r>
            <a:r>
              <a:rPr lang="en-US" sz="1110" i="1"/>
              <a:t>F</a:t>
            </a:r>
            <a:r>
              <a:rPr lang="en-US" sz="1110" i="1" baseline="-25000"/>
              <a:t>ysc</a:t>
            </a:r>
            <a:r>
              <a:rPr lang="en-US" sz="1110"/>
              <a:t> can be taken either as the minimum specified yield stress of the core material, or the actual yield stress as determined by coupon tests of the core material.</a:t>
            </a:r>
            <a:endParaRPr/>
          </a:p>
          <a:p>
            <a:pPr marL="0" lvl="0" indent="0" algn="l" rtl="0">
              <a:spcBef>
                <a:spcPts val="0"/>
              </a:spcBef>
              <a:spcAft>
                <a:spcPts val="0"/>
              </a:spcAft>
              <a:buNone/>
            </a:pPr>
            <a:r>
              <a:rPr lang="en-US" sz="1110"/>
              <a:t>Manufactures that supply BRBs can often provide coupon values of </a:t>
            </a:r>
            <a:r>
              <a:rPr lang="en-US" sz="1110" i="1"/>
              <a:t>F</a:t>
            </a:r>
            <a:r>
              <a:rPr lang="en-US" sz="1110" i="1" baseline="-25000"/>
              <a:t>ysc</a:t>
            </a:r>
            <a:r>
              <a:rPr lang="en-US" sz="1110"/>
              <a:t> for the core material that will be used for the BRBs for a particular project. This permits designers to predict BRB yield strength </a:t>
            </a:r>
            <a:r>
              <a:rPr lang="en-US" sz="1110" i="1"/>
              <a:t>P</a:t>
            </a:r>
            <a:r>
              <a:rPr lang="en-US" sz="1110" i="1" baseline="-25000"/>
              <a:t>ysc</a:t>
            </a:r>
            <a:r>
              <a:rPr lang="en-US" sz="1110"/>
              <a:t> with reasonable certainty, minimizing uncertainties associated with material yield strength variations that occur in more conventional structural steel members.</a:t>
            </a:r>
            <a:endParaRPr/>
          </a:p>
          <a:p>
            <a:pPr marL="0" lvl="0" indent="0" algn="l" rtl="0">
              <a:spcBef>
                <a:spcPts val="0"/>
              </a:spcBef>
              <a:spcAft>
                <a:spcPts val="0"/>
              </a:spcAft>
              <a:buNone/>
            </a:pPr>
            <a:r>
              <a:rPr lang="en-US" sz="1110"/>
              <a:t>The </a:t>
            </a:r>
            <a:r>
              <a:rPr lang="en-US" sz="1110" i="1"/>
              <a:t>required axial strength </a:t>
            </a:r>
            <a:r>
              <a:rPr lang="en-US" sz="1110"/>
              <a:t>of a BRB is determined by elastic analysis of the BRBF using LRFD load combinations with code specified earthquake forces (1.2D+0.5L+E+0.2S and 0.9D+E). Since the BRBF behaves as a truss, determining the axial forces in the BRBs is usually straightforward. The design axial strength of the BRB, as defined in Section 16.2a, must at least equal the required axial strength.</a:t>
            </a:r>
            <a:endParaRPr/>
          </a:p>
          <a:p>
            <a:pPr marL="0" lvl="0" indent="0" algn="l" rtl="0">
              <a:spcBef>
                <a:spcPts val="0"/>
              </a:spcBef>
              <a:spcAft>
                <a:spcPts val="0"/>
              </a:spcAft>
              <a:buNone/>
            </a:pPr>
            <a:r>
              <a:rPr lang="en-US" sz="1110"/>
              <a:t>Note that the required steel core area, </a:t>
            </a:r>
            <a:r>
              <a:rPr lang="en-US" sz="1110" i="1"/>
              <a:t>A</a:t>
            </a:r>
            <a:r>
              <a:rPr lang="en-US" sz="1110" i="1" baseline="-25000"/>
              <a:t>sc</a:t>
            </a:r>
            <a:r>
              <a:rPr lang="en-US" sz="1110"/>
              <a:t>, may be controlled by frame stiffness requirements rather than frame strength. Due to the fact that BRBs achieve their full yield strength in both compression and tension, the core area </a:t>
            </a:r>
            <a:r>
              <a:rPr lang="en-US" sz="1110" i="1"/>
              <a:t>A</a:t>
            </a:r>
            <a:r>
              <a:rPr lang="en-US" sz="1110" i="1" baseline="-25000"/>
              <a:t>sc</a:t>
            </a:r>
            <a:r>
              <a:rPr lang="en-US" sz="1110"/>
              <a:t> of the BRB will normally be less than the cross-sectional area of a conventional brace in an SCBF. Consequently, BRBFs generally exhibit somewhat lower elastic stiffness than SCBFs, and so the design of BRBs may be stiffness controlled. </a:t>
            </a:r>
            <a:endParaRPr/>
          </a:p>
          <a:p>
            <a:pPr marL="0" lvl="0" indent="0" algn="l" rtl="0">
              <a:spcBef>
                <a:spcPts val="0"/>
              </a:spcBef>
              <a:spcAft>
                <a:spcPts val="0"/>
              </a:spcAft>
              <a:buNone/>
            </a:pPr>
            <a:r>
              <a:rPr lang="en-US" sz="1110"/>
              <a:t>When computing the axial stiffness of a BRB, it is important to recognize that the area </a:t>
            </a:r>
            <a:r>
              <a:rPr lang="en-US" sz="1110" i="1"/>
              <a:t>A</a:t>
            </a:r>
            <a:r>
              <a:rPr lang="en-US" sz="1110" i="1" baseline="-25000"/>
              <a:t>sc</a:t>
            </a:r>
            <a:r>
              <a:rPr lang="en-US" sz="1110"/>
              <a:t> of the yielding segment of the core does not occur over the full length of the brace. The area of the core projections and the connection regions will be substantially greater than </a:t>
            </a:r>
            <a:r>
              <a:rPr lang="en-US" sz="1110" i="1"/>
              <a:t>A</a:t>
            </a:r>
            <a:r>
              <a:rPr lang="en-US" sz="1110" i="1" baseline="-25000"/>
              <a:t>sc</a:t>
            </a:r>
            <a:r>
              <a:rPr lang="en-US" sz="1110"/>
              <a:t> and will serve to increase the brace stiffness. Data on the actual elastic stiffness of BRBs is available from manufacturers.</a:t>
            </a:r>
            <a:endParaRPr/>
          </a:p>
          <a:p>
            <a:pPr marL="0" lvl="0" indent="0" algn="l" rtl="0">
              <a:spcBef>
                <a:spcPts val="0"/>
              </a:spcBef>
              <a:spcAft>
                <a:spcPts val="0"/>
              </a:spcAft>
              <a:buNone/>
            </a:pPr>
            <a:endParaRPr sz="1110"/>
          </a:p>
        </p:txBody>
      </p:sp>
      <p:sp>
        <p:nvSpPr>
          <p:cNvPr id="1290" name="Google Shape;129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2"/>
        <p:cNvGrpSpPr/>
        <p:nvPr/>
      </p:nvGrpSpPr>
      <p:grpSpPr>
        <a:xfrm>
          <a:off x="0" y="0"/>
          <a:ext cx="0" cy="0"/>
          <a:chOff x="0" y="0"/>
          <a:chExt cx="0" cy="0"/>
        </a:xfrm>
      </p:grpSpPr>
      <p:sp>
        <p:nvSpPr>
          <p:cNvPr id="1343" name="Google Shape;1343;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4" name="Google Shape;1344;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F4.5b.1 specifies requirements for the </a:t>
            </a:r>
            <a:r>
              <a:rPr lang="en-US" i="1"/>
              <a:t>Buckling Restraining System</a:t>
            </a:r>
            <a:r>
              <a:rPr lang="en-US"/>
              <a:t>.</a:t>
            </a:r>
            <a:endParaRPr/>
          </a:p>
          <a:p>
            <a:pPr marL="0" lvl="0" indent="0" algn="l" rtl="0">
              <a:spcBef>
                <a:spcPts val="0"/>
              </a:spcBef>
              <a:spcAft>
                <a:spcPts val="0"/>
              </a:spcAft>
              <a:buNone/>
            </a:pPr>
            <a:r>
              <a:rPr lang="en-US"/>
              <a:t>The casing of the BRB is the primary element responsible for restraining buckling of the core. However, instability of the BRB can also occur in the core projection and connection region of the brace. Consequently, Section F4.5b.1 broadly defines the </a:t>
            </a:r>
            <a:r>
              <a:rPr lang="en-US" i="1"/>
              <a:t>Buckling Restraining System </a:t>
            </a:r>
            <a:r>
              <a:rPr lang="en-US"/>
              <a:t>to include the connection  regions at the brace ends.</a:t>
            </a:r>
            <a:endParaRPr i="1"/>
          </a:p>
        </p:txBody>
      </p:sp>
      <p:sp>
        <p:nvSpPr>
          <p:cNvPr id="1345" name="Google Shape;1345;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5"/>
        <p:cNvGrpSpPr/>
        <p:nvPr/>
      </p:nvGrpSpPr>
      <p:grpSpPr>
        <a:xfrm>
          <a:off x="0" y="0"/>
          <a:ext cx="0" cy="0"/>
          <a:chOff x="0" y="0"/>
          <a:chExt cx="0" cy="0"/>
        </a:xfrm>
      </p:grpSpPr>
      <p:sp>
        <p:nvSpPr>
          <p:cNvPr id="1396" name="Google Shape;139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7" name="Google Shape;1397;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Section F4.2 specifies that the BRB should not buckle under forces and deformations that will occur when the frame is displaced to two times the design earthquake displacement Δ. The design earthquake displacement Δ is computed by multiplying </a:t>
            </a:r>
            <a:r>
              <a:rPr lang="en-US" i="1" dirty="0"/>
              <a:t>C</a:t>
            </a:r>
            <a:r>
              <a:rPr lang="en-US" i="1" baseline="-25000" dirty="0"/>
              <a:t>d</a:t>
            </a:r>
            <a:r>
              <a:rPr lang="en-US" dirty="0"/>
              <a:t> times the elastic drift under code specified earthquake forces. Typically, the design earthquake displacement Δ is an estimate of the maximum drift the frame is expected to see under a design basis earthquake. </a:t>
            </a:r>
            <a:endParaRPr dirty="0"/>
          </a:p>
          <a:p>
            <a:pPr marL="0" lvl="0" indent="0" algn="l" rtl="0">
              <a:spcBef>
                <a:spcPts val="0"/>
              </a:spcBef>
              <a:spcAft>
                <a:spcPts val="0"/>
              </a:spcAft>
              <a:buNone/>
            </a:pPr>
            <a:r>
              <a:rPr lang="en-US" dirty="0"/>
              <a:t>Requiring that BRBs be capable of sustaining 2 times the design earthquake displacement reflects the view that actual drifts in severe earthquakes may exceed the design earthquake displacement. Although conservative, this is not a particularly punitive requirement, in that experiments show that BRBs can easily meet this requirement.</a:t>
            </a:r>
            <a:endParaRPr dirty="0"/>
          </a:p>
        </p:txBody>
      </p:sp>
      <p:sp>
        <p:nvSpPr>
          <p:cNvPr id="1398" name="Google Shape;1398;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8"/>
        <p:cNvGrpSpPr/>
        <p:nvPr/>
      </p:nvGrpSpPr>
      <p:grpSpPr>
        <a:xfrm>
          <a:off x="0" y="0"/>
          <a:ext cx="0" cy="0"/>
          <a:chOff x="0" y="0"/>
          <a:chExt cx="0" cy="0"/>
        </a:xfrm>
      </p:grpSpPr>
      <p:sp>
        <p:nvSpPr>
          <p:cNvPr id="1409" name="Google Shape;1409;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0" name="Google Shape;1410;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Figure from Kersting, Fahnestock and Lopez (NIST GCR 15-917-34)</a:t>
            </a:r>
            <a:endParaRPr/>
          </a:p>
          <a:p>
            <a:pPr marL="0" lvl="0" indent="0" algn="l" rtl="0">
              <a:spcBef>
                <a:spcPts val="0"/>
              </a:spcBef>
              <a:spcAft>
                <a:spcPts val="0"/>
              </a:spcAft>
              <a:buNone/>
            </a:pPr>
            <a:r>
              <a:rPr lang="en-US"/>
              <a:t>Free download:</a:t>
            </a:r>
            <a:endParaRPr/>
          </a:p>
          <a:p>
            <a:pPr marL="0" lvl="0" indent="0" algn="l" rtl="0">
              <a:spcBef>
                <a:spcPts val="0"/>
              </a:spcBef>
              <a:spcAft>
                <a:spcPts val="0"/>
              </a:spcAft>
              <a:buNone/>
            </a:pPr>
            <a:r>
              <a:rPr lang="en-US"/>
              <a:t>https://nvlpubs.nist.gov/nistpubs/gcr/2015/NIST.GCR.15-917-34.pdf</a:t>
            </a:r>
            <a:endParaRPr/>
          </a:p>
        </p:txBody>
      </p:sp>
      <p:sp>
        <p:nvSpPr>
          <p:cNvPr id="1411" name="Google Shape;1411;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9"/>
        <p:cNvGrpSpPr/>
        <p:nvPr/>
      </p:nvGrpSpPr>
      <p:grpSpPr>
        <a:xfrm>
          <a:off x="0" y="0"/>
          <a:ext cx="0" cy="0"/>
          <a:chOff x="0" y="0"/>
          <a:chExt cx="0" cy="0"/>
        </a:xfrm>
      </p:grpSpPr>
      <p:sp>
        <p:nvSpPr>
          <p:cNvPr id="1420" name="Google Shape;142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1" name="Google Shape;1421;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Figure from Kersting, Fahnestock and Lopez (NIST GCR 15-917-34)</a:t>
            </a:r>
            <a:endParaRPr/>
          </a:p>
          <a:p>
            <a:pPr marL="0" lvl="0" indent="0" algn="l" rtl="0">
              <a:spcBef>
                <a:spcPts val="0"/>
              </a:spcBef>
              <a:spcAft>
                <a:spcPts val="0"/>
              </a:spcAft>
              <a:buNone/>
            </a:pPr>
            <a:r>
              <a:rPr lang="en-US"/>
              <a:t>Free download:</a:t>
            </a:r>
            <a:endParaRPr/>
          </a:p>
          <a:p>
            <a:pPr marL="0" lvl="0" indent="0" algn="l" rtl="0">
              <a:spcBef>
                <a:spcPts val="0"/>
              </a:spcBef>
              <a:spcAft>
                <a:spcPts val="0"/>
              </a:spcAft>
              <a:buNone/>
            </a:pPr>
            <a:r>
              <a:rPr lang="en-US"/>
              <a:t>https://nvlpubs.nist.gov/nistpubs/gcr/2015/NIST.GCR.15-917-34.pdf</a:t>
            </a:r>
            <a:endParaRPr/>
          </a:p>
          <a:p>
            <a:pPr marL="0" lvl="0" indent="0" algn="l" rtl="0">
              <a:spcBef>
                <a:spcPts val="0"/>
              </a:spcBef>
              <a:spcAft>
                <a:spcPts val="0"/>
              </a:spcAft>
              <a:buNone/>
            </a:pPr>
            <a:endParaRPr/>
          </a:p>
        </p:txBody>
      </p:sp>
      <p:sp>
        <p:nvSpPr>
          <p:cNvPr id="1422" name="Google Shape;1422;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0"/>
        <p:cNvGrpSpPr/>
        <p:nvPr/>
      </p:nvGrpSpPr>
      <p:grpSpPr>
        <a:xfrm>
          <a:off x="0" y="0"/>
          <a:ext cx="0" cy="0"/>
          <a:chOff x="0" y="0"/>
          <a:chExt cx="0" cy="0"/>
        </a:xfrm>
      </p:grpSpPr>
      <p:sp>
        <p:nvSpPr>
          <p:cNvPr id="1431" name="Google Shape;143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2" name="Google Shape;1432;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AISC </a:t>
            </a:r>
            <a:r>
              <a:rPr lang="en-US" i="1"/>
              <a:t>Seismic Provisions</a:t>
            </a:r>
            <a:r>
              <a:rPr lang="en-US"/>
              <a:t> require that BRB performance be verified by testing. The requirements for testing are specified in Section K3 of the AISC </a:t>
            </a:r>
            <a:r>
              <a:rPr lang="en-US" i="1"/>
              <a:t>Seismic Provisions</a:t>
            </a:r>
            <a:r>
              <a:rPr lang="en-US"/>
              <a:t>.</a:t>
            </a:r>
            <a:endParaRPr/>
          </a:p>
          <a:p>
            <a:pPr marL="0" lvl="0" indent="0" algn="l" rtl="0">
              <a:spcBef>
                <a:spcPts val="0"/>
              </a:spcBef>
              <a:spcAft>
                <a:spcPts val="0"/>
              </a:spcAft>
              <a:buNone/>
            </a:pPr>
            <a:r>
              <a:rPr lang="en-US"/>
              <a:t>Several options are available for testing:</a:t>
            </a:r>
            <a:endParaRPr/>
          </a:p>
          <a:p>
            <a:pPr marL="0" lvl="0" indent="0" algn="l" rtl="0">
              <a:spcBef>
                <a:spcPts val="0"/>
              </a:spcBef>
              <a:spcAft>
                <a:spcPts val="0"/>
              </a:spcAft>
              <a:buNone/>
            </a:pPr>
            <a:r>
              <a:rPr lang="en-US"/>
              <a:t>- Project specific tests can be conducted.</a:t>
            </a:r>
            <a:endParaRPr/>
          </a:p>
          <a:p>
            <a:pPr marL="0" lvl="0" indent="0" algn="l" rtl="0">
              <a:spcBef>
                <a:spcPts val="0"/>
              </a:spcBef>
              <a:spcAft>
                <a:spcPts val="0"/>
              </a:spcAft>
              <a:buNone/>
            </a:pPr>
            <a:r>
              <a:rPr lang="en-US"/>
              <a:t>- Test data developed for other projects or reported in the literature can be used, as long as the tests conform to the requirements of Section K3.</a:t>
            </a:r>
            <a:endParaRPr/>
          </a:p>
          <a:p>
            <a:pPr marL="0" lvl="0" indent="0" algn="l" rtl="0">
              <a:spcBef>
                <a:spcPts val="0"/>
              </a:spcBef>
              <a:spcAft>
                <a:spcPts val="0"/>
              </a:spcAft>
              <a:buNone/>
            </a:pPr>
            <a:r>
              <a:rPr lang="en-US"/>
              <a:t>- Test data may be available from the BRB manufacturer that satisfies the requirements of Section K3 for the project under consideration. This is likely to be the most common case in the future, as BRB manufacturers develop a database of test data for their braces.</a:t>
            </a:r>
            <a:endParaRPr/>
          </a:p>
        </p:txBody>
      </p:sp>
      <p:sp>
        <p:nvSpPr>
          <p:cNvPr id="1433" name="Google Shape;1433;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0"/>
        <p:cNvGrpSpPr/>
        <p:nvPr/>
      </p:nvGrpSpPr>
      <p:grpSpPr>
        <a:xfrm>
          <a:off x="0" y="0"/>
          <a:ext cx="0" cy="0"/>
          <a:chOff x="0" y="0"/>
          <a:chExt cx="0" cy="0"/>
        </a:xfrm>
      </p:grpSpPr>
      <p:sp>
        <p:nvSpPr>
          <p:cNvPr id="1441" name="Google Shape;1441;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2" name="Google Shape;1442;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Before we continue with Section F4, we will first take a brief look at the BRB testing requirements in Section K3.</a:t>
            </a:r>
            <a:endParaRPr dirty="0"/>
          </a:p>
          <a:p>
            <a:pPr marL="0" lvl="0" indent="0" algn="l" rtl="0">
              <a:spcBef>
                <a:spcPts val="0"/>
              </a:spcBef>
              <a:spcAft>
                <a:spcPts val="0"/>
              </a:spcAft>
              <a:buNone/>
            </a:pPr>
            <a:r>
              <a:rPr lang="en-US" dirty="0"/>
              <a:t>As noted in the slide, a primary purpose of testing is to verify that the braces meet the requirements of Section F4.2, i.e., that the brace can perform satisfactorily up to 2 times the design </a:t>
            </a:r>
            <a:r>
              <a:rPr lang="en-US" sz="1200" b="0" i="0" dirty="0">
                <a:solidFill>
                  <a:schemeClr val="dk2"/>
                </a:solidFill>
                <a:latin typeface="Arial"/>
                <a:ea typeface="Arial"/>
                <a:cs typeface="Arial"/>
                <a:sym typeface="Arial"/>
              </a:rPr>
              <a:t>earthquake displacement</a:t>
            </a:r>
            <a:r>
              <a:rPr lang="en-US" i="0" dirty="0"/>
              <a:t>. </a:t>
            </a:r>
            <a:endParaRPr i="0" dirty="0"/>
          </a:p>
          <a:p>
            <a:pPr marL="0" lvl="0" indent="0" algn="l" rtl="0">
              <a:spcBef>
                <a:spcPts val="0"/>
              </a:spcBef>
              <a:spcAft>
                <a:spcPts val="0"/>
              </a:spcAft>
              <a:buNone/>
            </a:pPr>
            <a:r>
              <a:rPr lang="en-US" i="0" dirty="0"/>
              <a:t>An additional purpose of testing is to determine the amount of strain hardening and compression overstrength exhibited by the brace at 2 times the design </a:t>
            </a:r>
            <a:r>
              <a:rPr lang="en-US" sz="1200" b="0" i="0" dirty="0">
                <a:solidFill>
                  <a:schemeClr val="dk2"/>
                </a:solidFill>
                <a:latin typeface="Arial"/>
                <a:ea typeface="Arial"/>
                <a:cs typeface="Arial"/>
                <a:sym typeface="Arial"/>
              </a:rPr>
              <a:t>earthquake displacement</a:t>
            </a:r>
            <a:r>
              <a:rPr lang="en-US" dirty="0"/>
              <a:t>. This provides an estimate of the maximum strength of the brace in tension and compression, which will later be used to design brace connections, beams, and columns.</a:t>
            </a:r>
            <a:endParaRPr dirty="0"/>
          </a:p>
        </p:txBody>
      </p:sp>
      <p:sp>
        <p:nvSpPr>
          <p:cNvPr id="1443" name="Google Shape;1443;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0"/>
        <p:cNvGrpSpPr/>
        <p:nvPr/>
      </p:nvGrpSpPr>
      <p:grpSpPr>
        <a:xfrm>
          <a:off x="0" y="0"/>
          <a:ext cx="0" cy="0"/>
          <a:chOff x="0" y="0"/>
          <a:chExt cx="0" cy="0"/>
        </a:xfrm>
      </p:grpSpPr>
      <p:sp>
        <p:nvSpPr>
          <p:cNvPr id="1451" name="Google Shape;145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2" name="Google Shape;1452;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sz="1200"/>
              <a:t>Section K3 requires that two tests be conducted to qualify a BRB.</a:t>
            </a:r>
            <a:endParaRPr/>
          </a:p>
          <a:p>
            <a:pPr marL="0" lvl="0" indent="0" algn="l" rtl="0">
              <a:spcBef>
                <a:spcPts val="0"/>
              </a:spcBef>
              <a:spcAft>
                <a:spcPts val="0"/>
              </a:spcAft>
              <a:buNone/>
            </a:pPr>
            <a:r>
              <a:rPr lang="en-US" sz="1200"/>
              <a:t>The first test, on a </a:t>
            </a:r>
            <a:r>
              <a:rPr lang="en-US" sz="1200" i="1"/>
              <a:t>Brace Test Specimen</a:t>
            </a:r>
            <a:r>
              <a:rPr lang="en-US" sz="1200"/>
              <a:t>, applies direct axial tension and compression to the brace, to verify its ability to sustain cyclic axial forces and deformations without buckling or fracture.</a:t>
            </a:r>
            <a:endParaRPr/>
          </a:p>
          <a:p>
            <a:pPr marL="0" lvl="0" indent="0" algn="l" rtl="0">
              <a:spcBef>
                <a:spcPts val="0"/>
              </a:spcBef>
              <a:spcAft>
                <a:spcPts val="0"/>
              </a:spcAft>
              <a:buNone/>
            </a:pPr>
            <a:r>
              <a:rPr lang="en-US" sz="1200"/>
              <a:t>The second test must be on a </a:t>
            </a:r>
            <a:r>
              <a:rPr lang="en-US" sz="1200" i="1"/>
              <a:t>Subassemblage Test Specimen</a:t>
            </a:r>
            <a:r>
              <a:rPr lang="en-US" sz="1200"/>
              <a:t>. This specimen must subject the brace to both axial deformations and rotations, to simulate more realistically the actual deformations the brace will see in the BRBF.</a:t>
            </a:r>
            <a:endParaRPr/>
          </a:p>
          <a:p>
            <a:pPr marL="0" lvl="0" indent="0" algn="l" rtl="0">
              <a:spcBef>
                <a:spcPts val="0"/>
              </a:spcBef>
              <a:spcAft>
                <a:spcPts val="0"/>
              </a:spcAft>
              <a:buNone/>
            </a:pPr>
            <a:r>
              <a:rPr lang="en-US" sz="1200"/>
              <a:t>If we think of the BRBF as a pin-connected truss, then the brace would not be subjected to any end moment or rotation, just axial force. In reality, however, there is considerable rotational fixity at the beam-column connections in a BRBF (or any other braced frame for that matter) because the rigidity at the joint produced by the gusset plate. Consequently, a braced frame will develop a significant degree of frame action (i.e. behave like a moment frame), particularly at large drifts. This frame action will cause bending of beams and columns and generate rotations at the beam-column-gusset plate connection region. Since there is also generally a considerable degree of rotational fixity at the connection between the brace and the gusset, the rotation of the gusset plate due to frame action will impose moments and rotations on the brace ends. These moments and rotations imposed on the ends of the BRB may impair the performance brace, may cause buckling in the gusset-brace connection region, or produce other problems. The purpose of the </a:t>
            </a:r>
            <a:r>
              <a:rPr lang="en-US" sz="1200" i="1"/>
              <a:t>Subassemblage Test Specimen </a:t>
            </a:r>
            <a:r>
              <a:rPr lang="en-US" sz="1200"/>
              <a:t>is to assure the BRB can sustain these end rotations and still perform satisfactorily.</a:t>
            </a:r>
            <a:endParaRPr/>
          </a:p>
        </p:txBody>
      </p:sp>
      <p:sp>
        <p:nvSpPr>
          <p:cNvPr id="1453" name="Google Shape;1453;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6" name="Google Shape;1466;p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figure is a schematic representation of a </a:t>
            </a:r>
            <a:r>
              <a:rPr lang="en-US" i="1"/>
              <a:t>Brace Test Specimen.</a:t>
            </a:r>
            <a:r>
              <a:rPr lang="en-US"/>
              <a:t> The BRB is subjected to uniaxial tension and compression, with no intentional eccentricity.</a:t>
            </a:r>
            <a:endParaRPr/>
          </a:p>
        </p:txBody>
      </p:sp>
      <p:sp>
        <p:nvSpPr>
          <p:cNvPr id="1467" name="Google Shape;1467;p3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0" name="Google Shape;1510;p3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These figures are a schematic representations of possible </a:t>
            </a:r>
            <a:r>
              <a:rPr lang="en-US" i="1"/>
              <a:t>Subassemblage Test Specimens. </a:t>
            </a:r>
            <a:r>
              <a:rPr lang="en-US"/>
              <a:t>The BRB is subjected to both axial force and rotations, that replicate in a reasonable way the rotations that will be seen by the BRB in the actual frame under consideration.</a:t>
            </a:r>
            <a:endParaRPr i="1"/>
          </a:p>
        </p:txBody>
      </p:sp>
      <p:sp>
        <p:nvSpPr>
          <p:cNvPr id="1511" name="Google Shape;1511;p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 name="Google Shape;8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first part of this module provides a description of BRBFs and a discussion of the basic inelastic behavior of this system.</a:t>
            </a:r>
            <a:endParaRPr i="1"/>
          </a:p>
          <a:p>
            <a:pPr marL="0" lvl="0" indent="0" algn="l" rtl="0">
              <a:spcBef>
                <a:spcPts val="0"/>
              </a:spcBef>
              <a:spcAft>
                <a:spcPts val="0"/>
              </a:spcAft>
              <a:buNone/>
            </a:pPr>
            <a:endParaRPr/>
          </a:p>
        </p:txBody>
      </p:sp>
      <p:sp>
        <p:nvSpPr>
          <p:cNvPr id="82" name="Google Shape;8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4"/>
        <p:cNvGrpSpPr/>
        <p:nvPr/>
      </p:nvGrpSpPr>
      <p:grpSpPr>
        <a:xfrm>
          <a:off x="0" y="0"/>
          <a:ext cx="0" cy="0"/>
          <a:chOff x="0" y="0"/>
          <a:chExt cx="0" cy="0"/>
        </a:xfrm>
      </p:grpSpPr>
      <p:sp>
        <p:nvSpPr>
          <p:cNvPr id="1665" name="Google Shape;1665;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6" name="Google Shape;1666;p4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Section K3.2 specifies a number of requirements that are intended to assure that the test specimen is a reasonable representation of the actual construction.</a:t>
            </a:r>
            <a:endParaRPr dirty="0"/>
          </a:p>
          <a:p>
            <a:pPr marL="0" lvl="0" indent="0" algn="l" rtl="0">
              <a:spcBef>
                <a:spcPts val="0"/>
              </a:spcBef>
              <a:spcAft>
                <a:spcPts val="0"/>
              </a:spcAft>
              <a:buNone/>
            </a:pPr>
            <a:r>
              <a:rPr lang="en-US" dirty="0"/>
              <a:t>One of the important requirements is on the size of the test specimens. For the </a:t>
            </a:r>
            <a:r>
              <a:rPr lang="en-US" i="1" dirty="0"/>
              <a:t>Brace Test Specimen</a:t>
            </a:r>
            <a:r>
              <a:rPr lang="en-US" dirty="0"/>
              <a:t>, the axial yield strength of the steel core, </a:t>
            </a:r>
            <a:r>
              <a:rPr lang="en-US" i="1" dirty="0" err="1"/>
              <a:t>P</a:t>
            </a:r>
            <a:r>
              <a:rPr lang="en-US" i="1" baseline="-25000" dirty="0" err="1"/>
              <a:t>ysc</a:t>
            </a:r>
            <a:r>
              <a:rPr lang="en-US" i="1" dirty="0"/>
              <a:t> </a:t>
            </a:r>
            <a:r>
              <a:rPr lang="en-US" dirty="0"/>
              <a:t>of the brace test specimen cannot be less than 50% nor more than 150% of the prototype. Thus, if the actual brace will have a core yield strength of 1000 kips, then the core yield strength of the specimen must be between 500 and 1500 kips.</a:t>
            </a:r>
            <a:endParaRPr dirty="0"/>
          </a:p>
          <a:p>
            <a:pPr marL="0" lvl="0" indent="0" algn="l" rtl="0">
              <a:spcBef>
                <a:spcPts val="0"/>
              </a:spcBef>
              <a:spcAft>
                <a:spcPts val="0"/>
              </a:spcAft>
              <a:buNone/>
            </a:pPr>
            <a:r>
              <a:rPr lang="en-US" dirty="0"/>
              <a:t>For the </a:t>
            </a:r>
            <a:r>
              <a:rPr lang="en-US" i="1" dirty="0" err="1"/>
              <a:t>Subassemblage</a:t>
            </a:r>
            <a:r>
              <a:rPr lang="en-US" i="1" dirty="0"/>
              <a:t> Test Specimen</a:t>
            </a:r>
            <a:r>
              <a:rPr lang="en-US" dirty="0"/>
              <a:t>, the specimen must be at least as strong as the prototype. </a:t>
            </a:r>
            <a:endParaRPr dirty="0"/>
          </a:p>
          <a:p>
            <a:pPr marL="0" lvl="0" indent="0" algn="l" rtl="0">
              <a:spcBef>
                <a:spcPts val="0"/>
              </a:spcBef>
              <a:spcAft>
                <a:spcPts val="0"/>
              </a:spcAft>
              <a:buNone/>
            </a:pPr>
            <a:r>
              <a:rPr lang="en-US" dirty="0"/>
              <a:t>There are additional requirements for the test specimens in Section K3.2.</a:t>
            </a:r>
            <a:endParaRPr dirty="0"/>
          </a:p>
        </p:txBody>
      </p:sp>
      <p:sp>
        <p:nvSpPr>
          <p:cNvPr id="1667" name="Google Shape;1667;p4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8"/>
        <p:cNvGrpSpPr/>
        <p:nvPr/>
      </p:nvGrpSpPr>
      <p:grpSpPr>
        <a:xfrm>
          <a:off x="0" y="0"/>
          <a:ext cx="0" cy="0"/>
          <a:chOff x="0" y="0"/>
          <a:chExt cx="0" cy="0"/>
        </a:xfrm>
      </p:grpSpPr>
      <p:sp>
        <p:nvSpPr>
          <p:cNvPr id="1679" name="Google Shape;1679;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0" name="Google Shape;1680;p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slide defines several terms used for test control in Section K3. Note that the terms Δ</a:t>
            </a:r>
            <a:r>
              <a:rPr lang="en-US" baseline="-25000"/>
              <a:t>b</a:t>
            </a:r>
            <a:r>
              <a:rPr lang="en-US"/>
              <a:t>, Δ</a:t>
            </a:r>
            <a:r>
              <a:rPr lang="en-US" baseline="-25000"/>
              <a:t>bm</a:t>
            </a:r>
            <a:r>
              <a:rPr lang="en-US"/>
              <a:t> and Δ</a:t>
            </a:r>
            <a:r>
              <a:rPr lang="en-US" baseline="-25000"/>
              <a:t>by</a:t>
            </a:r>
            <a:r>
              <a:rPr lang="en-US"/>
              <a:t> denote axial deformations of the brace for the </a:t>
            </a:r>
            <a:r>
              <a:rPr lang="en-US" i="1"/>
              <a:t>Brace Test Specimen</a:t>
            </a:r>
            <a:r>
              <a:rPr lang="en-US"/>
              <a:t>, and brace end rotations for the </a:t>
            </a:r>
            <a:r>
              <a:rPr lang="en-US" i="1"/>
              <a:t>Subassemblage Test Specimen.</a:t>
            </a:r>
            <a:endParaRPr/>
          </a:p>
        </p:txBody>
      </p:sp>
      <p:sp>
        <p:nvSpPr>
          <p:cNvPr id="1681" name="Google Shape;1681;p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3" name="Google Shape;1693;p4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Braces must be tested to deformation levels corresponding to two times the design story drift.</a:t>
            </a:r>
            <a:endParaRPr dirty="0"/>
          </a:p>
          <a:p>
            <a:pPr marL="0" lvl="0" indent="0" algn="l" rtl="0">
              <a:spcBef>
                <a:spcPts val="0"/>
              </a:spcBef>
              <a:spcAft>
                <a:spcPts val="0"/>
              </a:spcAft>
              <a:buNone/>
            </a:pPr>
            <a:r>
              <a:rPr lang="en-US" dirty="0"/>
              <a:t>The design earthquake displacement Δ is computed as </a:t>
            </a:r>
            <a:r>
              <a:rPr lang="en-US" i="1" dirty="0"/>
              <a:t>C</a:t>
            </a:r>
            <a:r>
              <a:rPr lang="en-US" i="1" baseline="-25000" dirty="0"/>
              <a:t>d</a:t>
            </a:r>
            <a:r>
              <a:rPr lang="en-US" baseline="-25000" dirty="0"/>
              <a:t> </a:t>
            </a:r>
            <a:r>
              <a:rPr lang="en-US" dirty="0"/>
              <a:t>×Δ</a:t>
            </a:r>
            <a:r>
              <a:rPr lang="en-US" baseline="-25000" dirty="0"/>
              <a:t>E</a:t>
            </a:r>
            <a:r>
              <a:rPr lang="en-US" dirty="0"/>
              <a:t>. Section K3.4c adds the requirement that the design earthquake displacement cannot be taken less that 0.01 times the story height. </a:t>
            </a:r>
            <a:endParaRPr dirty="0"/>
          </a:p>
        </p:txBody>
      </p:sp>
      <p:sp>
        <p:nvSpPr>
          <p:cNvPr id="1694" name="Google Shape;1694;p4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5"/>
        <p:cNvGrpSpPr/>
        <p:nvPr/>
      </p:nvGrpSpPr>
      <p:grpSpPr>
        <a:xfrm>
          <a:off x="0" y="0"/>
          <a:ext cx="0" cy="0"/>
          <a:chOff x="0" y="0"/>
          <a:chExt cx="0" cy="0"/>
        </a:xfrm>
      </p:grpSpPr>
      <p:sp>
        <p:nvSpPr>
          <p:cNvPr id="1706" name="Google Shape;1706;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7" name="Google Shape;1707;p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This is the specified cyclic loading protocol for BRBs. Specimens are tested to deformation levels corresponding to two times the design earthquake displacement (2×</a:t>
            </a:r>
            <a:r>
              <a:rPr lang="en-US" i="1" dirty="0"/>
              <a:t>C</a:t>
            </a:r>
            <a:r>
              <a:rPr lang="en-US" i="1" baseline="-25000" dirty="0"/>
              <a:t>d </a:t>
            </a:r>
            <a:r>
              <a:rPr lang="en-US" dirty="0"/>
              <a:t>Δ</a:t>
            </a:r>
            <a:r>
              <a:rPr lang="en-US" baseline="-25000" dirty="0"/>
              <a:t>E</a:t>
            </a:r>
            <a:r>
              <a:rPr lang="en-US" dirty="0"/>
              <a:t> or 0.02 × story height, whichever is greater).</a:t>
            </a:r>
            <a:endParaRPr dirty="0"/>
          </a:p>
          <a:p>
            <a:pPr marL="0" lvl="0" indent="0" algn="l" rtl="0">
              <a:spcBef>
                <a:spcPts val="0"/>
              </a:spcBef>
              <a:spcAft>
                <a:spcPts val="0"/>
              </a:spcAft>
              <a:buNone/>
            </a:pPr>
            <a:r>
              <a:rPr lang="en-US" dirty="0"/>
              <a:t>Once the maximum deformation is achieved, the loading is continued for the brace test specimen at a deformation level corresponding to 1.5 times the design earthquake displacement . This loading is continued until a cumulative axial deformation of 200 × </a:t>
            </a:r>
            <a:r>
              <a:rPr lang="en-US" dirty="0" err="1"/>
              <a:t>Δ</a:t>
            </a:r>
            <a:r>
              <a:rPr lang="en-US" baseline="-25000" dirty="0" err="1"/>
              <a:t>by</a:t>
            </a:r>
            <a:r>
              <a:rPr lang="en-US" dirty="0"/>
              <a:t> has been imposed on the brace. This requirement investigates the BRBs ability to resist low-cycle fatigue failure.</a:t>
            </a:r>
            <a:endParaRPr dirty="0"/>
          </a:p>
          <a:p>
            <a:pPr marL="0" lvl="0" indent="0" algn="l" rtl="0">
              <a:spcBef>
                <a:spcPts val="0"/>
              </a:spcBef>
              <a:spcAft>
                <a:spcPts val="0"/>
              </a:spcAft>
              <a:buNone/>
            </a:pPr>
            <a:endParaRPr dirty="0"/>
          </a:p>
        </p:txBody>
      </p:sp>
      <p:sp>
        <p:nvSpPr>
          <p:cNvPr id="1708" name="Google Shape;1708;p4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0"/>
        <p:cNvGrpSpPr/>
        <p:nvPr/>
      </p:nvGrpSpPr>
      <p:grpSpPr>
        <a:xfrm>
          <a:off x="0" y="0"/>
          <a:ext cx="0" cy="0"/>
          <a:chOff x="0" y="0"/>
          <a:chExt cx="0" cy="0"/>
        </a:xfrm>
      </p:grpSpPr>
      <p:sp>
        <p:nvSpPr>
          <p:cNvPr id="1721" name="Google Shape;172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2" name="Google Shape;1722;p4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basic acceptance criteria for testing is the specimen should not exhibit fracture, buckling or connection failure within the specified loading protocol.</a:t>
            </a:r>
            <a:endParaRPr/>
          </a:p>
          <a:p>
            <a:pPr marL="0" lvl="0" indent="0" algn="l" rtl="0">
              <a:spcBef>
                <a:spcPts val="0"/>
              </a:spcBef>
              <a:spcAft>
                <a:spcPts val="0"/>
              </a:spcAft>
              <a:buNone/>
            </a:pPr>
            <a:r>
              <a:rPr lang="en-US"/>
              <a:t>Further, the brace cannot exhibit strength degradation (as strength degradation is generally indicative of fracture or buckling somewhere within the specimen).</a:t>
            </a:r>
            <a:endParaRPr/>
          </a:p>
          <a:p>
            <a:pPr marL="0" lvl="0" indent="0" algn="l" rtl="0">
              <a:spcBef>
                <a:spcPts val="0"/>
              </a:spcBef>
              <a:spcAft>
                <a:spcPts val="0"/>
              </a:spcAft>
              <a:buNone/>
            </a:pPr>
            <a:r>
              <a:rPr lang="en-US"/>
              <a:t>The maximum tension and compression forces developed by the brace must at least equal the core yield strength, </a:t>
            </a:r>
            <a:r>
              <a:rPr lang="en-US" i="1"/>
              <a:t>P</a:t>
            </a:r>
            <a:r>
              <a:rPr lang="en-US" i="1" baseline="-25000"/>
              <a:t>ysc</a:t>
            </a:r>
            <a:r>
              <a:rPr lang="en-US"/>
              <a:t>. A brace which does not meet this requirement is not functioning properly as a BRB.</a:t>
            </a:r>
            <a:endParaRPr/>
          </a:p>
          <a:p>
            <a:pPr marL="0" lvl="0" indent="0" algn="l" rtl="0">
              <a:spcBef>
                <a:spcPts val="0"/>
              </a:spcBef>
              <a:spcAft>
                <a:spcPts val="0"/>
              </a:spcAft>
              <a:buNone/>
            </a:pPr>
            <a:r>
              <a:rPr lang="en-US"/>
              <a:t>Finally,  states that the maximum compression force developed by the brace cannot exceed 1.5 times the maximum tension force. Excessive compression overstrength suggests that the core is not adequately decoupled from the casing.  </a:t>
            </a:r>
            <a:endParaRPr/>
          </a:p>
        </p:txBody>
      </p:sp>
      <p:sp>
        <p:nvSpPr>
          <p:cNvPr id="1723" name="Google Shape;1723;p4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3" name="Google Shape;1733;p4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is an example of a successful test result for a BRB </a:t>
            </a:r>
            <a:r>
              <a:rPr lang="en-US" i="1"/>
              <a:t>Brace Test Specimen.</a:t>
            </a:r>
            <a:r>
              <a:rPr lang="en-US"/>
              <a:t> Note the excellent hysteretic behavior in both tension and compression. </a:t>
            </a:r>
            <a:endParaRPr/>
          </a:p>
          <a:p>
            <a:pPr marL="0" lvl="0" indent="0" algn="l" rtl="0">
              <a:spcBef>
                <a:spcPts val="0"/>
              </a:spcBef>
              <a:spcAft>
                <a:spcPts val="0"/>
              </a:spcAft>
              <a:buNone/>
            </a:pPr>
            <a:r>
              <a:rPr lang="en-US"/>
              <a:t>The maximum tension and compression forces developed by the brace are measured at a deformation corresponding to two times the design story drift.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Plot courtesy of Rafael Sabelli - Dasse Design, San Francisco</a:t>
            </a:r>
            <a:endParaRPr/>
          </a:p>
          <a:p>
            <a:pPr marL="0" lvl="0" indent="0" algn="l" rtl="0">
              <a:spcBef>
                <a:spcPts val="0"/>
              </a:spcBef>
              <a:spcAft>
                <a:spcPts val="0"/>
              </a:spcAft>
              <a:buNone/>
            </a:pPr>
            <a:endParaRPr/>
          </a:p>
        </p:txBody>
      </p:sp>
      <p:sp>
        <p:nvSpPr>
          <p:cNvPr id="1734" name="Google Shape;1734;p4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2"/>
        <p:cNvGrpSpPr/>
        <p:nvPr/>
      </p:nvGrpSpPr>
      <p:grpSpPr>
        <a:xfrm>
          <a:off x="0" y="0"/>
          <a:ext cx="0" cy="0"/>
          <a:chOff x="0" y="0"/>
          <a:chExt cx="0" cy="0"/>
        </a:xfrm>
      </p:grpSpPr>
      <p:sp>
        <p:nvSpPr>
          <p:cNvPr id="1753" name="Google Shape;1753;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4" name="Google Shape;1754;p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We will now return to Section F4.</a:t>
            </a:r>
            <a:endParaRPr dirty="0"/>
          </a:p>
          <a:p>
            <a:pPr marL="0" lvl="0" indent="0" algn="l" rtl="0">
              <a:spcBef>
                <a:spcPts val="0"/>
              </a:spcBef>
              <a:spcAft>
                <a:spcPts val="0"/>
              </a:spcAft>
              <a:buNone/>
            </a:pPr>
            <a:r>
              <a:rPr lang="en-US" dirty="0"/>
              <a:t>Section F4.2a defines the </a:t>
            </a:r>
            <a:r>
              <a:rPr lang="en-US" i="1" dirty="0"/>
              <a:t>Adjusted Brace Strength </a:t>
            </a:r>
            <a:r>
              <a:rPr lang="en-US" dirty="0"/>
              <a:t>in tension and compression. Determining these adjusted strengths requires determining a strain-hardening factor ω and a compression strength adjustment factor (to account for compression overstrength) β. These factors are established from BRB test data.</a:t>
            </a:r>
            <a:endParaRPr dirty="0"/>
          </a:p>
          <a:p>
            <a:pPr marL="0" lvl="0" indent="0" algn="l" rtl="0">
              <a:spcBef>
                <a:spcPts val="0"/>
              </a:spcBef>
              <a:spcAft>
                <a:spcPts val="0"/>
              </a:spcAft>
              <a:buNone/>
            </a:pPr>
            <a:r>
              <a:rPr lang="en-US" dirty="0"/>
              <a:t>The adjusted brace strengths are intended to provide an estimate of the maximum tension and compression forces that can be developed by the BRB. The adjusted brace strengths will subsequently be used as a basis for designing the brace connections, beams and columns.</a:t>
            </a:r>
            <a:endParaRPr dirty="0"/>
          </a:p>
          <a:p>
            <a:pPr marL="0" lvl="0" indent="0" algn="l" rtl="0">
              <a:spcBef>
                <a:spcPts val="0"/>
              </a:spcBef>
              <a:spcAft>
                <a:spcPts val="0"/>
              </a:spcAft>
              <a:buNone/>
            </a:pPr>
            <a:r>
              <a:rPr lang="en-US" dirty="0"/>
              <a:t>As noted in the slide, if coupon values of the core yield strength are available for the BRBs to be used on an actual project, then </a:t>
            </a:r>
            <a:r>
              <a:rPr lang="en-US" i="1" dirty="0"/>
              <a:t>R</a:t>
            </a:r>
            <a:r>
              <a:rPr lang="en-US" i="1" baseline="-25000" dirty="0"/>
              <a:t>y</a:t>
            </a:r>
            <a:r>
              <a:rPr lang="en-US" dirty="0"/>
              <a:t> =1.0 is used when computing the adjusted brace strength. </a:t>
            </a:r>
            <a:endParaRPr dirty="0"/>
          </a:p>
        </p:txBody>
      </p:sp>
      <p:sp>
        <p:nvSpPr>
          <p:cNvPr id="1755" name="Google Shape;1755;p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p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2" name="Google Shape;1772;p4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This slide shows how ω and β are obtained from test data. </a:t>
            </a:r>
            <a:r>
              <a:rPr lang="en-US" i="1" dirty="0" err="1"/>
              <a:t>T</a:t>
            </a:r>
            <a:r>
              <a:rPr lang="en-US" i="1" baseline="-25000" dirty="0" err="1"/>
              <a:t>max</a:t>
            </a:r>
            <a:r>
              <a:rPr lang="en-US" dirty="0"/>
              <a:t> and </a:t>
            </a:r>
            <a:r>
              <a:rPr lang="en-US" i="1" dirty="0" err="1"/>
              <a:t>C</a:t>
            </a:r>
            <a:r>
              <a:rPr lang="en-US" i="1" baseline="-25000" dirty="0" err="1"/>
              <a:t>max</a:t>
            </a:r>
            <a:r>
              <a:rPr lang="en-US" dirty="0"/>
              <a:t> are the maximum tension and compression forces developed by the brace, at a deformation level corresponding to two times the design story drift.</a:t>
            </a:r>
            <a:endParaRPr dirty="0"/>
          </a:p>
          <a:p>
            <a:pPr marL="0" lvl="0" indent="0" algn="l" rtl="0">
              <a:spcBef>
                <a:spcPts val="0"/>
              </a:spcBef>
              <a:spcAft>
                <a:spcPts val="0"/>
              </a:spcAft>
              <a:buNone/>
            </a:pPr>
            <a:r>
              <a:rPr lang="en-US" dirty="0"/>
              <a:t>The values of ω and β should be taken as the larger of values determined from the two different brace qualification tests  (</a:t>
            </a:r>
            <a:r>
              <a:rPr lang="en-US" i="1" dirty="0"/>
              <a:t>Brace Test Specimen</a:t>
            </a:r>
            <a:r>
              <a:rPr lang="en-US" dirty="0"/>
              <a:t>, and </a:t>
            </a:r>
            <a:r>
              <a:rPr lang="en-US" i="1" dirty="0" err="1"/>
              <a:t>Subassemblage</a:t>
            </a:r>
            <a:r>
              <a:rPr lang="en-US" i="1" dirty="0"/>
              <a:t> Test Specimen</a:t>
            </a:r>
            <a:r>
              <a:rPr lang="en-US" dirty="0"/>
              <a:t>).</a:t>
            </a:r>
            <a:endParaRPr dirty="0"/>
          </a:p>
        </p:txBody>
      </p:sp>
      <p:sp>
        <p:nvSpPr>
          <p:cNvPr id="1773" name="Google Shape;1773;p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4"/>
        <p:cNvGrpSpPr/>
        <p:nvPr/>
      </p:nvGrpSpPr>
      <p:grpSpPr>
        <a:xfrm>
          <a:off x="0" y="0"/>
          <a:ext cx="0" cy="0"/>
          <a:chOff x="0" y="0"/>
          <a:chExt cx="0" cy="0"/>
        </a:xfrm>
      </p:grpSpPr>
      <p:sp>
        <p:nvSpPr>
          <p:cNvPr id="1785" name="Google Shape;1785;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6" name="Google Shape;1786;p4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F4.6c.1 states that brace connections must be designed for the maximum force that can be expected from the brace.</a:t>
            </a:r>
            <a:endParaRPr/>
          </a:p>
          <a:p>
            <a:pPr marL="0" lvl="0" indent="0" algn="l" rtl="0">
              <a:spcBef>
                <a:spcPts val="0"/>
              </a:spcBef>
              <a:spcAft>
                <a:spcPts val="0"/>
              </a:spcAft>
              <a:buNone/>
            </a:pPr>
            <a:r>
              <a:rPr lang="en-US"/>
              <a:t>Section F4.6c.2 states that the design of connections and gusset plates should consider buckling limit states. This is true for a brace connection in any type of braced frame: SCBF, OCBF, EBF or BRBF. Section 16.3b also states that any bracing or stiffening used to stabilize the gusset plate and connection region in the qualifying tests for the BRB must also be used in the actual construction.</a:t>
            </a:r>
            <a:endParaRPr/>
          </a:p>
          <a:p>
            <a:pPr marL="0" lvl="0" indent="0" algn="l" rtl="0">
              <a:spcBef>
                <a:spcPts val="0"/>
              </a:spcBef>
              <a:spcAft>
                <a:spcPts val="0"/>
              </a:spcAft>
              <a:buNone/>
            </a:pPr>
            <a:r>
              <a:rPr lang="en-US"/>
              <a:t>Unlike SCBFs, it is not necessary to use the fold-line concept in the design of gusset plates for BRBFs, since the braces are not expected to buckle. </a:t>
            </a:r>
            <a:endParaRPr/>
          </a:p>
        </p:txBody>
      </p:sp>
      <p:sp>
        <p:nvSpPr>
          <p:cNvPr id="1787" name="Google Shape;1787;p4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
        <p:cNvGrpSpPr/>
        <p:nvPr/>
      </p:nvGrpSpPr>
      <p:grpSpPr>
        <a:xfrm>
          <a:off x="0" y="0"/>
          <a:ext cx="0" cy="0"/>
          <a:chOff x="0" y="0"/>
          <a:chExt cx="0" cy="0"/>
        </a:xfrm>
      </p:grpSpPr>
      <p:sp>
        <p:nvSpPr>
          <p:cNvPr id="1799" name="Google Shape;1799;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0" name="Google Shape;1800;p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Examples of BRB connections:</a:t>
            </a:r>
            <a:endParaRPr/>
          </a:p>
          <a:p>
            <a:pPr marL="0" lvl="0" indent="0" algn="l" rtl="0">
              <a:spcBef>
                <a:spcPts val="0"/>
              </a:spcBef>
              <a:spcAft>
                <a:spcPts val="0"/>
              </a:spcAft>
              <a:buNone/>
            </a:pPr>
            <a:endParaRPr/>
          </a:p>
          <a:p>
            <a:pPr marL="0" lvl="0" indent="0" algn="l" rtl="0">
              <a:spcBef>
                <a:spcPts val="0"/>
              </a:spcBef>
              <a:spcAft>
                <a:spcPts val="0"/>
              </a:spcAft>
              <a:buNone/>
            </a:pPr>
            <a:r>
              <a:rPr lang="en-US"/>
              <a:t>Top right: BRB with clevise pin connection. Photo courtesy of Star Seismic</a:t>
            </a:r>
            <a:endParaRPr/>
          </a:p>
          <a:p>
            <a:pPr marL="0" lvl="0" indent="0" algn="l" rtl="0">
              <a:spcBef>
                <a:spcPts val="0"/>
              </a:spcBef>
              <a:spcAft>
                <a:spcPts val="0"/>
              </a:spcAft>
              <a:buNone/>
            </a:pPr>
            <a:endParaRPr/>
          </a:p>
          <a:p>
            <a:pPr marL="0" lvl="0" indent="0" algn="l" rtl="0">
              <a:spcBef>
                <a:spcPts val="0"/>
              </a:spcBef>
              <a:spcAft>
                <a:spcPts val="0"/>
              </a:spcAft>
              <a:buNone/>
            </a:pPr>
            <a:r>
              <a:rPr lang="en-US"/>
              <a:t>Lower left: BRB with bolted connection. Photo courtesy of K.C. Tsai - National Taiwan University</a:t>
            </a:r>
            <a:endParaRPr/>
          </a:p>
          <a:p>
            <a:pPr marL="0" lvl="0" indent="0" algn="l" rtl="0">
              <a:spcBef>
                <a:spcPts val="0"/>
              </a:spcBef>
              <a:spcAft>
                <a:spcPts val="0"/>
              </a:spcAft>
              <a:buNone/>
            </a:pPr>
            <a:endParaRPr/>
          </a:p>
        </p:txBody>
      </p:sp>
      <p:sp>
        <p:nvSpPr>
          <p:cNvPr id="1801" name="Google Shape;1801;p4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 name="Google Shape;9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BRBFs are concentrically braced frames, consisting of beams, columns and braces arranged to form a truss. BRBFs resist lateral load primarily through truss action, with member response dominated by axial force (tension and compression). </a:t>
            </a:r>
            <a:endParaRPr dirty="0"/>
          </a:p>
          <a:p>
            <a:pPr marL="0" lvl="0" indent="0" algn="l" rtl="0">
              <a:spcBef>
                <a:spcPts val="0"/>
              </a:spcBef>
              <a:spcAft>
                <a:spcPts val="0"/>
              </a:spcAft>
              <a:buNone/>
            </a:pPr>
            <a:r>
              <a:rPr lang="en-US" dirty="0"/>
              <a:t>Unlike conventional concentrically braced frames, BRBFs are constructed with a special type of brace member: Buckling-Restrained Braces (BRBs).</a:t>
            </a:r>
            <a:endParaRPr dirty="0"/>
          </a:p>
          <a:p>
            <a:pPr marL="0" lvl="0" indent="0" algn="l" rtl="0">
              <a:spcBef>
                <a:spcPts val="0"/>
              </a:spcBef>
              <a:spcAft>
                <a:spcPts val="0"/>
              </a:spcAft>
              <a:buNone/>
            </a:pPr>
            <a:r>
              <a:rPr lang="en-US" dirty="0"/>
              <a:t>BRBs have the unique quality that they do not buckle when loaded in compression. Consequently, BRBs yield in a ductile manner in both tension and compression. The use of BRBs results in a frame that combines high elastic stiffness with excellent ductility.</a:t>
            </a:r>
            <a:endParaRPr dirty="0"/>
          </a:p>
          <a:p>
            <a:pPr marL="0" lvl="0" indent="0" algn="l" rtl="0">
              <a:spcBef>
                <a:spcPts val="0"/>
              </a:spcBef>
              <a:spcAft>
                <a:spcPts val="0"/>
              </a:spcAft>
              <a:buNone/>
            </a:pPr>
            <a:r>
              <a:rPr lang="en-US" dirty="0"/>
              <a:t>BRBFs are considered to be a high ductility framing system and is assigned high R-factors in ASCE-7.</a:t>
            </a:r>
            <a:endParaRPr dirty="0"/>
          </a:p>
          <a:p>
            <a:pPr marL="0" lvl="0" indent="0" algn="l" rtl="0">
              <a:spcBef>
                <a:spcPts val="0"/>
              </a:spcBef>
              <a:spcAft>
                <a:spcPts val="0"/>
              </a:spcAft>
              <a:buNone/>
            </a:pPr>
            <a:r>
              <a:rPr lang="en-US" dirty="0"/>
              <a:t>Per ASCE 7-22, the R-factor for BRBFs is R=8.</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91" name="Google Shape;91;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6"/>
        <p:cNvGrpSpPr/>
        <p:nvPr/>
      </p:nvGrpSpPr>
      <p:grpSpPr>
        <a:xfrm>
          <a:off x="0" y="0"/>
          <a:ext cx="0" cy="0"/>
          <a:chOff x="0" y="0"/>
          <a:chExt cx="0" cy="0"/>
        </a:xfrm>
      </p:grpSpPr>
      <p:sp>
        <p:nvSpPr>
          <p:cNvPr id="1807" name="Google Shape;1807;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8" name="Google Shape;1808;p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Upper left: BRB connection used in test frame at National Center for Research in Earthquake Engineering - Taipei</a:t>
            </a:r>
            <a:endParaRPr/>
          </a:p>
          <a:p>
            <a:pPr marL="0" lvl="0" indent="0" algn="l" rtl="0">
              <a:spcBef>
                <a:spcPts val="0"/>
              </a:spcBef>
              <a:spcAft>
                <a:spcPts val="0"/>
              </a:spcAft>
              <a:buNone/>
            </a:pPr>
            <a:endParaRPr/>
          </a:p>
          <a:p>
            <a:pPr marL="0" lvl="0" indent="0" algn="l" rtl="0">
              <a:spcBef>
                <a:spcPts val="0"/>
              </a:spcBef>
              <a:spcAft>
                <a:spcPts val="0"/>
              </a:spcAft>
              <a:buNone/>
            </a:pPr>
            <a:r>
              <a:rPr lang="en-US"/>
              <a:t>Lower right: Welded BRB connection in building in Taipei</a:t>
            </a:r>
            <a:endParaRPr/>
          </a:p>
          <a:p>
            <a:pPr marL="0" lvl="0" indent="0" algn="l" rtl="0">
              <a:spcBef>
                <a:spcPts val="0"/>
              </a:spcBef>
              <a:spcAft>
                <a:spcPts val="0"/>
              </a:spcAft>
              <a:buNone/>
            </a:pPr>
            <a:endParaRPr/>
          </a:p>
        </p:txBody>
      </p:sp>
      <p:sp>
        <p:nvSpPr>
          <p:cNvPr id="1809" name="Google Shape;1809;p5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p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6" name="Google Shape;1816;p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F4.4a provides additional requirements for V-type and inverted V-type BRBFs. These provisions are similar to the requirements for V and inverted V-type SCBFs. In both cases, the beam must be designed for the unbalanced load from the braces.</a:t>
            </a:r>
            <a:endParaRPr/>
          </a:p>
          <a:p>
            <a:pPr marL="0" lvl="0" indent="0" algn="l" rtl="0">
              <a:spcBef>
                <a:spcPts val="0"/>
              </a:spcBef>
              <a:spcAft>
                <a:spcPts val="0"/>
              </a:spcAft>
              <a:buNone/>
            </a:pPr>
            <a:r>
              <a:rPr lang="en-US"/>
              <a:t>In the case of a SCBF, the unbalanced load on the beam can be very large, since the difference between tension strength (</a:t>
            </a:r>
            <a:r>
              <a:rPr lang="en-US" i="1"/>
              <a:t>R</a:t>
            </a:r>
            <a:r>
              <a:rPr lang="en-US" i="1" baseline="-25000"/>
              <a:t>y</a:t>
            </a:r>
            <a:r>
              <a:rPr lang="en-US" i="1"/>
              <a:t>F</a:t>
            </a:r>
            <a:r>
              <a:rPr lang="en-US" i="1" baseline="-25000"/>
              <a:t>y</a:t>
            </a:r>
            <a:r>
              <a:rPr lang="en-US" i="1"/>
              <a:t>A</a:t>
            </a:r>
            <a:r>
              <a:rPr lang="en-US" i="1" baseline="-25000"/>
              <a:t>g</a:t>
            </a:r>
            <a:r>
              <a:rPr lang="en-US"/>
              <a:t>) and compression strength ( 0.3 </a:t>
            </a:r>
            <a:r>
              <a:rPr lang="en-US" i="1"/>
              <a:t>F</a:t>
            </a:r>
            <a:r>
              <a:rPr lang="en-US" i="1" baseline="-25000"/>
              <a:t>cr</a:t>
            </a:r>
            <a:r>
              <a:rPr lang="en-US" i="1"/>
              <a:t>A</a:t>
            </a:r>
            <a:r>
              <a:rPr lang="en-US" i="1" baseline="-25000"/>
              <a:t>g</a:t>
            </a:r>
            <a:r>
              <a:rPr lang="en-US"/>
              <a:t>) of a conventional brace can be very large. </a:t>
            </a:r>
            <a:endParaRPr/>
          </a:p>
          <a:p>
            <a:pPr marL="0" lvl="0" indent="0" algn="l" rtl="0">
              <a:spcBef>
                <a:spcPts val="0"/>
              </a:spcBef>
              <a:spcAft>
                <a:spcPts val="0"/>
              </a:spcAft>
              <a:buNone/>
            </a:pPr>
            <a:r>
              <a:rPr lang="en-US"/>
              <a:t>In the case of a BRBF, the unbalanced load on the beam is generally much smaller, since the tension and compression strength of a BRB are very similar. They only differ by the value of β.</a:t>
            </a:r>
            <a:endParaRPr/>
          </a:p>
        </p:txBody>
      </p:sp>
      <p:sp>
        <p:nvSpPr>
          <p:cNvPr id="1817" name="Google Shape;1817;p5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5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shows the loading used to design the beam in an inverted v-type BRBF.</a:t>
            </a:r>
            <a:endParaRPr/>
          </a:p>
        </p:txBody>
      </p:sp>
      <p:sp>
        <p:nvSpPr>
          <p:cNvPr id="1867" name="Google Shape;1867;p5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0" name="Google Shape;1920;p5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shows the vertical and horizontal components of the unbalanced brace force acting on the beam.</a:t>
            </a:r>
            <a:endParaRPr/>
          </a:p>
        </p:txBody>
      </p:sp>
      <p:sp>
        <p:nvSpPr>
          <p:cNvPr id="1921" name="Google Shape;1921;p5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5"/>
        <p:cNvGrpSpPr/>
        <p:nvPr/>
      </p:nvGrpSpPr>
      <p:grpSpPr>
        <a:xfrm>
          <a:off x="0" y="0"/>
          <a:ext cx="0" cy="0"/>
          <a:chOff x="0" y="0"/>
          <a:chExt cx="0" cy="0"/>
        </a:xfrm>
      </p:grpSpPr>
      <p:sp>
        <p:nvSpPr>
          <p:cNvPr id="1966" name="Google Shape;1966;p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7" name="Google Shape;1967;p5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In an inverted V-type SCBF, the unbalanced brace force pulls the beam down, since tension strength is greater than compression strength for a conventional brace.</a:t>
            </a:r>
            <a:endParaRPr/>
          </a:p>
          <a:p>
            <a:pPr marL="0" lvl="0" indent="0" algn="l" rtl="0">
              <a:spcBef>
                <a:spcPts val="0"/>
              </a:spcBef>
              <a:spcAft>
                <a:spcPts val="0"/>
              </a:spcAft>
              <a:buNone/>
            </a:pPr>
            <a:r>
              <a:rPr lang="en-US"/>
              <a:t>In an inverted V-type BRBF, the unbalanced brace force pushes the beam up, since compression strength is greater than tension strength for a BRB.</a:t>
            </a:r>
            <a:endParaRPr/>
          </a:p>
          <a:p>
            <a:pPr marL="0" lvl="0" indent="0" algn="l" rtl="0">
              <a:spcBef>
                <a:spcPts val="0"/>
              </a:spcBef>
              <a:spcAft>
                <a:spcPts val="0"/>
              </a:spcAft>
              <a:buNone/>
            </a:pPr>
            <a:r>
              <a:rPr lang="en-US"/>
              <a:t>When established the expected brace elongation at the design story drift of the BRBF, for purposes of Section K3 testing, the additional deformation of the brace resulting from beam deflection should be included.</a:t>
            </a:r>
            <a:endParaRPr/>
          </a:p>
          <a:p>
            <a:pPr marL="0" lvl="0" indent="0" algn="l" rtl="0">
              <a:spcBef>
                <a:spcPts val="0"/>
              </a:spcBef>
              <a:spcAft>
                <a:spcPts val="0"/>
              </a:spcAft>
              <a:buNone/>
            </a:pPr>
            <a:endParaRPr/>
          </a:p>
        </p:txBody>
      </p:sp>
      <p:sp>
        <p:nvSpPr>
          <p:cNvPr id="1968" name="Google Shape;1968;p5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6"/>
        <p:cNvGrpSpPr/>
        <p:nvPr/>
      </p:nvGrpSpPr>
      <p:grpSpPr>
        <a:xfrm>
          <a:off x="0" y="0"/>
          <a:ext cx="0" cy="0"/>
          <a:chOff x="0" y="0"/>
          <a:chExt cx="0" cy="0"/>
        </a:xfrm>
      </p:grpSpPr>
      <p:sp>
        <p:nvSpPr>
          <p:cNvPr id="1987" name="Google Shape;1987;p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8" name="Google Shape;1988;p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F4.4a also specifies lateral bracing requirements for beams in V-type and inverted V-type BRBFs. </a:t>
            </a:r>
            <a:endParaRPr/>
          </a:p>
          <a:p>
            <a:pPr marL="0" lvl="0" indent="0" algn="l" rtl="0">
              <a:spcBef>
                <a:spcPts val="0"/>
              </a:spcBef>
              <a:spcAft>
                <a:spcPts val="0"/>
              </a:spcAft>
              <a:buNone/>
            </a:pPr>
            <a:r>
              <a:rPr lang="en-US"/>
              <a:t>The required location of lateral braces are determined according to the main AISC </a:t>
            </a:r>
            <a:r>
              <a:rPr lang="en-US" i="1"/>
              <a:t>Specification</a:t>
            </a:r>
            <a:r>
              <a:rPr lang="en-US"/>
              <a:t>, so that the beam has an adequate design strength to resist the forces generated in the beam based on application of unbalanced BRB forces plus gravity loads. </a:t>
            </a:r>
            <a:endParaRPr/>
          </a:p>
          <a:p>
            <a:pPr marL="0" lvl="0" indent="0" algn="l" rtl="0">
              <a:spcBef>
                <a:spcPts val="0"/>
              </a:spcBef>
              <a:spcAft>
                <a:spcPts val="0"/>
              </a:spcAft>
              <a:buNone/>
            </a:pPr>
            <a:r>
              <a:rPr lang="en-US"/>
              <a:t>In addition, beam lateral bracing should be provided at the point of intersection of the BRBs.</a:t>
            </a:r>
            <a:endParaRPr/>
          </a:p>
        </p:txBody>
      </p:sp>
      <p:sp>
        <p:nvSpPr>
          <p:cNvPr id="1989" name="Google Shape;1989;p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6"/>
        <p:cNvGrpSpPr/>
        <p:nvPr/>
      </p:nvGrpSpPr>
      <p:grpSpPr>
        <a:xfrm>
          <a:off x="0" y="0"/>
          <a:ext cx="0" cy="0"/>
          <a:chOff x="0" y="0"/>
          <a:chExt cx="0" cy="0"/>
        </a:xfrm>
      </p:grpSpPr>
      <p:sp>
        <p:nvSpPr>
          <p:cNvPr id="2037" name="Google Shape;2037;p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8" name="Google Shape;2038;p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Section F4.5a specifies requirements for beams and columns in BRBFs.</a:t>
            </a:r>
            <a:endParaRPr/>
          </a:p>
          <a:p>
            <a:pPr marL="0" lvl="0" indent="0" algn="l" rtl="0">
              <a:spcBef>
                <a:spcPts val="0"/>
              </a:spcBef>
              <a:spcAft>
                <a:spcPts val="0"/>
              </a:spcAft>
              <a:buNone/>
            </a:pPr>
            <a:r>
              <a:rPr lang="en-US"/>
              <a:t>Section F4.5a specifies beam and column sections must be seismically compact for local buckling.</a:t>
            </a:r>
            <a:endParaRPr/>
          </a:p>
          <a:p>
            <a:pPr marL="0" lvl="0" indent="0" algn="l" rtl="0">
              <a:spcBef>
                <a:spcPts val="0"/>
              </a:spcBef>
              <a:spcAft>
                <a:spcPts val="0"/>
              </a:spcAft>
              <a:buNone/>
            </a:pPr>
            <a:r>
              <a:rPr lang="en-US"/>
              <a:t>Beams and columns in BRBFs are intended to remain elastic, so it may appear unjustified to require these members to be seismically compact. However, at large drifts, a BRBF may exhibit considerable frame action, generating bending moments in the beams and column that have not been considered in design. Requiring the beams and columns to be seismically compact permits these members to develop their full flexural strength to resist these unanticipated bending moments, and also permits these members to respond in a ductile manner if the unanticipated moments become large.</a:t>
            </a:r>
            <a:endParaRPr/>
          </a:p>
          <a:p>
            <a:pPr marL="0" lvl="0" indent="0" algn="l" rtl="0">
              <a:spcBef>
                <a:spcPts val="0"/>
              </a:spcBef>
              <a:spcAft>
                <a:spcPts val="0"/>
              </a:spcAft>
              <a:buNone/>
            </a:pPr>
            <a:r>
              <a:rPr lang="en-US"/>
              <a:t>Since the beams and columns of BRBFs will normally be rolled wide-flange sections, satisfying the requirement for seismically compact sections normally poses little difficulty.</a:t>
            </a:r>
            <a:endParaRPr/>
          </a:p>
        </p:txBody>
      </p:sp>
      <p:sp>
        <p:nvSpPr>
          <p:cNvPr id="2039" name="Google Shape;2039;p5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1" name="Google Shape;2051;p5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Section F4.3 specifies that the beams and columns should be designed for the maximum forces generated by the braces (defined as the adjusted brace strengths), plus appropriate gravity loads. This follows the fundamental capacity design philosophy for BRBFs, that all members and connections in the frame should be stronger than the BRBs.</a:t>
            </a:r>
            <a:endParaRPr dirty="0"/>
          </a:p>
        </p:txBody>
      </p:sp>
      <p:sp>
        <p:nvSpPr>
          <p:cNvPr id="2052" name="Google Shape;2052;p5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2"/>
        <p:cNvGrpSpPr/>
        <p:nvPr/>
      </p:nvGrpSpPr>
      <p:grpSpPr>
        <a:xfrm>
          <a:off x="0" y="0"/>
          <a:ext cx="0" cy="0"/>
          <a:chOff x="0" y="0"/>
          <a:chExt cx="0" cy="0"/>
        </a:xfrm>
      </p:grpSpPr>
      <p:sp>
        <p:nvSpPr>
          <p:cNvPr id="2063" name="Google Shape;2063;p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4" name="Google Shape;2064;p5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slide shows the adjusted brace strengths applied as loads to the remainder of the frame, together with factored gravity loads.</a:t>
            </a:r>
            <a:endParaRPr/>
          </a:p>
          <a:p>
            <a:pPr marL="0" lvl="0" indent="0" algn="l" rtl="0">
              <a:spcBef>
                <a:spcPts val="0"/>
              </a:spcBef>
              <a:spcAft>
                <a:spcPts val="0"/>
              </a:spcAft>
              <a:buNone/>
            </a:pPr>
            <a:r>
              <a:rPr lang="en-US"/>
              <a:t>While the capacity design requirement for beams and columns is conceptually straightforward (as indicated by this slide),  determining the forces in the beams and columns resulting from the adjusted brace strengths can sometimes be difficult, and require considerable judgment. </a:t>
            </a:r>
            <a:endParaRPr/>
          </a:p>
        </p:txBody>
      </p:sp>
      <p:sp>
        <p:nvSpPr>
          <p:cNvPr id="2065" name="Google Shape;2065;p5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1"/>
        <p:cNvGrpSpPr/>
        <p:nvPr/>
      </p:nvGrpSpPr>
      <p:grpSpPr>
        <a:xfrm>
          <a:off x="0" y="0"/>
          <a:ext cx="0" cy="0"/>
          <a:chOff x="0" y="0"/>
          <a:chExt cx="0" cy="0"/>
        </a:xfrm>
      </p:grpSpPr>
      <p:sp>
        <p:nvSpPr>
          <p:cNvPr id="2172" name="Google Shape;2172;p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3" name="Google Shape;2173;p5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Requirements for splices in BRBF columns are specified in Section F4.6d.</a:t>
            </a:r>
            <a:endParaRPr dirty="0"/>
          </a:p>
          <a:p>
            <a:pPr marL="0" lvl="0" indent="0" algn="l" rtl="0">
              <a:spcBef>
                <a:spcPts val="0"/>
              </a:spcBef>
              <a:spcAft>
                <a:spcPts val="0"/>
              </a:spcAft>
              <a:buNone/>
            </a:pPr>
            <a:r>
              <a:rPr lang="en-US" dirty="0"/>
              <a:t>BRBF column splices must satisfy the general requirements for column splices given in Section D2.5. In addition to other requirements, Section D2.5 states that the required axial strength of the splice be taken to be at least the required axial strength of the column.  Thus, like the column, the column splice must be designed for the axial forces generated when the BRBs have achieved their maximum strength. That is, the column splices must also develop the capacity of the BRBs.</a:t>
            </a:r>
            <a:endParaRPr dirty="0"/>
          </a:p>
          <a:p>
            <a:pPr marL="0" lvl="0" indent="0" algn="l" rtl="0">
              <a:spcBef>
                <a:spcPts val="0"/>
              </a:spcBef>
              <a:spcAft>
                <a:spcPts val="0"/>
              </a:spcAft>
              <a:buNone/>
            </a:pPr>
            <a:r>
              <a:rPr lang="en-US" dirty="0"/>
              <a:t>Section F4.6d also defines the required flexural and shear strength of column splices. These account for the fact that the columns (and therefore the column splices) may see some bending as the BRBF goes to large </a:t>
            </a:r>
            <a:r>
              <a:rPr lang="en-US" dirty="0" err="1"/>
              <a:t>interstory</a:t>
            </a:r>
            <a:r>
              <a:rPr lang="en-US" dirty="0"/>
              <a:t> drifts. </a:t>
            </a:r>
            <a:endParaRPr dirty="0"/>
          </a:p>
        </p:txBody>
      </p:sp>
      <p:sp>
        <p:nvSpPr>
          <p:cNvPr id="2174" name="Google Shape;2174;p5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key feature of a BRBF is the use of Buckling-Restrained Braces (BRBs).</a:t>
            </a:r>
            <a:endParaRPr/>
          </a:p>
          <a:p>
            <a:pPr marL="0" lvl="0" indent="0" algn="l" rtl="0">
              <a:spcBef>
                <a:spcPts val="0"/>
              </a:spcBef>
              <a:spcAft>
                <a:spcPts val="0"/>
              </a:spcAft>
              <a:buNone/>
            </a:pPr>
            <a:r>
              <a:rPr lang="en-US"/>
              <a:t>A BRB consists of a steel core and a casing. The casing covers the steel core.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9" name="Google Shape;99;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7"/>
        <p:cNvGrpSpPr/>
        <p:nvPr/>
      </p:nvGrpSpPr>
      <p:grpSpPr>
        <a:xfrm>
          <a:off x="0" y="0"/>
          <a:ext cx="0" cy="0"/>
          <a:chOff x="0" y="0"/>
          <a:chExt cx="0" cy="0"/>
        </a:xfrm>
      </p:grpSpPr>
      <p:sp>
        <p:nvSpPr>
          <p:cNvPr id="2228" name="Google Shape;2228;p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9" name="Google Shape;2229;p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dirty="0"/>
              <a:t>Finally, Section F4.5c defines the protected zone for a BRBF. The protected zone is the steel core of the BRB and the brace connection areas.</a:t>
            </a:r>
            <a:endParaRPr dirty="0"/>
          </a:p>
          <a:p>
            <a:pPr marL="0" lvl="0" indent="0" algn="l" rtl="0">
              <a:spcBef>
                <a:spcPts val="0"/>
              </a:spcBef>
              <a:spcAft>
                <a:spcPts val="0"/>
              </a:spcAft>
              <a:buNone/>
            </a:pPr>
            <a:r>
              <a:rPr lang="en-US" dirty="0"/>
              <a:t>Note that the BRB casing is not considered to be part of the protected zone, since the casing is not expected to be yielding element of the system. Nonetheless, any attachments to the casing that may adversely affect the performance of the BRB should certainly be avoided.</a:t>
            </a:r>
            <a:endParaRPr dirty="0"/>
          </a:p>
        </p:txBody>
      </p:sp>
      <p:sp>
        <p:nvSpPr>
          <p:cNvPr id="2230" name="Google Shape;2230;p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8"/>
        <p:cNvGrpSpPr/>
        <p:nvPr/>
      </p:nvGrpSpPr>
      <p:grpSpPr>
        <a:xfrm>
          <a:off x="0" y="0"/>
          <a:ext cx="0" cy="0"/>
          <a:chOff x="0" y="0"/>
          <a:chExt cx="0" cy="0"/>
        </a:xfrm>
      </p:grpSpPr>
      <p:sp>
        <p:nvSpPr>
          <p:cNvPr id="2239" name="Google Shape;2239;p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0" name="Google Shape;2240;p6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This figure highlights the protected zones for a BRBF.</a:t>
            </a:r>
            <a:endParaRPr/>
          </a:p>
        </p:txBody>
      </p:sp>
      <p:sp>
        <p:nvSpPr>
          <p:cNvPr id="2241" name="Google Shape;2241;p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0"/>
        <p:cNvGrpSpPr/>
        <p:nvPr/>
      </p:nvGrpSpPr>
      <p:grpSpPr>
        <a:xfrm>
          <a:off x="0" y="0"/>
          <a:ext cx="0" cy="0"/>
          <a:chOff x="0" y="0"/>
          <a:chExt cx="0" cy="0"/>
        </a:xfrm>
      </p:grpSpPr>
      <p:sp>
        <p:nvSpPr>
          <p:cNvPr id="2371" name="Google Shape;2371;p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2" name="Google Shape;2372;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dirty="0"/>
              <a:t>BRBF detailing requirements are covered in Section F4 of the </a:t>
            </a:r>
            <a:r>
              <a:rPr lang="en-US" i="1" dirty="0"/>
              <a:t>Seismic Provisions</a:t>
            </a:r>
            <a:r>
              <a:rPr lang="en-US" dirty="0"/>
              <a:t>. </a:t>
            </a:r>
            <a:endParaRPr dirty="0"/>
          </a:p>
        </p:txBody>
      </p:sp>
      <p:sp>
        <p:nvSpPr>
          <p:cNvPr id="2373" name="Google Shape;2373;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The are a number of different configurations for BRBs. This slide shows one possibility. The steel core is simply a rectangular plate. The casing, which restrains buckling of the core, is typically constructed of a mortar filled steel tube. The steel core is surrounded by a debonding material that decouples the steel core from the casing, for purposes of resisting axial force. That is, the debonding material is intended to prevent transfer of axial stress from the steel core to the casing. Consequently, the casing essentially "floats" on the steel core.</a:t>
            </a:r>
            <a:endParaRPr/>
          </a:p>
          <a:p>
            <a:pPr marL="0" lvl="0" indent="0" algn="l" rtl="0">
              <a:spcBef>
                <a:spcPts val="0"/>
              </a:spcBef>
              <a:spcAft>
                <a:spcPts val="0"/>
              </a:spcAft>
              <a:buNone/>
            </a:pPr>
            <a:r>
              <a:rPr lang="en-US"/>
              <a:t>There are a number of possible configurations for the shape of the steel core. In addition to a single plate, BRBs have been constructed using cruciform shaped plates, or a pair of plates or shapes.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91" name="Google Shape;191;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Clr>
                <a:schemeClr val="dk1"/>
              </a:buClr>
              <a:buSzPts val="1200"/>
              <a:buFont typeface="Calibri"/>
              <a:buNone/>
            </a:pPr>
            <a:r>
              <a:rPr lang="en-US"/>
              <a:t>The concept of the BRB is that the steel core resists the applied axial force P. The debonding material that surrounds the core is intended to prevent the casing from carrying axial force. Since the casing has no (or very little) axial force, its full flexural stiffness is available to resist buckling of the steel core.</a:t>
            </a:r>
            <a:endParaRPr/>
          </a:p>
        </p:txBody>
      </p:sp>
      <p:sp>
        <p:nvSpPr>
          <p:cNvPr id="257" name="Google Shape;257;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None/>
            </a:pPr>
            <a:r>
              <a:rPr lang="en-US" dirty="0"/>
              <a:t>The central section of the steel core, as shown in the slide, is intended to be the portion of the core that yields in tension and in compression. At the ends of the BRB, the core projects outside of the casing. This core projection typically has a significantly larger cross-sectional area than the yielding segment, and is usually reinforced to prevent buckling of the projection. Further, the core projection is normally prepared with bolt holes or other features that allow connection of the BRB to the remainder of the frame.</a:t>
            </a:r>
            <a:endParaRPr dirty="0"/>
          </a:p>
          <a:p>
            <a:pPr marL="0" lvl="0" indent="0" algn="l" rtl="0">
              <a:lnSpc>
                <a:spcPct val="90000"/>
              </a:lnSpc>
              <a:spcBef>
                <a:spcPts val="0"/>
              </a:spcBef>
              <a:spcAft>
                <a:spcPts val="0"/>
              </a:spcAft>
              <a:buNone/>
            </a:pPr>
            <a:r>
              <a:rPr lang="en-US" dirty="0"/>
              <a:t>A building designer using a BRBF does not normally develop the detailed design of a buckling restrained brace, such the shape of the core and core projections, the details of the casing and debonding material, and the connection details provided on the core projection.</a:t>
            </a:r>
            <a:endParaRPr dirty="0"/>
          </a:p>
          <a:p>
            <a:pPr marL="0" lvl="0" indent="0" algn="l" rtl="0">
              <a:lnSpc>
                <a:spcPct val="90000"/>
              </a:lnSpc>
              <a:spcBef>
                <a:spcPts val="0"/>
              </a:spcBef>
              <a:spcAft>
                <a:spcPts val="0"/>
              </a:spcAft>
              <a:buNone/>
            </a:pPr>
            <a:r>
              <a:rPr lang="en-US" dirty="0"/>
              <a:t>Rather, there are companies that manufacture and sell BRBs. These are proprietary and patented designs which have undergone design development and testing by the manufacturers. Thus, the building designer will normally specify the required strength and stiffness of the BRBs, and the manufacturer will supply BRBs that meet these specifications.</a:t>
            </a:r>
            <a:endParaRPr dirty="0"/>
          </a:p>
          <a:p>
            <a:pPr marL="0" lvl="0" indent="0" algn="l" rtl="0">
              <a:lnSpc>
                <a:spcPct val="90000"/>
              </a:lnSpc>
              <a:spcBef>
                <a:spcPts val="0"/>
              </a:spcBef>
              <a:spcAft>
                <a:spcPts val="0"/>
              </a:spcAft>
              <a:buNone/>
            </a:pPr>
            <a:endParaRPr lang="en-US" dirty="0"/>
          </a:p>
          <a:p>
            <a:pPr marL="0" lvl="0" indent="0" algn="l" rtl="0">
              <a:lnSpc>
                <a:spcPct val="90000"/>
              </a:lnSpc>
              <a:spcBef>
                <a:spcPts val="0"/>
              </a:spcBef>
              <a:spcAft>
                <a:spcPts val="0"/>
              </a:spcAft>
              <a:buNone/>
            </a:pPr>
            <a:endParaRPr lang="en-US" dirty="0"/>
          </a:p>
          <a:p>
            <a:pPr marL="0" lvl="0" indent="0" algn="l" rtl="0">
              <a:lnSpc>
                <a:spcPct val="90000"/>
              </a:lnSpc>
              <a:spcBef>
                <a:spcPts val="0"/>
              </a:spcBef>
              <a:spcAft>
                <a:spcPts val="0"/>
              </a:spcAft>
              <a:buNone/>
            </a:pPr>
            <a:r>
              <a:rPr lang="en-US" dirty="0" err="1"/>
              <a:t>CoreBrace</a:t>
            </a:r>
            <a:r>
              <a:rPr lang="en-US" dirty="0"/>
              <a:t> (http://www.corebrace.com/) is a manufacturer that markets BRBs in the US.</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310" name="Google Shape;31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
        <p:cNvGrpSpPr/>
        <p:nvPr/>
      </p:nvGrpSpPr>
      <p:grpSpPr>
        <a:xfrm>
          <a:off x="0" y="0"/>
          <a:ext cx="0" cy="0"/>
          <a:chOff x="0" y="0"/>
          <a:chExt cx="0" cy="0"/>
        </a:xfrm>
      </p:grpSpPr>
      <p:pic>
        <p:nvPicPr>
          <p:cNvPr id="14" name="Google Shape;14;p64"/>
          <p:cNvPicPr preferRelativeResize="0">
            <a:picLocks noGrp="1"/>
          </p:cNvPicPr>
          <p:nvPr>
            <p:ph type="pic" idx="2"/>
          </p:nvPr>
        </p:nvPicPr>
        <p:blipFill/>
        <p:spPr>
          <a:xfrm>
            <a:off x="0" y="0"/>
            <a:ext cx="12192000" cy="4797152"/>
          </a:xfrm>
          <a:prstGeom prst="rect">
            <a:avLst/>
          </a:prstGeom>
          <a:blipFill rotWithShape="1">
            <a:blip r:embed="rId2">
              <a:alphaModFix/>
            </a:blip>
            <a:tile tx="0" ty="0" sx="100000" sy="100000" flip="none" algn="tl"/>
          </a:blipFill>
          <a:ln>
            <a:noFill/>
          </a:ln>
        </p:spPr>
      </p:pic>
      <p:sp>
        <p:nvSpPr>
          <p:cNvPr id="15" name="Google Shape;15;p64"/>
          <p:cNvSpPr txBox="1">
            <a:spLocks noGrp="1"/>
          </p:cNvSpPr>
          <p:nvPr>
            <p:ph type="body" idx="1"/>
          </p:nvPr>
        </p:nvSpPr>
        <p:spPr>
          <a:xfrm>
            <a:off x="623394" y="5229200"/>
            <a:ext cx="8256917" cy="1183878"/>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a:lvl1pPr>
            <a:lvl2pPr marL="914400" lvl="1" indent="-342900" algn="l">
              <a:spcBef>
                <a:spcPts val="360"/>
              </a:spcBef>
              <a:spcAft>
                <a:spcPts val="0"/>
              </a:spcAft>
              <a:buClr>
                <a:srgbClr val="7F7F7F"/>
              </a:buClr>
              <a:buSzPts val="1800"/>
              <a:buChar char="–"/>
              <a:defRPr/>
            </a:lvl2pPr>
            <a:lvl3pPr marL="1371600" lvl="2" indent="-342900" algn="l">
              <a:spcBef>
                <a:spcPts val="360"/>
              </a:spcBef>
              <a:spcAft>
                <a:spcPts val="0"/>
              </a:spcAft>
              <a:buClr>
                <a:srgbClr val="7F7F7F"/>
              </a:buClr>
              <a:buSzPts val="1800"/>
              <a:buChar char="•"/>
              <a:defRPr/>
            </a:lvl3pPr>
            <a:lvl4pPr marL="1828800" lvl="3" indent="-342900" algn="l">
              <a:spcBef>
                <a:spcPts val="360"/>
              </a:spcBef>
              <a:spcAft>
                <a:spcPts val="0"/>
              </a:spcAft>
              <a:buClr>
                <a:srgbClr val="7F7F7F"/>
              </a:buClr>
              <a:buSzPts val="1800"/>
              <a:buChar char="–"/>
              <a:defRPr/>
            </a:lvl4pPr>
            <a:lvl5pPr marL="2286000" lvl="4" indent="-342900" algn="l">
              <a:spcBef>
                <a:spcPts val="360"/>
              </a:spcBef>
              <a:spcAft>
                <a:spcPts val="0"/>
              </a:spcAft>
              <a:buClr>
                <a:srgbClr val="7F7F7F"/>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pic>
        <p:nvPicPr>
          <p:cNvPr id="16" name="Google Shape;16;p64"/>
          <p:cNvPicPr preferRelativeResize="0"/>
          <p:nvPr/>
        </p:nvPicPr>
        <p:blipFill rotWithShape="1">
          <a:blip r:embed="rId3">
            <a:alphaModFix/>
          </a:blip>
          <a:srcRect/>
          <a:stretch/>
        </p:blipFill>
        <p:spPr>
          <a:xfrm>
            <a:off x="9408368" y="5469689"/>
            <a:ext cx="2400300" cy="971550"/>
          </a:xfrm>
          <a:prstGeom prst="rect">
            <a:avLst/>
          </a:prstGeom>
          <a:noFill/>
          <a:ln>
            <a:noFill/>
          </a:ln>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7"/>
        <p:cNvGrpSpPr/>
        <p:nvPr/>
      </p:nvGrpSpPr>
      <p:grpSpPr>
        <a:xfrm>
          <a:off x="0" y="0"/>
          <a:ext cx="0" cy="0"/>
          <a:chOff x="0" y="0"/>
          <a:chExt cx="0" cy="0"/>
        </a:xfrm>
      </p:grpSpPr>
      <p:cxnSp>
        <p:nvCxnSpPr>
          <p:cNvPr id="18" name="Google Shape;18;p65"/>
          <p:cNvCxnSpPr/>
          <p:nvPr/>
        </p:nvCxnSpPr>
        <p:spPr>
          <a:xfrm>
            <a:off x="693105" y="1484784"/>
            <a:ext cx="10945216" cy="0"/>
          </a:xfrm>
          <a:prstGeom prst="straightConnector1">
            <a:avLst/>
          </a:prstGeom>
          <a:noFill/>
          <a:ln w="9525" cap="rnd" cmpd="sng">
            <a:solidFill>
              <a:srgbClr val="BFBFBF"/>
            </a:solidFill>
            <a:prstDash val="dot"/>
            <a:round/>
            <a:headEnd type="none" w="sm" len="sm"/>
            <a:tailEnd type="none" w="sm" len="sm"/>
          </a:ln>
        </p:spPr>
      </p:cxnSp>
      <p:sp>
        <p:nvSpPr>
          <p:cNvPr id="19" name="Google Shape;19;p65"/>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lvl1pPr marL="457200" lvl="0" indent="-228600" algn="ctr">
              <a:spcBef>
                <a:spcPts val="720"/>
              </a:spcBef>
              <a:spcAft>
                <a:spcPts val="0"/>
              </a:spcAft>
              <a:buClr>
                <a:srgbClr val="000000"/>
              </a:buClr>
              <a:buSzPts val="3600"/>
              <a:buFont typeface="Arial"/>
              <a:buNone/>
              <a:defRPr sz="36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65"/>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lvl1pPr marL="457200" lvl="0" indent="-228600" algn="l">
              <a:spcBef>
                <a:spcPts val="640"/>
              </a:spcBef>
              <a:spcAft>
                <a:spcPts val="0"/>
              </a:spcAft>
              <a:buClr>
                <a:srgbClr val="000000"/>
              </a:buClr>
              <a:buSzPts val="3200"/>
              <a:buFont typeface="Calibri"/>
              <a:buNone/>
              <a:defRPr sz="3200" b="0" i="0">
                <a:solidFill>
                  <a:srgbClr val="000000"/>
                </a:solidFill>
                <a:latin typeface="Calibri"/>
                <a:ea typeface="Calibri"/>
                <a:cs typeface="Calibri"/>
                <a:sym typeface="Calibri"/>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1" name="Google Shape;21;p6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b="0" i="0" u="none" strike="noStrike" cap="none">
                <a:solidFill>
                  <a:schemeClr val="accent6"/>
                </a:solidFill>
                <a:latin typeface="Arial"/>
                <a:ea typeface="Arial"/>
                <a:cs typeface="Arial"/>
                <a:sym typeface="Arial"/>
              </a:defRPr>
            </a:lvl1pPr>
            <a:lvl2pPr marL="0" marR="0" lvl="1" indent="0" algn="r">
              <a:spcBef>
                <a:spcPts val="0"/>
              </a:spcBef>
              <a:buNone/>
              <a:defRPr sz="1400" b="0" i="0" u="none" strike="noStrike" cap="none">
                <a:solidFill>
                  <a:schemeClr val="accent6"/>
                </a:solidFill>
                <a:latin typeface="Arial"/>
                <a:ea typeface="Arial"/>
                <a:cs typeface="Arial"/>
                <a:sym typeface="Arial"/>
              </a:defRPr>
            </a:lvl2pPr>
            <a:lvl3pPr marL="0" marR="0" lvl="2" indent="0" algn="r">
              <a:spcBef>
                <a:spcPts val="0"/>
              </a:spcBef>
              <a:buNone/>
              <a:defRPr sz="1400" b="0" i="0" u="none" strike="noStrike" cap="none">
                <a:solidFill>
                  <a:schemeClr val="accent6"/>
                </a:solidFill>
                <a:latin typeface="Arial"/>
                <a:ea typeface="Arial"/>
                <a:cs typeface="Arial"/>
                <a:sym typeface="Arial"/>
              </a:defRPr>
            </a:lvl3pPr>
            <a:lvl4pPr marL="0" marR="0" lvl="3" indent="0" algn="r">
              <a:spcBef>
                <a:spcPts val="0"/>
              </a:spcBef>
              <a:buNone/>
              <a:defRPr sz="1400" b="0" i="0" u="none" strike="noStrike" cap="none">
                <a:solidFill>
                  <a:schemeClr val="accent6"/>
                </a:solidFill>
                <a:latin typeface="Arial"/>
                <a:ea typeface="Arial"/>
                <a:cs typeface="Arial"/>
                <a:sym typeface="Arial"/>
              </a:defRPr>
            </a:lvl4pPr>
            <a:lvl5pPr marL="0" marR="0" lvl="4" indent="0" algn="r">
              <a:spcBef>
                <a:spcPts val="0"/>
              </a:spcBef>
              <a:buNone/>
              <a:defRPr sz="1400" b="0" i="0" u="none" strike="noStrike" cap="none">
                <a:solidFill>
                  <a:schemeClr val="accent6"/>
                </a:solidFill>
                <a:latin typeface="Arial"/>
                <a:ea typeface="Arial"/>
                <a:cs typeface="Arial"/>
                <a:sym typeface="Arial"/>
              </a:defRPr>
            </a:lvl5pPr>
            <a:lvl6pPr marL="0" marR="0" lvl="5" indent="0" algn="r">
              <a:spcBef>
                <a:spcPts val="0"/>
              </a:spcBef>
              <a:buNone/>
              <a:defRPr sz="1400" b="0" i="0" u="none" strike="noStrike" cap="none">
                <a:solidFill>
                  <a:schemeClr val="accent6"/>
                </a:solidFill>
                <a:latin typeface="Arial"/>
                <a:ea typeface="Arial"/>
                <a:cs typeface="Arial"/>
                <a:sym typeface="Arial"/>
              </a:defRPr>
            </a:lvl6pPr>
            <a:lvl7pPr marL="0" marR="0" lvl="6" indent="0" algn="r">
              <a:spcBef>
                <a:spcPts val="0"/>
              </a:spcBef>
              <a:buNone/>
              <a:defRPr sz="1400" b="0" i="0" u="none" strike="noStrike" cap="none">
                <a:solidFill>
                  <a:schemeClr val="accent6"/>
                </a:solidFill>
                <a:latin typeface="Arial"/>
                <a:ea typeface="Arial"/>
                <a:cs typeface="Arial"/>
                <a:sym typeface="Arial"/>
              </a:defRPr>
            </a:lvl7pPr>
            <a:lvl8pPr marL="0" marR="0" lvl="7" indent="0" algn="r">
              <a:spcBef>
                <a:spcPts val="0"/>
              </a:spcBef>
              <a:buNone/>
              <a:defRPr sz="1400" b="0" i="0" u="none" strike="noStrike" cap="none">
                <a:solidFill>
                  <a:schemeClr val="accent6"/>
                </a:solidFill>
                <a:latin typeface="Arial"/>
                <a:ea typeface="Arial"/>
                <a:cs typeface="Arial"/>
                <a:sym typeface="Arial"/>
              </a:defRPr>
            </a:lvl8pPr>
            <a:lvl9pPr marL="0" marR="0" lvl="8" indent="0" algn="r">
              <a:spcBef>
                <a:spcPts val="0"/>
              </a:spcBef>
              <a:buNone/>
              <a:defRPr sz="14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ody Text">
  <p:cSld name="Body Text">
    <p:spTree>
      <p:nvGrpSpPr>
        <p:cNvPr id="1" name="Shape 22"/>
        <p:cNvGrpSpPr/>
        <p:nvPr/>
      </p:nvGrpSpPr>
      <p:grpSpPr>
        <a:xfrm>
          <a:off x="0" y="0"/>
          <a:ext cx="0" cy="0"/>
          <a:chOff x="0" y="0"/>
          <a:chExt cx="0" cy="0"/>
        </a:xfrm>
      </p:grpSpPr>
      <p:cxnSp>
        <p:nvCxnSpPr>
          <p:cNvPr id="23" name="Google Shape;23;p66"/>
          <p:cNvCxnSpPr/>
          <p:nvPr/>
        </p:nvCxnSpPr>
        <p:spPr>
          <a:xfrm>
            <a:off x="719403" y="980728"/>
            <a:ext cx="10753195" cy="0"/>
          </a:xfrm>
          <a:prstGeom prst="straightConnector1">
            <a:avLst/>
          </a:prstGeom>
          <a:noFill/>
          <a:ln w="9525" cap="rnd" cmpd="sng">
            <a:solidFill>
              <a:srgbClr val="BFBFBF"/>
            </a:solidFill>
            <a:prstDash val="dot"/>
            <a:round/>
            <a:headEnd type="none" w="sm" len="sm"/>
            <a:tailEnd type="none" w="sm" len="sm"/>
          </a:ln>
        </p:spPr>
      </p:cxnSp>
      <p:sp>
        <p:nvSpPr>
          <p:cNvPr id="24" name="Google Shape;24;p66"/>
          <p:cNvSpPr txBox="1">
            <a:spLocks noGrp="1"/>
          </p:cNvSpPr>
          <p:nvPr>
            <p:ph type="body" idx="1"/>
          </p:nvPr>
        </p:nvSpPr>
        <p:spPr>
          <a:xfrm>
            <a:off x="693105" y="1124744"/>
            <a:ext cx="10945216" cy="5035475"/>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Font typeface="Calibri"/>
              <a:buNone/>
              <a:defRPr sz="2000" b="0" i="0">
                <a:solidFill>
                  <a:schemeClr val="dk1"/>
                </a:solidFill>
                <a:latin typeface="Calibri"/>
                <a:ea typeface="Calibri"/>
                <a:cs typeface="Calibri"/>
                <a:sym typeface="Calibri"/>
              </a:defRPr>
            </a:lvl1pPr>
            <a:lvl2pPr marL="914400" lvl="1"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2pPr>
            <a:lvl3pPr marL="1371600" lvl="2"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3pPr>
            <a:lvl4pPr marL="1828800" lvl="3"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4pPr>
            <a:lvl5pPr marL="2286000" lvl="4"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 name="Google Shape;25;p66"/>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rgbClr val="000000"/>
              </a:buClr>
              <a:buSzPts val="3000"/>
              <a:buFont typeface="Arial"/>
              <a:buNone/>
              <a:defRPr sz="30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6" name="Google Shape;26;p6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b="0" i="0" u="none" strike="noStrike" cap="none">
                <a:solidFill>
                  <a:schemeClr val="accent6"/>
                </a:solidFill>
                <a:latin typeface="Arial"/>
                <a:ea typeface="Arial"/>
                <a:cs typeface="Arial"/>
                <a:sym typeface="Arial"/>
              </a:defRPr>
            </a:lvl1pPr>
            <a:lvl2pPr marL="0" marR="0" lvl="1" indent="0" algn="r">
              <a:spcBef>
                <a:spcPts val="0"/>
              </a:spcBef>
              <a:buNone/>
              <a:defRPr sz="1400" b="0" i="0" u="none" strike="noStrike" cap="none">
                <a:solidFill>
                  <a:schemeClr val="accent6"/>
                </a:solidFill>
                <a:latin typeface="Arial"/>
                <a:ea typeface="Arial"/>
                <a:cs typeface="Arial"/>
                <a:sym typeface="Arial"/>
              </a:defRPr>
            </a:lvl2pPr>
            <a:lvl3pPr marL="0" marR="0" lvl="2" indent="0" algn="r">
              <a:spcBef>
                <a:spcPts val="0"/>
              </a:spcBef>
              <a:buNone/>
              <a:defRPr sz="1400" b="0" i="0" u="none" strike="noStrike" cap="none">
                <a:solidFill>
                  <a:schemeClr val="accent6"/>
                </a:solidFill>
                <a:latin typeface="Arial"/>
                <a:ea typeface="Arial"/>
                <a:cs typeface="Arial"/>
                <a:sym typeface="Arial"/>
              </a:defRPr>
            </a:lvl3pPr>
            <a:lvl4pPr marL="0" marR="0" lvl="3" indent="0" algn="r">
              <a:spcBef>
                <a:spcPts val="0"/>
              </a:spcBef>
              <a:buNone/>
              <a:defRPr sz="1400" b="0" i="0" u="none" strike="noStrike" cap="none">
                <a:solidFill>
                  <a:schemeClr val="accent6"/>
                </a:solidFill>
                <a:latin typeface="Arial"/>
                <a:ea typeface="Arial"/>
                <a:cs typeface="Arial"/>
                <a:sym typeface="Arial"/>
              </a:defRPr>
            </a:lvl4pPr>
            <a:lvl5pPr marL="0" marR="0" lvl="4" indent="0" algn="r">
              <a:spcBef>
                <a:spcPts val="0"/>
              </a:spcBef>
              <a:buNone/>
              <a:defRPr sz="1400" b="0" i="0" u="none" strike="noStrike" cap="none">
                <a:solidFill>
                  <a:schemeClr val="accent6"/>
                </a:solidFill>
                <a:latin typeface="Arial"/>
                <a:ea typeface="Arial"/>
                <a:cs typeface="Arial"/>
                <a:sym typeface="Arial"/>
              </a:defRPr>
            </a:lvl5pPr>
            <a:lvl6pPr marL="0" marR="0" lvl="5" indent="0" algn="r">
              <a:spcBef>
                <a:spcPts val="0"/>
              </a:spcBef>
              <a:buNone/>
              <a:defRPr sz="1400" b="0" i="0" u="none" strike="noStrike" cap="none">
                <a:solidFill>
                  <a:schemeClr val="accent6"/>
                </a:solidFill>
                <a:latin typeface="Arial"/>
                <a:ea typeface="Arial"/>
                <a:cs typeface="Arial"/>
                <a:sym typeface="Arial"/>
              </a:defRPr>
            </a:lvl6pPr>
            <a:lvl7pPr marL="0" marR="0" lvl="6" indent="0" algn="r">
              <a:spcBef>
                <a:spcPts val="0"/>
              </a:spcBef>
              <a:buNone/>
              <a:defRPr sz="1400" b="0" i="0" u="none" strike="noStrike" cap="none">
                <a:solidFill>
                  <a:schemeClr val="accent6"/>
                </a:solidFill>
                <a:latin typeface="Arial"/>
                <a:ea typeface="Arial"/>
                <a:cs typeface="Arial"/>
                <a:sym typeface="Arial"/>
              </a:defRPr>
            </a:lvl7pPr>
            <a:lvl8pPr marL="0" marR="0" lvl="7" indent="0" algn="r">
              <a:spcBef>
                <a:spcPts val="0"/>
              </a:spcBef>
              <a:buNone/>
              <a:defRPr sz="1400" b="0" i="0" u="none" strike="noStrike" cap="none">
                <a:solidFill>
                  <a:schemeClr val="accent6"/>
                </a:solidFill>
                <a:latin typeface="Arial"/>
                <a:ea typeface="Arial"/>
                <a:cs typeface="Arial"/>
                <a:sym typeface="Arial"/>
              </a:defRPr>
            </a:lvl8pPr>
            <a:lvl9pPr marL="0" marR="0" lvl="8" indent="0" algn="r">
              <a:spcBef>
                <a:spcPts val="0"/>
              </a:spcBef>
              <a:buNone/>
              <a:defRPr sz="1400" b="0" i="0" u="none" strike="noStrike" cap="none">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ody Text - Smaller Header - Provisions">
  <p:cSld name="Body Text - Smaller Header - Provisions">
    <p:spTree>
      <p:nvGrpSpPr>
        <p:cNvPr id="1" name="Shape 27"/>
        <p:cNvGrpSpPr/>
        <p:nvPr/>
      </p:nvGrpSpPr>
      <p:grpSpPr>
        <a:xfrm>
          <a:off x="0" y="0"/>
          <a:ext cx="0" cy="0"/>
          <a:chOff x="0" y="0"/>
          <a:chExt cx="0" cy="0"/>
        </a:xfrm>
      </p:grpSpPr>
      <p:cxnSp>
        <p:nvCxnSpPr>
          <p:cNvPr id="28" name="Google Shape;28;p70"/>
          <p:cNvCxnSpPr/>
          <p:nvPr/>
        </p:nvCxnSpPr>
        <p:spPr>
          <a:xfrm>
            <a:off x="409663" y="1124744"/>
            <a:ext cx="11590993" cy="0"/>
          </a:xfrm>
          <a:prstGeom prst="straightConnector1">
            <a:avLst/>
          </a:prstGeom>
          <a:noFill/>
          <a:ln w="9525" cap="rnd" cmpd="sng">
            <a:solidFill>
              <a:srgbClr val="BFBFBF"/>
            </a:solidFill>
            <a:prstDash val="dot"/>
            <a:round/>
            <a:headEnd type="none" w="sm" len="sm"/>
            <a:tailEnd type="none" w="sm" len="sm"/>
          </a:ln>
        </p:spPr>
      </p:cxnSp>
      <p:sp>
        <p:nvSpPr>
          <p:cNvPr id="29" name="Google Shape;29;p70"/>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000000"/>
              </a:buClr>
              <a:buSzPts val="2400"/>
              <a:buFont typeface="Arial"/>
              <a:buNone/>
              <a:defRPr sz="24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70"/>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lvl1pPr marL="457200" lvl="0" indent="-228600" algn="l">
              <a:spcBef>
                <a:spcPts val="360"/>
              </a:spcBef>
              <a:spcAft>
                <a:spcPts val="0"/>
              </a:spcAft>
              <a:buClr>
                <a:schemeClr val="dk2"/>
              </a:buClr>
              <a:buSzPts val="1800"/>
              <a:buFont typeface="Arial"/>
              <a:buNone/>
              <a:defRPr sz="1800" b="1" i="1">
                <a:solidFill>
                  <a:schemeClr val="dk2"/>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7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ody Text w/ Subheader">
  <p:cSld name="Body Text w/ Subheader">
    <p:spTree>
      <p:nvGrpSpPr>
        <p:cNvPr id="1" name="Shape 32"/>
        <p:cNvGrpSpPr/>
        <p:nvPr/>
      </p:nvGrpSpPr>
      <p:grpSpPr>
        <a:xfrm>
          <a:off x="0" y="0"/>
          <a:ext cx="0" cy="0"/>
          <a:chOff x="0" y="0"/>
          <a:chExt cx="0" cy="0"/>
        </a:xfrm>
      </p:grpSpPr>
      <p:cxnSp>
        <p:nvCxnSpPr>
          <p:cNvPr id="33" name="Google Shape;33;p71"/>
          <p:cNvCxnSpPr/>
          <p:nvPr/>
        </p:nvCxnSpPr>
        <p:spPr>
          <a:xfrm>
            <a:off x="719403" y="980728"/>
            <a:ext cx="10753195" cy="0"/>
          </a:xfrm>
          <a:prstGeom prst="straightConnector1">
            <a:avLst/>
          </a:prstGeom>
          <a:noFill/>
          <a:ln w="9525" cap="rnd" cmpd="sng">
            <a:solidFill>
              <a:srgbClr val="BFBFBF"/>
            </a:solidFill>
            <a:prstDash val="dot"/>
            <a:round/>
            <a:headEnd type="none" w="sm" len="sm"/>
            <a:tailEnd type="none" w="sm" len="sm"/>
          </a:ln>
        </p:spPr>
      </p:cxnSp>
      <p:sp>
        <p:nvSpPr>
          <p:cNvPr id="34" name="Google Shape;34;p71"/>
          <p:cNvSpPr txBox="1">
            <a:spLocks noGrp="1"/>
          </p:cNvSpPr>
          <p:nvPr>
            <p:ph type="body" idx="1"/>
          </p:nvPr>
        </p:nvSpPr>
        <p:spPr>
          <a:xfrm>
            <a:off x="693105" y="1526850"/>
            <a:ext cx="10913851" cy="4633369"/>
          </a:xfrm>
          <a:prstGeom prst="rect">
            <a:avLst/>
          </a:prstGeom>
          <a:noFill/>
          <a:ln>
            <a:noFill/>
          </a:ln>
        </p:spPr>
        <p:txBody>
          <a:bodyPr spcFirstLastPara="1" wrap="square" lIns="91425" tIns="45700" rIns="91425" bIns="45700" anchor="t" anchorCtr="0">
            <a:noAutofit/>
          </a:bodyPr>
          <a:lstStyle>
            <a:lvl1pPr marL="457200" lvl="0" indent="-228600" algn="l">
              <a:spcBef>
                <a:spcPts val="400"/>
              </a:spcBef>
              <a:spcAft>
                <a:spcPts val="0"/>
              </a:spcAft>
              <a:buClr>
                <a:schemeClr val="dk1"/>
              </a:buClr>
              <a:buSzPts val="2000"/>
              <a:buFont typeface="Calibri"/>
              <a:buNone/>
              <a:defRPr sz="2000" b="0" i="0">
                <a:solidFill>
                  <a:schemeClr val="dk1"/>
                </a:solidFill>
                <a:latin typeface="Calibri"/>
                <a:ea typeface="Calibri"/>
                <a:cs typeface="Calibri"/>
                <a:sym typeface="Calibri"/>
              </a:defRPr>
            </a:lvl1pPr>
            <a:lvl2pPr marL="914400" lvl="1"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2pPr>
            <a:lvl3pPr marL="1371600" lvl="2"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3pPr>
            <a:lvl4pPr marL="1828800" lvl="3"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4pPr>
            <a:lvl5pPr marL="2286000" lvl="4" indent="-228600" algn="l">
              <a:spcBef>
                <a:spcPts val="280"/>
              </a:spcBef>
              <a:spcAft>
                <a:spcPts val="0"/>
              </a:spcAft>
              <a:buClr>
                <a:srgbClr val="FF0000"/>
              </a:buClr>
              <a:buSzPts val="1400"/>
              <a:buFont typeface="Arial"/>
              <a:buNone/>
              <a:defRPr sz="1400">
                <a:solidFill>
                  <a:srgbClr val="FF0000"/>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5" name="Google Shape;35;p71"/>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lvl1pPr marL="457200" lvl="0" indent="-228600" algn="l">
              <a:spcBef>
                <a:spcPts val="600"/>
              </a:spcBef>
              <a:spcAft>
                <a:spcPts val="0"/>
              </a:spcAft>
              <a:buClr>
                <a:srgbClr val="000000"/>
              </a:buClr>
              <a:buSzPts val="3000"/>
              <a:buFont typeface="Arial"/>
              <a:buNone/>
              <a:defRPr sz="30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6" name="Google Shape;36;p71"/>
          <p:cNvSpPr txBox="1">
            <a:spLocks noGrp="1"/>
          </p:cNvSpPr>
          <p:nvPr>
            <p:ph type="body" idx="3"/>
          </p:nvPr>
        </p:nvSpPr>
        <p:spPr>
          <a:xfrm>
            <a:off x="693105" y="1105942"/>
            <a:ext cx="10945216" cy="450850"/>
          </a:xfrm>
          <a:prstGeom prst="rect">
            <a:avLst/>
          </a:prstGeom>
          <a:noFill/>
          <a:ln>
            <a:noFill/>
          </a:ln>
        </p:spPr>
        <p:txBody>
          <a:bodyPr spcFirstLastPara="1" wrap="square" lIns="91425" tIns="45700" rIns="91425" bIns="45700" anchor="t" anchorCtr="0">
            <a:normAutofit/>
          </a:bodyPr>
          <a:lstStyle>
            <a:lvl1pPr marL="457200" lvl="0" indent="-228600" algn="l">
              <a:spcBef>
                <a:spcPts val="400"/>
              </a:spcBef>
              <a:spcAft>
                <a:spcPts val="0"/>
              </a:spcAft>
              <a:buClr>
                <a:srgbClr val="000000"/>
              </a:buClr>
              <a:buSzPts val="2000"/>
              <a:buFont typeface="Arial"/>
              <a:buNone/>
              <a:defRPr sz="20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 name="Google Shape;37;p7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ody Text - Smaller Header">
  <p:cSld name="Body Text - Smaller Header">
    <p:spTree>
      <p:nvGrpSpPr>
        <p:cNvPr id="1" name="Shape 38"/>
        <p:cNvGrpSpPr/>
        <p:nvPr/>
      </p:nvGrpSpPr>
      <p:grpSpPr>
        <a:xfrm>
          <a:off x="0" y="0"/>
          <a:ext cx="0" cy="0"/>
          <a:chOff x="0" y="0"/>
          <a:chExt cx="0" cy="0"/>
        </a:xfrm>
      </p:grpSpPr>
      <p:cxnSp>
        <p:nvCxnSpPr>
          <p:cNvPr id="39" name="Google Shape;39;p72"/>
          <p:cNvCxnSpPr/>
          <p:nvPr/>
        </p:nvCxnSpPr>
        <p:spPr>
          <a:xfrm>
            <a:off x="409663" y="745902"/>
            <a:ext cx="11230953" cy="0"/>
          </a:xfrm>
          <a:prstGeom prst="straightConnector1">
            <a:avLst/>
          </a:prstGeom>
          <a:noFill/>
          <a:ln w="9525" cap="rnd" cmpd="sng">
            <a:solidFill>
              <a:srgbClr val="BFBFBF"/>
            </a:solidFill>
            <a:prstDash val="dot"/>
            <a:round/>
            <a:headEnd type="none" w="sm" len="sm"/>
            <a:tailEnd type="none" w="sm" len="sm"/>
          </a:ln>
        </p:spPr>
      </p:cxnSp>
      <p:sp>
        <p:nvSpPr>
          <p:cNvPr id="40" name="Google Shape;40;p72"/>
          <p:cNvSpPr txBox="1">
            <a:spLocks noGrp="1"/>
          </p:cNvSpPr>
          <p:nvPr>
            <p:ph type="body" idx="1"/>
          </p:nvPr>
        </p:nvSpPr>
        <p:spPr>
          <a:xfrm>
            <a:off x="383364" y="269052"/>
            <a:ext cx="11230952" cy="404842"/>
          </a:xfrm>
          <a:prstGeom prst="rect">
            <a:avLst/>
          </a:prstGeom>
          <a:noFill/>
          <a:ln>
            <a:noFill/>
          </a:ln>
        </p:spPr>
        <p:txBody>
          <a:bodyPr spcFirstLastPara="1" wrap="square" lIns="91425" tIns="45700" rIns="91425" bIns="45700" anchor="t" anchorCtr="0">
            <a:noAutofit/>
          </a:bodyPr>
          <a:lstStyle>
            <a:lvl1pPr marL="457200" lvl="0" indent="-228600" algn="l">
              <a:spcBef>
                <a:spcPts val="480"/>
              </a:spcBef>
              <a:spcAft>
                <a:spcPts val="0"/>
              </a:spcAft>
              <a:buClr>
                <a:srgbClr val="000000"/>
              </a:buClr>
              <a:buSzPts val="2400"/>
              <a:buFont typeface="Arial"/>
              <a:buNone/>
              <a:defRPr sz="2400" b="1" i="0">
                <a:solidFill>
                  <a:srgbClr val="000000"/>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 name="Google Shape;41;p72"/>
          <p:cNvSpPr txBox="1">
            <a:spLocks noGrp="1"/>
          </p:cNvSpPr>
          <p:nvPr>
            <p:ph type="body" idx="2"/>
          </p:nvPr>
        </p:nvSpPr>
        <p:spPr>
          <a:xfrm>
            <a:off x="383364" y="745902"/>
            <a:ext cx="11230952" cy="45085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2"/>
              </a:buClr>
              <a:buSzPts val="1600"/>
              <a:buFont typeface="Arial"/>
              <a:buNone/>
              <a:defRPr sz="1600" b="1" i="0">
                <a:solidFill>
                  <a:schemeClr val="dk2"/>
                </a:solidFill>
                <a:latin typeface="Arial"/>
                <a:ea typeface="Arial"/>
                <a:cs typeface="Arial"/>
                <a:sym typeface="Arial"/>
              </a:defRPr>
            </a:lvl1pPr>
            <a:lvl2pPr marL="914400" lvl="1"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2pPr>
            <a:lvl3pPr marL="1371600" lvl="2"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3pPr>
            <a:lvl4pPr marL="1828800" lvl="3"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4pPr>
            <a:lvl5pPr marL="2286000" lvl="4" indent="-228600" algn="l">
              <a:spcBef>
                <a:spcPts val="480"/>
              </a:spcBef>
              <a:spcAft>
                <a:spcPts val="0"/>
              </a:spcAft>
              <a:buClr>
                <a:schemeClr val="lt1"/>
              </a:buClr>
              <a:buSzPts val="2400"/>
              <a:buFont typeface="Arial"/>
              <a:buNone/>
              <a:defRPr sz="2400">
                <a:solidFill>
                  <a:schemeClr val="lt1"/>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 name="Google Shape;42;p7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
        <p:cNvGrpSpPr/>
        <p:nvPr/>
      </p:nvGrpSpPr>
      <p:grpSpPr>
        <a:xfrm>
          <a:off x="0" y="0"/>
          <a:ext cx="0" cy="0"/>
          <a:chOff x="0" y="0"/>
          <a:chExt cx="0" cy="0"/>
        </a:xfrm>
      </p:grpSpPr>
      <p:sp>
        <p:nvSpPr>
          <p:cNvPr id="44" name="Google Shape;44;p7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ck Background">
  <p:cSld name="Black Background">
    <p:bg>
      <p:bgPr>
        <a:solidFill>
          <a:schemeClr val="dk1"/>
        </a:solidFill>
        <a:effectLst/>
      </p:bgPr>
    </p:bg>
    <p:spTree>
      <p:nvGrpSpPr>
        <p:cNvPr id="1" name="Shape 45"/>
        <p:cNvGrpSpPr/>
        <p:nvPr/>
      </p:nvGrpSpPr>
      <p:grpSpPr>
        <a:xfrm>
          <a:off x="0" y="0"/>
          <a:ext cx="0" cy="0"/>
          <a:chOff x="0" y="0"/>
          <a:chExt cx="0" cy="0"/>
        </a:xfrm>
      </p:grpSpPr>
      <p:sp>
        <p:nvSpPr>
          <p:cNvPr id="46" name="Google Shape;46;p6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ck Background">
  <p:cSld name="Black Background">
    <p:bg>
      <p:bgPr>
        <a:solidFill>
          <a:schemeClr val="dk1"/>
        </a:solidFill>
        <a:effectLst/>
      </p:bgPr>
    </p:bg>
    <p:spTree>
      <p:nvGrpSpPr>
        <p:cNvPr id="1" name="Shape 51"/>
        <p:cNvGrpSpPr/>
        <p:nvPr/>
      </p:nvGrpSpPr>
      <p:grpSpPr>
        <a:xfrm>
          <a:off x="0" y="0"/>
          <a:ext cx="0" cy="0"/>
          <a:chOff x="0" y="0"/>
          <a:chExt cx="0" cy="0"/>
        </a:xfrm>
      </p:grpSpPr>
      <p:sp>
        <p:nvSpPr>
          <p:cNvPr id="52" name="Google Shape;52;p6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400">
                <a:solidFill>
                  <a:schemeClr val="accent6"/>
                </a:solidFill>
                <a:latin typeface="Arial"/>
                <a:ea typeface="Arial"/>
                <a:cs typeface="Arial"/>
                <a:sym typeface="Arial"/>
              </a:defRPr>
            </a:lvl1pPr>
            <a:lvl2pPr marL="0" marR="0" lvl="1" indent="0" algn="r">
              <a:spcBef>
                <a:spcPts val="0"/>
              </a:spcBef>
              <a:buNone/>
              <a:defRPr sz="1400">
                <a:solidFill>
                  <a:schemeClr val="accent6"/>
                </a:solidFill>
                <a:latin typeface="Arial"/>
                <a:ea typeface="Arial"/>
                <a:cs typeface="Arial"/>
                <a:sym typeface="Arial"/>
              </a:defRPr>
            </a:lvl2pPr>
            <a:lvl3pPr marL="0" marR="0" lvl="2" indent="0" algn="r">
              <a:spcBef>
                <a:spcPts val="0"/>
              </a:spcBef>
              <a:buNone/>
              <a:defRPr sz="1400">
                <a:solidFill>
                  <a:schemeClr val="accent6"/>
                </a:solidFill>
                <a:latin typeface="Arial"/>
                <a:ea typeface="Arial"/>
                <a:cs typeface="Arial"/>
                <a:sym typeface="Arial"/>
              </a:defRPr>
            </a:lvl3pPr>
            <a:lvl4pPr marL="0" marR="0" lvl="3" indent="0" algn="r">
              <a:spcBef>
                <a:spcPts val="0"/>
              </a:spcBef>
              <a:buNone/>
              <a:defRPr sz="1400">
                <a:solidFill>
                  <a:schemeClr val="accent6"/>
                </a:solidFill>
                <a:latin typeface="Arial"/>
                <a:ea typeface="Arial"/>
                <a:cs typeface="Arial"/>
                <a:sym typeface="Arial"/>
              </a:defRPr>
            </a:lvl4pPr>
            <a:lvl5pPr marL="0" marR="0" lvl="4" indent="0" algn="r">
              <a:spcBef>
                <a:spcPts val="0"/>
              </a:spcBef>
              <a:buNone/>
              <a:defRPr sz="1400">
                <a:solidFill>
                  <a:schemeClr val="accent6"/>
                </a:solidFill>
                <a:latin typeface="Arial"/>
                <a:ea typeface="Arial"/>
                <a:cs typeface="Arial"/>
                <a:sym typeface="Arial"/>
              </a:defRPr>
            </a:lvl5pPr>
            <a:lvl6pPr marL="0" marR="0" lvl="5" indent="0" algn="r">
              <a:spcBef>
                <a:spcPts val="0"/>
              </a:spcBef>
              <a:buNone/>
              <a:defRPr sz="1400">
                <a:solidFill>
                  <a:schemeClr val="accent6"/>
                </a:solidFill>
                <a:latin typeface="Arial"/>
                <a:ea typeface="Arial"/>
                <a:cs typeface="Arial"/>
                <a:sym typeface="Arial"/>
              </a:defRPr>
            </a:lvl6pPr>
            <a:lvl7pPr marL="0" marR="0" lvl="6" indent="0" algn="r">
              <a:spcBef>
                <a:spcPts val="0"/>
              </a:spcBef>
              <a:buNone/>
              <a:defRPr sz="1400">
                <a:solidFill>
                  <a:schemeClr val="accent6"/>
                </a:solidFill>
                <a:latin typeface="Arial"/>
                <a:ea typeface="Arial"/>
                <a:cs typeface="Arial"/>
                <a:sym typeface="Arial"/>
              </a:defRPr>
            </a:lvl7pPr>
            <a:lvl8pPr marL="0" marR="0" lvl="7" indent="0" algn="r">
              <a:spcBef>
                <a:spcPts val="0"/>
              </a:spcBef>
              <a:buNone/>
              <a:defRPr sz="1400">
                <a:solidFill>
                  <a:schemeClr val="accent6"/>
                </a:solidFill>
                <a:latin typeface="Arial"/>
                <a:ea typeface="Arial"/>
                <a:cs typeface="Arial"/>
                <a:sym typeface="Arial"/>
              </a:defRPr>
            </a:lvl8pPr>
            <a:lvl9pPr marL="0" marR="0" lvl="8" indent="0" algn="r">
              <a:spcBef>
                <a:spcPts val="0"/>
              </a:spcBef>
              <a:buNone/>
              <a:defRPr sz="1400">
                <a:solidFill>
                  <a:schemeClr val="accent6"/>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6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6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2pPr>
            <a:lvl3pPr marL="1371600" marR="0" lvl="2"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3pPr>
            <a:lvl4pPr marL="1828800" marR="0" lvl="3"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4pPr>
            <a:lvl5pPr marL="2286000" marR="0" lvl="4" indent="-355600" algn="l" rtl="0">
              <a:spcBef>
                <a:spcPts val="400"/>
              </a:spcBef>
              <a:spcAft>
                <a:spcPts val="0"/>
              </a:spcAft>
              <a:buClr>
                <a:srgbClr val="7F7F7F"/>
              </a:buClr>
              <a:buSzPts val="2000"/>
              <a:buFont typeface="Arial"/>
              <a:buChar char="»"/>
              <a:defRPr sz="2000" b="0" i="0" u="none" strike="noStrike" cap="none">
                <a:solidFill>
                  <a:srgbClr val="7F7F7F"/>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63"/>
          <p:cNvSpPr txBox="1">
            <a:spLocks noGrp="1"/>
          </p:cNvSpPr>
          <p:nvPr>
            <p:ph type="sldNum" idx="12"/>
          </p:nvPr>
        </p:nvSpPr>
        <p:spPr>
          <a:xfrm>
            <a:off x="8832304" y="616530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757575"/>
                </a:solidFill>
                <a:latin typeface="Arial"/>
                <a:ea typeface="Arial"/>
                <a:cs typeface="Arial"/>
                <a:sym typeface="Arial"/>
              </a:defRPr>
            </a:lvl1pPr>
            <a:lvl2pPr marL="0" marR="0" lvl="1" indent="0" algn="r" rtl="0">
              <a:spcBef>
                <a:spcPts val="0"/>
              </a:spcBef>
              <a:buNone/>
              <a:defRPr sz="1200" b="0" i="0" u="none" strike="noStrike" cap="none">
                <a:solidFill>
                  <a:srgbClr val="757575"/>
                </a:solidFill>
                <a:latin typeface="Arial"/>
                <a:ea typeface="Arial"/>
                <a:cs typeface="Arial"/>
                <a:sym typeface="Arial"/>
              </a:defRPr>
            </a:lvl2pPr>
            <a:lvl3pPr marL="0" marR="0" lvl="2" indent="0" algn="r" rtl="0">
              <a:spcBef>
                <a:spcPts val="0"/>
              </a:spcBef>
              <a:buNone/>
              <a:defRPr sz="1200" b="0" i="0" u="none" strike="noStrike" cap="none">
                <a:solidFill>
                  <a:srgbClr val="757575"/>
                </a:solidFill>
                <a:latin typeface="Arial"/>
                <a:ea typeface="Arial"/>
                <a:cs typeface="Arial"/>
                <a:sym typeface="Arial"/>
              </a:defRPr>
            </a:lvl3pPr>
            <a:lvl4pPr marL="0" marR="0" lvl="3" indent="0" algn="r" rtl="0">
              <a:spcBef>
                <a:spcPts val="0"/>
              </a:spcBef>
              <a:buNone/>
              <a:defRPr sz="1200" b="0" i="0" u="none" strike="noStrike" cap="none">
                <a:solidFill>
                  <a:srgbClr val="757575"/>
                </a:solidFill>
                <a:latin typeface="Arial"/>
                <a:ea typeface="Arial"/>
                <a:cs typeface="Arial"/>
                <a:sym typeface="Arial"/>
              </a:defRPr>
            </a:lvl4pPr>
            <a:lvl5pPr marL="0" marR="0" lvl="4" indent="0" algn="r" rtl="0">
              <a:spcBef>
                <a:spcPts val="0"/>
              </a:spcBef>
              <a:buNone/>
              <a:defRPr sz="1200" b="0" i="0" u="none" strike="noStrike" cap="none">
                <a:solidFill>
                  <a:srgbClr val="757575"/>
                </a:solidFill>
                <a:latin typeface="Arial"/>
                <a:ea typeface="Arial"/>
                <a:cs typeface="Arial"/>
                <a:sym typeface="Arial"/>
              </a:defRPr>
            </a:lvl5pPr>
            <a:lvl6pPr marL="0" marR="0" lvl="5" indent="0" algn="r" rtl="0">
              <a:spcBef>
                <a:spcPts val="0"/>
              </a:spcBef>
              <a:buNone/>
              <a:defRPr sz="1200" b="0" i="0" u="none" strike="noStrike" cap="none">
                <a:solidFill>
                  <a:srgbClr val="757575"/>
                </a:solidFill>
                <a:latin typeface="Arial"/>
                <a:ea typeface="Arial"/>
                <a:cs typeface="Arial"/>
                <a:sym typeface="Arial"/>
              </a:defRPr>
            </a:lvl6pPr>
            <a:lvl7pPr marL="0" marR="0" lvl="6" indent="0" algn="r" rtl="0">
              <a:spcBef>
                <a:spcPts val="0"/>
              </a:spcBef>
              <a:buNone/>
              <a:defRPr sz="1200" b="0" i="0" u="none" strike="noStrike" cap="none">
                <a:solidFill>
                  <a:srgbClr val="757575"/>
                </a:solidFill>
                <a:latin typeface="Arial"/>
                <a:ea typeface="Arial"/>
                <a:cs typeface="Arial"/>
                <a:sym typeface="Arial"/>
              </a:defRPr>
            </a:lvl7pPr>
            <a:lvl8pPr marL="0" marR="0" lvl="7" indent="0" algn="r" rtl="0">
              <a:spcBef>
                <a:spcPts val="0"/>
              </a:spcBef>
              <a:buNone/>
              <a:defRPr sz="1200" b="0" i="0" u="none" strike="noStrike" cap="none">
                <a:solidFill>
                  <a:srgbClr val="757575"/>
                </a:solidFill>
                <a:latin typeface="Arial"/>
                <a:ea typeface="Arial"/>
                <a:cs typeface="Arial"/>
                <a:sym typeface="Arial"/>
              </a:defRPr>
            </a:lvl8pPr>
            <a:lvl9pPr marL="0" marR="0" lvl="8" indent="0" algn="r" rtl="0">
              <a:spcBef>
                <a:spcPts val="0"/>
              </a:spcBef>
              <a:buNone/>
              <a:defRPr sz="1200" b="0" i="0" u="none" strike="noStrike" cap="none">
                <a:solidFill>
                  <a:srgbClr val="757575"/>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
        <p:cNvGrpSpPr/>
        <p:nvPr/>
      </p:nvGrpSpPr>
      <p:grpSpPr>
        <a:xfrm>
          <a:off x="0" y="0"/>
          <a:ext cx="0" cy="0"/>
          <a:chOff x="0" y="0"/>
          <a:chExt cx="0" cy="0"/>
        </a:xfrm>
      </p:grpSpPr>
      <p:sp>
        <p:nvSpPr>
          <p:cNvPr id="48" name="Google Shape;48;p67"/>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lt1"/>
              </a:buClr>
              <a:buSzPts val="3200"/>
              <a:buFont typeface="Arial"/>
              <a:buNone/>
              <a:defRPr sz="3200" b="1"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67"/>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6pPr>
            <a:lvl7pPr marL="3200400" marR="0" lvl="6"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7pPr>
            <a:lvl8pPr marL="3657600" marR="0" lvl="7"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8pPr>
            <a:lvl9pPr marL="4114800" marR="0" lvl="8" indent="-355600" algn="l" rtl="0">
              <a:spcBef>
                <a:spcPts val="4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9pPr>
          </a:lstStyle>
          <a:p>
            <a:endParaRPr/>
          </a:p>
        </p:txBody>
      </p:sp>
      <p:sp>
        <p:nvSpPr>
          <p:cNvPr id="50" name="Google Shape;50;p67"/>
          <p:cNvSpPr txBox="1">
            <a:spLocks noGrp="1"/>
          </p:cNvSpPr>
          <p:nvPr>
            <p:ph type="sldNum" idx="12"/>
          </p:nvPr>
        </p:nvSpPr>
        <p:spPr>
          <a:xfrm>
            <a:off x="8832304" y="6165304"/>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u="none">
                <a:solidFill>
                  <a:schemeClr val="lt1"/>
                </a:solidFill>
                <a:latin typeface="Arial"/>
                <a:ea typeface="Arial"/>
                <a:cs typeface="Arial"/>
                <a:sym typeface="Arial"/>
              </a:defRPr>
            </a:lvl1pPr>
            <a:lvl2pPr marL="0" marR="0" lvl="1" indent="0" algn="r" rtl="0">
              <a:spcBef>
                <a:spcPts val="0"/>
              </a:spcBef>
              <a:buNone/>
              <a:defRPr sz="1200" b="0" u="none">
                <a:solidFill>
                  <a:schemeClr val="lt1"/>
                </a:solidFill>
                <a:latin typeface="Arial"/>
                <a:ea typeface="Arial"/>
                <a:cs typeface="Arial"/>
                <a:sym typeface="Arial"/>
              </a:defRPr>
            </a:lvl2pPr>
            <a:lvl3pPr marL="0" marR="0" lvl="2" indent="0" algn="r" rtl="0">
              <a:spcBef>
                <a:spcPts val="0"/>
              </a:spcBef>
              <a:buNone/>
              <a:defRPr sz="1200" b="0" u="none">
                <a:solidFill>
                  <a:schemeClr val="lt1"/>
                </a:solidFill>
                <a:latin typeface="Arial"/>
                <a:ea typeface="Arial"/>
                <a:cs typeface="Arial"/>
                <a:sym typeface="Arial"/>
              </a:defRPr>
            </a:lvl3pPr>
            <a:lvl4pPr marL="0" marR="0" lvl="3" indent="0" algn="r" rtl="0">
              <a:spcBef>
                <a:spcPts val="0"/>
              </a:spcBef>
              <a:buNone/>
              <a:defRPr sz="1200" b="0" u="none">
                <a:solidFill>
                  <a:schemeClr val="lt1"/>
                </a:solidFill>
                <a:latin typeface="Arial"/>
                <a:ea typeface="Arial"/>
                <a:cs typeface="Arial"/>
                <a:sym typeface="Arial"/>
              </a:defRPr>
            </a:lvl4pPr>
            <a:lvl5pPr marL="0" marR="0" lvl="4" indent="0" algn="r" rtl="0">
              <a:spcBef>
                <a:spcPts val="0"/>
              </a:spcBef>
              <a:buNone/>
              <a:defRPr sz="1200" b="0" u="none">
                <a:solidFill>
                  <a:schemeClr val="lt1"/>
                </a:solidFill>
                <a:latin typeface="Arial"/>
                <a:ea typeface="Arial"/>
                <a:cs typeface="Arial"/>
                <a:sym typeface="Arial"/>
              </a:defRPr>
            </a:lvl5pPr>
            <a:lvl6pPr marL="0" marR="0" lvl="5" indent="0" algn="r" rtl="0">
              <a:spcBef>
                <a:spcPts val="0"/>
              </a:spcBef>
              <a:buNone/>
              <a:defRPr sz="1200" b="0" u="none">
                <a:solidFill>
                  <a:schemeClr val="lt1"/>
                </a:solidFill>
                <a:latin typeface="Arial"/>
                <a:ea typeface="Arial"/>
                <a:cs typeface="Arial"/>
                <a:sym typeface="Arial"/>
              </a:defRPr>
            </a:lvl6pPr>
            <a:lvl7pPr marL="0" marR="0" lvl="6" indent="0" algn="r" rtl="0">
              <a:spcBef>
                <a:spcPts val="0"/>
              </a:spcBef>
              <a:buNone/>
              <a:defRPr sz="1200" b="0" u="none">
                <a:solidFill>
                  <a:schemeClr val="lt1"/>
                </a:solidFill>
                <a:latin typeface="Arial"/>
                <a:ea typeface="Arial"/>
                <a:cs typeface="Arial"/>
                <a:sym typeface="Arial"/>
              </a:defRPr>
            </a:lvl7pPr>
            <a:lvl8pPr marL="0" marR="0" lvl="7" indent="0" algn="r" rtl="0">
              <a:spcBef>
                <a:spcPts val="0"/>
              </a:spcBef>
              <a:buNone/>
              <a:defRPr sz="1200" b="0" u="none">
                <a:solidFill>
                  <a:schemeClr val="lt1"/>
                </a:solidFill>
                <a:latin typeface="Arial"/>
                <a:ea typeface="Arial"/>
                <a:cs typeface="Arial"/>
                <a:sym typeface="Arial"/>
              </a:defRPr>
            </a:lvl8pPr>
            <a:lvl9pPr marL="0" marR="0" lvl="8" indent="0" algn="r" rtl="0">
              <a:spcBef>
                <a:spcPts val="0"/>
              </a:spcBef>
              <a:buNone/>
              <a:defRPr sz="1200" b="0" u="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8" r:id="rId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7.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9.xml"/><Relationship Id="rId1" Type="http://schemas.openxmlformats.org/officeDocument/2006/relationships/slideLayout" Target="../slideLayouts/slideLayout9.xml"/><Relationship Id="rId4" Type="http://schemas.openxmlformats.org/officeDocument/2006/relationships/image" Target="../media/image2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0.xml"/><Relationship Id="rId1" Type="http://schemas.openxmlformats.org/officeDocument/2006/relationships/slideLayout" Target="../slideLayouts/slideLayout9.xml"/><Relationship Id="rId4" Type="http://schemas.openxmlformats.org/officeDocument/2006/relationships/image" Target="../media/image25.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pic>
        <p:nvPicPr>
          <p:cNvPr id="61" name="Google Shape;61;p1" descr="21239 4"/>
          <p:cNvPicPr preferRelativeResize="0"/>
          <p:nvPr/>
        </p:nvPicPr>
        <p:blipFill rotWithShape="1">
          <a:blip r:embed="rId3">
            <a:alphaModFix/>
          </a:blip>
          <a:srcRect/>
          <a:stretch/>
        </p:blipFill>
        <p:spPr>
          <a:xfrm>
            <a:off x="207096" y="159049"/>
            <a:ext cx="5888904" cy="6450106"/>
          </a:xfrm>
          <a:prstGeom prst="rect">
            <a:avLst/>
          </a:prstGeom>
          <a:noFill/>
          <a:ln>
            <a:noFill/>
          </a:ln>
        </p:spPr>
      </p:pic>
      <p:sp>
        <p:nvSpPr>
          <p:cNvPr id="59" name="Google Shape;59;p1"/>
          <p:cNvSpPr txBox="1"/>
          <p:nvPr/>
        </p:nvSpPr>
        <p:spPr>
          <a:xfrm>
            <a:off x="6284528" y="4369477"/>
            <a:ext cx="3273425" cy="3077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400"/>
              <a:buFont typeface="Arial Narrow"/>
              <a:buNone/>
            </a:pPr>
            <a:r>
              <a:rPr lang="en-US" sz="1400" b="1" i="1" u="none" strike="noStrike" cap="none" dirty="0">
                <a:solidFill>
                  <a:schemeClr val="dk1"/>
                </a:solidFill>
                <a:latin typeface="Arial Narrow"/>
                <a:ea typeface="Arial Narrow"/>
                <a:cs typeface="Arial Narrow"/>
                <a:sym typeface="Arial Narrow"/>
              </a:rPr>
              <a:t>Version 3 (December 2024)</a:t>
            </a:r>
          </a:p>
        </p:txBody>
      </p:sp>
      <p:sp>
        <p:nvSpPr>
          <p:cNvPr id="60" name="Google Shape;60;p1"/>
          <p:cNvSpPr txBox="1"/>
          <p:nvPr/>
        </p:nvSpPr>
        <p:spPr>
          <a:xfrm>
            <a:off x="6284528" y="1597511"/>
            <a:ext cx="6448397" cy="1615926"/>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1"/>
              </a:buClr>
              <a:buSzPts val="3200"/>
              <a:buFont typeface="Arial"/>
              <a:buNone/>
            </a:pPr>
            <a:r>
              <a:rPr lang="en-US" sz="3200" b="1" i="0" u="none" strike="noStrike" cap="none" dirty="0">
                <a:solidFill>
                  <a:schemeClr val="dk1"/>
                </a:solidFill>
                <a:latin typeface="Arial"/>
                <a:ea typeface="Arial"/>
                <a:cs typeface="Arial"/>
                <a:sym typeface="Arial"/>
              </a:rPr>
              <a:t>Design of Seismic-Resistant Steel Building Structures</a:t>
            </a:r>
            <a:endParaRPr dirty="0"/>
          </a:p>
          <a:p>
            <a:pPr marL="0" marR="0" lvl="0" indent="0" algn="l" rtl="0">
              <a:spcBef>
                <a:spcPts val="560"/>
              </a:spcBef>
              <a:spcAft>
                <a:spcPts val="0"/>
              </a:spcAft>
              <a:buClr>
                <a:schemeClr val="dk1"/>
              </a:buClr>
              <a:buSzPts val="2800"/>
              <a:buFont typeface="Calibri"/>
              <a:buNone/>
            </a:pPr>
            <a:r>
              <a:rPr lang="en-US" sz="2800" b="0" i="0" u="none" strike="noStrike" cap="none" dirty="0">
                <a:solidFill>
                  <a:schemeClr val="dk1"/>
                </a:solidFill>
                <a:latin typeface="Calibri"/>
                <a:ea typeface="Calibri"/>
                <a:cs typeface="Calibri"/>
                <a:sym typeface="Calibri"/>
              </a:rPr>
              <a:t>5. Buckling-Restrained Braced Frames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10"/>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Brace Behavior Under Cyclic Axial Loading</a:t>
            </a:r>
            <a:endParaRPr/>
          </a:p>
        </p:txBody>
      </p:sp>
      <p:sp>
        <p:nvSpPr>
          <p:cNvPr id="408" name="Google Shape;408;p1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grpSp>
        <p:nvGrpSpPr>
          <p:cNvPr id="409" name="Google Shape;409;p10"/>
          <p:cNvGrpSpPr/>
          <p:nvPr/>
        </p:nvGrpSpPr>
        <p:grpSpPr>
          <a:xfrm>
            <a:off x="1035571" y="1797968"/>
            <a:ext cx="3657600" cy="3657600"/>
            <a:chOff x="576" y="1008"/>
            <a:chExt cx="2304" cy="2304"/>
          </a:xfrm>
        </p:grpSpPr>
        <p:cxnSp>
          <p:nvCxnSpPr>
            <p:cNvPr id="410" name="Google Shape;410;p10"/>
            <p:cNvCxnSpPr/>
            <p:nvPr/>
          </p:nvCxnSpPr>
          <p:spPr>
            <a:xfrm>
              <a:off x="1728" y="1008"/>
              <a:ext cx="0" cy="2304"/>
            </a:xfrm>
            <a:prstGeom prst="straightConnector1">
              <a:avLst/>
            </a:prstGeom>
            <a:noFill/>
            <a:ln w="38100" cap="flat" cmpd="sng">
              <a:solidFill>
                <a:schemeClr val="dk2"/>
              </a:solidFill>
              <a:prstDash val="solid"/>
              <a:round/>
              <a:headEnd type="triangle" w="med" len="med"/>
              <a:tailEnd type="none" w="med" len="med"/>
            </a:ln>
          </p:spPr>
        </p:cxnSp>
        <p:cxnSp>
          <p:nvCxnSpPr>
            <p:cNvPr id="411" name="Google Shape;411;p10"/>
            <p:cNvCxnSpPr/>
            <p:nvPr/>
          </p:nvCxnSpPr>
          <p:spPr>
            <a:xfrm>
              <a:off x="1728" y="1008"/>
              <a:ext cx="0" cy="2304"/>
            </a:xfrm>
            <a:prstGeom prst="straightConnector1">
              <a:avLst/>
            </a:prstGeom>
            <a:noFill/>
            <a:ln w="38100" cap="flat" cmpd="sng">
              <a:solidFill>
                <a:schemeClr val="dk2"/>
              </a:solidFill>
              <a:prstDash val="solid"/>
              <a:round/>
              <a:headEnd type="triangle" w="med" len="med"/>
              <a:tailEnd type="none" w="med" len="med"/>
            </a:ln>
          </p:spPr>
        </p:cxnSp>
      </p:grpSp>
      <p:sp>
        <p:nvSpPr>
          <p:cNvPr id="412" name="Google Shape;412;p10"/>
          <p:cNvSpPr txBox="1"/>
          <p:nvPr/>
        </p:nvSpPr>
        <p:spPr>
          <a:xfrm>
            <a:off x="2635771" y="1340768"/>
            <a:ext cx="5334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P</a:t>
            </a:r>
            <a:endParaRPr/>
          </a:p>
        </p:txBody>
      </p:sp>
      <p:sp>
        <p:nvSpPr>
          <p:cNvPr id="413" name="Google Shape;413;p10"/>
          <p:cNvSpPr/>
          <p:nvPr/>
        </p:nvSpPr>
        <p:spPr>
          <a:xfrm>
            <a:off x="6059934" y="5360640"/>
            <a:ext cx="228600" cy="152400"/>
          </a:xfrm>
          <a:prstGeom prst="triangle">
            <a:avLst>
              <a:gd name="adj"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414" name="Google Shape;414;p10"/>
          <p:cNvCxnSpPr/>
          <p:nvPr/>
        </p:nvCxnSpPr>
        <p:spPr>
          <a:xfrm>
            <a:off x="6256784" y="5284440"/>
            <a:ext cx="2743200" cy="0"/>
          </a:xfrm>
          <a:prstGeom prst="straightConnector1">
            <a:avLst/>
          </a:prstGeom>
          <a:noFill/>
          <a:ln w="38100" cap="flat" cmpd="sng">
            <a:solidFill>
              <a:schemeClr val="dk1"/>
            </a:solidFill>
            <a:prstDash val="solid"/>
            <a:round/>
            <a:headEnd type="none" w="med" len="med"/>
            <a:tailEnd type="none" w="med" len="med"/>
          </a:ln>
        </p:spPr>
      </p:cxnSp>
      <p:sp>
        <p:nvSpPr>
          <p:cNvPr id="415" name="Google Shape;415;p10"/>
          <p:cNvSpPr/>
          <p:nvPr/>
        </p:nvSpPr>
        <p:spPr>
          <a:xfrm>
            <a:off x="6104384" y="5208240"/>
            <a:ext cx="152400" cy="152400"/>
          </a:xfrm>
          <a:prstGeom prst="ellipse">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16" name="Google Shape;416;p10"/>
          <p:cNvSpPr/>
          <p:nvPr/>
        </p:nvSpPr>
        <p:spPr>
          <a:xfrm>
            <a:off x="8999984" y="5208240"/>
            <a:ext cx="152400" cy="152400"/>
          </a:xfrm>
          <a:prstGeom prst="ellipse">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417" name="Google Shape;417;p10"/>
          <p:cNvGrpSpPr/>
          <p:nvPr/>
        </p:nvGrpSpPr>
        <p:grpSpPr>
          <a:xfrm>
            <a:off x="5951984" y="5513040"/>
            <a:ext cx="457200" cy="76200"/>
            <a:chOff x="3264" y="1728"/>
            <a:chExt cx="288" cy="48"/>
          </a:xfrm>
        </p:grpSpPr>
        <p:cxnSp>
          <p:nvCxnSpPr>
            <p:cNvPr id="418" name="Google Shape;418;p10"/>
            <p:cNvCxnSpPr/>
            <p:nvPr/>
          </p:nvCxnSpPr>
          <p:spPr>
            <a:xfrm>
              <a:off x="3264" y="1728"/>
              <a:ext cx="288" cy="0"/>
            </a:xfrm>
            <a:prstGeom prst="straightConnector1">
              <a:avLst/>
            </a:prstGeom>
            <a:noFill/>
            <a:ln w="19050" cap="flat" cmpd="sng">
              <a:solidFill>
                <a:schemeClr val="dk1"/>
              </a:solidFill>
              <a:prstDash val="solid"/>
              <a:round/>
              <a:headEnd type="none" w="med" len="med"/>
              <a:tailEnd type="none" w="med" len="med"/>
            </a:ln>
          </p:spPr>
        </p:cxnSp>
        <p:cxnSp>
          <p:nvCxnSpPr>
            <p:cNvPr id="419" name="Google Shape;419;p10"/>
            <p:cNvCxnSpPr/>
            <p:nvPr/>
          </p:nvCxnSpPr>
          <p:spPr>
            <a:xfrm flipH="1">
              <a:off x="3264"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420" name="Google Shape;420;p10"/>
            <p:cNvCxnSpPr/>
            <p:nvPr/>
          </p:nvCxnSpPr>
          <p:spPr>
            <a:xfrm flipH="1">
              <a:off x="3312"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421" name="Google Shape;421;p10"/>
            <p:cNvCxnSpPr/>
            <p:nvPr/>
          </p:nvCxnSpPr>
          <p:spPr>
            <a:xfrm flipH="1">
              <a:off x="3360"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422" name="Google Shape;422;p10"/>
            <p:cNvCxnSpPr/>
            <p:nvPr/>
          </p:nvCxnSpPr>
          <p:spPr>
            <a:xfrm flipH="1">
              <a:off x="3408"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423" name="Google Shape;423;p10"/>
            <p:cNvCxnSpPr/>
            <p:nvPr/>
          </p:nvCxnSpPr>
          <p:spPr>
            <a:xfrm flipH="1">
              <a:off x="3408"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424" name="Google Shape;424;p10"/>
            <p:cNvCxnSpPr/>
            <p:nvPr/>
          </p:nvCxnSpPr>
          <p:spPr>
            <a:xfrm flipH="1">
              <a:off x="3456" y="1728"/>
              <a:ext cx="48" cy="48"/>
            </a:xfrm>
            <a:prstGeom prst="straightConnector1">
              <a:avLst/>
            </a:prstGeom>
            <a:noFill/>
            <a:ln w="19050" cap="flat" cmpd="sng">
              <a:solidFill>
                <a:schemeClr val="dk1"/>
              </a:solidFill>
              <a:prstDash val="solid"/>
              <a:round/>
              <a:headEnd type="none" w="med" len="med"/>
              <a:tailEnd type="none" w="med" len="med"/>
            </a:ln>
          </p:spPr>
        </p:cxnSp>
      </p:grpSp>
      <p:grpSp>
        <p:nvGrpSpPr>
          <p:cNvPr id="425" name="Google Shape;425;p10"/>
          <p:cNvGrpSpPr/>
          <p:nvPr/>
        </p:nvGrpSpPr>
        <p:grpSpPr>
          <a:xfrm>
            <a:off x="8847584" y="5360640"/>
            <a:ext cx="457200" cy="228600"/>
            <a:chOff x="5088" y="1632"/>
            <a:chExt cx="288" cy="144"/>
          </a:xfrm>
        </p:grpSpPr>
        <p:sp>
          <p:nvSpPr>
            <p:cNvPr id="426" name="Google Shape;426;p10"/>
            <p:cNvSpPr/>
            <p:nvPr/>
          </p:nvSpPr>
          <p:spPr>
            <a:xfrm>
              <a:off x="5164" y="1632"/>
              <a:ext cx="144" cy="96"/>
            </a:xfrm>
            <a:prstGeom prst="triangle">
              <a:avLst>
                <a:gd name="adj"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427" name="Google Shape;427;p10"/>
            <p:cNvGrpSpPr/>
            <p:nvPr/>
          </p:nvGrpSpPr>
          <p:grpSpPr>
            <a:xfrm>
              <a:off x="5088" y="1728"/>
              <a:ext cx="288" cy="48"/>
              <a:chOff x="5088" y="1728"/>
              <a:chExt cx="288" cy="48"/>
            </a:xfrm>
          </p:grpSpPr>
          <p:cxnSp>
            <p:nvCxnSpPr>
              <p:cNvPr id="428" name="Google Shape;428;p10"/>
              <p:cNvCxnSpPr/>
              <p:nvPr/>
            </p:nvCxnSpPr>
            <p:spPr>
              <a:xfrm>
                <a:off x="5088" y="1728"/>
                <a:ext cx="288" cy="0"/>
              </a:xfrm>
              <a:prstGeom prst="straightConnector1">
                <a:avLst/>
              </a:prstGeom>
              <a:noFill/>
              <a:ln w="19050" cap="flat" cmpd="sng">
                <a:solidFill>
                  <a:schemeClr val="dk1"/>
                </a:solidFill>
                <a:prstDash val="solid"/>
                <a:round/>
                <a:headEnd type="none" w="med" len="med"/>
                <a:tailEnd type="none" w="med" len="med"/>
              </a:ln>
            </p:spPr>
          </p:cxnSp>
          <p:sp>
            <p:nvSpPr>
              <p:cNvPr id="429" name="Google Shape;429;p10"/>
              <p:cNvSpPr/>
              <p:nvPr/>
            </p:nvSpPr>
            <p:spPr>
              <a:xfrm>
                <a:off x="5109"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30" name="Google Shape;430;p10"/>
              <p:cNvSpPr/>
              <p:nvPr/>
            </p:nvSpPr>
            <p:spPr>
              <a:xfrm>
                <a:off x="5205"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31" name="Google Shape;431;p10"/>
              <p:cNvSpPr/>
              <p:nvPr/>
            </p:nvSpPr>
            <p:spPr>
              <a:xfrm>
                <a:off x="5301"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432" name="Google Shape;432;p10"/>
          <p:cNvSpPr/>
          <p:nvPr/>
        </p:nvSpPr>
        <p:spPr>
          <a:xfrm>
            <a:off x="1991246" y="3587081"/>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33" name="Google Shape;433;p10"/>
          <p:cNvSpPr/>
          <p:nvPr/>
        </p:nvSpPr>
        <p:spPr>
          <a:xfrm>
            <a:off x="1589609" y="4039518"/>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434" name="Google Shape;434;p10"/>
          <p:cNvCxnSpPr/>
          <p:nvPr/>
        </p:nvCxnSpPr>
        <p:spPr>
          <a:xfrm>
            <a:off x="2775471" y="4763418"/>
            <a:ext cx="190500" cy="0"/>
          </a:xfrm>
          <a:prstGeom prst="straightConnector1">
            <a:avLst/>
          </a:prstGeom>
          <a:noFill/>
          <a:ln w="28575" cap="flat" cmpd="sng">
            <a:solidFill>
              <a:schemeClr val="dk1"/>
            </a:solidFill>
            <a:prstDash val="solid"/>
            <a:round/>
            <a:headEnd type="none" w="med" len="med"/>
            <a:tailEnd type="none" w="med" len="med"/>
          </a:ln>
        </p:spPr>
      </p:cxnSp>
      <p:sp>
        <p:nvSpPr>
          <p:cNvPr id="435" name="Google Shape;435;p10"/>
          <p:cNvSpPr/>
          <p:nvPr/>
        </p:nvSpPr>
        <p:spPr>
          <a:xfrm>
            <a:off x="2584971" y="4725318"/>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36" name="Google Shape;436;p10"/>
          <p:cNvSpPr/>
          <p:nvPr/>
        </p:nvSpPr>
        <p:spPr>
          <a:xfrm>
            <a:off x="1630884" y="3655343"/>
            <a:ext cx="381000" cy="400050"/>
          </a:xfrm>
          <a:custGeom>
            <a:avLst/>
            <a:gdLst/>
            <a:ahLst/>
            <a:cxnLst/>
            <a:rect l="l" t="t" r="r" b="b"/>
            <a:pathLst>
              <a:path w="240" h="252" extrusionOk="0">
                <a:moveTo>
                  <a:pt x="0" y="252"/>
                </a:moveTo>
                <a:lnTo>
                  <a:pt x="240" y="0"/>
                </a:ln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37" name="Google Shape;437;p10"/>
          <p:cNvSpPr/>
          <p:nvPr/>
        </p:nvSpPr>
        <p:spPr>
          <a:xfrm>
            <a:off x="4220096" y="1974181"/>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438" name="Google Shape;438;p10"/>
          <p:cNvCxnSpPr/>
          <p:nvPr/>
        </p:nvCxnSpPr>
        <p:spPr>
          <a:xfrm>
            <a:off x="2772296" y="2048793"/>
            <a:ext cx="190500" cy="0"/>
          </a:xfrm>
          <a:prstGeom prst="straightConnector1">
            <a:avLst/>
          </a:prstGeom>
          <a:noFill/>
          <a:ln w="28575" cap="flat" cmpd="sng">
            <a:solidFill>
              <a:schemeClr val="dk1"/>
            </a:solidFill>
            <a:prstDash val="solid"/>
            <a:round/>
            <a:headEnd type="none" w="med" len="med"/>
            <a:tailEnd type="none" w="med" len="med"/>
          </a:ln>
        </p:spPr>
      </p:cxnSp>
      <p:sp>
        <p:nvSpPr>
          <p:cNvPr id="439" name="Google Shape;439;p10"/>
          <p:cNvSpPr txBox="1"/>
          <p:nvPr/>
        </p:nvSpPr>
        <p:spPr>
          <a:xfrm>
            <a:off x="2223021" y="1874168"/>
            <a:ext cx="73025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Narrow"/>
              <a:buNone/>
            </a:pPr>
            <a:r>
              <a:rPr lang="en-US" sz="1800" b="1">
                <a:solidFill>
                  <a:schemeClr val="dk1"/>
                </a:solidFill>
                <a:latin typeface="Arial Narrow"/>
                <a:ea typeface="Arial Narrow"/>
                <a:cs typeface="Arial Narrow"/>
                <a:sym typeface="Arial Narrow"/>
              </a:rPr>
              <a:t>P</a:t>
            </a:r>
            <a:r>
              <a:rPr lang="en-US" sz="1800" b="1" baseline="-25000">
                <a:solidFill>
                  <a:schemeClr val="dk1"/>
                </a:solidFill>
                <a:latin typeface="Arial Narrow"/>
                <a:ea typeface="Arial Narrow"/>
                <a:cs typeface="Arial Narrow"/>
                <a:sym typeface="Arial Narrow"/>
              </a:rPr>
              <a:t>y</a:t>
            </a:r>
            <a:endParaRPr sz="1800" b="1">
              <a:solidFill>
                <a:schemeClr val="dk1"/>
              </a:solidFill>
              <a:latin typeface="Arial Narrow"/>
              <a:ea typeface="Arial Narrow"/>
              <a:cs typeface="Arial Narrow"/>
              <a:sym typeface="Arial Narrow"/>
            </a:endParaRPr>
          </a:p>
        </p:txBody>
      </p:sp>
      <p:sp>
        <p:nvSpPr>
          <p:cNvPr id="440" name="Google Shape;440;p10"/>
          <p:cNvSpPr/>
          <p:nvPr/>
        </p:nvSpPr>
        <p:spPr>
          <a:xfrm>
            <a:off x="3934346" y="3580731"/>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41" name="Google Shape;441;p10"/>
          <p:cNvSpPr/>
          <p:nvPr/>
        </p:nvSpPr>
        <p:spPr>
          <a:xfrm flipH="1">
            <a:off x="9723884" y="5132040"/>
            <a:ext cx="622300" cy="228600"/>
          </a:xfrm>
          <a:prstGeom prst="rightArrow">
            <a:avLst>
              <a:gd name="adj1" fmla="val 50000"/>
              <a:gd name="adj2" fmla="val 68056"/>
            </a:avLst>
          </a:prstGeom>
          <a:solidFill>
            <a:srgbClr val="FF0000"/>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42" name="Google Shape;442;p10"/>
          <p:cNvSpPr txBox="1"/>
          <p:nvPr/>
        </p:nvSpPr>
        <p:spPr>
          <a:xfrm>
            <a:off x="9723884" y="4751040"/>
            <a:ext cx="6985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P</a:t>
            </a:r>
            <a:endParaRPr/>
          </a:p>
        </p:txBody>
      </p:sp>
      <p:sp>
        <p:nvSpPr>
          <p:cNvPr id="443" name="Google Shape;443;p10"/>
          <p:cNvSpPr/>
          <p:nvPr/>
        </p:nvSpPr>
        <p:spPr>
          <a:xfrm>
            <a:off x="3654946" y="4272881"/>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44" name="Google Shape;444;p10"/>
          <p:cNvSpPr/>
          <p:nvPr/>
        </p:nvSpPr>
        <p:spPr>
          <a:xfrm>
            <a:off x="3715271" y="3652168"/>
            <a:ext cx="247650" cy="647700"/>
          </a:xfrm>
          <a:custGeom>
            <a:avLst/>
            <a:gdLst/>
            <a:ahLst/>
            <a:cxnLst/>
            <a:rect l="l" t="t" r="r" b="b"/>
            <a:pathLst>
              <a:path w="156" h="408" extrusionOk="0">
                <a:moveTo>
                  <a:pt x="156" y="0"/>
                </a:moveTo>
                <a:cubicBezTo>
                  <a:pt x="139" y="82"/>
                  <a:pt x="122" y="164"/>
                  <a:pt x="96" y="232"/>
                </a:cubicBezTo>
                <a:cubicBezTo>
                  <a:pt x="70" y="300"/>
                  <a:pt x="35" y="354"/>
                  <a:pt x="0" y="408"/>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5" name="Google Shape;445;p10"/>
          <p:cNvSpPr/>
          <p:nvPr/>
        </p:nvSpPr>
        <p:spPr>
          <a:xfrm>
            <a:off x="1165746" y="4037931"/>
            <a:ext cx="76200" cy="76200"/>
          </a:xfrm>
          <a:prstGeom prst="ellipse">
            <a:avLst/>
          </a:prstGeom>
          <a:solidFill>
            <a:srgbClr val="FC0128"/>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446" name="Google Shape;446;p10"/>
          <p:cNvGrpSpPr/>
          <p:nvPr/>
        </p:nvGrpSpPr>
        <p:grpSpPr>
          <a:xfrm>
            <a:off x="1238771" y="2015456"/>
            <a:ext cx="3013075" cy="2716212"/>
            <a:chOff x="692" y="953"/>
            <a:chExt cx="1898" cy="1711"/>
          </a:xfrm>
        </p:grpSpPr>
        <p:sp>
          <p:nvSpPr>
            <p:cNvPr id="447" name="Google Shape;447;p10"/>
            <p:cNvSpPr/>
            <p:nvPr/>
          </p:nvSpPr>
          <p:spPr>
            <a:xfrm>
              <a:off x="1575" y="1976"/>
              <a:ext cx="129" cy="688"/>
            </a:xfrm>
            <a:custGeom>
              <a:avLst/>
              <a:gdLst/>
              <a:ahLst/>
              <a:cxnLst/>
              <a:rect l="l" t="t" r="r" b="b"/>
              <a:pathLst>
                <a:path w="129" h="688" extrusionOk="0">
                  <a:moveTo>
                    <a:pt x="129" y="0"/>
                  </a:moveTo>
                  <a:cubicBezTo>
                    <a:pt x="110" y="157"/>
                    <a:pt x="91" y="317"/>
                    <a:pt x="69" y="432"/>
                  </a:cubicBezTo>
                  <a:cubicBezTo>
                    <a:pt x="47" y="547"/>
                    <a:pt x="14" y="635"/>
                    <a:pt x="0" y="688"/>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8" name="Google Shape;448;p10"/>
            <p:cNvSpPr/>
            <p:nvPr/>
          </p:nvSpPr>
          <p:spPr>
            <a:xfrm>
              <a:off x="957" y="2249"/>
              <a:ext cx="603" cy="412"/>
            </a:xfrm>
            <a:custGeom>
              <a:avLst/>
              <a:gdLst/>
              <a:ahLst/>
              <a:cxnLst/>
              <a:rect l="l" t="t" r="r" b="b"/>
              <a:pathLst>
                <a:path w="603" h="412" extrusionOk="0">
                  <a:moveTo>
                    <a:pt x="603" y="412"/>
                  </a:moveTo>
                  <a:cubicBezTo>
                    <a:pt x="592" y="369"/>
                    <a:pt x="583" y="215"/>
                    <a:pt x="531" y="151"/>
                  </a:cubicBezTo>
                  <a:cubicBezTo>
                    <a:pt x="479" y="87"/>
                    <a:pt x="376" y="50"/>
                    <a:pt x="288" y="25"/>
                  </a:cubicBezTo>
                  <a:cubicBezTo>
                    <a:pt x="200" y="0"/>
                    <a:pt x="60" y="6"/>
                    <a:pt x="0" y="1"/>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49" name="Google Shape;449;p10"/>
            <p:cNvSpPr/>
            <p:nvPr/>
          </p:nvSpPr>
          <p:spPr>
            <a:xfrm>
              <a:off x="1208" y="953"/>
              <a:ext cx="1356" cy="995"/>
            </a:xfrm>
            <a:custGeom>
              <a:avLst/>
              <a:gdLst/>
              <a:ahLst/>
              <a:cxnLst/>
              <a:rect l="l" t="t" r="r" b="b"/>
              <a:pathLst>
                <a:path w="1356" h="995" extrusionOk="0">
                  <a:moveTo>
                    <a:pt x="0" y="995"/>
                  </a:moveTo>
                  <a:cubicBezTo>
                    <a:pt x="69" y="936"/>
                    <a:pt x="139" y="878"/>
                    <a:pt x="236" y="791"/>
                  </a:cubicBezTo>
                  <a:cubicBezTo>
                    <a:pt x="333" y="704"/>
                    <a:pt x="500" y="563"/>
                    <a:pt x="584" y="475"/>
                  </a:cubicBezTo>
                  <a:cubicBezTo>
                    <a:pt x="668" y="387"/>
                    <a:pt x="691" y="334"/>
                    <a:pt x="740" y="263"/>
                  </a:cubicBezTo>
                  <a:cubicBezTo>
                    <a:pt x="789" y="192"/>
                    <a:pt x="817" y="90"/>
                    <a:pt x="876" y="47"/>
                  </a:cubicBezTo>
                  <a:cubicBezTo>
                    <a:pt x="935" y="4"/>
                    <a:pt x="1012" y="14"/>
                    <a:pt x="1092" y="7"/>
                  </a:cubicBezTo>
                  <a:cubicBezTo>
                    <a:pt x="1172" y="0"/>
                    <a:pt x="1264" y="1"/>
                    <a:pt x="1356" y="3"/>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0" name="Google Shape;450;p10"/>
            <p:cNvSpPr/>
            <p:nvPr/>
          </p:nvSpPr>
          <p:spPr>
            <a:xfrm>
              <a:off x="2418" y="978"/>
              <a:ext cx="172" cy="961"/>
            </a:xfrm>
            <a:custGeom>
              <a:avLst/>
              <a:gdLst/>
              <a:ahLst/>
              <a:cxnLst/>
              <a:rect l="l" t="t" r="r" b="b"/>
              <a:pathLst>
                <a:path w="172" h="961" extrusionOk="0">
                  <a:moveTo>
                    <a:pt x="172" y="0"/>
                  </a:moveTo>
                  <a:lnTo>
                    <a:pt x="0" y="961"/>
                  </a:ln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1" name="Google Shape;451;p10"/>
            <p:cNvSpPr/>
            <p:nvPr/>
          </p:nvSpPr>
          <p:spPr>
            <a:xfrm>
              <a:off x="692" y="2244"/>
              <a:ext cx="1520" cy="152"/>
            </a:xfrm>
            <a:custGeom>
              <a:avLst/>
              <a:gdLst/>
              <a:ahLst/>
              <a:cxnLst/>
              <a:rect l="l" t="t" r="r" b="b"/>
              <a:pathLst>
                <a:path w="1520" h="152" extrusionOk="0">
                  <a:moveTo>
                    <a:pt x="1520" y="152"/>
                  </a:moveTo>
                  <a:cubicBezTo>
                    <a:pt x="1504" y="130"/>
                    <a:pt x="1489" y="108"/>
                    <a:pt x="1464" y="92"/>
                  </a:cubicBezTo>
                  <a:cubicBezTo>
                    <a:pt x="1439" y="76"/>
                    <a:pt x="1407" y="65"/>
                    <a:pt x="1368" y="56"/>
                  </a:cubicBezTo>
                  <a:cubicBezTo>
                    <a:pt x="1329" y="47"/>
                    <a:pt x="1331" y="45"/>
                    <a:pt x="1232" y="40"/>
                  </a:cubicBezTo>
                  <a:cubicBezTo>
                    <a:pt x="1133" y="35"/>
                    <a:pt x="977" y="31"/>
                    <a:pt x="772" y="24"/>
                  </a:cubicBezTo>
                  <a:cubicBezTo>
                    <a:pt x="567" y="17"/>
                    <a:pt x="283" y="8"/>
                    <a:pt x="0" y="0"/>
                  </a:cubicBezTo>
                </a:path>
              </a:pathLst>
            </a:cu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452" name="Google Shape;452;p10"/>
          <p:cNvSpPr/>
          <p:nvPr/>
        </p:nvSpPr>
        <p:spPr>
          <a:xfrm>
            <a:off x="6275834" y="4847878"/>
            <a:ext cx="2400300" cy="446087"/>
          </a:xfrm>
          <a:custGeom>
            <a:avLst/>
            <a:gdLst/>
            <a:ahLst/>
            <a:cxnLst/>
            <a:rect l="l" t="t" r="r" b="b"/>
            <a:pathLst>
              <a:path w="1512" h="281" extrusionOk="0">
                <a:moveTo>
                  <a:pt x="0" y="273"/>
                </a:moveTo>
                <a:cubicBezTo>
                  <a:pt x="274" y="136"/>
                  <a:pt x="548" y="0"/>
                  <a:pt x="800" y="1"/>
                </a:cubicBezTo>
                <a:cubicBezTo>
                  <a:pt x="1052" y="2"/>
                  <a:pt x="1282" y="141"/>
                  <a:pt x="1512" y="281"/>
                </a:cubicBezTo>
              </a:path>
            </a:pathLst>
          </a:custGeom>
          <a:noFill/>
          <a:ln w="19050" cap="flat"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53" name="Google Shape;453;p10"/>
          <p:cNvSpPr/>
          <p:nvPr/>
        </p:nvSpPr>
        <p:spPr>
          <a:xfrm>
            <a:off x="7450584" y="4751040"/>
            <a:ext cx="161925" cy="161925"/>
          </a:xfrm>
          <a:prstGeom prst="ellipse">
            <a:avLst/>
          </a:prstGeom>
          <a:solidFill>
            <a:schemeClr val="lt2"/>
          </a:soli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54" name="Google Shape;454;p10"/>
          <p:cNvSpPr/>
          <p:nvPr/>
        </p:nvSpPr>
        <p:spPr>
          <a:xfrm>
            <a:off x="8606284" y="5208240"/>
            <a:ext cx="152400" cy="152400"/>
          </a:xfrm>
          <a:prstGeom prst="ellipse">
            <a:avLst/>
          </a:prstGeom>
          <a:noFill/>
          <a:ln w="22225" cap="flat"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455" name="Google Shape;455;p10"/>
          <p:cNvSpPr txBox="1"/>
          <p:nvPr/>
        </p:nvSpPr>
        <p:spPr>
          <a:xfrm>
            <a:off x="6096001" y="1338410"/>
            <a:ext cx="551831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Conventional Brace:</a:t>
            </a:r>
            <a:endParaRPr/>
          </a:p>
        </p:txBody>
      </p:sp>
      <p:sp>
        <p:nvSpPr>
          <p:cNvPr id="456" name="Google Shape;456;p10"/>
          <p:cNvSpPr txBox="1"/>
          <p:nvPr/>
        </p:nvSpPr>
        <p:spPr>
          <a:xfrm>
            <a:off x="6140672" y="1916832"/>
            <a:ext cx="5497648" cy="1938992"/>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a:solidFill>
                  <a:schemeClr val="dk1"/>
                </a:solidFill>
                <a:latin typeface="Arial"/>
                <a:ea typeface="Arial"/>
                <a:cs typeface="Arial"/>
                <a:sym typeface="Arial"/>
              </a:rPr>
              <a:t>yields in tension (</a:t>
            </a:r>
            <a:r>
              <a:rPr lang="en-US" sz="2400" b="1" i="1">
                <a:solidFill>
                  <a:schemeClr val="accent2"/>
                </a:solidFill>
                <a:latin typeface="Arial"/>
                <a:ea typeface="Arial"/>
                <a:cs typeface="Arial"/>
                <a:sym typeface="Arial"/>
              </a:rPr>
              <a:t>ductile</a:t>
            </a:r>
            <a:r>
              <a:rPr lang="en-US" sz="2400" b="0">
                <a:solidFill>
                  <a:schemeClr val="dk1"/>
                </a:solidFill>
                <a:latin typeface="Arial"/>
                <a:ea typeface="Arial"/>
                <a:cs typeface="Arial"/>
                <a:sym typeface="Arial"/>
              </a:rPr>
              <a:t>)</a:t>
            </a:r>
            <a:endParaRPr/>
          </a:p>
          <a:p>
            <a:pPr marL="285750" marR="0" lvl="0" indent="-28575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buckles in compression (</a:t>
            </a:r>
            <a:r>
              <a:rPr lang="en-US" sz="2400" b="1" i="1">
                <a:solidFill>
                  <a:schemeClr val="accent2"/>
                </a:solidFill>
                <a:latin typeface="Arial"/>
                <a:ea typeface="Arial"/>
                <a:cs typeface="Arial"/>
                <a:sym typeface="Arial"/>
              </a:rPr>
              <a:t>nonductile</a:t>
            </a:r>
            <a:r>
              <a:rPr lang="en-US" sz="2400" b="0">
                <a:solidFill>
                  <a:schemeClr val="dk1"/>
                </a:solidFill>
                <a:latin typeface="Arial"/>
                <a:ea typeface="Arial"/>
                <a:cs typeface="Arial"/>
                <a:sym typeface="Arial"/>
              </a:rPr>
              <a:t>)</a:t>
            </a:r>
            <a:endParaRPr/>
          </a:p>
          <a:p>
            <a:pPr marL="285750" marR="0" lvl="0" indent="-28575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significantly different strength in tension and compression</a:t>
            </a:r>
            <a:endParaRPr/>
          </a:p>
        </p:txBody>
      </p:sp>
      <p:sp>
        <p:nvSpPr>
          <p:cNvPr id="457" name="Google Shape;457;p10"/>
          <p:cNvSpPr txBox="1"/>
          <p:nvPr/>
        </p:nvSpPr>
        <p:spPr>
          <a:xfrm>
            <a:off x="2864371" y="4572918"/>
            <a:ext cx="73025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Narrow"/>
              <a:buNone/>
            </a:pPr>
            <a:r>
              <a:rPr lang="en-US" sz="1800" b="1">
                <a:solidFill>
                  <a:schemeClr val="dk1"/>
                </a:solidFill>
                <a:latin typeface="Arial Narrow"/>
                <a:ea typeface="Arial Narrow"/>
                <a:cs typeface="Arial Narrow"/>
                <a:sym typeface="Arial Narrow"/>
              </a:rPr>
              <a:t>P</a:t>
            </a:r>
            <a:r>
              <a:rPr lang="en-US" sz="1800" b="1" baseline="-25000">
                <a:solidFill>
                  <a:schemeClr val="dk1"/>
                </a:solidFill>
                <a:latin typeface="Arial Narrow"/>
                <a:ea typeface="Arial Narrow"/>
                <a:cs typeface="Arial Narrow"/>
                <a:sym typeface="Arial Narrow"/>
              </a:rPr>
              <a:t>CR</a:t>
            </a:r>
            <a:endParaRPr sz="1800" b="1">
              <a:solidFill>
                <a:schemeClr val="dk1"/>
              </a:solidFill>
              <a:latin typeface="Arial Narrow"/>
              <a:ea typeface="Arial Narrow"/>
              <a:cs typeface="Arial Narrow"/>
              <a:sym typeface="Arial Narrow"/>
            </a:endParaRPr>
          </a:p>
        </p:txBody>
      </p:sp>
      <p:sp>
        <p:nvSpPr>
          <p:cNvPr id="458" name="Google Shape;458;p10"/>
          <p:cNvSpPr txBox="1"/>
          <p:nvPr/>
        </p:nvSpPr>
        <p:spPr>
          <a:xfrm>
            <a:off x="4626496" y="3398168"/>
            <a:ext cx="5334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δ</a:t>
            </a:r>
            <a:endParaRPr/>
          </a:p>
        </p:txBody>
      </p:sp>
      <p:cxnSp>
        <p:nvCxnSpPr>
          <p:cNvPr id="459" name="Google Shape;459;p10"/>
          <p:cNvCxnSpPr/>
          <p:nvPr/>
        </p:nvCxnSpPr>
        <p:spPr>
          <a:xfrm rot="10800000">
            <a:off x="9076184" y="4674840"/>
            <a:ext cx="0" cy="457200"/>
          </a:xfrm>
          <a:prstGeom prst="straightConnector1">
            <a:avLst/>
          </a:prstGeom>
          <a:noFill/>
          <a:ln w="19050" cap="flat" cmpd="sng">
            <a:solidFill>
              <a:schemeClr val="dk2"/>
            </a:solidFill>
            <a:prstDash val="solid"/>
            <a:round/>
            <a:headEnd type="none" w="med" len="med"/>
            <a:tailEnd type="none" w="med" len="med"/>
          </a:ln>
        </p:spPr>
      </p:cxnSp>
      <p:cxnSp>
        <p:nvCxnSpPr>
          <p:cNvPr id="460" name="Google Shape;460;p10"/>
          <p:cNvCxnSpPr/>
          <p:nvPr/>
        </p:nvCxnSpPr>
        <p:spPr>
          <a:xfrm rot="10800000">
            <a:off x="8684072" y="4684365"/>
            <a:ext cx="0" cy="457200"/>
          </a:xfrm>
          <a:prstGeom prst="straightConnector1">
            <a:avLst/>
          </a:prstGeom>
          <a:noFill/>
          <a:ln w="19050" cap="flat" cmpd="sng">
            <a:solidFill>
              <a:schemeClr val="dk2"/>
            </a:solidFill>
            <a:prstDash val="solid"/>
            <a:round/>
            <a:headEnd type="none" w="med" len="med"/>
            <a:tailEnd type="none" w="med" len="med"/>
          </a:ln>
        </p:spPr>
      </p:cxnSp>
      <p:cxnSp>
        <p:nvCxnSpPr>
          <p:cNvPr id="461" name="Google Shape;461;p10"/>
          <p:cNvCxnSpPr/>
          <p:nvPr/>
        </p:nvCxnSpPr>
        <p:spPr>
          <a:xfrm rot="10800000">
            <a:off x="8693597" y="4827240"/>
            <a:ext cx="381000" cy="0"/>
          </a:xfrm>
          <a:prstGeom prst="straightConnector1">
            <a:avLst/>
          </a:prstGeom>
          <a:noFill/>
          <a:ln w="19050" cap="flat" cmpd="sng">
            <a:solidFill>
              <a:schemeClr val="dk2"/>
            </a:solidFill>
            <a:prstDash val="solid"/>
            <a:round/>
            <a:headEnd type="none" w="med" len="med"/>
            <a:tailEnd type="triangle" w="med" len="med"/>
          </a:ln>
        </p:spPr>
      </p:cxnSp>
      <p:sp>
        <p:nvSpPr>
          <p:cNvPr id="462" name="Google Shape;462;p10"/>
          <p:cNvSpPr txBox="1"/>
          <p:nvPr/>
        </p:nvSpPr>
        <p:spPr>
          <a:xfrm>
            <a:off x="8676134" y="4277965"/>
            <a:ext cx="500063"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0">
                <a:solidFill>
                  <a:schemeClr val="dk1"/>
                </a:solidFill>
                <a:latin typeface="Arial"/>
                <a:ea typeface="Arial"/>
                <a:cs typeface="Arial"/>
                <a:sym typeface="Arial"/>
              </a:rPr>
              <a:t>δ</a:t>
            </a:r>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sp>
        <p:nvSpPr>
          <p:cNvPr id="467" name="Google Shape;467;p11"/>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Brace Behavior Under Cyclic Axial Loading</a:t>
            </a:r>
            <a:endParaRPr/>
          </a:p>
        </p:txBody>
      </p:sp>
      <p:sp>
        <p:nvSpPr>
          <p:cNvPr id="468" name="Google Shape;468;p1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469" name="Google Shape;469;p11"/>
          <p:cNvSpPr/>
          <p:nvPr/>
        </p:nvSpPr>
        <p:spPr>
          <a:xfrm>
            <a:off x="5737159" y="2466297"/>
            <a:ext cx="226167" cy="2117507"/>
          </a:xfrm>
          <a:prstGeom prst="rect">
            <a:avLst/>
          </a:prstGeom>
          <a:solidFill>
            <a:srgbClr val="7F7F7F"/>
          </a:solidFill>
          <a:ln w="3810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Google Shape;470;p11"/>
          <p:cNvSpPr txBox="1"/>
          <p:nvPr/>
        </p:nvSpPr>
        <p:spPr>
          <a:xfrm>
            <a:off x="6975501" y="1532799"/>
            <a:ext cx="465422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Buckling-Restrained Brace:</a:t>
            </a:r>
            <a:endParaRPr/>
          </a:p>
        </p:txBody>
      </p:sp>
      <p:sp>
        <p:nvSpPr>
          <p:cNvPr id="471" name="Google Shape;471;p11"/>
          <p:cNvSpPr txBox="1"/>
          <p:nvPr/>
        </p:nvSpPr>
        <p:spPr>
          <a:xfrm>
            <a:off x="6975501" y="2052586"/>
            <a:ext cx="4654220" cy="2554545"/>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a:solidFill>
                  <a:schemeClr val="dk1"/>
                </a:solidFill>
                <a:latin typeface="Arial"/>
                <a:ea typeface="Arial"/>
                <a:cs typeface="Arial"/>
                <a:sym typeface="Arial"/>
              </a:rPr>
              <a:t>Core slenderness is nearly zero (</a:t>
            </a:r>
            <a:r>
              <a:rPr lang="en-US" sz="2400" b="0" i="1">
                <a:solidFill>
                  <a:schemeClr val="dk1"/>
                </a:solidFill>
                <a:latin typeface="Arial"/>
                <a:ea typeface="Arial"/>
                <a:cs typeface="Arial"/>
                <a:sym typeface="Arial"/>
              </a:rPr>
              <a:t>L</a:t>
            </a:r>
            <a:r>
              <a:rPr lang="en-US" sz="2400" b="0" i="1" baseline="-25000">
                <a:solidFill>
                  <a:schemeClr val="dk1"/>
                </a:solidFill>
                <a:latin typeface="Arial"/>
                <a:ea typeface="Arial"/>
                <a:cs typeface="Arial"/>
                <a:sym typeface="Arial"/>
              </a:rPr>
              <a:t>c</a:t>
            </a:r>
            <a:r>
              <a:rPr lang="en-US" sz="2400" b="0">
                <a:solidFill>
                  <a:schemeClr val="dk1"/>
                </a:solidFill>
                <a:latin typeface="Arial"/>
                <a:ea typeface="Arial"/>
                <a:cs typeface="Arial"/>
                <a:sym typeface="Arial"/>
              </a:rPr>
              <a:t> ≈ 0), so yield can be achieved in compression</a:t>
            </a:r>
            <a:endParaRPr/>
          </a:p>
          <a:p>
            <a:pPr marL="285750" marR="0" lvl="0" indent="-28575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Casing axial stress is nearly zero, so elastic buckling capacity is provided</a:t>
            </a:r>
            <a:endParaRPr/>
          </a:p>
        </p:txBody>
      </p:sp>
      <p:grpSp>
        <p:nvGrpSpPr>
          <p:cNvPr id="472" name="Google Shape;472;p11"/>
          <p:cNvGrpSpPr/>
          <p:nvPr/>
        </p:nvGrpSpPr>
        <p:grpSpPr>
          <a:xfrm>
            <a:off x="1396606" y="1389924"/>
            <a:ext cx="3215480" cy="4525963"/>
            <a:chOff x="3909" y="982"/>
            <a:chExt cx="2026" cy="2851"/>
          </a:xfrm>
        </p:grpSpPr>
        <p:cxnSp>
          <p:nvCxnSpPr>
            <p:cNvPr id="473" name="Google Shape;473;p11"/>
            <p:cNvCxnSpPr/>
            <p:nvPr/>
          </p:nvCxnSpPr>
          <p:spPr>
            <a:xfrm>
              <a:off x="5866" y="3441"/>
              <a:ext cx="1" cy="85"/>
            </a:xfrm>
            <a:prstGeom prst="straightConnector1">
              <a:avLst/>
            </a:prstGeom>
            <a:noFill/>
            <a:ln w="17450" cap="flat" cmpd="sng">
              <a:solidFill>
                <a:srgbClr val="FFFF00"/>
              </a:solidFill>
              <a:prstDash val="solid"/>
              <a:round/>
              <a:headEnd type="none" w="med" len="med"/>
              <a:tailEnd type="none" w="med" len="med"/>
            </a:ln>
          </p:spPr>
        </p:cxnSp>
        <p:cxnSp>
          <p:nvCxnSpPr>
            <p:cNvPr id="474" name="Google Shape;474;p11"/>
            <p:cNvCxnSpPr/>
            <p:nvPr/>
          </p:nvCxnSpPr>
          <p:spPr>
            <a:xfrm>
              <a:off x="5782" y="3526"/>
              <a:ext cx="84" cy="1"/>
            </a:xfrm>
            <a:prstGeom prst="straightConnector1">
              <a:avLst/>
            </a:prstGeom>
            <a:noFill/>
            <a:ln w="17450" cap="flat" cmpd="sng">
              <a:solidFill>
                <a:srgbClr val="FFFF00"/>
              </a:solidFill>
              <a:prstDash val="solid"/>
              <a:round/>
              <a:headEnd type="none" w="med" len="med"/>
              <a:tailEnd type="none" w="med" len="med"/>
            </a:ln>
          </p:spPr>
        </p:cxnSp>
        <p:sp>
          <p:nvSpPr>
            <p:cNvPr id="475" name="Google Shape;475;p11"/>
            <p:cNvSpPr/>
            <p:nvPr/>
          </p:nvSpPr>
          <p:spPr>
            <a:xfrm>
              <a:off x="4263" y="3600"/>
              <a:ext cx="0" cy="2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Lustria"/>
                <a:ea typeface="Lustria"/>
                <a:cs typeface="Lustria"/>
                <a:sym typeface="Lustria"/>
              </a:endParaRPr>
            </a:p>
          </p:txBody>
        </p:sp>
        <p:cxnSp>
          <p:nvCxnSpPr>
            <p:cNvPr id="476" name="Google Shape;476;p11"/>
            <p:cNvCxnSpPr/>
            <p:nvPr/>
          </p:nvCxnSpPr>
          <p:spPr>
            <a:xfrm>
              <a:off x="4195" y="3441"/>
              <a:ext cx="1" cy="85"/>
            </a:xfrm>
            <a:prstGeom prst="straightConnector1">
              <a:avLst/>
            </a:prstGeom>
            <a:noFill/>
            <a:ln w="17450" cap="flat" cmpd="sng">
              <a:solidFill>
                <a:srgbClr val="FFFF00"/>
              </a:solidFill>
              <a:prstDash val="solid"/>
              <a:round/>
              <a:headEnd type="none" w="med" len="med"/>
              <a:tailEnd type="none" w="med" len="med"/>
            </a:ln>
          </p:spPr>
        </p:cxnSp>
        <p:sp>
          <p:nvSpPr>
            <p:cNvPr id="477" name="Google Shape;477;p11"/>
            <p:cNvSpPr/>
            <p:nvPr/>
          </p:nvSpPr>
          <p:spPr>
            <a:xfrm>
              <a:off x="5934" y="3600"/>
              <a:ext cx="0" cy="2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Lustria"/>
                <a:ea typeface="Lustria"/>
                <a:cs typeface="Lustria"/>
                <a:sym typeface="Lustria"/>
              </a:endParaRPr>
            </a:p>
          </p:txBody>
        </p:sp>
        <p:cxnSp>
          <p:nvCxnSpPr>
            <p:cNvPr id="478" name="Google Shape;478;p11"/>
            <p:cNvCxnSpPr/>
            <p:nvPr/>
          </p:nvCxnSpPr>
          <p:spPr>
            <a:xfrm>
              <a:off x="4195" y="3526"/>
              <a:ext cx="85" cy="1"/>
            </a:xfrm>
            <a:prstGeom prst="straightConnector1">
              <a:avLst/>
            </a:prstGeom>
            <a:noFill/>
            <a:ln w="17450" cap="flat" cmpd="sng">
              <a:solidFill>
                <a:srgbClr val="FFFF00"/>
              </a:solidFill>
              <a:prstDash val="solid"/>
              <a:round/>
              <a:headEnd type="none" w="med" len="med"/>
              <a:tailEnd type="none" w="med" len="med"/>
            </a:ln>
          </p:spPr>
        </p:cxnSp>
        <p:sp>
          <p:nvSpPr>
            <p:cNvPr id="479" name="Google Shape;479;p11"/>
            <p:cNvSpPr/>
            <p:nvPr/>
          </p:nvSpPr>
          <p:spPr>
            <a:xfrm>
              <a:off x="4813" y="3600"/>
              <a:ext cx="0" cy="2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Lustria"/>
                <a:ea typeface="Lustria"/>
                <a:cs typeface="Lustria"/>
                <a:sym typeface="Lustria"/>
              </a:endParaRPr>
            </a:p>
          </p:txBody>
        </p:sp>
        <p:sp>
          <p:nvSpPr>
            <p:cNvPr id="480" name="Google Shape;480;p11"/>
            <p:cNvSpPr/>
            <p:nvPr/>
          </p:nvSpPr>
          <p:spPr>
            <a:xfrm>
              <a:off x="5374" y="3600"/>
              <a:ext cx="0" cy="23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Lustria"/>
                <a:ea typeface="Lustria"/>
                <a:cs typeface="Lustria"/>
                <a:sym typeface="Lustria"/>
              </a:endParaRPr>
            </a:p>
          </p:txBody>
        </p:sp>
        <p:cxnSp>
          <p:nvCxnSpPr>
            <p:cNvPr id="481" name="Google Shape;481;p11"/>
            <p:cNvCxnSpPr/>
            <p:nvPr/>
          </p:nvCxnSpPr>
          <p:spPr>
            <a:xfrm>
              <a:off x="4745" y="3441"/>
              <a:ext cx="1" cy="85"/>
            </a:xfrm>
            <a:prstGeom prst="straightConnector1">
              <a:avLst/>
            </a:prstGeom>
            <a:noFill/>
            <a:ln w="17450" cap="flat" cmpd="sng">
              <a:solidFill>
                <a:schemeClr val="dk1"/>
              </a:solidFill>
              <a:prstDash val="solid"/>
              <a:round/>
              <a:headEnd type="none" w="med" len="med"/>
              <a:tailEnd type="none" w="med" len="med"/>
            </a:ln>
          </p:spPr>
        </p:cxnSp>
        <p:cxnSp>
          <p:nvCxnSpPr>
            <p:cNvPr id="482" name="Google Shape;482;p11"/>
            <p:cNvCxnSpPr/>
            <p:nvPr/>
          </p:nvCxnSpPr>
          <p:spPr>
            <a:xfrm>
              <a:off x="5306" y="3441"/>
              <a:ext cx="1" cy="85"/>
            </a:xfrm>
            <a:prstGeom prst="straightConnector1">
              <a:avLst/>
            </a:prstGeom>
            <a:noFill/>
            <a:ln w="17450" cap="flat" cmpd="sng">
              <a:solidFill>
                <a:schemeClr val="dk1"/>
              </a:solidFill>
              <a:prstDash val="solid"/>
              <a:round/>
              <a:headEnd type="none" w="med" len="med"/>
              <a:tailEnd type="none" w="med" len="med"/>
            </a:ln>
          </p:spPr>
        </p:cxnSp>
        <p:cxnSp>
          <p:nvCxnSpPr>
            <p:cNvPr id="483" name="Google Shape;483;p11"/>
            <p:cNvCxnSpPr/>
            <p:nvPr/>
          </p:nvCxnSpPr>
          <p:spPr>
            <a:xfrm>
              <a:off x="5782" y="2678"/>
              <a:ext cx="84" cy="1"/>
            </a:xfrm>
            <a:prstGeom prst="straightConnector1">
              <a:avLst/>
            </a:prstGeom>
            <a:noFill/>
            <a:ln w="17450" cap="flat" cmpd="sng">
              <a:solidFill>
                <a:schemeClr val="dk1"/>
              </a:solidFill>
              <a:prstDash val="solid"/>
              <a:round/>
              <a:headEnd type="none" w="med" len="med"/>
              <a:tailEnd type="none" w="med" len="med"/>
            </a:ln>
          </p:spPr>
        </p:cxnSp>
        <p:grpSp>
          <p:nvGrpSpPr>
            <p:cNvPr id="484" name="Google Shape;484;p11"/>
            <p:cNvGrpSpPr/>
            <p:nvPr/>
          </p:nvGrpSpPr>
          <p:grpSpPr>
            <a:xfrm>
              <a:off x="3909" y="982"/>
              <a:ext cx="1958" cy="2544"/>
              <a:chOff x="3909" y="982"/>
              <a:chExt cx="1958" cy="2544"/>
            </a:xfrm>
          </p:grpSpPr>
          <p:sp>
            <p:nvSpPr>
              <p:cNvPr id="485" name="Google Shape;485;p11"/>
              <p:cNvSpPr/>
              <p:nvPr/>
            </p:nvSpPr>
            <p:spPr>
              <a:xfrm>
                <a:off x="4195" y="982"/>
                <a:ext cx="1671" cy="2544"/>
              </a:xfrm>
              <a:prstGeom prst="rect">
                <a:avLst/>
              </a:prstGeom>
              <a:noFill/>
              <a:ln w="12700"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Lustria"/>
                  <a:ea typeface="Lustria"/>
                  <a:cs typeface="Lustria"/>
                  <a:sym typeface="Lustria"/>
                </a:endParaRPr>
              </a:p>
            </p:txBody>
          </p:sp>
          <p:sp>
            <p:nvSpPr>
              <p:cNvPr id="486" name="Google Shape;486;p11"/>
              <p:cNvSpPr/>
              <p:nvPr/>
            </p:nvSpPr>
            <p:spPr>
              <a:xfrm rot="-5400000">
                <a:off x="3290" y="2082"/>
                <a:ext cx="1392" cy="155"/>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Clr>
                    <a:schemeClr val="dk2"/>
                  </a:buClr>
                  <a:buSzPts val="1600"/>
                  <a:buFont typeface="Arial"/>
                  <a:buNone/>
                </a:pPr>
                <a:r>
                  <a:rPr lang="en-US" sz="1600" b="1">
                    <a:solidFill>
                      <a:schemeClr val="dk2"/>
                    </a:solidFill>
                    <a:latin typeface="Arial"/>
                    <a:ea typeface="Arial"/>
                    <a:cs typeface="Arial"/>
                    <a:sym typeface="Arial"/>
                  </a:rPr>
                  <a:t>Compression Strength</a:t>
                </a:r>
                <a:endParaRPr/>
              </a:p>
            </p:txBody>
          </p:sp>
        </p:grpSp>
        <p:sp>
          <p:nvSpPr>
            <p:cNvPr id="487" name="Google Shape;487;p11"/>
            <p:cNvSpPr txBox="1"/>
            <p:nvPr/>
          </p:nvSpPr>
          <p:spPr>
            <a:xfrm>
              <a:off x="4636" y="3586"/>
              <a:ext cx="884" cy="2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1600"/>
                <a:buFont typeface="Arial"/>
                <a:buNone/>
              </a:pPr>
              <a:r>
                <a:rPr lang="en-US" sz="1600" b="1">
                  <a:solidFill>
                    <a:schemeClr val="dk2"/>
                  </a:solidFill>
                  <a:latin typeface="Arial"/>
                  <a:ea typeface="Arial"/>
                  <a:cs typeface="Arial"/>
                  <a:sym typeface="Arial"/>
                </a:rPr>
                <a:t>Slenderness</a:t>
              </a:r>
              <a:endParaRPr sz="1600" b="1">
                <a:solidFill>
                  <a:schemeClr val="dk2"/>
                </a:solidFill>
                <a:latin typeface="Noto Sans Symbols"/>
                <a:ea typeface="Noto Sans Symbols"/>
                <a:cs typeface="Noto Sans Symbols"/>
                <a:sym typeface="Noto Sans Symbols"/>
              </a:endParaRPr>
            </a:p>
          </p:txBody>
        </p:sp>
      </p:grpSp>
      <p:cxnSp>
        <p:nvCxnSpPr>
          <p:cNvPr id="488" name="Google Shape;488;p11"/>
          <p:cNvCxnSpPr/>
          <p:nvPr/>
        </p:nvCxnSpPr>
        <p:spPr>
          <a:xfrm>
            <a:off x="2722962" y="1399449"/>
            <a:ext cx="1588" cy="133350"/>
          </a:xfrm>
          <a:prstGeom prst="straightConnector1">
            <a:avLst/>
          </a:prstGeom>
          <a:noFill/>
          <a:ln w="17450" cap="flat" cmpd="sng">
            <a:solidFill>
              <a:schemeClr val="dk1"/>
            </a:solidFill>
            <a:prstDash val="solid"/>
            <a:round/>
            <a:headEnd type="none" w="med" len="med"/>
            <a:tailEnd type="none" w="med" len="med"/>
          </a:ln>
        </p:spPr>
      </p:cxnSp>
      <p:cxnSp>
        <p:nvCxnSpPr>
          <p:cNvPr id="489" name="Google Shape;489;p11"/>
          <p:cNvCxnSpPr/>
          <p:nvPr/>
        </p:nvCxnSpPr>
        <p:spPr>
          <a:xfrm>
            <a:off x="3615137" y="1399449"/>
            <a:ext cx="1588" cy="133350"/>
          </a:xfrm>
          <a:prstGeom prst="straightConnector1">
            <a:avLst/>
          </a:prstGeom>
          <a:noFill/>
          <a:ln w="17450" cap="flat" cmpd="sng">
            <a:solidFill>
              <a:schemeClr val="dk1"/>
            </a:solidFill>
            <a:prstDash val="solid"/>
            <a:round/>
            <a:headEnd type="none" w="med" len="med"/>
            <a:tailEnd type="none" w="med" len="med"/>
          </a:ln>
        </p:spPr>
      </p:cxnSp>
      <p:grpSp>
        <p:nvGrpSpPr>
          <p:cNvPr id="490" name="Google Shape;490;p11"/>
          <p:cNvGrpSpPr/>
          <p:nvPr/>
        </p:nvGrpSpPr>
        <p:grpSpPr>
          <a:xfrm>
            <a:off x="1849837" y="2745649"/>
            <a:ext cx="2652713" cy="1588"/>
            <a:chOff x="4195" y="1830"/>
            <a:chExt cx="1671" cy="1"/>
          </a:xfrm>
        </p:grpSpPr>
        <p:cxnSp>
          <p:nvCxnSpPr>
            <p:cNvPr id="491" name="Google Shape;491;p11"/>
            <p:cNvCxnSpPr/>
            <p:nvPr/>
          </p:nvCxnSpPr>
          <p:spPr>
            <a:xfrm>
              <a:off x="4195" y="1830"/>
              <a:ext cx="85" cy="1"/>
            </a:xfrm>
            <a:prstGeom prst="straightConnector1">
              <a:avLst/>
            </a:prstGeom>
            <a:noFill/>
            <a:ln w="17450" cap="flat" cmpd="sng">
              <a:solidFill>
                <a:schemeClr val="dk1"/>
              </a:solidFill>
              <a:prstDash val="solid"/>
              <a:round/>
              <a:headEnd type="none" w="med" len="med"/>
              <a:tailEnd type="none" w="med" len="med"/>
            </a:ln>
          </p:spPr>
        </p:cxnSp>
        <p:cxnSp>
          <p:nvCxnSpPr>
            <p:cNvPr id="492" name="Google Shape;492;p11"/>
            <p:cNvCxnSpPr/>
            <p:nvPr/>
          </p:nvCxnSpPr>
          <p:spPr>
            <a:xfrm>
              <a:off x="5782" y="1830"/>
              <a:ext cx="84" cy="1"/>
            </a:xfrm>
            <a:prstGeom prst="straightConnector1">
              <a:avLst/>
            </a:prstGeom>
            <a:noFill/>
            <a:ln w="17450" cap="flat" cmpd="sng">
              <a:solidFill>
                <a:schemeClr val="dk1"/>
              </a:solidFill>
              <a:prstDash val="solid"/>
              <a:round/>
              <a:headEnd type="none" w="med" len="med"/>
              <a:tailEnd type="none" w="med" len="med"/>
            </a:ln>
          </p:spPr>
        </p:cxnSp>
      </p:grpSp>
      <p:grpSp>
        <p:nvGrpSpPr>
          <p:cNvPr id="493" name="Google Shape;493;p11"/>
          <p:cNvGrpSpPr/>
          <p:nvPr/>
        </p:nvGrpSpPr>
        <p:grpSpPr>
          <a:xfrm>
            <a:off x="1867298" y="4091849"/>
            <a:ext cx="2635250" cy="1212850"/>
            <a:chOff x="3927" y="2732"/>
            <a:chExt cx="1660" cy="764"/>
          </a:xfrm>
        </p:grpSpPr>
        <p:sp>
          <p:nvSpPr>
            <p:cNvPr id="494" name="Google Shape;494;p11"/>
            <p:cNvSpPr/>
            <p:nvPr/>
          </p:nvSpPr>
          <p:spPr>
            <a:xfrm>
              <a:off x="3927" y="2732"/>
              <a:ext cx="1417" cy="731"/>
            </a:xfrm>
            <a:custGeom>
              <a:avLst/>
              <a:gdLst/>
              <a:ahLst/>
              <a:cxnLst/>
              <a:rect l="l" t="t" r="r" b="b"/>
              <a:pathLst>
                <a:path w="1417" h="731" extrusionOk="0">
                  <a:moveTo>
                    <a:pt x="0" y="0"/>
                  </a:moveTo>
                  <a:lnTo>
                    <a:pt x="0" y="0"/>
                  </a:lnTo>
                  <a:lnTo>
                    <a:pt x="10" y="0"/>
                  </a:lnTo>
                  <a:lnTo>
                    <a:pt x="21" y="0"/>
                  </a:lnTo>
                  <a:lnTo>
                    <a:pt x="32" y="0"/>
                  </a:lnTo>
                  <a:lnTo>
                    <a:pt x="42" y="0"/>
                  </a:lnTo>
                  <a:lnTo>
                    <a:pt x="53" y="0"/>
                  </a:lnTo>
                  <a:lnTo>
                    <a:pt x="63" y="10"/>
                  </a:lnTo>
                  <a:lnTo>
                    <a:pt x="74" y="10"/>
                  </a:lnTo>
                  <a:lnTo>
                    <a:pt x="84" y="10"/>
                  </a:lnTo>
                  <a:lnTo>
                    <a:pt x="95" y="10"/>
                  </a:lnTo>
                  <a:lnTo>
                    <a:pt x="106" y="10"/>
                  </a:lnTo>
                  <a:lnTo>
                    <a:pt x="116" y="21"/>
                  </a:lnTo>
                  <a:lnTo>
                    <a:pt x="127" y="21"/>
                  </a:lnTo>
                  <a:lnTo>
                    <a:pt x="137" y="21"/>
                  </a:lnTo>
                  <a:lnTo>
                    <a:pt x="148" y="32"/>
                  </a:lnTo>
                  <a:lnTo>
                    <a:pt x="158" y="32"/>
                  </a:lnTo>
                  <a:lnTo>
                    <a:pt x="169" y="32"/>
                  </a:lnTo>
                  <a:lnTo>
                    <a:pt x="169" y="42"/>
                  </a:lnTo>
                  <a:lnTo>
                    <a:pt x="180" y="42"/>
                  </a:lnTo>
                  <a:lnTo>
                    <a:pt x="190" y="42"/>
                  </a:lnTo>
                  <a:lnTo>
                    <a:pt x="201" y="53"/>
                  </a:lnTo>
                  <a:lnTo>
                    <a:pt x="211" y="53"/>
                  </a:lnTo>
                  <a:lnTo>
                    <a:pt x="222" y="53"/>
                  </a:lnTo>
                  <a:lnTo>
                    <a:pt x="222" y="63"/>
                  </a:lnTo>
                  <a:lnTo>
                    <a:pt x="233" y="63"/>
                  </a:lnTo>
                  <a:lnTo>
                    <a:pt x="243" y="74"/>
                  </a:lnTo>
                  <a:lnTo>
                    <a:pt x="254" y="74"/>
                  </a:lnTo>
                  <a:lnTo>
                    <a:pt x="264" y="85"/>
                  </a:lnTo>
                  <a:lnTo>
                    <a:pt x="275" y="85"/>
                  </a:lnTo>
                  <a:lnTo>
                    <a:pt x="275" y="95"/>
                  </a:lnTo>
                  <a:lnTo>
                    <a:pt x="285" y="95"/>
                  </a:lnTo>
                  <a:lnTo>
                    <a:pt x="296" y="106"/>
                  </a:lnTo>
                  <a:lnTo>
                    <a:pt x="307" y="106"/>
                  </a:lnTo>
                  <a:lnTo>
                    <a:pt x="317" y="116"/>
                  </a:lnTo>
                  <a:lnTo>
                    <a:pt x="328" y="116"/>
                  </a:lnTo>
                  <a:lnTo>
                    <a:pt x="328" y="127"/>
                  </a:lnTo>
                  <a:lnTo>
                    <a:pt x="338" y="127"/>
                  </a:lnTo>
                  <a:lnTo>
                    <a:pt x="349" y="138"/>
                  </a:lnTo>
                  <a:lnTo>
                    <a:pt x="359" y="138"/>
                  </a:lnTo>
                  <a:lnTo>
                    <a:pt x="359" y="148"/>
                  </a:lnTo>
                  <a:lnTo>
                    <a:pt x="370" y="148"/>
                  </a:lnTo>
                  <a:lnTo>
                    <a:pt x="381" y="159"/>
                  </a:lnTo>
                  <a:lnTo>
                    <a:pt x="391" y="169"/>
                  </a:lnTo>
                  <a:lnTo>
                    <a:pt x="402" y="169"/>
                  </a:lnTo>
                  <a:lnTo>
                    <a:pt x="412" y="180"/>
                  </a:lnTo>
                  <a:lnTo>
                    <a:pt x="423" y="191"/>
                  </a:lnTo>
                  <a:lnTo>
                    <a:pt x="433" y="191"/>
                  </a:lnTo>
                  <a:lnTo>
                    <a:pt x="433" y="201"/>
                  </a:lnTo>
                  <a:lnTo>
                    <a:pt x="444" y="201"/>
                  </a:lnTo>
                  <a:lnTo>
                    <a:pt x="444" y="212"/>
                  </a:lnTo>
                  <a:lnTo>
                    <a:pt x="455" y="212"/>
                  </a:lnTo>
                  <a:lnTo>
                    <a:pt x="465" y="222"/>
                  </a:lnTo>
                  <a:lnTo>
                    <a:pt x="476" y="233"/>
                  </a:lnTo>
                  <a:lnTo>
                    <a:pt x="486" y="244"/>
                  </a:lnTo>
                  <a:lnTo>
                    <a:pt x="497" y="244"/>
                  </a:lnTo>
                  <a:lnTo>
                    <a:pt x="497" y="254"/>
                  </a:lnTo>
                  <a:lnTo>
                    <a:pt x="507" y="254"/>
                  </a:lnTo>
                  <a:lnTo>
                    <a:pt x="518" y="265"/>
                  </a:lnTo>
                  <a:lnTo>
                    <a:pt x="529" y="275"/>
                  </a:lnTo>
                  <a:lnTo>
                    <a:pt x="539" y="275"/>
                  </a:lnTo>
                  <a:lnTo>
                    <a:pt x="539" y="286"/>
                  </a:lnTo>
                  <a:lnTo>
                    <a:pt x="550" y="286"/>
                  </a:lnTo>
                  <a:lnTo>
                    <a:pt x="550" y="297"/>
                  </a:lnTo>
                  <a:lnTo>
                    <a:pt x="560" y="297"/>
                  </a:lnTo>
                  <a:lnTo>
                    <a:pt x="560" y="307"/>
                  </a:lnTo>
                  <a:lnTo>
                    <a:pt x="571" y="307"/>
                  </a:lnTo>
                  <a:lnTo>
                    <a:pt x="571" y="318"/>
                  </a:lnTo>
                  <a:lnTo>
                    <a:pt x="582" y="318"/>
                  </a:lnTo>
                  <a:lnTo>
                    <a:pt x="592" y="328"/>
                  </a:lnTo>
                  <a:lnTo>
                    <a:pt x="603" y="339"/>
                  </a:lnTo>
                  <a:lnTo>
                    <a:pt x="613" y="350"/>
                  </a:lnTo>
                  <a:lnTo>
                    <a:pt x="624" y="350"/>
                  </a:lnTo>
                  <a:lnTo>
                    <a:pt x="624" y="360"/>
                  </a:lnTo>
                  <a:lnTo>
                    <a:pt x="634" y="360"/>
                  </a:lnTo>
                  <a:lnTo>
                    <a:pt x="645" y="371"/>
                  </a:lnTo>
                  <a:lnTo>
                    <a:pt x="656" y="381"/>
                  </a:lnTo>
                  <a:lnTo>
                    <a:pt x="666" y="392"/>
                  </a:lnTo>
                  <a:lnTo>
                    <a:pt x="677" y="403"/>
                  </a:lnTo>
                  <a:lnTo>
                    <a:pt x="687" y="403"/>
                  </a:lnTo>
                  <a:lnTo>
                    <a:pt x="687" y="413"/>
                  </a:lnTo>
                  <a:lnTo>
                    <a:pt x="698" y="413"/>
                  </a:lnTo>
                  <a:lnTo>
                    <a:pt x="698" y="424"/>
                  </a:lnTo>
                  <a:lnTo>
                    <a:pt x="708" y="424"/>
                  </a:lnTo>
                  <a:lnTo>
                    <a:pt x="708" y="434"/>
                  </a:lnTo>
                  <a:lnTo>
                    <a:pt x="719" y="434"/>
                  </a:lnTo>
                  <a:lnTo>
                    <a:pt x="730" y="434"/>
                  </a:lnTo>
                  <a:lnTo>
                    <a:pt x="730" y="445"/>
                  </a:lnTo>
                  <a:lnTo>
                    <a:pt x="740" y="445"/>
                  </a:lnTo>
                  <a:lnTo>
                    <a:pt x="740" y="456"/>
                  </a:lnTo>
                  <a:lnTo>
                    <a:pt x="751" y="456"/>
                  </a:lnTo>
                  <a:lnTo>
                    <a:pt x="751" y="466"/>
                  </a:lnTo>
                  <a:lnTo>
                    <a:pt x="761" y="466"/>
                  </a:lnTo>
                  <a:lnTo>
                    <a:pt x="772" y="477"/>
                  </a:lnTo>
                  <a:lnTo>
                    <a:pt x="782" y="487"/>
                  </a:lnTo>
                  <a:lnTo>
                    <a:pt x="793" y="487"/>
                  </a:lnTo>
                  <a:lnTo>
                    <a:pt x="793" y="498"/>
                  </a:lnTo>
                  <a:lnTo>
                    <a:pt x="804" y="498"/>
                  </a:lnTo>
                  <a:lnTo>
                    <a:pt x="804" y="509"/>
                  </a:lnTo>
                  <a:lnTo>
                    <a:pt x="814" y="509"/>
                  </a:lnTo>
                  <a:lnTo>
                    <a:pt x="825" y="519"/>
                  </a:lnTo>
                  <a:lnTo>
                    <a:pt x="835" y="519"/>
                  </a:lnTo>
                  <a:lnTo>
                    <a:pt x="835" y="530"/>
                  </a:lnTo>
                  <a:lnTo>
                    <a:pt x="846" y="530"/>
                  </a:lnTo>
                  <a:lnTo>
                    <a:pt x="857" y="540"/>
                  </a:lnTo>
                  <a:lnTo>
                    <a:pt x="867" y="551"/>
                  </a:lnTo>
                  <a:lnTo>
                    <a:pt x="878" y="551"/>
                  </a:lnTo>
                  <a:lnTo>
                    <a:pt x="878" y="562"/>
                  </a:lnTo>
                  <a:lnTo>
                    <a:pt x="888" y="562"/>
                  </a:lnTo>
                  <a:lnTo>
                    <a:pt x="899" y="572"/>
                  </a:lnTo>
                  <a:lnTo>
                    <a:pt x="909" y="572"/>
                  </a:lnTo>
                  <a:lnTo>
                    <a:pt x="909" y="583"/>
                  </a:lnTo>
                  <a:lnTo>
                    <a:pt x="920" y="583"/>
                  </a:lnTo>
                  <a:lnTo>
                    <a:pt x="931" y="583"/>
                  </a:lnTo>
                  <a:lnTo>
                    <a:pt x="941" y="593"/>
                  </a:lnTo>
                  <a:lnTo>
                    <a:pt x="952" y="593"/>
                  </a:lnTo>
                  <a:lnTo>
                    <a:pt x="952" y="604"/>
                  </a:lnTo>
                  <a:lnTo>
                    <a:pt x="962" y="604"/>
                  </a:lnTo>
                  <a:lnTo>
                    <a:pt x="973" y="604"/>
                  </a:lnTo>
                  <a:lnTo>
                    <a:pt x="973" y="615"/>
                  </a:lnTo>
                  <a:lnTo>
                    <a:pt x="983" y="615"/>
                  </a:lnTo>
                  <a:lnTo>
                    <a:pt x="994" y="615"/>
                  </a:lnTo>
                  <a:lnTo>
                    <a:pt x="994" y="625"/>
                  </a:lnTo>
                  <a:lnTo>
                    <a:pt x="1005" y="625"/>
                  </a:lnTo>
                  <a:lnTo>
                    <a:pt x="1015" y="625"/>
                  </a:lnTo>
                  <a:lnTo>
                    <a:pt x="1015" y="636"/>
                  </a:lnTo>
                  <a:lnTo>
                    <a:pt x="1026" y="636"/>
                  </a:lnTo>
                  <a:lnTo>
                    <a:pt x="1036" y="636"/>
                  </a:lnTo>
                  <a:lnTo>
                    <a:pt x="1047" y="636"/>
                  </a:lnTo>
                  <a:lnTo>
                    <a:pt x="1047" y="646"/>
                  </a:lnTo>
                  <a:lnTo>
                    <a:pt x="1057" y="646"/>
                  </a:lnTo>
                  <a:lnTo>
                    <a:pt x="1068" y="646"/>
                  </a:lnTo>
                  <a:lnTo>
                    <a:pt x="1079" y="657"/>
                  </a:lnTo>
                  <a:lnTo>
                    <a:pt x="1089" y="657"/>
                  </a:lnTo>
                  <a:lnTo>
                    <a:pt x="1100" y="657"/>
                  </a:lnTo>
                  <a:lnTo>
                    <a:pt x="1110" y="668"/>
                  </a:lnTo>
                  <a:lnTo>
                    <a:pt x="1121" y="668"/>
                  </a:lnTo>
                  <a:lnTo>
                    <a:pt x="1131" y="668"/>
                  </a:lnTo>
                  <a:lnTo>
                    <a:pt x="1142" y="678"/>
                  </a:lnTo>
                  <a:lnTo>
                    <a:pt x="1153" y="678"/>
                  </a:lnTo>
                  <a:lnTo>
                    <a:pt x="1163" y="678"/>
                  </a:lnTo>
                  <a:lnTo>
                    <a:pt x="1174" y="678"/>
                  </a:lnTo>
                  <a:lnTo>
                    <a:pt x="1174" y="689"/>
                  </a:lnTo>
                  <a:lnTo>
                    <a:pt x="1184" y="689"/>
                  </a:lnTo>
                  <a:lnTo>
                    <a:pt x="1195" y="689"/>
                  </a:lnTo>
                  <a:lnTo>
                    <a:pt x="1206" y="689"/>
                  </a:lnTo>
                  <a:lnTo>
                    <a:pt x="1216" y="699"/>
                  </a:lnTo>
                  <a:lnTo>
                    <a:pt x="1227" y="699"/>
                  </a:lnTo>
                  <a:lnTo>
                    <a:pt x="1237" y="699"/>
                  </a:lnTo>
                  <a:lnTo>
                    <a:pt x="1248" y="699"/>
                  </a:lnTo>
                  <a:lnTo>
                    <a:pt x="1258" y="699"/>
                  </a:lnTo>
                  <a:lnTo>
                    <a:pt x="1258" y="710"/>
                  </a:lnTo>
                  <a:lnTo>
                    <a:pt x="1269" y="710"/>
                  </a:lnTo>
                  <a:lnTo>
                    <a:pt x="1280" y="710"/>
                  </a:lnTo>
                  <a:lnTo>
                    <a:pt x="1290" y="710"/>
                  </a:lnTo>
                  <a:lnTo>
                    <a:pt x="1301" y="710"/>
                  </a:lnTo>
                  <a:lnTo>
                    <a:pt x="1311" y="721"/>
                  </a:lnTo>
                  <a:lnTo>
                    <a:pt x="1322" y="721"/>
                  </a:lnTo>
                  <a:lnTo>
                    <a:pt x="1332" y="721"/>
                  </a:lnTo>
                  <a:lnTo>
                    <a:pt x="1343" y="721"/>
                  </a:lnTo>
                  <a:lnTo>
                    <a:pt x="1354" y="721"/>
                  </a:lnTo>
                  <a:lnTo>
                    <a:pt x="1364" y="721"/>
                  </a:lnTo>
                  <a:lnTo>
                    <a:pt x="1364" y="731"/>
                  </a:lnTo>
                  <a:lnTo>
                    <a:pt x="1375" y="731"/>
                  </a:lnTo>
                  <a:lnTo>
                    <a:pt x="1385" y="731"/>
                  </a:lnTo>
                  <a:lnTo>
                    <a:pt x="1396" y="731"/>
                  </a:lnTo>
                  <a:lnTo>
                    <a:pt x="1406" y="731"/>
                  </a:lnTo>
                  <a:lnTo>
                    <a:pt x="1417" y="731"/>
                  </a:lnTo>
                </a:path>
              </a:pathLst>
            </a:custGeom>
            <a:solidFill>
              <a:srgbClr val="FFFFFF"/>
            </a:solidFill>
            <a:ln w="6667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495" name="Google Shape;495;p11"/>
            <p:cNvSpPr/>
            <p:nvPr/>
          </p:nvSpPr>
          <p:spPr>
            <a:xfrm>
              <a:off x="5344" y="3463"/>
              <a:ext cx="243" cy="32"/>
            </a:xfrm>
            <a:custGeom>
              <a:avLst/>
              <a:gdLst/>
              <a:ahLst/>
              <a:cxnLst/>
              <a:rect l="l" t="t" r="r" b="b"/>
              <a:pathLst>
                <a:path w="243" h="32" extrusionOk="0">
                  <a:moveTo>
                    <a:pt x="0" y="0"/>
                  </a:moveTo>
                  <a:lnTo>
                    <a:pt x="0" y="0"/>
                  </a:lnTo>
                  <a:lnTo>
                    <a:pt x="11" y="0"/>
                  </a:lnTo>
                  <a:lnTo>
                    <a:pt x="11" y="11"/>
                  </a:lnTo>
                  <a:lnTo>
                    <a:pt x="21" y="11"/>
                  </a:lnTo>
                  <a:lnTo>
                    <a:pt x="32" y="11"/>
                  </a:lnTo>
                  <a:lnTo>
                    <a:pt x="42" y="11"/>
                  </a:lnTo>
                  <a:lnTo>
                    <a:pt x="53" y="11"/>
                  </a:lnTo>
                  <a:lnTo>
                    <a:pt x="64" y="11"/>
                  </a:lnTo>
                  <a:lnTo>
                    <a:pt x="74" y="11"/>
                  </a:lnTo>
                  <a:lnTo>
                    <a:pt x="85" y="11"/>
                  </a:lnTo>
                  <a:lnTo>
                    <a:pt x="85" y="21"/>
                  </a:lnTo>
                  <a:lnTo>
                    <a:pt x="95" y="21"/>
                  </a:lnTo>
                  <a:lnTo>
                    <a:pt x="106" y="21"/>
                  </a:lnTo>
                  <a:lnTo>
                    <a:pt x="116" y="21"/>
                  </a:lnTo>
                  <a:lnTo>
                    <a:pt x="127" y="21"/>
                  </a:lnTo>
                  <a:lnTo>
                    <a:pt x="138" y="21"/>
                  </a:lnTo>
                  <a:lnTo>
                    <a:pt x="148" y="21"/>
                  </a:lnTo>
                  <a:lnTo>
                    <a:pt x="159" y="21"/>
                  </a:lnTo>
                  <a:lnTo>
                    <a:pt x="169" y="21"/>
                  </a:lnTo>
                  <a:lnTo>
                    <a:pt x="180" y="32"/>
                  </a:lnTo>
                  <a:lnTo>
                    <a:pt x="190" y="32"/>
                  </a:lnTo>
                  <a:lnTo>
                    <a:pt x="201" y="32"/>
                  </a:lnTo>
                  <a:lnTo>
                    <a:pt x="212" y="32"/>
                  </a:lnTo>
                  <a:lnTo>
                    <a:pt x="222" y="32"/>
                  </a:lnTo>
                  <a:lnTo>
                    <a:pt x="233" y="32"/>
                  </a:lnTo>
                  <a:lnTo>
                    <a:pt x="243" y="32"/>
                  </a:lnTo>
                </a:path>
              </a:pathLst>
            </a:custGeom>
            <a:noFill/>
            <a:ln w="66675" cap="flat" cmpd="sng">
              <a:solidFill>
                <a:schemeClr val="dk1"/>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496" name="Google Shape;496;p11"/>
            <p:cNvCxnSpPr/>
            <p:nvPr/>
          </p:nvCxnSpPr>
          <p:spPr>
            <a:xfrm>
              <a:off x="5249" y="3453"/>
              <a:ext cx="10" cy="1"/>
            </a:xfrm>
            <a:prstGeom prst="straightConnector1">
              <a:avLst/>
            </a:prstGeom>
            <a:noFill/>
            <a:ln w="33325" cap="flat" cmpd="sng">
              <a:solidFill>
                <a:schemeClr val="dk1"/>
              </a:solidFill>
              <a:prstDash val="solid"/>
              <a:round/>
              <a:headEnd type="none" w="med" len="med"/>
              <a:tailEnd type="none" w="med" len="med"/>
            </a:ln>
          </p:spPr>
        </p:cxnSp>
        <p:cxnSp>
          <p:nvCxnSpPr>
            <p:cNvPr id="497" name="Google Shape;497;p11"/>
            <p:cNvCxnSpPr/>
            <p:nvPr/>
          </p:nvCxnSpPr>
          <p:spPr>
            <a:xfrm>
              <a:off x="5259" y="3453"/>
              <a:ext cx="11" cy="1"/>
            </a:xfrm>
            <a:prstGeom prst="straightConnector1">
              <a:avLst/>
            </a:prstGeom>
            <a:noFill/>
            <a:ln w="33325" cap="flat" cmpd="sng">
              <a:solidFill>
                <a:schemeClr val="dk1"/>
              </a:solidFill>
              <a:prstDash val="solid"/>
              <a:round/>
              <a:headEnd type="none" w="med" len="med"/>
              <a:tailEnd type="none" w="med" len="med"/>
            </a:ln>
          </p:spPr>
        </p:cxnSp>
        <p:cxnSp>
          <p:nvCxnSpPr>
            <p:cNvPr id="498" name="Google Shape;498;p11"/>
            <p:cNvCxnSpPr/>
            <p:nvPr/>
          </p:nvCxnSpPr>
          <p:spPr>
            <a:xfrm>
              <a:off x="5270" y="3453"/>
              <a:ext cx="11" cy="1"/>
            </a:xfrm>
            <a:prstGeom prst="straightConnector1">
              <a:avLst/>
            </a:prstGeom>
            <a:noFill/>
            <a:ln w="33325" cap="flat" cmpd="sng">
              <a:solidFill>
                <a:schemeClr val="dk1"/>
              </a:solidFill>
              <a:prstDash val="solid"/>
              <a:round/>
              <a:headEnd type="none" w="med" len="med"/>
              <a:tailEnd type="none" w="med" len="med"/>
            </a:ln>
          </p:spPr>
        </p:cxnSp>
        <p:cxnSp>
          <p:nvCxnSpPr>
            <p:cNvPr id="499" name="Google Shape;499;p11"/>
            <p:cNvCxnSpPr/>
            <p:nvPr/>
          </p:nvCxnSpPr>
          <p:spPr>
            <a:xfrm>
              <a:off x="5281" y="3453"/>
              <a:ext cx="10" cy="1"/>
            </a:xfrm>
            <a:prstGeom prst="straightConnector1">
              <a:avLst/>
            </a:prstGeom>
            <a:noFill/>
            <a:ln w="33325" cap="flat" cmpd="sng">
              <a:solidFill>
                <a:schemeClr val="dk1"/>
              </a:solidFill>
              <a:prstDash val="solid"/>
              <a:round/>
              <a:headEnd type="none" w="med" len="med"/>
              <a:tailEnd type="none" w="med" len="med"/>
            </a:ln>
          </p:spPr>
        </p:cxnSp>
        <p:cxnSp>
          <p:nvCxnSpPr>
            <p:cNvPr id="500" name="Google Shape;500;p11"/>
            <p:cNvCxnSpPr/>
            <p:nvPr/>
          </p:nvCxnSpPr>
          <p:spPr>
            <a:xfrm>
              <a:off x="5291" y="3453"/>
              <a:ext cx="1" cy="10"/>
            </a:xfrm>
            <a:prstGeom prst="straightConnector1">
              <a:avLst/>
            </a:prstGeom>
            <a:noFill/>
            <a:ln w="33325" cap="flat" cmpd="sng">
              <a:solidFill>
                <a:schemeClr val="dk1"/>
              </a:solidFill>
              <a:prstDash val="solid"/>
              <a:round/>
              <a:headEnd type="none" w="med" len="med"/>
              <a:tailEnd type="none" w="med" len="med"/>
            </a:ln>
          </p:spPr>
        </p:cxnSp>
        <p:cxnSp>
          <p:nvCxnSpPr>
            <p:cNvPr id="501" name="Google Shape;501;p11"/>
            <p:cNvCxnSpPr/>
            <p:nvPr/>
          </p:nvCxnSpPr>
          <p:spPr>
            <a:xfrm>
              <a:off x="5291" y="3463"/>
              <a:ext cx="11" cy="1"/>
            </a:xfrm>
            <a:prstGeom prst="straightConnector1">
              <a:avLst/>
            </a:prstGeom>
            <a:noFill/>
            <a:ln w="33325" cap="flat" cmpd="sng">
              <a:solidFill>
                <a:schemeClr val="dk1"/>
              </a:solidFill>
              <a:prstDash val="solid"/>
              <a:round/>
              <a:headEnd type="none" w="med" len="med"/>
              <a:tailEnd type="none" w="med" len="med"/>
            </a:ln>
          </p:spPr>
        </p:cxnSp>
        <p:cxnSp>
          <p:nvCxnSpPr>
            <p:cNvPr id="502" name="Google Shape;502;p11"/>
            <p:cNvCxnSpPr/>
            <p:nvPr/>
          </p:nvCxnSpPr>
          <p:spPr>
            <a:xfrm>
              <a:off x="5302" y="3463"/>
              <a:ext cx="10" cy="1"/>
            </a:xfrm>
            <a:prstGeom prst="straightConnector1">
              <a:avLst/>
            </a:prstGeom>
            <a:noFill/>
            <a:ln w="33325" cap="flat" cmpd="sng">
              <a:solidFill>
                <a:schemeClr val="dk1"/>
              </a:solidFill>
              <a:prstDash val="solid"/>
              <a:round/>
              <a:headEnd type="none" w="med" len="med"/>
              <a:tailEnd type="none" w="med" len="med"/>
            </a:ln>
          </p:spPr>
        </p:cxnSp>
        <p:cxnSp>
          <p:nvCxnSpPr>
            <p:cNvPr id="503" name="Google Shape;503;p11"/>
            <p:cNvCxnSpPr/>
            <p:nvPr/>
          </p:nvCxnSpPr>
          <p:spPr>
            <a:xfrm>
              <a:off x="5312" y="3463"/>
              <a:ext cx="11" cy="1"/>
            </a:xfrm>
            <a:prstGeom prst="straightConnector1">
              <a:avLst/>
            </a:prstGeom>
            <a:noFill/>
            <a:ln w="33325" cap="flat" cmpd="sng">
              <a:solidFill>
                <a:schemeClr val="dk1"/>
              </a:solidFill>
              <a:prstDash val="solid"/>
              <a:round/>
              <a:headEnd type="none" w="med" len="med"/>
              <a:tailEnd type="none" w="med" len="med"/>
            </a:ln>
          </p:spPr>
        </p:cxnSp>
        <p:cxnSp>
          <p:nvCxnSpPr>
            <p:cNvPr id="504" name="Google Shape;504;p11"/>
            <p:cNvCxnSpPr/>
            <p:nvPr/>
          </p:nvCxnSpPr>
          <p:spPr>
            <a:xfrm>
              <a:off x="5323" y="3463"/>
              <a:ext cx="1" cy="1"/>
            </a:xfrm>
            <a:prstGeom prst="straightConnector1">
              <a:avLst/>
            </a:prstGeom>
            <a:noFill/>
            <a:ln w="33325" cap="flat" cmpd="sng">
              <a:solidFill>
                <a:schemeClr val="dk1"/>
              </a:solidFill>
              <a:prstDash val="solid"/>
              <a:round/>
              <a:headEnd type="none" w="med" len="med"/>
              <a:tailEnd type="none" w="med" len="med"/>
            </a:ln>
          </p:spPr>
        </p:cxnSp>
        <p:cxnSp>
          <p:nvCxnSpPr>
            <p:cNvPr id="505" name="Google Shape;505;p11"/>
            <p:cNvCxnSpPr/>
            <p:nvPr/>
          </p:nvCxnSpPr>
          <p:spPr>
            <a:xfrm>
              <a:off x="5344" y="3463"/>
              <a:ext cx="11" cy="1"/>
            </a:xfrm>
            <a:prstGeom prst="straightConnector1">
              <a:avLst/>
            </a:prstGeom>
            <a:noFill/>
            <a:ln w="33325" cap="flat" cmpd="sng">
              <a:solidFill>
                <a:schemeClr val="dk1"/>
              </a:solidFill>
              <a:prstDash val="solid"/>
              <a:round/>
              <a:headEnd type="none" w="med" len="med"/>
              <a:tailEnd type="none" w="med" len="med"/>
            </a:ln>
          </p:spPr>
        </p:cxnSp>
        <p:cxnSp>
          <p:nvCxnSpPr>
            <p:cNvPr id="506" name="Google Shape;506;p11"/>
            <p:cNvCxnSpPr/>
            <p:nvPr/>
          </p:nvCxnSpPr>
          <p:spPr>
            <a:xfrm>
              <a:off x="5355" y="3463"/>
              <a:ext cx="1" cy="11"/>
            </a:xfrm>
            <a:prstGeom prst="straightConnector1">
              <a:avLst/>
            </a:prstGeom>
            <a:noFill/>
            <a:ln w="33325" cap="flat" cmpd="sng">
              <a:solidFill>
                <a:schemeClr val="dk1"/>
              </a:solidFill>
              <a:prstDash val="solid"/>
              <a:round/>
              <a:headEnd type="none" w="med" len="med"/>
              <a:tailEnd type="none" w="med" len="med"/>
            </a:ln>
          </p:spPr>
        </p:cxnSp>
        <p:cxnSp>
          <p:nvCxnSpPr>
            <p:cNvPr id="507" name="Google Shape;507;p11"/>
            <p:cNvCxnSpPr/>
            <p:nvPr/>
          </p:nvCxnSpPr>
          <p:spPr>
            <a:xfrm>
              <a:off x="5355" y="3474"/>
              <a:ext cx="10" cy="1"/>
            </a:xfrm>
            <a:prstGeom prst="straightConnector1">
              <a:avLst/>
            </a:prstGeom>
            <a:noFill/>
            <a:ln w="33325" cap="flat" cmpd="sng">
              <a:solidFill>
                <a:schemeClr val="dk1"/>
              </a:solidFill>
              <a:prstDash val="solid"/>
              <a:round/>
              <a:headEnd type="none" w="med" len="med"/>
              <a:tailEnd type="none" w="med" len="med"/>
            </a:ln>
          </p:spPr>
        </p:cxnSp>
        <p:cxnSp>
          <p:nvCxnSpPr>
            <p:cNvPr id="508" name="Google Shape;508;p11"/>
            <p:cNvCxnSpPr/>
            <p:nvPr/>
          </p:nvCxnSpPr>
          <p:spPr>
            <a:xfrm>
              <a:off x="5365" y="3474"/>
              <a:ext cx="11" cy="1"/>
            </a:xfrm>
            <a:prstGeom prst="straightConnector1">
              <a:avLst/>
            </a:prstGeom>
            <a:noFill/>
            <a:ln w="33325" cap="flat" cmpd="sng">
              <a:solidFill>
                <a:schemeClr val="dk1"/>
              </a:solidFill>
              <a:prstDash val="solid"/>
              <a:round/>
              <a:headEnd type="none" w="med" len="med"/>
              <a:tailEnd type="none" w="med" len="med"/>
            </a:ln>
          </p:spPr>
        </p:cxnSp>
        <p:cxnSp>
          <p:nvCxnSpPr>
            <p:cNvPr id="509" name="Google Shape;509;p11"/>
            <p:cNvCxnSpPr/>
            <p:nvPr/>
          </p:nvCxnSpPr>
          <p:spPr>
            <a:xfrm>
              <a:off x="5376" y="3474"/>
              <a:ext cx="10" cy="1"/>
            </a:xfrm>
            <a:prstGeom prst="straightConnector1">
              <a:avLst/>
            </a:prstGeom>
            <a:noFill/>
            <a:ln w="33325" cap="flat" cmpd="sng">
              <a:solidFill>
                <a:schemeClr val="dk1"/>
              </a:solidFill>
              <a:prstDash val="solid"/>
              <a:round/>
              <a:headEnd type="none" w="med" len="med"/>
              <a:tailEnd type="none" w="med" len="med"/>
            </a:ln>
          </p:spPr>
        </p:cxnSp>
        <p:cxnSp>
          <p:nvCxnSpPr>
            <p:cNvPr id="510" name="Google Shape;510;p11"/>
            <p:cNvCxnSpPr/>
            <p:nvPr/>
          </p:nvCxnSpPr>
          <p:spPr>
            <a:xfrm>
              <a:off x="5386" y="3474"/>
              <a:ext cx="11" cy="1"/>
            </a:xfrm>
            <a:prstGeom prst="straightConnector1">
              <a:avLst/>
            </a:prstGeom>
            <a:noFill/>
            <a:ln w="33325" cap="flat" cmpd="sng">
              <a:solidFill>
                <a:schemeClr val="dk1"/>
              </a:solidFill>
              <a:prstDash val="solid"/>
              <a:round/>
              <a:headEnd type="none" w="med" len="med"/>
              <a:tailEnd type="none" w="med" len="med"/>
            </a:ln>
          </p:spPr>
        </p:cxnSp>
        <p:cxnSp>
          <p:nvCxnSpPr>
            <p:cNvPr id="511" name="Google Shape;511;p11"/>
            <p:cNvCxnSpPr/>
            <p:nvPr/>
          </p:nvCxnSpPr>
          <p:spPr>
            <a:xfrm>
              <a:off x="5397" y="3474"/>
              <a:ext cx="11" cy="1"/>
            </a:xfrm>
            <a:prstGeom prst="straightConnector1">
              <a:avLst/>
            </a:prstGeom>
            <a:noFill/>
            <a:ln w="33325" cap="flat" cmpd="sng">
              <a:solidFill>
                <a:schemeClr val="dk1"/>
              </a:solidFill>
              <a:prstDash val="solid"/>
              <a:round/>
              <a:headEnd type="none" w="med" len="med"/>
              <a:tailEnd type="none" w="med" len="med"/>
            </a:ln>
          </p:spPr>
        </p:cxnSp>
        <p:cxnSp>
          <p:nvCxnSpPr>
            <p:cNvPr id="512" name="Google Shape;512;p11"/>
            <p:cNvCxnSpPr/>
            <p:nvPr/>
          </p:nvCxnSpPr>
          <p:spPr>
            <a:xfrm>
              <a:off x="5408" y="3474"/>
              <a:ext cx="10" cy="1"/>
            </a:xfrm>
            <a:prstGeom prst="straightConnector1">
              <a:avLst/>
            </a:prstGeom>
            <a:noFill/>
            <a:ln w="33325" cap="flat" cmpd="sng">
              <a:solidFill>
                <a:schemeClr val="dk1"/>
              </a:solidFill>
              <a:prstDash val="solid"/>
              <a:round/>
              <a:headEnd type="none" w="med" len="med"/>
              <a:tailEnd type="none" w="med" len="med"/>
            </a:ln>
          </p:spPr>
        </p:cxnSp>
        <p:cxnSp>
          <p:nvCxnSpPr>
            <p:cNvPr id="513" name="Google Shape;513;p11"/>
            <p:cNvCxnSpPr/>
            <p:nvPr/>
          </p:nvCxnSpPr>
          <p:spPr>
            <a:xfrm>
              <a:off x="5418" y="3474"/>
              <a:ext cx="11" cy="1"/>
            </a:xfrm>
            <a:prstGeom prst="straightConnector1">
              <a:avLst/>
            </a:prstGeom>
            <a:noFill/>
            <a:ln w="33325" cap="flat" cmpd="sng">
              <a:solidFill>
                <a:schemeClr val="dk1"/>
              </a:solidFill>
              <a:prstDash val="solid"/>
              <a:round/>
              <a:headEnd type="none" w="med" len="med"/>
              <a:tailEnd type="none" w="med" len="med"/>
            </a:ln>
          </p:spPr>
        </p:cxnSp>
        <p:cxnSp>
          <p:nvCxnSpPr>
            <p:cNvPr id="514" name="Google Shape;514;p11"/>
            <p:cNvCxnSpPr/>
            <p:nvPr/>
          </p:nvCxnSpPr>
          <p:spPr>
            <a:xfrm>
              <a:off x="5429" y="3474"/>
              <a:ext cx="1" cy="1"/>
            </a:xfrm>
            <a:prstGeom prst="straightConnector1">
              <a:avLst/>
            </a:prstGeom>
            <a:noFill/>
            <a:ln w="33325" cap="flat" cmpd="sng">
              <a:solidFill>
                <a:schemeClr val="dk1"/>
              </a:solidFill>
              <a:prstDash val="solid"/>
              <a:round/>
              <a:headEnd type="none" w="med" len="med"/>
              <a:tailEnd type="none" w="med" len="med"/>
            </a:ln>
          </p:spPr>
        </p:cxnSp>
        <p:cxnSp>
          <p:nvCxnSpPr>
            <p:cNvPr id="515" name="Google Shape;515;p11"/>
            <p:cNvCxnSpPr/>
            <p:nvPr/>
          </p:nvCxnSpPr>
          <p:spPr>
            <a:xfrm>
              <a:off x="5482" y="3484"/>
              <a:ext cx="10" cy="1"/>
            </a:xfrm>
            <a:prstGeom prst="straightConnector1">
              <a:avLst/>
            </a:prstGeom>
            <a:noFill/>
            <a:ln w="33325" cap="flat" cmpd="sng">
              <a:solidFill>
                <a:schemeClr val="dk1"/>
              </a:solidFill>
              <a:prstDash val="solid"/>
              <a:round/>
              <a:headEnd type="none" w="med" len="med"/>
              <a:tailEnd type="none" w="med" len="med"/>
            </a:ln>
          </p:spPr>
        </p:cxnSp>
        <p:cxnSp>
          <p:nvCxnSpPr>
            <p:cNvPr id="516" name="Google Shape;516;p11"/>
            <p:cNvCxnSpPr/>
            <p:nvPr/>
          </p:nvCxnSpPr>
          <p:spPr>
            <a:xfrm>
              <a:off x="5492" y="3484"/>
              <a:ext cx="11" cy="1"/>
            </a:xfrm>
            <a:prstGeom prst="straightConnector1">
              <a:avLst/>
            </a:prstGeom>
            <a:noFill/>
            <a:ln w="33325" cap="flat" cmpd="sng">
              <a:solidFill>
                <a:schemeClr val="dk1"/>
              </a:solidFill>
              <a:prstDash val="solid"/>
              <a:round/>
              <a:headEnd type="none" w="med" len="med"/>
              <a:tailEnd type="none" w="med" len="med"/>
            </a:ln>
          </p:spPr>
        </p:cxnSp>
        <p:cxnSp>
          <p:nvCxnSpPr>
            <p:cNvPr id="517" name="Google Shape;517;p11"/>
            <p:cNvCxnSpPr/>
            <p:nvPr/>
          </p:nvCxnSpPr>
          <p:spPr>
            <a:xfrm>
              <a:off x="5503" y="3484"/>
              <a:ext cx="10" cy="1"/>
            </a:xfrm>
            <a:prstGeom prst="straightConnector1">
              <a:avLst/>
            </a:prstGeom>
            <a:noFill/>
            <a:ln w="33325" cap="flat" cmpd="sng">
              <a:solidFill>
                <a:schemeClr val="dk1"/>
              </a:solidFill>
              <a:prstDash val="solid"/>
              <a:round/>
              <a:headEnd type="none" w="med" len="med"/>
              <a:tailEnd type="none" w="med" len="med"/>
            </a:ln>
          </p:spPr>
        </p:cxnSp>
        <p:cxnSp>
          <p:nvCxnSpPr>
            <p:cNvPr id="518" name="Google Shape;518;p11"/>
            <p:cNvCxnSpPr/>
            <p:nvPr/>
          </p:nvCxnSpPr>
          <p:spPr>
            <a:xfrm>
              <a:off x="5513" y="3484"/>
              <a:ext cx="11" cy="11"/>
            </a:xfrm>
            <a:prstGeom prst="straightConnector1">
              <a:avLst/>
            </a:prstGeom>
            <a:noFill/>
            <a:ln w="33325" cap="flat" cmpd="sng">
              <a:solidFill>
                <a:schemeClr val="dk1"/>
              </a:solidFill>
              <a:prstDash val="solid"/>
              <a:round/>
              <a:headEnd type="none" w="med" len="med"/>
              <a:tailEnd type="none" w="med" len="med"/>
            </a:ln>
          </p:spPr>
        </p:cxnSp>
        <p:cxnSp>
          <p:nvCxnSpPr>
            <p:cNvPr id="519" name="Google Shape;519;p11"/>
            <p:cNvCxnSpPr/>
            <p:nvPr/>
          </p:nvCxnSpPr>
          <p:spPr>
            <a:xfrm>
              <a:off x="5524" y="3495"/>
              <a:ext cx="10" cy="1"/>
            </a:xfrm>
            <a:prstGeom prst="straightConnector1">
              <a:avLst/>
            </a:prstGeom>
            <a:noFill/>
            <a:ln w="33325" cap="flat" cmpd="sng">
              <a:solidFill>
                <a:schemeClr val="dk1"/>
              </a:solidFill>
              <a:prstDash val="solid"/>
              <a:round/>
              <a:headEnd type="none" w="med" len="med"/>
              <a:tailEnd type="none" w="med" len="med"/>
            </a:ln>
          </p:spPr>
        </p:cxnSp>
        <p:cxnSp>
          <p:nvCxnSpPr>
            <p:cNvPr id="520" name="Google Shape;520;p11"/>
            <p:cNvCxnSpPr/>
            <p:nvPr/>
          </p:nvCxnSpPr>
          <p:spPr>
            <a:xfrm>
              <a:off x="5534" y="3495"/>
              <a:ext cx="11" cy="1"/>
            </a:xfrm>
            <a:prstGeom prst="straightConnector1">
              <a:avLst/>
            </a:prstGeom>
            <a:noFill/>
            <a:ln w="33325" cap="flat" cmpd="sng">
              <a:solidFill>
                <a:schemeClr val="dk1"/>
              </a:solidFill>
              <a:prstDash val="solid"/>
              <a:round/>
              <a:headEnd type="none" w="med" len="med"/>
              <a:tailEnd type="none" w="med" len="med"/>
            </a:ln>
          </p:spPr>
        </p:cxnSp>
        <p:cxnSp>
          <p:nvCxnSpPr>
            <p:cNvPr id="521" name="Google Shape;521;p11"/>
            <p:cNvCxnSpPr/>
            <p:nvPr/>
          </p:nvCxnSpPr>
          <p:spPr>
            <a:xfrm>
              <a:off x="5545" y="3495"/>
              <a:ext cx="11" cy="1"/>
            </a:xfrm>
            <a:prstGeom prst="straightConnector1">
              <a:avLst/>
            </a:prstGeom>
            <a:noFill/>
            <a:ln w="33325" cap="flat" cmpd="sng">
              <a:solidFill>
                <a:schemeClr val="dk1"/>
              </a:solidFill>
              <a:prstDash val="solid"/>
              <a:round/>
              <a:headEnd type="none" w="med" len="med"/>
              <a:tailEnd type="none" w="med" len="med"/>
            </a:ln>
          </p:spPr>
        </p:cxnSp>
        <p:cxnSp>
          <p:nvCxnSpPr>
            <p:cNvPr id="522" name="Google Shape;522;p11"/>
            <p:cNvCxnSpPr/>
            <p:nvPr/>
          </p:nvCxnSpPr>
          <p:spPr>
            <a:xfrm>
              <a:off x="5556" y="3495"/>
              <a:ext cx="10" cy="1"/>
            </a:xfrm>
            <a:prstGeom prst="straightConnector1">
              <a:avLst/>
            </a:prstGeom>
            <a:noFill/>
            <a:ln w="33325" cap="flat" cmpd="sng">
              <a:solidFill>
                <a:schemeClr val="dk1"/>
              </a:solidFill>
              <a:prstDash val="solid"/>
              <a:round/>
              <a:headEnd type="none" w="med" len="med"/>
              <a:tailEnd type="none" w="med" len="med"/>
            </a:ln>
          </p:spPr>
        </p:cxnSp>
        <p:cxnSp>
          <p:nvCxnSpPr>
            <p:cNvPr id="523" name="Google Shape;523;p11"/>
            <p:cNvCxnSpPr/>
            <p:nvPr/>
          </p:nvCxnSpPr>
          <p:spPr>
            <a:xfrm>
              <a:off x="5566" y="3495"/>
              <a:ext cx="11" cy="1"/>
            </a:xfrm>
            <a:prstGeom prst="straightConnector1">
              <a:avLst/>
            </a:prstGeom>
            <a:noFill/>
            <a:ln w="33325" cap="flat" cmpd="sng">
              <a:solidFill>
                <a:schemeClr val="dk1"/>
              </a:solidFill>
              <a:prstDash val="solid"/>
              <a:round/>
              <a:headEnd type="none" w="med" len="med"/>
              <a:tailEnd type="none" w="med" len="med"/>
            </a:ln>
          </p:spPr>
        </p:cxnSp>
      </p:grpSp>
      <p:grpSp>
        <p:nvGrpSpPr>
          <p:cNvPr id="524" name="Google Shape;524;p11"/>
          <p:cNvGrpSpPr/>
          <p:nvPr/>
        </p:nvGrpSpPr>
        <p:grpSpPr>
          <a:xfrm>
            <a:off x="2322908" y="1418499"/>
            <a:ext cx="720725" cy="3379788"/>
            <a:chOff x="4493" y="994"/>
            <a:chExt cx="454" cy="2129"/>
          </a:xfrm>
        </p:grpSpPr>
        <p:grpSp>
          <p:nvGrpSpPr>
            <p:cNvPr id="525" name="Google Shape;525;p11"/>
            <p:cNvGrpSpPr/>
            <p:nvPr/>
          </p:nvGrpSpPr>
          <p:grpSpPr>
            <a:xfrm>
              <a:off x="4502" y="1172"/>
              <a:ext cx="445" cy="1951"/>
              <a:chOff x="4223" y="1226"/>
              <a:chExt cx="445" cy="1951"/>
            </a:xfrm>
          </p:grpSpPr>
          <p:cxnSp>
            <p:nvCxnSpPr>
              <p:cNvPr id="526" name="Google Shape;526;p11"/>
              <p:cNvCxnSpPr/>
              <p:nvPr/>
            </p:nvCxnSpPr>
            <p:spPr>
              <a:xfrm>
                <a:off x="4223" y="1226"/>
                <a:ext cx="11" cy="64"/>
              </a:xfrm>
              <a:prstGeom prst="straightConnector1">
                <a:avLst/>
              </a:prstGeom>
              <a:noFill/>
              <a:ln w="33325" cap="flat" cmpd="sng">
                <a:solidFill>
                  <a:schemeClr val="dk1"/>
                </a:solidFill>
                <a:prstDash val="solid"/>
                <a:round/>
                <a:headEnd type="none" w="med" len="med"/>
                <a:tailEnd type="none" w="med" len="med"/>
              </a:ln>
            </p:spPr>
          </p:cxnSp>
          <p:cxnSp>
            <p:nvCxnSpPr>
              <p:cNvPr id="527" name="Google Shape;527;p11"/>
              <p:cNvCxnSpPr/>
              <p:nvPr/>
            </p:nvCxnSpPr>
            <p:spPr>
              <a:xfrm>
                <a:off x="4234" y="1290"/>
                <a:ext cx="1" cy="32"/>
              </a:xfrm>
              <a:prstGeom prst="straightConnector1">
                <a:avLst/>
              </a:prstGeom>
              <a:noFill/>
              <a:ln w="33325" cap="flat" cmpd="sng">
                <a:solidFill>
                  <a:schemeClr val="dk1"/>
                </a:solidFill>
                <a:prstDash val="solid"/>
                <a:round/>
                <a:headEnd type="none" w="med" len="med"/>
                <a:tailEnd type="none" w="med" len="med"/>
              </a:ln>
            </p:spPr>
          </p:cxnSp>
          <p:cxnSp>
            <p:nvCxnSpPr>
              <p:cNvPr id="528" name="Google Shape;528;p11"/>
              <p:cNvCxnSpPr/>
              <p:nvPr/>
            </p:nvCxnSpPr>
            <p:spPr>
              <a:xfrm>
                <a:off x="4244" y="1385"/>
                <a:ext cx="1" cy="53"/>
              </a:xfrm>
              <a:prstGeom prst="straightConnector1">
                <a:avLst/>
              </a:prstGeom>
              <a:noFill/>
              <a:ln w="33325" cap="flat" cmpd="sng">
                <a:solidFill>
                  <a:schemeClr val="dk1"/>
                </a:solidFill>
                <a:prstDash val="solid"/>
                <a:round/>
                <a:headEnd type="none" w="med" len="med"/>
                <a:tailEnd type="none" w="med" len="med"/>
              </a:ln>
            </p:spPr>
          </p:cxnSp>
          <p:cxnSp>
            <p:nvCxnSpPr>
              <p:cNvPr id="529" name="Google Shape;529;p11"/>
              <p:cNvCxnSpPr/>
              <p:nvPr/>
            </p:nvCxnSpPr>
            <p:spPr>
              <a:xfrm>
                <a:off x="4244" y="1438"/>
                <a:ext cx="11" cy="43"/>
              </a:xfrm>
              <a:prstGeom prst="straightConnector1">
                <a:avLst/>
              </a:prstGeom>
              <a:noFill/>
              <a:ln w="33325" cap="flat" cmpd="sng">
                <a:solidFill>
                  <a:schemeClr val="dk1"/>
                </a:solidFill>
                <a:prstDash val="solid"/>
                <a:round/>
                <a:headEnd type="none" w="med" len="med"/>
                <a:tailEnd type="none" w="med" len="med"/>
              </a:ln>
            </p:spPr>
          </p:cxnSp>
          <p:cxnSp>
            <p:nvCxnSpPr>
              <p:cNvPr id="530" name="Google Shape;530;p11"/>
              <p:cNvCxnSpPr/>
              <p:nvPr/>
            </p:nvCxnSpPr>
            <p:spPr>
              <a:xfrm>
                <a:off x="4255" y="1544"/>
                <a:ext cx="1" cy="32"/>
              </a:xfrm>
              <a:prstGeom prst="straightConnector1">
                <a:avLst/>
              </a:prstGeom>
              <a:noFill/>
              <a:ln w="33325" cap="flat" cmpd="sng">
                <a:solidFill>
                  <a:schemeClr val="dk1"/>
                </a:solidFill>
                <a:prstDash val="solid"/>
                <a:round/>
                <a:headEnd type="none" w="med" len="med"/>
                <a:tailEnd type="none" w="med" len="med"/>
              </a:ln>
            </p:spPr>
          </p:cxnSp>
          <p:cxnSp>
            <p:nvCxnSpPr>
              <p:cNvPr id="531" name="Google Shape;531;p11"/>
              <p:cNvCxnSpPr/>
              <p:nvPr/>
            </p:nvCxnSpPr>
            <p:spPr>
              <a:xfrm>
                <a:off x="4255" y="1576"/>
                <a:ext cx="10" cy="64"/>
              </a:xfrm>
              <a:prstGeom prst="straightConnector1">
                <a:avLst/>
              </a:prstGeom>
              <a:noFill/>
              <a:ln w="33325" cap="flat" cmpd="sng">
                <a:solidFill>
                  <a:schemeClr val="dk1"/>
                </a:solidFill>
                <a:prstDash val="solid"/>
                <a:round/>
                <a:headEnd type="none" w="med" len="med"/>
                <a:tailEnd type="none" w="med" len="med"/>
              </a:ln>
            </p:spPr>
          </p:cxnSp>
          <p:cxnSp>
            <p:nvCxnSpPr>
              <p:cNvPr id="532" name="Google Shape;532;p11"/>
              <p:cNvCxnSpPr/>
              <p:nvPr/>
            </p:nvCxnSpPr>
            <p:spPr>
              <a:xfrm>
                <a:off x="4265" y="1703"/>
                <a:ext cx="1" cy="1"/>
              </a:xfrm>
              <a:prstGeom prst="straightConnector1">
                <a:avLst/>
              </a:prstGeom>
              <a:noFill/>
              <a:ln w="33325" cap="flat" cmpd="sng">
                <a:solidFill>
                  <a:schemeClr val="dk1"/>
                </a:solidFill>
                <a:prstDash val="solid"/>
                <a:round/>
                <a:headEnd type="none" w="med" len="med"/>
                <a:tailEnd type="none" w="med" len="med"/>
              </a:ln>
            </p:spPr>
          </p:cxnSp>
          <p:cxnSp>
            <p:nvCxnSpPr>
              <p:cNvPr id="533" name="Google Shape;533;p11"/>
              <p:cNvCxnSpPr/>
              <p:nvPr/>
            </p:nvCxnSpPr>
            <p:spPr>
              <a:xfrm>
                <a:off x="4265" y="1703"/>
                <a:ext cx="11" cy="64"/>
              </a:xfrm>
              <a:prstGeom prst="straightConnector1">
                <a:avLst/>
              </a:prstGeom>
              <a:noFill/>
              <a:ln w="33325" cap="flat" cmpd="sng">
                <a:solidFill>
                  <a:schemeClr val="dk1"/>
                </a:solidFill>
                <a:prstDash val="solid"/>
                <a:round/>
                <a:headEnd type="none" w="med" len="med"/>
                <a:tailEnd type="none" w="med" len="med"/>
              </a:ln>
            </p:spPr>
          </p:cxnSp>
          <p:cxnSp>
            <p:nvCxnSpPr>
              <p:cNvPr id="534" name="Google Shape;534;p11"/>
              <p:cNvCxnSpPr/>
              <p:nvPr/>
            </p:nvCxnSpPr>
            <p:spPr>
              <a:xfrm>
                <a:off x="4276" y="1767"/>
                <a:ext cx="1" cy="32"/>
              </a:xfrm>
              <a:prstGeom prst="straightConnector1">
                <a:avLst/>
              </a:prstGeom>
              <a:noFill/>
              <a:ln w="33325" cap="flat" cmpd="sng">
                <a:solidFill>
                  <a:schemeClr val="dk1"/>
                </a:solidFill>
                <a:prstDash val="solid"/>
                <a:round/>
                <a:headEnd type="none" w="med" len="med"/>
                <a:tailEnd type="none" w="med" len="med"/>
              </a:ln>
            </p:spPr>
          </p:cxnSp>
          <p:cxnSp>
            <p:nvCxnSpPr>
              <p:cNvPr id="535" name="Google Shape;535;p11"/>
              <p:cNvCxnSpPr/>
              <p:nvPr/>
            </p:nvCxnSpPr>
            <p:spPr>
              <a:xfrm>
                <a:off x="4286" y="1852"/>
                <a:ext cx="1" cy="21"/>
              </a:xfrm>
              <a:prstGeom prst="straightConnector1">
                <a:avLst/>
              </a:prstGeom>
              <a:noFill/>
              <a:ln w="33325" cap="flat" cmpd="sng">
                <a:solidFill>
                  <a:schemeClr val="dk1"/>
                </a:solidFill>
                <a:prstDash val="solid"/>
                <a:round/>
                <a:headEnd type="none" w="med" len="med"/>
                <a:tailEnd type="none" w="med" len="med"/>
              </a:ln>
            </p:spPr>
          </p:cxnSp>
          <p:cxnSp>
            <p:nvCxnSpPr>
              <p:cNvPr id="536" name="Google Shape;536;p11"/>
              <p:cNvCxnSpPr/>
              <p:nvPr/>
            </p:nvCxnSpPr>
            <p:spPr>
              <a:xfrm>
                <a:off x="4286" y="1873"/>
                <a:ext cx="1" cy="53"/>
              </a:xfrm>
              <a:prstGeom prst="straightConnector1">
                <a:avLst/>
              </a:prstGeom>
              <a:noFill/>
              <a:ln w="33325" cap="flat" cmpd="sng">
                <a:solidFill>
                  <a:schemeClr val="dk1"/>
                </a:solidFill>
                <a:prstDash val="solid"/>
                <a:round/>
                <a:headEnd type="none" w="med" len="med"/>
                <a:tailEnd type="none" w="med" len="med"/>
              </a:ln>
            </p:spPr>
          </p:cxnSp>
          <p:cxnSp>
            <p:nvCxnSpPr>
              <p:cNvPr id="537" name="Google Shape;537;p11"/>
              <p:cNvCxnSpPr/>
              <p:nvPr/>
            </p:nvCxnSpPr>
            <p:spPr>
              <a:xfrm>
                <a:off x="4286" y="1926"/>
                <a:ext cx="11" cy="21"/>
              </a:xfrm>
              <a:prstGeom prst="straightConnector1">
                <a:avLst/>
              </a:prstGeom>
              <a:noFill/>
              <a:ln w="33325" cap="flat" cmpd="sng">
                <a:solidFill>
                  <a:schemeClr val="dk1"/>
                </a:solidFill>
                <a:prstDash val="solid"/>
                <a:round/>
                <a:headEnd type="none" w="med" len="med"/>
                <a:tailEnd type="none" w="med" len="med"/>
              </a:ln>
            </p:spPr>
          </p:cxnSp>
          <p:cxnSp>
            <p:nvCxnSpPr>
              <p:cNvPr id="538" name="Google Shape;538;p11"/>
              <p:cNvCxnSpPr/>
              <p:nvPr/>
            </p:nvCxnSpPr>
            <p:spPr>
              <a:xfrm>
                <a:off x="4297" y="2011"/>
                <a:ext cx="1" cy="10"/>
              </a:xfrm>
              <a:prstGeom prst="straightConnector1">
                <a:avLst/>
              </a:prstGeom>
              <a:noFill/>
              <a:ln w="33325" cap="flat" cmpd="sng">
                <a:solidFill>
                  <a:schemeClr val="dk1"/>
                </a:solidFill>
                <a:prstDash val="solid"/>
                <a:round/>
                <a:headEnd type="none" w="med" len="med"/>
                <a:tailEnd type="none" w="med" len="med"/>
              </a:ln>
            </p:spPr>
          </p:cxnSp>
          <p:cxnSp>
            <p:nvCxnSpPr>
              <p:cNvPr id="539" name="Google Shape;539;p11"/>
              <p:cNvCxnSpPr/>
              <p:nvPr/>
            </p:nvCxnSpPr>
            <p:spPr>
              <a:xfrm>
                <a:off x="4297" y="2021"/>
                <a:ext cx="11" cy="43"/>
              </a:xfrm>
              <a:prstGeom prst="straightConnector1">
                <a:avLst/>
              </a:prstGeom>
              <a:noFill/>
              <a:ln w="33325" cap="flat" cmpd="sng">
                <a:solidFill>
                  <a:schemeClr val="dk1"/>
                </a:solidFill>
                <a:prstDash val="solid"/>
                <a:round/>
                <a:headEnd type="none" w="med" len="med"/>
                <a:tailEnd type="none" w="med" len="med"/>
              </a:ln>
            </p:spPr>
          </p:cxnSp>
          <p:cxnSp>
            <p:nvCxnSpPr>
              <p:cNvPr id="540" name="Google Shape;540;p11"/>
              <p:cNvCxnSpPr/>
              <p:nvPr/>
            </p:nvCxnSpPr>
            <p:spPr>
              <a:xfrm>
                <a:off x="4308" y="2064"/>
                <a:ext cx="1" cy="42"/>
              </a:xfrm>
              <a:prstGeom prst="straightConnector1">
                <a:avLst/>
              </a:prstGeom>
              <a:noFill/>
              <a:ln w="33325" cap="flat" cmpd="sng">
                <a:solidFill>
                  <a:schemeClr val="dk1"/>
                </a:solidFill>
                <a:prstDash val="solid"/>
                <a:round/>
                <a:headEnd type="none" w="med" len="med"/>
                <a:tailEnd type="none" w="med" len="med"/>
              </a:ln>
            </p:spPr>
          </p:cxnSp>
          <p:cxnSp>
            <p:nvCxnSpPr>
              <p:cNvPr id="541" name="Google Shape;541;p11"/>
              <p:cNvCxnSpPr/>
              <p:nvPr/>
            </p:nvCxnSpPr>
            <p:spPr>
              <a:xfrm>
                <a:off x="4308" y="2106"/>
                <a:ext cx="1" cy="1"/>
              </a:xfrm>
              <a:prstGeom prst="straightConnector1">
                <a:avLst/>
              </a:prstGeom>
              <a:noFill/>
              <a:ln w="33325" cap="flat" cmpd="sng">
                <a:solidFill>
                  <a:schemeClr val="dk1"/>
                </a:solidFill>
                <a:prstDash val="solid"/>
                <a:round/>
                <a:headEnd type="none" w="med" len="med"/>
                <a:tailEnd type="none" w="med" len="med"/>
              </a:ln>
            </p:spPr>
          </p:cxnSp>
          <p:cxnSp>
            <p:nvCxnSpPr>
              <p:cNvPr id="542" name="Google Shape;542;p11"/>
              <p:cNvCxnSpPr/>
              <p:nvPr/>
            </p:nvCxnSpPr>
            <p:spPr>
              <a:xfrm>
                <a:off x="4318" y="2170"/>
                <a:ext cx="1" cy="10"/>
              </a:xfrm>
              <a:prstGeom prst="straightConnector1">
                <a:avLst/>
              </a:prstGeom>
              <a:noFill/>
              <a:ln w="33325" cap="flat" cmpd="sng">
                <a:solidFill>
                  <a:schemeClr val="dk1"/>
                </a:solidFill>
                <a:prstDash val="solid"/>
                <a:round/>
                <a:headEnd type="none" w="med" len="med"/>
                <a:tailEnd type="none" w="med" len="med"/>
              </a:ln>
            </p:spPr>
          </p:cxnSp>
          <p:cxnSp>
            <p:nvCxnSpPr>
              <p:cNvPr id="543" name="Google Shape;543;p11"/>
              <p:cNvCxnSpPr/>
              <p:nvPr/>
            </p:nvCxnSpPr>
            <p:spPr>
              <a:xfrm>
                <a:off x="4318" y="2180"/>
                <a:ext cx="11" cy="43"/>
              </a:xfrm>
              <a:prstGeom prst="straightConnector1">
                <a:avLst/>
              </a:prstGeom>
              <a:noFill/>
              <a:ln w="33325" cap="flat" cmpd="sng">
                <a:solidFill>
                  <a:schemeClr val="dk1"/>
                </a:solidFill>
                <a:prstDash val="solid"/>
                <a:round/>
                <a:headEnd type="none" w="med" len="med"/>
                <a:tailEnd type="none" w="med" len="med"/>
              </a:ln>
            </p:spPr>
          </p:cxnSp>
          <p:cxnSp>
            <p:nvCxnSpPr>
              <p:cNvPr id="544" name="Google Shape;544;p11"/>
              <p:cNvCxnSpPr/>
              <p:nvPr/>
            </p:nvCxnSpPr>
            <p:spPr>
              <a:xfrm>
                <a:off x="4329" y="2223"/>
                <a:ext cx="10" cy="32"/>
              </a:xfrm>
              <a:prstGeom prst="straightConnector1">
                <a:avLst/>
              </a:prstGeom>
              <a:noFill/>
              <a:ln w="33325" cap="flat" cmpd="sng">
                <a:solidFill>
                  <a:schemeClr val="dk1"/>
                </a:solidFill>
                <a:prstDash val="solid"/>
                <a:round/>
                <a:headEnd type="none" w="med" len="med"/>
                <a:tailEnd type="none" w="med" len="med"/>
              </a:ln>
            </p:spPr>
          </p:cxnSp>
          <p:cxnSp>
            <p:nvCxnSpPr>
              <p:cNvPr id="545" name="Google Shape;545;p11"/>
              <p:cNvCxnSpPr/>
              <p:nvPr/>
            </p:nvCxnSpPr>
            <p:spPr>
              <a:xfrm>
                <a:off x="4339" y="2255"/>
                <a:ext cx="1" cy="10"/>
              </a:xfrm>
              <a:prstGeom prst="straightConnector1">
                <a:avLst/>
              </a:prstGeom>
              <a:noFill/>
              <a:ln w="33325" cap="flat" cmpd="sng">
                <a:solidFill>
                  <a:schemeClr val="dk1"/>
                </a:solidFill>
                <a:prstDash val="solid"/>
                <a:round/>
                <a:headEnd type="none" w="med" len="med"/>
                <a:tailEnd type="none" w="med" len="med"/>
              </a:ln>
            </p:spPr>
          </p:cxnSp>
          <p:cxnSp>
            <p:nvCxnSpPr>
              <p:cNvPr id="546" name="Google Shape;546;p11"/>
              <p:cNvCxnSpPr/>
              <p:nvPr/>
            </p:nvCxnSpPr>
            <p:spPr>
              <a:xfrm>
                <a:off x="4350" y="2329"/>
                <a:ext cx="1" cy="1"/>
              </a:xfrm>
              <a:prstGeom prst="straightConnector1">
                <a:avLst/>
              </a:prstGeom>
              <a:noFill/>
              <a:ln w="33325" cap="flat" cmpd="sng">
                <a:solidFill>
                  <a:schemeClr val="dk1"/>
                </a:solidFill>
                <a:prstDash val="solid"/>
                <a:round/>
                <a:headEnd type="none" w="med" len="med"/>
                <a:tailEnd type="none" w="med" len="med"/>
              </a:ln>
            </p:spPr>
          </p:cxnSp>
          <p:cxnSp>
            <p:nvCxnSpPr>
              <p:cNvPr id="547" name="Google Shape;547;p11"/>
              <p:cNvCxnSpPr/>
              <p:nvPr/>
            </p:nvCxnSpPr>
            <p:spPr>
              <a:xfrm>
                <a:off x="4350" y="2329"/>
                <a:ext cx="1" cy="32"/>
              </a:xfrm>
              <a:prstGeom prst="straightConnector1">
                <a:avLst/>
              </a:prstGeom>
              <a:noFill/>
              <a:ln w="33325" cap="flat" cmpd="sng">
                <a:solidFill>
                  <a:schemeClr val="dk1"/>
                </a:solidFill>
                <a:prstDash val="solid"/>
                <a:round/>
                <a:headEnd type="none" w="med" len="med"/>
                <a:tailEnd type="none" w="med" len="med"/>
              </a:ln>
            </p:spPr>
          </p:cxnSp>
          <p:cxnSp>
            <p:nvCxnSpPr>
              <p:cNvPr id="548" name="Google Shape;548;p11"/>
              <p:cNvCxnSpPr/>
              <p:nvPr/>
            </p:nvCxnSpPr>
            <p:spPr>
              <a:xfrm>
                <a:off x="4350" y="2361"/>
                <a:ext cx="10" cy="32"/>
              </a:xfrm>
              <a:prstGeom prst="straightConnector1">
                <a:avLst/>
              </a:prstGeom>
              <a:noFill/>
              <a:ln w="33325" cap="flat" cmpd="sng">
                <a:solidFill>
                  <a:schemeClr val="dk1"/>
                </a:solidFill>
                <a:prstDash val="solid"/>
                <a:round/>
                <a:headEnd type="none" w="med" len="med"/>
                <a:tailEnd type="none" w="med" len="med"/>
              </a:ln>
            </p:spPr>
          </p:cxnSp>
          <p:cxnSp>
            <p:nvCxnSpPr>
              <p:cNvPr id="549" name="Google Shape;549;p11"/>
              <p:cNvCxnSpPr/>
              <p:nvPr/>
            </p:nvCxnSpPr>
            <p:spPr>
              <a:xfrm>
                <a:off x="4360" y="2393"/>
                <a:ext cx="1" cy="21"/>
              </a:xfrm>
              <a:prstGeom prst="straightConnector1">
                <a:avLst/>
              </a:prstGeom>
              <a:noFill/>
              <a:ln w="33325" cap="flat" cmpd="sng">
                <a:solidFill>
                  <a:schemeClr val="dk1"/>
                </a:solidFill>
                <a:prstDash val="solid"/>
                <a:round/>
                <a:headEnd type="none" w="med" len="med"/>
                <a:tailEnd type="none" w="med" len="med"/>
              </a:ln>
            </p:spPr>
          </p:cxnSp>
          <p:cxnSp>
            <p:nvCxnSpPr>
              <p:cNvPr id="550" name="Google Shape;550;p11"/>
              <p:cNvCxnSpPr/>
              <p:nvPr/>
            </p:nvCxnSpPr>
            <p:spPr>
              <a:xfrm>
                <a:off x="4360" y="2414"/>
                <a:ext cx="1" cy="1"/>
              </a:xfrm>
              <a:prstGeom prst="straightConnector1">
                <a:avLst/>
              </a:prstGeom>
              <a:noFill/>
              <a:ln w="33325" cap="flat" cmpd="sng">
                <a:solidFill>
                  <a:schemeClr val="dk1"/>
                </a:solidFill>
                <a:prstDash val="solid"/>
                <a:round/>
                <a:headEnd type="none" w="med" len="med"/>
                <a:tailEnd type="none" w="med" len="med"/>
              </a:ln>
            </p:spPr>
          </p:cxnSp>
          <p:cxnSp>
            <p:nvCxnSpPr>
              <p:cNvPr id="551" name="Google Shape;551;p11"/>
              <p:cNvCxnSpPr/>
              <p:nvPr/>
            </p:nvCxnSpPr>
            <p:spPr>
              <a:xfrm>
                <a:off x="4371" y="2477"/>
                <a:ext cx="11" cy="22"/>
              </a:xfrm>
              <a:prstGeom prst="straightConnector1">
                <a:avLst/>
              </a:prstGeom>
              <a:noFill/>
              <a:ln w="33325" cap="flat" cmpd="sng">
                <a:solidFill>
                  <a:schemeClr val="dk1"/>
                </a:solidFill>
                <a:prstDash val="solid"/>
                <a:round/>
                <a:headEnd type="none" w="med" len="med"/>
                <a:tailEnd type="none" w="med" len="med"/>
              </a:ln>
            </p:spPr>
          </p:cxnSp>
          <p:cxnSp>
            <p:nvCxnSpPr>
              <p:cNvPr id="552" name="Google Shape;552;p11"/>
              <p:cNvCxnSpPr/>
              <p:nvPr/>
            </p:nvCxnSpPr>
            <p:spPr>
              <a:xfrm>
                <a:off x="4382" y="2499"/>
                <a:ext cx="1" cy="31"/>
              </a:xfrm>
              <a:prstGeom prst="straightConnector1">
                <a:avLst/>
              </a:prstGeom>
              <a:noFill/>
              <a:ln w="33325" cap="flat" cmpd="sng">
                <a:solidFill>
                  <a:schemeClr val="dk1"/>
                </a:solidFill>
                <a:prstDash val="solid"/>
                <a:round/>
                <a:headEnd type="none" w="med" len="med"/>
                <a:tailEnd type="none" w="med" len="med"/>
              </a:ln>
            </p:spPr>
          </p:cxnSp>
          <p:cxnSp>
            <p:nvCxnSpPr>
              <p:cNvPr id="553" name="Google Shape;553;p11"/>
              <p:cNvCxnSpPr/>
              <p:nvPr/>
            </p:nvCxnSpPr>
            <p:spPr>
              <a:xfrm>
                <a:off x="4382" y="2530"/>
                <a:ext cx="10" cy="22"/>
              </a:xfrm>
              <a:prstGeom prst="straightConnector1">
                <a:avLst/>
              </a:prstGeom>
              <a:noFill/>
              <a:ln w="33325" cap="flat" cmpd="sng">
                <a:solidFill>
                  <a:schemeClr val="dk1"/>
                </a:solidFill>
                <a:prstDash val="solid"/>
                <a:round/>
                <a:headEnd type="none" w="med" len="med"/>
                <a:tailEnd type="none" w="med" len="med"/>
              </a:ln>
            </p:spPr>
          </p:cxnSp>
          <p:cxnSp>
            <p:nvCxnSpPr>
              <p:cNvPr id="554" name="Google Shape;554;p11"/>
              <p:cNvCxnSpPr/>
              <p:nvPr/>
            </p:nvCxnSpPr>
            <p:spPr>
              <a:xfrm>
                <a:off x="4392" y="2552"/>
                <a:ext cx="1" cy="21"/>
              </a:xfrm>
              <a:prstGeom prst="straightConnector1">
                <a:avLst/>
              </a:prstGeom>
              <a:noFill/>
              <a:ln w="33325" cap="flat" cmpd="sng">
                <a:solidFill>
                  <a:schemeClr val="dk1"/>
                </a:solidFill>
                <a:prstDash val="solid"/>
                <a:round/>
                <a:headEnd type="none" w="med" len="med"/>
                <a:tailEnd type="none" w="med" len="med"/>
              </a:ln>
            </p:spPr>
          </p:cxnSp>
          <p:cxnSp>
            <p:nvCxnSpPr>
              <p:cNvPr id="555" name="Google Shape;555;p11"/>
              <p:cNvCxnSpPr/>
              <p:nvPr/>
            </p:nvCxnSpPr>
            <p:spPr>
              <a:xfrm>
                <a:off x="4413" y="2626"/>
                <a:ext cx="1" cy="10"/>
              </a:xfrm>
              <a:prstGeom prst="straightConnector1">
                <a:avLst/>
              </a:prstGeom>
              <a:noFill/>
              <a:ln w="33325" cap="flat" cmpd="sng">
                <a:solidFill>
                  <a:schemeClr val="dk1"/>
                </a:solidFill>
                <a:prstDash val="solid"/>
                <a:round/>
                <a:headEnd type="none" w="med" len="med"/>
                <a:tailEnd type="none" w="med" len="med"/>
              </a:ln>
            </p:spPr>
          </p:cxnSp>
          <p:cxnSp>
            <p:nvCxnSpPr>
              <p:cNvPr id="556" name="Google Shape;556;p11"/>
              <p:cNvCxnSpPr/>
              <p:nvPr/>
            </p:nvCxnSpPr>
            <p:spPr>
              <a:xfrm>
                <a:off x="4413" y="2636"/>
                <a:ext cx="1" cy="22"/>
              </a:xfrm>
              <a:prstGeom prst="straightConnector1">
                <a:avLst/>
              </a:prstGeom>
              <a:noFill/>
              <a:ln w="33325" cap="flat" cmpd="sng">
                <a:solidFill>
                  <a:schemeClr val="dk1"/>
                </a:solidFill>
                <a:prstDash val="solid"/>
                <a:round/>
                <a:headEnd type="none" w="med" len="med"/>
                <a:tailEnd type="none" w="med" len="med"/>
              </a:ln>
            </p:spPr>
          </p:cxnSp>
          <p:cxnSp>
            <p:nvCxnSpPr>
              <p:cNvPr id="557" name="Google Shape;557;p11"/>
              <p:cNvCxnSpPr/>
              <p:nvPr/>
            </p:nvCxnSpPr>
            <p:spPr>
              <a:xfrm>
                <a:off x="4413" y="2658"/>
                <a:ext cx="11" cy="21"/>
              </a:xfrm>
              <a:prstGeom prst="straightConnector1">
                <a:avLst/>
              </a:prstGeom>
              <a:noFill/>
              <a:ln w="33325" cap="flat" cmpd="sng">
                <a:solidFill>
                  <a:schemeClr val="dk1"/>
                </a:solidFill>
                <a:prstDash val="solid"/>
                <a:round/>
                <a:headEnd type="none" w="med" len="med"/>
                <a:tailEnd type="none" w="med" len="med"/>
              </a:ln>
            </p:spPr>
          </p:cxnSp>
          <p:cxnSp>
            <p:nvCxnSpPr>
              <p:cNvPr id="558" name="Google Shape;558;p11"/>
              <p:cNvCxnSpPr/>
              <p:nvPr/>
            </p:nvCxnSpPr>
            <p:spPr>
              <a:xfrm>
                <a:off x="4424" y="2679"/>
                <a:ext cx="1" cy="21"/>
              </a:xfrm>
              <a:prstGeom prst="straightConnector1">
                <a:avLst/>
              </a:prstGeom>
              <a:noFill/>
              <a:ln w="33325" cap="flat" cmpd="sng">
                <a:solidFill>
                  <a:schemeClr val="dk1"/>
                </a:solidFill>
                <a:prstDash val="solid"/>
                <a:round/>
                <a:headEnd type="none" w="med" len="med"/>
                <a:tailEnd type="none" w="med" len="med"/>
              </a:ln>
            </p:spPr>
          </p:cxnSp>
          <p:cxnSp>
            <p:nvCxnSpPr>
              <p:cNvPr id="559" name="Google Shape;559;p11"/>
              <p:cNvCxnSpPr/>
              <p:nvPr/>
            </p:nvCxnSpPr>
            <p:spPr>
              <a:xfrm>
                <a:off x="4424" y="2700"/>
                <a:ext cx="10" cy="21"/>
              </a:xfrm>
              <a:prstGeom prst="straightConnector1">
                <a:avLst/>
              </a:prstGeom>
              <a:noFill/>
              <a:ln w="33325" cap="flat" cmpd="sng">
                <a:solidFill>
                  <a:schemeClr val="dk1"/>
                </a:solidFill>
                <a:prstDash val="solid"/>
                <a:round/>
                <a:headEnd type="none" w="med" len="med"/>
                <a:tailEnd type="none" w="med" len="med"/>
              </a:ln>
            </p:spPr>
          </p:cxnSp>
          <p:cxnSp>
            <p:nvCxnSpPr>
              <p:cNvPr id="560" name="Google Shape;560;p11"/>
              <p:cNvCxnSpPr/>
              <p:nvPr/>
            </p:nvCxnSpPr>
            <p:spPr>
              <a:xfrm>
                <a:off x="4456" y="2774"/>
                <a:ext cx="1" cy="11"/>
              </a:xfrm>
              <a:prstGeom prst="straightConnector1">
                <a:avLst/>
              </a:prstGeom>
              <a:noFill/>
              <a:ln w="33325" cap="flat" cmpd="sng">
                <a:solidFill>
                  <a:schemeClr val="dk1"/>
                </a:solidFill>
                <a:prstDash val="solid"/>
                <a:round/>
                <a:headEnd type="none" w="med" len="med"/>
                <a:tailEnd type="none" w="med" len="med"/>
              </a:ln>
            </p:spPr>
          </p:cxnSp>
          <p:cxnSp>
            <p:nvCxnSpPr>
              <p:cNvPr id="561" name="Google Shape;561;p11"/>
              <p:cNvCxnSpPr/>
              <p:nvPr/>
            </p:nvCxnSpPr>
            <p:spPr>
              <a:xfrm>
                <a:off x="4456" y="2785"/>
                <a:ext cx="10" cy="21"/>
              </a:xfrm>
              <a:prstGeom prst="straightConnector1">
                <a:avLst/>
              </a:prstGeom>
              <a:noFill/>
              <a:ln w="33325" cap="flat" cmpd="sng">
                <a:solidFill>
                  <a:schemeClr val="dk1"/>
                </a:solidFill>
                <a:prstDash val="solid"/>
                <a:round/>
                <a:headEnd type="none" w="med" len="med"/>
                <a:tailEnd type="none" w="med" len="med"/>
              </a:ln>
            </p:spPr>
          </p:cxnSp>
          <p:cxnSp>
            <p:nvCxnSpPr>
              <p:cNvPr id="562" name="Google Shape;562;p11"/>
              <p:cNvCxnSpPr/>
              <p:nvPr/>
            </p:nvCxnSpPr>
            <p:spPr>
              <a:xfrm>
                <a:off x="4466" y="2806"/>
                <a:ext cx="1" cy="11"/>
              </a:xfrm>
              <a:prstGeom prst="straightConnector1">
                <a:avLst/>
              </a:prstGeom>
              <a:noFill/>
              <a:ln w="33325" cap="flat" cmpd="sng">
                <a:solidFill>
                  <a:schemeClr val="dk1"/>
                </a:solidFill>
                <a:prstDash val="solid"/>
                <a:round/>
                <a:headEnd type="none" w="med" len="med"/>
                <a:tailEnd type="none" w="med" len="med"/>
              </a:ln>
            </p:spPr>
          </p:cxnSp>
          <p:cxnSp>
            <p:nvCxnSpPr>
              <p:cNvPr id="563" name="Google Shape;563;p11"/>
              <p:cNvCxnSpPr/>
              <p:nvPr/>
            </p:nvCxnSpPr>
            <p:spPr>
              <a:xfrm>
                <a:off x="4466" y="2817"/>
                <a:ext cx="11" cy="21"/>
              </a:xfrm>
              <a:prstGeom prst="straightConnector1">
                <a:avLst/>
              </a:prstGeom>
              <a:noFill/>
              <a:ln w="33325" cap="flat" cmpd="sng">
                <a:solidFill>
                  <a:schemeClr val="dk1"/>
                </a:solidFill>
                <a:prstDash val="solid"/>
                <a:round/>
                <a:headEnd type="none" w="med" len="med"/>
                <a:tailEnd type="none" w="med" len="med"/>
              </a:ln>
            </p:spPr>
          </p:cxnSp>
          <p:cxnSp>
            <p:nvCxnSpPr>
              <p:cNvPr id="564" name="Google Shape;564;p11"/>
              <p:cNvCxnSpPr/>
              <p:nvPr/>
            </p:nvCxnSpPr>
            <p:spPr>
              <a:xfrm>
                <a:off x="4477" y="2838"/>
                <a:ext cx="1" cy="10"/>
              </a:xfrm>
              <a:prstGeom prst="straightConnector1">
                <a:avLst/>
              </a:prstGeom>
              <a:noFill/>
              <a:ln w="33325" cap="flat" cmpd="sng">
                <a:solidFill>
                  <a:schemeClr val="dk1"/>
                </a:solidFill>
                <a:prstDash val="solid"/>
                <a:round/>
                <a:headEnd type="none" w="med" len="med"/>
                <a:tailEnd type="none" w="med" len="med"/>
              </a:ln>
            </p:spPr>
          </p:cxnSp>
          <p:cxnSp>
            <p:nvCxnSpPr>
              <p:cNvPr id="565" name="Google Shape;565;p11"/>
              <p:cNvCxnSpPr/>
              <p:nvPr/>
            </p:nvCxnSpPr>
            <p:spPr>
              <a:xfrm>
                <a:off x="4477" y="2848"/>
                <a:ext cx="10" cy="22"/>
              </a:xfrm>
              <a:prstGeom prst="straightConnector1">
                <a:avLst/>
              </a:prstGeom>
              <a:noFill/>
              <a:ln w="33325" cap="flat" cmpd="sng">
                <a:solidFill>
                  <a:schemeClr val="dk1"/>
                </a:solidFill>
                <a:prstDash val="solid"/>
                <a:round/>
                <a:headEnd type="none" w="med" len="med"/>
                <a:tailEnd type="none" w="med" len="med"/>
              </a:ln>
            </p:spPr>
          </p:cxnSp>
          <p:cxnSp>
            <p:nvCxnSpPr>
              <p:cNvPr id="566" name="Google Shape;566;p11"/>
              <p:cNvCxnSpPr/>
              <p:nvPr/>
            </p:nvCxnSpPr>
            <p:spPr>
              <a:xfrm>
                <a:off x="4509" y="2923"/>
                <a:ext cx="1" cy="10"/>
              </a:xfrm>
              <a:prstGeom prst="straightConnector1">
                <a:avLst/>
              </a:prstGeom>
              <a:noFill/>
              <a:ln w="33325" cap="flat" cmpd="sng">
                <a:solidFill>
                  <a:schemeClr val="dk1"/>
                </a:solidFill>
                <a:prstDash val="solid"/>
                <a:round/>
                <a:headEnd type="none" w="med" len="med"/>
                <a:tailEnd type="none" w="med" len="med"/>
              </a:ln>
            </p:spPr>
          </p:cxnSp>
          <p:cxnSp>
            <p:nvCxnSpPr>
              <p:cNvPr id="567" name="Google Shape;567;p11"/>
              <p:cNvCxnSpPr/>
              <p:nvPr/>
            </p:nvCxnSpPr>
            <p:spPr>
              <a:xfrm>
                <a:off x="4509" y="2933"/>
                <a:ext cx="10" cy="11"/>
              </a:xfrm>
              <a:prstGeom prst="straightConnector1">
                <a:avLst/>
              </a:prstGeom>
              <a:noFill/>
              <a:ln w="33325" cap="flat" cmpd="sng">
                <a:solidFill>
                  <a:schemeClr val="dk1"/>
                </a:solidFill>
                <a:prstDash val="solid"/>
                <a:round/>
                <a:headEnd type="none" w="med" len="med"/>
                <a:tailEnd type="none" w="med" len="med"/>
              </a:ln>
            </p:spPr>
          </p:cxnSp>
          <p:cxnSp>
            <p:nvCxnSpPr>
              <p:cNvPr id="568" name="Google Shape;568;p11"/>
              <p:cNvCxnSpPr/>
              <p:nvPr/>
            </p:nvCxnSpPr>
            <p:spPr>
              <a:xfrm>
                <a:off x="4519" y="2944"/>
                <a:ext cx="1" cy="10"/>
              </a:xfrm>
              <a:prstGeom prst="straightConnector1">
                <a:avLst/>
              </a:prstGeom>
              <a:noFill/>
              <a:ln w="33325" cap="flat" cmpd="sng">
                <a:solidFill>
                  <a:schemeClr val="dk1"/>
                </a:solidFill>
                <a:prstDash val="solid"/>
                <a:round/>
                <a:headEnd type="none" w="med" len="med"/>
                <a:tailEnd type="none" w="med" len="med"/>
              </a:ln>
            </p:spPr>
          </p:cxnSp>
          <p:cxnSp>
            <p:nvCxnSpPr>
              <p:cNvPr id="569" name="Google Shape;569;p11"/>
              <p:cNvCxnSpPr/>
              <p:nvPr/>
            </p:nvCxnSpPr>
            <p:spPr>
              <a:xfrm>
                <a:off x="4519" y="2954"/>
                <a:ext cx="11" cy="11"/>
              </a:xfrm>
              <a:prstGeom prst="straightConnector1">
                <a:avLst/>
              </a:prstGeom>
              <a:noFill/>
              <a:ln w="33325" cap="flat" cmpd="sng">
                <a:solidFill>
                  <a:schemeClr val="dk1"/>
                </a:solidFill>
                <a:prstDash val="solid"/>
                <a:round/>
                <a:headEnd type="none" w="med" len="med"/>
                <a:tailEnd type="none" w="med" len="med"/>
              </a:ln>
            </p:spPr>
          </p:cxnSp>
          <p:cxnSp>
            <p:nvCxnSpPr>
              <p:cNvPr id="570" name="Google Shape;570;p11"/>
              <p:cNvCxnSpPr/>
              <p:nvPr/>
            </p:nvCxnSpPr>
            <p:spPr>
              <a:xfrm>
                <a:off x="4530" y="2965"/>
                <a:ext cx="1" cy="11"/>
              </a:xfrm>
              <a:prstGeom prst="straightConnector1">
                <a:avLst/>
              </a:prstGeom>
              <a:noFill/>
              <a:ln w="33325" cap="flat" cmpd="sng">
                <a:solidFill>
                  <a:schemeClr val="dk1"/>
                </a:solidFill>
                <a:prstDash val="solid"/>
                <a:round/>
                <a:headEnd type="none" w="med" len="med"/>
                <a:tailEnd type="none" w="med" len="med"/>
              </a:ln>
            </p:spPr>
          </p:cxnSp>
          <p:cxnSp>
            <p:nvCxnSpPr>
              <p:cNvPr id="571" name="Google Shape;571;p11"/>
              <p:cNvCxnSpPr/>
              <p:nvPr/>
            </p:nvCxnSpPr>
            <p:spPr>
              <a:xfrm>
                <a:off x="4530" y="2976"/>
                <a:ext cx="10" cy="10"/>
              </a:xfrm>
              <a:prstGeom prst="straightConnector1">
                <a:avLst/>
              </a:prstGeom>
              <a:noFill/>
              <a:ln w="33325" cap="flat" cmpd="sng">
                <a:solidFill>
                  <a:schemeClr val="dk1"/>
                </a:solidFill>
                <a:prstDash val="solid"/>
                <a:round/>
                <a:headEnd type="none" w="med" len="med"/>
                <a:tailEnd type="none" w="med" len="med"/>
              </a:ln>
            </p:spPr>
          </p:cxnSp>
          <p:cxnSp>
            <p:nvCxnSpPr>
              <p:cNvPr id="572" name="Google Shape;572;p11"/>
              <p:cNvCxnSpPr/>
              <p:nvPr/>
            </p:nvCxnSpPr>
            <p:spPr>
              <a:xfrm>
                <a:off x="4540" y="2986"/>
                <a:ext cx="11" cy="11"/>
              </a:xfrm>
              <a:prstGeom prst="straightConnector1">
                <a:avLst/>
              </a:prstGeom>
              <a:noFill/>
              <a:ln w="33325" cap="flat" cmpd="sng">
                <a:solidFill>
                  <a:schemeClr val="dk1"/>
                </a:solidFill>
                <a:prstDash val="solid"/>
                <a:round/>
                <a:headEnd type="none" w="med" len="med"/>
                <a:tailEnd type="none" w="med" len="med"/>
              </a:ln>
            </p:spPr>
          </p:cxnSp>
          <p:cxnSp>
            <p:nvCxnSpPr>
              <p:cNvPr id="573" name="Google Shape;573;p11"/>
              <p:cNvCxnSpPr/>
              <p:nvPr/>
            </p:nvCxnSpPr>
            <p:spPr>
              <a:xfrm>
                <a:off x="4551" y="2997"/>
                <a:ext cx="1" cy="1"/>
              </a:xfrm>
              <a:prstGeom prst="straightConnector1">
                <a:avLst/>
              </a:prstGeom>
              <a:noFill/>
              <a:ln w="33325" cap="flat" cmpd="sng">
                <a:solidFill>
                  <a:schemeClr val="dk1"/>
                </a:solidFill>
                <a:prstDash val="solid"/>
                <a:round/>
                <a:headEnd type="none" w="med" len="med"/>
                <a:tailEnd type="none" w="med" len="med"/>
              </a:ln>
            </p:spPr>
          </p:cxnSp>
          <p:cxnSp>
            <p:nvCxnSpPr>
              <p:cNvPr id="574" name="Google Shape;574;p11"/>
              <p:cNvCxnSpPr/>
              <p:nvPr/>
            </p:nvCxnSpPr>
            <p:spPr>
              <a:xfrm>
                <a:off x="4583" y="3050"/>
                <a:ext cx="1" cy="1"/>
              </a:xfrm>
              <a:prstGeom prst="straightConnector1">
                <a:avLst/>
              </a:prstGeom>
              <a:noFill/>
              <a:ln w="33325" cap="flat" cmpd="sng">
                <a:solidFill>
                  <a:schemeClr val="dk1"/>
                </a:solidFill>
                <a:prstDash val="solid"/>
                <a:round/>
                <a:headEnd type="none" w="med" len="med"/>
                <a:tailEnd type="none" w="med" len="med"/>
              </a:ln>
            </p:spPr>
          </p:cxnSp>
          <p:cxnSp>
            <p:nvCxnSpPr>
              <p:cNvPr id="575" name="Google Shape;575;p11"/>
              <p:cNvCxnSpPr/>
              <p:nvPr/>
            </p:nvCxnSpPr>
            <p:spPr>
              <a:xfrm>
                <a:off x="4583" y="3050"/>
                <a:ext cx="1" cy="10"/>
              </a:xfrm>
              <a:prstGeom prst="straightConnector1">
                <a:avLst/>
              </a:prstGeom>
              <a:noFill/>
              <a:ln w="33325" cap="flat" cmpd="sng">
                <a:solidFill>
                  <a:schemeClr val="dk1"/>
                </a:solidFill>
                <a:prstDash val="solid"/>
                <a:round/>
                <a:headEnd type="none" w="med" len="med"/>
                <a:tailEnd type="none" w="med" len="med"/>
              </a:ln>
            </p:spPr>
          </p:cxnSp>
          <p:cxnSp>
            <p:nvCxnSpPr>
              <p:cNvPr id="576" name="Google Shape;576;p11"/>
              <p:cNvCxnSpPr/>
              <p:nvPr/>
            </p:nvCxnSpPr>
            <p:spPr>
              <a:xfrm>
                <a:off x="4583" y="3060"/>
                <a:ext cx="10" cy="11"/>
              </a:xfrm>
              <a:prstGeom prst="straightConnector1">
                <a:avLst/>
              </a:prstGeom>
              <a:noFill/>
              <a:ln w="33325" cap="flat" cmpd="sng">
                <a:solidFill>
                  <a:schemeClr val="dk1"/>
                </a:solidFill>
                <a:prstDash val="solid"/>
                <a:round/>
                <a:headEnd type="none" w="med" len="med"/>
                <a:tailEnd type="none" w="med" len="med"/>
              </a:ln>
            </p:spPr>
          </p:cxnSp>
          <p:cxnSp>
            <p:nvCxnSpPr>
              <p:cNvPr id="577" name="Google Shape;577;p11"/>
              <p:cNvCxnSpPr/>
              <p:nvPr/>
            </p:nvCxnSpPr>
            <p:spPr>
              <a:xfrm>
                <a:off x="4667" y="3166"/>
                <a:ext cx="1" cy="11"/>
              </a:xfrm>
              <a:prstGeom prst="straightConnector1">
                <a:avLst/>
              </a:prstGeom>
              <a:noFill/>
              <a:ln w="33325" cap="flat" cmpd="sng">
                <a:solidFill>
                  <a:schemeClr val="dk1"/>
                </a:solidFill>
                <a:prstDash val="solid"/>
                <a:round/>
                <a:headEnd type="none" w="med" len="med"/>
                <a:tailEnd type="none" w="med" len="med"/>
              </a:ln>
            </p:spPr>
          </p:cxnSp>
        </p:grpSp>
        <p:cxnSp>
          <p:nvCxnSpPr>
            <p:cNvPr id="578" name="Google Shape;578;p11"/>
            <p:cNvCxnSpPr/>
            <p:nvPr/>
          </p:nvCxnSpPr>
          <p:spPr>
            <a:xfrm>
              <a:off x="4493" y="994"/>
              <a:ext cx="9" cy="72"/>
            </a:xfrm>
            <a:prstGeom prst="straightConnector1">
              <a:avLst/>
            </a:prstGeom>
            <a:noFill/>
            <a:ln w="33325" cap="flat" cmpd="sng">
              <a:solidFill>
                <a:schemeClr val="dk1"/>
              </a:solidFill>
              <a:prstDash val="solid"/>
              <a:round/>
              <a:headEnd type="none" w="med" len="med"/>
              <a:tailEnd type="none" w="med" len="med"/>
            </a:ln>
          </p:spPr>
        </p:cxnSp>
        <p:cxnSp>
          <p:nvCxnSpPr>
            <p:cNvPr id="579" name="Google Shape;579;p11"/>
            <p:cNvCxnSpPr/>
            <p:nvPr/>
          </p:nvCxnSpPr>
          <p:spPr>
            <a:xfrm>
              <a:off x="4502" y="1066"/>
              <a:ext cx="1" cy="43"/>
            </a:xfrm>
            <a:prstGeom prst="straightConnector1">
              <a:avLst/>
            </a:prstGeom>
            <a:noFill/>
            <a:ln w="33325" cap="flat" cmpd="sng">
              <a:solidFill>
                <a:schemeClr val="dk1"/>
              </a:solidFill>
              <a:prstDash val="solid"/>
              <a:round/>
              <a:headEnd type="none" w="med" len="med"/>
              <a:tailEnd type="none" w="med" len="med"/>
            </a:ln>
          </p:spPr>
        </p:cxnSp>
      </p:grpSp>
      <p:sp>
        <p:nvSpPr>
          <p:cNvPr id="580" name="Google Shape;580;p11"/>
          <p:cNvSpPr/>
          <p:nvPr/>
        </p:nvSpPr>
        <p:spPr>
          <a:xfrm>
            <a:off x="5795470" y="2249202"/>
            <a:ext cx="138140" cy="153637"/>
          </a:xfrm>
          <a:custGeom>
            <a:avLst/>
            <a:gdLst/>
            <a:ahLst/>
            <a:cxnLst/>
            <a:rect l="l" t="t" r="r" b="b"/>
            <a:pathLst>
              <a:path w="1376" h="1511" extrusionOk="0">
                <a:moveTo>
                  <a:pt x="0" y="0"/>
                </a:moveTo>
                <a:lnTo>
                  <a:pt x="1376" y="0"/>
                </a:lnTo>
                <a:lnTo>
                  <a:pt x="0" y="0"/>
                </a:lnTo>
                <a:lnTo>
                  <a:pt x="688" y="1511"/>
                </a:lnTo>
                <a:lnTo>
                  <a:pt x="0" y="0"/>
                </a:lnTo>
              </a:path>
            </a:pathLst>
          </a:custGeom>
          <a:solidFill>
            <a:srgbClr val="FF0000"/>
          </a:solidFill>
          <a:ln w="9525" cap="flat" cmpd="sng">
            <a:solidFill>
              <a:srgbClr val="FFFFFF"/>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1" name="Google Shape;581;p11"/>
          <p:cNvSpPr/>
          <p:nvPr/>
        </p:nvSpPr>
        <p:spPr>
          <a:xfrm>
            <a:off x="5809837" y="2480771"/>
            <a:ext cx="50836" cy="62345"/>
          </a:xfrm>
          <a:custGeom>
            <a:avLst/>
            <a:gdLst/>
            <a:ahLst/>
            <a:cxnLst/>
            <a:rect l="l" t="t" r="r" b="b"/>
            <a:pathLst>
              <a:path w="502" h="623" extrusionOk="0">
                <a:moveTo>
                  <a:pt x="213" y="0"/>
                </a:moveTo>
                <a:lnTo>
                  <a:pt x="0" y="99"/>
                </a:lnTo>
                <a:lnTo>
                  <a:pt x="502" y="623"/>
                </a:lnTo>
                <a:lnTo>
                  <a:pt x="21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2" name="Google Shape;582;p11"/>
          <p:cNvSpPr/>
          <p:nvPr/>
        </p:nvSpPr>
        <p:spPr>
          <a:xfrm>
            <a:off x="5809837" y="2490791"/>
            <a:ext cx="50836" cy="62345"/>
          </a:xfrm>
          <a:custGeom>
            <a:avLst/>
            <a:gdLst/>
            <a:ahLst/>
            <a:cxnLst/>
            <a:rect l="l" t="t" r="r" b="b"/>
            <a:pathLst>
              <a:path w="502" h="617" extrusionOk="0">
                <a:moveTo>
                  <a:pt x="0" y="0"/>
                </a:moveTo>
                <a:lnTo>
                  <a:pt x="502" y="524"/>
                </a:lnTo>
                <a:lnTo>
                  <a:pt x="286" y="61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3" name="Google Shape;583;p11"/>
          <p:cNvSpPr/>
          <p:nvPr/>
        </p:nvSpPr>
        <p:spPr>
          <a:xfrm>
            <a:off x="5809837" y="2480771"/>
            <a:ext cx="50836" cy="72365"/>
          </a:xfrm>
          <a:custGeom>
            <a:avLst/>
            <a:gdLst/>
            <a:ahLst/>
            <a:cxnLst/>
            <a:rect l="l" t="t" r="r" b="b"/>
            <a:pathLst>
              <a:path w="502" h="716" extrusionOk="0">
                <a:moveTo>
                  <a:pt x="213" y="0"/>
                </a:moveTo>
                <a:lnTo>
                  <a:pt x="0" y="99"/>
                </a:lnTo>
                <a:lnTo>
                  <a:pt x="286" y="716"/>
                </a:lnTo>
                <a:lnTo>
                  <a:pt x="502" y="623"/>
                </a:lnTo>
                <a:lnTo>
                  <a:pt x="213"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4" name="Google Shape;584;p11"/>
          <p:cNvSpPr/>
          <p:nvPr/>
        </p:nvSpPr>
        <p:spPr>
          <a:xfrm>
            <a:off x="5838570" y="2543116"/>
            <a:ext cx="45310" cy="59006"/>
          </a:xfrm>
          <a:custGeom>
            <a:avLst/>
            <a:gdLst/>
            <a:ahLst/>
            <a:cxnLst/>
            <a:rect l="l" t="t" r="r" b="b"/>
            <a:pathLst>
              <a:path w="451" h="578" extrusionOk="0">
                <a:moveTo>
                  <a:pt x="216" y="0"/>
                </a:moveTo>
                <a:lnTo>
                  <a:pt x="0" y="93"/>
                </a:lnTo>
                <a:lnTo>
                  <a:pt x="451" y="578"/>
                </a:lnTo>
                <a:lnTo>
                  <a:pt x="21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5" name="Google Shape;585;p11"/>
          <p:cNvSpPr/>
          <p:nvPr/>
        </p:nvSpPr>
        <p:spPr>
          <a:xfrm>
            <a:off x="5838570" y="2553136"/>
            <a:ext cx="45310" cy="56779"/>
          </a:xfrm>
          <a:custGeom>
            <a:avLst/>
            <a:gdLst/>
            <a:ahLst/>
            <a:cxnLst/>
            <a:rect l="l" t="t" r="r" b="b"/>
            <a:pathLst>
              <a:path w="451" h="567" extrusionOk="0">
                <a:moveTo>
                  <a:pt x="0" y="0"/>
                </a:moveTo>
                <a:lnTo>
                  <a:pt x="451" y="485"/>
                </a:lnTo>
                <a:lnTo>
                  <a:pt x="230" y="56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6" name="Google Shape;586;p11"/>
          <p:cNvSpPr/>
          <p:nvPr/>
        </p:nvSpPr>
        <p:spPr>
          <a:xfrm>
            <a:off x="5838570" y="2543116"/>
            <a:ext cx="45310" cy="66799"/>
          </a:xfrm>
          <a:custGeom>
            <a:avLst/>
            <a:gdLst/>
            <a:ahLst/>
            <a:cxnLst/>
            <a:rect l="l" t="t" r="r" b="b"/>
            <a:pathLst>
              <a:path w="451" h="660" extrusionOk="0">
                <a:moveTo>
                  <a:pt x="216" y="0"/>
                </a:moveTo>
                <a:lnTo>
                  <a:pt x="0" y="93"/>
                </a:lnTo>
                <a:lnTo>
                  <a:pt x="230" y="660"/>
                </a:lnTo>
                <a:lnTo>
                  <a:pt x="451" y="578"/>
                </a:lnTo>
                <a:lnTo>
                  <a:pt x="216"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7" name="Google Shape;587;p11"/>
          <p:cNvSpPr/>
          <p:nvPr/>
        </p:nvSpPr>
        <p:spPr>
          <a:xfrm>
            <a:off x="5861777" y="2602122"/>
            <a:ext cx="40890" cy="53439"/>
          </a:xfrm>
          <a:custGeom>
            <a:avLst/>
            <a:gdLst/>
            <a:ahLst/>
            <a:cxnLst/>
            <a:rect l="l" t="t" r="r" b="b"/>
            <a:pathLst>
              <a:path w="400" h="533" extrusionOk="0">
                <a:moveTo>
                  <a:pt x="221" y="0"/>
                </a:moveTo>
                <a:lnTo>
                  <a:pt x="0" y="82"/>
                </a:lnTo>
                <a:lnTo>
                  <a:pt x="400" y="533"/>
                </a:lnTo>
                <a:lnTo>
                  <a:pt x="22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8" name="Google Shape;588;p11"/>
          <p:cNvSpPr/>
          <p:nvPr/>
        </p:nvSpPr>
        <p:spPr>
          <a:xfrm>
            <a:off x="5861777" y="2609915"/>
            <a:ext cx="40890" cy="52326"/>
          </a:xfrm>
          <a:custGeom>
            <a:avLst/>
            <a:gdLst/>
            <a:ahLst/>
            <a:cxnLst/>
            <a:rect l="l" t="t" r="r" b="b"/>
            <a:pathLst>
              <a:path w="400" h="518" extrusionOk="0">
                <a:moveTo>
                  <a:pt x="0" y="0"/>
                </a:moveTo>
                <a:lnTo>
                  <a:pt x="400" y="451"/>
                </a:lnTo>
                <a:lnTo>
                  <a:pt x="175" y="518"/>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89" name="Google Shape;589;p11"/>
          <p:cNvSpPr/>
          <p:nvPr/>
        </p:nvSpPr>
        <p:spPr>
          <a:xfrm>
            <a:off x="5861777" y="2602122"/>
            <a:ext cx="40890" cy="60119"/>
          </a:xfrm>
          <a:custGeom>
            <a:avLst/>
            <a:gdLst/>
            <a:ahLst/>
            <a:cxnLst/>
            <a:rect l="l" t="t" r="r" b="b"/>
            <a:pathLst>
              <a:path w="400" h="600" extrusionOk="0">
                <a:moveTo>
                  <a:pt x="221" y="0"/>
                </a:moveTo>
                <a:lnTo>
                  <a:pt x="0" y="82"/>
                </a:lnTo>
                <a:lnTo>
                  <a:pt x="175" y="600"/>
                </a:lnTo>
                <a:lnTo>
                  <a:pt x="400" y="533"/>
                </a:lnTo>
                <a:lnTo>
                  <a:pt x="22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0" name="Google Shape;590;p11"/>
          <p:cNvSpPr/>
          <p:nvPr/>
        </p:nvSpPr>
        <p:spPr>
          <a:xfrm>
            <a:off x="5879459" y="2655561"/>
            <a:ext cx="35364" cy="48986"/>
          </a:xfrm>
          <a:custGeom>
            <a:avLst/>
            <a:gdLst/>
            <a:ahLst/>
            <a:cxnLst/>
            <a:rect l="l" t="t" r="r" b="b"/>
            <a:pathLst>
              <a:path w="349" h="487" extrusionOk="0">
                <a:moveTo>
                  <a:pt x="225" y="0"/>
                </a:moveTo>
                <a:lnTo>
                  <a:pt x="0" y="67"/>
                </a:lnTo>
                <a:lnTo>
                  <a:pt x="349" y="487"/>
                </a:lnTo>
                <a:lnTo>
                  <a:pt x="225"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1" name="Google Shape;591;p11"/>
          <p:cNvSpPr/>
          <p:nvPr/>
        </p:nvSpPr>
        <p:spPr>
          <a:xfrm>
            <a:off x="5879459" y="2662241"/>
            <a:ext cx="35364" cy="47872"/>
          </a:xfrm>
          <a:custGeom>
            <a:avLst/>
            <a:gdLst/>
            <a:ahLst/>
            <a:cxnLst/>
            <a:rect l="l" t="t" r="r" b="b"/>
            <a:pathLst>
              <a:path w="349" h="467" extrusionOk="0">
                <a:moveTo>
                  <a:pt x="0" y="0"/>
                </a:moveTo>
                <a:lnTo>
                  <a:pt x="349" y="420"/>
                </a:lnTo>
                <a:lnTo>
                  <a:pt x="118" y="46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592" name="Google Shape;592;p11"/>
          <p:cNvGrpSpPr/>
          <p:nvPr/>
        </p:nvGrpSpPr>
        <p:grpSpPr>
          <a:xfrm>
            <a:off x="5755686" y="2655561"/>
            <a:ext cx="177925" cy="1953862"/>
            <a:chOff x="1614" y="1633"/>
            <a:chExt cx="161" cy="1755"/>
          </a:xfrm>
        </p:grpSpPr>
        <p:sp>
          <p:nvSpPr>
            <p:cNvPr id="593" name="Google Shape;593;p11"/>
            <p:cNvSpPr/>
            <p:nvPr/>
          </p:nvSpPr>
          <p:spPr>
            <a:xfrm>
              <a:off x="1726" y="1633"/>
              <a:ext cx="32" cy="49"/>
            </a:xfrm>
            <a:custGeom>
              <a:avLst/>
              <a:gdLst/>
              <a:ahLst/>
              <a:cxnLst/>
              <a:rect l="l" t="t" r="r" b="b"/>
              <a:pathLst>
                <a:path w="349" h="534" extrusionOk="0">
                  <a:moveTo>
                    <a:pt x="225" y="0"/>
                  </a:moveTo>
                  <a:lnTo>
                    <a:pt x="0" y="67"/>
                  </a:lnTo>
                  <a:lnTo>
                    <a:pt x="118" y="534"/>
                  </a:lnTo>
                  <a:lnTo>
                    <a:pt x="349" y="487"/>
                  </a:lnTo>
                  <a:lnTo>
                    <a:pt x="225"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4" name="Google Shape;594;p11"/>
            <p:cNvSpPr/>
            <p:nvPr/>
          </p:nvSpPr>
          <p:spPr>
            <a:xfrm>
              <a:off x="1737" y="1677"/>
              <a:ext cx="27" cy="41"/>
            </a:xfrm>
            <a:custGeom>
              <a:avLst/>
              <a:gdLst/>
              <a:ahLst/>
              <a:cxnLst/>
              <a:rect l="l" t="t" r="r" b="b"/>
              <a:pathLst>
                <a:path w="299" h="442" extrusionOk="0">
                  <a:moveTo>
                    <a:pt x="231" y="0"/>
                  </a:moveTo>
                  <a:lnTo>
                    <a:pt x="0" y="47"/>
                  </a:lnTo>
                  <a:lnTo>
                    <a:pt x="299" y="442"/>
                  </a:lnTo>
                  <a:lnTo>
                    <a:pt x="23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5" name="Google Shape;595;p11"/>
            <p:cNvSpPr/>
            <p:nvPr/>
          </p:nvSpPr>
          <p:spPr>
            <a:xfrm>
              <a:off x="1737" y="1682"/>
              <a:ext cx="27" cy="38"/>
            </a:xfrm>
            <a:custGeom>
              <a:avLst/>
              <a:gdLst/>
              <a:ahLst/>
              <a:cxnLst/>
              <a:rect l="l" t="t" r="r" b="b"/>
              <a:pathLst>
                <a:path w="299" h="417" extrusionOk="0">
                  <a:moveTo>
                    <a:pt x="0" y="0"/>
                  </a:moveTo>
                  <a:lnTo>
                    <a:pt x="299" y="395"/>
                  </a:lnTo>
                  <a:lnTo>
                    <a:pt x="65" y="41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6" name="Google Shape;596;p11"/>
            <p:cNvSpPr/>
            <p:nvPr/>
          </p:nvSpPr>
          <p:spPr>
            <a:xfrm>
              <a:off x="1737" y="1677"/>
              <a:ext cx="27" cy="43"/>
            </a:xfrm>
            <a:custGeom>
              <a:avLst/>
              <a:gdLst/>
              <a:ahLst/>
              <a:cxnLst/>
              <a:rect l="l" t="t" r="r" b="b"/>
              <a:pathLst>
                <a:path w="299" h="464" extrusionOk="0">
                  <a:moveTo>
                    <a:pt x="231" y="0"/>
                  </a:moveTo>
                  <a:lnTo>
                    <a:pt x="0" y="47"/>
                  </a:lnTo>
                  <a:lnTo>
                    <a:pt x="65" y="464"/>
                  </a:lnTo>
                  <a:lnTo>
                    <a:pt x="299" y="442"/>
                  </a:lnTo>
                  <a:lnTo>
                    <a:pt x="23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7" name="Google Shape;597;p11"/>
            <p:cNvSpPr/>
            <p:nvPr/>
          </p:nvSpPr>
          <p:spPr>
            <a:xfrm>
              <a:off x="1743" y="1718"/>
              <a:ext cx="22" cy="36"/>
            </a:xfrm>
            <a:custGeom>
              <a:avLst/>
              <a:gdLst/>
              <a:ahLst/>
              <a:cxnLst/>
              <a:rect l="l" t="t" r="r" b="b"/>
              <a:pathLst>
                <a:path w="245" h="399" extrusionOk="0">
                  <a:moveTo>
                    <a:pt x="234" y="0"/>
                  </a:moveTo>
                  <a:lnTo>
                    <a:pt x="0" y="22"/>
                  </a:lnTo>
                  <a:lnTo>
                    <a:pt x="245" y="399"/>
                  </a:lnTo>
                  <a:lnTo>
                    <a:pt x="23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8" name="Google Shape;598;p11"/>
            <p:cNvSpPr/>
            <p:nvPr/>
          </p:nvSpPr>
          <p:spPr>
            <a:xfrm>
              <a:off x="1743" y="1720"/>
              <a:ext cx="22" cy="34"/>
            </a:xfrm>
            <a:custGeom>
              <a:avLst/>
              <a:gdLst/>
              <a:ahLst/>
              <a:cxnLst/>
              <a:rect l="l" t="t" r="r" b="b"/>
              <a:pathLst>
                <a:path w="245" h="377" extrusionOk="0">
                  <a:moveTo>
                    <a:pt x="0" y="0"/>
                  </a:moveTo>
                  <a:lnTo>
                    <a:pt x="245" y="377"/>
                  </a:lnTo>
                  <a:lnTo>
                    <a:pt x="9" y="364"/>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599" name="Google Shape;599;p11"/>
            <p:cNvSpPr/>
            <p:nvPr/>
          </p:nvSpPr>
          <p:spPr>
            <a:xfrm>
              <a:off x="1743" y="1718"/>
              <a:ext cx="22" cy="36"/>
            </a:xfrm>
            <a:custGeom>
              <a:avLst/>
              <a:gdLst/>
              <a:ahLst/>
              <a:cxnLst/>
              <a:rect l="l" t="t" r="r" b="b"/>
              <a:pathLst>
                <a:path w="245" h="399" extrusionOk="0">
                  <a:moveTo>
                    <a:pt x="234" y="0"/>
                  </a:moveTo>
                  <a:lnTo>
                    <a:pt x="0" y="22"/>
                  </a:lnTo>
                  <a:lnTo>
                    <a:pt x="9" y="386"/>
                  </a:lnTo>
                  <a:lnTo>
                    <a:pt x="245" y="399"/>
                  </a:lnTo>
                  <a:lnTo>
                    <a:pt x="23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0" name="Google Shape;600;p11"/>
            <p:cNvSpPr/>
            <p:nvPr/>
          </p:nvSpPr>
          <p:spPr>
            <a:xfrm>
              <a:off x="1744" y="1753"/>
              <a:ext cx="21" cy="33"/>
            </a:xfrm>
            <a:custGeom>
              <a:avLst/>
              <a:gdLst/>
              <a:ahLst/>
              <a:cxnLst/>
              <a:rect l="l" t="t" r="r" b="b"/>
              <a:pathLst>
                <a:path w="236" h="368" extrusionOk="0">
                  <a:moveTo>
                    <a:pt x="236" y="13"/>
                  </a:moveTo>
                  <a:lnTo>
                    <a:pt x="0" y="0"/>
                  </a:lnTo>
                  <a:lnTo>
                    <a:pt x="188" y="368"/>
                  </a:lnTo>
                  <a:lnTo>
                    <a:pt x="236" y="1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1" name="Google Shape;601;p11"/>
            <p:cNvSpPr/>
            <p:nvPr/>
          </p:nvSpPr>
          <p:spPr>
            <a:xfrm>
              <a:off x="1740" y="1753"/>
              <a:ext cx="21" cy="33"/>
            </a:xfrm>
            <a:custGeom>
              <a:avLst/>
              <a:gdLst/>
              <a:ahLst/>
              <a:cxnLst/>
              <a:rect l="l" t="t" r="r" b="b"/>
              <a:pathLst>
                <a:path w="231" h="368" extrusionOk="0">
                  <a:moveTo>
                    <a:pt x="43" y="0"/>
                  </a:moveTo>
                  <a:lnTo>
                    <a:pt x="231" y="368"/>
                  </a:lnTo>
                  <a:lnTo>
                    <a:pt x="0" y="313"/>
                  </a:lnTo>
                  <a:lnTo>
                    <a:pt x="4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2" name="Google Shape;602;p11"/>
            <p:cNvSpPr/>
            <p:nvPr/>
          </p:nvSpPr>
          <p:spPr>
            <a:xfrm>
              <a:off x="1740" y="1753"/>
              <a:ext cx="25" cy="33"/>
            </a:xfrm>
            <a:custGeom>
              <a:avLst/>
              <a:gdLst/>
              <a:ahLst/>
              <a:cxnLst/>
              <a:rect l="l" t="t" r="r" b="b"/>
              <a:pathLst>
                <a:path w="279" h="368" extrusionOk="0">
                  <a:moveTo>
                    <a:pt x="279" y="13"/>
                  </a:moveTo>
                  <a:lnTo>
                    <a:pt x="43" y="0"/>
                  </a:lnTo>
                  <a:lnTo>
                    <a:pt x="0" y="313"/>
                  </a:lnTo>
                  <a:lnTo>
                    <a:pt x="231" y="368"/>
                  </a:lnTo>
                  <a:lnTo>
                    <a:pt x="279" y="1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3" name="Google Shape;603;p11"/>
            <p:cNvSpPr/>
            <p:nvPr/>
          </p:nvSpPr>
          <p:spPr>
            <a:xfrm>
              <a:off x="1740" y="1781"/>
              <a:ext cx="21" cy="33"/>
            </a:xfrm>
            <a:custGeom>
              <a:avLst/>
              <a:gdLst/>
              <a:ahLst/>
              <a:cxnLst/>
              <a:rect l="l" t="t" r="r" b="b"/>
              <a:pathLst>
                <a:path w="231" h="358" extrusionOk="0">
                  <a:moveTo>
                    <a:pt x="231" y="55"/>
                  </a:moveTo>
                  <a:lnTo>
                    <a:pt x="0" y="0"/>
                  </a:lnTo>
                  <a:lnTo>
                    <a:pt x="124" y="358"/>
                  </a:lnTo>
                  <a:lnTo>
                    <a:pt x="231" y="55"/>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4" name="Google Shape;604;p11"/>
            <p:cNvSpPr/>
            <p:nvPr/>
          </p:nvSpPr>
          <p:spPr>
            <a:xfrm>
              <a:off x="1731" y="1781"/>
              <a:ext cx="20" cy="33"/>
            </a:xfrm>
            <a:custGeom>
              <a:avLst/>
              <a:gdLst/>
              <a:ahLst/>
              <a:cxnLst/>
              <a:rect l="l" t="t" r="r" b="b"/>
              <a:pathLst>
                <a:path w="217" h="358" extrusionOk="0">
                  <a:moveTo>
                    <a:pt x="93" y="0"/>
                  </a:moveTo>
                  <a:lnTo>
                    <a:pt x="217" y="358"/>
                  </a:lnTo>
                  <a:lnTo>
                    <a:pt x="0" y="268"/>
                  </a:lnTo>
                  <a:lnTo>
                    <a:pt x="9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5" name="Google Shape;605;p11"/>
            <p:cNvSpPr/>
            <p:nvPr/>
          </p:nvSpPr>
          <p:spPr>
            <a:xfrm>
              <a:off x="1731" y="1781"/>
              <a:ext cx="30" cy="33"/>
            </a:xfrm>
            <a:custGeom>
              <a:avLst/>
              <a:gdLst/>
              <a:ahLst/>
              <a:cxnLst/>
              <a:rect l="l" t="t" r="r" b="b"/>
              <a:pathLst>
                <a:path w="324" h="358" extrusionOk="0">
                  <a:moveTo>
                    <a:pt x="324" y="55"/>
                  </a:moveTo>
                  <a:lnTo>
                    <a:pt x="93" y="0"/>
                  </a:lnTo>
                  <a:lnTo>
                    <a:pt x="0" y="268"/>
                  </a:lnTo>
                  <a:lnTo>
                    <a:pt x="217" y="358"/>
                  </a:lnTo>
                  <a:lnTo>
                    <a:pt x="324" y="55"/>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6" name="Google Shape;606;p11"/>
            <p:cNvSpPr/>
            <p:nvPr/>
          </p:nvSpPr>
          <p:spPr>
            <a:xfrm>
              <a:off x="1731" y="1806"/>
              <a:ext cx="20" cy="32"/>
            </a:xfrm>
            <a:custGeom>
              <a:avLst/>
              <a:gdLst/>
              <a:ahLst/>
              <a:cxnLst/>
              <a:rect l="l" t="t" r="r" b="b"/>
              <a:pathLst>
                <a:path w="217" h="360" extrusionOk="0">
                  <a:moveTo>
                    <a:pt x="217" y="90"/>
                  </a:moveTo>
                  <a:lnTo>
                    <a:pt x="0" y="0"/>
                  </a:lnTo>
                  <a:lnTo>
                    <a:pt x="86" y="360"/>
                  </a:lnTo>
                  <a:lnTo>
                    <a:pt x="217" y="9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7" name="Google Shape;607;p11"/>
            <p:cNvSpPr/>
            <p:nvPr/>
          </p:nvSpPr>
          <p:spPr>
            <a:xfrm>
              <a:off x="1720" y="1806"/>
              <a:ext cx="19" cy="32"/>
            </a:xfrm>
            <a:custGeom>
              <a:avLst/>
              <a:gdLst/>
              <a:ahLst/>
              <a:cxnLst/>
              <a:rect l="l" t="t" r="r" b="b"/>
              <a:pathLst>
                <a:path w="212" h="360" extrusionOk="0">
                  <a:moveTo>
                    <a:pt x="126" y="0"/>
                  </a:moveTo>
                  <a:lnTo>
                    <a:pt x="212" y="360"/>
                  </a:lnTo>
                  <a:lnTo>
                    <a:pt x="0" y="256"/>
                  </a:lnTo>
                  <a:lnTo>
                    <a:pt x="12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8" name="Google Shape;608;p11"/>
            <p:cNvSpPr/>
            <p:nvPr/>
          </p:nvSpPr>
          <p:spPr>
            <a:xfrm>
              <a:off x="1720" y="1806"/>
              <a:ext cx="31" cy="32"/>
            </a:xfrm>
            <a:custGeom>
              <a:avLst/>
              <a:gdLst/>
              <a:ahLst/>
              <a:cxnLst/>
              <a:rect l="l" t="t" r="r" b="b"/>
              <a:pathLst>
                <a:path w="343" h="360" extrusionOk="0">
                  <a:moveTo>
                    <a:pt x="343" y="90"/>
                  </a:moveTo>
                  <a:lnTo>
                    <a:pt x="126" y="0"/>
                  </a:lnTo>
                  <a:lnTo>
                    <a:pt x="0" y="256"/>
                  </a:lnTo>
                  <a:lnTo>
                    <a:pt x="212" y="360"/>
                  </a:lnTo>
                  <a:lnTo>
                    <a:pt x="343" y="9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09" name="Google Shape;609;p11"/>
            <p:cNvSpPr/>
            <p:nvPr/>
          </p:nvSpPr>
          <p:spPr>
            <a:xfrm>
              <a:off x="1720" y="1829"/>
              <a:ext cx="19" cy="33"/>
            </a:xfrm>
            <a:custGeom>
              <a:avLst/>
              <a:gdLst/>
              <a:ahLst/>
              <a:cxnLst/>
              <a:rect l="l" t="t" r="r" b="b"/>
              <a:pathLst>
                <a:path w="212" h="366" extrusionOk="0">
                  <a:moveTo>
                    <a:pt x="212" y="104"/>
                  </a:moveTo>
                  <a:lnTo>
                    <a:pt x="0" y="0"/>
                  </a:lnTo>
                  <a:lnTo>
                    <a:pt x="83" y="366"/>
                  </a:lnTo>
                  <a:lnTo>
                    <a:pt x="212" y="10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0" name="Google Shape;610;p11"/>
            <p:cNvSpPr/>
            <p:nvPr/>
          </p:nvSpPr>
          <p:spPr>
            <a:xfrm>
              <a:off x="1708" y="1829"/>
              <a:ext cx="19" cy="33"/>
            </a:xfrm>
            <a:custGeom>
              <a:avLst/>
              <a:gdLst/>
              <a:ahLst/>
              <a:cxnLst/>
              <a:rect l="l" t="t" r="r" b="b"/>
              <a:pathLst>
                <a:path w="211" h="366" extrusionOk="0">
                  <a:moveTo>
                    <a:pt x="128" y="0"/>
                  </a:moveTo>
                  <a:lnTo>
                    <a:pt x="211" y="366"/>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1" name="Google Shape;611;p11"/>
            <p:cNvSpPr/>
            <p:nvPr/>
          </p:nvSpPr>
          <p:spPr>
            <a:xfrm>
              <a:off x="1708" y="1829"/>
              <a:ext cx="31" cy="33"/>
            </a:xfrm>
            <a:custGeom>
              <a:avLst/>
              <a:gdLst/>
              <a:ahLst/>
              <a:cxnLst/>
              <a:rect l="l" t="t" r="r" b="b"/>
              <a:pathLst>
                <a:path w="340" h="366" extrusionOk="0">
                  <a:moveTo>
                    <a:pt x="340" y="104"/>
                  </a:moveTo>
                  <a:lnTo>
                    <a:pt x="128" y="0"/>
                  </a:lnTo>
                  <a:lnTo>
                    <a:pt x="0" y="262"/>
                  </a:lnTo>
                  <a:lnTo>
                    <a:pt x="211" y="366"/>
                  </a:lnTo>
                  <a:lnTo>
                    <a:pt x="340" y="104"/>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2" name="Google Shape;612;p11"/>
            <p:cNvSpPr/>
            <p:nvPr/>
          </p:nvSpPr>
          <p:spPr>
            <a:xfrm>
              <a:off x="1708" y="1853"/>
              <a:ext cx="19" cy="33"/>
            </a:xfrm>
            <a:custGeom>
              <a:avLst/>
              <a:gdLst/>
              <a:ahLst/>
              <a:cxnLst/>
              <a:rect l="l" t="t" r="r" b="b"/>
              <a:pathLst>
                <a:path w="211" h="366" extrusionOk="0">
                  <a:moveTo>
                    <a:pt x="211" y="104"/>
                  </a:moveTo>
                  <a:lnTo>
                    <a:pt x="0" y="0"/>
                  </a:lnTo>
                  <a:lnTo>
                    <a:pt x="83" y="366"/>
                  </a:lnTo>
                  <a:lnTo>
                    <a:pt x="211" y="10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3" name="Google Shape;613;p11"/>
            <p:cNvSpPr/>
            <p:nvPr/>
          </p:nvSpPr>
          <p:spPr>
            <a:xfrm>
              <a:off x="1696" y="1853"/>
              <a:ext cx="20" cy="33"/>
            </a:xfrm>
            <a:custGeom>
              <a:avLst/>
              <a:gdLst/>
              <a:ahLst/>
              <a:cxnLst/>
              <a:rect l="l" t="t" r="r" b="b"/>
              <a:pathLst>
                <a:path w="212" h="366" extrusionOk="0">
                  <a:moveTo>
                    <a:pt x="129" y="0"/>
                  </a:moveTo>
                  <a:lnTo>
                    <a:pt x="212" y="366"/>
                  </a:lnTo>
                  <a:lnTo>
                    <a:pt x="0" y="262"/>
                  </a:lnTo>
                  <a:lnTo>
                    <a:pt x="12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4" name="Google Shape;614;p11"/>
            <p:cNvSpPr/>
            <p:nvPr/>
          </p:nvSpPr>
          <p:spPr>
            <a:xfrm>
              <a:off x="1696" y="1853"/>
              <a:ext cx="31" cy="33"/>
            </a:xfrm>
            <a:custGeom>
              <a:avLst/>
              <a:gdLst/>
              <a:ahLst/>
              <a:cxnLst/>
              <a:rect l="l" t="t" r="r" b="b"/>
              <a:pathLst>
                <a:path w="340" h="366" extrusionOk="0">
                  <a:moveTo>
                    <a:pt x="340" y="104"/>
                  </a:moveTo>
                  <a:lnTo>
                    <a:pt x="129" y="0"/>
                  </a:lnTo>
                  <a:lnTo>
                    <a:pt x="0" y="262"/>
                  </a:lnTo>
                  <a:lnTo>
                    <a:pt x="212" y="366"/>
                  </a:lnTo>
                  <a:lnTo>
                    <a:pt x="340" y="104"/>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5" name="Google Shape;615;p11"/>
            <p:cNvSpPr/>
            <p:nvPr/>
          </p:nvSpPr>
          <p:spPr>
            <a:xfrm>
              <a:off x="1696" y="1876"/>
              <a:ext cx="20" cy="34"/>
            </a:xfrm>
            <a:custGeom>
              <a:avLst/>
              <a:gdLst/>
              <a:ahLst/>
              <a:cxnLst/>
              <a:rect l="l" t="t" r="r" b="b"/>
              <a:pathLst>
                <a:path w="212" h="366" extrusionOk="0">
                  <a:moveTo>
                    <a:pt x="212" y="104"/>
                  </a:moveTo>
                  <a:lnTo>
                    <a:pt x="0" y="0"/>
                  </a:lnTo>
                  <a:lnTo>
                    <a:pt x="83" y="366"/>
                  </a:lnTo>
                  <a:lnTo>
                    <a:pt x="212" y="10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6" name="Google Shape;616;p11"/>
            <p:cNvSpPr/>
            <p:nvPr/>
          </p:nvSpPr>
          <p:spPr>
            <a:xfrm>
              <a:off x="1685" y="1876"/>
              <a:ext cx="19" cy="34"/>
            </a:xfrm>
            <a:custGeom>
              <a:avLst/>
              <a:gdLst/>
              <a:ahLst/>
              <a:cxnLst/>
              <a:rect l="l" t="t" r="r" b="b"/>
              <a:pathLst>
                <a:path w="211" h="366" extrusionOk="0">
                  <a:moveTo>
                    <a:pt x="128" y="0"/>
                  </a:moveTo>
                  <a:lnTo>
                    <a:pt x="211" y="366"/>
                  </a:lnTo>
                  <a:lnTo>
                    <a:pt x="0" y="263"/>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7" name="Google Shape;617;p11"/>
            <p:cNvSpPr/>
            <p:nvPr/>
          </p:nvSpPr>
          <p:spPr>
            <a:xfrm>
              <a:off x="1685" y="1876"/>
              <a:ext cx="31" cy="34"/>
            </a:xfrm>
            <a:custGeom>
              <a:avLst/>
              <a:gdLst/>
              <a:ahLst/>
              <a:cxnLst/>
              <a:rect l="l" t="t" r="r" b="b"/>
              <a:pathLst>
                <a:path w="340" h="366" extrusionOk="0">
                  <a:moveTo>
                    <a:pt x="340" y="104"/>
                  </a:moveTo>
                  <a:lnTo>
                    <a:pt x="128" y="0"/>
                  </a:lnTo>
                  <a:lnTo>
                    <a:pt x="0" y="263"/>
                  </a:lnTo>
                  <a:lnTo>
                    <a:pt x="211" y="366"/>
                  </a:lnTo>
                  <a:lnTo>
                    <a:pt x="340" y="104"/>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8" name="Google Shape;618;p11"/>
            <p:cNvSpPr/>
            <p:nvPr/>
          </p:nvSpPr>
          <p:spPr>
            <a:xfrm>
              <a:off x="1685" y="1900"/>
              <a:ext cx="19" cy="34"/>
            </a:xfrm>
            <a:custGeom>
              <a:avLst/>
              <a:gdLst/>
              <a:ahLst/>
              <a:cxnLst/>
              <a:rect l="l" t="t" r="r" b="b"/>
              <a:pathLst>
                <a:path w="211" h="365" extrusionOk="0">
                  <a:moveTo>
                    <a:pt x="211" y="103"/>
                  </a:moveTo>
                  <a:lnTo>
                    <a:pt x="0" y="0"/>
                  </a:lnTo>
                  <a:lnTo>
                    <a:pt x="84" y="365"/>
                  </a:lnTo>
                  <a:lnTo>
                    <a:pt x="211"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19" name="Google Shape;619;p11"/>
            <p:cNvSpPr/>
            <p:nvPr/>
          </p:nvSpPr>
          <p:spPr>
            <a:xfrm>
              <a:off x="1673" y="1900"/>
              <a:ext cx="19" cy="34"/>
            </a:xfrm>
            <a:custGeom>
              <a:avLst/>
              <a:gdLst/>
              <a:ahLst/>
              <a:cxnLst/>
              <a:rect l="l" t="t" r="r" b="b"/>
              <a:pathLst>
                <a:path w="212" h="365" extrusionOk="0">
                  <a:moveTo>
                    <a:pt x="128" y="0"/>
                  </a:moveTo>
                  <a:lnTo>
                    <a:pt x="212"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0" name="Google Shape;620;p11"/>
            <p:cNvSpPr/>
            <p:nvPr/>
          </p:nvSpPr>
          <p:spPr>
            <a:xfrm>
              <a:off x="1673" y="1900"/>
              <a:ext cx="31" cy="34"/>
            </a:xfrm>
            <a:custGeom>
              <a:avLst/>
              <a:gdLst/>
              <a:ahLst/>
              <a:cxnLst/>
              <a:rect l="l" t="t" r="r" b="b"/>
              <a:pathLst>
                <a:path w="339" h="365" extrusionOk="0">
                  <a:moveTo>
                    <a:pt x="339" y="103"/>
                  </a:moveTo>
                  <a:lnTo>
                    <a:pt x="128" y="0"/>
                  </a:lnTo>
                  <a:lnTo>
                    <a:pt x="0" y="262"/>
                  </a:lnTo>
                  <a:lnTo>
                    <a:pt x="212" y="365"/>
                  </a:lnTo>
                  <a:lnTo>
                    <a:pt x="339"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1" name="Google Shape;621;p11"/>
            <p:cNvSpPr/>
            <p:nvPr/>
          </p:nvSpPr>
          <p:spPr>
            <a:xfrm>
              <a:off x="1673" y="1924"/>
              <a:ext cx="19" cy="33"/>
            </a:xfrm>
            <a:custGeom>
              <a:avLst/>
              <a:gdLst/>
              <a:ahLst/>
              <a:cxnLst/>
              <a:rect l="l" t="t" r="r" b="b"/>
              <a:pathLst>
                <a:path w="212" h="365" extrusionOk="0">
                  <a:moveTo>
                    <a:pt x="212" y="103"/>
                  </a:moveTo>
                  <a:lnTo>
                    <a:pt x="0" y="0"/>
                  </a:lnTo>
                  <a:lnTo>
                    <a:pt x="84" y="365"/>
                  </a:lnTo>
                  <a:lnTo>
                    <a:pt x="212"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2" name="Google Shape;622;p11"/>
            <p:cNvSpPr/>
            <p:nvPr/>
          </p:nvSpPr>
          <p:spPr>
            <a:xfrm>
              <a:off x="1661" y="1924"/>
              <a:ext cx="20" cy="33"/>
            </a:xfrm>
            <a:custGeom>
              <a:avLst/>
              <a:gdLst/>
              <a:ahLst/>
              <a:cxnLst/>
              <a:rect l="l" t="t" r="r" b="b"/>
              <a:pathLst>
                <a:path w="212" h="365" extrusionOk="0">
                  <a:moveTo>
                    <a:pt x="128" y="0"/>
                  </a:moveTo>
                  <a:lnTo>
                    <a:pt x="212"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3" name="Google Shape;623;p11"/>
            <p:cNvSpPr/>
            <p:nvPr/>
          </p:nvSpPr>
          <p:spPr>
            <a:xfrm>
              <a:off x="1661" y="1924"/>
              <a:ext cx="31" cy="33"/>
            </a:xfrm>
            <a:custGeom>
              <a:avLst/>
              <a:gdLst/>
              <a:ahLst/>
              <a:cxnLst/>
              <a:rect l="l" t="t" r="r" b="b"/>
              <a:pathLst>
                <a:path w="340" h="365" extrusionOk="0">
                  <a:moveTo>
                    <a:pt x="340" y="103"/>
                  </a:moveTo>
                  <a:lnTo>
                    <a:pt x="128" y="0"/>
                  </a:lnTo>
                  <a:lnTo>
                    <a:pt x="0" y="262"/>
                  </a:lnTo>
                  <a:lnTo>
                    <a:pt x="212" y="365"/>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4" name="Google Shape;624;p11"/>
            <p:cNvSpPr/>
            <p:nvPr/>
          </p:nvSpPr>
          <p:spPr>
            <a:xfrm>
              <a:off x="1661" y="1948"/>
              <a:ext cx="20" cy="33"/>
            </a:xfrm>
            <a:custGeom>
              <a:avLst/>
              <a:gdLst/>
              <a:ahLst/>
              <a:cxnLst/>
              <a:rect l="l" t="t" r="r" b="b"/>
              <a:pathLst>
                <a:path w="212" h="365" extrusionOk="0">
                  <a:moveTo>
                    <a:pt x="212" y="103"/>
                  </a:moveTo>
                  <a:lnTo>
                    <a:pt x="0" y="0"/>
                  </a:lnTo>
                  <a:lnTo>
                    <a:pt x="83" y="365"/>
                  </a:lnTo>
                  <a:lnTo>
                    <a:pt x="212"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5" name="Google Shape;625;p11"/>
            <p:cNvSpPr/>
            <p:nvPr/>
          </p:nvSpPr>
          <p:spPr>
            <a:xfrm>
              <a:off x="1650" y="1948"/>
              <a:ext cx="19" cy="33"/>
            </a:xfrm>
            <a:custGeom>
              <a:avLst/>
              <a:gdLst/>
              <a:ahLst/>
              <a:cxnLst/>
              <a:rect l="l" t="t" r="r" b="b"/>
              <a:pathLst>
                <a:path w="211" h="365" extrusionOk="0">
                  <a:moveTo>
                    <a:pt x="128" y="0"/>
                  </a:moveTo>
                  <a:lnTo>
                    <a:pt x="211"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6" name="Google Shape;626;p11"/>
            <p:cNvSpPr/>
            <p:nvPr/>
          </p:nvSpPr>
          <p:spPr>
            <a:xfrm>
              <a:off x="1650" y="1948"/>
              <a:ext cx="31" cy="33"/>
            </a:xfrm>
            <a:custGeom>
              <a:avLst/>
              <a:gdLst/>
              <a:ahLst/>
              <a:cxnLst/>
              <a:rect l="l" t="t" r="r" b="b"/>
              <a:pathLst>
                <a:path w="340" h="365" extrusionOk="0">
                  <a:moveTo>
                    <a:pt x="340" y="103"/>
                  </a:moveTo>
                  <a:lnTo>
                    <a:pt x="128" y="0"/>
                  </a:lnTo>
                  <a:lnTo>
                    <a:pt x="0" y="262"/>
                  </a:lnTo>
                  <a:lnTo>
                    <a:pt x="211" y="365"/>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7" name="Google Shape;627;p11"/>
            <p:cNvSpPr/>
            <p:nvPr/>
          </p:nvSpPr>
          <p:spPr>
            <a:xfrm>
              <a:off x="1650" y="1972"/>
              <a:ext cx="19" cy="33"/>
            </a:xfrm>
            <a:custGeom>
              <a:avLst/>
              <a:gdLst/>
              <a:ahLst/>
              <a:cxnLst/>
              <a:rect l="l" t="t" r="r" b="b"/>
              <a:pathLst>
                <a:path w="211" h="363" extrusionOk="0">
                  <a:moveTo>
                    <a:pt x="211" y="103"/>
                  </a:moveTo>
                  <a:lnTo>
                    <a:pt x="0" y="0"/>
                  </a:lnTo>
                  <a:lnTo>
                    <a:pt x="84" y="363"/>
                  </a:lnTo>
                  <a:lnTo>
                    <a:pt x="211"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8" name="Google Shape;628;p11"/>
            <p:cNvSpPr/>
            <p:nvPr/>
          </p:nvSpPr>
          <p:spPr>
            <a:xfrm>
              <a:off x="1638" y="1972"/>
              <a:ext cx="19" cy="33"/>
            </a:xfrm>
            <a:custGeom>
              <a:avLst/>
              <a:gdLst/>
              <a:ahLst/>
              <a:cxnLst/>
              <a:rect l="l" t="t" r="r" b="b"/>
              <a:pathLst>
                <a:path w="214" h="363" extrusionOk="0">
                  <a:moveTo>
                    <a:pt x="130" y="0"/>
                  </a:moveTo>
                  <a:lnTo>
                    <a:pt x="214" y="363"/>
                  </a:lnTo>
                  <a:lnTo>
                    <a:pt x="0" y="265"/>
                  </a:lnTo>
                  <a:lnTo>
                    <a:pt x="13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29" name="Google Shape;629;p11"/>
            <p:cNvSpPr/>
            <p:nvPr/>
          </p:nvSpPr>
          <p:spPr>
            <a:xfrm>
              <a:off x="1638" y="1972"/>
              <a:ext cx="31" cy="33"/>
            </a:xfrm>
            <a:custGeom>
              <a:avLst/>
              <a:gdLst/>
              <a:ahLst/>
              <a:cxnLst/>
              <a:rect l="l" t="t" r="r" b="b"/>
              <a:pathLst>
                <a:path w="341" h="363" extrusionOk="0">
                  <a:moveTo>
                    <a:pt x="341" y="103"/>
                  </a:moveTo>
                  <a:lnTo>
                    <a:pt x="130" y="0"/>
                  </a:lnTo>
                  <a:lnTo>
                    <a:pt x="0" y="265"/>
                  </a:lnTo>
                  <a:lnTo>
                    <a:pt x="214" y="363"/>
                  </a:lnTo>
                  <a:lnTo>
                    <a:pt x="341"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0" name="Google Shape;630;p11"/>
            <p:cNvSpPr/>
            <p:nvPr/>
          </p:nvSpPr>
          <p:spPr>
            <a:xfrm>
              <a:off x="1638" y="1996"/>
              <a:ext cx="19" cy="32"/>
            </a:xfrm>
            <a:custGeom>
              <a:avLst/>
              <a:gdLst/>
              <a:ahLst/>
              <a:cxnLst/>
              <a:rect l="l" t="t" r="r" b="b"/>
              <a:pathLst>
                <a:path w="214" h="352" extrusionOk="0">
                  <a:moveTo>
                    <a:pt x="214" y="98"/>
                  </a:moveTo>
                  <a:lnTo>
                    <a:pt x="0" y="0"/>
                  </a:lnTo>
                  <a:lnTo>
                    <a:pt x="106" y="352"/>
                  </a:lnTo>
                  <a:lnTo>
                    <a:pt x="214" y="9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1" name="Google Shape;631;p11"/>
            <p:cNvSpPr/>
            <p:nvPr/>
          </p:nvSpPr>
          <p:spPr>
            <a:xfrm>
              <a:off x="1627" y="1996"/>
              <a:ext cx="21" cy="32"/>
            </a:xfrm>
            <a:custGeom>
              <a:avLst/>
              <a:gdLst/>
              <a:ahLst/>
              <a:cxnLst/>
              <a:rect l="l" t="t" r="r" b="b"/>
              <a:pathLst>
                <a:path w="222" h="352" extrusionOk="0">
                  <a:moveTo>
                    <a:pt x="116" y="0"/>
                  </a:moveTo>
                  <a:lnTo>
                    <a:pt x="222" y="352"/>
                  </a:lnTo>
                  <a:lnTo>
                    <a:pt x="0" y="271"/>
                  </a:lnTo>
                  <a:lnTo>
                    <a:pt x="11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2" name="Google Shape;632;p11"/>
            <p:cNvSpPr/>
            <p:nvPr/>
          </p:nvSpPr>
          <p:spPr>
            <a:xfrm>
              <a:off x="1627" y="1996"/>
              <a:ext cx="30" cy="32"/>
            </a:xfrm>
            <a:custGeom>
              <a:avLst/>
              <a:gdLst/>
              <a:ahLst/>
              <a:cxnLst/>
              <a:rect l="l" t="t" r="r" b="b"/>
              <a:pathLst>
                <a:path w="330" h="352" extrusionOk="0">
                  <a:moveTo>
                    <a:pt x="330" y="98"/>
                  </a:moveTo>
                  <a:lnTo>
                    <a:pt x="116" y="0"/>
                  </a:lnTo>
                  <a:lnTo>
                    <a:pt x="0" y="271"/>
                  </a:lnTo>
                  <a:lnTo>
                    <a:pt x="222" y="352"/>
                  </a:lnTo>
                  <a:lnTo>
                    <a:pt x="330" y="9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3" name="Google Shape;633;p11"/>
            <p:cNvSpPr/>
            <p:nvPr/>
          </p:nvSpPr>
          <p:spPr>
            <a:xfrm>
              <a:off x="1627" y="2021"/>
              <a:ext cx="21" cy="30"/>
            </a:xfrm>
            <a:custGeom>
              <a:avLst/>
              <a:gdLst/>
              <a:ahLst/>
              <a:cxnLst/>
              <a:rect l="l" t="t" r="r" b="b"/>
              <a:pathLst>
                <a:path w="222" h="330" extrusionOk="0">
                  <a:moveTo>
                    <a:pt x="222" y="81"/>
                  </a:moveTo>
                  <a:lnTo>
                    <a:pt x="0" y="0"/>
                  </a:lnTo>
                  <a:lnTo>
                    <a:pt x="145" y="330"/>
                  </a:lnTo>
                  <a:lnTo>
                    <a:pt x="222" y="81"/>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4" name="Google Shape;634;p11"/>
            <p:cNvSpPr/>
            <p:nvPr/>
          </p:nvSpPr>
          <p:spPr>
            <a:xfrm>
              <a:off x="1620" y="2021"/>
              <a:ext cx="21" cy="30"/>
            </a:xfrm>
            <a:custGeom>
              <a:avLst/>
              <a:gdLst/>
              <a:ahLst/>
              <a:cxnLst/>
              <a:rect l="l" t="t" r="r" b="b"/>
              <a:pathLst>
                <a:path w="229" h="330" extrusionOk="0">
                  <a:moveTo>
                    <a:pt x="84" y="0"/>
                  </a:moveTo>
                  <a:lnTo>
                    <a:pt x="229" y="330"/>
                  </a:lnTo>
                  <a:lnTo>
                    <a:pt x="0" y="274"/>
                  </a:lnTo>
                  <a:lnTo>
                    <a:pt x="8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5" name="Google Shape;635;p11"/>
            <p:cNvSpPr/>
            <p:nvPr/>
          </p:nvSpPr>
          <p:spPr>
            <a:xfrm>
              <a:off x="1620" y="2021"/>
              <a:ext cx="28" cy="30"/>
            </a:xfrm>
            <a:custGeom>
              <a:avLst/>
              <a:gdLst/>
              <a:ahLst/>
              <a:cxnLst/>
              <a:rect l="l" t="t" r="r" b="b"/>
              <a:pathLst>
                <a:path w="306" h="330" extrusionOk="0">
                  <a:moveTo>
                    <a:pt x="306" y="81"/>
                  </a:moveTo>
                  <a:lnTo>
                    <a:pt x="84" y="0"/>
                  </a:lnTo>
                  <a:lnTo>
                    <a:pt x="0" y="274"/>
                  </a:lnTo>
                  <a:lnTo>
                    <a:pt x="229" y="330"/>
                  </a:lnTo>
                  <a:lnTo>
                    <a:pt x="306" y="81"/>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6" name="Google Shape;636;p11"/>
            <p:cNvSpPr/>
            <p:nvPr/>
          </p:nvSpPr>
          <p:spPr>
            <a:xfrm>
              <a:off x="1620" y="2045"/>
              <a:ext cx="21" cy="28"/>
            </a:xfrm>
            <a:custGeom>
              <a:avLst/>
              <a:gdLst/>
              <a:ahLst/>
              <a:cxnLst/>
              <a:rect l="l" t="t" r="r" b="b"/>
              <a:pathLst>
                <a:path w="229" h="305" extrusionOk="0">
                  <a:moveTo>
                    <a:pt x="229" y="56"/>
                  </a:moveTo>
                  <a:lnTo>
                    <a:pt x="0" y="0"/>
                  </a:lnTo>
                  <a:lnTo>
                    <a:pt x="183" y="305"/>
                  </a:lnTo>
                  <a:lnTo>
                    <a:pt x="229" y="56"/>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7" name="Google Shape;637;p11"/>
            <p:cNvSpPr/>
            <p:nvPr/>
          </p:nvSpPr>
          <p:spPr>
            <a:xfrm>
              <a:off x="1615" y="2045"/>
              <a:ext cx="21" cy="28"/>
            </a:xfrm>
            <a:custGeom>
              <a:avLst/>
              <a:gdLst/>
              <a:ahLst/>
              <a:cxnLst/>
              <a:rect l="l" t="t" r="r" b="b"/>
              <a:pathLst>
                <a:path w="234" h="305" extrusionOk="0">
                  <a:moveTo>
                    <a:pt x="51" y="0"/>
                  </a:moveTo>
                  <a:lnTo>
                    <a:pt x="234" y="305"/>
                  </a:lnTo>
                  <a:lnTo>
                    <a:pt x="0" y="277"/>
                  </a:lnTo>
                  <a:lnTo>
                    <a:pt x="5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8" name="Google Shape;638;p11"/>
            <p:cNvSpPr/>
            <p:nvPr/>
          </p:nvSpPr>
          <p:spPr>
            <a:xfrm>
              <a:off x="1615" y="2045"/>
              <a:ext cx="26" cy="28"/>
            </a:xfrm>
            <a:custGeom>
              <a:avLst/>
              <a:gdLst/>
              <a:ahLst/>
              <a:cxnLst/>
              <a:rect l="l" t="t" r="r" b="b"/>
              <a:pathLst>
                <a:path w="280" h="305" extrusionOk="0">
                  <a:moveTo>
                    <a:pt x="280" y="56"/>
                  </a:moveTo>
                  <a:lnTo>
                    <a:pt x="51" y="0"/>
                  </a:lnTo>
                  <a:lnTo>
                    <a:pt x="0" y="277"/>
                  </a:lnTo>
                  <a:lnTo>
                    <a:pt x="234" y="305"/>
                  </a:lnTo>
                  <a:lnTo>
                    <a:pt x="280" y="56"/>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39" name="Google Shape;639;p11"/>
            <p:cNvSpPr/>
            <p:nvPr/>
          </p:nvSpPr>
          <p:spPr>
            <a:xfrm>
              <a:off x="1615" y="2071"/>
              <a:ext cx="21" cy="25"/>
            </a:xfrm>
            <a:custGeom>
              <a:avLst/>
              <a:gdLst/>
              <a:ahLst/>
              <a:cxnLst/>
              <a:rect l="l" t="t" r="r" b="b"/>
              <a:pathLst>
                <a:path w="234" h="275" extrusionOk="0">
                  <a:moveTo>
                    <a:pt x="234" y="28"/>
                  </a:moveTo>
                  <a:lnTo>
                    <a:pt x="0" y="0"/>
                  </a:lnTo>
                  <a:lnTo>
                    <a:pt x="220" y="275"/>
                  </a:lnTo>
                  <a:lnTo>
                    <a:pt x="234" y="2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0" name="Google Shape;640;p11"/>
            <p:cNvSpPr/>
            <p:nvPr/>
          </p:nvSpPr>
          <p:spPr>
            <a:xfrm>
              <a:off x="1614" y="2071"/>
              <a:ext cx="21" cy="25"/>
            </a:xfrm>
            <a:custGeom>
              <a:avLst/>
              <a:gdLst/>
              <a:ahLst/>
              <a:cxnLst/>
              <a:rect l="l" t="t" r="r" b="b"/>
              <a:pathLst>
                <a:path w="236" h="275" extrusionOk="0">
                  <a:moveTo>
                    <a:pt x="16" y="0"/>
                  </a:moveTo>
                  <a:lnTo>
                    <a:pt x="236" y="275"/>
                  </a:lnTo>
                  <a:lnTo>
                    <a:pt x="0" y="275"/>
                  </a:lnTo>
                  <a:lnTo>
                    <a:pt x="1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1" name="Google Shape;641;p11"/>
            <p:cNvSpPr/>
            <p:nvPr/>
          </p:nvSpPr>
          <p:spPr>
            <a:xfrm>
              <a:off x="1614" y="2071"/>
              <a:ext cx="22" cy="25"/>
            </a:xfrm>
            <a:custGeom>
              <a:avLst/>
              <a:gdLst/>
              <a:ahLst/>
              <a:cxnLst/>
              <a:rect l="l" t="t" r="r" b="b"/>
              <a:pathLst>
                <a:path w="250" h="275" extrusionOk="0">
                  <a:moveTo>
                    <a:pt x="250" y="28"/>
                  </a:moveTo>
                  <a:lnTo>
                    <a:pt x="16" y="0"/>
                  </a:lnTo>
                  <a:lnTo>
                    <a:pt x="0" y="275"/>
                  </a:lnTo>
                  <a:lnTo>
                    <a:pt x="236" y="275"/>
                  </a:lnTo>
                  <a:lnTo>
                    <a:pt x="250" y="2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2" name="Google Shape;642;p11"/>
            <p:cNvSpPr/>
            <p:nvPr/>
          </p:nvSpPr>
          <p:spPr>
            <a:xfrm>
              <a:off x="1614" y="2096"/>
              <a:ext cx="22" cy="22"/>
            </a:xfrm>
            <a:custGeom>
              <a:avLst/>
              <a:gdLst/>
              <a:ahLst/>
              <a:cxnLst/>
              <a:rect l="l" t="t" r="r" b="b"/>
              <a:pathLst>
                <a:path w="250" h="249" extrusionOk="0">
                  <a:moveTo>
                    <a:pt x="236" y="0"/>
                  </a:moveTo>
                  <a:lnTo>
                    <a:pt x="0" y="0"/>
                  </a:lnTo>
                  <a:lnTo>
                    <a:pt x="250" y="249"/>
                  </a:lnTo>
                  <a:lnTo>
                    <a:pt x="23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3" name="Google Shape;643;p11"/>
            <p:cNvSpPr/>
            <p:nvPr/>
          </p:nvSpPr>
          <p:spPr>
            <a:xfrm>
              <a:off x="1614" y="2096"/>
              <a:ext cx="22" cy="25"/>
            </a:xfrm>
            <a:custGeom>
              <a:avLst/>
              <a:gdLst/>
              <a:ahLst/>
              <a:cxnLst/>
              <a:rect l="l" t="t" r="r" b="b"/>
              <a:pathLst>
                <a:path w="250" h="277" extrusionOk="0">
                  <a:moveTo>
                    <a:pt x="0" y="0"/>
                  </a:moveTo>
                  <a:lnTo>
                    <a:pt x="250" y="249"/>
                  </a:lnTo>
                  <a:lnTo>
                    <a:pt x="16" y="27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4" name="Google Shape;644;p11"/>
            <p:cNvSpPr/>
            <p:nvPr/>
          </p:nvSpPr>
          <p:spPr>
            <a:xfrm>
              <a:off x="1614" y="2096"/>
              <a:ext cx="22" cy="25"/>
            </a:xfrm>
            <a:custGeom>
              <a:avLst/>
              <a:gdLst/>
              <a:ahLst/>
              <a:cxnLst/>
              <a:rect l="l" t="t" r="r" b="b"/>
              <a:pathLst>
                <a:path w="250" h="277" extrusionOk="0">
                  <a:moveTo>
                    <a:pt x="236" y="0"/>
                  </a:moveTo>
                  <a:lnTo>
                    <a:pt x="0" y="0"/>
                  </a:lnTo>
                  <a:lnTo>
                    <a:pt x="16" y="277"/>
                  </a:lnTo>
                  <a:lnTo>
                    <a:pt x="250" y="249"/>
                  </a:lnTo>
                  <a:lnTo>
                    <a:pt x="236"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5" name="Google Shape;645;p11"/>
            <p:cNvSpPr/>
            <p:nvPr/>
          </p:nvSpPr>
          <p:spPr>
            <a:xfrm>
              <a:off x="1615" y="2118"/>
              <a:ext cx="26" cy="23"/>
            </a:xfrm>
            <a:custGeom>
              <a:avLst/>
              <a:gdLst/>
              <a:ahLst/>
              <a:cxnLst/>
              <a:rect l="l" t="t" r="r" b="b"/>
              <a:pathLst>
                <a:path w="280" h="248" extrusionOk="0">
                  <a:moveTo>
                    <a:pt x="234" y="0"/>
                  </a:moveTo>
                  <a:lnTo>
                    <a:pt x="0" y="28"/>
                  </a:lnTo>
                  <a:lnTo>
                    <a:pt x="280" y="248"/>
                  </a:lnTo>
                  <a:lnTo>
                    <a:pt x="23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6" name="Google Shape;646;p11"/>
            <p:cNvSpPr/>
            <p:nvPr/>
          </p:nvSpPr>
          <p:spPr>
            <a:xfrm>
              <a:off x="1615" y="2121"/>
              <a:ext cx="26" cy="25"/>
            </a:xfrm>
            <a:custGeom>
              <a:avLst/>
              <a:gdLst/>
              <a:ahLst/>
              <a:cxnLst/>
              <a:rect l="l" t="t" r="r" b="b"/>
              <a:pathLst>
                <a:path w="280" h="275" extrusionOk="0">
                  <a:moveTo>
                    <a:pt x="0" y="0"/>
                  </a:moveTo>
                  <a:lnTo>
                    <a:pt x="280" y="220"/>
                  </a:lnTo>
                  <a:lnTo>
                    <a:pt x="51" y="275"/>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7" name="Google Shape;647;p11"/>
            <p:cNvSpPr/>
            <p:nvPr/>
          </p:nvSpPr>
          <p:spPr>
            <a:xfrm>
              <a:off x="1615" y="2118"/>
              <a:ext cx="26" cy="28"/>
            </a:xfrm>
            <a:custGeom>
              <a:avLst/>
              <a:gdLst/>
              <a:ahLst/>
              <a:cxnLst/>
              <a:rect l="l" t="t" r="r" b="b"/>
              <a:pathLst>
                <a:path w="280" h="303" extrusionOk="0">
                  <a:moveTo>
                    <a:pt x="234" y="0"/>
                  </a:moveTo>
                  <a:lnTo>
                    <a:pt x="0" y="28"/>
                  </a:lnTo>
                  <a:lnTo>
                    <a:pt x="51" y="303"/>
                  </a:lnTo>
                  <a:lnTo>
                    <a:pt x="280" y="248"/>
                  </a:lnTo>
                  <a:lnTo>
                    <a:pt x="23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8" name="Google Shape;648;p11"/>
            <p:cNvSpPr/>
            <p:nvPr/>
          </p:nvSpPr>
          <p:spPr>
            <a:xfrm>
              <a:off x="1620" y="2141"/>
              <a:ext cx="28" cy="23"/>
            </a:xfrm>
            <a:custGeom>
              <a:avLst/>
              <a:gdLst/>
              <a:ahLst/>
              <a:cxnLst/>
              <a:rect l="l" t="t" r="r" b="b"/>
              <a:pathLst>
                <a:path w="306" h="250" extrusionOk="0">
                  <a:moveTo>
                    <a:pt x="229" y="0"/>
                  </a:moveTo>
                  <a:lnTo>
                    <a:pt x="0" y="55"/>
                  </a:lnTo>
                  <a:lnTo>
                    <a:pt x="306" y="250"/>
                  </a:lnTo>
                  <a:lnTo>
                    <a:pt x="22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49" name="Google Shape;649;p11"/>
            <p:cNvSpPr/>
            <p:nvPr/>
          </p:nvSpPr>
          <p:spPr>
            <a:xfrm>
              <a:off x="1620" y="2146"/>
              <a:ext cx="28" cy="25"/>
            </a:xfrm>
            <a:custGeom>
              <a:avLst/>
              <a:gdLst/>
              <a:ahLst/>
              <a:cxnLst/>
              <a:rect l="l" t="t" r="r" b="b"/>
              <a:pathLst>
                <a:path w="306" h="276" extrusionOk="0">
                  <a:moveTo>
                    <a:pt x="0" y="0"/>
                  </a:moveTo>
                  <a:lnTo>
                    <a:pt x="306" y="195"/>
                  </a:lnTo>
                  <a:lnTo>
                    <a:pt x="84" y="276"/>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0" name="Google Shape;650;p11"/>
            <p:cNvSpPr/>
            <p:nvPr/>
          </p:nvSpPr>
          <p:spPr>
            <a:xfrm>
              <a:off x="1620" y="2141"/>
              <a:ext cx="28" cy="30"/>
            </a:xfrm>
            <a:custGeom>
              <a:avLst/>
              <a:gdLst/>
              <a:ahLst/>
              <a:cxnLst/>
              <a:rect l="l" t="t" r="r" b="b"/>
              <a:pathLst>
                <a:path w="306" h="331" extrusionOk="0">
                  <a:moveTo>
                    <a:pt x="229" y="0"/>
                  </a:moveTo>
                  <a:lnTo>
                    <a:pt x="0" y="55"/>
                  </a:lnTo>
                  <a:lnTo>
                    <a:pt x="84" y="331"/>
                  </a:lnTo>
                  <a:lnTo>
                    <a:pt x="306" y="250"/>
                  </a:lnTo>
                  <a:lnTo>
                    <a:pt x="229"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1" name="Google Shape;651;p11"/>
            <p:cNvSpPr/>
            <p:nvPr/>
          </p:nvSpPr>
          <p:spPr>
            <a:xfrm>
              <a:off x="1627" y="2164"/>
              <a:ext cx="30" cy="23"/>
            </a:xfrm>
            <a:custGeom>
              <a:avLst/>
              <a:gdLst/>
              <a:ahLst/>
              <a:cxnLst/>
              <a:rect l="l" t="t" r="r" b="b"/>
              <a:pathLst>
                <a:path w="330" h="253" extrusionOk="0">
                  <a:moveTo>
                    <a:pt x="222" y="0"/>
                  </a:moveTo>
                  <a:lnTo>
                    <a:pt x="0" y="81"/>
                  </a:lnTo>
                  <a:lnTo>
                    <a:pt x="330" y="253"/>
                  </a:lnTo>
                  <a:lnTo>
                    <a:pt x="22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2" name="Google Shape;652;p11"/>
            <p:cNvSpPr/>
            <p:nvPr/>
          </p:nvSpPr>
          <p:spPr>
            <a:xfrm>
              <a:off x="1627" y="2171"/>
              <a:ext cx="30" cy="24"/>
            </a:xfrm>
            <a:custGeom>
              <a:avLst/>
              <a:gdLst/>
              <a:ahLst/>
              <a:cxnLst/>
              <a:rect l="l" t="t" r="r" b="b"/>
              <a:pathLst>
                <a:path w="330" h="270" extrusionOk="0">
                  <a:moveTo>
                    <a:pt x="0" y="0"/>
                  </a:moveTo>
                  <a:lnTo>
                    <a:pt x="330" y="172"/>
                  </a:lnTo>
                  <a:lnTo>
                    <a:pt x="116" y="270"/>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3" name="Google Shape;653;p11"/>
            <p:cNvSpPr/>
            <p:nvPr/>
          </p:nvSpPr>
          <p:spPr>
            <a:xfrm>
              <a:off x="1627" y="2164"/>
              <a:ext cx="30" cy="31"/>
            </a:xfrm>
            <a:custGeom>
              <a:avLst/>
              <a:gdLst/>
              <a:ahLst/>
              <a:cxnLst/>
              <a:rect l="l" t="t" r="r" b="b"/>
              <a:pathLst>
                <a:path w="330" h="351" extrusionOk="0">
                  <a:moveTo>
                    <a:pt x="222" y="0"/>
                  </a:moveTo>
                  <a:lnTo>
                    <a:pt x="0" y="81"/>
                  </a:lnTo>
                  <a:lnTo>
                    <a:pt x="116" y="351"/>
                  </a:lnTo>
                  <a:lnTo>
                    <a:pt x="330" y="253"/>
                  </a:lnTo>
                  <a:lnTo>
                    <a:pt x="22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4" name="Google Shape;654;p11"/>
            <p:cNvSpPr/>
            <p:nvPr/>
          </p:nvSpPr>
          <p:spPr>
            <a:xfrm>
              <a:off x="1638" y="2187"/>
              <a:ext cx="31" cy="23"/>
            </a:xfrm>
            <a:custGeom>
              <a:avLst/>
              <a:gdLst/>
              <a:ahLst/>
              <a:cxnLst/>
              <a:rect l="l" t="t" r="r" b="b"/>
              <a:pathLst>
                <a:path w="341" h="259" extrusionOk="0">
                  <a:moveTo>
                    <a:pt x="214" y="0"/>
                  </a:moveTo>
                  <a:lnTo>
                    <a:pt x="0" y="98"/>
                  </a:lnTo>
                  <a:lnTo>
                    <a:pt x="341" y="259"/>
                  </a:lnTo>
                  <a:lnTo>
                    <a:pt x="21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5" name="Google Shape;655;p11"/>
            <p:cNvSpPr/>
            <p:nvPr/>
          </p:nvSpPr>
          <p:spPr>
            <a:xfrm>
              <a:off x="1638" y="2195"/>
              <a:ext cx="31" cy="25"/>
            </a:xfrm>
            <a:custGeom>
              <a:avLst/>
              <a:gdLst/>
              <a:ahLst/>
              <a:cxnLst/>
              <a:rect l="l" t="t" r="r" b="b"/>
              <a:pathLst>
                <a:path w="341" h="265" extrusionOk="0">
                  <a:moveTo>
                    <a:pt x="0" y="0"/>
                  </a:moveTo>
                  <a:lnTo>
                    <a:pt x="341" y="161"/>
                  </a:lnTo>
                  <a:lnTo>
                    <a:pt x="130" y="265"/>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6" name="Google Shape;656;p11"/>
            <p:cNvSpPr/>
            <p:nvPr/>
          </p:nvSpPr>
          <p:spPr>
            <a:xfrm>
              <a:off x="1638" y="2187"/>
              <a:ext cx="31" cy="33"/>
            </a:xfrm>
            <a:custGeom>
              <a:avLst/>
              <a:gdLst/>
              <a:ahLst/>
              <a:cxnLst/>
              <a:rect l="l" t="t" r="r" b="b"/>
              <a:pathLst>
                <a:path w="341" h="363" extrusionOk="0">
                  <a:moveTo>
                    <a:pt x="214" y="0"/>
                  </a:moveTo>
                  <a:lnTo>
                    <a:pt x="0" y="98"/>
                  </a:lnTo>
                  <a:lnTo>
                    <a:pt x="130" y="363"/>
                  </a:lnTo>
                  <a:lnTo>
                    <a:pt x="341" y="259"/>
                  </a:lnTo>
                  <a:lnTo>
                    <a:pt x="21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7" name="Google Shape;657;p11"/>
            <p:cNvSpPr/>
            <p:nvPr/>
          </p:nvSpPr>
          <p:spPr>
            <a:xfrm>
              <a:off x="1650" y="2210"/>
              <a:ext cx="31" cy="24"/>
            </a:xfrm>
            <a:custGeom>
              <a:avLst/>
              <a:gdLst/>
              <a:ahLst/>
              <a:cxnLst/>
              <a:rect l="l" t="t" r="r" b="b"/>
              <a:pathLst>
                <a:path w="340" h="262" extrusionOk="0">
                  <a:moveTo>
                    <a:pt x="211" y="0"/>
                  </a:moveTo>
                  <a:lnTo>
                    <a:pt x="0" y="104"/>
                  </a:lnTo>
                  <a:lnTo>
                    <a:pt x="340" y="262"/>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8" name="Google Shape;658;p11"/>
            <p:cNvSpPr/>
            <p:nvPr/>
          </p:nvSpPr>
          <p:spPr>
            <a:xfrm>
              <a:off x="1650" y="2220"/>
              <a:ext cx="31" cy="23"/>
            </a:xfrm>
            <a:custGeom>
              <a:avLst/>
              <a:gdLst/>
              <a:ahLst/>
              <a:cxnLst/>
              <a:rect l="l" t="t" r="r" b="b"/>
              <a:pathLst>
                <a:path w="340" h="262" extrusionOk="0">
                  <a:moveTo>
                    <a:pt x="0" y="0"/>
                  </a:moveTo>
                  <a:lnTo>
                    <a:pt x="340" y="158"/>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59" name="Google Shape;659;p11"/>
            <p:cNvSpPr/>
            <p:nvPr/>
          </p:nvSpPr>
          <p:spPr>
            <a:xfrm>
              <a:off x="1650" y="2210"/>
              <a:ext cx="31" cy="33"/>
            </a:xfrm>
            <a:custGeom>
              <a:avLst/>
              <a:gdLst/>
              <a:ahLst/>
              <a:cxnLst/>
              <a:rect l="l" t="t" r="r" b="b"/>
              <a:pathLst>
                <a:path w="340" h="366" extrusionOk="0">
                  <a:moveTo>
                    <a:pt x="211" y="0"/>
                  </a:moveTo>
                  <a:lnTo>
                    <a:pt x="0" y="104"/>
                  </a:lnTo>
                  <a:lnTo>
                    <a:pt x="128" y="366"/>
                  </a:lnTo>
                  <a:lnTo>
                    <a:pt x="340" y="262"/>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0" name="Google Shape;660;p11"/>
            <p:cNvSpPr/>
            <p:nvPr/>
          </p:nvSpPr>
          <p:spPr>
            <a:xfrm>
              <a:off x="1661" y="2234"/>
              <a:ext cx="31" cy="24"/>
            </a:xfrm>
            <a:custGeom>
              <a:avLst/>
              <a:gdLst/>
              <a:ahLst/>
              <a:cxnLst/>
              <a:rect l="l" t="t" r="r" b="b"/>
              <a:pathLst>
                <a:path w="340" h="263" extrusionOk="0">
                  <a:moveTo>
                    <a:pt x="212" y="0"/>
                  </a:moveTo>
                  <a:lnTo>
                    <a:pt x="0" y="104"/>
                  </a:lnTo>
                  <a:lnTo>
                    <a:pt x="340" y="263"/>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1" name="Google Shape;661;p11"/>
            <p:cNvSpPr/>
            <p:nvPr/>
          </p:nvSpPr>
          <p:spPr>
            <a:xfrm>
              <a:off x="1661" y="2243"/>
              <a:ext cx="31" cy="24"/>
            </a:xfrm>
            <a:custGeom>
              <a:avLst/>
              <a:gdLst/>
              <a:ahLst/>
              <a:cxnLst/>
              <a:rect l="l" t="t" r="r" b="b"/>
              <a:pathLst>
                <a:path w="340" h="262" extrusionOk="0">
                  <a:moveTo>
                    <a:pt x="0" y="0"/>
                  </a:moveTo>
                  <a:lnTo>
                    <a:pt x="340" y="159"/>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2" name="Google Shape;662;p11"/>
            <p:cNvSpPr/>
            <p:nvPr/>
          </p:nvSpPr>
          <p:spPr>
            <a:xfrm>
              <a:off x="1661" y="2234"/>
              <a:ext cx="31" cy="33"/>
            </a:xfrm>
            <a:custGeom>
              <a:avLst/>
              <a:gdLst/>
              <a:ahLst/>
              <a:cxnLst/>
              <a:rect l="l" t="t" r="r" b="b"/>
              <a:pathLst>
                <a:path w="340" h="366" extrusionOk="0">
                  <a:moveTo>
                    <a:pt x="212" y="0"/>
                  </a:moveTo>
                  <a:lnTo>
                    <a:pt x="0" y="104"/>
                  </a:lnTo>
                  <a:lnTo>
                    <a:pt x="128" y="366"/>
                  </a:lnTo>
                  <a:lnTo>
                    <a:pt x="340" y="263"/>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3" name="Google Shape;663;p11"/>
            <p:cNvSpPr/>
            <p:nvPr/>
          </p:nvSpPr>
          <p:spPr>
            <a:xfrm>
              <a:off x="1673" y="2258"/>
              <a:ext cx="31" cy="24"/>
            </a:xfrm>
            <a:custGeom>
              <a:avLst/>
              <a:gdLst/>
              <a:ahLst/>
              <a:cxnLst/>
              <a:rect l="l" t="t" r="r" b="b"/>
              <a:pathLst>
                <a:path w="339" h="262" extrusionOk="0">
                  <a:moveTo>
                    <a:pt x="212" y="0"/>
                  </a:moveTo>
                  <a:lnTo>
                    <a:pt x="0" y="103"/>
                  </a:lnTo>
                  <a:lnTo>
                    <a:pt x="339" y="262"/>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4" name="Google Shape;664;p11"/>
            <p:cNvSpPr/>
            <p:nvPr/>
          </p:nvSpPr>
          <p:spPr>
            <a:xfrm>
              <a:off x="1673" y="2267"/>
              <a:ext cx="31" cy="24"/>
            </a:xfrm>
            <a:custGeom>
              <a:avLst/>
              <a:gdLst/>
              <a:ahLst/>
              <a:cxnLst/>
              <a:rect l="l" t="t" r="r" b="b"/>
              <a:pathLst>
                <a:path w="339" h="262" extrusionOk="0">
                  <a:moveTo>
                    <a:pt x="0" y="0"/>
                  </a:moveTo>
                  <a:lnTo>
                    <a:pt x="339" y="159"/>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5" name="Google Shape;665;p11"/>
            <p:cNvSpPr/>
            <p:nvPr/>
          </p:nvSpPr>
          <p:spPr>
            <a:xfrm>
              <a:off x="1673" y="2258"/>
              <a:ext cx="31" cy="33"/>
            </a:xfrm>
            <a:custGeom>
              <a:avLst/>
              <a:gdLst/>
              <a:ahLst/>
              <a:cxnLst/>
              <a:rect l="l" t="t" r="r" b="b"/>
              <a:pathLst>
                <a:path w="339" h="365" extrusionOk="0">
                  <a:moveTo>
                    <a:pt x="212" y="0"/>
                  </a:moveTo>
                  <a:lnTo>
                    <a:pt x="0" y="103"/>
                  </a:lnTo>
                  <a:lnTo>
                    <a:pt x="128" y="365"/>
                  </a:lnTo>
                  <a:lnTo>
                    <a:pt x="339" y="262"/>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6" name="Google Shape;666;p11"/>
            <p:cNvSpPr/>
            <p:nvPr/>
          </p:nvSpPr>
          <p:spPr>
            <a:xfrm>
              <a:off x="1685" y="2282"/>
              <a:ext cx="31" cy="24"/>
            </a:xfrm>
            <a:custGeom>
              <a:avLst/>
              <a:gdLst/>
              <a:ahLst/>
              <a:cxnLst/>
              <a:rect l="l" t="t" r="r" b="b"/>
              <a:pathLst>
                <a:path w="340" h="263" extrusionOk="0">
                  <a:moveTo>
                    <a:pt x="211" y="0"/>
                  </a:moveTo>
                  <a:lnTo>
                    <a:pt x="0" y="103"/>
                  </a:lnTo>
                  <a:lnTo>
                    <a:pt x="340" y="263"/>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7" name="Google Shape;667;p11"/>
            <p:cNvSpPr/>
            <p:nvPr/>
          </p:nvSpPr>
          <p:spPr>
            <a:xfrm>
              <a:off x="1685" y="2291"/>
              <a:ext cx="31" cy="24"/>
            </a:xfrm>
            <a:custGeom>
              <a:avLst/>
              <a:gdLst/>
              <a:ahLst/>
              <a:cxnLst/>
              <a:rect l="l" t="t" r="r" b="b"/>
              <a:pathLst>
                <a:path w="340" h="262" extrusionOk="0">
                  <a:moveTo>
                    <a:pt x="0" y="0"/>
                  </a:moveTo>
                  <a:lnTo>
                    <a:pt x="340" y="160"/>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8" name="Google Shape;668;p11"/>
            <p:cNvSpPr/>
            <p:nvPr/>
          </p:nvSpPr>
          <p:spPr>
            <a:xfrm>
              <a:off x="1685" y="2282"/>
              <a:ext cx="31" cy="33"/>
            </a:xfrm>
            <a:custGeom>
              <a:avLst/>
              <a:gdLst/>
              <a:ahLst/>
              <a:cxnLst/>
              <a:rect l="l" t="t" r="r" b="b"/>
              <a:pathLst>
                <a:path w="340" h="365" extrusionOk="0">
                  <a:moveTo>
                    <a:pt x="211" y="0"/>
                  </a:moveTo>
                  <a:lnTo>
                    <a:pt x="0" y="103"/>
                  </a:lnTo>
                  <a:lnTo>
                    <a:pt x="128" y="365"/>
                  </a:lnTo>
                  <a:lnTo>
                    <a:pt x="340" y="263"/>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69" name="Google Shape;669;p11"/>
            <p:cNvSpPr/>
            <p:nvPr/>
          </p:nvSpPr>
          <p:spPr>
            <a:xfrm>
              <a:off x="1696" y="2306"/>
              <a:ext cx="31" cy="23"/>
            </a:xfrm>
            <a:custGeom>
              <a:avLst/>
              <a:gdLst/>
              <a:ahLst/>
              <a:cxnLst/>
              <a:rect l="l" t="t" r="r" b="b"/>
              <a:pathLst>
                <a:path w="340" h="262" extrusionOk="0">
                  <a:moveTo>
                    <a:pt x="212" y="0"/>
                  </a:moveTo>
                  <a:lnTo>
                    <a:pt x="0" y="102"/>
                  </a:lnTo>
                  <a:lnTo>
                    <a:pt x="340" y="262"/>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0" name="Google Shape;670;p11"/>
            <p:cNvSpPr/>
            <p:nvPr/>
          </p:nvSpPr>
          <p:spPr>
            <a:xfrm>
              <a:off x="1696" y="2315"/>
              <a:ext cx="31" cy="24"/>
            </a:xfrm>
            <a:custGeom>
              <a:avLst/>
              <a:gdLst/>
              <a:ahLst/>
              <a:cxnLst/>
              <a:rect l="l" t="t" r="r" b="b"/>
              <a:pathLst>
                <a:path w="340" h="262" extrusionOk="0">
                  <a:moveTo>
                    <a:pt x="0" y="0"/>
                  </a:moveTo>
                  <a:lnTo>
                    <a:pt x="340" y="160"/>
                  </a:lnTo>
                  <a:lnTo>
                    <a:pt x="129"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1" name="Google Shape;671;p11"/>
            <p:cNvSpPr/>
            <p:nvPr/>
          </p:nvSpPr>
          <p:spPr>
            <a:xfrm>
              <a:off x="1696" y="2306"/>
              <a:ext cx="31" cy="33"/>
            </a:xfrm>
            <a:custGeom>
              <a:avLst/>
              <a:gdLst/>
              <a:ahLst/>
              <a:cxnLst/>
              <a:rect l="l" t="t" r="r" b="b"/>
              <a:pathLst>
                <a:path w="340" h="364" extrusionOk="0">
                  <a:moveTo>
                    <a:pt x="212" y="0"/>
                  </a:moveTo>
                  <a:lnTo>
                    <a:pt x="0" y="102"/>
                  </a:lnTo>
                  <a:lnTo>
                    <a:pt x="129" y="364"/>
                  </a:lnTo>
                  <a:lnTo>
                    <a:pt x="340" y="262"/>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2" name="Google Shape;672;p11"/>
            <p:cNvSpPr/>
            <p:nvPr/>
          </p:nvSpPr>
          <p:spPr>
            <a:xfrm>
              <a:off x="1708" y="2329"/>
              <a:ext cx="31" cy="24"/>
            </a:xfrm>
            <a:custGeom>
              <a:avLst/>
              <a:gdLst/>
              <a:ahLst/>
              <a:cxnLst/>
              <a:rect l="l" t="t" r="r" b="b"/>
              <a:pathLst>
                <a:path w="340" h="262" extrusionOk="0">
                  <a:moveTo>
                    <a:pt x="211" y="0"/>
                  </a:moveTo>
                  <a:lnTo>
                    <a:pt x="0" y="102"/>
                  </a:lnTo>
                  <a:lnTo>
                    <a:pt x="340" y="262"/>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3" name="Google Shape;673;p11"/>
            <p:cNvSpPr/>
            <p:nvPr/>
          </p:nvSpPr>
          <p:spPr>
            <a:xfrm>
              <a:off x="1708" y="2339"/>
              <a:ext cx="31" cy="24"/>
            </a:xfrm>
            <a:custGeom>
              <a:avLst/>
              <a:gdLst/>
              <a:ahLst/>
              <a:cxnLst/>
              <a:rect l="l" t="t" r="r" b="b"/>
              <a:pathLst>
                <a:path w="340" h="263" extrusionOk="0">
                  <a:moveTo>
                    <a:pt x="0" y="0"/>
                  </a:moveTo>
                  <a:lnTo>
                    <a:pt x="340" y="160"/>
                  </a:lnTo>
                  <a:lnTo>
                    <a:pt x="128" y="263"/>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4" name="Google Shape;674;p11"/>
            <p:cNvSpPr/>
            <p:nvPr/>
          </p:nvSpPr>
          <p:spPr>
            <a:xfrm>
              <a:off x="1708" y="2329"/>
              <a:ext cx="31" cy="34"/>
            </a:xfrm>
            <a:custGeom>
              <a:avLst/>
              <a:gdLst/>
              <a:ahLst/>
              <a:cxnLst/>
              <a:rect l="l" t="t" r="r" b="b"/>
              <a:pathLst>
                <a:path w="340" h="365" extrusionOk="0">
                  <a:moveTo>
                    <a:pt x="211" y="0"/>
                  </a:moveTo>
                  <a:lnTo>
                    <a:pt x="0" y="102"/>
                  </a:lnTo>
                  <a:lnTo>
                    <a:pt x="128" y="365"/>
                  </a:lnTo>
                  <a:lnTo>
                    <a:pt x="340" y="262"/>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5" name="Google Shape;675;p11"/>
            <p:cNvSpPr/>
            <p:nvPr/>
          </p:nvSpPr>
          <p:spPr>
            <a:xfrm>
              <a:off x="1720" y="2353"/>
              <a:ext cx="31" cy="24"/>
            </a:xfrm>
            <a:custGeom>
              <a:avLst/>
              <a:gdLst/>
              <a:ahLst/>
              <a:cxnLst/>
              <a:rect l="l" t="t" r="r" b="b"/>
              <a:pathLst>
                <a:path w="341" h="265" extrusionOk="0">
                  <a:moveTo>
                    <a:pt x="212" y="0"/>
                  </a:moveTo>
                  <a:lnTo>
                    <a:pt x="0" y="103"/>
                  </a:lnTo>
                  <a:lnTo>
                    <a:pt x="341" y="265"/>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6" name="Google Shape;676;p11"/>
            <p:cNvSpPr/>
            <p:nvPr/>
          </p:nvSpPr>
          <p:spPr>
            <a:xfrm>
              <a:off x="1720" y="2363"/>
              <a:ext cx="31" cy="23"/>
            </a:xfrm>
            <a:custGeom>
              <a:avLst/>
              <a:gdLst/>
              <a:ahLst/>
              <a:cxnLst/>
              <a:rect l="l" t="t" r="r" b="b"/>
              <a:pathLst>
                <a:path w="341" h="259" extrusionOk="0">
                  <a:moveTo>
                    <a:pt x="0" y="0"/>
                  </a:moveTo>
                  <a:lnTo>
                    <a:pt x="341" y="162"/>
                  </a:lnTo>
                  <a:lnTo>
                    <a:pt x="127" y="259"/>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7" name="Google Shape;677;p11"/>
            <p:cNvSpPr/>
            <p:nvPr/>
          </p:nvSpPr>
          <p:spPr>
            <a:xfrm>
              <a:off x="1720" y="2353"/>
              <a:ext cx="31" cy="33"/>
            </a:xfrm>
            <a:custGeom>
              <a:avLst/>
              <a:gdLst/>
              <a:ahLst/>
              <a:cxnLst/>
              <a:rect l="l" t="t" r="r" b="b"/>
              <a:pathLst>
                <a:path w="341" h="362" extrusionOk="0">
                  <a:moveTo>
                    <a:pt x="212" y="0"/>
                  </a:moveTo>
                  <a:lnTo>
                    <a:pt x="0" y="103"/>
                  </a:lnTo>
                  <a:lnTo>
                    <a:pt x="127" y="362"/>
                  </a:lnTo>
                  <a:lnTo>
                    <a:pt x="341" y="265"/>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8" name="Google Shape;678;p11"/>
            <p:cNvSpPr/>
            <p:nvPr/>
          </p:nvSpPr>
          <p:spPr>
            <a:xfrm>
              <a:off x="1731" y="2377"/>
              <a:ext cx="30" cy="25"/>
            </a:xfrm>
            <a:custGeom>
              <a:avLst/>
              <a:gdLst/>
              <a:ahLst/>
              <a:cxnLst/>
              <a:rect l="l" t="t" r="r" b="b"/>
              <a:pathLst>
                <a:path w="330" h="270" extrusionOk="0">
                  <a:moveTo>
                    <a:pt x="214" y="0"/>
                  </a:moveTo>
                  <a:lnTo>
                    <a:pt x="0" y="97"/>
                  </a:lnTo>
                  <a:lnTo>
                    <a:pt x="330" y="270"/>
                  </a:lnTo>
                  <a:lnTo>
                    <a:pt x="21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79" name="Google Shape;679;p11"/>
            <p:cNvSpPr/>
            <p:nvPr/>
          </p:nvSpPr>
          <p:spPr>
            <a:xfrm>
              <a:off x="1731" y="2386"/>
              <a:ext cx="30" cy="23"/>
            </a:xfrm>
            <a:custGeom>
              <a:avLst/>
              <a:gdLst/>
              <a:ahLst/>
              <a:cxnLst/>
              <a:rect l="l" t="t" r="r" b="b"/>
              <a:pathLst>
                <a:path w="330" h="254" extrusionOk="0">
                  <a:moveTo>
                    <a:pt x="0" y="0"/>
                  </a:moveTo>
                  <a:lnTo>
                    <a:pt x="330" y="173"/>
                  </a:lnTo>
                  <a:lnTo>
                    <a:pt x="109" y="254"/>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0" name="Google Shape;680;p11"/>
            <p:cNvSpPr/>
            <p:nvPr/>
          </p:nvSpPr>
          <p:spPr>
            <a:xfrm>
              <a:off x="1731" y="2377"/>
              <a:ext cx="30" cy="32"/>
            </a:xfrm>
            <a:custGeom>
              <a:avLst/>
              <a:gdLst/>
              <a:ahLst/>
              <a:cxnLst/>
              <a:rect l="l" t="t" r="r" b="b"/>
              <a:pathLst>
                <a:path w="330" h="351" extrusionOk="0">
                  <a:moveTo>
                    <a:pt x="214" y="0"/>
                  </a:moveTo>
                  <a:lnTo>
                    <a:pt x="0" y="97"/>
                  </a:lnTo>
                  <a:lnTo>
                    <a:pt x="109" y="351"/>
                  </a:lnTo>
                  <a:lnTo>
                    <a:pt x="330" y="270"/>
                  </a:lnTo>
                  <a:lnTo>
                    <a:pt x="21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1" name="Google Shape;681;p11"/>
            <p:cNvSpPr/>
            <p:nvPr/>
          </p:nvSpPr>
          <p:spPr>
            <a:xfrm>
              <a:off x="1741" y="2402"/>
              <a:ext cx="28" cy="25"/>
            </a:xfrm>
            <a:custGeom>
              <a:avLst/>
              <a:gdLst/>
              <a:ahLst/>
              <a:cxnLst/>
              <a:rect l="l" t="t" r="r" b="b"/>
              <a:pathLst>
                <a:path w="306" h="275" extrusionOk="0">
                  <a:moveTo>
                    <a:pt x="221" y="0"/>
                  </a:moveTo>
                  <a:lnTo>
                    <a:pt x="0" y="81"/>
                  </a:lnTo>
                  <a:lnTo>
                    <a:pt x="306" y="275"/>
                  </a:lnTo>
                  <a:lnTo>
                    <a:pt x="22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2" name="Google Shape;682;p11"/>
            <p:cNvSpPr/>
            <p:nvPr/>
          </p:nvSpPr>
          <p:spPr>
            <a:xfrm>
              <a:off x="1741" y="2409"/>
              <a:ext cx="28" cy="23"/>
            </a:xfrm>
            <a:custGeom>
              <a:avLst/>
              <a:gdLst/>
              <a:ahLst/>
              <a:cxnLst/>
              <a:rect l="l" t="t" r="r" b="b"/>
              <a:pathLst>
                <a:path w="306" h="250" extrusionOk="0">
                  <a:moveTo>
                    <a:pt x="0" y="0"/>
                  </a:moveTo>
                  <a:lnTo>
                    <a:pt x="306" y="194"/>
                  </a:lnTo>
                  <a:lnTo>
                    <a:pt x="76" y="250"/>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3" name="Google Shape;683;p11"/>
            <p:cNvSpPr/>
            <p:nvPr/>
          </p:nvSpPr>
          <p:spPr>
            <a:xfrm>
              <a:off x="1741" y="2402"/>
              <a:ext cx="28" cy="30"/>
            </a:xfrm>
            <a:custGeom>
              <a:avLst/>
              <a:gdLst/>
              <a:ahLst/>
              <a:cxnLst/>
              <a:rect l="l" t="t" r="r" b="b"/>
              <a:pathLst>
                <a:path w="306" h="331" extrusionOk="0">
                  <a:moveTo>
                    <a:pt x="221" y="0"/>
                  </a:moveTo>
                  <a:lnTo>
                    <a:pt x="0" y="81"/>
                  </a:lnTo>
                  <a:lnTo>
                    <a:pt x="76" y="331"/>
                  </a:lnTo>
                  <a:lnTo>
                    <a:pt x="306" y="275"/>
                  </a:lnTo>
                  <a:lnTo>
                    <a:pt x="22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4" name="Google Shape;684;p11"/>
            <p:cNvSpPr/>
            <p:nvPr/>
          </p:nvSpPr>
          <p:spPr>
            <a:xfrm>
              <a:off x="1748" y="2427"/>
              <a:ext cx="25" cy="25"/>
            </a:xfrm>
            <a:custGeom>
              <a:avLst/>
              <a:gdLst/>
              <a:ahLst/>
              <a:cxnLst/>
              <a:rect l="l" t="t" r="r" b="b"/>
              <a:pathLst>
                <a:path w="279" h="276" extrusionOk="0">
                  <a:moveTo>
                    <a:pt x="230" y="0"/>
                  </a:moveTo>
                  <a:lnTo>
                    <a:pt x="0" y="56"/>
                  </a:lnTo>
                  <a:lnTo>
                    <a:pt x="279" y="276"/>
                  </a:lnTo>
                  <a:lnTo>
                    <a:pt x="23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5" name="Google Shape;685;p11"/>
            <p:cNvSpPr/>
            <p:nvPr/>
          </p:nvSpPr>
          <p:spPr>
            <a:xfrm>
              <a:off x="1748" y="2432"/>
              <a:ext cx="25" cy="22"/>
            </a:xfrm>
            <a:custGeom>
              <a:avLst/>
              <a:gdLst/>
              <a:ahLst/>
              <a:cxnLst/>
              <a:rect l="l" t="t" r="r" b="b"/>
              <a:pathLst>
                <a:path w="279" h="248" extrusionOk="0">
                  <a:moveTo>
                    <a:pt x="0" y="0"/>
                  </a:moveTo>
                  <a:lnTo>
                    <a:pt x="279" y="220"/>
                  </a:lnTo>
                  <a:lnTo>
                    <a:pt x="46" y="248"/>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6" name="Google Shape;686;p11"/>
            <p:cNvSpPr/>
            <p:nvPr/>
          </p:nvSpPr>
          <p:spPr>
            <a:xfrm>
              <a:off x="1748" y="2427"/>
              <a:ext cx="25" cy="27"/>
            </a:xfrm>
            <a:custGeom>
              <a:avLst/>
              <a:gdLst/>
              <a:ahLst/>
              <a:cxnLst/>
              <a:rect l="l" t="t" r="r" b="b"/>
              <a:pathLst>
                <a:path w="279" h="304" extrusionOk="0">
                  <a:moveTo>
                    <a:pt x="230" y="0"/>
                  </a:moveTo>
                  <a:lnTo>
                    <a:pt x="0" y="56"/>
                  </a:lnTo>
                  <a:lnTo>
                    <a:pt x="46" y="304"/>
                  </a:lnTo>
                  <a:lnTo>
                    <a:pt x="279" y="276"/>
                  </a:lnTo>
                  <a:lnTo>
                    <a:pt x="230"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7" name="Google Shape;687;p11"/>
            <p:cNvSpPr/>
            <p:nvPr/>
          </p:nvSpPr>
          <p:spPr>
            <a:xfrm>
              <a:off x="1752" y="2452"/>
              <a:ext cx="23" cy="25"/>
            </a:xfrm>
            <a:custGeom>
              <a:avLst/>
              <a:gdLst/>
              <a:ahLst/>
              <a:cxnLst/>
              <a:rect l="l" t="t" r="r" b="b"/>
              <a:pathLst>
                <a:path w="251" h="276" extrusionOk="0">
                  <a:moveTo>
                    <a:pt x="233" y="0"/>
                  </a:moveTo>
                  <a:lnTo>
                    <a:pt x="0" y="28"/>
                  </a:lnTo>
                  <a:lnTo>
                    <a:pt x="251" y="276"/>
                  </a:lnTo>
                  <a:lnTo>
                    <a:pt x="23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8" name="Google Shape;688;p11"/>
            <p:cNvSpPr/>
            <p:nvPr/>
          </p:nvSpPr>
          <p:spPr>
            <a:xfrm>
              <a:off x="1752" y="2454"/>
              <a:ext cx="23" cy="23"/>
            </a:xfrm>
            <a:custGeom>
              <a:avLst/>
              <a:gdLst/>
              <a:ahLst/>
              <a:cxnLst/>
              <a:rect l="l" t="t" r="r" b="b"/>
              <a:pathLst>
                <a:path w="251" h="248" extrusionOk="0">
                  <a:moveTo>
                    <a:pt x="0" y="0"/>
                  </a:moveTo>
                  <a:lnTo>
                    <a:pt x="251" y="248"/>
                  </a:lnTo>
                  <a:lnTo>
                    <a:pt x="15" y="248"/>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89" name="Google Shape;689;p11"/>
            <p:cNvSpPr/>
            <p:nvPr/>
          </p:nvSpPr>
          <p:spPr>
            <a:xfrm>
              <a:off x="1752" y="2452"/>
              <a:ext cx="23" cy="25"/>
            </a:xfrm>
            <a:custGeom>
              <a:avLst/>
              <a:gdLst/>
              <a:ahLst/>
              <a:cxnLst/>
              <a:rect l="l" t="t" r="r" b="b"/>
              <a:pathLst>
                <a:path w="251" h="276" extrusionOk="0">
                  <a:moveTo>
                    <a:pt x="233" y="0"/>
                  </a:moveTo>
                  <a:lnTo>
                    <a:pt x="0" y="28"/>
                  </a:lnTo>
                  <a:lnTo>
                    <a:pt x="15" y="276"/>
                  </a:lnTo>
                  <a:lnTo>
                    <a:pt x="251" y="276"/>
                  </a:lnTo>
                  <a:lnTo>
                    <a:pt x="233"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0" name="Google Shape;690;p11"/>
            <p:cNvSpPr/>
            <p:nvPr/>
          </p:nvSpPr>
          <p:spPr>
            <a:xfrm>
              <a:off x="1754" y="2477"/>
              <a:ext cx="21" cy="25"/>
            </a:xfrm>
            <a:custGeom>
              <a:avLst/>
              <a:gdLst/>
              <a:ahLst/>
              <a:cxnLst/>
              <a:rect l="l" t="t" r="r" b="b"/>
              <a:pathLst>
                <a:path w="236" h="276" extrusionOk="0">
                  <a:moveTo>
                    <a:pt x="236" y="0"/>
                  </a:moveTo>
                  <a:lnTo>
                    <a:pt x="0" y="0"/>
                  </a:lnTo>
                  <a:lnTo>
                    <a:pt x="218" y="276"/>
                  </a:lnTo>
                  <a:lnTo>
                    <a:pt x="23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1" name="Google Shape;691;p11"/>
            <p:cNvSpPr/>
            <p:nvPr/>
          </p:nvSpPr>
          <p:spPr>
            <a:xfrm>
              <a:off x="1752" y="2477"/>
              <a:ext cx="21" cy="25"/>
            </a:xfrm>
            <a:custGeom>
              <a:avLst/>
              <a:gdLst/>
              <a:ahLst/>
              <a:cxnLst/>
              <a:rect l="l" t="t" r="r" b="b"/>
              <a:pathLst>
                <a:path w="233" h="276" extrusionOk="0">
                  <a:moveTo>
                    <a:pt x="15" y="0"/>
                  </a:moveTo>
                  <a:lnTo>
                    <a:pt x="233" y="276"/>
                  </a:lnTo>
                  <a:lnTo>
                    <a:pt x="0" y="248"/>
                  </a:lnTo>
                  <a:lnTo>
                    <a:pt x="15"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2" name="Google Shape;692;p11"/>
            <p:cNvSpPr/>
            <p:nvPr/>
          </p:nvSpPr>
          <p:spPr>
            <a:xfrm>
              <a:off x="1752" y="2477"/>
              <a:ext cx="23" cy="25"/>
            </a:xfrm>
            <a:custGeom>
              <a:avLst/>
              <a:gdLst/>
              <a:ahLst/>
              <a:cxnLst/>
              <a:rect l="l" t="t" r="r" b="b"/>
              <a:pathLst>
                <a:path w="251" h="276" extrusionOk="0">
                  <a:moveTo>
                    <a:pt x="251" y="0"/>
                  </a:moveTo>
                  <a:lnTo>
                    <a:pt x="15" y="0"/>
                  </a:lnTo>
                  <a:lnTo>
                    <a:pt x="0" y="248"/>
                  </a:lnTo>
                  <a:lnTo>
                    <a:pt x="233" y="276"/>
                  </a:lnTo>
                  <a:lnTo>
                    <a:pt x="25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3" name="Google Shape;693;p11"/>
            <p:cNvSpPr/>
            <p:nvPr/>
          </p:nvSpPr>
          <p:spPr>
            <a:xfrm>
              <a:off x="1752" y="2500"/>
              <a:ext cx="21" cy="27"/>
            </a:xfrm>
            <a:custGeom>
              <a:avLst/>
              <a:gdLst/>
              <a:ahLst/>
              <a:cxnLst/>
              <a:rect l="l" t="t" r="r" b="b"/>
              <a:pathLst>
                <a:path w="233" h="304" extrusionOk="0">
                  <a:moveTo>
                    <a:pt x="233" y="28"/>
                  </a:moveTo>
                  <a:lnTo>
                    <a:pt x="0" y="0"/>
                  </a:lnTo>
                  <a:lnTo>
                    <a:pt x="184" y="304"/>
                  </a:lnTo>
                  <a:lnTo>
                    <a:pt x="233" y="2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4" name="Google Shape;694;p11"/>
            <p:cNvSpPr/>
            <p:nvPr/>
          </p:nvSpPr>
          <p:spPr>
            <a:xfrm>
              <a:off x="1748" y="2500"/>
              <a:ext cx="21" cy="27"/>
            </a:xfrm>
            <a:custGeom>
              <a:avLst/>
              <a:gdLst/>
              <a:ahLst/>
              <a:cxnLst/>
              <a:rect l="l" t="t" r="r" b="b"/>
              <a:pathLst>
                <a:path w="230" h="304" extrusionOk="0">
                  <a:moveTo>
                    <a:pt x="46" y="0"/>
                  </a:moveTo>
                  <a:lnTo>
                    <a:pt x="230" y="304"/>
                  </a:lnTo>
                  <a:lnTo>
                    <a:pt x="0" y="249"/>
                  </a:lnTo>
                  <a:lnTo>
                    <a:pt x="4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5" name="Google Shape;695;p11"/>
            <p:cNvSpPr/>
            <p:nvPr/>
          </p:nvSpPr>
          <p:spPr>
            <a:xfrm>
              <a:off x="1748" y="2500"/>
              <a:ext cx="25" cy="27"/>
            </a:xfrm>
            <a:custGeom>
              <a:avLst/>
              <a:gdLst/>
              <a:ahLst/>
              <a:cxnLst/>
              <a:rect l="l" t="t" r="r" b="b"/>
              <a:pathLst>
                <a:path w="279" h="304" extrusionOk="0">
                  <a:moveTo>
                    <a:pt x="279" y="28"/>
                  </a:moveTo>
                  <a:lnTo>
                    <a:pt x="46" y="0"/>
                  </a:lnTo>
                  <a:lnTo>
                    <a:pt x="0" y="249"/>
                  </a:lnTo>
                  <a:lnTo>
                    <a:pt x="230" y="304"/>
                  </a:lnTo>
                  <a:lnTo>
                    <a:pt x="279" y="2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6" name="Google Shape;696;p11"/>
            <p:cNvSpPr/>
            <p:nvPr/>
          </p:nvSpPr>
          <p:spPr>
            <a:xfrm>
              <a:off x="1748" y="2522"/>
              <a:ext cx="21" cy="30"/>
            </a:xfrm>
            <a:custGeom>
              <a:avLst/>
              <a:gdLst/>
              <a:ahLst/>
              <a:cxnLst/>
              <a:rect l="l" t="t" r="r" b="b"/>
              <a:pathLst>
                <a:path w="230" h="330" extrusionOk="0">
                  <a:moveTo>
                    <a:pt x="230" y="55"/>
                  </a:moveTo>
                  <a:lnTo>
                    <a:pt x="0" y="0"/>
                  </a:lnTo>
                  <a:lnTo>
                    <a:pt x="145" y="330"/>
                  </a:lnTo>
                  <a:lnTo>
                    <a:pt x="230" y="55"/>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7" name="Google Shape;697;p11"/>
            <p:cNvSpPr/>
            <p:nvPr/>
          </p:nvSpPr>
          <p:spPr>
            <a:xfrm>
              <a:off x="1741" y="2522"/>
              <a:ext cx="20" cy="30"/>
            </a:xfrm>
            <a:custGeom>
              <a:avLst/>
              <a:gdLst/>
              <a:ahLst/>
              <a:cxnLst/>
              <a:rect l="l" t="t" r="r" b="b"/>
              <a:pathLst>
                <a:path w="221" h="330" extrusionOk="0">
                  <a:moveTo>
                    <a:pt x="76" y="0"/>
                  </a:moveTo>
                  <a:lnTo>
                    <a:pt x="221" y="330"/>
                  </a:lnTo>
                  <a:lnTo>
                    <a:pt x="0" y="249"/>
                  </a:lnTo>
                  <a:lnTo>
                    <a:pt x="7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8" name="Google Shape;698;p11"/>
            <p:cNvSpPr/>
            <p:nvPr/>
          </p:nvSpPr>
          <p:spPr>
            <a:xfrm>
              <a:off x="1741" y="2522"/>
              <a:ext cx="28" cy="30"/>
            </a:xfrm>
            <a:custGeom>
              <a:avLst/>
              <a:gdLst/>
              <a:ahLst/>
              <a:cxnLst/>
              <a:rect l="l" t="t" r="r" b="b"/>
              <a:pathLst>
                <a:path w="306" h="330" extrusionOk="0">
                  <a:moveTo>
                    <a:pt x="306" y="55"/>
                  </a:moveTo>
                  <a:lnTo>
                    <a:pt x="76" y="0"/>
                  </a:lnTo>
                  <a:lnTo>
                    <a:pt x="0" y="249"/>
                  </a:lnTo>
                  <a:lnTo>
                    <a:pt x="221" y="330"/>
                  </a:lnTo>
                  <a:lnTo>
                    <a:pt x="306" y="55"/>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699" name="Google Shape;699;p11"/>
            <p:cNvSpPr/>
            <p:nvPr/>
          </p:nvSpPr>
          <p:spPr>
            <a:xfrm>
              <a:off x="1741" y="2545"/>
              <a:ext cx="20" cy="32"/>
            </a:xfrm>
            <a:custGeom>
              <a:avLst/>
              <a:gdLst/>
              <a:ahLst/>
              <a:cxnLst/>
              <a:rect l="l" t="t" r="r" b="b"/>
              <a:pathLst>
                <a:path w="221" h="352" extrusionOk="0">
                  <a:moveTo>
                    <a:pt x="221" y="81"/>
                  </a:moveTo>
                  <a:lnTo>
                    <a:pt x="0" y="0"/>
                  </a:lnTo>
                  <a:lnTo>
                    <a:pt x="105" y="352"/>
                  </a:lnTo>
                  <a:lnTo>
                    <a:pt x="221" y="81"/>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0" name="Google Shape;700;p11"/>
            <p:cNvSpPr/>
            <p:nvPr/>
          </p:nvSpPr>
          <p:spPr>
            <a:xfrm>
              <a:off x="1731" y="2545"/>
              <a:ext cx="20" cy="32"/>
            </a:xfrm>
            <a:custGeom>
              <a:avLst/>
              <a:gdLst/>
              <a:ahLst/>
              <a:cxnLst/>
              <a:rect l="l" t="t" r="r" b="b"/>
              <a:pathLst>
                <a:path w="214" h="352" extrusionOk="0">
                  <a:moveTo>
                    <a:pt x="109" y="0"/>
                  </a:moveTo>
                  <a:lnTo>
                    <a:pt x="214" y="352"/>
                  </a:lnTo>
                  <a:lnTo>
                    <a:pt x="0" y="254"/>
                  </a:lnTo>
                  <a:lnTo>
                    <a:pt x="10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1" name="Google Shape;701;p11"/>
            <p:cNvSpPr/>
            <p:nvPr/>
          </p:nvSpPr>
          <p:spPr>
            <a:xfrm>
              <a:off x="1731" y="2545"/>
              <a:ext cx="30" cy="32"/>
            </a:xfrm>
            <a:custGeom>
              <a:avLst/>
              <a:gdLst/>
              <a:ahLst/>
              <a:cxnLst/>
              <a:rect l="l" t="t" r="r" b="b"/>
              <a:pathLst>
                <a:path w="330" h="352" extrusionOk="0">
                  <a:moveTo>
                    <a:pt x="330" y="81"/>
                  </a:moveTo>
                  <a:lnTo>
                    <a:pt x="109" y="0"/>
                  </a:lnTo>
                  <a:lnTo>
                    <a:pt x="0" y="254"/>
                  </a:lnTo>
                  <a:lnTo>
                    <a:pt x="214" y="352"/>
                  </a:lnTo>
                  <a:lnTo>
                    <a:pt x="330" y="81"/>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2" name="Google Shape;702;p11"/>
            <p:cNvSpPr/>
            <p:nvPr/>
          </p:nvSpPr>
          <p:spPr>
            <a:xfrm>
              <a:off x="1731" y="2568"/>
              <a:ext cx="20" cy="33"/>
            </a:xfrm>
            <a:custGeom>
              <a:avLst/>
              <a:gdLst/>
              <a:ahLst/>
              <a:cxnLst/>
              <a:rect l="l" t="t" r="r" b="b"/>
              <a:pathLst>
                <a:path w="214" h="363" extrusionOk="0">
                  <a:moveTo>
                    <a:pt x="214" y="98"/>
                  </a:moveTo>
                  <a:lnTo>
                    <a:pt x="0" y="0"/>
                  </a:lnTo>
                  <a:lnTo>
                    <a:pt x="85" y="363"/>
                  </a:lnTo>
                  <a:lnTo>
                    <a:pt x="214" y="9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3" name="Google Shape;703;p11"/>
            <p:cNvSpPr/>
            <p:nvPr/>
          </p:nvSpPr>
          <p:spPr>
            <a:xfrm>
              <a:off x="1720" y="2568"/>
              <a:ext cx="19" cy="33"/>
            </a:xfrm>
            <a:custGeom>
              <a:avLst/>
              <a:gdLst/>
              <a:ahLst/>
              <a:cxnLst/>
              <a:rect l="l" t="t" r="r" b="b"/>
              <a:pathLst>
                <a:path w="212" h="363" extrusionOk="0">
                  <a:moveTo>
                    <a:pt x="127" y="0"/>
                  </a:moveTo>
                  <a:lnTo>
                    <a:pt x="212" y="363"/>
                  </a:lnTo>
                  <a:lnTo>
                    <a:pt x="0" y="259"/>
                  </a:lnTo>
                  <a:lnTo>
                    <a:pt x="127"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4" name="Google Shape;704;p11"/>
            <p:cNvSpPr/>
            <p:nvPr/>
          </p:nvSpPr>
          <p:spPr>
            <a:xfrm>
              <a:off x="1720" y="2568"/>
              <a:ext cx="31" cy="33"/>
            </a:xfrm>
            <a:custGeom>
              <a:avLst/>
              <a:gdLst/>
              <a:ahLst/>
              <a:cxnLst/>
              <a:rect l="l" t="t" r="r" b="b"/>
              <a:pathLst>
                <a:path w="341" h="363" extrusionOk="0">
                  <a:moveTo>
                    <a:pt x="341" y="98"/>
                  </a:moveTo>
                  <a:lnTo>
                    <a:pt x="127" y="0"/>
                  </a:lnTo>
                  <a:lnTo>
                    <a:pt x="0" y="259"/>
                  </a:lnTo>
                  <a:lnTo>
                    <a:pt x="212" y="363"/>
                  </a:lnTo>
                  <a:lnTo>
                    <a:pt x="341" y="9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5" name="Google Shape;705;p11"/>
            <p:cNvSpPr/>
            <p:nvPr/>
          </p:nvSpPr>
          <p:spPr>
            <a:xfrm>
              <a:off x="1720" y="2591"/>
              <a:ext cx="19" cy="34"/>
            </a:xfrm>
            <a:custGeom>
              <a:avLst/>
              <a:gdLst/>
              <a:ahLst/>
              <a:cxnLst/>
              <a:rect l="l" t="t" r="r" b="b"/>
              <a:pathLst>
                <a:path w="212" h="366" extrusionOk="0">
                  <a:moveTo>
                    <a:pt x="212" y="104"/>
                  </a:moveTo>
                  <a:lnTo>
                    <a:pt x="0" y="0"/>
                  </a:lnTo>
                  <a:lnTo>
                    <a:pt x="83" y="366"/>
                  </a:lnTo>
                  <a:lnTo>
                    <a:pt x="212" y="10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6" name="Google Shape;706;p11"/>
            <p:cNvSpPr/>
            <p:nvPr/>
          </p:nvSpPr>
          <p:spPr>
            <a:xfrm>
              <a:off x="1708" y="2591"/>
              <a:ext cx="19" cy="34"/>
            </a:xfrm>
            <a:custGeom>
              <a:avLst/>
              <a:gdLst/>
              <a:ahLst/>
              <a:cxnLst/>
              <a:rect l="l" t="t" r="r" b="b"/>
              <a:pathLst>
                <a:path w="211" h="366" extrusionOk="0">
                  <a:moveTo>
                    <a:pt x="128" y="0"/>
                  </a:moveTo>
                  <a:lnTo>
                    <a:pt x="211" y="366"/>
                  </a:lnTo>
                  <a:lnTo>
                    <a:pt x="0" y="263"/>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7" name="Google Shape;707;p11"/>
            <p:cNvSpPr/>
            <p:nvPr/>
          </p:nvSpPr>
          <p:spPr>
            <a:xfrm>
              <a:off x="1708" y="2591"/>
              <a:ext cx="31" cy="34"/>
            </a:xfrm>
            <a:custGeom>
              <a:avLst/>
              <a:gdLst/>
              <a:ahLst/>
              <a:cxnLst/>
              <a:rect l="l" t="t" r="r" b="b"/>
              <a:pathLst>
                <a:path w="340" h="366" extrusionOk="0">
                  <a:moveTo>
                    <a:pt x="340" y="104"/>
                  </a:moveTo>
                  <a:lnTo>
                    <a:pt x="128" y="0"/>
                  </a:lnTo>
                  <a:lnTo>
                    <a:pt x="0" y="263"/>
                  </a:lnTo>
                  <a:lnTo>
                    <a:pt x="211" y="366"/>
                  </a:lnTo>
                  <a:lnTo>
                    <a:pt x="340" y="104"/>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8" name="Google Shape;708;p11"/>
            <p:cNvSpPr/>
            <p:nvPr/>
          </p:nvSpPr>
          <p:spPr>
            <a:xfrm>
              <a:off x="1708" y="2615"/>
              <a:ext cx="19" cy="34"/>
            </a:xfrm>
            <a:custGeom>
              <a:avLst/>
              <a:gdLst/>
              <a:ahLst/>
              <a:cxnLst/>
              <a:rect l="l" t="t" r="r" b="b"/>
              <a:pathLst>
                <a:path w="211" h="365" extrusionOk="0">
                  <a:moveTo>
                    <a:pt x="211" y="103"/>
                  </a:moveTo>
                  <a:lnTo>
                    <a:pt x="0" y="0"/>
                  </a:lnTo>
                  <a:lnTo>
                    <a:pt x="83" y="365"/>
                  </a:lnTo>
                  <a:lnTo>
                    <a:pt x="211"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09" name="Google Shape;709;p11"/>
            <p:cNvSpPr/>
            <p:nvPr/>
          </p:nvSpPr>
          <p:spPr>
            <a:xfrm>
              <a:off x="1696" y="2615"/>
              <a:ext cx="20" cy="34"/>
            </a:xfrm>
            <a:custGeom>
              <a:avLst/>
              <a:gdLst/>
              <a:ahLst/>
              <a:cxnLst/>
              <a:rect l="l" t="t" r="r" b="b"/>
              <a:pathLst>
                <a:path w="212" h="365" extrusionOk="0">
                  <a:moveTo>
                    <a:pt x="129" y="0"/>
                  </a:moveTo>
                  <a:lnTo>
                    <a:pt x="212" y="365"/>
                  </a:lnTo>
                  <a:lnTo>
                    <a:pt x="0" y="262"/>
                  </a:lnTo>
                  <a:lnTo>
                    <a:pt x="12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0" name="Google Shape;710;p11"/>
            <p:cNvSpPr/>
            <p:nvPr/>
          </p:nvSpPr>
          <p:spPr>
            <a:xfrm>
              <a:off x="1696" y="2615"/>
              <a:ext cx="31" cy="34"/>
            </a:xfrm>
            <a:custGeom>
              <a:avLst/>
              <a:gdLst/>
              <a:ahLst/>
              <a:cxnLst/>
              <a:rect l="l" t="t" r="r" b="b"/>
              <a:pathLst>
                <a:path w="340" h="365" extrusionOk="0">
                  <a:moveTo>
                    <a:pt x="340" y="103"/>
                  </a:moveTo>
                  <a:lnTo>
                    <a:pt x="129" y="0"/>
                  </a:lnTo>
                  <a:lnTo>
                    <a:pt x="0" y="262"/>
                  </a:lnTo>
                  <a:lnTo>
                    <a:pt x="212" y="365"/>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1" name="Google Shape;711;p11"/>
            <p:cNvSpPr/>
            <p:nvPr/>
          </p:nvSpPr>
          <p:spPr>
            <a:xfrm>
              <a:off x="1696" y="2639"/>
              <a:ext cx="20" cy="33"/>
            </a:xfrm>
            <a:custGeom>
              <a:avLst/>
              <a:gdLst/>
              <a:ahLst/>
              <a:cxnLst/>
              <a:rect l="l" t="t" r="r" b="b"/>
              <a:pathLst>
                <a:path w="212" h="365" extrusionOk="0">
                  <a:moveTo>
                    <a:pt x="212" y="103"/>
                  </a:moveTo>
                  <a:lnTo>
                    <a:pt x="0" y="0"/>
                  </a:lnTo>
                  <a:lnTo>
                    <a:pt x="83" y="365"/>
                  </a:lnTo>
                  <a:lnTo>
                    <a:pt x="212"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2" name="Google Shape;712;p11"/>
            <p:cNvSpPr/>
            <p:nvPr/>
          </p:nvSpPr>
          <p:spPr>
            <a:xfrm>
              <a:off x="1685" y="2639"/>
              <a:ext cx="19" cy="33"/>
            </a:xfrm>
            <a:custGeom>
              <a:avLst/>
              <a:gdLst/>
              <a:ahLst/>
              <a:cxnLst/>
              <a:rect l="l" t="t" r="r" b="b"/>
              <a:pathLst>
                <a:path w="211" h="365" extrusionOk="0">
                  <a:moveTo>
                    <a:pt x="128" y="0"/>
                  </a:moveTo>
                  <a:lnTo>
                    <a:pt x="211"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3" name="Google Shape;713;p11"/>
            <p:cNvSpPr/>
            <p:nvPr/>
          </p:nvSpPr>
          <p:spPr>
            <a:xfrm>
              <a:off x="1685" y="2639"/>
              <a:ext cx="31" cy="33"/>
            </a:xfrm>
            <a:custGeom>
              <a:avLst/>
              <a:gdLst/>
              <a:ahLst/>
              <a:cxnLst/>
              <a:rect l="l" t="t" r="r" b="b"/>
              <a:pathLst>
                <a:path w="340" h="365" extrusionOk="0">
                  <a:moveTo>
                    <a:pt x="340" y="103"/>
                  </a:moveTo>
                  <a:lnTo>
                    <a:pt x="128" y="0"/>
                  </a:lnTo>
                  <a:lnTo>
                    <a:pt x="0" y="262"/>
                  </a:lnTo>
                  <a:lnTo>
                    <a:pt x="211" y="365"/>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4" name="Google Shape;714;p11"/>
            <p:cNvSpPr/>
            <p:nvPr/>
          </p:nvSpPr>
          <p:spPr>
            <a:xfrm>
              <a:off x="1685" y="2663"/>
              <a:ext cx="19" cy="33"/>
            </a:xfrm>
            <a:custGeom>
              <a:avLst/>
              <a:gdLst/>
              <a:ahLst/>
              <a:cxnLst/>
              <a:rect l="l" t="t" r="r" b="b"/>
              <a:pathLst>
                <a:path w="211" h="365" extrusionOk="0">
                  <a:moveTo>
                    <a:pt x="211" y="103"/>
                  </a:moveTo>
                  <a:lnTo>
                    <a:pt x="0" y="0"/>
                  </a:lnTo>
                  <a:lnTo>
                    <a:pt x="84" y="365"/>
                  </a:lnTo>
                  <a:lnTo>
                    <a:pt x="211"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5" name="Google Shape;715;p11"/>
            <p:cNvSpPr/>
            <p:nvPr/>
          </p:nvSpPr>
          <p:spPr>
            <a:xfrm>
              <a:off x="1673" y="2663"/>
              <a:ext cx="19" cy="33"/>
            </a:xfrm>
            <a:custGeom>
              <a:avLst/>
              <a:gdLst/>
              <a:ahLst/>
              <a:cxnLst/>
              <a:rect l="l" t="t" r="r" b="b"/>
              <a:pathLst>
                <a:path w="212" h="365" extrusionOk="0">
                  <a:moveTo>
                    <a:pt x="128" y="0"/>
                  </a:moveTo>
                  <a:lnTo>
                    <a:pt x="212"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6" name="Google Shape;716;p11"/>
            <p:cNvSpPr/>
            <p:nvPr/>
          </p:nvSpPr>
          <p:spPr>
            <a:xfrm>
              <a:off x="1673" y="2663"/>
              <a:ext cx="31" cy="33"/>
            </a:xfrm>
            <a:custGeom>
              <a:avLst/>
              <a:gdLst/>
              <a:ahLst/>
              <a:cxnLst/>
              <a:rect l="l" t="t" r="r" b="b"/>
              <a:pathLst>
                <a:path w="339" h="365" extrusionOk="0">
                  <a:moveTo>
                    <a:pt x="339" y="103"/>
                  </a:moveTo>
                  <a:lnTo>
                    <a:pt x="128" y="0"/>
                  </a:lnTo>
                  <a:lnTo>
                    <a:pt x="0" y="262"/>
                  </a:lnTo>
                  <a:lnTo>
                    <a:pt x="212" y="365"/>
                  </a:lnTo>
                  <a:lnTo>
                    <a:pt x="339"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7" name="Google Shape;717;p11"/>
            <p:cNvSpPr/>
            <p:nvPr/>
          </p:nvSpPr>
          <p:spPr>
            <a:xfrm>
              <a:off x="1673" y="2687"/>
              <a:ext cx="19" cy="33"/>
            </a:xfrm>
            <a:custGeom>
              <a:avLst/>
              <a:gdLst/>
              <a:ahLst/>
              <a:cxnLst/>
              <a:rect l="l" t="t" r="r" b="b"/>
              <a:pathLst>
                <a:path w="212" h="365" extrusionOk="0">
                  <a:moveTo>
                    <a:pt x="212" y="103"/>
                  </a:moveTo>
                  <a:lnTo>
                    <a:pt x="0" y="0"/>
                  </a:lnTo>
                  <a:lnTo>
                    <a:pt x="84" y="365"/>
                  </a:lnTo>
                  <a:lnTo>
                    <a:pt x="212"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8" name="Google Shape;718;p11"/>
            <p:cNvSpPr/>
            <p:nvPr/>
          </p:nvSpPr>
          <p:spPr>
            <a:xfrm>
              <a:off x="1661" y="2687"/>
              <a:ext cx="20" cy="33"/>
            </a:xfrm>
            <a:custGeom>
              <a:avLst/>
              <a:gdLst/>
              <a:ahLst/>
              <a:cxnLst/>
              <a:rect l="l" t="t" r="r" b="b"/>
              <a:pathLst>
                <a:path w="212" h="365" extrusionOk="0">
                  <a:moveTo>
                    <a:pt x="128" y="0"/>
                  </a:moveTo>
                  <a:lnTo>
                    <a:pt x="212" y="365"/>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19" name="Google Shape;719;p11"/>
            <p:cNvSpPr/>
            <p:nvPr/>
          </p:nvSpPr>
          <p:spPr>
            <a:xfrm>
              <a:off x="1661" y="2687"/>
              <a:ext cx="31" cy="33"/>
            </a:xfrm>
            <a:custGeom>
              <a:avLst/>
              <a:gdLst/>
              <a:ahLst/>
              <a:cxnLst/>
              <a:rect l="l" t="t" r="r" b="b"/>
              <a:pathLst>
                <a:path w="340" h="365" extrusionOk="0">
                  <a:moveTo>
                    <a:pt x="340" y="103"/>
                  </a:moveTo>
                  <a:lnTo>
                    <a:pt x="128" y="0"/>
                  </a:lnTo>
                  <a:lnTo>
                    <a:pt x="0" y="262"/>
                  </a:lnTo>
                  <a:lnTo>
                    <a:pt x="212" y="365"/>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0" name="Google Shape;720;p11"/>
            <p:cNvSpPr/>
            <p:nvPr/>
          </p:nvSpPr>
          <p:spPr>
            <a:xfrm>
              <a:off x="1661" y="2711"/>
              <a:ext cx="20" cy="33"/>
            </a:xfrm>
            <a:custGeom>
              <a:avLst/>
              <a:gdLst/>
              <a:ahLst/>
              <a:cxnLst/>
              <a:rect l="l" t="t" r="r" b="b"/>
              <a:pathLst>
                <a:path w="212" h="366" extrusionOk="0">
                  <a:moveTo>
                    <a:pt x="212" y="103"/>
                  </a:moveTo>
                  <a:lnTo>
                    <a:pt x="0" y="0"/>
                  </a:lnTo>
                  <a:lnTo>
                    <a:pt x="83" y="366"/>
                  </a:lnTo>
                  <a:lnTo>
                    <a:pt x="212" y="103"/>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1" name="Google Shape;721;p11"/>
            <p:cNvSpPr/>
            <p:nvPr/>
          </p:nvSpPr>
          <p:spPr>
            <a:xfrm>
              <a:off x="1650" y="2711"/>
              <a:ext cx="19" cy="33"/>
            </a:xfrm>
            <a:custGeom>
              <a:avLst/>
              <a:gdLst/>
              <a:ahLst/>
              <a:cxnLst/>
              <a:rect l="l" t="t" r="r" b="b"/>
              <a:pathLst>
                <a:path w="211" h="366" extrusionOk="0">
                  <a:moveTo>
                    <a:pt x="128" y="0"/>
                  </a:moveTo>
                  <a:lnTo>
                    <a:pt x="211" y="366"/>
                  </a:lnTo>
                  <a:lnTo>
                    <a:pt x="0" y="262"/>
                  </a:lnTo>
                  <a:lnTo>
                    <a:pt x="1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2" name="Google Shape;722;p11"/>
            <p:cNvSpPr/>
            <p:nvPr/>
          </p:nvSpPr>
          <p:spPr>
            <a:xfrm>
              <a:off x="1650" y="2711"/>
              <a:ext cx="31" cy="33"/>
            </a:xfrm>
            <a:custGeom>
              <a:avLst/>
              <a:gdLst/>
              <a:ahLst/>
              <a:cxnLst/>
              <a:rect l="l" t="t" r="r" b="b"/>
              <a:pathLst>
                <a:path w="340" h="366" extrusionOk="0">
                  <a:moveTo>
                    <a:pt x="340" y="103"/>
                  </a:moveTo>
                  <a:lnTo>
                    <a:pt x="128" y="0"/>
                  </a:lnTo>
                  <a:lnTo>
                    <a:pt x="0" y="262"/>
                  </a:lnTo>
                  <a:lnTo>
                    <a:pt x="211" y="366"/>
                  </a:lnTo>
                  <a:lnTo>
                    <a:pt x="340" y="103"/>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3" name="Google Shape;723;p11"/>
            <p:cNvSpPr/>
            <p:nvPr/>
          </p:nvSpPr>
          <p:spPr>
            <a:xfrm>
              <a:off x="1650" y="2734"/>
              <a:ext cx="19" cy="33"/>
            </a:xfrm>
            <a:custGeom>
              <a:avLst/>
              <a:gdLst/>
              <a:ahLst/>
              <a:cxnLst/>
              <a:rect l="l" t="t" r="r" b="b"/>
              <a:pathLst>
                <a:path w="211" h="363" extrusionOk="0">
                  <a:moveTo>
                    <a:pt x="211" y="104"/>
                  </a:moveTo>
                  <a:lnTo>
                    <a:pt x="0" y="0"/>
                  </a:lnTo>
                  <a:lnTo>
                    <a:pt x="84" y="363"/>
                  </a:lnTo>
                  <a:lnTo>
                    <a:pt x="211" y="104"/>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4" name="Google Shape;724;p11"/>
            <p:cNvSpPr/>
            <p:nvPr/>
          </p:nvSpPr>
          <p:spPr>
            <a:xfrm>
              <a:off x="1638" y="2734"/>
              <a:ext cx="19" cy="33"/>
            </a:xfrm>
            <a:custGeom>
              <a:avLst/>
              <a:gdLst/>
              <a:ahLst/>
              <a:cxnLst/>
              <a:rect l="l" t="t" r="r" b="b"/>
              <a:pathLst>
                <a:path w="214" h="363" extrusionOk="0">
                  <a:moveTo>
                    <a:pt x="130" y="0"/>
                  </a:moveTo>
                  <a:lnTo>
                    <a:pt x="214" y="363"/>
                  </a:lnTo>
                  <a:lnTo>
                    <a:pt x="0" y="265"/>
                  </a:lnTo>
                  <a:lnTo>
                    <a:pt x="13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5" name="Google Shape;725;p11"/>
            <p:cNvSpPr/>
            <p:nvPr/>
          </p:nvSpPr>
          <p:spPr>
            <a:xfrm>
              <a:off x="1638" y="2734"/>
              <a:ext cx="31" cy="33"/>
            </a:xfrm>
            <a:custGeom>
              <a:avLst/>
              <a:gdLst/>
              <a:ahLst/>
              <a:cxnLst/>
              <a:rect l="l" t="t" r="r" b="b"/>
              <a:pathLst>
                <a:path w="341" h="363" extrusionOk="0">
                  <a:moveTo>
                    <a:pt x="341" y="104"/>
                  </a:moveTo>
                  <a:lnTo>
                    <a:pt x="130" y="0"/>
                  </a:lnTo>
                  <a:lnTo>
                    <a:pt x="0" y="265"/>
                  </a:lnTo>
                  <a:lnTo>
                    <a:pt x="214" y="363"/>
                  </a:lnTo>
                  <a:lnTo>
                    <a:pt x="341" y="104"/>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6" name="Google Shape;726;p11"/>
            <p:cNvSpPr/>
            <p:nvPr/>
          </p:nvSpPr>
          <p:spPr>
            <a:xfrm>
              <a:off x="1638" y="2759"/>
              <a:ext cx="19" cy="32"/>
            </a:xfrm>
            <a:custGeom>
              <a:avLst/>
              <a:gdLst/>
              <a:ahLst/>
              <a:cxnLst/>
              <a:rect l="l" t="t" r="r" b="b"/>
              <a:pathLst>
                <a:path w="214" h="352" extrusionOk="0">
                  <a:moveTo>
                    <a:pt x="214" y="98"/>
                  </a:moveTo>
                  <a:lnTo>
                    <a:pt x="0" y="0"/>
                  </a:lnTo>
                  <a:lnTo>
                    <a:pt x="106" y="352"/>
                  </a:lnTo>
                  <a:lnTo>
                    <a:pt x="214" y="9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7" name="Google Shape;727;p11"/>
            <p:cNvSpPr/>
            <p:nvPr/>
          </p:nvSpPr>
          <p:spPr>
            <a:xfrm>
              <a:off x="1627" y="2759"/>
              <a:ext cx="21" cy="32"/>
            </a:xfrm>
            <a:custGeom>
              <a:avLst/>
              <a:gdLst/>
              <a:ahLst/>
              <a:cxnLst/>
              <a:rect l="l" t="t" r="r" b="b"/>
              <a:pathLst>
                <a:path w="222" h="352" extrusionOk="0">
                  <a:moveTo>
                    <a:pt x="116" y="0"/>
                  </a:moveTo>
                  <a:lnTo>
                    <a:pt x="222" y="352"/>
                  </a:lnTo>
                  <a:lnTo>
                    <a:pt x="0" y="271"/>
                  </a:lnTo>
                  <a:lnTo>
                    <a:pt x="11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8" name="Google Shape;728;p11"/>
            <p:cNvSpPr/>
            <p:nvPr/>
          </p:nvSpPr>
          <p:spPr>
            <a:xfrm>
              <a:off x="1627" y="2759"/>
              <a:ext cx="30" cy="32"/>
            </a:xfrm>
            <a:custGeom>
              <a:avLst/>
              <a:gdLst/>
              <a:ahLst/>
              <a:cxnLst/>
              <a:rect l="l" t="t" r="r" b="b"/>
              <a:pathLst>
                <a:path w="330" h="352" extrusionOk="0">
                  <a:moveTo>
                    <a:pt x="330" y="98"/>
                  </a:moveTo>
                  <a:lnTo>
                    <a:pt x="116" y="0"/>
                  </a:lnTo>
                  <a:lnTo>
                    <a:pt x="0" y="271"/>
                  </a:lnTo>
                  <a:lnTo>
                    <a:pt x="222" y="352"/>
                  </a:lnTo>
                  <a:lnTo>
                    <a:pt x="330" y="9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29" name="Google Shape;729;p11"/>
            <p:cNvSpPr/>
            <p:nvPr/>
          </p:nvSpPr>
          <p:spPr>
            <a:xfrm>
              <a:off x="1627" y="2783"/>
              <a:ext cx="21" cy="30"/>
            </a:xfrm>
            <a:custGeom>
              <a:avLst/>
              <a:gdLst/>
              <a:ahLst/>
              <a:cxnLst/>
              <a:rect l="l" t="t" r="r" b="b"/>
              <a:pathLst>
                <a:path w="222" h="330" extrusionOk="0">
                  <a:moveTo>
                    <a:pt x="222" y="81"/>
                  </a:moveTo>
                  <a:lnTo>
                    <a:pt x="0" y="0"/>
                  </a:lnTo>
                  <a:lnTo>
                    <a:pt x="145" y="330"/>
                  </a:lnTo>
                  <a:lnTo>
                    <a:pt x="222" y="81"/>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0" name="Google Shape;730;p11"/>
            <p:cNvSpPr/>
            <p:nvPr/>
          </p:nvSpPr>
          <p:spPr>
            <a:xfrm>
              <a:off x="1620" y="2783"/>
              <a:ext cx="21" cy="30"/>
            </a:xfrm>
            <a:custGeom>
              <a:avLst/>
              <a:gdLst/>
              <a:ahLst/>
              <a:cxnLst/>
              <a:rect l="l" t="t" r="r" b="b"/>
              <a:pathLst>
                <a:path w="229" h="330" extrusionOk="0">
                  <a:moveTo>
                    <a:pt x="84" y="0"/>
                  </a:moveTo>
                  <a:lnTo>
                    <a:pt x="229" y="330"/>
                  </a:lnTo>
                  <a:lnTo>
                    <a:pt x="0" y="274"/>
                  </a:lnTo>
                  <a:lnTo>
                    <a:pt x="8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1" name="Google Shape;731;p11"/>
            <p:cNvSpPr/>
            <p:nvPr/>
          </p:nvSpPr>
          <p:spPr>
            <a:xfrm>
              <a:off x="1620" y="2783"/>
              <a:ext cx="28" cy="30"/>
            </a:xfrm>
            <a:custGeom>
              <a:avLst/>
              <a:gdLst/>
              <a:ahLst/>
              <a:cxnLst/>
              <a:rect l="l" t="t" r="r" b="b"/>
              <a:pathLst>
                <a:path w="306" h="330" extrusionOk="0">
                  <a:moveTo>
                    <a:pt x="306" y="81"/>
                  </a:moveTo>
                  <a:lnTo>
                    <a:pt x="84" y="0"/>
                  </a:lnTo>
                  <a:lnTo>
                    <a:pt x="0" y="274"/>
                  </a:lnTo>
                  <a:lnTo>
                    <a:pt x="229" y="330"/>
                  </a:lnTo>
                  <a:lnTo>
                    <a:pt x="306" y="81"/>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2" name="Google Shape;732;p11"/>
            <p:cNvSpPr/>
            <p:nvPr/>
          </p:nvSpPr>
          <p:spPr>
            <a:xfrm>
              <a:off x="1620" y="2808"/>
              <a:ext cx="21" cy="28"/>
            </a:xfrm>
            <a:custGeom>
              <a:avLst/>
              <a:gdLst/>
              <a:ahLst/>
              <a:cxnLst/>
              <a:rect l="l" t="t" r="r" b="b"/>
              <a:pathLst>
                <a:path w="229" h="305" extrusionOk="0">
                  <a:moveTo>
                    <a:pt x="229" y="56"/>
                  </a:moveTo>
                  <a:lnTo>
                    <a:pt x="0" y="0"/>
                  </a:lnTo>
                  <a:lnTo>
                    <a:pt x="183" y="305"/>
                  </a:lnTo>
                  <a:lnTo>
                    <a:pt x="229" y="56"/>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3" name="Google Shape;733;p11"/>
            <p:cNvSpPr/>
            <p:nvPr/>
          </p:nvSpPr>
          <p:spPr>
            <a:xfrm>
              <a:off x="1615" y="2808"/>
              <a:ext cx="21" cy="28"/>
            </a:xfrm>
            <a:custGeom>
              <a:avLst/>
              <a:gdLst/>
              <a:ahLst/>
              <a:cxnLst/>
              <a:rect l="l" t="t" r="r" b="b"/>
              <a:pathLst>
                <a:path w="234" h="305" extrusionOk="0">
                  <a:moveTo>
                    <a:pt x="51" y="0"/>
                  </a:moveTo>
                  <a:lnTo>
                    <a:pt x="234" y="305"/>
                  </a:lnTo>
                  <a:lnTo>
                    <a:pt x="0" y="277"/>
                  </a:lnTo>
                  <a:lnTo>
                    <a:pt x="5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4" name="Google Shape;734;p11"/>
            <p:cNvSpPr/>
            <p:nvPr/>
          </p:nvSpPr>
          <p:spPr>
            <a:xfrm>
              <a:off x="1615" y="2808"/>
              <a:ext cx="26" cy="28"/>
            </a:xfrm>
            <a:custGeom>
              <a:avLst/>
              <a:gdLst/>
              <a:ahLst/>
              <a:cxnLst/>
              <a:rect l="l" t="t" r="r" b="b"/>
              <a:pathLst>
                <a:path w="280" h="305" extrusionOk="0">
                  <a:moveTo>
                    <a:pt x="280" y="56"/>
                  </a:moveTo>
                  <a:lnTo>
                    <a:pt x="51" y="0"/>
                  </a:lnTo>
                  <a:lnTo>
                    <a:pt x="0" y="277"/>
                  </a:lnTo>
                  <a:lnTo>
                    <a:pt x="234" y="305"/>
                  </a:lnTo>
                  <a:lnTo>
                    <a:pt x="280" y="56"/>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5" name="Google Shape;735;p11"/>
            <p:cNvSpPr/>
            <p:nvPr/>
          </p:nvSpPr>
          <p:spPr>
            <a:xfrm>
              <a:off x="1615" y="2833"/>
              <a:ext cx="21" cy="25"/>
            </a:xfrm>
            <a:custGeom>
              <a:avLst/>
              <a:gdLst/>
              <a:ahLst/>
              <a:cxnLst/>
              <a:rect l="l" t="t" r="r" b="b"/>
              <a:pathLst>
                <a:path w="234" h="276" extrusionOk="0">
                  <a:moveTo>
                    <a:pt x="234" y="28"/>
                  </a:moveTo>
                  <a:lnTo>
                    <a:pt x="0" y="0"/>
                  </a:lnTo>
                  <a:lnTo>
                    <a:pt x="220" y="276"/>
                  </a:lnTo>
                  <a:lnTo>
                    <a:pt x="234" y="2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6" name="Google Shape;736;p11"/>
            <p:cNvSpPr/>
            <p:nvPr/>
          </p:nvSpPr>
          <p:spPr>
            <a:xfrm>
              <a:off x="1614" y="2833"/>
              <a:ext cx="21" cy="25"/>
            </a:xfrm>
            <a:custGeom>
              <a:avLst/>
              <a:gdLst/>
              <a:ahLst/>
              <a:cxnLst/>
              <a:rect l="l" t="t" r="r" b="b"/>
              <a:pathLst>
                <a:path w="236" h="276" extrusionOk="0">
                  <a:moveTo>
                    <a:pt x="16" y="0"/>
                  </a:moveTo>
                  <a:lnTo>
                    <a:pt x="236" y="276"/>
                  </a:lnTo>
                  <a:lnTo>
                    <a:pt x="0" y="276"/>
                  </a:lnTo>
                  <a:lnTo>
                    <a:pt x="1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7" name="Google Shape;737;p11"/>
            <p:cNvSpPr/>
            <p:nvPr/>
          </p:nvSpPr>
          <p:spPr>
            <a:xfrm>
              <a:off x="1614" y="2833"/>
              <a:ext cx="22" cy="25"/>
            </a:xfrm>
            <a:custGeom>
              <a:avLst/>
              <a:gdLst/>
              <a:ahLst/>
              <a:cxnLst/>
              <a:rect l="l" t="t" r="r" b="b"/>
              <a:pathLst>
                <a:path w="250" h="276" extrusionOk="0">
                  <a:moveTo>
                    <a:pt x="250" y="28"/>
                  </a:moveTo>
                  <a:lnTo>
                    <a:pt x="16" y="0"/>
                  </a:lnTo>
                  <a:lnTo>
                    <a:pt x="0" y="276"/>
                  </a:lnTo>
                  <a:lnTo>
                    <a:pt x="236" y="276"/>
                  </a:lnTo>
                  <a:lnTo>
                    <a:pt x="250" y="2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8" name="Google Shape;738;p11"/>
            <p:cNvSpPr/>
            <p:nvPr/>
          </p:nvSpPr>
          <p:spPr>
            <a:xfrm>
              <a:off x="1614" y="2858"/>
              <a:ext cx="22" cy="23"/>
            </a:xfrm>
            <a:custGeom>
              <a:avLst/>
              <a:gdLst/>
              <a:ahLst/>
              <a:cxnLst/>
              <a:rect l="l" t="t" r="r" b="b"/>
              <a:pathLst>
                <a:path w="250" h="248" extrusionOk="0">
                  <a:moveTo>
                    <a:pt x="236" y="0"/>
                  </a:moveTo>
                  <a:lnTo>
                    <a:pt x="0" y="0"/>
                  </a:lnTo>
                  <a:lnTo>
                    <a:pt x="250" y="248"/>
                  </a:lnTo>
                  <a:lnTo>
                    <a:pt x="23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39" name="Google Shape;739;p11"/>
            <p:cNvSpPr/>
            <p:nvPr/>
          </p:nvSpPr>
          <p:spPr>
            <a:xfrm>
              <a:off x="1614" y="2858"/>
              <a:ext cx="22" cy="25"/>
            </a:xfrm>
            <a:custGeom>
              <a:avLst/>
              <a:gdLst/>
              <a:ahLst/>
              <a:cxnLst/>
              <a:rect l="l" t="t" r="r" b="b"/>
              <a:pathLst>
                <a:path w="250" h="276" extrusionOk="0">
                  <a:moveTo>
                    <a:pt x="0" y="0"/>
                  </a:moveTo>
                  <a:lnTo>
                    <a:pt x="250" y="248"/>
                  </a:lnTo>
                  <a:lnTo>
                    <a:pt x="16" y="276"/>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0" name="Google Shape;740;p11"/>
            <p:cNvSpPr/>
            <p:nvPr/>
          </p:nvSpPr>
          <p:spPr>
            <a:xfrm>
              <a:off x="1614" y="2858"/>
              <a:ext cx="22" cy="25"/>
            </a:xfrm>
            <a:custGeom>
              <a:avLst/>
              <a:gdLst/>
              <a:ahLst/>
              <a:cxnLst/>
              <a:rect l="l" t="t" r="r" b="b"/>
              <a:pathLst>
                <a:path w="250" h="276" extrusionOk="0">
                  <a:moveTo>
                    <a:pt x="236" y="0"/>
                  </a:moveTo>
                  <a:lnTo>
                    <a:pt x="0" y="0"/>
                  </a:lnTo>
                  <a:lnTo>
                    <a:pt x="16" y="276"/>
                  </a:lnTo>
                  <a:lnTo>
                    <a:pt x="250" y="248"/>
                  </a:lnTo>
                  <a:lnTo>
                    <a:pt x="236"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1" name="Google Shape;741;p11"/>
            <p:cNvSpPr/>
            <p:nvPr/>
          </p:nvSpPr>
          <p:spPr>
            <a:xfrm>
              <a:off x="1615" y="2881"/>
              <a:ext cx="26" cy="22"/>
            </a:xfrm>
            <a:custGeom>
              <a:avLst/>
              <a:gdLst/>
              <a:ahLst/>
              <a:cxnLst/>
              <a:rect l="l" t="t" r="r" b="b"/>
              <a:pathLst>
                <a:path w="280" h="248" extrusionOk="0">
                  <a:moveTo>
                    <a:pt x="234" y="0"/>
                  </a:moveTo>
                  <a:lnTo>
                    <a:pt x="0" y="28"/>
                  </a:lnTo>
                  <a:lnTo>
                    <a:pt x="280" y="248"/>
                  </a:lnTo>
                  <a:lnTo>
                    <a:pt x="23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2" name="Google Shape;742;p11"/>
            <p:cNvSpPr/>
            <p:nvPr/>
          </p:nvSpPr>
          <p:spPr>
            <a:xfrm>
              <a:off x="1615" y="2883"/>
              <a:ext cx="26" cy="26"/>
            </a:xfrm>
            <a:custGeom>
              <a:avLst/>
              <a:gdLst/>
              <a:ahLst/>
              <a:cxnLst/>
              <a:rect l="l" t="t" r="r" b="b"/>
              <a:pathLst>
                <a:path w="280" h="276" extrusionOk="0">
                  <a:moveTo>
                    <a:pt x="0" y="0"/>
                  </a:moveTo>
                  <a:lnTo>
                    <a:pt x="280" y="220"/>
                  </a:lnTo>
                  <a:lnTo>
                    <a:pt x="51" y="276"/>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3" name="Google Shape;743;p11"/>
            <p:cNvSpPr/>
            <p:nvPr/>
          </p:nvSpPr>
          <p:spPr>
            <a:xfrm>
              <a:off x="1615" y="2881"/>
              <a:ext cx="26" cy="28"/>
            </a:xfrm>
            <a:custGeom>
              <a:avLst/>
              <a:gdLst/>
              <a:ahLst/>
              <a:cxnLst/>
              <a:rect l="l" t="t" r="r" b="b"/>
              <a:pathLst>
                <a:path w="280" h="304" extrusionOk="0">
                  <a:moveTo>
                    <a:pt x="234" y="0"/>
                  </a:moveTo>
                  <a:lnTo>
                    <a:pt x="0" y="28"/>
                  </a:lnTo>
                  <a:lnTo>
                    <a:pt x="51" y="304"/>
                  </a:lnTo>
                  <a:lnTo>
                    <a:pt x="280" y="248"/>
                  </a:lnTo>
                  <a:lnTo>
                    <a:pt x="23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4" name="Google Shape;744;p11"/>
            <p:cNvSpPr/>
            <p:nvPr/>
          </p:nvSpPr>
          <p:spPr>
            <a:xfrm>
              <a:off x="1620" y="2903"/>
              <a:ext cx="28" cy="23"/>
            </a:xfrm>
            <a:custGeom>
              <a:avLst/>
              <a:gdLst/>
              <a:ahLst/>
              <a:cxnLst/>
              <a:rect l="l" t="t" r="r" b="b"/>
              <a:pathLst>
                <a:path w="306" h="250" extrusionOk="0">
                  <a:moveTo>
                    <a:pt x="229" y="0"/>
                  </a:moveTo>
                  <a:lnTo>
                    <a:pt x="0" y="56"/>
                  </a:lnTo>
                  <a:lnTo>
                    <a:pt x="306" y="250"/>
                  </a:lnTo>
                  <a:lnTo>
                    <a:pt x="22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5" name="Google Shape;745;p11"/>
            <p:cNvSpPr/>
            <p:nvPr/>
          </p:nvSpPr>
          <p:spPr>
            <a:xfrm>
              <a:off x="1620" y="2909"/>
              <a:ext cx="28" cy="25"/>
            </a:xfrm>
            <a:custGeom>
              <a:avLst/>
              <a:gdLst/>
              <a:ahLst/>
              <a:cxnLst/>
              <a:rect l="l" t="t" r="r" b="b"/>
              <a:pathLst>
                <a:path w="306" h="275" extrusionOk="0">
                  <a:moveTo>
                    <a:pt x="0" y="0"/>
                  </a:moveTo>
                  <a:lnTo>
                    <a:pt x="306" y="194"/>
                  </a:lnTo>
                  <a:lnTo>
                    <a:pt x="84" y="275"/>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6" name="Google Shape;746;p11"/>
            <p:cNvSpPr/>
            <p:nvPr/>
          </p:nvSpPr>
          <p:spPr>
            <a:xfrm>
              <a:off x="1620" y="2903"/>
              <a:ext cx="28" cy="31"/>
            </a:xfrm>
            <a:custGeom>
              <a:avLst/>
              <a:gdLst/>
              <a:ahLst/>
              <a:cxnLst/>
              <a:rect l="l" t="t" r="r" b="b"/>
              <a:pathLst>
                <a:path w="306" h="331" extrusionOk="0">
                  <a:moveTo>
                    <a:pt x="229" y="0"/>
                  </a:moveTo>
                  <a:lnTo>
                    <a:pt x="0" y="56"/>
                  </a:lnTo>
                  <a:lnTo>
                    <a:pt x="84" y="331"/>
                  </a:lnTo>
                  <a:lnTo>
                    <a:pt x="306" y="250"/>
                  </a:lnTo>
                  <a:lnTo>
                    <a:pt x="229"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7" name="Google Shape;747;p11"/>
            <p:cNvSpPr/>
            <p:nvPr/>
          </p:nvSpPr>
          <p:spPr>
            <a:xfrm>
              <a:off x="1627" y="2926"/>
              <a:ext cx="30" cy="23"/>
            </a:xfrm>
            <a:custGeom>
              <a:avLst/>
              <a:gdLst/>
              <a:ahLst/>
              <a:cxnLst/>
              <a:rect l="l" t="t" r="r" b="b"/>
              <a:pathLst>
                <a:path w="330" h="254" extrusionOk="0">
                  <a:moveTo>
                    <a:pt x="222" y="0"/>
                  </a:moveTo>
                  <a:lnTo>
                    <a:pt x="0" y="81"/>
                  </a:lnTo>
                  <a:lnTo>
                    <a:pt x="330" y="254"/>
                  </a:lnTo>
                  <a:lnTo>
                    <a:pt x="22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8" name="Google Shape;748;p11"/>
            <p:cNvSpPr/>
            <p:nvPr/>
          </p:nvSpPr>
          <p:spPr>
            <a:xfrm>
              <a:off x="1627" y="2934"/>
              <a:ext cx="30" cy="24"/>
            </a:xfrm>
            <a:custGeom>
              <a:avLst/>
              <a:gdLst/>
              <a:ahLst/>
              <a:cxnLst/>
              <a:rect l="l" t="t" r="r" b="b"/>
              <a:pathLst>
                <a:path w="330" h="270" extrusionOk="0">
                  <a:moveTo>
                    <a:pt x="0" y="0"/>
                  </a:moveTo>
                  <a:lnTo>
                    <a:pt x="330" y="173"/>
                  </a:lnTo>
                  <a:lnTo>
                    <a:pt x="116" y="270"/>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49" name="Google Shape;749;p11"/>
            <p:cNvSpPr/>
            <p:nvPr/>
          </p:nvSpPr>
          <p:spPr>
            <a:xfrm>
              <a:off x="1627" y="2926"/>
              <a:ext cx="30" cy="32"/>
            </a:xfrm>
            <a:custGeom>
              <a:avLst/>
              <a:gdLst/>
              <a:ahLst/>
              <a:cxnLst/>
              <a:rect l="l" t="t" r="r" b="b"/>
              <a:pathLst>
                <a:path w="330" h="351" extrusionOk="0">
                  <a:moveTo>
                    <a:pt x="222" y="0"/>
                  </a:moveTo>
                  <a:lnTo>
                    <a:pt x="0" y="81"/>
                  </a:lnTo>
                  <a:lnTo>
                    <a:pt x="116" y="351"/>
                  </a:lnTo>
                  <a:lnTo>
                    <a:pt x="330" y="254"/>
                  </a:lnTo>
                  <a:lnTo>
                    <a:pt x="22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0" name="Google Shape;750;p11"/>
            <p:cNvSpPr/>
            <p:nvPr/>
          </p:nvSpPr>
          <p:spPr>
            <a:xfrm>
              <a:off x="1638" y="2949"/>
              <a:ext cx="31" cy="24"/>
            </a:xfrm>
            <a:custGeom>
              <a:avLst/>
              <a:gdLst/>
              <a:ahLst/>
              <a:cxnLst/>
              <a:rect l="l" t="t" r="r" b="b"/>
              <a:pathLst>
                <a:path w="341" h="260" extrusionOk="0">
                  <a:moveTo>
                    <a:pt x="214" y="0"/>
                  </a:moveTo>
                  <a:lnTo>
                    <a:pt x="0" y="97"/>
                  </a:lnTo>
                  <a:lnTo>
                    <a:pt x="341" y="260"/>
                  </a:lnTo>
                  <a:lnTo>
                    <a:pt x="21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1" name="Google Shape;751;p11"/>
            <p:cNvSpPr/>
            <p:nvPr/>
          </p:nvSpPr>
          <p:spPr>
            <a:xfrm>
              <a:off x="1638" y="2958"/>
              <a:ext cx="31" cy="24"/>
            </a:xfrm>
            <a:custGeom>
              <a:avLst/>
              <a:gdLst/>
              <a:ahLst/>
              <a:cxnLst/>
              <a:rect l="l" t="t" r="r" b="b"/>
              <a:pathLst>
                <a:path w="341" h="265" extrusionOk="0">
                  <a:moveTo>
                    <a:pt x="0" y="0"/>
                  </a:moveTo>
                  <a:lnTo>
                    <a:pt x="341" y="163"/>
                  </a:lnTo>
                  <a:lnTo>
                    <a:pt x="130" y="265"/>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2" name="Google Shape;752;p11"/>
            <p:cNvSpPr/>
            <p:nvPr/>
          </p:nvSpPr>
          <p:spPr>
            <a:xfrm>
              <a:off x="1638" y="2949"/>
              <a:ext cx="31" cy="33"/>
            </a:xfrm>
            <a:custGeom>
              <a:avLst/>
              <a:gdLst/>
              <a:ahLst/>
              <a:cxnLst/>
              <a:rect l="l" t="t" r="r" b="b"/>
              <a:pathLst>
                <a:path w="341" h="362" extrusionOk="0">
                  <a:moveTo>
                    <a:pt x="214" y="0"/>
                  </a:moveTo>
                  <a:lnTo>
                    <a:pt x="0" y="97"/>
                  </a:lnTo>
                  <a:lnTo>
                    <a:pt x="130" y="362"/>
                  </a:lnTo>
                  <a:lnTo>
                    <a:pt x="341" y="260"/>
                  </a:lnTo>
                  <a:lnTo>
                    <a:pt x="21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3" name="Google Shape;753;p11"/>
            <p:cNvSpPr/>
            <p:nvPr/>
          </p:nvSpPr>
          <p:spPr>
            <a:xfrm>
              <a:off x="1650" y="2973"/>
              <a:ext cx="31" cy="24"/>
            </a:xfrm>
            <a:custGeom>
              <a:avLst/>
              <a:gdLst/>
              <a:ahLst/>
              <a:cxnLst/>
              <a:rect l="l" t="t" r="r" b="b"/>
              <a:pathLst>
                <a:path w="340" h="262" extrusionOk="0">
                  <a:moveTo>
                    <a:pt x="211" y="0"/>
                  </a:moveTo>
                  <a:lnTo>
                    <a:pt x="0" y="102"/>
                  </a:lnTo>
                  <a:lnTo>
                    <a:pt x="340" y="262"/>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4" name="Google Shape;754;p11"/>
            <p:cNvSpPr/>
            <p:nvPr/>
          </p:nvSpPr>
          <p:spPr>
            <a:xfrm>
              <a:off x="1650" y="2982"/>
              <a:ext cx="31" cy="24"/>
            </a:xfrm>
            <a:custGeom>
              <a:avLst/>
              <a:gdLst/>
              <a:ahLst/>
              <a:cxnLst/>
              <a:rect l="l" t="t" r="r" b="b"/>
              <a:pathLst>
                <a:path w="340" h="262" extrusionOk="0">
                  <a:moveTo>
                    <a:pt x="0" y="0"/>
                  </a:moveTo>
                  <a:lnTo>
                    <a:pt x="340" y="160"/>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5" name="Google Shape;755;p11"/>
            <p:cNvSpPr/>
            <p:nvPr/>
          </p:nvSpPr>
          <p:spPr>
            <a:xfrm>
              <a:off x="1650" y="2973"/>
              <a:ext cx="31" cy="33"/>
            </a:xfrm>
            <a:custGeom>
              <a:avLst/>
              <a:gdLst/>
              <a:ahLst/>
              <a:cxnLst/>
              <a:rect l="l" t="t" r="r" b="b"/>
              <a:pathLst>
                <a:path w="340" h="364" extrusionOk="0">
                  <a:moveTo>
                    <a:pt x="211" y="0"/>
                  </a:moveTo>
                  <a:lnTo>
                    <a:pt x="0" y="102"/>
                  </a:lnTo>
                  <a:lnTo>
                    <a:pt x="128" y="364"/>
                  </a:lnTo>
                  <a:lnTo>
                    <a:pt x="340" y="262"/>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6" name="Google Shape;756;p11"/>
            <p:cNvSpPr/>
            <p:nvPr/>
          </p:nvSpPr>
          <p:spPr>
            <a:xfrm>
              <a:off x="1661" y="2997"/>
              <a:ext cx="31" cy="24"/>
            </a:xfrm>
            <a:custGeom>
              <a:avLst/>
              <a:gdLst/>
              <a:ahLst/>
              <a:cxnLst/>
              <a:rect l="l" t="t" r="r" b="b"/>
              <a:pathLst>
                <a:path w="340" h="262" extrusionOk="0">
                  <a:moveTo>
                    <a:pt x="212" y="0"/>
                  </a:moveTo>
                  <a:lnTo>
                    <a:pt x="0" y="102"/>
                  </a:lnTo>
                  <a:lnTo>
                    <a:pt x="340" y="262"/>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7" name="Google Shape;757;p11"/>
            <p:cNvSpPr/>
            <p:nvPr/>
          </p:nvSpPr>
          <p:spPr>
            <a:xfrm>
              <a:off x="1661" y="3006"/>
              <a:ext cx="31" cy="24"/>
            </a:xfrm>
            <a:custGeom>
              <a:avLst/>
              <a:gdLst/>
              <a:ahLst/>
              <a:cxnLst/>
              <a:rect l="l" t="t" r="r" b="b"/>
              <a:pathLst>
                <a:path w="340" h="263" extrusionOk="0">
                  <a:moveTo>
                    <a:pt x="0" y="0"/>
                  </a:moveTo>
                  <a:lnTo>
                    <a:pt x="340" y="160"/>
                  </a:lnTo>
                  <a:lnTo>
                    <a:pt x="128" y="263"/>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8" name="Google Shape;758;p11"/>
            <p:cNvSpPr/>
            <p:nvPr/>
          </p:nvSpPr>
          <p:spPr>
            <a:xfrm>
              <a:off x="1661" y="2997"/>
              <a:ext cx="31" cy="33"/>
            </a:xfrm>
            <a:custGeom>
              <a:avLst/>
              <a:gdLst/>
              <a:ahLst/>
              <a:cxnLst/>
              <a:rect l="l" t="t" r="r" b="b"/>
              <a:pathLst>
                <a:path w="340" h="365" extrusionOk="0">
                  <a:moveTo>
                    <a:pt x="212" y="0"/>
                  </a:moveTo>
                  <a:lnTo>
                    <a:pt x="0" y="102"/>
                  </a:lnTo>
                  <a:lnTo>
                    <a:pt x="128" y="365"/>
                  </a:lnTo>
                  <a:lnTo>
                    <a:pt x="340" y="262"/>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59" name="Google Shape;759;p11"/>
            <p:cNvSpPr/>
            <p:nvPr/>
          </p:nvSpPr>
          <p:spPr>
            <a:xfrm>
              <a:off x="1673" y="3021"/>
              <a:ext cx="31" cy="23"/>
            </a:xfrm>
            <a:custGeom>
              <a:avLst/>
              <a:gdLst/>
              <a:ahLst/>
              <a:cxnLst/>
              <a:rect l="l" t="t" r="r" b="b"/>
              <a:pathLst>
                <a:path w="339" h="262" extrusionOk="0">
                  <a:moveTo>
                    <a:pt x="212" y="0"/>
                  </a:moveTo>
                  <a:lnTo>
                    <a:pt x="0" y="103"/>
                  </a:lnTo>
                  <a:lnTo>
                    <a:pt x="339" y="262"/>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0" name="Google Shape;760;p11"/>
            <p:cNvSpPr/>
            <p:nvPr/>
          </p:nvSpPr>
          <p:spPr>
            <a:xfrm>
              <a:off x="1673" y="3030"/>
              <a:ext cx="31" cy="24"/>
            </a:xfrm>
            <a:custGeom>
              <a:avLst/>
              <a:gdLst/>
              <a:ahLst/>
              <a:cxnLst/>
              <a:rect l="l" t="t" r="r" b="b"/>
              <a:pathLst>
                <a:path w="339" h="262" extrusionOk="0">
                  <a:moveTo>
                    <a:pt x="0" y="0"/>
                  </a:moveTo>
                  <a:lnTo>
                    <a:pt x="339" y="159"/>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1" name="Google Shape;761;p11"/>
            <p:cNvSpPr/>
            <p:nvPr/>
          </p:nvSpPr>
          <p:spPr>
            <a:xfrm>
              <a:off x="1673" y="3021"/>
              <a:ext cx="31" cy="33"/>
            </a:xfrm>
            <a:custGeom>
              <a:avLst/>
              <a:gdLst/>
              <a:ahLst/>
              <a:cxnLst/>
              <a:rect l="l" t="t" r="r" b="b"/>
              <a:pathLst>
                <a:path w="339" h="365" extrusionOk="0">
                  <a:moveTo>
                    <a:pt x="212" y="0"/>
                  </a:moveTo>
                  <a:lnTo>
                    <a:pt x="0" y="103"/>
                  </a:lnTo>
                  <a:lnTo>
                    <a:pt x="128" y="365"/>
                  </a:lnTo>
                  <a:lnTo>
                    <a:pt x="339" y="262"/>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2" name="Google Shape;762;p11"/>
            <p:cNvSpPr/>
            <p:nvPr/>
          </p:nvSpPr>
          <p:spPr>
            <a:xfrm>
              <a:off x="1685" y="3044"/>
              <a:ext cx="31" cy="24"/>
            </a:xfrm>
            <a:custGeom>
              <a:avLst/>
              <a:gdLst/>
              <a:ahLst/>
              <a:cxnLst/>
              <a:rect l="l" t="t" r="r" b="b"/>
              <a:pathLst>
                <a:path w="340" h="262" extrusionOk="0">
                  <a:moveTo>
                    <a:pt x="211" y="0"/>
                  </a:moveTo>
                  <a:lnTo>
                    <a:pt x="0" y="103"/>
                  </a:lnTo>
                  <a:lnTo>
                    <a:pt x="340" y="262"/>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3" name="Google Shape;763;p11"/>
            <p:cNvSpPr/>
            <p:nvPr/>
          </p:nvSpPr>
          <p:spPr>
            <a:xfrm>
              <a:off x="1685" y="3054"/>
              <a:ext cx="31" cy="24"/>
            </a:xfrm>
            <a:custGeom>
              <a:avLst/>
              <a:gdLst/>
              <a:ahLst/>
              <a:cxnLst/>
              <a:rect l="l" t="t" r="r" b="b"/>
              <a:pathLst>
                <a:path w="340" h="262" extrusionOk="0">
                  <a:moveTo>
                    <a:pt x="0" y="0"/>
                  </a:moveTo>
                  <a:lnTo>
                    <a:pt x="340" y="159"/>
                  </a:lnTo>
                  <a:lnTo>
                    <a:pt x="128"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4" name="Google Shape;764;p11"/>
            <p:cNvSpPr/>
            <p:nvPr/>
          </p:nvSpPr>
          <p:spPr>
            <a:xfrm>
              <a:off x="1685" y="3044"/>
              <a:ext cx="31" cy="34"/>
            </a:xfrm>
            <a:custGeom>
              <a:avLst/>
              <a:gdLst/>
              <a:ahLst/>
              <a:cxnLst/>
              <a:rect l="l" t="t" r="r" b="b"/>
              <a:pathLst>
                <a:path w="340" h="365" extrusionOk="0">
                  <a:moveTo>
                    <a:pt x="211" y="0"/>
                  </a:moveTo>
                  <a:lnTo>
                    <a:pt x="0" y="103"/>
                  </a:lnTo>
                  <a:lnTo>
                    <a:pt x="128" y="365"/>
                  </a:lnTo>
                  <a:lnTo>
                    <a:pt x="340" y="262"/>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5" name="Google Shape;765;p11"/>
            <p:cNvSpPr/>
            <p:nvPr/>
          </p:nvSpPr>
          <p:spPr>
            <a:xfrm>
              <a:off x="1696" y="3068"/>
              <a:ext cx="31" cy="24"/>
            </a:xfrm>
            <a:custGeom>
              <a:avLst/>
              <a:gdLst/>
              <a:ahLst/>
              <a:cxnLst/>
              <a:rect l="l" t="t" r="r" b="b"/>
              <a:pathLst>
                <a:path w="340" h="262" extrusionOk="0">
                  <a:moveTo>
                    <a:pt x="212" y="0"/>
                  </a:moveTo>
                  <a:lnTo>
                    <a:pt x="0" y="103"/>
                  </a:lnTo>
                  <a:lnTo>
                    <a:pt x="340" y="262"/>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6" name="Google Shape;766;p11"/>
            <p:cNvSpPr/>
            <p:nvPr/>
          </p:nvSpPr>
          <p:spPr>
            <a:xfrm>
              <a:off x="1696" y="3078"/>
              <a:ext cx="31" cy="23"/>
            </a:xfrm>
            <a:custGeom>
              <a:avLst/>
              <a:gdLst/>
              <a:ahLst/>
              <a:cxnLst/>
              <a:rect l="l" t="t" r="r" b="b"/>
              <a:pathLst>
                <a:path w="340" h="262" extrusionOk="0">
                  <a:moveTo>
                    <a:pt x="0" y="0"/>
                  </a:moveTo>
                  <a:lnTo>
                    <a:pt x="340" y="159"/>
                  </a:lnTo>
                  <a:lnTo>
                    <a:pt x="129" y="26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7" name="Google Shape;767;p11"/>
            <p:cNvSpPr/>
            <p:nvPr/>
          </p:nvSpPr>
          <p:spPr>
            <a:xfrm>
              <a:off x="1696" y="3068"/>
              <a:ext cx="31" cy="33"/>
            </a:xfrm>
            <a:custGeom>
              <a:avLst/>
              <a:gdLst/>
              <a:ahLst/>
              <a:cxnLst/>
              <a:rect l="l" t="t" r="r" b="b"/>
              <a:pathLst>
                <a:path w="340" h="365" extrusionOk="0">
                  <a:moveTo>
                    <a:pt x="212" y="0"/>
                  </a:moveTo>
                  <a:lnTo>
                    <a:pt x="0" y="103"/>
                  </a:lnTo>
                  <a:lnTo>
                    <a:pt x="129" y="365"/>
                  </a:lnTo>
                  <a:lnTo>
                    <a:pt x="340" y="262"/>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8" name="Google Shape;768;p11"/>
            <p:cNvSpPr/>
            <p:nvPr/>
          </p:nvSpPr>
          <p:spPr>
            <a:xfrm>
              <a:off x="1708" y="3092"/>
              <a:ext cx="31" cy="24"/>
            </a:xfrm>
            <a:custGeom>
              <a:avLst/>
              <a:gdLst/>
              <a:ahLst/>
              <a:cxnLst/>
              <a:rect l="l" t="t" r="r" b="b"/>
              <a:pathLst>
                <a:path w="340" h="262" extrusionOk="0">
                  <a:moveTo>
                    <a:pt x="211" y="0"/>
                  </a:moveTo>
                  <a:lnTo>
                    <a:pt x="0" y="103"/>
                  </a:lnTo>
                  <a:lnTo>
                    <a:pt x="340" y="262"/>
                  </a:lnTo>
                  <a:lnTo>
                    <a:pt x="211"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69" name="Google Shape;769;p11"/>
            <p:cNvSpPr/>
            <p:nvPr/>
          </p:nvSpPr>
          <p:spPr>
            <a:xfrm>
              <a:off x="1708" y="3101"/>
              <a:ext cx="31" cy="24"/>
            </a:xfrm>
            <a:custGeom>
              <a:avLst/>
              <a:gdLst/>
              <a:ahLst/>
              <a:cxnLst/>
              <a:rect l="l" t="t" r="r" b="b"/>
              <a:pathLst>
                <a:path w="340" h="263" extrusionOk="0">
                  <a:moveTo>
                    <a:pt x="0" y="0"/>
                  </a:moveTo>
                  <a:lnTo>
                    <a:pt x="340" y="159"/>
                  </a:lnTo>
                  <a:lnTo>
                    <a:pt x="128" y="263"/>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0" name="Google Shape;770;p11"/>
            <p:cNvSpPr/>
            <p:nvPr/>
          </p:nvSpPr>
          <p:spPr>
            <a:xfrm>
              <a:off x="1708" y="3092"/>
              <a:ext cx="31" cy="33"/>
            </a:xfrm>
            <a:custGeom>
              <a:avLst/>
              <a:gdLst/>
              <a:ahLst/>
              <a:cxnLst/>
              <a:rect l="l" t="t" r="r" b="b"/>
              <a:pathLst>
                <a:path w="340" h="366" extrusionOk="0">
                  <a:moveTo>
                    <a:pt x="211" y="0"/>
                  </a:moveTo>
                  <a:lnTo>
                    <a:pt x="0" y="103"/>
                  </a:lnTo>
                  <a:lnTo>
                    <a:pt x="128" y="366"/>
                  </a:lnTo>
                  <a:lnTo>
                    <a:pt x="340" y="262"/>
                  </a:lnTo>
                  <a:lnTo>
                    <a:pt x="211"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1" name="Google Shape;771;p11"/>
            <p:cNvSpPr/>
            <p:nvPr/>
          </p:nvSpPr>
          <p:spPr>
            <a:xfrm>
              <a:off x="1720" y="3116"/>
              <a:ext cx="31" cy="24"/>
            </a:xfrm>
            <a:custGeom>
              <a:avLst/>
              <a:gdLst/>
              <a:ahLst/>
              <a:cxnLst/>
              <a:rect l="l" t="t" r="r" b="b"/>
              <a:pathLst>
                <a:path w="343" h="267" extrusionOk="0">
                  <a:moveTo>
                    <a:pt x="212" y="0"/>
                  </a:moveTo>
                  <a:lnTo>
                    <a:pt x="0" y="104"/>
                  </a:lnTo>
                  <a:lnTo>
                    <a:pt x="343" y="267"/>
                  </a:lnTo>
                  <a:lnTo>
                    <a:pt x="212"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2" name="Google Shape;772;p11"/>
            <p:cNvSpPr/>
            <p:nvPr/>
          </p:nvSpPr>
          <p:spPr>
            <a:xfrm>
              <a:off x="1720" y="3125"/>
              <a:ext cx="31" cy="24"/>
            </a:xfrm>
            <a:custGeom>
              <a:avLst/>
              <a:gdLst/>
              <a:ahLst/>
              <a:cxnLst/>
              <a:rect l="l" t="t" r="r" b="b"/>
              <a:pathLst>
                <a:path w="343" h="257" extrusionOk="0">
                  <a:moveTo>
                    <a:pt x="0" y="0"/>
                  </a:moveTo>
                  <a:lnTo>
                    <a:pt x="343" y="163"/>
                  </a:lnTo>
                  <a:lnTo>
                    <a:pt x="126" y="25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3" name="Google Shape;773;p11"/>
            <p:cNvSpPr/>
            <p:nvPr/>
          </p:nvSpPr>
          <p:spPr>
            <a:xfrm>
              <a:off x="1720" y="3116"/>
              <a:ext cx="31" cy="33"/>
            </a:xfrm>
            <a:custGeom>
              <a:avLst/>
              <a:gdLst/>
              <a:ahLst/>
              <a:cxnLst/>
              <a:rect l="l" t="t" r="r" b="b"/>
              <a:pathLst>
                <a:path w="343" h="361" extrusionOk="0">
                  <a:moveTo>
                    <a:pt x="212" y="0"/>
                  </a:moveTo>
                  <a:lnTo>
                    <a:pt x="0" y="104"/>
                  </a:lnTo>
                  <a:lnTo>
                    <a:pt x="126" y="361"/>
                  </a:lnTo>
                  <a:lnTo>
                    <a:pt x="343" y="267"/>
                  </a:lnTo>
                  <a:lnTo>
                    <a:pt x="212"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4" name="Google Shape;774;p11"/>
            <p:cNvSpPr/>
            <p:nvPr/>
          </p:nvSpPr>
          <p:spPr>
            <a:xfrm>
              <a:off x="1731" y="3140"/>
              <a:ext cx="30" cy="27"/>
            </a:xfrm>
            <a:custGeom>
              <a:avLst/>
              <a:gdLst/>
              <a:ahLst/>
              <a:cxnLst/>
              <a:rect l="l" t="t" r="r" b="b"/>
              <a:pathLst>
                <a:path w="326" h="294" extrusionOk="0">
                  <a:moveTo>
                    <a:pt x="217" y="0"/>
                  </a:moveTo>
                  <a:lnTo>
                    <a:pt x="0" y="94"/>
                  </a:lnTo>
                  <a:lnTo>
                    <a:pt x="326" y="294"/>
                  </a:lnTo>
                  <a:lnTo>
                    <a:pt x="217"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5" name="Google Shape;775;p11"/>
            <p:cNvSpPr/>
            <p:nvPr/>
          </p:nvSpPr>
          <p:spPr>
            <a:xfrm>
              <a:off x="1731" y="3149"/>
              <a:ext cx="30" cy="24"/>
            </a:xfrm>
            <a:custGeom>
              <a:avLst/>
              <a:gdLst/>
              <a:ahLst/>
              <a:cxnLst/>
              <a:rect l="l" t="t" r="r" b="b"/>
              <a:pathLst>
                <a:path w="326" h="263" extrusionOk="0">
                  <a:moveTo>
                    <a:pt x="0" y="0"/>
                  </a:moveTo>
                  <a:lnTo>
                    <a:pt x="326" y="200"/>
                  </a:lnTo>
                  <a:lnTo>
                    <a:pt x="98" y="263"/>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6" name="Google Shape;776;p11"/>
            <p:cNvSpPr/>
            <p:nvPr/>
          </p:nvSpPr>
          <p:spPr>
            <a:xfrm>
              <a:off x="1731" y="3140"/>
              <a:ext cx="30" cy="33"/>
            </a:xfrm>
            <a:custGeom>
              <a:avLst/>
              <a:gdLst/>
              <a:ahLst/>
              <a:cxnLst/>
              <a:rect l="l" t="t" r="r" b="b"/>
              <a:pathLst>
                <a:path w="326" h="357" extrusionOk="0">
                  <a:moveTo>
                    <a:pt x="217" y="0"/>
                  </a:moveTo>
                  <a:lnTo>
                    <a:pt x="0" y="94"/>
                  </a:lnTo>
                  <a:lnTo>
                    <a:pt x="98" y="357"/>
                  </a:lnTo>
                  <a:lnTo>
                    <a:pt x="326" y="294"/>
                  </a:lnTo>
                  <a:lnTo>
                    <a:pt x="217"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7" name="Google Shape;777;p11"/>
            <p:cNvSpPr/>
            <p:nvPr/>
          </p:nvSpPr>
          <p:spPr>
            <a:xfrm>
              <a:off x="1740" y="3167"/>
              <a:ext cx="26" cy="30"/>
            </a:xfrm>
            <a:custGeom>
              <a:avLst/>
              <a:gdLst/>
              <a:ahLst/>
              <a:cxnLst/>
              <a:rect l="l" t="t" r="r" b="b"/>
              <a:pathLst>
                <a:path w="288" h="331" extrusionOk="0">
                  <a:moveTo>
                    <a:pt x="228" y="0"/>
                  </a:moveTo>
                  <a:lnTo>
                    <a:pt x="0" y="63"/>
                  </a:lnTo>
                  <a:lnTo>
                    <a:pt x="288" y="331"/>
                  </a:lnTo>
                  <a:lnTo>
                    <a:pt x="228"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8" name="Google Shape;778;p11"/>
            <p:cNvSpPr/>
            <p:nvPr/>
          </p:nvSpPr>
          <p:spPr>
            <a:xfrm>
              <a:off x="1740" y="3173"/>
              <a:ext cx="26" cy="26"/>
            </a:xfrm>
            <a:custGeom>
              <a:avLst/>
              <a:gdLst/>
              <a:ahLst/>
              <a:cxnLst/>
              <a:rect l="l" t="t" r="r" b="b"/>
              <a:pathLst>
                <a:path w="288" h="292" extrusionOk="0">
                  <a:moveTo>
                    <a:pt x="0" y="0"/>
                  </a:moveTo>
                  <a:lnTo>
                    <a:pt x="288" y="268"/>
                  </a:lnTo>
                  <a:lnTo>
                    <a:pt x="54" y="292"/>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79" name="Google Shape;779;p11"/>
            <p:cNvSpPr/>
            <p:nvPr/>
          </p:nvSpPr>
          <p:spPr>
            <a:xfrm>
              <a:off x="1740" y="3167"/>
              <a:ext cx="26" cy="32"/>
            </a:xfrm>
            <a:custGeom>
              <a:avLst/>
              <a:gdLst/>
              <a:ahLst/>
              <a:cxnLst/>
              <a:rect l="l" t="t" r="r" b="b"/>
              <a:pathLst>
                <a:path w="288" h="355" extrusionOk="0">
                  <a:moveTo>
                    <a:pt x="228" y="0"/>
                  </a:moveTo>
                  <a:lnTo>
                    <a:pt x="0" y="63"/>
                  </a:lnTo>
                  <a:lnTo>
                    <a:pt x="54" y="355"/>
                  </a:lnTo>
                  <a:lnTo>
                    <a:pt x="288" y="331"/>
                  </a:lnTo>
                  <a:lnTo>
                    <a:pt x="228"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0" name="Google Shape;780;p11"/>
            <p:cNvSpPr/>
            <p:nvPr/>
          </p:nvSpPr>
          <p:spPr>
            <a:xfrm>
              <a:off x="1745" y="3197"/>
              <a:ext cx="22" cy="33"/>
            </a:xfrm>
            <a:custGeom>
              <a:avLst/>
              <a:gdLst/>
              <a:ahLst/>
              <a:cxnLst/>
              <a:rect l="l" t="t" r="r" b="b"/>
              <a:pathLst>
                <a:path w="243" h="361" extrusionOk="0">
                  <a:moveTo>
                    <a:pt x="234" y="0"/>
                  </a:moveTo>
                  <a:lnTo>
                    <a:pt x="0" y="24"/>
                  </a:lnTo>
                  <a:lnTo>
                    <a:pt x="243" y="361"/>
                  </a:lnTo>
                  <a:lnTo>
                    <a:pt x="234"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1" name="Google Shape;781;p11"/>
            <p:cNvSpPr/>
            <p:nvPr/>
          </p:nvSpPr>
          <p:spPr>
            <a:xfrm>
              <a:off x="1745" y="3199"/>
              <a:ext cx="22" cy="31"/>
            </a:xfrm>
            <a:custGeom>
              <a:avLst/>
              <a:gdLst/>
              <a:ahLst/>
              <a:cxnLst/>
              <a:rect l="l" t="t" r="r" b="b"/>
              <a:pathLst>
                <a:path w="243" h="337" extrusionOk="0">
                  <a:moveTo>
                    <a:pt x="0" y="0"/>
                  </a:moveTo>
                  <a:lnTo>
                    <a:pt x="243" y="337"/>
                  </a:lnTo>
                  <a:lnTo>
                    <a:pt x="7" y="327"/>
                  </a:lnTo>
                  <a:lnTo>
                    <a:pt x="0"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2" name="Google Shape;782;p11"/>
            <p:cNvSpPr/>
            <p:nvPr/>
          </p:nvSpPr>
          <p:spPr>
            <a:xfrm>
              <a:off x="1745" y="3197"/>
              <a:ext cx="22" cy="33"/>
            </a:xfrm>
            <a:custGeom>
              <a:avLst/>
              <a:gdLst/>
              <a:ahLst/>
              <a:cxnLst/>
              <a:rect l="l" t="t" r="r" b="b"/>
              <a:pathLst>
                <a:path w="243" h="361" extrusionOk="0">
                  <a:moveTo>
                    <a:pt x="234" y="0"/>
                  </a:moveTo>
                  <a:lnTo>
                    <a:pt x="0" y="24"/>
                  </a:lnTo>
                  <a:lnTo>
                    <a:pt x="7" y="351"/>
                  </a:lnTo>
                  <a:lnTo>
                    <a:pt x="243" y="361"/>
                  </a:lnTo>
                  <a:lnTo>
                    <a:pt x="234" y="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3" name="Google Shape;783;p11"/>
            <p:cNvSpPr/>
            <p:nvPr/>
          </p:nvSpPr>
          <p:spPr>
            <a:xfrm>
              <a:off x="1746" y="3229"/>
              <a:ext cx="21" cy="36"/>
            </a:xfrm>
            <a:custGeom>
              <a:avLst/>
              <a:gdLst/>
              <a:ahLst/>
              <a:cxnLst/>
              <a:rect l="l" t="t" r="r" b="b"/>
              <a:pathLst>
                <a:path w="236" h="401" extrusionOk="0">
                  <a:moveTo>
                    <a:pt x="236" y="10"/>
                  </a:moveTo>
                  <a:lnTo>
                    <a:pt x="0" y="0"/>
                  </a:lnTo>
                  <a:lnTo>
                    <a:pt x="194" y="401"/>
                  </a:lnTo>
                  <a:lnTo>
                    <a:pt x="236" y="1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4" name="Google Shape;784;p11"/>
            <p:cNvSpPr/>
            <p:nvPr/>
          </p:nvSpPr>
          <p:spPr>
            <a:xfrm>
              <a:off x="1742" y="3229"/>
              <a:ext cx="21" cy="36"/>
            </a:xfrm>
            <a:custGeom>
              <a:avLst/>
              <a:gdLst/>
              <a:ahLst/>
              <a:cxnLst/>
              <a:rect l="l" t="t" r="r" b="b"/>
              <a:pathLst>
                <a:path w="233" h="401" extrusionOk="0">
                  <a:moveTo>
                    <a:pt x="39" y="0"/>
                  </a:moveTo>
                  <a:lnTo>
                    <a:pt x="233" y="401"/>
                  </a:lnTo>
                  <a:lnTo>
                    <a:pt x="0" y="363"/>
                  </a:lnTo>
                  <a:lnTo>
                    <a:pt x="39"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5" name="Google Shape;785;p11"/>
            <p:cNvSpPr/>
            <p:nvPr/>
          </p:nvSpPr>
          <p:spPr>
            <a:xfrm>
              <a:off x="1742" y="3229"/>
              <a:ext cx="25" cy="36"/>
            </a:xfrm>
            <a:custGeom>
              <a:avLst/>
              <a:gdLst/>
              <a:ahLst/>
              <a:cxnLst/>
              <a:rect l="l" t="t" r="r" b="b"/>
              <a:pathLst>
                <a:path w="275" h="401" extrusionOk="0">
                  <a:moveTo>
                    <a:pt x="275" y="10"/>
                  </a:moveTo>
                  <a:lnTo>
                    <a:pt x="39" y="0"/>
                  </a:lnTo>
                  <a:lnTo>
                    <a:pt x="0" y="363"/>
                  </a:lnTo>
                  <a:lnTo>
                    <a:pt x="233" y="401"/>
                  </a:lnTo>
                  <a:lnTo>
                    <a:pt x="275" y="1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6" name="Google Shape;786;p11"/>
            <p:cNvSpPr/>
            <p:nvPr/>
          </p:nvSpPr>
          <p:spPr>
            <a:xfrm>
              <a:off x="1742" y="3262"/>
              <a:ext cx="21" cy="41"/>
            </a:xfrm>
            <a:custGeom>
              <a:avLst/>
              <a:gdLst/>
              <a:ahLst/>
              <a:cxnLst/>
              <a:rect l="l" t="t" r="r" b="b"/>
              <a:pathLst>
                <a:path w="233" h="458" extrusionOk="0">
                  <a:moveTo>
                    <a:pt x="233" y="38"/>
                  </a:moveTo>
                  <a:lnTo>
                    <a:pt x="0" y="0"/>
                  </a:lnTo>
                  <a:lnTo>
                    <a:pt x="143" y="458"/>
                  </a:lnTo>
                  <a:lnTo>
                    <a:pt x="233" y="38"/>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7" name="Google Shape;787;p11"/>
            <p:cNvSpPr/>
            <p:nvPr/>
          </p:nvSpPr>
          <p:spPr>
            <a:xfrm>
              <a:off x="1734" y="3262"/>
              <a:ext cx="21" cy="41"/>
            </a:xfrm>
            <a:custGeom>
              <a:avLst/>
              <a:gdLst/>
              <a:ahLst/>
              <a:cxnLst/>
              <a:rect l="l" t="t" r="r" b="b"/>
              <a:pathLst>
                <a:path w="229" h="458" extrusionOk="0">
                  <a:moveTo>
                    <a:pt x="86" y="0"/>
                  </a:moveTo>
                  <a:lnTo>
                    <a:pt x="229" y="458"/>
                  </a:lnTo>
                  <a:lnTo>
                    <a:pt x="0" y="398"/>
                  </a:lnTo>
                  <a:lnTo>
                    <a:pt x="86"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8" name="Google Shape;788;p11"/>
            <p:cNvSpPr/>
            <p:nvPr/>
          </p:nvSpPr>
          <p:spPr>
            <a:xfrm>
              <a:off x="1734" y="3262"/>
              <a:ext cx="29" cy="41"/>
            </a:xfrm>
            <a:custGeom>
              <a:avLst/>
              <a:gdLst/>
              <a:ahLst/>
              <a:cxnLst/>
              <a:rect l="l" t="t" r="r" b="b"/>
              <a:pathLst>
                <a:path w="319" h="458" extrusionOk="0">
                  <a:moveTo>
                    <a:pt x="319" y="38"/>
                  </a:moveTo>
                  <a:lnTo>
                    <a:pt x="86" y="0"/>
                  </a:lnTo>
                  <a:lnTo>
                    <a:pt x="0" y="398"/>
                  </a:lnTo>
                  <a:lnTo>
                    <a:pt x="229" y="458"/>
                  </a:lnTo>
                  <a:lnTo>
                    <a:pt x="319" y="38"/>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89" name="Google Shape;789;p11"/>
            <p:cNvSpPr/>
            <p:nvPr/>
          </p:nvSpPr>
          <p:spPr>
            <a:xfrm>
              <a:off x="1734" y="3298"/>
              <a:ext cx="21" cy="46"/>
            </a:xfrm>
            <a:custGeom>
              <a:avLst/>
              <a:gdLst/>
              <a:ahLst/>
              <a:cxnLst/>
              <a:rect l="l" t="t" r="r" b="b"/>
              <a:pathLst>
                <a:path w="229" h="511" extrusionOk="0">
                  <a:moveTo>
                    <a:pt x="229" y="60"/>
                  </a:moveTo>
                  <a:lnTo>
                    <a:pt x="0" y="0"/>
                  </a:lnTo>
                  <a:lnTo>
                    <a:pt x="89" y="511"/>
                  </a:lnTo>
                  <a:lnTo>
                    <a:pt x="229" y="6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0" name="Google Shape;790;p11"/>
            <p:cNvSpPr/>
            <p:nvPr/>
          </p:nvSpPr>
          <p:spPr>
            <a:xfrm>
              <a:off x="1722" y="3298"/>
              <a:ext cx="20" cy="46"/>
            </a:xfrm>
            <a:custGeom>
              <a:avLst/>
              <a:gdLst/>
              <a:ahLst/>
              <a:cxnLst/>
              <a:rect l="l" t="t" r="r" b="b"/>
              <a:pathLst>
                <a:path w="222" h="511" extrusionOk="0">
                  <a:moveTo>
                    <a:pt x="133" y="0"/>
                  </a:moveTo>
                  <a:lnTo>
                    <a:pt x="222" y="511"/>
                  </a:lnTo>
                  <a:lnTo>
                    <a:pt x="0" y="434"/>
                  </a:lnTo>
                  <a:lnTo>
                    <a:pt x="133" y="0"/>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1" name="Google Shape;791;p11"/>
            <p:cNvSpPr/>
            <p:nvPr/>
          </p:nvSpPr>
          <p:spPr>
            <a:xfrm>
              <a:off x="1722" y="3298"/>
              <a:ext cx="33" cy="46"/>
            </a:xfrm>
            <a:custGeom>
              <a:avLst/>
              <a:gdLst/>
              <a:ahLst/>
              <a:cxnLst/>
              <a:rect l="l" t="t" r="r" b="b"/>
              <a:pathLst>
                <a:path w="362" h="511" extrusionOk="0">
                  <a:moveTo>
                    <a:pt x="362" y="60"/>
                  </a:moveTo>
                  <a:lnTo>
                    <a:pt x="133" y="0"/>
                  </a:lnTo>
                  <a:lnTo>
                    <a:pt x="0" y="434"/>
                  </a:lnTo>
                  <a:lnTo>
                    <a:pt x="222" y="511"/>
                  </a:lnTo>
                  <a:lnTo>
                    <a:pt x="362" y="60"/>
                  </a:lnTo>
                </a:path>
              </a:pathLst>
            </a:custGeom>
            <a:noFill/>
            <a:ln w="9525" cap="flat" cmpd="sng">
              <a:solidFill>
                <a:srgbClr val="FFFF00"/>
              </a:solidFill>
              <a:prstDash val="solid"/>
              <a:round/>
              <a:headEnd type="none" w="med" len="med"/>
              <a:tailEnd type="none" w="med" len="med"/>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792" name="Google Shape;792;p11"/>
            <p:cNvSpPr/>
            <p:nvPr/>
          </p:nvSpPr>
          <p:spPr>
            <a:xfrm>
              <a:off x="1722" y="3337"/>
              <a:ext cx="20" cy="51"/>
            </a:xfrm>
            <a:custGeom>
              <a:avLst/>
              <a:gdLst/>
              <a:ahLst/>
              <a:cxnLst/>
              <a:rect l="l" t="t" r="r" b="b"/>
              <a:pathLst>
                <a:path w="222" h="559" extrusionOk="0">
                  <a:moveTo>
                    <a:pt x="222" y="77"/>
                  </a:moveTo>
                  <a:lnTo>
                    <a:pt x="0" y="0"/>
                  </a:lnTo>
                  <a:lnTo>
                    <a:pt x="35" y="559"/>
                  </a:lnTo>
                  <a:lnTo>
                    <a:pt x="222" y="77"/>
                  </a:lnTo>
                  <a:close/>
                </a:path>
              </a:pathLst>
            </a:custGeom>
            <a:solidFill>
              <a:srgbClr val="FFFF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sp>
        <p:nvSpPr>
          <p:cNvPr id="793" name="Google Shape;793;p11"/>
          <p:cNvSpPr/>
          <p:nvPr/>
        </p:nvSpPr>
        <p:spPr>
          <a:xfrm>
            <a:off x="5738953" y="4581034"/>
            <a:ext cx="239230" cy="225440"/>
          </a:xfrm>
          <a:prstGeom prst="triangle">
            <a:avLst>
              <a:gd name="adj" fmla="val 50000"/>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4" name="Google Shape;794;p11"/>
          <p:cNvSpPr/>
          <p:nvPr/>
        </p:nvSpPr>
        <p:spPr>
          <a:xfrm>
            <a:off x="5514769" y="2363688"/>
            <a:ext cx="208722" cy="208722"/>
          </a:xfrm>
          <a:prstGeom prst="ellipse">
            <a:avLst/>
          </a:prstGeom>
          <a:noFill/>
          <a:ln w="19050"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795" name="Google Shape;795;p11"/>
          <p:cNvSpPr/>
          <p:nvPr/>
        </p:nvSpPr>
        <p:spPr>
          <a:xfrm>
            <a:off x="5282983" y="2251595"/>
            <a:ext cx="231786" cy="4985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796" name="Google Shape;796;p11"/>
          <p:cNvCxnSpPr/>
          <p:nvPr/>
        </p:nvCxnSpPr>
        <p:spPr>
          <a:xfrm>
            <a:off x="5514769" y="2249202"/>
            <a:ext cx="0" cy="503217"/>
          </a:xfrm>
          <a:prstGeom prst="straightConnector1">
            <a:avLst/>
          </a:prstGeom>
          <a:noFill/>
          <a:ln w="9525" cap="flat" cmpd="sng">
            <a:solidFill>
              <a:schemeClr val="dk1"/>
            </a:solidFill>
            <a:prstDash val="solid"/>
            <a:round/>
            <a:headEnd type="none" w="sm" len="sm"/>
            <a:tailEnd type="none" w="sm" len="sm"/>
          </a:ln>
        </p:spPr>
      </p:cxnSp>
      <p:sp>
        <p:nvSpPr>
          <p:cNvPr id="797" name="Google Shape;797;p11"/>
          <p:cNvSpPr/>
          <p:nvPr/>
        </p:nvSpPr>
        <p:spPr>
          <a:xfrm rot="-5400000">
            <a:off x="5751213" y="4674535"/>
            <a:ext cx="228600" cy="49859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cxnSp>
        <p:nvCxnSpPr>
          <p:cNvPr id="798" name="Google Shape;798;p11"/>
          <p:cNvCxnSpPr/>
          <p:nvPr/>
        </p:nvCxnSpPr>
        <p:spPr>
          <a:xfrm rot="10800000" flipH="1">
            <a:off x="5614268" y="4805781"/>
            <a:ext cx="500544" cy="5746"/>
          </a:xfrm>
          <a:prstGeom prst="straightConnector1">
            <a:avLst/>
          </a:prstGeom>
          <a:noFill/>
          <a:ln w="9525" cap="flat" cmpd="sng">
            <a:solidFill>
              <a:schemeClr val="dk1"/>
            </a:solidFill>
            <a:prstDash val="solid"/>
            <a:round/>
            <a:headEnd type="none" w="sm" len="sm"/>
            <a:tailEnd type="none" w="sm" len="sm"/>
          </a:ln>
        </p:spPr>
      </p:cxnSp>
      <p:sp>
        <p:nvSpPr>
          <p:cNvPr id="799" name="Google Shape;799;p11"/>
          <p:cNvSpPr txBox="1"/>
          <p:nvPr/>
        </p:nvSpPr>
        <p:spPr>
          <a:xfrm>
            <a:off x="2394058" y="1788995"/>
            <a:ext cx="775276" cy="701859"/>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800" name="Google Shape;800;p11"/>
          <p:cNvSpPr txBox="1"/>
          <p:nvPr/>
        </p:nvSpPr>
        <p:spPr>
          <a:xfrm>
            <a:off x="1771588" y="3679039"/>
            <a:ext cx="782457" cy="395621"/>
          </a:xfrm>
          <a:prstGeom prst="rect">
            <a:avLst/>
          </a:prstGeom>
          <a:blipFill rotWithShape="1">
            <a:blip r:embed="rId4">
              <a:alphaModFix/>
            </a:blip>
            <a:stretch>
              <a:fillRect b="-62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801" name="Google Shape;801;p11"/>
          <p:cNvSpPr/>
          <p:nvPr/>
        </p:nvSpPr>
        <p:spPr>
          <a:xfrm rot="5400000">
            <a:off x="5639256" y="2015440"/>
            <a:ext cx="417930" cy="184150"/>
          </a:xfrm>
          <a:prstGeom prst="rightArrow">
            <a:avLst>
              <a:gd name="adj1" fmla="val 50000"/>
              <a:gd name="adj2" fmla="val 50000"/>
            </a:avLst>
          </a:prstGeom>
          <a:solidFill>
            <a:srgbClr val="FF0000"/>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2"/>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Brace Behavior Under Cyclic Axial Loading</a:t>
            </a:r>
            <a:endParaRPr/>
          </a:p>
        </p:txBody>
      </p:sp>
      <p:sp>
        <p:nvSpPr>
          <p:cNvPr id="808" name="Google Shape;808;p1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grpSp>
        <p:nvGrpSpPr>
          <p:cNvPr id="809" name="Google Shape;809;p12"/>
          <p:cNvGrpSpPr/>
          <p:nvPr/>
        </p:nvGrpSpPr>
        <p:grpSpPr>
          <a:xfrm>
            <a:off x="1477963" y="1697955"/>
            <a:ext cx="3657600" cy="4251325"/>
            <a:chOff x="564" y="816"/>
            <a:chExt cx="2304" cy="2678"/>
          </a:xfrm>
        </p:grpSpPr>
        <p:cxnSp>
          <p:nvCxnSpPr>
            <p:cNvPr id="810" name="Google Shape;810;p12"/>
            <p:cNvCxnSpPr/>
            <p:nvPr/>
          </p:nvCxnSpPr>
          <p:spPr>
            <a:xfrm>
              <a:off x="1716" y="816"/>
              <a:ext cx="0" cy="2678"/>
            </a:xfrm>
            <a:prstGeom prst="straightConnector1">
              <a:avLst/>
            </a:prstGeom>
            <a:noFill/>
            <a:ln w="38100" cap="flat" cmpd="sng">
              <a:solidFill>
                <a:schemeClr val="dk1"/>
              </a:solidFill>
              <a:prstDash val="solid"/>
              <a:round/>
              <a:headEnd type="triangle" w="med" len="med"/>
              <a:tailEnd type="none" w="med" len="med"/>
            </a:ln>
          </p:spPr>
        </p:cxnSp>
        <p:cxnSp>
          <p:nvCxnSpPr>
            <p:cNvPr id="811" name="Google Shape;811;p12"/>
            <p:cNvCxnSpPr/>
            <p:nvPr/>
          </p:nvCxnSpPr>
          <p:spPr>
            <a:xfrm>
              <a:off x="1716" y="816"/>
              <a:ext cx="0" cy="2304"/>
            </a:xfrm>
            <a:prstGeom prst="straightConnector1">
              <a:avLst/>
            </a:prstGeom>
            <a:noFill/>
            <a:ln w="38100" cap="flat" cmpd="sng">
              <a:solidFill>
                <a:schemeClr val="dk1"/>
              </a:solidFill>
              <a:prstDash val="solid"/>
              <a:round/>
              <a:headEnd type="triangle" w="med" len="med"/>
              <a:tailEnd type="none" w="med" len="med"/>
            </a:ln>
          </p:spPr>
        </p:cxnSp>
      </p:grpSp>
      <p:sp>
        <p:nvSpPr>
          <p:cNvPr id="812" name="Google Shape;812;p12"/>
          <p:cNvSpPr txBox="1"/>
          <p:nvPr/>
        </p:nvSpPr>
        <p:spPr>
          <a:xfrm>
            <a:off x="3078163" y="1240755"/>
            <a:ext cx="5334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P</a:t>
            </a:r>
            <a:endParaRPr/>
          </a:p>
        </p:txBody>
      </p:sp>
      <p:sp>
        <p:nvSpPr>
          <p:cNvPr id="813" name="Google Shape;813;p12"/>
          <p:cNvSpPr/>
          <p:nvPr/>
        </p:nvSpPr>
        <p:spPr>
          <a:xfrm>
            <a:off x="6419974" y="5636786"/>
            <a:ext cx="228600" cy="152400"/>
          </a:xfrm>
          <a:prstGeom prst="triangle">
            <a:avLst>
              <a:gd name="adj"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814" name="Google Shape;814;p12"/>
          <p:cNvCxnSpPr/>
          <p:nvPr/>
        </p:nvCxnSpPr>
        <p:spPr>
          <a:xfrm>
            <a:off x="6616824" y="5560586"/>
            <a:ext cx="2743200" cy="0"/>
          </a:xfrm>
          <a:prstGeom prst="straightConnector1">
            <a:avLst/>
          </a:prstGeom>
          <a:noFill/>
          <a:ln w="38100" cap="flat" cmpd="sng">
            <a:solidFill>
              <a:schemeClr val="dk1"/>
            </a:solidFill>
            <a:prstDash val="solid"/>
            <a:round/>
            <a:headEnd type="none" w="med" len="med"/>
            <a:tailEnd type="none" w="med" len="med"/>
          </a:ln>
        </p:spPr>
      </p:cxnSp>
      <p:sp>
        <p:nvSpPr>
          <p:cNvPr id="815" name="Google Shape;815;p12"/>
          <p:cNvSpPr/>
          <p:nvPr/>
        </p:nvSpPr>
        <p:spPr>
          <a:xfrm>
            <a:off x="6464424" y="5484386"/>
            <a:ext cx="152400" cy="152400"/>
          </a:xfrm>
          <a:prstGeom prst="ellipse">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16" name="Google Shape;816;p12"/>
          <p:cNvSpPr/>
          <p:nvPr/>
        </p:nvSpPr>
        <p:spPr>
          <a:xfrm>
            <a:off x="9360024" y="5484386"/>
            <a:ext cx="152400" cy="152400"/>
          </a:xfrm>
          <a:prstGeom prst="ellipse">
            <a:avLst/>
          </a:prstGeom>
          <a:noFill/>
          <a:ln w="222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817" name="Google Shape;817;p12"/>
          <p:cNvGrpSpPr/>
          <p:nvPr/>
        </p:nvGrpSpPr>
        <p:grpSpPr>
          <a:xfrm>
            <a:off x="6312024" y="5789186"/>
            <a:ext cx="457200" cy="76200"/>
            <a:chOff x="3264" y="1728"/>
            <a:chExt cx="288" cy="48"/>
          </a:xfrm>
        </p:grpSpPr>
        <p:cxnSp>
          <p:nvCxnSpPr>
            <p:cNvPr id="818" name="Google Shape;818;p12"/>
            <p:cNvCxnSpPr/>
            <p:nvPr/>
          </p:nvCxnSpPr>
          <p:spPr>
            <a:xfrm>
              <a:off x="3264" y="1728"/>
              <a:ext cx="288" cy="0"/>
            </a:xfrm>
            <a:prstGeom prst="straightConnector1">
              <a:avLst/>
            </a:prstGeom>
            <a:noFill/>
            <a:ln w="19050" cap="flat" cmpd="sng">
              <a:solidFill>
                <a:schemeClr val="dk1"/>
              </a:solidFill>
              <a:prstDash val="solid"/>
              <a:round/>
              <a:headEnd type="none" w="med" len="med"/>
              <a:tailEnd type="none" w="med" len="med"/>
            </a:ln>
          </p:spPr>
        </p:cxnSp>
        <p:cxnSp>
          <p:nvCxnSpPr>
            <p:cNvPr id="819" name="Google Shape;819;p12"/>
            <p:cNvCxnSpPr/>
            <p:nvPr/>
          </p:nvCxnSpPr>
          <p:spPr>
            <a:xfrm flipH="1">
              <a:off x="3264"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820" name="Google Shape;820;p12"/>
            <p:cNvCxnSpPr/>
            <p:nvPr/>
          </p:nvCxnSpPr>
          <p:spPr>
            <a:xfrm flipH="1">
              <a:off x="3312"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821" name="Google Shape;821;p12"/>
            <p:cNvCxnSpPr/>
            <p:nvPr/>
          </p:nvCxnSpPr>
          <p:spPr>
            <a:xfrm flipH="1">
              <a:off x="3360"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822" name="Google Shape;822;p12"/>
            <p:cNvCxnSpPr/>
            <p:nvPr/>
          </p:nvCxnSpPr>
          <p:spPr>
            <a:xfrm flipH="1">
              <a:off x="3408"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823" name="Google Shape;823;p12"/>
            <p:cNvCxnSpPr/>
            <p:nvPr/>
          </p:nvCxnSpPr>
          <p:spPr>
            <a:xfrm flipH="1">
              <a:off x="3408" y="1728"/>
              <a:ext cx="48" cy="48"/>
            </a:xfrm>
            <a:prstGeom prst="straightConnector1">
              <a:avLst/>
            </a:prstGeom>
            <a:noFill/>
            <a:ln w="19050" cap="flat" cmpd="sng">
              <a:solidFill>
                <a:schemeClr val="dk1"/>
              </a:solidFill>
              <a:prstDash val="solid"/>
              <a:round/>
              <a:headEnd type="none" w="med" len="med"/>
              <a:tailEnd type="none" w="med" len="med"/>
            </a:ln>
          </p:spPr>
        </p:cxnSp>
        <p:cxnSp>
          <p:nvCxnSpPr>
            <p:cNvPr id="824" name="Google Shape;824;p12"/>
            <p:cNvCxnSpPr/>
            <p:nvPr/>
          </p:nvCxnSpPr>
          <p:spPr>
            <a:xfrm flipH="1">
              <a:off x="3456" y="1728"/>
              <a:ext cx="48" cy="48"/>
            </a:xfrm>
            <a:prstGeom prst="straightConnector1">
              <a:avLst/>
            </a:prstGeom>
            <a:noFill/>
            <a:ln w="19050" cap="flat" cmpd="sng">
              <a:solidFill>
                <a:schemeClr val="dk1"/>
              </a:solidFill>
              <a:prstDash val="solid"/>
              <a:round/>
              <a:headEnd type="none" w="med" len="med"/>
              <a:tailEnd type="none" w="med" len="med"/>
            </a:ln>
          </p:spPr>
        </p:cxnSp>
      </p:grpSp>
      <p:grpSp>
        <p:nvGrpSpPr>
          <p:cNvPr id="825" name="Google Shape;825;p12"/>
          <p:cNvGrpSpPr/>
          <p:nvPr/>
        </p:nvGrpSpPr>
        <p:grpSpPr>
          <a:xfrm>
            <a:off x="9207624" y="5636786"/>
            <a:ext cx="457200" cy="228600"/>
            <a:chOff x="5088" y="1632"/>
            <a:chExt cx="288" cy="144"/>
          </a:xfrm>
        </p:grpSpPr>
        <p:sp>
          <p:nvSpPr>
            <p:cNvPr id="826" name="Google Shape;826;p12"/>
            <p:cNvSpPr/>
            <p:nvPr/>
          </p:nvSpPr>
          <p:spPr>
            <a:xfrm>
              <a:off x="5164" y="1632"/>
              <a:ext cx="144" cy="96"/>
            </a:xfrm>
            <a:prstGeom prst="triangle">
              <a:avLst>
                <a:gd name="adj" fmla="val 50000"/>
              </a:avLst>
            </a:prstGeom>
            <a:no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827" name="Google Shape;827;p12"/>
            <p:cNvGrpSpPr/>
            <p:nvPr/>
          </p:nvGrpSpPr>
          <p:grpSpPr>
            <a:xfrm>
              <a:off x="5088" y="1728"/>
              <a:ext cx="288" cy="48"/>
              <a:chOff x="5088" y="1728"/>
              <a:chExt cx="288" cy="48"/>
            </a:xfrm>
          </p:grpSpPr>
          <p:cxnSp>
            <p:nvCxnSpPr>
              <p:cNvPr id="828" name="Google Shape;828;p12"/>
              <p:cNvCxnSpPr/>
              <p:nvPr/>
            </p:nvCxnSpPr>
            <p:spPr>
              <a:xfrm>
                <a:off x="5088" y="1728"/>
                <a:ext cx="288" cy="0"/>
              </a:xfrm>
              <a:prstGeom prst="straightConnector1">
                <a:avLst/>
              </a:prstGeom>
              <a:noFill/>
              <a:ln w="19050" cap="flat" cmpd="sng">
                <a:solidFill>
                  <a:schemeClr val="dk1"/>
                </a:solidFill>
                <a:prstDash val="solid"/>
                <a:round/>
                <a:headEnd type="none" w="med" len="med"/>
                <a:tailEnd type="none" w="med" len="med"/>
              </a:ln>
            </p:spPr>
          </p:cxnSp>
          <p:sp>
            <p:nvSpPr>
              <p:cNvPr id="829" name="Google Shape;829;p12"/>
              <p:cNvSpPr/>
              <p:nvPr/>
            </p:nvSpPr>
            <p:spPr>
              <a:xfrm>
                <a:off x="5109"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30" name="Google Shape;830;p12"/>
              <p:cNvSpPr/>
              <p:nvPr/>
            </p:nvSpPr>
            <p:spPr>
              <a:xfrm>
                <a:off x="5205"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31" name="Google Shape;831;p12"/>
              <p:cNvSpPr/>
              <p:nvPr/>
            </p:nvSpPr>
            <p:spPr>
              <a:xfrm>
                <a:off x="5301" y="1728"/>
                <a:ext cx="48" cy="48"/>
              </a:xfrm>
              <a:prstGeom prst="ellipse">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cxnSp>
        <p:nvCxnSpPr>
          <p:cNvPr id="832" name="Google Shape;832;p12"/>
          <p:cNvCxnSpPr/>
          <p:nvPr/>
        </p:nvCxnSpPr>
        <p:spPr>
          <a:xfrm>
            <a:off x="3217863" y="4663405"/>
            <a:ext cx="190500" cy="0"/>
          </a:xfrm>
          <a:prstGeom prst="straightConnector1">
            <a:avLst/>
          </a:prstGeom>
          <a:noFill/>
          <a:ln w="28575" cap="flat" cmpd="sng">
            <a:solidFill>
              <a:schemeClr val="dk1"/>
            </a:solidFill>
            <a:prstDash val="solid"/>
            <a:round/>
            <a:headEnd type="none" w="med" len="med"/>
            <a:tailEnd type="none" w="med" len="med"/>
          </a:ln>
        </p:spPr>
      </p:cxnSp>
      <p:cxnSp>
        <p:nvCxnSpPr>
          <p:cNvPr id="833" name="Google Shape;833;p12"/>
          <p:cNvCxnSpPr/>
          <p:nvPr/>
        </p:nvCxnSpPr>
        <p:spPr>
          <a:xfrm>
            <a:off x="3214688" y="1934493"/>
            <a:ext cx="190500" cy="0"/>
          </a:xfrm>
          <a:prstGeom prst="straightConnector1">
            <a:avLst/>
          </a:prstGeom>
          <a:noFill/>
          <a:ln w="28575" cap="flat" cmpd="sng">
            <a:solidFill>
              <a:schemeClr val="dk1"/>
            </a:solidFill>
            <a:prstDash val="solid"/>
            <a:round/>
            <a:headEnd type="none" w="med" len="med"/>
            <a:tailEnd type="none" w="med" len="med"/>
          </a:ln>
        </p:spPr>
      </p:cxnSp>
      <p:sp>
        <p:nvSpPr>
          <p:cNvPr id="834" name="Google Shape;834;p12"/>
          <p:cNvSpPr txBox="1"/>
          <p:nvPr/>
        </p:nvSpPr>
        <p:spPr>
          <a:xfrm>
            <a:off x="2665413" y="1774155"/>
            <a:ext cx="73025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Narrow"/>
              <a:buNone/>
            </a:pPr>
            <a:r>
              <a:rPr lang="en-US" sz="1800" b="1">
                <a:solidFill>
                  <a:schemeClr val="dk1"/>
                </a:solidFill>
                <a:latin typeface="Arial Narrow"/>
                <a:ea typeface="Arial Narrow"/>
                <a:cs typeface="Arial Narrow"/>
                <a:sym typeface="Arial Narrow"/>
              </a:rPr>
              <a:t>P</a:t>
            </a:r>
            <a:r>
              <a:rPr lang="en-US" sz="1800" b="1" baseline="-25000">
                <a:solidFill>
                  <a:schemeClr val="dk1"/>
                </a:solidFill>
                <a:latin typeface="Arial Narrow"/>
                <a:ea typeface="Arial Narrow"/>
                <a:cs typeface="Arial Narrow"/>
                <a:sym typeface="Arial Narrow"/>
              </a:rPr>
              <a:t>y</a:t>
            </a:r>
            <a:endParaRPr sz="1800" b="1">
              <a:solidFill>
                <a:schemeClr val="dk1"/>
              </a:solidFill>
              <a:latin typeface="Arial Narrow"/>
              <a:ea typeface="Arial Narrow"/>
              <a:cs typeface="Arial Narrow"/>
              <a:sym typeface="Arial Narrow"/>
            </a:endParaRPr>
          </a:p>
        </p:txBody>
      </p:sp>
      <p:sp>
        <p:nvSpPr>
          <p:cNvPr id="835" name="Google Shape;835;p12"/>
          <p:cNvSpPr/>
          <p:nvPr/>
        </p:nvSpPr>
        <p:spPr>
          <a:xfrm flipH="1">
            <a:off x="10083924" y="5408186"/>
            <a:ext cx="622300" cy="228600"/>
          </a:xfrm>
          <a:prstGeom prst="rightArrow">
            <a:avLst>
              <a:gd name="adj1" fmla="val 50000"/>
              <a:gd name="adj2" fmla="val 68056"/>
            </a:avLst>
          </a:prstGeom>
          <a:solidFill>
            <a:srgbClr val="FF0000"/>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36" name="Google Shape;836;p12"/>
          <p:cNvSpPr txBox="1"/>
          <p:nvPr/>
        </p:nvSpPr>
        <p:spPr>
          <a:xfrm>
            <a:off x="10083924" y="5027186"/>
            <a:ext cx="6985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P</a:t>
            </a:r>
            <a:endParaRPr/>
          </a:p>
        </p:txBody>
      </p:sp>
      <p:sp>
        <p:nvSpPr>
          <p:cNvPr id="837" name="Google Shape;837;p12"/>
          <p:cNvSpPr/>
          <p:nvPr/>
        </p:nvSpPr>
        <p:spPr>
          <a:xfrm>
            <a:off x="2073276" y="3507705"/>
            <a:ext cx="427037" cy="447675"/>
          </a:xfrm>
          <a:custGeom>
            <a:avLst/>
            <a:gdLst/>
            <a:ahLst/>
            <a:cxnLst/>
            <a:rect l="l" t="t" r="r" b="b"/>
            <a:pathLst>
              <a:path w="269" h="282" extrusionOk="0">
                <a:moveTo>
                  <a:pt x="0" y="282"/>
                </a:moveTo>
                <a:lnTo>
                  <a:pt x="269" y="0"/>
                </a:ln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8" name="Google Shape;838;p12"/>
          <p:cNvSpPr/>
          <p:nvPr/>
        </p:nvSpPr>
        <p:spPr>
          <a:xfrm>
            <a:off x="4157663" y="3552155"/>
            <a:ext cx="247650" cy="647700"/>
          </a:xfrm>
          <a:custGeom>
            <a:avLst/>
            <a:gdLst/>
            <a:ahLst/>
            <a:cxnLst/>
            <a:rect l="l" t="t" r="r" b="b"/>
            <a:pathLst>
              <a:path w="156" h="408" extrusionOk="0">
                <a:moveTo>
                  <a:pt x="156" y="0"/>
                </a:moveTo>
                <a:cubicBezTo>
                  <a:pt x="139" y="82"/>
                  <a:pt x="122" y="164"/>
                  <a:pt x="96" y="232"/>
                </a:cubicBezTo>
                <a:cubicBezTo>
                  <a:pt x="70" y="300"/>
                  <a:pt x="35" y="354"/>
                  <a:pt x="0" y="408"/>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39" name="Google Shape;839;p12"/>
          <p:cNvSpPr/>
          <p:nvPr/>
        </p:nvSpPr>
        <p:spPr>
          <a:xfrm>
            <a:off x="3082926" y="3539455"/>
            <a:ext cx="204787" cy="1092200"/>
          </a:xfrm>
          <a:custGeom>
            <a:avLst/>
            <a:gdLst/>
            <a:ahLst/>
            <a:cxnLst/>
            <a:rect l="l" t="t" r="r" b="b"/>
            <a:pathLst>
              <a:path w="129" h="688" extrusionOk="0">
                <a:moveTo>
                  <a:pt x="129" y="0"/>
                </a:moveTo>
                <a:cubicBezTo>
                  <a:pt x="110" y="157"/>
                  <a:pt x="91" y="317"/>
                  <a:pt x="69" y="432"/>
                </a:cubicBezTo>
                <a:cubicBezTo>
                  <a:pt x="47" y="547"/>
                  <a:pt x="14" y="635"/>
                  <a:pt x="0" y="688"/>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0" name="Google Shape;840;p12"/>
          <p:cNvSpPr/>
          <p:nvPr/>
        </p:nvSpPr>
        <p:spPr>
          <a:xfrm>
            <a:off x="2101851" y="3972843"/>
            <a:ext cx="957262" cy="654050"/>
          </a:xfrm>
          <a:custGeom>
            <a:avLst/>
            <a:gdLst/>
            <a:ahLst/>
            <a:cxnLst/>
            <a:rect l="l" t="t" r="r" b="b"/>
            <a:pathLst>
              <a:path w="603" h="412" extrusionOk="0">
                <a:moveTo>
                  <a:pt x="603" y="412"/>
                </a:moveTo>
                <a:cubicBezTo>
                  <a:pt x="592" y="369"/>
                  <a:pt x="583" y="215"/>
                  <a:pt x="531" y="151"/>
                </a:cubicBezTo>
                <a:cubicBezTo>
                  <a:pt x="479" y="87"/>
                  <a:pt x="376" y="50"/>
                  <a:pt x="288" y="25"/>
                </a:cubicBezTo>
                <a:cubicBezTo>
                  <a:pt x="200" y="0"/>
                  <a:pt x="60" y="6"/>
                  <a:pt x="0" y="1"/>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1" name="Google Shape;841;p12"/>
          <p:cNvSpPr/>
          <p:nvPr/>
        </p:nvSpPr>
        <p:spPr>
          <a:xfrm>
            <a:off x="2500313" y="1915443"/>
            <a:ext cx="2152650" cy="1579562"/>
          </a:xfrm>
          <a:custGeom>
            <a:avLst/>
            <a:gdLst/>
            <a:ahLst/>
            <a:cxnLst/>
            <a:rect l="l" t="t" r="r" b="b"/>
            <a:pathLst>
              <a:path w="1356" h="995" extrusionOk="0">
                <a:moveTo>
                  <a:pt x="0" y="995"/>
                </a:moveTo>
                <a:cubicBezTo>
                  <a:pt x="69" y="936"/>
                  <a:pt x="139" y="878"/>
                  <a:pt x="236" y="791"/>
                </a:cubicBezTo>
                <a:cubicBezTo>
                  <a:pt x="333" y="704"/>
                  <a:pt x="500" y="563"/>
                  <a:pt x="584" y="475"/>
                </a:cubicBezTo>
                <a:cubicBezTo>
                  <a:pt x="668" y="387"/>
                  <a:pt x="691" y="334"/>
                  <a:pt x="740" y="263"/>
                </a:cubicBezTo>
                <a:cubicBezTo>
                  <a:pt x="789" y="192"/>
                  <a:pt x="817" y="90"/>
                  <a:pt x="876" y="47"/>
                </a:cubicBezTo>
                <a:cubicBezTo>
                  <a:pt x="935" y="4"/>
                  <a:pt x="1012" y="14"/>
                  <a:pt x="1092" y="7"/>
                </a:cubicBezTo>
                <a:cubicBezTo>
                  <a:pt x="1172" y="0"/>
                  <a:pt x="1264" y="1"/>
                  <a:pt x="1356" y="3"/>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2" name="Google Shape;842;p12"/>
          <p:cNvSpPr/>
          <p:nvPr/>
        </p:nvSpPr>
        <p:spPr>
          <a:xfrm>
            <a:off x="4421188" y="1955130"/>
            <a:ext cx="273050" cy="1525588"/>
          </a:xfrm>
          <a:custGeom>
            <a:avLst/>
            <a:gdLst/>
            <a:ahLst/>
            <a:cxnLst/>
            <a:rect l="l" t="t" r="r" b="b"/>
            <a:pathLst>
              <a:path w="172" h="961" extrusionOk="0">
                <a:moveTo>
                  <a:pt x="172" y="0"/>
                </a:moveTo>
                <a:lnTo>
                  <a:pt x="0" y="961"/>
                </a:ln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3" name="Google Shape;843;p12"/>
          <p:cNvSpPr/>
          <p:nvPr/>
        </p:nvSpPr>
        <p:spPr>
          <a:xfrm>
            <a:off x="1681163" y="3964905"/>
            <a:ext cx="2413000" cy="241300"/>
          </a:xfrm>
          <a:custGeom>
            <a:avLst/>
            <a:gdLst/>
            <a:ahLst/>
            <a:cxnLst/>
            <a:rect l="l" t="t" r="r" b="b"/>
            <a:pathLst>
              <a:path w="1520" h="152" extrusionOk="0">
                <a:moveTo>
                  <a:pt x="1520" y="152"/>
                </a:moveTo>
                <a:cubicBezTo>
                  <a:pt x="1504" y="130"/>
                  <a:pt x="1489" y="108"/>
                  <a:pt x="1464" y="92"/>
                </a:cubicBezTo>
                <a:cubicBezTo>
                  <a:pt x="1439" y="76"/>
                  <a:pt x="1407" y="65"/>
                  <a:pt x="1368" y="56"/>
                </a:cubicBezTo>
                <a:cubicBezTo>
                  <a:pt x="1329" y="47"/>
                  <a:pt x="1331" y="45"/>
                  <a:pt x="1232" y="40"/>
                </a:cubicBezTo>
                <a:cubicBezTo>
                  <a:pt x="1133" y="35"/>
                  <a:pt x="977" y="31"/>
                  <a:pt x="772" y="24"/>
                </a:cubicBezTo>
                <a:cubicBezTo>
                  <a:pt x="567" y="17"/>
                  <a:pt x="283" y="8"/>
                  <a:pt x="0" y="0"/>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4" name="Google Shape;844;p12"/>
          <p:cNvSpPr/>
          <p:nvPr/>
        </p:nvSpPr>
        <p:spPr>
          <a:xfrm>
            <a:off x="8966324" y="5484386"/>
            <a:ext cx="152400" cy="152400"/>
          </a:xfrm>
          <a:prstGeom prst="ellipse">
            <a:avLst/>
          </a:prstGeom>
          <a:noFill/>
          <a:ln w="22225" cap="flat"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45" name="Google Shape;845;p12"/>
          <p:cNvSpPr txBox="1"/>
          <p:nvPr/>
        </p:nvSpPr>
        <p:spPr>
          <a:xfrm>
            <a:off x="3306763" y="4472905"/>
            <a:ext cx="73025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Narrow"/>
              <a:buNone/>
            </a:pPr>
            <a:r>
              <a:rPr lang="en-US" sz="1800" b="1">
                <a:solidFill>
                  <a:schemeClr val="dk1"/>
                </a:solidFill>
                <a:latin typeface="Arial Narrow"/>
                <a:ea typeface="Arial Narrow"/>
                <a:cs typeface="Arial Narrow"/>
                <a:sym typeface="Arial Narrow"/>
              </a:rPr>
              <a:t>P</a:t>
            </a:r>
            <a:r>
              <a:rPr lang="en-US" sz="1800" b="1" baseline="-25000">
                <a:solidFill>
                  <a:schemeClr val="dk1"/>
                </a:solidFill>
                <a:latin typeface="Arial Narrow"/>
                <a:ea typeface="Arial Narrow"/>
                <a:cs typeface="Arial Narrow"/>
                <a:sym typeface="Arial Narrow"/>
              </a:rPr>
              <a:t>CR</a:t>
            </a:r>
            <a:endParaRPr sz="1800" b="1">
              <a:solidFill>
                <a:schemeClr val="dk1"/>
              </a:solidFill>
              <a:latin typeface="Arial Narrow"/>
              <a:ea typeface="Arial Narrow"/>
              <a:cs typeface="Arial Narrow"/>
              <a:sym typeface="Arial Narrow"/>
            </a:endParaRPr>
          </a:p>
        </p:txBody>
      </p:sp>
      <p:cxnSp>
        <p:nvCxnSpPr>
          <p:cNvPr id="846" name="Google Shape;846;p12"/>
          <p:cNvCxnSpPr/>
          <p:nvPr/>
        </p:nvCxnSpPr>
        <p:spPr>
          <a:xfrm>
            <a:off x="3214688" y="5122193"/>
            <a:ext cx="190500" cy="0"/>
          </a:xfrm>
          <a:prstGeom prst="straightConnector1">
            <a:avLst/>
          </a:prstGeom>
          <a:noFill/>
          <a:ln w="28575" cap="flat" cmpd="sng">
            <a:solidFill>
              <a:schemeClr val="dk1"/>
            </a:solidFill>
            <a:prstDash val="solid"/>
            <a:round/>
            <a:headEnd type="none" w="med" len="med"/>
            <a:tailEnd type="none" w="med" len="med"/>
          </a:ln>
        </p:spPr>
      </p:cxnSp>
      <p:sp>
        <p:nvSpPr>
          <p:cNvPr id="847" name="Google Shape;847;p12"/>
          <p:cNvSpPr txBox="1"/>
          <p:nvPr/>
        </p:nvSpPr>
        <p:spPr>
          <a:xfrm>
            <a:off x="3287713" y="4938043"/>
            <a:ext cx="73025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800"/>
              <a:buFont typeface="Arial Narrow"/>
              <a:buNone/>
            </a:pPr>
            <a:r>
              <a:rPr lang="en-US" sz="1800" b="1">
                <a:solidFill>
                  <a:schemeClr val="dk1"/>
                </a:solidFill>
                <a:latin typeface="Arial Narrow"/>
                <a:ea typeface="Arial Narrow"/>
                <a:cs typeface="Arial Narrow"/>
                <a:sym typeface="Arial Narrow"/>
              </a:rPr>
              <a:t>P</a:t>
            </a:r>
            <a:r>
              <a:rPr lang="en-US" sz="1800" b="1" baseline="-25000">
                <a:solidFill>
                  <a:schemeClr val="dk1"/>
                </a:solidFill>
                <a:latin typeface="Arial Narrow"/>
                <a:ea typeface="Arial Narrow"/>
                <a:cs typeface="Arial Narrow"/>
                <a:sym typeface="Arial Narrow"/>
              </a:rPr>
              <a:t>y</a:t>
            </a:r>
            <a:endParaRPr sz="1800" b="1">
              <a:solidFill>
                <a:schemeClr val="dk1"/>
              </a:solidFill>
              <a:latin typeface="Arial Narrow"/>
              <a:ea typeface="Arial Narrow"/>
              <a:cs typeface="Arial Narrow"/>
              <a:sym typeface="Arial Narrow"/>
            </a:endParaRPr>
          </a:p>
        </p:txBody>
      </p:sp>
      <p:sp>
        <p:nvSpPr>
          <p:cNvPr id="848" name="Google Shape;848;p12"/>
          <p:cNvSpPr/>
          <p:nvPr/>
        </p:nvSpPr>
        <p:spPr>
          <a:xfrm>
            <a:off x="3333751" y="1883693"/>
            <a:ext cx="1668462" cy="1644650"/>
          </a:xfrm>
          <a:custGeom>
            <a:avLst/>
            <a:gdLst/>
            <a:ahLst/>
            <a:cxnLst/>
            <a:rect l="l" t="t" r="r" b="b"/>
            <a:pathLst>
              <a:path w="1051" h="1036" extrusionOk="0">
                <a:moveTo>
                  <a:pt x="0" y="1036"/>
                </a:moveTo>
                <a:cubicBezTo>
                  <a:pt x="87" y="753"/>
                  <a:pt x="175" y="471"/>
                  <a:pt x="239" y="319"/>
                </a:cubicBezTo>
                <a:cubicBezTo>
                  <a:pt x="303" y="167"/>
                  <a:pt x="318" y="175"/>
                  <a:pt x="382" y="127"/>
                </a:cubicBezTo>
                <a:cubicBezTo>
                  <a:pt x="446" y="79"/>
                  <a:pt x="510" y="53"/>
                  <a:pt x="621" y="32"/>
                </a:cubicBezTo>
                <a:cubicBezTo>
                  <a:pt x="732" y="11"/>
                  <a:pt x="962" y="7"/>
                  <a:pt x="1051" y="0"/>
                </a:cubicBezTo>
              </a:path>
            </a:pathLst>
          </a:cu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49" name="Google Shape;849;p12"/>
          <p:cNvSpPr/>
          <p:nvPr/>
        </p:nvSpPr>
        <p:spPr>
          <a:xfrm>
            <a:off x="3408363" y="1858293"/>
            <a:ext cx="1593850" cy="3340100"/>
          </a:xfrm>
          <a:custGeom>
            <a:avLst/>
            <a:gdLst/>
            <a:ahLst/>
            <a:cxnLst/>
            <a:rect l="l" t="t" r="r" b="b"/>
            <a:pathLst>
              <a:path w="1004" h="2104" extrusionOk="0">
                <a:moveTo>
                  <a:pt x="1004" y="0"/>
                </a:moveTo>
                <a:cubicBezTo>
                  <a:pt x="952" y="366"/>
                  <a:pt x="900" y="733"/>
                  <a:pt x="813" y="1052"/>
                </a:cubicBezTo>
                <a:cubicBezTo>
                  <a:pt x="726" y="1371"/>
                  <a:pt x="614" y="1737"/>
                  <a:pt x="479" y="1912"/>
                </a:cubicBezTo>
                <a:cubicBezTo>
                  <a:pt x="344" y="2087"/>
                  <a:pt x="72" y="2080"/>
                  <a:pt x="0" y="2104"/>
                </a:cubicBezTo>
              </a:path>
            </a:pathLst>
          </a:cu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0" name="Google Shape;850;p12"/>
          <p:cNvSpPr/>
          <p:nvPr/>
        </p:nvSpPr>
        <p:spPr>
          <a:xfrm>
            <a:off x="1516063" y="5184105"/>
            <a:ext cx="1892300" cy="15875"/>
          </a:xfrm>
          <a:custGeom>
            <a:avLst/>
            <a:gdLst/>
            <a:ahLst/>
            <a:cxnLst/>
            <a:rect l="l" t="t" r="r" b="b"/>
            <a:pathLst>
              <a:path w="1192" h="10" extrusionOk="0">
                <a:moveTo>
                  <a:pt x="1192" y="9"/>
                </a:moveTo>
                <a:cubicBezTo>
                  <a:pt x="1060" y="9"/>
                  <a:pt x="961" y="10"/>
                  <a:pt x="762" y="9"/>
                </a:cubicBezTo>
                <a:cubicBezTo>
                  <a:pt x="563" y="8"/>
                  <a:pt x="159" y="2"/>
                  <a:pt x="0" y="0"/>
                </a:cubicBezTo>
              </a:path>
            </a:pathLst>
          </a:cu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851" name="Google Shape;851;p12"/>
          <p:cNvCxnSpPr/>
          <p:nvPr/>
        </p:nvCxnSpPr>
        <p:spPr>
          <a:xfrm>
            <a:off x="4652963" y="1915443"/>
            <a:ext cx="41275" cy="0"/>
          </a:xfrm>
          <a:prstGeom prst="straightConnector1">
            <a:avLst/>
          </a:prstGeom>
          <a:noFill/>
          <a:ln w="19050" cap="rnd" cmpd="sng">
            <a:solidFill>
              <a:schemeClr val="dk1"/>
            </a:solidFill>
            <a:prstDash val="dot"/>
            <a:round/>
            <a:headEnd type="none" w="med" len="med"/>
            <a:tailEnd type="none" w="med" len="med"/>
          </a:ln>
        </p:spPr>
      </p:cxnSp>
      <p:sp>
        <p:nvSpPr>
          <p:cNvPr id="852" name="Google Shape;852;p12"/>
          <p:cNvSpPr/>
          <p:nvPr/>
        </p:nvSpPr>
        <p:spPr>
          <a:xfrm>
            <a:off x="4100513" y="4199855"/>
            <a:ext cx="53975" cy="52388"/>
          </a:xfrm>
          <a:custGeom>
            <a:avLst/>
            <a:gdLst/>
            <a:ahLst/>
            <a:cxnLst/>
            <a:rect l="l" t="t" r="r" b="b"/>
            <a:pathLst>
              <a:path w="34" h="33" extrusionOk="0">
                <a:moveTo>
                  <a:pt x="34" y="0"/>
                </a:moveTo>
                <a:cubicBezTo>
                  <a:pt x="25" y="15"/>
                  <a:pt x="16" y="31"/>
                  <a:pt x="10" y="32"/>
                </a:cubicBezTo>
                <a:cubicBezTo>
                  <a:pt x="4" y="33"/>
                  <a:pt x="0" y="7"/>
                  <a:pt x="0" y="6"/>
                </a:cubicBezTo>
              </a:path>
            </a:pathLst>
          </a:custGeom>
          <a:noFill/>
          <a:ln w="19050" cap="rnd" cmpd="sng">
            <a:solidFill>
              <a:schemeClr val="dk1"/>
            </a:solidFill>
            <a:prstDash val="dot"/>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3" name="Google Shape;853;p12"/>
          <p:cNvSpPr/>
          <p:nvPr/>
        </p:nvSpPr>
        <p:spPr>
          <a:xfrm>
            <a:off x="1525588" y="1831305"/>
            <a:ext cx="3667125" cy="3362325"/>
          </a:xfrm>
          <a:custGeom>
            <a:avLst/>
            <a:gdLst/>
            <a:ahLst/>
            <a:cxnLst/>
            <a:rect l="l" t="t" r="r" b="b"/>
            <a:pathLst>
              <a:path w="2310" h="2118" extrusionOk="0">
                <a:moveTo>
                  <a:pt x="0" y="2118"/>
                </a:moveTo>
                <a:cubicBezTo>
                  <a:pt x="164" y="1603"/>
                  <a:pt x="328" y="1089"/>
                  <a:pt x="456" y="780"/>
                </a:cubicBezTo>
                <a:cubicBezTo>
                  <a:pt x="584" y="471"/>
                  <a:pt x="638" y="377"/>
                  <a:pt x="768" y="264"/>
                </a:cubicBezTo>
                <a:cubicBezTo>
                  <a:pt x="898" y="151"/>
                  <a:pt x="979" y="146"/>
                  <a:pt x="1236" y="102"/>
                </a:cubicBezTo>
                <a:cubicBezTo>
                  <a:pt x="1493" y="58"/>
                  <a:pt x="2086" y="21"/>
                  <a:pt x="2310" y="0"/>
                </a:cubicBezTo>
              </a:path>
            </a:pathLst>
          </a:cu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854" name="Google Shape;854;p12"/>
          <p:cNvSpPr/>
          <p:nvPr/>
        </p:nvSpPr>
        <p:spPr>
          <a:xfrm>
            <a:off x="6769224" y="5446286"/>
            <a:ext cx="2076450" cy="228600"/>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855" name="Google Shape;855;p12"/>
          <p:cNvSpPr txBox="1"/>
          <p:nvPr/>
        </p:nvSpPr>
        <p:spPr>
          <a:xfrm>
            <a:off x="6388224" y="2019201"/>
            <a:ext cx="5297722" cy="230832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400"/>
              <a:buFont typeface="Arial"/>
              <a:buChar char="•"/>
            </a:pPr>
            <a:r>
              <a:rPr lang="en-US" sz="2400" b="0">
                <a:solidFill>
                  <a:schemeClr val="dk1"/>
                </a:solidFill>
                <a:latin typeface="Arial"/>
                <a:ea typeface="Arial"/>
                <a:cs typeface="Arial"/>
                <a:sym typeface="Arial"/>
              </a:rPr>
              <a:t>Yields in tension (</a:t>
            </a:r>
            <a:r>
              <a:rPr lang="en-US" sz="2400" b="1" i="1">
                <a:solidFill>
                  <a:schemeClr val="dk2"/>
                </a:solidFill>
                <a:latin typeface="Arial"/>
                <a:ea typeface="Arial"/>
                <a:cs typeface="Arial"/>
                <a:sym typeface="Arial"/>
              </a:rPr>
              <a:t>ductile</a:t>
            </a:r>
            <a:r>
              <a:rPr lang="en-US" sz="2400" b="0">
                <a:solidFill>
                  <a:schemeClr val="dk1"/>
                </a:solidFill>
                <a:latin typeface="Arial"/>
                <a:ea typeface="Arial"/>
                <a:cs typeface="Arial"/>
                <a:sym typeface="Arial"/>
              </a:rPr>
              <a:t>)</a:t>
            </a:r>
            <a:endParaRPr/>
          </a:p>
          <a:p>
            <a:pPr marL="285750" marR="0" lvl="0" indent="-28575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Yields in compression (</a:t>
            </a:r>
            <a:r>
              <a:rPr lang="en-US" sz="2400" b="1" i="1">
                <a:solidFill>
                  <a:schemeClr val="dk2"/>
                </a:solidFill>
                <a:latin typeface="Arial"/>
                <a:ea typeface="Arial"/>
                <a:cs typeface="Arial"/>
                <a:sym typeface="Arial"/>
              </a:rPr>
              <a:t>ductile</a:t>
            </a:r>
            <a:r>
              <a:rPr lang="en-US" sz="2400" b="0">
                <a:solidFill>
                  <a:schemeClr val="dk1"/>
                </a:solidFill>
                <a:latin typeface="Arial"/>
                <a:ea typeface="Arial"/>
                <a:cs typeface="Arial"/>
                <a:sym typeface="Arial"/>
              </a:rPr>
              <a:t>)</a:t>
            </a:r>
            <a:endParaRPr/>
          </a:p>
          <a:p>
            <a:pPr marL="285750" marR="0" lvl="0" indent="-28575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Similar strength in tension and compression (slightly stronger in compression)</a:t>
            </a:r>
            <a:endParaRPr/>
          </a:p>
        </p:txBody>
      </p:sp>
      <p:sp>
        <p:nvSpPr>
          <p:cNvPr id="856" name="Google Shape;856;p12"/>
          <p:cNvSpPr txBox="1"/>
          <p:nvPr/>
        </p:nvSpPr>
        <p:spPr>
          <a:xfrm>
            <a:off x="5068888" y="3298155"/>
            <a:ext cx="533400"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δ</a:t>
            </a:r>
            <a:endParaRPr/>
          </a:p>
        </p:txBody>
      </p:sp>
      <p:cxnSp>
        <p:nvCxnSpPr>
          <p:cNvPr id="857" name="Google Shape;857;p12"/>
          <p:cNvCxnSpPr/>
          <p:nvPr/>
        </p:nvCxnSpPr>
        <p:spPr>
          <a:xfrm rot="10800000">
            <a:off x="9436224" y="4950986"/>
            <a:ext cx="0" cy="457200"/>
          </a:xfrm>
          <a:prstGeom prst="straightConnector1">
            <a:avLst/>
          </a:prstGeom>
          <a:noFill/>
          <a:ln w="19050" cap="flat" cmpd="sng">
            <a:solidFill>
              <a:schemeClr val="dk2"/>
            </a:solidFill>
            <a:prstDash val="solid"/>
            <a:round/>
            <a:headEnd type="none" w="med" len="med"/>
            <a:tailEnd type="none" w="med" len="med"/>
          </a:ln>
        </p:spPr>
      </p:cxnSp>
      <p:cxnSp>
        <p:nvCxnSpPr>
          <p:cNvPr id="858" name="Google Shape;858;p12"/>
          <p:cNvCxnSpPr/>
          <p:nvPr/>
        </p:nvCxnSpPr>
        <p:spPr>
          <a:xfrm rot="10800000">
            <a:off x="9044112" y="4960511"/>
            <a:ext cx="0" cy="457200"/>
          </a:xfrm>
          <a:prstGeom prst="straightConnector1">
            <a:avLst/>
          </a:prstGeom>
          <a:noFill/>
          <a:ln w="19050" cap="flat" cmpd="sng">
            <a:solidFill>
              <a:schemeClr val="dk2"/>
            </a:solidFill>
            <a:prstDash val="solid"/>
            <a:round/>
            <a:headEnd type="none" w="med" len="med"/>
            <a:tailEnd type="none" w="med" len="med"/>
          </a:ln>
        </p:spPr>
      </p:cxnSp>
      <p:cxnSp>
        <p:nvCxnSpPr>
          <p:cNvPr id="859" name="Google Shape;859;p12"/>
          <p:cNvCxnSpPr/>
          <p:nvPr/>
        </p:nvCxnSpPr>
        <p:spPr>
          <a:xfrm rot="10800000">
            <a:off x="9053637" y="5103386"/>
            <a:ext cx="381000" cy="0"/>
          </a:xfrm>
          <a:prstGeom prst="straightConnector1">
            <a:avLst/>
          </a:prstGeom>
          <a:noFill/>
          <a:ln w="19050" cap="flat" cmpd="sng">
            <a:solidFill>
              <a:schemeClr val="dk2"/>
            </a:solidFill>
            <a:prstDash val="solid"/>
            <a:round/>
            <a:headEnd type="none" w="med" len="med"/>
            <a:tailEnd type="triangle" w="med" len="med"/>
          </a:ln>
        </p:spPr>
      </p:cxnSp>
      <p:sp>
        <p:nvSpPr>
          <p:cNvPr id="860" name="Google Shape;860;p12"/>
          <p:cNvSpPr txBox="1"/>
          <p:nvPr/>
        </p:nvSpPr>
        <p:spPr>
          <a:xfrm>
            <a:off x="9036174" y="4554111"/>
            <a:ext cx="500063"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0">
                <a:solidFill>
                  <a:schemeClr val="dk1"/>
                </a:solidFill>
                <a:latin typeface="Arial"/>
                <a:ea typeface="Arial"/>
                <a:cs typeface="Arial"/>
                <a:sym typeface="Arial"/>
              </a:rPr>
              <a:t>δ</a:t>
            </a:r>
            <a:endParaRPr/>
          </a:p>
        </p:txBody>
      </p:sp>
      <p:sp>
        <p:nvSpPr>
          <p:cNvPr id="861" name="Google Shape;861;p12"/>
          <p:cNvSpPr txBox="1"/>
          <p:nvPr/>
        </p:nvSpPr>
        <p:spPr>
          <a:xfrm>
            <a:off x="6388224" y="1412776"/>
            <a:ext cx="493806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Buckling-Restrained Brace:</a:t>
            </a:r>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13"/>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Bracing Configurations for BRBFs</a:t>
            </a:r>
            <a:endParaRPr/>
          </a:p>
          <a:p>
            <a:pPr marL="0" lvl="0" indent="0" algn="l" rtl="0">
              <a:spcBef>
                <a:spcPts val="600"/>
              </a:spcBef>
              <a:spcAft>
                <a:spcPts val="0"/>
              </a:spcAft>
              <a:buClr>
                <a:srgbClr val="000000"/>
              </a:buClr>
              <a:buSzPts val="3000"/>
              <a:buFont typeface="Arial"/>
              <a:buNone/>
            </a:pPr>
            <a:endParaRPr/>
          </a:p>
        </p:txBody>
      </p:sp>
      <p:sp>
        <p:nvSpPr>
          <p:cNvPr id="868" name="Google Shape;868;p1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cxnSp>
        <p:nvCxnSpPr>
          <p:cNvPr id="869" name="Google Shape;869;p13"/>
          <p:cNvCxnSpPr/>
          <p:nvPr/>
        </p:nvCxnSpPr>
        <p:spPr>
          <a:xfrm>
            <a:off x="3572516" y="5998539"/>
            <a:ext cx="152400" cy="0"/>
          </a:xfrm>
          <a:prstGeom prst="straightConnector1">
            <a:avLst/>
          </a:prstGeom>
          <a:noFill/>
          <a:ln w="38100" cap="flat" cmpd="sng">
            <a:solidFill>
              <a:schemeClr val="dk1"/>
            </a:solidFill>
            <a:prstDash val="solid"/>
            <a:round/>
            <a:headEnd type="none" w="med" len="med"/>
            <a:tailEnd type="none" w="med" len="med"/>
          </a:ln>
        </p:spPr>
      </p:cxnSp>
      <p:cxnSp>
        <p:nvCxnSpPr>
          <p:cNvPr id="870" name="Google Shape;870;p13"/>
          <p:cNvCxnSpPr/>
          <p:nvPr/>
        </p:nvCxnSpPr>
        <p:spPr>
          <a:xfrm>
            <a:off x="4791716" y="5998539"/>
            <a:ext cx="152400" cy="0"/>
          </a:xfrm>
          <a:prstGeom prst="straightConnector1">
            <a:avLst/>
          </a:prstGeom>
          <a:noFill/>
          <a:ln w="38100" cap="flat" cmpd="sng">
            <a:solidFill>
              <a:schemeClr val="dk1"/>
            </a:solidFill>
            <a:prstDash val="solid"/>
            <a:round/>
            <a:headEnd type="none" w="med" len="med"/>
            <a:tailEnd type="none" w="med" len="med"/>
          </a:ln>
        </p:spPr>
      </p:cxnSp>
      <p:grpSp>
        <p:nvGrpSpPr>
          <p:cNvPr id="871" name="Google Shape;871;p13"/>
          <p:cNvGrpSpPr/>
          <p:nvPr/>
        </p:nvGrpSpPr>
        <p:grpSpPr>
          <a:xfrm>
            <a:off x="3648716" y="5007939"/>
            <a:ext cx="1219200" cy="990600"/>
            <a:chOff x="528" y="3168"/>
            <a:chExt cx="768" cy="624"/>
          </a:xfrm>
        </p:grpSpPr>
        <p:cxnSp>
          <p:nvCxnSpPr>
            <p:cNvPr id="872" name="Google Shape;872;p13"/>
            <p:cNvCxnSpPr/>
            <p:nvPr/>
          </p:nvCxnSpPr>
          <p:spPr>
            <a:xfrm rot="10800000">
              <a:off x="528" y="3168"/>
              <a:ext cx="0" cy="624"/>
            </a:xfrm>
            <a:prstGeom prst="straightConnector1">
              <a:avLst/>
            </a:prstGeom>
            <a:noFill/>
            <a:ln w="38100" cap="flat" cmpd="sng">
              <a:solidFill>
                <a:schemeClr val="dk1"/>
              </a:solidFill>
              <a:prstDash val="solid"/>
              <a:round/>
              <a:headEnd type="none" w="med" len="med"/>
              <a:tailEnd type="none" w="med" len="med"/>
            </a:ln>
          </p:spPr>
        </p:cxnSp>
        <p:cxnSp>
          <p:nvCxnSpPr>
            <p:cNvPr id="873" name="Google Shape;873;p13"/>
            <p:cNvCxnSpPr/>
            <p:nvPr/>
          </p:nvCxnSpPr>
          <p:spPr>
            <a:xfrm>
              <a:off x="1296" y="3168"/>
              <a:ext cx="0" cy="624"/>
            </a:xfrm>
            <a:prstGeom prst="straightConnector1">
              <a:avLst/>
            </a:prstGeom>
            <a:noFill/>
            <a:ln w="38100" cap="flat" cmpd="sng">
              <a:solidFill>
                <a:schemeClr val="dk1"/>
              </a:solidFill>
              <a:prstDash val="solid"/>
              <a:round/>
              <a:headEnd type="none" w="med" len="med"/>
              <a:tailEnd type="none" w="med" len="med"/>
            </a:ln>
          </p:spPr>
        </p:cxnSp>
        <p:cxnSp>
          <p:nvCxnSpPr>
            <p:cNvPr id="874" name="Google Shape;874;p13"/>
            <p:cNvCxnSpPr/>
            <p:nvPr/>
          </p:nvCxnSpPr>
          <p:spPr>
            <a:xfrm>
              <a:off x="528" y="3168"/>
              <a:ext cx="768" cy="0"/>
            </a:xfrm>
            <a:prstGeom prst="straightConnector1">
              <a:avLst/>
            </a:prstGeom>
            <a:noFill/>
            <a:ln w="38100" cap="flat" cmpd="sng">
              <a:solidFill>
                <a:schemeClr val="dk1"/>
              </a:solidFill>
              <a:prstDash val="solid"/>
              <a:round/>
              <a:headEnd type="none" w="med" len="med"/>
              <a:tailEnd type="none" w="med" len="med"/>
            </a:ln>
          </p:spPr>
        </p:cxnSp>
        <p:cxnSp>
          <p:nvCxnSpPr>
            <p:cNvPr id="875" name="Google Shape;875;p13"/>
            <p:cNvCxnSpPr/>
            <p:nvPr/>
          </p:nvCxnSpPr>
          <p:spPr>
            <a:xfrm rot="10800000" flipH="1">
              <a:off x="528" y="3168"/>
              <a:ext cx="768" cy="624"/>
            </a:xfrm>
            <a:prstGeom prst="straightConnector1">
              <a:avLst/>
            </a:prstGeom>
            <a:noFill/>
            <a:ln w="38100" cap="flat" cmpd="sng">
              <a:solidFill>
                <a:schemeClr val="dk1"/>
              </a:solidFill>
              <a:prstDash val="solid"/>
              <a:round/>
              <a:headEnd type="none" w="med" len="med"/>
              <a:tailEnd type="none" w="med" len="med"/>
            </a:ln>
          </p:spPr>
        </p:cxnSp>
        <p:cxnSp>
          <p:nvCxnSpPr>
            <p:cNvPr id="876" name="Google Shape;876;p13"/>
            <p:cNvCxnSpPr/>
            <p:nvPr/>
          </p:nvCxnSpPr>
          <p:spPr>
            <a:xfrm rot="10800000">
              <a:off x="528" y="3168"/>
              <a:ext cx="768" cy="624"/>
            </a:xfrm>
            <a:prstGeom prst="straightConnector1">
              <a:avLst/>
            </a:prstGeom>
            <a:noFill/>
            <a:ln w="38100" cap="flat" cmpd="sng">
              <a:solidFill>
                <a:schemeClr val="dk1"/>
              </a:solidFill>
              <a:prstDash val="solid"/>
              <a:round/>
              <a:headEnd type="none" w="med" len="med"/>
              <a:tailEnd type="none" w="med" len="med"/>
            </a:ln>
          </p:spPr>
        </p:cxnSp>
      </p:grpSp>
      <p:grpSp>
        <p:nvGrpSpPr>
          <p:cNvPr id="877" name="Google Shape;877;p13"/>
          <p:cNvGrpSpPr/>
          <p:nvPr/>
        </p:nvGrpSpPr>
        <p:grpSpPr>
          <a:xfrm>
            <a:off x="3648716" y="4017339"/>
            <a:ext cx="1219200" cy="990600"/>
            <a:chOff x="528" y="3168"/>
            <a:chExt cx="768" cy="624"/>
          </a:xfrm>
        </p:grpSpPr>
        <p:cxnSp>
          <p:nvCxnSpPr>
            <p:cNvPr id="878" name="Google Shape;878;p13"/>
            <p:cNvCxnSpPr/>
            <p:nvPr/>
          </p:nvCxnSpPr>
          <p:spPr>
            <a:xfrm rot="10800000">
              <a:off x="528" y="3168"/>
              <a:ext cx="0" cy="624"/>
            </a:xfrm>
            <a:prstGeom prst="straightConnector1">
              <a:avLst/>
            </a:prstGeom>
            <a:noFill/>
            <a:ln w="38100" cap="flat" cmpd="sng">
              <a:solidFill>
                <a:schemeClr val="dk1"/>
              </a:solidFill>
              <a:prstDash val="solid"/>
              <a:round/>
              <a:headEnd type="none" w="med" len="med"/>
              <a:tailEnd type="none" w="med" len="med"/>
            </a:ln>
          </p:spPr>
        </p:cxnSp>
        <p:cxnSp>
          <p:nvCxnSpPr>
            <p:cNvPr id="879" name="Google Shape;879;p13"/>
            <p:cNvCxnSpPr/>
            <p:nvPr/>
          </p:nvCxnSpPr>
          <p:spPr>
            <a:xfrm>
              <a:off x="1296" y="3168"/>
              <a:ext cx="0" cy="624"/>
            </a:xfrm>
            <a:prstGeom prst="straightConnector1">
              <a:avLst/>
            </a:prstGeom>
            <a:noFill/>
            <a:ln w="38100" cap="flat" cmpd="sng">
              <a:solidFill>
                <a:schemeClr val="dk1"/>
              </a:solidFill>
              <a:prstDash val="solid"/>
              <a:round/>
              <a:headEnd type="none" w="med" len="med"/>
              <a:tailEnd type="none" w="med" len="med"/>
            </a:ln>
          </p:spPr>
        </p:cxnSp>
        <p:cxnSp>
          <p:nvCxnSpPr>
            <p:cNvPr id="880" name="Google Shape;880;p13"/>
            <p:cNvCxnSpPr/>
            <p:nvPr/>
          </p:nvCxnSpPr>
          <p:spPr>
            <a:xfrm>
              <a:off x="528" y="3168"/>
              <a:ext cx="768" cy="0"/>
            </a:xfrm>
            <a:prstGeom prst="straightConnector1">
              <a:avLst/>
            </a:prstGeom>
            <a:noFill/>
            <a:ln w="38100" cap="flat" cmpd="sng">
              <a:solidFill>
                <a:schemeClr val="dk1"/>
              </a:solidFill>
              <a:prstDash val="solid"/>
              <a:round/>
              <a:headEnd type="none" w="med" len="med"/>
              <a:tailEnd type="none" w="med" len="med"/>
            </a:ln>
          </p:spPr>
        </p:cxnSp>
        <p:cxnSp>
          <p:nvCxnSpPr>
            <p:cNvPr id="881" name="Google Shape;881;p13"/>
            <p:cNvCxnSpPr/>
            <p:nvPr/>
          </p:nvCxnSpPr>
          <p:spPr>
            <a:xfrm rot="10800000" flipH="1">
              <a:off x="528" y="3168"/>
              <a:ext cx="768" cy="624"/>
            </a:xfrm>
            <a:prstGeom prst="straightConnector1">
              <a:avLst/>
            </a:prstGeom>
            <a:noFill/>
            <a:ln w="38100" cap="flat" cmpd="sng">
              <a:solidFill>
                <a:schemeClr val="dk1"/>
              </a:solidFill>
              <a:prstDash val="solid"/>
              <a:round/>
              <a:headEnd type="none" w="med" len="med"/>
              <a:tailEnd type="none" w="med" len="med"/>
            </a:ln>
          </p:spPr>
        </p:cxnSp>
        <p:cxnSp>
          <p:nvCxnSpPr>
            <p:cNvPr id="882" name="Google Shape;882;p13"/>
            <p:cNvCxnSpPr/>
            <p:nvPr/>
          </p:nvCxnSpPr>
          <p:spPr>
            <a:xfrm rot="10800000">
              <a:off x="528" y="3168"/>
              <a:ext cx="768" cy="624"/>
            </a:xfrm>
            <a:prstGeom prst="straightConnector1">
              <a:avLst/>
            </a:prstGeom>
            <a:noFill/>
            <a:ln w="38100" cap="flat" cmpd="sng">
              <a:solidFill>
                <a:schemeClr val="dk1"/>
              </a:solidFill>
              <a:prstDash val="solid"/>
              <a:round/>
              <a:headEnd type="none" w="med" len="med"/>
              <a:tailEnd type="none" w="med" len="med"/>
            </a:ln>
          </p:spPr>
        </p:cxnSp>
      </p:grpSp>
      <p:sp>
        <p:nvSpPr>
          <p:cNvPr id="883" name="Google Shape;883;p13"/>
          <p:cNvSpPr txBox="1"/>
          <p:nvPr/>
        </p:nvSpPr>
        <p:spPr>
          <a:xfrm>
            <a:off x="1123794" y="3167724"/>
            <a:ext cx="2514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000"/>
              <a:buFont typeface="Arial Narrow"/>
              <a:buNone/>
            </a:pPr>
            <a:r>
              <a:rPr lang="en-US" sz="2000" b="1">
                <a:solidFill>
                  <a:schemeClr val="dk2"/>
                </a:solidFill>
                <a:latin typeface="Arial Narrow"/>
                <a:ea typeface="Arial Narrow"/>
                <a:cs typeface="Arial Narrow"/>
                <a:sym typeface="Arial Narrow"/>
              </a:rPr>
              <a:t>Single Diagonal</a:t>
            </a:r>
            <a:endParaRPr/>
          </a:p>
        </p:txBody>
      </p:sp>
      <p:sp>
        <p:nvSpPr>
          <p:cNvPr id="884" name="Google Shape;884;p13"/>
          <p:cNvSpPr txBox="1"/>
          <p:nvPr/>
        </p:nvSpPr>
        <p:spPr>
          <a:xfrm>
            <a:off x="4856272" y="3171056"/>
            <a:ext cx="2514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000"/>
              <a:buFont typeface="Arial Narrow"/>
              <a:buNone/>
            </a:pPr>
            <a:r>
              <a:rPr lang="en-US" sz="2000" b="1">
                <a:solidFill>
                  <a:schemeClr val="dk2"/>
                </a:solidFill>
                <a:latin typeface="Arial Narrow"/>
                <a:ea typeface="Arial Narrow"/>
                <a:cs typeface="Arial Narrow"/>
                <a:sym typeface="Arial Narrow"/>
              </a:rPr>
              <a:t>Inverted V- Bracing</a:t>
            </a:r>
            <a:endParaRPr/>
          </a:p>
        </p:txBody>
      </p:sp>
      <p:sp>
        <p:nvSpPr>
          <p:cNvPr id="885" name="Google Shape;885;p13"/>
          <p:cNvSpPr txBox="1"/>
          <p:nvPr/>
        </p:nvSpPr>
        <p:spPr>
          <a:xfrm>
            <a:off x="8436349" y="3167724"/>
            <a:ext cx="2514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000"/>
              <a:buFont typeface="Arial Narrow"/>
              <a:buNone/>
            </a:pPr>
            <a:r>
              <a:rPr lang="en-US" sz="2000" b="1">
                <a:solidFill>
                  <a:schemeClr val="dk2"/>
                </a:solidFill>
                <a:latin typeface="Arial Narrow"/>
                <a:ea typeface="Arial Narrow"/>
                <a:cs typeface="Arial Narrow"/>
                <a:sym typeface="Arial Narrow"/>
              </a:rPr>
              <a:t>V- Bracing</a:t>
            </a:r>
            <a:endParaRPr/>
          </a:p>
        </p:txBody>
      </p:sp>
      <p:sp>
        <p:nvSpPr>
          <p:cNvPr id="886" name="Google Shape;886;p13"/>
          <p:cNvSpPr txBox="1"/>
          <p:nvPr/>
        </p:nvSpPr>
        <p:spPr>
          <a:xfrm>
            <a:off x="3039116" y="6027114"/>
            <a:ext cx="2514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000"/>
              <a:buFont typeface="Arial Narrow"/>
              <a:buNone/>
            </a:pPr>
            <a:r>
              <a:rPr lang="en-US" sz="2000" b="1">
                <a:solidFill>
                  <a:schemeClr val="dk2"/>
                </a:solidFill>
                <a:latin typeface="Arial Narrow"/>
                <a:ea typeface="Arial Narrow"/>
                <a:cs typeface="Arial Narrow"/>
                <a:sym typeface="Arial Narrow"/>
              </a:rPr>
              <a:t>X- Bracing</a:t>
            </a:r>
            <a:endParaRPr/>
          </a:p>
        </p:txBody>
      </p:sp>
      <p:sp>
        <p:nvSpPr>
          <p:cNvPr id="887" name="Google Shape;887;p13"/>
          <p:cNvSpPr txBox="1"/>
          <p:nvPr/>
        </p:nvSpPr>
        <p:spPr>
          <a:xfrm>
            <a:off x="6772915" y="5961781"/>
            <a:ext cx="25146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000"/>
              <a:buFont typeface="Arial Narrow"/>
              <a:buNone/>
            </a:pPr>
            <a:r>
              <a:rPr lang="en-US" sz="2000" b="1">
                <a:solidFill>
                  <a:schemeClr val="dk2"/>
                </a:solidFill>
                <a:latin typeface="Arial Narrow"/>
                <a:ea typeface="Arial Narrow"/>
                <a:cs typeface="Arial Narrow"/>
                <a:sym typeface="Arial Narrow"/>
              </a:rPr>
              <a:t>Two Story X- Bracing</a:t>
            </a:r>
            <a:endParaRPr/>
          </a:p>
        </p:txBody>
      </p:sp>
      <p:grpSp>
        <p:nvGrpSpPr>
          <p:cNvPr id="888" name="Google Shape;888;p13"/>
          <p:cNvGrpSpPr/>
          <p:nvPr/>
        </p:nvGrpSpPr>
        <p:grpSpPr>
          <a:xfrm>
            <a:off x="1885794" y="1110324"/>
            <a:ext cx="1066800" cy="1981200"/>
            <a:chOff x="528" y="912"/>
            <a:chExt cx="672" cy="1248"/>
          </a:xfrm>
        </p:grpSpPr>
        <p:grpSp>
          <p:nvGrpSpPr>
            <p:cNvPr id="889" name="Google Shape;889;p13"/>
            <p:cNvGrpSpPr/>
            <p:nvPr/>
          </p:nvGrpSpPr>
          <p:grpSpPr>
            <a:xfrm>
              <a:off x="528" y="1536"/>
              <a:ext cx="672" cy="624"/>
              <a:chOff x="528" y="1536"/>
              <a:chExt cx="672" cy="624"/>
            </a:xfrm>
          </p:grpSpPr>
          <p:cxnSp>
            <p:nvCxnSpPr>
              <p:cNvPr id="890" name="Google Shape;890;p13"/>
              <p:cNvCxnSpPr/>
              <p:nvPr/>
            </p:nvCxnSpPr>
            <p:spPr>
              <a:xfrm>
                <a:off x="1152"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891" name="Google Shape;891;p13"/>
              <p:cNvCxnSpPr/>
              <p:nvPr/>
            </p:nvCxnSpPr>
            <p:spPr>
              <a:xfrm>
                <a:off x="57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892" name="Google Shape;892;p13"/>
              <p:cNvCxnSpPr/>
              <p:nvPr/>
            </p:nvCxnSpPr>
            <p:spPr>
              <a:xfrm>
                <a:off x="576" y="1536"/>
                <a:ext cx="576" cy="0"/>
              </a:xfrm>
              <a:prstGeom prst="straightConnector1">
                <a:avLst/>
              </a:prstGeom>
              <a:noFill/>
              <a:ln w="38100" cap="flat" cmpd="sng">
                <a:solidFill>
                  <a:schemeClr val="dk1"/>
                </a:solidFill>
                <a:prstDash val="solid"/>
                <a:round/>
                <a:headEnd type="none" w="med" len="med"/>
                <a:tailEnd type="none" w="med" len="med"/>
              </a:ln>
            </p:spPr>
          </p:cxnSp>
          <p:cxnSp>
            <p:nvCxnSpPr>
              <p:cNvPr id="893" name="Google Shape;893;p13"/>
              <p:cNvCxnSpPr/>
              <p:nvPr/>
            </p:nvCxnSpPr>
            <p:spPr>
              <a:xfrm rot="10800000" flipH="1">
                <a:off x="576" y="1536"/>
                <a:ext cx="576" cy="624"/>
              </a:xfrm>
              <a:prstGeom prst="straightConnector1">
                <a:avLst/>
              </a:prstGeom>
              <a:noFill/>
              <a:ln w="38100" cap="flat" cmpd="sng">
                <a:solidFill>
                  <a:schemeClr val="dk1"/>
                </a:solidFill>
                <a:prstDash val="solid"/>
                <a:round/>
                <a:headEnd type="none" w="med" len="med"/>
                <a:tailEnd type="none" w="med" len="med"/>
              </a:ln>
            </p:spPr>
          </p:cxnSp>
          <p:cxnSp>
            <p:nvCxnSpPr>
              <p:cNvPr id="894" name="Google Shape;894;p13"/>
              <p:cNvCxnSpPr/>
              <p:nvPr/>
            </p:nvCxnSpPr>
            <p:spPr>
              <a:xfrm>
                <a:off x="528" y="2160"/>
                <a:ext cx="96" cy="0"/>
              </a:xfrm>
              <a:prstGeom prst="straightConnector1">
                <a:avLst/>
              </a:prstGeom>
              <a:noFill/>
              <a:ln w="38100" cap="flat" cmpd="sng">
                <a:solidFill>
                  <a:schemeClr val="dk1"/>
                </a:solidFill>
                <a:prstDash val="solid"/>
                <a:round/>
                <a:headEnd type="none" w="med" len="med"/>
                <a:tailEnd type="none" w="med" len="med"/>
              </a:ln>
            </p:spPr>
          </p:cxnSp>
          <p:cxnSp>
            <p:nvCxnSpPr>
              <p:cNvPr id="895" name="Google Shape;895;p13"/>
              <p:cNvCxnSpPr/>
              <p:nvPr/>
            </p:nvCxnSpPr>
            <p:spPr>
              <a:xfrm>
                <a:off x="1104" y="2160"/>
                <a:ext cx="96" cy="0"/>
              </a:xfrm>
              <a:prstGeom prst="straightConnector1">
                <a:avLst/>
              </a:prstGeom>
              <a:noFill/>
              <a:ln w="38100" cap="flat" cmpd="sng">
                <a:solidFill>
                  <a:schemeClr val="dk1"/>
                </a:solidFill>
                <a:prstDash val="solid"/>
                <a:round/>
                <a:headEnd type="none" w="med" len="med"/>
                <a:tailEnd type="none" w="med" len="med"/>
              </a:ln>
            </p:spPr>
          </p:cxnSp>
        </p:grpSp>
        <p:grpSp>
          <p:nvGrpSpPr>
            <p:cNvPr id="896" name="Google Shape;896;p13"/>
            <p:cNvGrpSpPr/>
            <p:nvPr/>
          </p:nvGrpSpPr>
          <p:grpSpPr>
            <a:xfrm>
              <a:off x="576" y="912"/>
              <a:ext cx="576" cy="624"/>
              <a:chOff x="576" y="672"/>
              <a:chExt cx="576" cy="624"/>
            </a:xfrm>
          </p:grpSpPr>
          <p:cxnSp>
            <p:nvCxnSpPr>
              <p:cNvPr id="897" name="Google Shape;897;p13"/>
              <p:cNvCxnSpPr/>
              <p:nvPr/>
            </p:nvCxnSpPr>
            <p:spPr>
              <a:xfrm>
                <a:off x="1152" y="672"/>
                <a:ext cx="0" cy="624"/>
              </a:xfrm>
              <a:prstGeom prst="straightConnector1">
                <a:avLst/>
              </a:prstGeom>
              <a:noFill/>
              <a:ln w="38100" cap="flat" cmpd="sng">
                <a:solidFill>
                  <a:schemeClr val="dk1"/>
                </a:solidFill>
                <a:prstDash val="solid"/>
                <a:round/>
                <a:headEnd type="none" w="med" len="med"/>
                <a:tailEnd type="none" w="med" len="med"/>
              </a:ln>
            </p:spPr>
          </p:cxnSp>
          <p:cxnSp>
            <p:nvCxnSpPr>
              <p:cNvPr id="898" name="Google Shape;898;p13"/>
              <p:cNvCxnSpPr/>
              <p:nvPr/>
            </p:nvCxnSpPr>
            <p:spPr>
              <a:xfrm>
                <a:off x="576" y="672"/>
                <a:ext cx="0" cy="624"/>
              </a:xfrm>
              <a:prstGeom prst="straightConnector1">
                <a:avLst/>
              </a:prstGeom>
              <a:noFill/>
              <a:ln w="38100" cap="flat" cmpd="sng">
                <a:solidFill>
                  <a:schemeClr val="dk1"/>
                </a:solidFill>
                <a:prstDash val="solid"/>
                <a:round/>
                <a:headEnd type="none" w="med" len="med"/>
                <a:tailEnd type="none" w="med" len="med"/>
              </a:ln>
            </p:spPr>
          </p:cxnSp>
          <p:cxnSp>
            <p:nvCxnSpPr>
              <p:cNvPr id="899" name="Google Shape;899;p13"/>
              <p:cNvCxnSpPr/>
              <p:nvPr/>
            </p:nvCxnSpPr>
            <p:spPr>
              <a:xfrm>
                <a:off x="576" y="672"/>
                <a:ext cx="576" cy="0"/>
              </a:xfrm>
              <a:prstGeom prst="straightConnector1">
                <a:avLst/>
              </a:prstGeom>
              <a:noFill/>
              <a:ln w="38100" cap="flat" cmpd="sng">
                <a:solidFill>
                  <a:schemeClr val="dk1"/>
                </a:solidFill>
                <a:prstDash val="solid"/>
                <a:round/>
                <a:headEnd type="none" w="med" len="med"/>
                <a:tailEnd type="none" w="med" len="med"/>
              </a:ln>
            </p:spPr>
          </p:cxnSp>
          <p:cxnSp>
            <p:nvCxnSpPr>
              <p:cNvPr id="900" name="Google Shape;900;p13"/>
              <p:cNvCxnSpPr/>
              <p:nvPr/>
            </p:nvCxnSpPr>
            <p:spPr>
              <a:xfrm rot="10800000" flipH="1">
                <a:off x="576" y="672"/>
                <a:ext cx="576" cy="624"/>
              </a:xfrm>
              <a:prstGeom prst="straightConnector1">
                <a:avLst/>
              </a:prstGeom>
              <a:noFill/>
              <a:ln w="38100" cap="flat" cmpd="sng">
                <a:solidFill>
                  <a:schemeClr val="dk1"/>
                </a:solidFill>
                <a:prstDash val="solid"/>
                <a:round/>
                <a:headEnd type="none" w="med" len="med"/>
                <a:tailEnd type="none" w="med" len="med"/>
              </a:ln>
            </p:spPr>
          </p:cxnSp>
        </p:grpSp>
        <p:sp>
          <p:nvSpPr>
            <p:cNvPr id="901" name="Google Shape;901;p13"/>
            <p:cNvSpPr/>
            <p:nvPr/>
          </p:nvSpPr>
          <p:spPr>
            <a:xfrm rot="-2820000">
              <a:off x="555" y="1191"/>
              <a:ext cx="612"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02" name="Google Shape;902;p13"/>
            <p:cNvSpPr/>
            <p:nvPr/>
          </p:nvSpPr>
          <p:spPr>
            <a:xfrm rot="-2820000">
              <a:off x="554" y="1814"/>
              <a:ext cx="612"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903" name="Google Shape;903;p13"/>
          <p:cNvGrpSpPr/>
          <p:nvPr/>
        </p:nvGrpSpPr>
        <p:grpSpPr>
          <a:xfrm>
            <a:off x="5389672" y="1113656"/>
            <a:ext cx="1371600" cy="1981200"/>
            <a:chOff x="2256" y="912"/>
            <a:chExt cx="864" cy="1248"/>
          </a:xfrm>
        </p:grpSpPr>
        <p:grpSp>
          <p:nvGrpSpPr>
            <p:cNvPr id="904" name="Google Shape;904;p13"/>
            <p:cNvGrpSpPr/>
            <p:nvPr/>
          </p:nvGrpSpPr>
          <p:grpSpPr>
            <a:xfrm>
              <a:off x="2304" y="1536"/>
              <a:ext cx="768" cy="624"/>
              <a:chOff x="1728" y="1536"/>
              <a:chExt cx="768" cy="624"/>
            </a:xfrm>
          </p:grpSpPr>
          <p:cxnSp>
            <p:nvCxnSpPr>
              <p:cNvPr id="905" name="Google Shape;905;p13"/>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06" name="Google Shape;906;p13"/>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07" name="Google Shape;907;p13"/>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908" name="Google Shape;908;p13"/>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09" name="Google Shape;909;p13"/>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910" name="Google Shape;910;p13"/>
            <p:cNvGrpSpPr/>
            <p:nvPr/>
          </p:nvGrpSpPr>
          <p:grpSpPr>
            <a:xfrm>
              <a:off x="2304" y="912"/>
              <a:ext cx="768" cy="624"/>
              <a:chOff x="1728" y="1536"/>
              <a:chExt cx="768" cy="624"/>
            </a:xfrm>
          </p:grpSpPr>
          <p:cxnSp>
            <p:nvCxnSpPr>
              <p:cNvPr id="911" name="Google Shape;911;p13"/>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12" name="Google Shape;912;p13"/>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13" name="Google Shape;913;p13"/>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914" name="Google Shape;914;p13"/>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15" name="Google Shape;915;p13"/>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916" name="Google Shape;916;p13"/>
            <p:cNvCxnSpPr/>
            <p:nvPr/>
          </p:nvCxnSpPr>
          <p:spPr>
            <a:xfrm>
              <a:off x="2256" y="2160"/>
              <a:ext cx="96" cy="0"/>
            </a:xfrm>
            <a:prstGeom prst="straightConnector1">
              <a:avLst/>
            </a:prstGeom>
            <a:noFill/>
            <a:ln w="38100" cap="flat" cmpd="sng">
              <a:solidFill>
                <a:schemeClr val="dk1"/>
              </a:solidFill>
              <a:prstDash val="solid"/>
              <a:round/>
              <a:headEnd type="none" w="med" len="med"/>
              <a:tailEnd type="none" w="med" len="med"/>
            </a:ln>
          </p:spPr>
        </p:cxnSp>
        <p:cxnSp>
          <p:nvCxnSpPr>
            <p:cNvPr id="917" name="Google Shape;917;p13"/>
            <p:cNvCxnSpPr/>
            <p:nvPr/>
          </p:nvCxnSpPr>
          <p:spPr>
            <a:xfrm>
              <a:off x="3024" y="2160"/>
              <a:ext cx="96" cy="0"/>
            </a:xfrm>
            <a:prstGeom prst="straightConnector1">
              <a:avLst/>
            </a:prstGeom>
            <a:noFill/>
            <a:ln w="38100" cap="flat" cmpd="sng">
              <a:solidFill>
                <a:schemeClr val="dk1"/>
              </a:solidFill>
              <a:prstDash val="solid"/>
              <a:round/>
              <a:headEnd type="none" w="med" len="med"/>
              <a:tailEnd type="none" w="med" len="med"/>
            </a:ln>
          </p:spPr>
        </p:cxnSp>
        <p:sp>
          <p:nvSpPr>
            <p:cNvPr id="918" name="Google Shape;918;p13"/>
            <p:cNvSpPr/>
            <p:nvPr/>
          </p:nvSpPr>
          <p:spPr>
            <a:xfrm rot="-3480000">
              <a:off x="2247"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19" name="Google Shape;919;p13"/>
            <p:cNvSpPr/>
            <p:nvPr/>
          </p:nvSpPr>
          <p:spPr>
            <a:xfrm rot="3480000" flipH="1">
              <a:off x="2614"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20" name="Google Shape;920;p13"/>
            <p:cNvSpPr/>
            <p:nvPr/>
          </p:nvSpPr>
          <p:spPr>
            <a:xfrm rot="-3480000">
              <a:off x="2247" y="1802"/>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21" name="Google Shape;921;p13"/>
            <p:cNvSpPr/>
            <p:nvPr/>
          </p:nvSpPr>
          <p:spPr>
            <a:xfrm rot="3480000" flipH="1">
              <a:off x="2616" y="180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922" name="Google Shape;922;p13"/>
          <p:cNvGrpSpPr/>
          <p:nvPr/>
        </p:nvGrpSpPr>
        <p:grpSpPr>
          <a:xfrm>
            <a:off x="8969749" y="1110324"/>
            <a:ext cx="1371600" cy="1985963"/>
            <a:chOff x="4032" y="912"/>
            <a:chExt cx="864" cy="1251"/>
          </a:xfrm>
        </p:grpSpPr>
        <p:grpSp>
          <p:nvGrpSpPr>
            <p:cNvPr id="923" name="Google Shape;923;p13"/>
            <p:cNvGrpSpPr/>
            <p:nvPr/>
          </p:nvGrpSpPr>
          <p:grpSpPr>
            <a:xfrm>
              <a:off x="4080" y="1536"/>
              <a:ext cx="768" cy="624"/>
              <a:chOff x="3216" y="1536"/>
              <a:chExt cx="768" cy="624"/>
            </a:xfrm>
          </p:grpSpPr>
          <p:cxnSp>
            <p:nvCxnSpPr>
              <p:cNvPr id="924" name="Google Shape;924;p13"/>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25" name="Google Shape;925;p13"/>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26" name="Google Shape;926;p13"/>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927" name="Google Shape;927;p13"/>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28" name="Google Shape;928;p13"/>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929" name="Google Shape;929;p13"/>
            <p:cNvGrpSpPr/>
            <p:nvPr/>
          </p:nvGrpSpPr>
          <p:grpSpPr>
            <a:xfrm>
              <a:off x="4080" y="912"/>
              <a:ext cx="768" cy="624"/>
              <a:chOff x="3216" y="1536"/>
              <a:chExt cx="768" cy="624"/>
            </a:xfrm>
          </p:grpSpPr>
          <p:cxnSp>
            <p:nvCxnSpPr>
              <p:cNvPr id="930" name="Google Shape;930;p13"/>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31" name="Google Shape;931;p13"/>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932" name="Google Shape;932;p13"/>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933" name="Google Shape;933;p13"/>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34" name="Google Shape;934;p13"/>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935" name="Google Shape;935;p13"/>
            <p:cNvCxnSpPr/>
            <p:nvPr/>
          </p:nvCxnSpPr>
          <p:spPr>
            <a:xfrm>
              <a:off x="4032"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936" name="Google Shape;936;p13"/>
            <p:cNvCxnSpPr/>
            <p:nvPr/>
          </p:nvCxnSpPr>
          <p:spPr>
            <a:xfrm>
              <a:off x="4800"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937" name="Google Shape;937;p13"/>
            <p:cNvCxnSpPr/>
            <p:nvPr/>
          </p:nvCxnSpPr>
          <p:spPr>
            <a:xfrm>
              <a:off x="4419" y="2160"/>
              <a:ext cx="96" cy="0"/>
            </a:xfrm>
            <a:prstGeom prst="straightConnector1">
              <a:avLst/>
            </a:prstGeom>
            <a:noFill/>
            <a:ln w="38100" cap="flat" cmpd="sng">
              <a:solidFill>
                <a:schemeClr val="dk1"/>
              </a:solidFill>
              <a:prstDash val="solid"/>
              <a:round/>
              <a:headEnd type="none" w="med" len="med"/>
              <a:tailEnd type="none" w="med" len="med"/>
            </a:ln>
          </p:spPr>
        </p:cxnSp>
        <p:sp>
          <p:nvSpPr>
            <p:cNvPr id="938" name="Google Shape;938;p13"/>
            <p:cNvSpPr/>
            <p:nvPr/>
          </p:nvSpPr>
          <p:spPr>
            <a:xfrm rot="3480000" flipH="1">
              <a:off x="4017"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39" name="Google Shape;939;p13"/>
            <p:cNvSpPr/>
            <p:nvPr/>
          </p:nvSpPr>
          <p:spPr>
            <a:xfrm rot="-3480000">
              <a:off x="4391"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40" name="Google Shape;940;p13"/>
            <p:cNvSpPr/>
            <p:nvPr/>
          </p:nvSpPr>
          <p:spPr>
            <a:xfrm rot="3480000" flipH="1">
              <a:off x="4017"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41" name="Google Shape;941;p13"/>
            <p:cNvSpPr/>
            <p:nvPr/>
          </p:nvSpPr>
          <p:spPr>
            <a:xfrm rot="-3480000">
              <a:off x="4391"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942" name="Google Shape;942;p13"/>
          <p:cNvGrpSpPr/>
          <p:nvPr/>
        </p:nvGrpSpPr>
        <p:grpSpPr>
          <a:xfrm>
            <a:off x="7382515" y="3920256"/>
            <a:ext cx="1371600" cy="2009775"/>
            <a:chOff x="3216" y="2688"/>
            <a:chExt cx="864" cy="1266"/>
          </a:xfrm>
        </p:grpSpPr>
        <p:cxnSp>
          <p:nvCxnSpPr>
            <p:cNvPr id="943" name="Google Shape;943;p13"/>
            <p:cNvCxnSpPr/>
            <p:nvPr/>
          </p:nvCxnSpPr>
          <p:spPr>
            <a:xfrm>
              <a:off x="3216" y="3954"/>
              <a:ext cx="96" cy="0"/>
            </a:xfrm>
            <a:prstGeom prst="straightConnector1">
              <a:avLst/>
            </a:prstGeom>
            <a:noFill/>
            <a:ln w="38100" cap="flat" cmpd="sng">
              <a:solidFill>
                <a:schemeClr val="dk1"/>
              </a:solidFill>
              <a:prstDash val="solid"/>
              <a:round/>
              <a:headEnd type="none" w="med" len="med"/>
              <a:tailEnd type="none" w="med" len="med"/>
            </a:ln>
          </p:spPr>
        </p:cxnSp>
        <p:cxnSp>
          <p:nvCxnSpPr>
            <p:cNvPr id="944" name="Google Shape;944;p13"/>
            <p:cNvCxnSpPr/>
            <p:nvPr/>
          </p:nvCxnSpPr>
          <p:spPr>
            <a:xfrm>
              <a:off x="3984" y="3942"/>
              <a:ext cx="96" cy="0"/>
            </a:xfrm>
            <a:prstGeom prst="straightConnector1">
              <a:avLst/>
            </a:prstGeom>
            <a:noFill/>
            <a:ln w="38100" cap="flat" cmpd="sng">
              <a:solidFill>
                <a:schemeClr val="dk1"/>
              </a:solidFill>
              <a:prstDash val="solid"/>
              <a:round/>
              <a:headEnd type="none" w="med" len="med"/>
              <a:tailEnd type="none" w="med" len="med"/>
            </a:ln>
          </p:spPr>
        </p:cxnSp>
        <p:cxnSp>
          <p:nvCxnSpPr>
            <p:cNvPr id="945" name="Google Shape;945;p13"/>
            <p:cNvCxnSpPr/>
            <p:nvPr/>
          </p:nvCxnSpPr>
          <p:spPr>
            <a:xfrm rot="10800000">
              <a:off x="3264" y="3312"/>
              <a:ext cx="0" cy="624"/>
            </a:xfrm>
            <a:prstGeom prst="straightConnector1">
              <a:avLst/>
            </a:prstGeom>
            <a:noFill/>
            <a:ln w="38100" cap="flat" cmpd="sng">
              <a:solidFill>
                <a:schemeClr val="dk1"/>
              </a:solidFill>
              <a:prstDash val="solid"/>
              <a:round/>
              <a:headEnd type="none" w="med" len="med"/>
              <a:tailEnd type="none" w="med" len="med"/>
            </a:ln>
          </p:spPr>
        </p:cxnSp>
        <p:cxnSp>
          <p:nvCxnSpPr>
            <p:cNvPr id="946" name="Google Shape;946;p13"/>
            <p:cNvCxnSpPr/>
            <p:nvPr/>
          </p:nvCxnSpPr>
          <p:spPr>
            <a:xfrm>
              <a:off x="4032" y="3312"/>
              <a:ext cx="0" cy="624"/>
            </a:xfrm>
            <a:prstGeom prst="straightConnector1">
              <a:avLst/>
            </a:prstGeom>
            <a:noFill/>
            <a:ln w="38100" cap="flat" cmpd="sng">
              <a:solidFill>
                <a:schemeClr val="dk1"/>
              </a:solidFill>
              <a:prstDash val="solid"/>
              <a:round/>
              <a:headEnd type="none" w="med" len="med"/>
              <a:tailEnd type="none" w="med" len="med"/>
            </a:ln>
          </p:spPr>
        </p:cxnSp>
        <p:cxnSp>
          <p:nvCxnSpPr>
            <p:cNvPr id="947" name="Google Shape;947;p13"/>
            <p:cNvCxnSpPr/>
            <p:nvPr/>
          </p:nvCxnSpPr>
          <p:spPr>
            <a:xfrm>
              <a:off x="3264" y="3312"/>
              <a:ext cx="768" cy="0"/>
            </a:xfrm>
            <a:prstGeom prst="straightConnector1">
              <a:avLst/>
            </a:prstGeom>
            <a:noFill/>
            <a:ln w="38100" cap="flat" cmpd="sng">
              <a:solidFill>
                <a:schemeClr val="dk1"/>
              </a:solidFill>
              <a:prstDash val="solid"/>
              <a:round/>
              <a:headEnd type="none" w="med" len="med"/>
              <a:tailEnd type="none" w="med" len="med"/>
            </a:ln>
          </p:spPr>
        </p:cxnSp>
        <p:cxnSp>
          <p:nvCxnSpPr>
            <p:cNvPr id="948" name="Google Shape;948;p13"/>
            <p:cNvCxnSpPr/>
            <p:nvPr/>
          </p:nvCxnSpPr>
          <p:spPr>
            <a:xfrm rot="10800000">
              <a:off x="3264" y="2688"/>
              <a:ext cx="0" cy="624"/>
            </a:xfrm>
            <a:prstGeom prst="straightConnector1">
              <a:avLst/>
            </a:prstGeom>
            <a:noFill/>
            <a:ln w="38100" cap="flat" cmpd="sng">
              <a:solidFill>
                <a:schemeClr val="dk1"/>
              </a:solidFill>
              <a:prstDash val="solid"/>
              <a:round/>
              <a:headEnd type="none" w="med" len="med"/>
              <a:tailEnd type="none" w="med" len="med"/>
            </a:ln>
          </p:spPr>
        </p:cxnSp>
        <p:cxnSp>
          <p:nvCxnSpPr>
            <p:cNvPr id="949" name="Google Shape;949;p13"/>
            <p:cNvCxnSpPr/>
            <p:nvPr/>
          </p:nvCxnSpPr>
          <p:spPr>
            <a:xfrm>
              <a:off x="4032" y="2688"/>
              <a:ext cx="0" cy="624"/>
            </a:xfrm>
            <a:prstGeom prst="straightConnector1">
              <a:avLst/>
            </a:prstGeom>
            <a:noFill/>
            <a:ln w="38100" cap="flat" cmpd="sng">
              <a:solidFill>
                <a:schemeClr val="dk1"/>
              </a:solidFill>
              <a:prstDash val="solid"/>
              <a:round/>
              <a:headEnd type="none" w="med" len="med"/>
              <a:tailEnd type="none" w="med" len="med"/>
            </a:ln>
          </p:spPr>
        </p:cxnSp>
        <p:cxnSp>
          <p:nvCxnSpPr>
            <p:cNvPr id="950" name="Google Shape;950;p13"/>
            <p:cNvCxnSpPr/>
            <p:nvPr/>
          </p:nvCxnSpPr>
          <p:spPr>
            <a:xfrm>
              <a:off x="3264" y="2688"/>
              <a:ext cx="768" cy="0"/>
            </a:xfrm>
            <a:prstGeom prst="straightConnector1">
              <a:avLst/>
            </a:prstGeom>
            <a:noFill/>
            <a:ln w="38100" cap="flat" cmpd="sng">
              <a:solidFill>
                <a:schemeClr val="dk1"/>
              </a:solidFill>
              <a:prstDash val="solid"/>
              <a:round/>
              <a:headEnd type="none" w="med" len="med"/>
              <a:tailEnd type="none" w="med" len="med"/>
            </a:ln>
          </p:spPr>
        </p:cxnSp>
        <p:cxnSp>
          <p:nvCxnSpPr>
            <p:cNvPr id="951" name="Google Shape;951;p13"/>
            <p:cNvCxnSpPr/>
            <p:nvPr/>
          </p:nvCxnSpPr>
          <p:spPr>
            <a:xfrm rot="10800000" flipH="1">
              <a:off x="3264" y="3312"/>
              <a:ext cx="384" cy="630"/>
            </a:xfrm>
            <a:prstGeom prst="straightConnector1">
              <a:avLst/>
            </a:prstGeom>
            <a:noFill/>
            <a:ln w="38100" cap="flat" cmpd="sng">
              <a:solidFill>
                <a:schemeClr val="dk1"/>
              </a:solidFill>
              <a:prstDash val="solid"/>
              <a:round/>
              <a:headEnd type="none" w="med" len="med"/>
              <a:tailEnd type="none" w="med" len="med"/>
            </a:ln>
          </p:spPr>
        </p:cxnSp>
        <p:cxnSp>
          <p:nvCxnSpPr>
            <p:cNvPr id="952" name="Google Shape;952;p13"/>
            <p:cNvCxnSpPr/>
            <p:nvPr/>
          </p:nvCxnSpPr>
          <p:spPr>
            <a:xfrm rot="10800000">
              <a:off x="3648" y="3312"/>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53" name="Google Shape;953;p13"/>
            <p:cNvCxnSpPr/>
            <p:nvPr/>
          </p:nvCxnSpPr>
          <p:spPr>
            <a:xfrm rot="10800000" flipH="1">
              <a:off x="3648" y="2688"/>
              <a:ext cx="384" cy="624"/>
            </a:xfrm>
            <a:prstGeom prst="straightConnector1">
              <a:avLst/>
            </a:prstGeom>
            <a:noFill/>
            <a:ln w="38100" cap="flat" cmpd="sng">
              <a:solidFill>
                <a:schemeClr val="dk1"/>
              </a:solidFill>
              <a:prstDash val="solid"/>
              <a:round/>
              <a:headEnd type="none" w="med" len="med"/>
              <a:tailEnd type="none" w="med" len="med"/>
            </a:ln>
          </p:spPr>
        </p:cxnSp>
        <p:cxnSp>
          <p:nvCxnSpPr>
            <p:cNvPr id="954" name="Google Shape;954;p13"/>
            <p:cNvCxnSpPr/>
            <p:nvPr/>
          </p:nvCxnSpPr>
          <p:spPr>
            <a:xfrm rot="10800000">
              <a:off x="3264" y="2688"/>
              <a:ext cx="384" cy="624"/>
            </a:xfrm>
            <a:prstGeom prst="straightConnector1">
              <a:avLst/>
            </a:prstGeom>
            <a:noFill/>
            <a:ln w="38100" cap="flat" cmpd="sng">
              <a:solidFill>
                <a:schemeClr val="dk1"/>
              </a:solidFill>
              <a:prstDash val="solid"/>
              <a:round/>
              <a:headEnd type="none" w="med" len="med"/>
              <a:tailEnd type="none" w="med" len="med"/>
            </a:ln>
          </p:spPr>
        </p:cxnSp>
        <p:grpSp>
          <p:nvGrpSpPr>
            <p:cNvPr id="955" name="Google Shape;955;p13"/>
            <p:cNvGrpSpPr/>
            <p:nvPr/>
          </p:nvGrpSpPr>
          <p:grpSpPr>
            <a:xfrm>
              <a:off x="3303" y="2781"/>
              <a:ext cx="696" cy="1069"/>
              <a:chOff x="3303" y="2781"/>
              <a:chExt cx="696" cy="1069"/>
            </a:xfrm>
          </p:grpSpPr>
          <p:sp>
            <p:nvSpPr>
              <p:cNvPr id="956" name="Google Shape;956;p13"/>
              <p:cNvSpPr/>
              <p:nvPr/>
            </p:nvSpPr>
            <p:spPr>
              <a:xfrm rot="3480000" flipH="1">
                <a:off x="3576" y="3579"/>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57" name="Google Shape;957;p13"/>
              <p:cNvSpPr/>
              <p:nvPr/>
            </p:nvSpPr>
            <p:spPr>
              <a:xfrm rot="3480000" flipH="1">
                <a:off x="3211" y="298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958" name="Google Shape;958;p13"/>
            <p:cNvGrpSpPr/>
            <p:nvPr/>
          </p:nvGrpSpPr>
          <p:grpSpPr>
            <a:xfrm flipH="1">
              <a:off x="3302" y="2781"/>
              <a:ext cx="696" cy="1069"/>
              <a:chOff x="3303" y="2781"/>
              <a:chExt cx="696" cy="1069"/>
            </a:xfrm>
          </p:grpSpPr>
          <p:sp>
            <p:nvSpPr>
              <p:cNvPr id="959" name="Google Shape;959;p13"/>
              <p:cNvSpPr/>
              <p:nvPr/>
            </p:nvSpPr>
            <p:spPr>
              <a:xfrm rot="3480000" flipH="1">
                <a:off x="3576" y="3579"/>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960" name="Google Shape;960;p13"/>
              <p:cNvSpPr/>
              <p:nvPr/>
            </p:nvSpPr>
            <p:spPr>
              <a:xfrm rot="3480000" flipH="1">
                <a:off x="3211" y="298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nvGrpSpPr>
          <p:cNvPr id="961" name="Google Shape;961;p13"/>
          <p:cNvGrpSpPr/>
          <p:nvPr/>
        </p:nvGrpSpPr>
        <p:grpSpPr>
          <a:xfrm>
            <a:off x="3050229" y="3671573"/>
            <a:ext cx="2428875" cy="2428875"/>
            <a:chOff x="1111" y="2495"/>
            <a:chExt cx="1530" cy="1530"/>
          </a:xfrm>
        </p:grpSpPr>
        <p:sp>
          <p:nvSpPr>
            <p:cNvPr id="962" name="Google Shape;962;p13"/>
            <p:cNvSpPr/>
            <p:nvPr/>
          </p:nvSpPr>
          <p:spPr>
            <a:xfrm>
              <a:off x="1111" y="2495"/>
              <a:ext cx="1530" cy="1530"/>
            </a:xfrm>
            <a:prstGeom prst="ellipse">
              <a:avLst/>
            </a:prstGeom>
            <a:noFill/>
            <a:ln w="53975" cap="flat" cmpd="sng">
              <a:solidFill>
                <a:srgbClr val="FF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963" name="Google Shape;963;p13"/>
            <p:cNvCxnSpPr/>
            <p:nvPr/>
          </p:nvCxnSpPr>
          <p:spPr>
            <a:xfrm>
              <a:off x="1302" y="2734"/>
              <a:ext cx="1100" cy="1100"/>
            </a:xfrm>
            <a:prstGeom prst="straightConnector1">
              <a:avLst/>
            </a:prstGeom>
            <a:noFill/>
            <a:ln w="53975" cap="flat" cmpd="sng">
              <a:solidFill>
                <a:srgbClr val="FF0000"/>
              </a:solidFill>
              <a:prstDash val="solid"/>
              <a:round/>
              <a:headEnd type="none" w="med" len="med"/>
              <a:tailEnd type="none" w="med" len="med"/>
            </a:ln>
          </p:spPr>
        </p:cxn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970" name="Google Shape;970;p14" descr="21239 4"/>
          <p:cNvPicPr preferRelativeResize="0"/>
          <p:nvPr/>
        </p:nvPicPr>
        <p:blipFill rotWithShape="1">
          <a:blip r:embed="rId3">
            <a:alphaModFix/>
          </a:blip>
          <a:srcRect/>
          <a:stretch/>
        </p:blipFill>
        <p:spPr>
          <a:xfrm>
            <a:off x="1685131" y="120650"/>
            <a:ext cx="8821737" cy="6616700"/>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75"/>
        <p:cNvGrpSpPr/>
        <p:nvPr/>
      </p:nvGrpSpPr>
      <p:grpSpPr>
        <a:xfrm>
          <a:off x="0" y="0"/>
          <a:ext cx="0" cy="0"/>
          <a:chOff x="0" y="0"/>
          <a:chExt cx="0" cy="0"/>
        </a:xfrm>
      </p:grpSpPr>
      <p:sp>
        <p:nvSpPr>
          <p:cNvPr id="976" name="Google Shape;976;p1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977" name="Google Shape;977;p15" descr="30662 Stanley 06"/>
          <p:cNvPicPr preferRelativeResize="0"/>
          <p:nvPr/>
        </p:nvPicPr>
        <p:blipFill rotWithShape="1">
          <a:blip r:embed="rId3">
            <a:alphaModFix/>
          </a:blip>
          <a:srcRect/>
          <a:stretch/>
        </p:blipFill>
        <p:spPr>
          <a:xfrm>
            <a:off x="1780381" y="192087"/>
            <a:ext cx="8631237" cy="6473825"/>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82"/>
        <p:cNvGrpSpPr/>
        <p:nvPr/>
      </p:nvGrpSpPr>
      <p:grpSpPr>
        <a:xfrm>
          <a:off x="0" y="0"/>
          <a:ext cx="0" cy="0"/>
          <a:chOff x="0" y="0"/>
          <a:chExt cx="0" cy="0"/>
        </a:xfrm>
      </p:grpSpPr>
      <p:sp>
        <p:nvSpPr>
          <p:cNvPr id="983" name="Google Shape;983;p1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984" name="Google Shape;984;p16" descr="CoreBrace Building"/>
          <p:cNvPicPr preferRelativeResize="0"/>
          <p:nvPr/>
        </p:nvPicPr>
        <p:blipFill rotWithShape="1">
          <a:blip r:embed="rId3">
            <a:alphaModFix/>
          </a:blip>
          <a:srcRect/>
          <a:stretch/>
        </p:blipFill>
        <p:spPr>
          <a:xfrm>
            <a:off x="1775519" y="188640"/>
            <a:ext cx="8640961" cy="648072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9"/>
        <p:cNvGrpSpPr/>
        <p:nvPr/>
      </p:nvGrpSpPr>
      <p:grpSpPr>
        <a:xfrm>
          <a:off x="0" y="0"/>
          <a:ext cx="0" cy="0"/>
          <a:chOff x="0" y="0"/>
          <a:chExt cx="0" cy="0"/>
        </a:xfrm>
      </p:grpSpPr>
      <p:sp>
        <p:nvSpPr>
          <p:cNvPr id="990" name="Google Shape;990;p1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991" name="Google Shape;991;p17" descr="DSCN1161"/>
          <p:cNvPicPr preferRelativeResize="0"/>
          <p:nvPr/>
        </p:nvPicPr>
        <p:blipFill rotWithShape="1">
          <a:blip r:embed="rId3">
            <a:alphaModFix/>
          </a:blip>
          <a:srcRect/>
          <a:stretch/>
        </p:blipFill>
        <p:spPr>
          <a:xfrm>
            <a:off x="207087" y="1258667"/>
            <a:ext cx="7113049" cy="5333678"/>
          </a:xfrm>
          <a:prstGeom prst="rect">
            <a:avLst/>
          </a:prstGeom>
          <a:noFill/>
          <a:ln>
            <a:noFill/>
          </a:ln>
        </p:spPr>
      </p:pic>
      <p:pic>
        <p:nvPicPr>
          <p:cNvPr id="992" name="Google Shape;992;p17" descr="DSCN1290"/>
          <p:cNvPicPr preferRelativeResize="0"/>
          <p:nvPr/>
        </p:nvPicPr>
        <p:blipFill rotWithShape="1">
          <a:blip r:embed="rId4">
            <a:alphaModFix/>
          </a:blip>
          <a:srcRect/>
          <a:stretch/>
        </p:blipFill>
        <p:spPr>
          <a:xfrm>
            <a:off x="7473509" y="146236"/>
            <a:ext cx="4511404" cy="6013983"/>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97"/>
        <p:cNvGrpSpPr/>
        <p:nvPr/>
      </p:nvGrpSpPr>
      <p:grpSpPr>
        <a:xfrm>
          <a:off x="0" y="0"/>
          <a:ext cx="0" cy="0"/>
          <a:chOff x="0" y="0"/>
          <a:chExt cx="0" cy="0"/>
        </a:xfrm>
      </p:grpSpPr>
      <p:sp>
        <p:nvSpPr>
          <p:cNvPr id="998" name="Google Shape;998;p1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999" name="Google Shape;999;p18" descr="DSCN1162"/>
          <p:cNvPicPr preferRelativeResize="0"/>
          <p:nvPr/>
        </p:nvPicPr>
        <p:blipFill rotWithShape="1">
          <a:blip r:embed="rId3">
            <a:alphaModFix/>
          </a:blip>
          <a:srcRect/>
          <a:stretch/>
        </p:blipFill>
        <p:spPr>
          <a:xfrm>
            <a:off x="1705315" y="136200"/>
            <a:ext cx="8781370" cy="6585599"/>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1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1006" name="Google Shape;1006;p19" descr="DSCN1130"/>
          <p:cNvPicPr preferRelativeResize="0"/>
          <p:nvPr/>
        </p:nvPicPr>
        <p:blipFill rotWithShape="1">
          <a:blip r:embed="rId3">
            <a:alphaModFix/>
          </a:blip>
          <a:srcRect/>
          <a:stretch/>
        </p:blipFill>
        <p:spPr>
          <a:xfrm>
            <a:off x="1808162" y="213518"/>
            <a:ext cx="8575675" cy="6430963"/>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2"/>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t>Design of Seismic-Resistant </a:t>
            </a:r>
            <a:endParaRPr/>
          </a:p>
          <a:p>
            <a:pPr marL="0" lvl="0" indent="0" algn="ctr" rtl="0">
              <a:spcBef>
                <a:spcPts val="720"/>
              </a:spcBef>
              <a:spcAft>
                <a:spcPts val="0"/>
              </a:spcAft>
              <a:buClr>
                <a:srgbClr val="000000"/>
              </a:buClr>
              <a:buSzPts val="3600"/>
              <a:buFont typeface="Arial"/>
              <a:buNone/>
            </a:pPr>
            <a:r>
              <a:rPr lang="en-US"/>
              <a:t>Steel Building Structures</a:t>
            </a:r>
            <a:endParaRPr/>
          </a:p>
        </p:txBody>
      </p:sp>
      <p:sp>
        <p:nvSpPr>
          <p:cNvPr id="68" name="Google Shape;68;p2"/>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p>
            <a:pPr marL="514350" lvl="0" indent="-514350" algn="l" rtl="0">
              <a:spcBef>
                <a:spcPts val="0"/>
              </a:spcBef>
              <a:spcAft>
                <a:spcPts val="0"/>
              </a:spcAft>
              <a:buClr>
                <a:srgbClr val="000000"/>
              </a:buClr>
              <a:buSzPts val="3200"/>
              <a:buFont typeface="Arial"/>
              <a:buAutoNum type="arabicPeriod"/>
            </a:pPr>
            <a:r>
              <a:rPr lang="en-US" sz="3200">
                <a:latin typeface="Calibri"/>
                <a:ea typeface="Calibri"/>
                <a:cs typeface="Calibri"/>
                <a:sym typeface="Calibri"/>
              </a:rPr>
              <a:t>Introduction and Basic Principles</a:t>
            </a:r>
            <a:endParaRPr/>
          </a:p>
          <a:p>
            <a:pPr marL="514350" lvl="0" indent="-514350" algn="l" rtl="0">
              <a:spcBef>
                <a:spcPts val="640"/>
              </a:spcBef>
              <a:spcAft>
                <a:spcPts val="0"/>
              </a:spcAft>
              <a:buClr>
                <a:srgbClr val="000000"/>
              </a:buClr>
              <a:buSzPts val="3200"/>
              <a:buFont typeface="Arial"/>
              <a:buAutoNum type="arabicPeriod"/>
            </a:pPr>
            <a:r>
              <a:rPr lang="en-US" sz="3200">
                <a:latin typeface="Calibri"/>
                <a:ea typeface="Calibri"/>
                <a:cs typeface="Calibri"/>
                <a:sym typeface="Calibri"/>
              </a:rPr>
              <a:t>Moment Resisting Frames</a:t>
            </a:r>
            <a:endParaRPr/>
          </a:p>
          <a:p>
            <a:pPr marL="514350" lvl="0" indent="-514350" algn="l" rtl="0">
              <a:spcBef>
                <a:spcPts val="640"/>
              </a:spcBef>
              <a:spcAft>
                <a:spcPts val="0"/>
              </a:spcAft>
              <a:buClr>
                <a:srgbClr val="000000"/>
              </a:buClr>
              <a:buSzPts val="3200"/>
              <a:buFont typeface="Arial"/>
              <a:buAutoNum type="arabicPeriod"/>
            </a:pPr>
            <a:r>
              <a:rPr lang="en-US" sz="3200">
                <a:latin typeface="Calibri"/>
                <a:ea typeface="Calibri"/>
                <a:cs typeface="Calibri"/>
                <a:sym typeface="Calibri"/>
              </a:rPr>
              <a:t>Concentrically Braced Frames</a:t>
            </a:r>
            <a:endParaRPr/>
          </a:p>
          <a:p>
            <a:pPr marL="514350" lvl="0" indent="-514350" algn="l" rtl="0">
              <a:spcBef>
                <a:spcPts val="640"/>
              </a:spcBef>
              <a:spcAft>
                <a:spcPts val="0"/>
              </a:spcAft>
              <a:buClr>
                <a:srgbClr val="000000"/>
              </a:buClr>
              <a:buSzPts val="3200"/>
              <a:buFont typeface="Arial"/>
              <a:buAutoNum type="arabicPeriod"/>
            </a:pPr>
            <a:r>
              <a:rPr lang="en-US" sz="3200">
                <a:latin typeface="Calibri"/>
                <a:ea typeface="Calibri"/>
                <a:cs typeface="Calibri"/>
                <a:sym typeface="Calibri"/>
              </a:rPr>
              <a:t>Eccentrically Braced Frames</a:t>
            </a:r>
            <a:endParaRPr/>
          </a:p>
          <a:p>
            <a:pPr marL="514350" lvl="0" indent="-514350" algn="l" rtl="0">
              <a:spcBef>
                <a:spcPts val="640"/>
              </a:spcBef>
              <a:spcAft>
                <a:spcPts val="0"/>
              </a:spcAft>
              <a:buClr>
                <a:srgbClr val="000000"/>
              </a:buClr>
              <a:buSzPts val="3200"/>
              <a:buFont typeface="Arial"/>
              <a:buAutoNum type="arabicPeriod"/>
            </a:pPr>
            <a:r>
              <a:rPr lang="en-US" sz="3200">
                <a:latin typeface="Calibri"/>
                <a:ea typeface="Calibri"/>
                <a:cs typeface="Calibri"/>
                <a:sym typeface="Calibri"/>
              </a:rPr>
              <a:t>Buckling-Restrained Braced Frames</a:t>
            </a:r>
            <a:endParaRPr/>
          </a:p>
          <a:p>
            <a:pPr marL="514350" lvl="0" indent="-514350" algn="l" rtl="0">
              <a:spcBef>
                <a:spcPts val="640"/>
              </a:spcBef>
              <a:spcAft>
                <a:spcPts val="0"/>
              </a:spcAft>
              <a:buClr>
                <a:srgbClr val="000000"/>
              </a:buClr>
              <a:buSzPts val="3200"/>
              <a:buFont typeface="Arial"/>
              <a:buAutoNum type="arabicPeriod"/>
            </a:pPr>
            <a:r>
              <a:rPr lang="en-US" sz="3200">
                <a:latin typeface="Calibri"/>
                <a:ea typeface="Calibri"/>
                <a:cs typeface="Calibri"/>
                <a:sym typeface="Calibri"/>
              </a:rPr>
              <a:t>Special Plate Shear Walls</a:t>
            </a:r>
            <a:endParaRPr sz="3200"/>
          </a:p>
          <a:p>
            <a:pPr marL="0" lvl="0" indent="0" algn="l" rtl="0">
              <a:spcBef>
                <a:spcPts val="640"/>
              </a:spcBef>
              <a:spcAft>
                <a:spcPts val="0"/>
              </a:spcAft>
              <a:buClr>
                <a:srgbClr val="000000"/>
              </a:buClr>
              <a:buSzPts val="3200"/>
              <a:buFont typeface="Calibri"/>
              <a:buNone/>
            </a:pPr>
            <a:endParaRPr/>
          </a:p>
        </p:txBody>
      </p:sp>
      <p:sp>
        <p:nvSpPr>
          <p:cNvPr id="69" name="Google Shape;69;p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a:t>
            </a:fld>
            <a:endParaRPr/>
          </a:p>
        </p:txBody>
      </p:sp>
      <p:sp>
        <p:nvSpPr>
          <p:cNvPr id="70" name="Google Shape;70;p2"/>
          <p:cNvSpPr/>
          <p:nvPr/>
        </p:nvSpPr>
        <p:spPr>
          <a:xfrm>
            <a:off x="691795" y="4005064"/>
            <a:ext cx="6624736" cy="606425"/>
          </a:xfrm>
          <a:prstGeom prst="rect">
            <a:avLst/>
          </a:prstGeom>
          <a:noFill/>
          <a:ln w="38100"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i="0" u="none" strike="noStrike" cap="none">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11"/>
        <p:cNvGrpSpPr/>
        <p:nvPr/>
      </p:nvGrpSpPr>
      <p:grpSpPr>
        <a:xfrm>
          <a:off x="0" y="0"/>
          <a:ext cx="0" cy="0"/>
          <a:chOff x="0" y="0"/>
          <a:chExt cx="0" cy="0"/>
        </a:xfrm>
      </p:grpSpPr>
      <p:sp>
        <p:nvSpPr>
          <p:cNvPr id="1012" name="Google Shape;1012;p20"/>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Inelastic Response of BRBFs under Earthquake Loading</a:t>
            </a:r>
            <a:endParaRPr/>
          </a:p>
          <a:p>
            <a:pPr marL="0" lvl="0" indent="0" algn="l" rtl="0">
              <a:spcBef>
                <a:spcPts val="600"/>
              </a:spcBef>
              <a:spcAft>
                <a:spcPts val="0"/>
              </a:spcAft>
              <a:buClr>
                <a:srgbClr val="000000"/>
              </a:buClr>
              <a:buSzPts val="3000"/>
              <a:buFont typeface="Arial"/>
              <a:buNone/>
            </a:pPr>
            <a:endParaRPr/>
          </a:p>
        </p:txBody>
      </p:sp>
      <p:sp>
        <p:nvSpPr>
          <p:cNvPr id="1013" name="Google Shape;1013;p2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20</a:t>
            </a:fld>
            <a:endParaRPr/>
          </a:p>
        </p:txBody>
      </p:sp>
      <p:cxnSp>
        <p:nvCxnSpPr>
          <p:cNvPr id="1014" name="Google Shape;1014;p20"/>
          <p:cNvCxnSpPr/>
          <p:nvPr/>
        </p:nvCxnSpPr>
        <p:spPr>
          <a:xfrm rot="10800000">
            <a:off x="3394426" y="1405880"/>
            <a:ext cx="0" cy="2743200"/>
          </a:xfrm>
          <a:prstGeom prst="straightConnector1">
            <a:avLst/>
          </a:prstGeom>
          <a:noFill/>
          <a:ln w="76200" cap="flat" cmpd="sng">
            <a:solidFill>
              <a:schemeClr val="dk1"/>
            </a:solidFill>
            <a:prstDash val="solid"/>
            <a:round/>
            <a:headEnd type="none" w="med" len="med"/>
            <a:tailEnd type="none" w="med" len="med"/>
          </a:ln>
        </p:spPr>
      </p:cxnSp>
      <p:cxnSp>
        <p:nvCxnSpPr>
          <p:cNvPr id="1015" name="Google Shape;1015;p20"/>
          <p:cNvCxnSpPr/>
          <p:nvPr/>
        </p:nvCxnSpPr>
        <p:spPr>
          <a:xfrm rot="10800000">
            <a:off x="6137626" y="1405880"/>
            <a:ext cx="0" cy="2743200"/>
          </a:xfrm>
          <a:prstGeom prst="straightConnector1">
            <a:avLst/>
          </a:prstGeom>
          <a:noFill/>
          <a:ln w="76200" cap="flat" cmpd="sng">
            <a:solidFill>
              <a:schemeClr val="dk1"/>
            </a:solidFill>
            <a:prstDash val="solid"/>
            <a:round/>
            <a:headEnd type="none" w="med" len="med"/>
            <a:tailEnd type="none" w="med" len="med"/>
          </a:ln>
        </p:spPr>
      </p:cxnSp>
      <p:cxnSp>
        <p:nvCxnSpPr>
          <p:cNvPr id="1016" name="Google Shape;1016;p20"/>
          <p:cNvCxnSpPr/>
          <p:nvPr/>
        </p:nvCxnSpPr>
        <p:spPr>
          <a:xfrm rot="10800000">
            <a:off x="8880826" y="1405880"/>
            <a:ext cx="0" cy="2743200"/>
          </a:xfrm>
          <a:prstGeom prst="straightConnector1">
            <a:avLst/>
          </a:prstGeom>
          <a:noFill/>
          <a:ln w="76200" cap="flat" cmpd="sng">
            <a:solidFill>
              <a:schemeClr val="dk1"/>
            </a:solidFill>
            <a:prstDash val="solid"/>
            <a:round/>
            <a:headEnd type="none" w="med" len="med"/>
            <a:tailEnd type="none" w="med" len="med"/>
          </a:ln>
        </p:spPr>
      </p:cxnSp>
      <p:cxnSp>
        <p:nvCxnSpPr>
          <p:cNvPr id="1017" name="Google Shape;1017;p20"/>
          <p:cNvCxnSpPr/>
          <p:nvPr/>
        </p:nvCxnSpPr>
        <p:spPr>
          <a:xfrm>
            <a:off x="3394426" y="1405880"/>
            <a:ext cx="2743200" cy="0"/>
          </a:xfrm>
          <a:prstGeom prst="straightConnector1">
            <a:avLst/>
          </a:prstGeom>
          <a:noFill/>
          <a:ln w="76200" cap="flat" cmpd="sng">
            <a:solidFill>
              <a:schemeClr val="dk1"/>
            </a:solidFill>
            <a:prstDash val="solid"/>
            <a:round/>
            <a:headEnd type="none" w="med" len="med"/>
            <a:tailEnd type="none" w="med" len="med"/>
          </a:ln>
        </p:spPr>
      </p:cxnSp>
      <p:cxnSp>
        <p:nvCxnSpPr>
          <p:cNvPr id="1018" name="Google Shape;1018;p20"/>
          <p:cNvCxnSpPr/>
          <p:nvPr/>
        </p:nvCxnSpPr>
        <p:spPr>
          <a:xfrm>
            <a:off x="6137626" y="1405880"/>
            <a:ext cx="2743200" cy="0"/>
          </a:xfrm>
          <a:prstGeom prst="straightConnector1">
            <a:avLst/>
          </a:prstGeom>
          <a:noFill/>
          <a:ln w="76200" cap="flat" cmpd="sng">
            <a:solidFill>
              <a:schemeClr val="dk1"/>
            </a:solidFill>
            <a:prstDash val="solid"/>
            <a:round/>
            <a:headEnd type="none" w="med" len="med"/>
            <a:tailEnd type="none" w="med" len="med"/>
          </a:ln>
        </p:spPr>
      </p:cxnSp>
      <p:cxnSp>
        <p:nvCxnSpPr>
          <p:cNvPr id="1019" name="Google Shape;1019;p20"/>
          <p:cNvCxnSpPr/>
          <p:nvPr/>
        </p:nvCxnSpPr>
        <p:spPr>
          <a:xfrm>
            <a:off x="3242026" y="4149080"/>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20" name="Google Shape;1020;p20"/>
          <p:cNvCxnSpPr/>
          <p:nvPr/>
        </p:nvCxnSpPr>
        <p:spPr>
          <a:xfrm>
            <a:off x="5985226" y="4149080"/>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21" name="Google Shape;1021;p20"/>
          <p:cNvCxnSpPr/>
          <p:nvPr/>
        </p:nvCxnSpPr>
        <p:spPr>
          <a:xfrm>
            <a:off x="8728426" y="4149080"/>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22" name="Google Shape;1022;p20"/>
          <p:cNvCxnSpPr/>
          <p:nvPr/>
        </p:nvCxnSpPr>
        <p:spPr>
          <a:xfrm rot="10800000" flipH="1">
            <a:off x="3394426" y="1405880"/>
            <a:ext cx="2743200" cy="2743200"/>
          </a:xfrm>
          <a:prstGeom prst="straightConnector1">
            <a:avLst/>
          </a:prstGeom>
          <a:noFill/>
          <a:ln w="57150" cap="flat" cmpd="sng">
            <a:solidFill>
              <a:schemeClr val="dk1"/>
            </a:solidFill>
            <a:prstDash val="solid"/>
            <a:round/>
            <a:headEnd type="none" w="med" len="med"/>
            <a:tailEnd type="none" w="med" len="med"/>
          </a:ln>
        </p:spPr>
      </p:cxnSp>
      <p:cxnSp>
        <p:nvCxnSpPr>
          <p:cNvPr id="1023" name="Google Shape;1023;p20"/>
          <p:cNvCxnSpPr/>
          <p:nvPr/>
        </p:nvCxnSpPr>
        <p:spPr>
          <a:xfrm>
            <a:off x="6137626" y="1405880"/>
            <a:ext cx="2743200" cy="2743200"/>
          </a:xfrm>
          <a:prstGeom prst="straightConnector1">
            <a:avLst/>
          </a:prstGeom>
          <a:noFill/>
          <a:ln w="57150" cap="flat" cmpd="sng">
            <a:solidFill>
              <a:schemeClr val="dk1"/>
            </a:solidFill>
            <a:prstDash val="solid"/>
            <a:round/>
            <a:headEnd type="none" w="med" len="med"/>
            <a:tailEnd type="none" w="med" len="med"/>
          </a:ln>
        </p:spPr>
      </p:cxnSp>
      <p:sp>
        <p:nvSpPr>
          <p:cNvPr id="1024" name="Google Shape;1024;p20"/>
          <p:cNvSpPr/>
          <p:nvPr/>
        </p:nvSpPr>
        <p:spPr>
          <a:xfrm>
            <a:off x="2480026" y="1329680"/>
            <a:ext cx="762000" cy="228600"/>
          </a:xfrm>
          <a:prstGeom prst="rightArrow">
            <a:avLst>
              <a:gd name="adj1" fmla="val 50000"/>
              <a:gd name="adj2" fmla="val 83333"/>
            </a:avLst>
          </a:prstGeom>
          <a:solidFill>
            <a:srgbClr val="FF0000"/>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025" name="Google Shape;1025;p20"/>
          <p:cNvSpPr/>
          <p:nvPr/>
        </p:nvSpPr>
        <p:spPr>
          <a:xfrm rot="-2720923">
            <a:off x="3369026" y="2621906"/>
            <a:ext cx="2808287" cy="303212"/>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026" name="Google Shape;1026;p20"/>
          <p:cNvSpPr/>
          <p:nvPr/>
        </p:nvSpPr>
        <p:spPr>
          <a:xfrm rot="2720923" flipH="1">
            <a:off x="6128101" y="2628256"/>
            <a:ext cx="2808287" cy="303212"/>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31"/>
        <p:cNvGrpSpPr/>
        <p:nvPr/>
      </p:nvGrpSpPr>
      <p:grpSpPr>
        <a:xfrm>
          <a:off x="0" y="0"/>
          <a:ext cx="0" cy="0"/>
          <a:chOff x="0" y="0"/>
          <a:chExt cx="0" cy="0"/>
        </a:xfrm>
      </p:grpSpPr>
      <p:sp>
        <p:nvSpPr>
          <p:cNvPr id="1032" name="Google Shape;1032;p21"/>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Inelastic Response of BRBFs under Earthquake Loading</a:t>
            </a:r>
            <a:endParaRPr/>
          </a:p>
          <a:p>
            <a:pPr marL="0" lvl="0" indent="0" algn="l" rtl="0">
              <a:spcBef>
                <a:spcPts val="600"/>
              </a:spcBef>
              <a:spcAft>
                <a:spcPts val="0"/>
              </a:spcAft>
              <a:buClr>
                <a:srgbClr val="000000"/>
              </a:buClr>
              <a:buSzPts val="3000"/>
              <a:buFont typeface="Arial"/>
              <a:buNone/>
            </a:pPr>
            <a:endParaRPr/>
          </a:p>
        </p:txBody>
      </p:sp>
      <p:sp>
        <p:nvSpPr>
          <p:cNvPr id="1033" name="Google Shape;1033;p2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21</a:t>
            </a:fld>
            <a:endParaRPr/>
          </a:p>
        </p:txBody>
      </p:sp>
      <p:cxnSp>
        <p:nvCxnSpPr>
          <p:cNvPr id="1034" name="Google Shape;1034;p21"/>
          <p:cNvCxnSpPr/>
          <p:nvPr/>
        </p:nvCxnSpPr>
        <p:spPr>
          <a:xfrm rot="10800000">
            <a:off x="3389312"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35" name="Google Shape;1035;p21"/>
          <p:cNvCxnSpPr/>
          <p:nvPr/>
        </p:nvCxnSpPr>
        <p:spPr>
          <a:xfrm rot="10800000">
            <a:off x="6132512"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36" name="Google Shape;1036;p21"/>
          <p:cNvCxnSpPr/>
          <p:nvPr/>
        </p:nvCxnSpPr>
        <p:spPr>
          <a:xfrm rot="10800000">
            <a:off x="8875712"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37" name="Google Shape;1037;p21"/>
          <p:cNvCxnSpPr/>
          <p:nvPr/>
        </p:nvCxnSpPr>
        <p:spPr>
          <a:xfrm>
            <a:off x="3389312" y="1446892"/>
            <a:ext cx="2743200" cy="0"/>
          </a:xfrm>
          <a:prstGeom prst="straightConnector1">
            <a:avLst/>
          </a:prstGeom>
          <a:noFill/>
          <a:ln w="28575" cap="rnd" cmpd="sng">
            <a:solidFill>
              <a:schemeClr val="dk1"/>
            </a:solidFill>
            <a:prstDash val="dot"/>
            <a:round/>
            <a:headEnd type="none" w="med" len="med"/>
            <a:tailEnd type="none" w="med" len="med"/>
          </a:ln>
        </p:spPr>
      </p:cxnSp>
      <p:cxnSp>
        <p:nvCxnSpPr>
          <p:cNvPr id="1038" name="Google Shape;1038;p21"/>
          <p:cNvCxnSpPr/>
          <p:nvPr/>
        </p:nvCxnSpPr>
        <p:spPr>
          <a:xfrm>
            <a:off x="6132512" y="1446892"/>
            <a:ext cx="2743200" cy="0"/>
          </a:xfrm>
          <a:prstGeom prst="straightConnector1">
            <a:avLst/>
          </a:prstGeom>
          <a:noFill/>
          <a:ln w="28575" cap="rnd" cmpd="sng">
            <a:solidFill>
              <a:schemeClr val="dk1"/>
            </a:solidFill>
            <a:prstDash val="dot"/>
            <a:round/>
            <a:headEnd type="none" w="med" len="med"/>
            <a:tailEnd type="none" w="med" len="med"/>
          </a:ln>
        </p:spPr>
      </p:cxnSp>
      <p:cxnSp>
        <p:nvCxnSpPr>
          <p:cNvPr id="1039" name="Google Shape;1039;p21"/>
          <p:cNvCxnSpPr/>
          <p:nvPr/>
        </p:nvCxnSpPr>
        <p:spPr>
          <a:xfrm>
            <a:off x="3236912"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40" name="Google Shape;1040;p21"/>
          <p:cNvCxnSpPr/>
          <p:nvPr/>
        </p:nvCxnSpPr>
        <p:spPr>
          <a:xfrm>
            <a:off x="5980112"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41" name="Google Shape;1041;p21"/>
          <p:cNvCxnSpPr/>
          <p:nvPr/>
        </p:nvCxnSpPr>
        <p:spPr>
          <a:xfrm>
            <a:off x="8723312"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42" name="Google Shape;1042;p21"/>
          <p:cNvCxnSpPr/>
          <p:nvPr/>
        </p:nvCxnSpPr>
        <p:spPr>
          <a:xfrm rot="10800000" flipH="1">
            <a:off x="3389312" y="1446892"/>
            <a:ext cx="2743200" cy="2743200"/>
          </a:xfrm>
          <a:prstGeom prst="straightConnector1">
            <a:avLst/>
          </a:prstGeom>
          <a:noFill/>
          <a:ln w="38100" cap="rnd" cmpd="sng">
            <a:solidFill>
              <a:schemeClr val="dk1"/>
            </a:solidFill>
            <a:prstDash val="dot"/>
            <a:round/>
            <a:headEnd type="none" w="med" len="med"/>
            <a:tailEnd type="none" w="med" len="med"/>
          </a:ln>
        </p:spPr>
      </p:cxnSp>
      <p:cxnSp>
        <p:nvCxnSpPr>
          <p:cNvPr id="1043" name="Google Shape;1043;p21"/>
          <p:cNvCxnSpPr/>
          <p:nvPr/>
        </p:nvCxnSpPr>
        <p:spPr>
          <a:xfrm>
            <a:off x="6132512" y="1446892"/>
            <a:ext cx="2743200" cy="2743200"/>
          </a:xfrm>
          <a:prstGeom prst="straightConnector1">
            <a:avLst/>
          </a:prstGeom>
          <a:noFill/>
          <a:ln w="38100" cap="rnd" cmpd="sng">
            <a:solidFill>
              <a:schemeClr val="dk1"/>
            </a:solidFill>
            <a:prstDash val="dot"/>
            <a:round/>
            <a:headEnd type="none" w="med" len="med"/>
            <a:tailEnd type="none" w="med" len="med"/>
          </a:ln>
        </p:spPr>
      </p:cxnSp>
      <p:sp>
        <p:nvSpPr>
          <p:cNvPr id="1044" name="Google Shape;1044;p21"/>
          <p:cNvSpPr/>
          <p:nvPr/>
        </p:nvSpPr>
        <p:spPr>
          <a:xfrm>
            <a:off x="2474912" y="1370692"/>
            <a:ext cx="762000" cy="228600"/>
          </a:xfrm>
          <a:prstGeom prst="rightArrow">
            <a:avLst>
              <a:gd name="adj1" fmla="val 50000"/>
              <a:gd name="adj2" fmla="val 83333"/>
            </a:avLst>
          </a:prstGeom>
          <a:solidFill>
            <a:srgbClr val="FF0000"/>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045" name="Google Shape;1045;p21"/>
          <p:cNvCxnSpPr/>
          <p:nvPr/>
        </p:nvCxnSpPr>
        <p:spPr>
          <a:xfrm>
            <a:off x="3846512" y="1446892"/>
            <a:ext cx="5486400" cy="0"/>
          </a:xfrm>
          <a:prstGeom prst="straightConnector1">
            <a:avLst/>
          </a:prstGeom>
          <a:noFill/>
          <a:ln w="38100" cap="flat" cmpd="sng">
            <a:solidFill>
              <a:schemeClr val="dk1"/>
            </a:solidFill>
            <a:prstDash val="solid"/>
            <a:round/>
            <a:headEnd type="none" w="med" len="med"/>
            <a:tailEnd type="none" w="med" len="med"/>
          </a:ln>
        </p:spPr>
      </p:cxnSp>
      <p:cxnSp>
        <p:nvCxnSpPr>
          <p:cNvPr id="1046" name="Google Shape;1046;p21"/>
          <p:cNvCxnSpPr/>
          <p:nvPr/>
        </p:nvCxnSpPr>
        <p:spPr>
          <a:xfrm rot="10800000" flipH="1">
            <a:off x="3389312" y="1446892"/>
            <a:ext cx="457200" cy="2743200"/>
          </a:xfrm>
          <a:prstGeom prst="straightConnector1">
            <a:avLst/>
          </a:prstGeom>
          <a:noFill/>
          <a:ln w="38100" cap="flat" cmpd="sng">
            <a:solidFill>
              <a:schemeClr val="dk1"/>
            </a:solidFill>
            <a:prstDash val="solid"/>
            <a:round/>
            <a:headEnd type="none" w="med" len="med"/>
            <a:tailEnd type="none" w="med" len="med"/>
          </a:ln>
        </p:spPr>
      </p:cxnSp>
      <p:cxnSp>
        <p:nvCxnSpPr>
          <p:cNvPr id="1047" name="Google Shape;1047;p21"/>
          <p:cNvCxnSpPr/>
          <p:nvPr/>
        </p:nvCxnSpPr>
        <p:spPr>
          <a:xfrm rot="10800000" flipH="1">
            <a:off x="6132512" y="1446892"/>
            <a:ext cx="457200" cy="2743200"/>
          </a:xfrm>
          <a:prstGeom prst="straightConnector1">
            <a:avLst/>
          </a:prstGeom>
          <a:noFill/>
          <a:ln w="38100" cap="flat" cmpd="sng">
            <a:solidFill>
              <a:schemeClr val="dk1"/>
            </a:solidFill>
            <a:prstDash val="solid"/>
            <a:round/>
            <a:headEnd type="none" w="med" len="med"/>
            <a:tailEnd type="none" w="med" len="med"/>
          </a:ln>
        </p:spPr>
      </p:cxnSp>
      <p:cxnSp>
        <p:nvCxnSpPr>
          <p:cNvPr id="1048" name="Google Shape;1048;p21"/>
          <p:cNvCxnSpPr/>
          <p:nvPr/>
        </p:nvCxnSpPr>
        <p:spPr>
          <a:xfrm rot="10800000" flipH="1">
            <a:off x="8875712" y="1446892"/>
            <a:ext cx="457200" cy="2743200"/>
          </a:xfrm>
          <a:prstGeom prst="straightConnector1">
            <a:avLst/>
          </a:prstGeom>
          <a:noFill/>
          <a:ln w="38100" cap="flat" cmpd="sng">
            <a:solidFill>
              <a:schemeClr val="dk1"/>
            </a:solidFill>
            <a:prstDash val="solid"/>
            <a:round/>
            <a:headEnd type="none" w="med" len="med"/>
            <a:tailEnd type="none" w="med" len="med"/>
          </a:ln>
        </p:spPr>
      </p:cxnSp>
      <p:sp>
        <p:nvSpPr>
          <p:cNvPr id="1049" name="Google Shape;1049;p21"/>
          <p:cNvSpPr txBox="1"/>
          <p:nvPr/>
        </p:nvSpPr>
        <p:spPr>
          <a:xfrm>
            <a:off x="4379912" y="4601255"/>
            <a:ext cx="1981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Tension Brace: </a:t>
            </a:r>
            <a:r>
              <a:rPr lang="en-US" sz="1800" b="1" i="1">
                <a:solidFill>
                  <a:schemeClr val="dk2"/>
                </a:solidFill>
                <a:latin typeface="Arial"/>
                <a:ea typeface="Arial"/>
                <a:cs typeface="Arial"/>
                <a:sym typeface="Arial"/>
              </a:rPr>
              <a:t>Yields</a:t>
            </a:r>
            <a:endParaRPr sz="1800" b="1" i="1">
              <a:solidFill>
                <a:srgbClr val="FFFFFF"/>
              </a:solidFill>
              <a:latin typeface="Arial"/>
              <a:ea typeface="Arial"/>
              <a:cs typeface="Arial"/>
              <a:sym typeface="Arial"/>
            </a:endParaRPr>
          </a:p>
        </p:txBody>
      </p:sp>
      <p:cxnSp>
        <p:nvCxnSpPr>
          <p:cNvPr id="1050" name="Google Shape;1050;p21"/>
          <p:cNvCxnSpPr/>
          <p:nvPr/>
        </p:nvCxnSpPr>
        <p:spPr>
          <a:xfrm>
            <a:off x="3998912" y="4799692"/>
            <a:ext cx="381000" cy="0"/>
          </a:xfrm>
          <a:prstGeom prst="straightConnector1">
            <a:avLst/>
          </a:prstGeom>
          <a:noFill/>
          <a:ln w="38100" cap="flat" cmpd="sng">
            <a:solidFill>
              <a:schemeClr val="dk2"/>
            </a:solidFill>
            <a:prstDash val="solid"/>
            <a:round/>
            <a:headEnd type="none" w="med" len="med"/>
            <a:tailEnd type="none" w="med" len="med"/>
          </a:ln>
        </p:spPr>
      </p:cxnSp>
      <p:sp>
        <p:nvSpPr>
          <p:cNvPr id="1051" name="Google Shape;1051;p21"/>
          <p:cNvSpPr txBox="1"/>
          <p:nvPr/>
        </p:nvSpPr>
        <p:spPr>
          <a:xfrm>
            <a:off x="7808912" y="4615542"/>
            <a:ext cx="2895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Compression Brace: </a:t>
            </a:r>
            <a:r>
              <a:rPr lang="en-US" sz="1800" b="1" i="1">
                <a:solidFill>
                  <a:schemeClr val="dk2"/>
                </a:solidFill>
                <a:latin typeface="Arial"/>
                <a:ea typeface="Arial"/>
                <a:cs typeface="Arial"/>
                <a:sym typeface="Arial"/>
              </a:rPr>
              <a:t>Yields</a:t>
            </a:r>
            <a:endParaRPr sz="1800" b="1" i="1">
              <a:solidFill>
                <a:srgbClr val="FFFFFF"/>
              </a:solidFill>
              <a:latin typeface="Arial"/>
              <a:ea typeface="Arial"/>
              <a:cs typeface="Arial"/>
              <a:sym typeface="Arial"/>
            </a:endParaRPr>
          </a:p>
        </p:txBody>
      </p:sp>
      <p:cxnSp>
        <p:nvCxnSpPr>
          <p:cNvPr id="1052" name="Google Shape;1052;p21"/>
          <p:cNvCxnSpPr/>
          <p:nvPr/>
        </p:nvCxnSpPr>
        <p:spPr>
          <a:xfrm>
            <a:off x="7199312" y="4799692"/>
            <a:ext cx="609600" cy="0"/>
          </a:xfrm>
          <a:prstGeom prst="straightConnector1">
            <a:avLst/>
          </a:prstGeom>
          <a:noFill/>
          <a:ln w="38100" cap="flat" cmpd="sng">
            <a:solidFill>
              <a:schemeClr val="dk2"/>
            </a:solidFill>
            <a:prstDash val="solid"/>
            <a:round/>
            <a:headEnd type="none" w="med" len="med"/>
            <a:tailEnd type="none" w="med" len="med"/>
          </a:ln>
        </p:spPr>
      </p:cxnSp>
      <p:sp>
        <p:nvSpPr>
          <p:cNvPr id="1053" name="Google Shape;1053;p21"/>
          <p:cNvSpPr txBox="1"/>
          <p:nvPr/>
        </p:nvSpPr>
        <p:spPr>
          <a:xfrm>
            <a:off x="3236912" y="5620526"/>
            <a:ext cx="761161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Columns and beams: </a:t>
            </a:r>
            <a:r>
              <a:rPr lang="en-US" sz="2200" b="1" i="1">
                <a:solidFill>
                  <a:schemeClr val="dk2"/>
                </a:solidFill>
                <a:latin typeface="Arial"/>
                <a:ea typeface="Arial"/>
                <a:cs typeface="Arial"/>
                <a:sym typeface="Arial"/>
              </a:rPr>
              <a:t>remain essentially elastic</a:t>
            </a:r>
            <a:endParaRPr/>
          </a:p>
        </p:txBody>
      </p:sp>
      <p:sp>
        <p:nvSpPr>
          <p:cNvPr id="1054" name="Google Shape;1054;p21"/>
          <p:cNvSpPr/>
          <p:nvPr/>
        </p:nvSpPr>
        <p:spPr>
          <a:xfrm rot="-2460000">
            <a:off x="3563937" y="2672442"/>
            <a:ext cx="2808288" cy="30321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055" name="Google Shape;1055;p21"/>
          <p:cNvCxnSpPr/>
          <p:nvPr/>
        </p:nvCxnSpPr>
        <p:spPr>
          <a:xfrm flipH="1">
            <a:off x="3998912" y="3047092"/>
            <a:ext cx="762000" cy="1752600"/>
          </a:xfrm>
          <a:prstGeom prst="straightConnector1">
            <a:avLst/>
          </a:prstGeom>
          <a:noFill/>
          <a:ln w="38100" cap="flat" cmpd="sng">
            <a:solidFill>
              <a:schemeClr val="dk2"/>
            </a:solidFill>
            <a:prstDash val="solid"/>
            <a:round/>
            <a:headEnd type="triangle" w="med" len="med"/>
            <a:tailEnd type="none" w="med" len="med"/>
          </a:ln>
        </p:spPr>
      </p:cxnSp>
      <p:cxnSp>
        <p:nvCxnSpPr>
          <p:cNvPr id="1056" name="Google Shape;1056;p21"/>
          <p:cNvCxnSpPr/>
          <p:nvPr/>
        </p:nvCxnSpPr>
        <p:spPr>
          <a:xfrm rot="10800000" flipH="1">
            <a:off x="3389312" y="1446892"/>
            <a:ext cx="3200400" cy="2743200"/>
          </a:xfrm>
          <a:prstGeom prst="straightConnector1">
            <a:avLst/>
          </a:prstGeom>
          <a:noFill/>
          <a:ln w="76200" cap="flat" cmpd="sng">
            <a:solidFill>
              <a:srgbClr val="FC0128"/>
            </a:solidFill>
            <a:prstDash val="solid"/>
            <a:round/>
            <a:headEnd type="none" w="med" len="med"/>
            <a:tailEnd type="none" w="med" len="med"/>
          </a:ln>
        </p:spPr>
      </p:cxnSp>
      <p:sp>
        <p:nvSpPr>
          <p:cNvPr id="1057" name="Google Shape;1057;p21"/>
          <p:cNvSpPr/>
          <p:nvPr/>
        </p:nvSpPr>
        <p:spPr>
          <a:xfrm rot="3000000" flipH="1">
            <a:off x="6321425" y="2631167"/>
            <a:ext cx="2808287" cy="30321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058" name="Google Shape;1058;p21"/>
          <p:cNvSpPr/>
          <p:nvPr/>
        </p:nvSpPr>
        <p:spPr>
          <a:xfrm>
            <a:off x="6589712" y="1446892"/>
            <a:ext cx="2286000" cy="2714625"/>
          </a:xfrm>
          <a:custGeom>
            <a:avLst/>
            <a:gdLst/>
            <a:ahLst/>
            <a:cxnLst/>
            <a:rect l="l" t="t" r="r" b="b"/>
            <a:pathLst>
              <a:path w="1440" h="1710" extrusionOk="0">
                <a:moveTo>
                  <a:pt x="1440" y="1710"/>
                </a:moveTo>
                <a:lnTo>
                  <a:pt x="0" y="0"/>
                </a:lnTo>
              </a:path>
            </a:pathLst>
          </a:custGeom>
          <a:noFill/>
          <a:ln w="76200" cap="flat" cmpd="sng">
            <a:solidFill>
              <a:srgbClr val="FC0128"/>
            </a:solidFill>
            <a:prstDash val="solid"/>
            <a:round/>
            <a:headEnd type="none" w="med" len="med"/>
            <a:tailEnd type="non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59" name="Google Shape;1059;p21"/>
          <p:cNvSpPr/>
          <p:nvPr/>
        </p:nvSpPr>
        <p:spPr>
          <a:xfrm>
            <a:off x="7199312" y="3056617"/>
            <a:ext cx="685800" cy="1743075"/>
          </a:xfrm>
          <a:custGeom>
            <a:avLst/>
            <a:gdLst/>
            <a:ahLst/>
            <a:cxnLst/>
            <a:rect l="l" t="t" r="r" b="b"/>
            <a:pathLst>
              <a:path w="432" h="1098" extrusionOk="0">
                <a:moveTo>
                  <a:pt x="432" y="0"/>
                </a:moveTo>
                <a:lnTo>
                  <a:pt x="0" y="1098"/>
                </a:lnTo>
              </a:path>
            </a:pathLst>
          </a:custGeom>
          <a:noFill/>
          <a:ln w="38100" cap="flat" cmpd="sng">
            <a:solidFill>
              <a:schemeClr val="dk2"/>
            </a:solidFill>
            <a:prstDash val="solid"/>
            <a:round/>
            <a:headEnd type="triangle" w="med" len="med"/>
            <a:tailEnd type="non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4"/>
        <p:cNvGrpSpPr/>
        <p:nvPr/>
      </p:nvGrpSpPr>
      <p:grpSpPr>
        <a:xfrm>
          <a:off x="0" y="0"/>
          <a:ext cx="0" cy="0"/>
          <a:chOff x="0" y="0"/>
          <a:chExt cx="0" cy="0"/>
        </a:xfrm>
      </p:grpSpPr>
      <p:sp>
        <p:nvSpPr>
          <p:cNvPr id="1065" name="Google Shape;1065;p22"/>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Inelastic Response of BRBFs under Earthquake Loading</a:t>
            </a:r>
            <a:endParaRPr/>
          </a:p>
          <a:p>
            <a:pPr marL="0" lvl="0" indent="0" algn="l" rtl="0">
              <a:spcBef>
                <a:spcPts val="600"/>
              </a:spcBef>
              <a:spcAft>
                <a:spcPts val="0"/>
              </a:spcAft>
              <a:buClr>
                <a:srgbClr val="000000"/>
              </a:buClr>
              <a:buSzPts val="3000"/>
              <a:buFont typeface="Arial"/>
              <a:buNone/>
            </a:pPr>
            <a:endParaRPr/>
          </a:p>
        </p:txBody>
      </p:sp>
      <p:sp>
        <p:nvSpPr>
          <p:cNvPr id="1066" name="Google Shape;1066;p2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22</a:t>
            </a:fld>
            <a:endParaRPr/>
          </a:p>
        </p:txBody>
      </p:sp>
      <p:cxnSp>
        <p:nvCxnSpPr>
          <p:cNvPr id="1067" name="Google Shape;1067;p22"/>
          <p:cNvCxnSpPr/>
          <p:nvPr/>
        </p:nvCxnSpPr>
        <p:spPr>
          <a:xfrm rot="10800000">
            <a:off x="3384848"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68" name="Google Shape;1068;p22"/>
          <p:cNvCxnSpPr/>
          <p:nvPr/>
        </p:nvCxnSpPr>
        <p:spPr>
          <a:xfrm rot="10800000">
            <a:off x="6128048"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69" name="Google Shape;1069;p22"/>
          <p:cNvCxnSpPr/>
          <p:nvPr/>
        </p:nvCxnSpPr>
        <p:spPr>
          <a:xfrm rot="10800000">
            <a:off x="8871248" y="1446892"/>
            <a:ext cx="0" cy="2743200"/>
          </a:xfrm>
          <a:prstGeom prst="straightConnector1">
            <a:avLst/>
          </a:prstGeom>
          <a:noFill/>
          <a:ln w="28575" cap="rnd" cmpd="sng">
            <a:solidFill>
              <a:schemeClr val="dk1"/>
            </a:solidFill>
            <a:prstDash val="dot"/>
            <a:round/>
            <a:headEnd type="none" w="med" len="med"/>
            <a:tailEnd type="none" w="med" len="med"/>
          </a:ln>
        </p:spPr>
      </p:cxnSp>
      <p:cxnSp>
        <p:nvCxnSpPr>
          <p:cNvPr id="1070" name="Google Shape;1070;p22"/>
          <p:cNvCxnSpPr/>
          <p:nvPr/>
        </p:nvCxnSpPr>
        <p:spPr>
          <a:xfrm>
            <a:off x="3384848" y="1446892"/>
            <a:ext cx="2743200" cy="0"/>
          </a:xfrm>
          <a:prstGeom prst="straightConnector1">
            <a:avLst/>
          </a:prstGeom>
          <a:noFill/>
          <a:ln w="28575" cap="rnd" cmpd="sng">
            <a:solidFill>
              <a:schemeClr val="dk1"/>
            </a:solidFill>
            <a:prstDash val="dot"/>
            <a:round/>
            <a:headEnd type="none" w="med" len="med"/>
            <a:tailEnd type="none" w="med" len="med"/>
          </a:ln>
        </p:spPr>
      </p:cxnSp>
      <p:cxnSp>
        <p:nvCxnSpPr>
          <p:cNvPr id="1071" name="Google Shape;1071;p22"/>
          <p:cNvCxnSpPr/>
          <p:nvPr/>
        </p:nvCxnSpPr>
        <p:spPr>
          <a:xfrm>
            <a:off x="6128048" y="1446892"/>
            <a:ext cx="2743200" cy="0"/>
          </a:xfrm>
          <a:prstGeom prst="straightConnector1">
            <a:avLst/>
          </a:prstGeom>
          <a:noFill/>
          <a:ln w="28575" cap="rnd" cmpd="sng">
            <a:solidFill>
              <a:schemeClr val="dk1"/>
            </a:solidFill>
            <a:prstDash val="dot"/>
            <a:round/>
            <a:headEnd type="none" w="med" len="med"/>
            <a:tailEnd type="none" w="med" len="med"/>
          </a:ln>
        </p:spPr>
      </p:cxnSp>
      <p:cxnSp>
        <p:nvCxnSpPr>
          <p:cNvPr id="1072" name="Google Shape;1072;p22"/>
          <p:cNvCxnSpPr/>
          <p:nvPr/>
        </p:nvCxnSpPr>
        <p:spPr>
          <a:xfrm>
            <a:off x="3232448"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73" name="Google Shape;1073;p22"/>
          <p:cNvCxnSpPr/>
          <p:nvPr/>
        </p:nvCxnSpPr>
        <p:spPr>
          <a:xfrm>
            <a:off x="5975648"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74" name="Google Shape;1074;p22"/>
          <p:cNvCxnSpPr/>
          <p:nvPr/>
        </p:nvCxnSpPr>
        <p:spPr>
          <a:xfrm>
            <a:off x="8718848" y="4190092"/>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075" name="Google Shape;1075;p22"/>
          <p:cNvCxnSpPr/>
          <p:nvPr/>
        </p:nvCxnSpPr>
        <p:spPr>
          <a:xfrm rot="10800000" flipH="1">
            <a:off x="3384848" y="1446892"/>
            <a:ext cx="2743200" cy="2743200"/>
          </a:xfrm>
          <a:prstGeom prst="straightConnector1">
            <a:avLst/>
          </a:prstGeom>
          <a:noFill/>
          <a:ln w="38100" cap="rnd" cmpd="sng">
            <a:solidFill>
              <a:schemeClr val="dk1"/>
            </a:solidFill>
            <a:prstDash val="dot"/>
            <a:round/>
            <a:headEnd type="none" w="med" len="med"/>
            <a:tailEnd type="none" w="med" len="med"/>
          </a:ln>
        </p:spPr>
      </p:cxnSp>
      <p:cxnSp>
        <p:nvCxnSpPr>
          <p:cNvPr id="1076" name="Google Shape;1076;p22"/>
          <p:cNvCxnSpPr/>
          <p:nvPr/>
        </p:nvCxnSpPr>
        <p:spPr>
          <a:xfrm>
            <a:off x="6128048" y="1446892"/>
            <a:ext cx="2743200" cy="2743200"/>
          </a:xfrm>
          <a:prstGeom prst="straightConnector1">
            <a:avLst/>
          </a:prstGeom>
          <a:noFill/>
          <a:ln w="38100" cap="rnd" cmpd="sng">
            <a:solidFill>
              <a:schemeClr val="dk1"/>
            </a:solidFill>
            <a:prstDash val="dot"/>
            <a:round/>
            <a:headEnd type="none" w="med" len="med"/>
            <a:tailEnd type="none" w="med" len="med"/>
          </a:ln>
        </p:spPr>
      </p:cxnSp>
      <p:sp>
        <p:nvSpPr>
          <p:cNvPr id="1077" name="Google Shape;1077;p22"/>
          <p:cNvSpPr/>
          <p:nvPr/>
        </p:nvSpPr>
        <p:spPr>
          <a:xfrm rot="10800000">
            <a:off x="9480848" y="1332592"/>
            <a:ext cx="762000" cy="228600"/>
          </a:xfrm>
          <a:prstGeom prst="rightArrow">
            <a:avLst>
              <a:gd name="adj1" fmla="val 50000"/>
              <a:gd name="adj2" fmla="val 83333"/>
            </a:avLst>
          </a:prstGeom>
          <a:solidFill>
            <a:srgbClr val="FF0000"/>
          </a:solidFill>
          <a:ln w="254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078" name="Google Shape;1078;p22"/>
          <p:cNvCxnSpPr/>
          <p:nvPr/>
        </p:nvCxnSpPr>
        <p:spPr>
          <a:xfrm>
            <a:off x="2927648" y="1446892"/>
            <a:ext cx="5486400" cy="0"/>
          </a:xfrm>
          <a:prstGeom prst="straightConnector1">
            <a:avLst/>
          </a:prstGeom>
          <a:noFill/>
          <a:ln w="38100" cap="flat" cmpd="sng">
            <a:solidFill>
              <a:schemeClr val="dk1"/>
            </a:solidFill>
            <a:prstDash val="solid"/>
            <a:round/>
            <a:headEnd type="none" w="med" len="med"/>
            <a:tailEnd type="none" w="med" len="med"/>
          </a:ln>
        </p:spPr>
      </p:cxnSp>
      <p:sp>
        <p:nvSpPr>
          <p:cNvPr id="1079" name="Google Shape;1079;p22"/>
          <p:cNvSpPr txBox="1"/>
          <p:nvPr/>
        </p:nvSpPr>
        <p:spPr>
          <a:xfrm>
            <a:off x="4375448" y="4601255"/>
            <a:ext cx="2819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Compression Brace: </a:t>
            </a:r>
            <a:r>
              <a:rPr lang="en-US" sz="1800" b="1" i="1">
                <a:solidFill>
                  <a:schemeClr val="dk2"/>
                </a:solidFill>
                <a:latin typeface="Arial"/>
                <a:ea typeface="Arial"/>
                <a:cs typeface="Arial"/>
                <a:sym typeface="Arial"/>
              </a:rPr>
              <a:t>Yields</a:t>
            </a:r>
            <a:endParaRPr sz="1800" b="1" i="1">
              <a:solidFill>
                <a:srgbClr val="FFFFFF"/>
              </a:solidFill>
              <a:latin typeface="Arial"/>
              <a:ea typeface="Arial"/>
              <a:cs typeface="Arial"/>
              <a:sym typeface="Arial"/>
            </a:endParaRPr>
          </a:p>
        </p:txBody>
      </p:sp>
      <p:cxnSp>
        <p:nvCxnSpPr>
          <p:cNvPr id="1080" name="Google Shape;1080;p22"/>
          <p:cNvCxnSpPr/>
          <p:nvPr/>
        </p:nvCxnSpPr>
        <p:spPr>
          <a:xfrm>
            <a:off x="3994448" y="4799692"/>
            <a:ext cx="381000" cy="0"/>
          </a:xfrm>
          <a:prstGeom prst="straightConnector1">
            <a:avLst/>
          </a:prstGeom>
          <a:noFill/>
          <a:ln w="38100" cap="flat" cmpd="sng">
            <a:solidFill>
              <a:schemeClr val="dk2"/>
            </a:solidFill>
            <a:prstDash val="solid"/>
            <a:round/>
            <a:headEnd type="none" w="med" len="med"/>
            <a:tailEnd type="none" w="med" len="med"/>
          </a:ln>
        </p:spPr>
      </p:cxnSp>
      <p:sp>
        <p:nvSpPr>
          <p:cNvPr id="1081" name="Google Shape;1081;p22"/>
          <p:cNvSpPr txBox="1"/>
          <p:nvPr/>
        </p:nvSpPr>
        <p:spPr>
          <a:xfrm>
            <a:off x="7804448" y="4615542"/>
            <a:ext cx="24384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0"/>
              <a:buFont typeface="Arial"/>
              <a:buNone/>
            </a:pPr>
            <a:r>
              <a:rPr lang="en-US" sz="1800" b="1">
                <a:solidFill>
                  <a:schemeClr val="dk1"/>
                </a:solidFill>
                <a:latin typeface="Arial"/>
                <a:ea typeface="Arial"/>
                <a:cs typeface="Arial"/>
                <a:sym typeface="Arial"/>
              </a:rPr>
              <a:t>Tension Brace: </a:t>
            </a:r>
            <a:r>
              <a:rPr lang="en-US" sz="1800" b="1" i="1">
                <a:solidFill>
                  <a:schemeClr val="dk2"/>
                </a:solidFill>
                <a:latin typeface="Arial"/>
                <a:ea typeface="Arial"/>
                <a:cs typeface="Arial"/>
                <a:sym typeface="Arial"/>
              </a:rPr>
              <a:t>Yields</a:t>
            </a:r>
            <a:endParaRPr sz="1800" b="1" i="1">
              <a:solidFill>
                <a:srgbClr val="FFFFFF"/>
              </a:solidFill>
              <a:latin typeface="Arial"/>
              <a:ea typeface="Arial"/>
              <a:cs typeface="Arial"/>
              <a:sym typeface="Arial"/>
            </a:endParaRPr>
          </a:p>
        </p:txBody>
      </p:sp>
      <p:cxnSp>
        <p:nvCxnSpPr>
          <p:cNvPr id="1082" name="Google Shape;1082;p22"/>
          <p:cNvCxnSpPr/>
          <p:nvPr/>
        </p:nvCxnSpPr>
        <p:spPr>
          <a:xfrm>
            <a:off x="7194848" y="4799692"/>
            <a:ext cx="609600" cy="0"/>
          </a:xfrm>
          <a:prstGeom prst="straightConnector1">
            <a:avLst/>
          </a:prstGeom>
          <a:noFill/>
          <a:ln w="38100" cap="flat" cmpd="sng">
            <a:solidFill>
              <a:schemeClr val="dk2"/>
            </a:solidFill>
            <a:prstDash val="solid"/>
            <a:round/>
            <a:headEnd type="none" w="med" len="med"/>
            <a:tailEnd type="none" w="med" len="med"/>
          </a:ln>
        </p:spPr>
      </p:cxnSp>
      <p:cxnSp>
        <p:nvCxnSpPr>
          <p:cNvPr id="1083" name="Google Shape;1083;p22"/>
          <p:cNvCxnSpPr/>
          <p:nvPr/>
        </p:nvCxnSpPr>
        <p:spPr>
          <a:xfrm rot="10800000">
            <a:off x="8414048" y="1446892"/>
            <a:ext cx="457200" cy="2743200"/>
          </a:xfrm>
          <a:prstGeom prst="straightConnector1">
            <a:avLst/>
          </a:prstGeom>
          <a:noFill/>
          <a:ln w="38100" cap="flat" cmpd="sng">
            <a:solidFill>
              <a:schemeClr val="dk1"/>
            </a:solidFill>
            <a:prstDash val="solid"/>
            <a:round/>
            <a:headEnd type="none" w="med" len="med"/>
            <a:tailEnd type="none" w="med" len="med"/>
          </a:ln>
        </p:spPr>
      </p:cxnSp>
      <p:cxnSp>
        <p:nvCxnSpPr>
          <p:cNvPr id="1084" name="Google Shape;1084;p22"/>
          <p:cNvCxnSpPr/>
          <p:nvPr/>
        </p:nvCxnSpPr>
        <p:spPr>
          <a:xfrm rot="10800000">
            <a:off x="5670848" y="1446892"/>
            <a:ext cx="457200" cy="2743200"/>
          </a:xfrm>
          <a:prstGeom prst="straightConnector1">
            <a:avLst/>
          </a:prstGeom>
          <a:noFill/>
          <a:ln w="38100" cap="flat" cmpd="sng">
            <a:solidFill>
              <a:schemeClr val="dk1"/>
            </a:solidFill>
            <a:prstDash val="solid"/>
            <a:round/>
            <a:headEnd type="none" w="med" len="med"/>
            <a:tailEnd type="none" w="med" len="med"/>
          </a:ln>
        </p:spPr>
      </p:cxnSp>
      <p:cxnSp>
        <p:nvCxnSpPr>
          <p:cNvPr id="1085" name="Google Shape;1085;p22"/>
          <p:cNvCxnSpPr/>
          <p:nvPr/>
        </p:nvCxnSpPr>
        <p:spPr>
          <a:xfrm rot="10800000">
            <a:off x="2927648" y="1446892"/>
            <a:ext cx="457200" cy="2743200"/>
          </a:xfrm>
          <a:prstGeom prst="straightConnector1">
            <a:avLst/>
          </a:prstGeom>
          <a:noFill/>
          <a:ln w="38100" cap="flat" cmpd="sng">
            <a:solidFill>
              <a:schemeClr val="dk1"/>
            </a:solidFill>
            <a:prstDash val="solid"/>
            <a:round/>
            <a:headEnd type="none" w="med" len="med"/>
            <a:tailEnd type="none" w="med" len="med"/>
          </a:ln>
        </p:spPr>
      </p:cxnSp>
      <p:sp>
        <p:nvSpPr>
          <p:cNvPr id="1086" name="Google Shape;1086;p22"/>
          <p:cNvSpPr/>
          <p:nvPr/>
        </p:nvSpPr>
        <p:spPr>
          <a:xfrm rot="-2940000">
            <a:off x="3094336" y="2689904"/>
            <a:ext cx="2808288" cy="30321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087" name="Google Shape;1087;p22"/>
          <p:cNvSpPr/>
          <p:nvPr/>
        </p:nvSpPr>
        <p:spPr>
          <a:xfrm>
            <a:off x="3384848" y="1446892"/>
            <a:ext cx="2305050" cy="2695575"/>
          </a:xfrm>
          <a:custGeom>
            <a:avLst/>
            <a:gdLst/>
            <a:ahLst/>
            <a:cxnLst/>
            <a:rect l="l" t="t" r="r" b="b"/>
            <a:pathLst>
              <a:path w="1452" h="1698" extrusionOk="0">
                <a:moveTo>
                  <a:pt x="0" y="1698"/>
                </a:moveTo>
                <a:lnTo>
                  <a:pt x="1452" y="0"/>
                </a:lnTo>
              </a:path>
            </a:pathLst>
          </a:custGeom>
          <a:noFill/>
          <a:ln w="76200" cap="flat" cmpd="sng">
            <a:solidFill>
              <a:srgbClr val="FC0128"/>
            </a:solidFill>
            <a:prstDash val="solid"/>
            <a:round/>
            <a:headEnd type="none" w="med" len="med"/>
            <a:tailEnd type="non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8" name="Google Shape;1088;p22"/>
          <p:cNvSpPr/>
          <p:nvPr/>
        </p:nvSpPr>
        <p:spPr>
          <a:xfrm>
            <a:off x="3994448" y="2894692"/>
            <a:ext cx="476250" cy="1905000"/>
          </a:xfrm>
          <a:custGeom>
            <a:avLst/>
            <a:gdLst/>
            <a:ahLst/>
            <a:cxnLst/>
            <a:rect l="l" t="t" r="r" b="b"/>
            <a:pathLst>
              <a:path w="300" h="1200" extrusionOk="0">
                <a:moveTo>
                  <a:pt x="300" y="0"/>
                </a:moveTo>
                <a:lnTo>
                  <a:pt x="0" y="1200"/>
                </a:lnTo>
              </a:path>
            </a:pathLst>
          </a:custGeom>
          <a:noFill/>
          <a:ln w="38100" cap="flat" cmpd="sng">
            <a:solidFill>
              <a:schemeClr val="dk2"/>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9" name="Google Shape;1089;p22"/>
          <p:cNvSpPr/>
          <p:nvPr/>
        </p:nvSpPr>
        <p:spPr>
          <a:xfrm rot="2426444" flipH="1">
            <a:off x="5942311" y="2742292"/>
            <a:ext cx="2808287" cy="30321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090" name="Google Shape;1090;p22"/>
          <p:cNvCxnSpPr/>
          <p:nvPr/>
        </p:nvCxnSpPr>
        <p:spPr>
          <a:xfrm rot="10800000">
            <a:off x="5670848" y="1446892"/>
            <a:ext cx="3200400" cy="2743200"/>
          </a:xfrm>
          <a:prstGeom prst="straightConnector1">
            <a:avLst/>
          </a:prstGeom>
          <a:noFill/>
          <a:ln w="76200" cap="flat" cmpd="sng">
            <a:solidFill>
              <a:srgbClr val="FC0128"/>
            </a:solidFill>
            <a:prstDash val="solid"/>
            <a:round/>
            <a:headEnd type="none" w="med" len="med"/>
            <a:tailEnd type="none" w="med" len="med"/>
          </a:ln>
        </p:spPr>
      </p:cxnSp>
      <p:sp>
        <p:nvSpPr>
          <p:cNvPr id="1091" name="Google Shape;1091;p22"/>
          <p:cNvSpPr/>
          <p:nvPr/>
        </p:nvSpPr>
        <p:spPr>
          <a:xfrm>
            <a:off x="7194848" y="3351892"/>
            <a:ext cx="657225" cy="1447800"/>
          </a:xfrm>
          <a:custGeom>
            <a:avLst/>
            <a:gdLst/>
            <a:ahLst/>
            <a:cxnLst/>
            <a:rect l="l" t="t" r="r" b="b"/>
            <a:pathLst>
              <a:path w="414" h="912" extrusionOk="0">
                <a:moveTo>
                  <a:pt x="414" y="0"/>
                </a:moveTo>
                <a:lnTo>
                  <a:pt x="0" y="912"/>
                </a:lnTo>
              </a:path>
            </a:pathLst>
          </a:custGeom>
          <a:noFill/>
          <a:ln w="38100" cap="flat" cmpd="sng">
            <a:solidFill>
              <a:schemeClr val="dk2"/>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92" name="Google Shape;1092;p22"/>
          <p:cNvSpPr txBox="1"/>
          <p:nvPr/>
        </p:nvSpPr>
        <p:spPr>
          <a:xfrm>
            <a:off x="3236912" y="5620526"/>
            <a:ext cx="7611616" cy="4308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a:buNone/>
            </a:pPr>
            <a:r>
              <a:rPr lang="en-US" sz="2200" b="1">
                <a:solidFill>
                  <a:schemeClr val="dk1"/>
                </a:solidFill>
                <a:latin typeface="Arial"/>
                <a:ea typeface="Arial"/>
                <a:cs typeface="Arial"/>
                <a:sym typeface="Arial"/>
              </a:rPr>
              <a:t>Columns and beams: </a:t>
            </a:r>
            <a:r>
              <a:rPr lang="en-US" sz="2200" b="1" i="1">
                <a:solidFill>
                  <a:schemeClr val="dk2"/>
                </a:solidFill>
                <a:latin typeface="Arial"/>
                <a:ea typeface="Arial"/>
                <a:cs typeface="Arial"/>
                <a:sym typeface="Arial"/>
              </a:rPr>
              <a:t>remain essentially elastic</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098" name="Google Shape;1098;p23"/>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Design of BRBFs - General Approach</a:t>
            </a:r>
            <a:endParaRPr/>
          </a:p>
          <a:p>
            <a:pPr marL="0" lvl="0" indent="0" algn="l" rtl="0">
              <a:spcBef>
                <a:spcPts val="600"/>
              </a:spcBef>
              <a:spcAft>
                <a:spcPts val="0"/>
              </a:spcAft>
              <a:buClr>
                <a:srgbClr val="000000"/>
              </a:buClr>
              <a:buSzPts val="3000"/>
              <a:buFont typeface="Arial"/>
              <a:buNone/>
            </a:pPr>
            <a:endParaRPr/>
          </a:p>
        </p:txBody>
      </p:sp>
      <p:sp>
        <p:nvSpPr>
          <p:cNvPr id="1099" name="Google Shape;1099;p2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23</a:t>
            </a:fld>
            <a:endParaRPr/>
          </a:p>
        </p:txBody>
      </p:sp>
      <p:sp>
        <p:nvSpPr>
          <p:cNvPr id="1100" name="Google Shape;1100;p23"/>
          <p:cNvSpPr txBox="1"/>
          <p:nvPr/>
        </p:nvSpPr>
        <p:spPr>
          <a:xfrm>
            <a:off x="4584320" y="1582101"/>
            <a:ext cx="6840272" cy="3785652"/>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chemeClr val="dk1"/>
              </a:buClr>
              <a:buSzPts val="2400"/>
              <a:buFont typeface="Arial"/>
              <a:buChar char="•"/>
            </a:pPr>
            <a:r>
              <a:rPr lang="en-US" sz="2400" b="0">
                <a:solidFill>
                  <a:schemeClr val="dk1"/>
                </a:solidFill>
                <a:latin typeface="Arial"/>
                <a:ea typeface="Arial"/>
                <a:cs typeface="Arial"/>
                <a:sym typeface="Arial"/>
              </a:rPr>
              <a:t>Size BRB core for code specified forces (strength and stiffness)</a:t>
            </a:r>
            <a:endParaRPr/>
          </a:p>
          <a:p>
            <a:pPr marL="228600" marR="0" lvl="0" indent="-22860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Choose BRB design with performance verified by testing </a:t>
            </a:r>
            <a:br>
              <a:rPr lang="en-US" sz="2400" b="0">
                <a:solidFill>
                  <a:schemeClr val="dk1"/>
                </a:solidFill>
                <a:latin typeface="Arial"/>
                <a:ea typeface="Arial"/>
                <a:cs typeface="Arial"/>
                <a:sym typeface="Arial"/>
              </a:rPr>
            </a:br>
            <a:r>
              <a:rPr lang="en-US" sz="2400" b="0">
                <a:solidFill>
                  <a:schemeClr val="dk1"/>
                </a:solidFill>
                <a:latin typeface="Arial"/>
                <a:ea typeface="Arial"/>
                <a:cs typeface="Arial"/>
                <a:sym typeface="Arial"/>
              </a:rPr>
              <a:t>(Per Chapter K)</a:t>
            </a:r>
            <a:endParaRPr/>
          </a:p>
          <a:p>
            <a:pPr marL="228600" marR="0" lvl="0" indent="-228600" algn="l" rtl="0">
              <a:spcBef>
                <a:spcPts val="1200"/>
              </a:spcBef>
              <a:spcAft>
                <a:spcPts val="0"/>
              </a:spcAft>
              <a:buClr>
                <a:schemeClr val="dk1"/>
              </a:buClr>
              <a:buSzPts val="2400"/>
              <a:buFont typeface="Arial"/>
              <a:buChar char="•"/>
            </a:pPr>
            <a:r>
              <a:rPr lang="en-US" sz="2400" b="0">
                <a:solidFill>
                  <a:schemeClr val="dk1"/>
                </a:solidFill>
                <a:latin typeface="Arial"/>
                <a:ea typeface="Arial"/>
                <a:cs typeface="Arial"/>
                <a:sym typeface="Arial"/>
              </a:rPr>
              <a:t>Design all other frame elements (beams, columns, brace connections, column bases) for maximum forces that can be generated by fully yielded and strain hardened BRBs</a:t>
            </a:r>
            <a:endParaRPr/>
          </a:p>
        </p:txBody>
      </p:sp>
      <p:grpSp>
        <p:nvGrpSpPr>
          <p:cNvPr id="1101" name="Google Shape;1101;p23"/>
          <p:cNvGrpSpPr/>
          <p:nvPr/>
        </p:nvGrpSpPr>
        <p:grpSpPr>
          <a:xfrm>
            <a:off x="1024867" y="1628800"/>
            <a:ext cx="163513" cy="4273550"/>
            <a:chOff x="1392" y="1008"/>
            <a:chExt cx="96" cy="2304"/>
          </a:xfrm>
        </p:grpSpPr>
        <p:sp>
          <p:nvSpPr>
            <p:cNvPr id="1102" name="Google Shape;1102;p23"/>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103" name="Google Shape;1103;p23"/>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1104" name="Google Shape;1104;p23"/>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grpSp>
        <p:nvGrpSpPr>
          <p:cNvPr id="1105" name="Google Shape;1105;p23"/>
          <p:cNvGrpSpPr/>
          <p:nvPr/>
        </p:nvGrpSpPr>
        <p:grpSpPr>
          <a:xfrm>
            <a:off x="3988730" y="1628800"/>
            <a:ext cx="163512" cy="4273550"/>
            <a:chOff x="1392" y="1008"/>
            <a:chExt cx="96" cy="2304"/>
          </a:xfrm>
        </p:grpSpPr>
        <p:sp>
          <p:nvSpPr>
            <p:cNvPr id="1106" name="Google Shape;1106;p23"/>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107" name="Google Shape;1107;p23"/>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1108" name="Google Shape;1108;p23"/>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sp>
        <p:nvSpPr>
          <p:cNvPr id="1109" name="Google Shape;1109;p23"/>
          <p:cNvSpPr/>
          <p:nvPr/>
        </p:nvSpPr>
        <p:spPr>
          <a:xfrm>
            <a:off x="777217" y="5902350"/>
            <a:ext cx="1069975" cy="88900"/>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10" name="Google Shape;1110;p23"/>
          <p:cNvSpPr/>
          <p:nvPr/>
        </p:nvSpPr>
        <p:spPr>
          <a:xfrm>
            <a:off x="3329917" y="5902350"/>
            <a:ext cx="1069975" cy="88900"/>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111" name="Google Shape;1111;p23"/>
          <p:cNvGrpSpPr/>
          <p:nvPr/>
        </p:nvGrpSpPr>
        <p:grpSpPr>
          <a:xfrm>
            <a:off x="1188380" y="3765575"/>
            <a:ext cx="2800350" cy="266700"/>
            <a:chOff x="1200" y="2092"/>
            <a:chExt cx="1632" cy="144"/>
          </a:xfrm>
        </p:grpSpPr>
        <p:sp>
          <p:nvSpPr>
            <p:cNvPr id="1112" name="Google Shape;1112;p23"/>
            <p:cNvSpPr/>
            <p:nvPr/>
          </p:nvSpPr>
          <p:spPr>
            <a:xfrm>
              <a:off x="1200" y="2092"/>
              <a:ext cx="1632" cy="144"/>
            </a:xfrm>
            <a:prstGeom prst="rect">
              <a:avLst/>
            </a:prstGeom>
            <a:gradFill>
              <a:gsLst>
                <a:gs pos="0">
                  <a:srgbClr val="DDDDDD"/>
                </a:gs>
                <a:gs pos="100000">
                  <a:srgbClr val="666666"/>
                </a:gs>
              </a:gsLst>
              <a:lin ang="54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113" name="Google Shape;1113;p23"/>
            <p:cNvCxnSpPr/>
            <p:nvPr/>
          </p:nvCxnSpPr>
          <p:spPr>
            <a:xfrm>
              <a:off x="1200" y="2112"/>
              <a:ext cx="1632" cy="0"/>
            </a:xfrm>
            <a:prstGeom prst="straightConnector1">
              <a:avLst/>
            </a:prstGeom>
            <a:noFill/>
            <a:ln w="12700" cap="flat" cmpd="sng">
              <a:solidFill>
                <a:schemeClr val="dk1"/>
              </a:solidFill>
              <a:prstDash val="solid"/>
              <a:round/>
              <a:headEnd type="none" w="med" len="med"/>
              <a:tailEnd type="none" w="med" len="med"/>
            </a:ln>
          </p:spPr>
        </p:cxnSp>
        <p:cxnSp>
          <p:nvCxnSpPr>
            <p:cNvPr id="1114" name="Google Shape;1114;p23"/>
            <p:cNvCxnSpPr/>
            <p:nvPr/>
          </p:nvCxnSpPr>
          <p:spPr>
            <a:xfrm>
              <a:off x="1200" y="2217"/>
              <a:ext cx="1632" cy="0"/>
            </a:xfrm>
            <a:prstGeom prst="straightConnector1">
              <a:avLst/>
            </a:prstGeom>
            <a:noFill/>
            <a:ln w="12700" cap="flat" cmpd="sng">
              <a:solidFill>
                <a:schemeClr val="dk1"/>
              </a:solidFill>
              <a:prstDash val="solid"/>
              <a:round/>
              <a:headEnd type="none" w="med" len="med"/>
              <a:tailEnd type="none" w="med" len="med"/>
            </a:ln>
          </p:spPr>
        </p:cxnSp>
      </p:grpSp>
      <p:sp>
        <p:nvSpPr>
          <p:cNvPr id="1115" name="Google Shape;1115;p23"/>
          <p:cNvSpPr/>
          <p:nvPr/>
        </p:nvSpPr>
        <p:spPr>
          <a:xfrm>
            <a:off x="1188380" y="5189563"/>
            <a:ext cx="493712" cy="712787"/>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6" name="Google Shape;1116;p23"/>
          <p:cNvSpPr/>
          <p:nvPr/>
        </p:nvSpPr>
        <p:spPr>
          <a:xfrm flipH="1">
            <a:off x="3495017" y="5189563"/>
            <a:ext cx="493713" cy="712787"/>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17" name="Google Shape;1117;p23"/>
          <p:cNvSpPr/>
          <p:nvPr/>
        </p:nvSpPr>
        <p:spPr>
          <a:xfrm>
            <a:off x="2012292" y="4032275"/>
            <a:ext cx="1152525" cy="534988"/>
          </a:xfrm>
          <a:custGeom>
            <a:avLst/>
            <a:gdLst/>
            <a:ahLst/>
            <a:cxnLst/>
            <a:rect l="l" t="t" r="r" b="b"/>
            <a:pathLst>
              <a:path w="672" h="288" extrusionOk="0">
                <a:moveTo>
                  <a:pt x="96" y="0"/>
                </a:moveTo>
                <a:lnTo>
                  <a:pt x="0" y="144"/>
                </a:lnTo>
                <a:lnTo>
                  <a:pt x="144" y="288"/>
                </a:lnTo>
                <a:lnTo>
                  <a:pt x="336" y="182"/>
                </a:lnTo>
                <a:lnTo>
                  <a:pt x="528" y="288"/>
                </a:lnTo>
                <a:lnTo>
                  <a:pt x="672" y="144"/>
                </a:lnTo>
                <a:lnTo>
                  <a:pt x="576" y="0"/>
                </a:lnTo>
                <a:lnTo>
                  <a:pt x="96" y="0"/>
                </a:lnTo>
                <a:close/>
              </a:path>
            </a:pathLst>
          </a:custGeom>
          <a:gradFill>
            <a:gsLst>
              <a:gs pos="0">
                <a:srgbClr val="C0C0C0"/>
              </a:gs>
              <a:gs pos="100000">
                <a:srgbClr val="808080"/>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18" name="Google Shape;1118;p23"/>
          <p:cNvCxnSpPr/>
          <p:nvPr/>
        </p:nvCxnSpPr>
        <p:spPr>
          <a:xfrm rot="10800000">
            <a:off x="2588555" y="4032275"/>
            <a:ext cx="0" cy="357188"/>
          </a:xfrm>
          <a:prstGeom prst="straightConnector1">
            <a:avLst/>
          </a:prstGeom>
          <a:noFill/>
          <a:ln w="19050" cap="flat" cmpd="sng">
            <a:solidFill>
              <a:schemeClr val="dk1"/>
            </a:solidFill>
            <a:prstDash val="solid"/>
            <a:round/>
            <a:headEnd type="none" w="med" len="med"/>
            <a:tailEnd type="none" w="med" len="med"/>
          </a:ln>
        </p:spPr>
      </p:cxnSp>
      <p:grpSp>
        <p:nvGrpSpPr>
          <p:cNvPr id="1119" name="Google Shape;1119;p23"/>
          <p:cNvGrpSpPr/>
          <p:nvPr/>
        </p:nvGrpSpPr>
        <p:grpSpPr>
          <a:xfrm>
            <a:off x="1188380" y="1628800"/>
            <a:ext cx="2800350" cy="266700"/>
            <a:chOff x="1200" y="2092"/>
            <a:chExt cx="1632" cy="144"/>
          </a:xfrm>
        </p:grpSpPr>
        <p:sp>
          <p:nvSpPr>
            <p:cNvPr id="1120" name="Google Shape;1120;p23"/>
            <p:cNvSpPr/>
            <p:nvPr/>
          </p:nvSpPr>
          <p:spPr>
            <a:xfrm>
              <a:off x="1200" y="2092"/>
              <a:ext cx="1632" cy="144"/>
            </a:xfrm>
            <a:prstGeom prst="rect">
              <a:avLst/>
            </a:prstGeom>
            <a:gradFill>
              <a:gsLst>
                <a:gs pos="0">
                  <a:srgbClr val="DDDDDD"/>
                </a:gs>
                <a:gs pos="100000">
                  <a:srgbClr val="666666"/>
                </a:gs>
              </a:gsLst>
              <a:lin ang="54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121" name="Google Shape;1121;p23"/>
            <p:cNvCxnSpPr/>
            <p:nvPr/>
          </p:nvCxnSpPr>
          <p:spPr>
            <a:xfrm>
              <a:off x="1200" y="2112"/>
              <a:ext cx="1632" cy="0"/>
            </a:xfrm>
            <a:prstGeom prst="straightConnector1">
              <a:avLst/>
            </a:prstGeom>
            <a:noFill/>
            <a:ln w="12700" cap="flat" cmpd="sng">
              <a:solidFill>
                <a:schemeClr val="dk1"/>
              </a:solidFill>
              <a:prstDash val="solid"/>
              <a:round/>
              <a:headEnd type="none" w="med" len="med"/>
              <a:tailEnd type="none" w="med" len="med"/>
            </a:ln>
          </p:spPr>
        </p:cxnSp>
        <p:cxnSp>
          <p:nvCxnSpPr>
            <p:cNvPr id="1122" name="Google Shape;1122;p23"/>
            <p:cNvCxnSpPr/>
            <p:nvPr/>
          </p:nvCxnSpPr>
          <p:spPr>
            <a:xfrm>
              <a:off x="1200" y="2217"/>
              <a:ext cx="1632" cy="0"/>
            </a:xfrm>
            <a:prstGeom prst="straightConnector1">
              <a:avLst/>
            </a:prstGeom>
            <a:noFill/>
            <a:ln w="12700" cap="flat" cmpd="sng">
              <a:solidFill>
                <a:schemeClr val="dk1"/>
              </a:solidFill>
              <a:prstDash val="solid"/>
              <a:round/>
              <a:headEnd type="none" w="med" len="med"/>
              <a:tailEnd type="none" w="med" len="med"/>
            </a:ln>
          </p:spPr>
        </p:cxnSp>
      </p:grpSp>
      <p:sp>
        <p:nvSpPr>
          <p:cNvPr id="1123" name="Google Shape;1123;p23"/>
          <p:cNvSpPr/>
          <p:nvPr/>
        </p:nvSpPr>
        <p:spPr>
          <a:xfrm>
            <a:off x="1188380" y="3052788"/>
            <a:ext cx="493712" cy="712787"/>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4" name="Google Shape;1124;p23"/>
          <p:cNvSpPr/>
          <p:nvPr/>
        </p:nvSpPr>
        <p:spPr>
          <a:xfrm flipH="1">
            <a:off x="3495017" y="3052788"/>
            <a:ext cx="493713" cy="712787"/>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25" name="Google Shape;1125;p23"/>
          <p:cNvSpPr/>
          <p:nvPr/>
        </p:nvSpPr>
        <p:spPr>
          <a:xfrm>
            <a:off x="2012292" y="1895500"/>
            <a:ext cx="1152525" cy="534988"/>
          </a:xfrm>
          <a:custGeom>
            <a:avLst/>
            <a:gdLst/>
            <a:ahLst/>
            <a:cxnLst/>
            <a:rect l="l" t="t" r="r" b="b"/>
            <a:pathLst>
              <a:path w="672" h="288" extrusionOk="0">
                <a:moveTo>
                  <a:pt x="96" y="0"/>
                </a:moveTo>
                <a:lnTo>
                  <a:pt x="0" y="144"/>
                </a:lnTo>
                <a:lnTo>
                  <a:pt x="144" y="288"/>
                </a:lnTo>
                <a:lnTo>
                  <a:pt x="336" y="182"/>
                </a:lnTo>
                <a:lnTo>
                  <a:pt x="528" y="288"/>
                </a:lnTo>
                <a:lnTo>
                  <a:pt x="672" y="144"/>
                </a:lnTo>
                <a:lnTo>
                  <a:pt x="576" y="0"/>
                </a:lnTo>
                <a:lnTo>
                  <a:pt x="96" y="0"/>
                </a:lnTo>
                <a:close/>
              </a:path>
            </a:pathLst>
          </a:custGeom>
          <a:gradFill>
            <a:gsLst>
              <a:gs pos="0">
                <a:srgbClr val="C0C0C0"/>
              </a:gs>
              <a:gs pos="100000">
                <a:srgbClr val="808080"/>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126" name="Google Shape;1126;p23"/>
          <p:cNvCxnSpPr/>
          <p:nvPr/>
        </p:nvCxnSpPr>
        <p:spPr>
          <a:xfrm rot="10800000">
            <a:off x="2588555" y="1895500"/>
            <a:ext cx="0" cy="357188"/>
          </a:xfrm>
          <a:prstGeom prst="straightConnector1">
            <a:avLst/>
          </a:prstGeom>
          <a:noFill/>
          <a:ln w="19050" cap="flat" cmpd="sng">
            <a:solidFill>
              <a:schemeClr val="dk1"/>
            </a:solidFill>
            <a:prstDash val="solid"/>
            <a:round/>
            <a:headEnd type="none" w="med" len="med"/>
            <a:tailEnd type="none" w="med" len="med"/>
          </a:ln>
        </p:spPr>
      </p:cxnSp>
      <p:grpSp>
        <p:nvGrpSpPr>
          <p:cNvPr id="1127" name="Google Shape;1127;p23"/>
          <p:cNvGrpSpPr/>
          <p:nvPr/>
        </p:nvGrpSpPr>
        <p:grpSpPr>
          <a:xfrm>
            <a:off x="1198078" y="1923600"/>
            <a:ext cx="1281968" cy="3819113"/>
            <a:chOff x="637" y="1368"/>
            <a:chExt cx="808" cy="2406"/>
          </a:xfrm>
        </p:grpSpPr>
        <p:grpSp>
          <p:nvGrpSpPr>
            <p:cNvPr id="1128" name="Google Shape;1128;p23"/>
            <p:cNvGrpSpPr/>
            <p:nvPr/>
          </p:nvGrpSpPr>
          <p:grpSpPr>
            <a:xfrm>
              <a:off x="642" y="1368"/>
              <a:ext cx="803" cy="1043"/>
              <a:chOff x="642" y="1368"/>
              <a:chExt cx="803" cy="1043"/>
            </a:xfrm>
          </p:grpSpPr>
          <p:grpSp>
            <p:nvGrpSpPr>
              <p:cNvPr id="1129" name="Google Shape;1129;p23"/>
              <p:cNvGrpSpPr/>
              <p:nvPr/>
            </p:nvGrpSpPr>
            <p:grpSpPr>
              <a:xfrm rot="-3320640">
                <a:off x="475" y="1794"/>
                <a:ext cx="1136" cy="190"/>
                <a:chOff x="871" y="2155"/>
                <a:chExt cx="1136" cy="190"/>
              </a:xfrm>
            </p:grpSpPr>
            <p:sp>
              <p:nvSpPr>
                <p:cNvPr id="1130" name="Google Shape;1130;p23"/>
                <p:cNvSpPr/>
                <p:nvPr/>
              </p:nvSpPr>
              <p:spPr>
                <a:xfrm rot="10759168">
                  <a:off x="1150" y="2200"/>
                  <a:ext cx="613" cy="96"/>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131" name="Google Shape;1131;p23"/>
                <p:cNvGrpSpPr/>
                <p:nvPr/>
              </p:nvGrpSpPr>
              <p:grpSpPr>
                <a:xfrm>
                  <a:off x="1719" y="2155"/>
                  <a:ext cx="288" cy="185"/>
                  <a:chOff x="1732" y="385"/>
                  <a:chExt cx="288" cy="185"/>
                </a:xfrm>
              </p:grpSpPr>
              <p:sp>
                <p:nvSpPr>
                  <p:cNvPr id="1132" name="Google Shape;1132;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33" name="Google Shape;1133;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4" name="Google Shape;1134;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5" name="Google Shape;1135;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6" name="Google Shape;1136;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7" name="Google Shape;1137;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8" name="Google Shape;1138;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39" name="Google Shape;1139;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0" name="Google Shape;1140;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141" name="Google Shape;1141;p23"/>
                <p:cNvGrpSpPr/>
                <p:nvPr/>
              </p:nvGrpSpPr>
              <p:grpSpPr>
                <a:xfrm flipH="1">
                  <a:off x="871" y="2160"/>
                  <a:ext cx="288" cy="185"/>
                  <a:chOff x="1732" y="385"/>
                  <a:chExt cx="288" cy="185"/>
                </a:xfrm>
              </p:grpSpPr>
              <p:sp>
                <p:nvSpPr>
                  <p:cNvPr id="1142" name="Google Shape;1142;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43" name="Google Shape;1143;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4" name="Google Shape;1144;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5" name="Google Shape;1145;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6" name="Google Shape;1146;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7" name="Google Shape;1147;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8" name="Google Shape;1148;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49" name="Google Shape;1149;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50" name="Google Shape;1150;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151" name="Google Shape;1151;p23"/>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152" name="Google Shape;1152;p23"/>
            <p:cNvGrpSpPr/>
            <p:nvPr/>
          </p:nvGrpSpPr>
          <p:grpSpPr>
            <a:xfrm>
              <a:off x="637" y="2731"/>
              <a:ext cx="803" cy="1043"/>
              <a:chOff x="642" y="1368"/>
              <a:chExt cx="803" cy="1043"/>
            </a:xfrm>
          </p:grpSpPr>
          <p:grpSp>
            <p:nvGrpSpPr>
              <p:cNvPr id="1153" name="Google Shape;1153;p23"/>
              <p:cNvGrpSpPr/>
              <p:nvPr/>
            </p:nvGrpSpPr>
            <p:grpSpPr>
              <a:xfrm rot="-3320640">
                <a:off x="475" y="1794"/>
                <a:ext cx="1136" cy="190"/>
                <a:chOff x="871" y="2155"/>
                <a:chExt cx="1136" cy="190"/>
              </a:xfrm>
            </p:grpSpPr>
            <p:sp>
              <p:nvSpPr>
                <p:cNvPr id="1154" name="Google Shape;1154;p23"/>
                <p:cNvSpPr/>
                <p:nvPr/>
              </p:nvSpPr>
              <p:spPr>
                <a:xfrm rot="10759168">
                  <a:off x="1150" y="2200"/>
                  <a:ext cx="613" cy="96"/>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155" name="Google Shape;1155;p23"/>
                <p:cNvGrpSpPr/>
                <p:nvPr/>
              </p:nvGrpSpPr>
              <p:grpSpPr>
                <a:xfrm>
                  <a:off x="1719" y="2155"/>
                  <a:ext cx="288" cy="185"/>
                  <a:chOff x="1732" y="385"/>
                  <a:chExt cx="288" cy="185"/>
                </a:xfrm>
              </p:grpSpPr>
              <p:sp>
                <p:nvSpPr>
                  <p:cNvPr id="1156" name="Google Shape;1156;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57" name="Google Shape;1157;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58" name="Google Shape;1158;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59" name="Google Shape;1159;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0" name="Google Shape;1160;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1" name="Google Shape;1161;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2" name="Google Shape;1162;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3" name="Google Shape;1163;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4" name="Google Shape;1164;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165" name="Google Shape;1165;p23"/>
                <p:cNvGrpSpPr/>
                <p:nvPr/>
              </p:nvGrpSpPr>
              <p:grpSpPr>
                <a:xfrm flipH="1">
                  <a:off x="871" y="2160"/>
                  <a:ext cx="288" cy="185"/>
                  <a:chOff x="1732" y="385"/>
                  <a:chExt cx="288" cy="185"/>
                </a:xfrm>
              </p:grpSpPr>
              <p:sp>
                <p:nvSpPr>
                  <p:cNvPr id="1166" name="Google Shape;1166;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67" name="Google Shape;1167;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8" name="Google Shape;1168;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69" name="Google Shape;1169;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70" name="Google Shape;1170;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71" name="Google Shape;1171;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72" name="Google Shape;1172;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73" name="Google Shape;1173;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74" name="Google Shape;1174;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175" name="Google Shape;1175;p23"/>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nvGrpSpPr>
          <p:cNvPr id="1176" name="Google Shape;1176;p23"/>
          <p:cNvGrpSpPr/>
          <p:nvPr/>
        </p:nvGrpSpPr>
        <p:grpSpPr>
          <a:xfrm flipH="1">
            <a:off x="2678012" y="1904550"/>
            <a:ext cx="1281968" cy="3819113"/>
            <a:chOff x="637" y="1368"/>
            <a:chExt cx="808" cy="2406"/>
          </a:xfrm>
        </p:grpSpPr>
        <p:grpSp>
          <p:nvGrpSpPr>
            <p:cNvPr id="1177" name="Google Shape;1177;p23"/>
            <p:cNvGrpSpPr/>
            <p:nvPr/>
          </p:nvGrpSpPr>
          <p:grpSpPr>
            <a:xfrm>
              <a:off x="642" y="1368"/>
              <a:ext cx="803" cy="1043"/>
              <a:chOff x="642" y="1368"/>
              <a:chExt cx="803" cy="1043"/>
            </a:xfrm>
          </p:grpSpPr>
          <p:grpSp>
            <p:nvGrpSpPr>
              <p:cNvPr id="1178" name="Google Shape;1178;p23"/>
              <p:cNvGrpSpPr/>
              <p:nvPr/>
            </p:nvGrpSpPr>
            <p:grpSpPr>
              <a:xfrm rot="-3320640">
                <a:off x="475" y="1794"/>
                <a:ext cx="1136" cy="190"/>
                <a:chOff x="871" y="2155"/>
                <a:chExt cx="1136" cy="190"/>
              </a:xfrm>
            </p:grpSpPr>
            <p:sp>
              <p:nvSpPr>
                <p:cNvPr id="1179" name="Google Shape;1179;p23"/>
                <p:cNvSpPr/>
                <p:nvPr/>
              </p:nvSpPr>
              <p:spPr>
                <a:xfrm rot="10759168">
                  <a:off x="1150" y="2200"/>
                  <a:ext cx="613" cy="96"/>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180" name="Google Shape;1180;p23"/>
                <p:cNvGrpSpPr/>
                <p:nvPr/>
              </p:nvGrpSpPr>
              <p:grpSpPr>
                <a:xfrm>
                  <a:off x="1719" y="2155"/>
                  <a:ext cx="288" cy="185"/>
                  <a:chOff x="1732" y="385"/>
                  <a:chExt cx="288" cy="185"/>
                </a:xfrm>
              </p:grpSpPr>
              <p:sp>
                <p:nvSpPr>
                  <p:cNvPr id="1181" name="Google Shape;1181;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82" name="Google Shape;1182;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3" name="Google Shape;1183;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4" name="Google Shape;1184;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5" name="Google Shape;1185;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6" name="Google Shape;1186;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7" name="Google Shape;1187;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8" name="Google Shape;1188;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89" name="Google Shape;1189;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190" name="Google Shape;1190;p23"/>
                <p:cNvGrpSpPr/>
                <p:nvPr/>
              </p:nvGrpSpPr>
              <p:grpSpPr>
                <a:xfrm flipH="1">
                  <a:off x="871" y="2160"/>
                  <a:ext cx="288" cy="185"/>
                  <a:chOff x="1732" y="385"/>
                  <a:chExt cx="288" cy="185"/>
                </a:xfrm>
              </p:grpSpPr>
              <p:sp>
                <p:nvSpPr>
                  <p:cNvPr id="1191" name="Google Shape;1191;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192" name="Google Shape;1192;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3" name="Google Shape;1193;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4" name="Google Shape;1194;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5" name="Google Shape;1195;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6" name="Google Shape;1196;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7" name="Google Shape;1197;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8" name="Google Shape;1198;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199" name="Google Shape;1199;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200" name="Google Shape;1200;p23"/>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201" name="Google Shape;1201;p23"/>
            <p:cNvGrpSpPr/>
            <p:nvPr/>
          </p:nvGrpSpPr>
          <p:grpSpPr>
            <a:xfrm>
              <a:off x="637" y="2731"/>
              <a:ext cx="803" cy="1043"/>
              <a:chOff x="642" y="1368"/>
              <a:chExt cx="803" cy="1043"/>
            </a:xfrm>
          </p:grpSpPr>
          <p:grpSp>
            <p:nvGrpSpPr>
              <p:cNvPr id="1202" name="Google Shape;1202;p23"/>
              <p:cNvGrpSpPr/>
              <p:nvPr/>
            </p:nvGrpSpPr>
            <p:grpSpPr>
              <a:xfrm rot="-3320640">
                <a:off x="475" y="1794"/>
                <a:ext cx="1136" cy="190"/>
                <a:chOff x="871" y="2155"/>
                <a:chExt cx="1136" cy="190"/>
              </a:xfrm>
            </p:grpSpPr>
            <p:sp>
              <p:nvSpPr>
                <p:cNvPr id="1203" name="Google Shape;1203;p23"/>
                <p:cNvSpPr/>
                <p:nvPr/>
              </p:nvSpPr>
              <p:spPr>
                <a:xfrm rot="10759168">
                  <a:off x="1150" y="2200"/>
                  <a:ext cx="613" cy="96"/>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204" name="Google Shape;1204;p23"/>
                <p:cNvGrpSpPr/>
                <p:nvPr/>
              </p:nvGrpSpPr>
              <p:grpSpPr>
                <a:xfrm>
                  <a:off x="1719" y="2155"/>
                  <a:ext cx="288" cy="185"/>
                  <a:chOff x="1732" y="385"/>
                  <a:chExt cx="288" cy="185"/>
                </a:xfrm>
              </p:grpSpPr>
              <p:sp>
                <p:nvSpPr>
                  <p:cNvPr id="1205" name="Google Shape;1205;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06" name="Google Shape;1206;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07" name="Google Shape;1207;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08" name="Google Shape;1208;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09" name="Google Shape;1209;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0" name="Google Shape;1210;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1" name="Google Shape;1211;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2" name="Google Shape;1212;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3" name="Google Shape;1213;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214" name="Google Shape;1214;p23"/>
                <p:cNvGrpSpPr/>
                <p:nvPr/>
              </p:nvGrpSpPr>
              <p:grpSpPr>
                <a:xfrm flipH="1">
                  <a:off x="871" y="2160"/>
                  <a:ext cx="288" cy="185"/>
                  <a:chOff x="1732" y="385"/>
                  <a:chExt cx="288" cy="185"/>
                </a:xfrm>
              </p:grpSpPr>
              <p:sp>
                <p:nvSpPr>
                  <p:cNvPr id="1215" name="Google Shape;1215;p23"/>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16" name="Google Shape;1216;p23"/>
                  <p:cNvSpPr/>
                  <p:nvPr/>
                </p:nvSpPr>
                <p:spPr>
                  <a:xfrm rot="10759168">
                    <a:off x="1788" y="386"/>
                    <a:ext cx="231" cy="182"/>
                  </a:xfrm>
                  <a:prstGeom prst="rect">
                    <a:avLst/>
                  </a:prstGeom>
                  <a:solidFill>
                    <a:srgbClr val="777777"/>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7" name="Google Shape;1217;p23"/>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8" name="Google Shape;1218;p23"/>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19" name="Google Shape;1219;p23"/>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20" name="Google Shape;1220;p23"/>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21" name="Google Shape;1221;p23"/>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22" name="Google Shape;1222;p23"/>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223" name="Google Shape;1223;p23"/>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224" name="Google Shape;1224;p23"/>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9"/>
        <p:cNvGrpSpPr/>
        <p:nvPr/>
      </p:nvGrpSpPr>
      <p:grpSpPr>
        <a:xfrm>
          <a:off x="0" y="0"/>
          <a:ext cx="0" cy="0"/>
          <a:chOff x="0" y="0"/>
          <a:chExt cx="0" cy="0"/>
        </a:xfrm>
      </p:grpSpPr>
      <p:sp>
        <p:nvSpPr>
          <p:cNvPr id="1230" name="Google Shape;1230;p24"/>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t>5  -  Buckling-Restrained Braced Frames</a:t>
            </a:r>
            <a:endParaRPr/>
          </a:p>
        </p:txBody>
      </p:sp>
      <p:sp>
        <p:nvSpPr>
          <p:cNvPr id="1231" name="Google Shape;1231;p24"/>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3200"/>
              <a:buFont typeface="Arial"/>
              <a:buChar char="•"/>
            </a:pPr>
            <a:r>
              <a:rPr lang="en-US" dirty="0">
                <a:latin typeface="Calibri"/>
                <a:ea typeface="Calibri"/>
                <a:cs typeface="Calibri"/>
                <a:sym typeface="Calibri"/>
              </a:rPr>
              <a:t>Description and Basic Behavior of Buckling-Restrained Braced Frames and Buckling-Restrained Braces</a:t>
            </a:r>
            <a:endParaRPr dirty="0"/>
          </a:p>
          <a:p>
            <a:pPr marL="457200" lvl="0" indent="-457200" algn="l" rtl="0">
              <a:spcBef>
                <a:spcPts val="640"/>
              </a:spcBef>
              <a:spcAft>
                <a:spcPts val="0"/>
              </a:spcAft>
              <a:buClr>
                <a:srgbClr val="000000"/>
              </a:buClr>
              <a:buSzPts val="3200"/>
              <a:buFont typeface="Arial"/>
              <a:buChar char="•"/>
            </a:pPr>
            <a:r>
              <a:rPr lang="en-US" dirty="0">
                <a:latin typeface="Calibri"/>
                <a:ea typeface="Calibri"/>
                <a:cs typeface="Calibri"/>
                <a:sym typeface="Calibri"/>
              </a:rPr>
              <a:t>AISC Seismic Provisions for Buckling-Restrained Braced Frames</a:t>
            </a:r>
            <a:endParaRPr dirty="0"/>
          </a:p>
          <a:p>
            <a:pPr marL="0" lvl="0" indent="0" algn="l" rtl="0">
              <a:spcBef>
                <a:spcPts val="640"/>
              </a:spcBef>
              <a:spcAft>
                <a:spcPts val="0"/>
              </a:spcAft>
              <a:buClr>
                <a:srgbClr val="000000"/>
              </a:buClr>
              <a:buSzPts val="3200"/>
              <a:buFont typeface="Calibri"/>
              <a:buNone/>
            </a:pPr>
            <a:endParaRPr dirty="0"/>
          </a:p>
        </p:txBody>
      </p:sp>
      <p:sp>
        <p:nvSpPr>
          <p:cNvPr id="1232" name="Google Shape;1232;p2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24</a:t>
            </a:fld>
            <a:endParaRPr/>
          </a:p>
        </p:txBody>
      </p:sp>
      <p:sp>
        <p:nvSpPr>
          <p:cNvPr id="1233" name="Google Shape;1233;p24"/>
          <p:cNvSpPr/>
          <p:nvPr/>
        </p:nvSpPr>
        <p:spPr>
          <a:xfrm>
            <a:off x="693105" y="2783199"/>
            <a:ext cx="10805790" cy="1215595"/>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38"/>
        <p:cNvGrpSpPr/>
        <p:nvPr/>
      </p:nvGrpSpPr>
      <p:grpSpPr>
        <a:xfrm>
          <a:off x="0" y="0"/>
          <a:ext cx="0" cy="0"/>
          <a:chOff x="0" y="0"/>
          <a:chExt cx="0" cy="0"/>
        </a:xfrm>
      </p:grpSpPr>
      <p:sp>
        <p:nvSpPr>
          <p:cNvPr id="1239" name="Google Shape;1239;p25"/>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2022</a:t>
            </a:r>
            <a:r>
              <a:rPr lang="en-US"/>
              <a:t> AISC Seismic Provisions</a:t>
            </a:r>
            <a:endParaRPr/>
          </a:p>
        </p:txBody>
      </p:sp>
      <p:sp>
        <p:nvSpPr>
          <p:cNvPr id="1240" name="Google Shape;1240;p25"/>
          <p:cNvSpPr txBox="1">
            <a:spLocks noGrp="1"/>
          </p:cNvSpPr>
          <p:nvPr>
            <p:ph type="body" idx="2"/>
          </p:nvPr>
        </p:nvSpPr>
        <p:spPr>
          <a:xfrm>
            <a:off x="1415479" y="2348881"/>
            <a:ext cx="10222841" cy="352839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sz="2400" i="1">
                <a:latin typeface="Arial"/>
                <a:ea typeface="Arial"/>
                <a:cs typeface="Arial"/>
                <a:sym typeface="Arial"/>
              </a:rPr>
              <a:t>F4.1	Scope</a:t>
            </a:r>
            <a:endParaRPr/>
          </a:p>
          <a:p>
            <a:pPr marL="0" lvl="0" indent="0" algn="l" rtl="0">
              <a:spcBef>
                <a:spcPts val="1200"/>
              </a:spcBef>
              <a:spcAft>
                <a:spcPts val="0"/>
              </a:spcAft>
              <a:buClr>
                <a:srgbClr val="000000"/>
              </a:buClr>
              <a:buSzPts val="2400"/>
              <a:buFont typeface="Arial"/>
              <a:buNone/>
            </a:pPr>
            <a:r>
              <a:rPr lang="en-US" sz="2400" i="1">
                <a:latin typeface="Arial"/>
                <a:ea typeface="Arial"/>
                <a:cs typeface="Arial"/>
                <a:sym typeface="Arial"/>
              </a:rPr>
              <a:t>F4.2	Basis of Design</a:t>
            </a:r>
            <a:endParaRPr/>
          </a:p>
          <a:p>
            <a:pPr marL="0" lvl="0" indent="0" algn="l" rtl="0">
              <a:spcBef>
                <a:spcPts val="1200"/>
              </a:spcBef>
              <a:spcAft>
                <a:spcPts val="0"/>
              </a:spcAft>
              <a:buClr>
                <a:srgbClr val="000000"/>
              </a:buClr>
              <a:buSzPts val="2400"/>
              <a:buFont typeface="Arial"/>
              <a:buNone/>
            </a:pPr>
            <a:r>
              <a:rPr lang="en-US" sz="2400" i="1">
                <a:latin typeface="Arial"/>
                <a:ea typeface="Arial"/>
                <a:cs typeface="Arial"/>
                <a:sym typeface="Arial"/>
              </a:rPr>
              <a:t>F4.3	Analysis</a:t>
            </a:r>
            <a:endParaRPr/>
          </a:p>
          <a:p>
            <a:pPr marL="0" lvl="0" indent="0" algn="l" rtl="0">
              <a:spcBef>
                <a:spcPts val="1200"/>
              </a:spcBef>
              <a:spcAft>
                <a:spcPts val="0"/>
              </a:spcAft>
              <a:buClr>
                <a:srgbClr val="000000"/>
              </a:buClr>
              <a:buSzPts val="2400"/>
              <a:buFont typeface="Arial"/>
              <a:buNone/>
            </a:pPr>
            <a:r>
              <a:rPr lang="en-US" sz="2400" i="1">
                <a:latin typeface="Arial"/>
                <a:ea typeface="Arial"/>
                <a:cs typeface="Arial"/>
                <a:sym typeface="Arial"/>
              </a:rPr>
              <a:t>F4.4	System Requirements</a:t>
            </a:r>
            <a:endParaRPr/>
          </a:p>
          <a:p>
            <a:pPr marL="0" lvl="0" indent="0" algn="l" rtl="0">
              <a:spcBef>
                <a:spcPts val="1200"/>
              </a:spcBef>
              <a:spcAft>
                <a:spcPts val="0"/>
              </a:spcAft>
              <a:buClr>
                <a:srgbClr val="000000"/>
              </a:buClr>
              <a:buSzPts val="2400"/>
              <a:buFont typeface="Arial"/>
              <a:buNone/>
            </a:pPr>
            <a:r>
              <a:rPr lang="en-US" sz="2400" i="1">
                <a:latin typeface="Arial"/>
                <a:ea typeface="Arial"/>
                <a:cs typeface="Arial"/>
                <a:sym typeface="Arial"/>
              </a:rPr>
              <a:t>F4.5	Members</a:t>
            </a:r>
            <a:endParaRPr/>
          </a:p>
          <a:p>
            <a:pPr marL="0" lvl="0" indent="0" algn="l" rtl="0">
              <a:spcBef>
                <a:spcPts val="1200"/>
              </a:spcBef>
              <a:spcAft>
                <a:spcPts val="0"/>
              </a:spcAft>
              <a:buClr>
                <a:srgbClr val="000000"/>
              </a:buClr>
              <a:buSzPts val="2400"/>
              <a:buFont typeface="Arial"/>
              <a:buNone/>
            </a:pPr>
            <a:r>
              <a:rPr lang="en-US" sz="2400" i="1">
                <a:latin typeface="Arial"/>
                <a:ea typeface="Arial"/>
                <a:cs typeface="Arial"/>
                <a:sym typeface="Arial"/>
              </a:rPr>
              <a:t>F4.6	Connections</a:t>
            </a:r>
            <a:endParaRPr/>
          </a:p>
        </p:txBody>
      </p:sp>
      <p:sp>
        <p:nvSpPr>
          <p:cNvPr id="1241" name="Google Shape;1241;p2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1242" name="Google Shape;1242;p25"/>
          <p:cNvSpPr txBox="1"/>
          <p:nvPr/>
        </p:nvSpPr>
        <p:spPr>
          <a:xfrm>
            <a:off x="693104" y="1598669"/>
            <a:ext cx="10945216" cy="75021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rgbClr val="000000"/>
              </a:buClr>
              <a:buSzPts val="2800"/>
              <a:buFont typeface="Arial"/>
              <a:buNone/>
            </a:pPr>
            <a:r>
              <a:rPr lang="en-US" sz="2800" b="1" i="0" u="sng">
                <a:solidFill>
                  <a:srgbClr val="000000"/>
                </a:solidFill>
                <a:latin typeface="Arial"/>
                <a:ea typeface="Arial"/>
                <a:cs typeface="Arial"/>
                <a:sym typeface="Arial"/>
              </a:rPr>
              <a:t>Section F4. Buckling-Restrained Braced Frames (BFBF)</a:t>
            </a:r>
            <a:endParaRPr/>
          </a:p>
          <a:p>
            <a:pPr marL="0" marR="0" lvl="0" indent="0" algn="l" rtl="0">
              <a:spcBef>
                <a:spcPts val="560"/>
              </a:spcBef>
              <a:spcAft>
                <a:spcPts val="0"/>
              </a:spcAft>
              <a:buClr>
                <a:srgbClr val="000000"/>
              </a:buClr>
              <a:buSzPts val="2800"/>
              <a:buFont typeface="Calibri"/>
              <a:buNone/>
            </a:pPr>
            <a:endParaRPr sz="2800" b="1" i="0">
              <a:solidFill>
                <a:srgbClr val="000000"/>
              </a:solidFill>
              <a:latin typeface="Arial"/>
              <a:ea typeface="Arial"/>
              <a:cs typeface="Arial"/>
              <a:sym typeface="Aria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47"/>
        <p:cNvGrpSpPr/>
        <p:nvPr/>
      </p:nvGrpSpPr>
      <p:grpSpPr>
        <a:xfrm>
          <a:off x="0" y="0"/>
          <a:ext cx="0" cy="0"/>
          <a:chOff x="0" y="0"/>
          <a:chExt cx="0" cy="0"/>
        </a:xfrm>
      </p:grpSpPr>
      <p:sp>
        <p:nvSpPr>
          <p:cNvPr id="1248" name="Google Shape;1248;p26"/>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Scope</a:t>
            </a:r>
            <a:endParaRPr/>
          </a:p>
        </p:txBody>
      </p:sp>
      <p:sp>
        <p:nvSpPr>
          <p:cNvPr id="1249" name="Google Shape;1249;p26"/>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250" name="Google Shape;1250;p2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26</a:t>
            </a:fld>
            <a:endParaRPr/>
          </a:p>
        </p:txBody>
      </p:sp>
      <p:sp>
        <p:nvSpPr>
          <p:cNvPr id="1251" name="Google Shape;1251;p26"/>
          <p:cNvSpPr txBox="1"/>
          <p:nvPr/>
        </p:nvSpPr>
        <p:spPr>
          <a:xfrm>
            <a:off x="1559496" y="2494886"/>
            <a:ext cx="9145016"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a:buNone/>
            </a:pPr>
            <a:r>
              <a:rPr lang="en-US" sz="2800" b="1" i="1">
                <a:solidFill>
                  <a:schemeClr val="dk2"/>
                </a:solidFill>
                <a:latin typeface="Arial"/>
                <a:ea typeface="Arial"/>
                <a:cs typeface="Arial"/>
                <a:sym typeface="Arial"/>
              </a:rPr>
              <a:t>Buckling-restrained braced frames</a:t>
            </a:r>
            <a:r>
              <a:rPr lang="en-US" sz="2800" b="1">
                <a:solidFill>
                  <a:schemeClr val="dk2"/>
                </a:solidFill>
                <a:latin typeface="Arial"/>
                <a:ea typeface="Arial"/>
                <a:cs typeface="Arial"/>
                <a:sym typeface="Arial"/>
              </a:rPr>
              <a:t> </a:t>
            </a:r>
            <a:r>
              <a:rPr lang="en-US" sz="2800" b="0">
                <a:solidFill>
                  <a:schemeClr val="dk1"/>
                </a:solidFill>
                <a:latin typeface="Arial"/>
                <a:ea typeface="Arial"/>
                <a:cs typeface="Arial"/>
                <a:sym typeface="Arial"/>
              </a:rPr>
              <a:t>(BRBF) of structural steel shall be designed in conformance with this section.</a:t>
            </a:r>
            <a:endParaRPr/>
          </a:p>
        </p:txBody>
      </p:sp>
      <p:sp>
        <p:nvSpPr>
          <p:cNvPr id="1252" name="Google Shape;1252;p26"/>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F4.1 Scope</a:t>
            </a:r>
            <a:endParaRP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56"/>
        <p:cNvGrpSpPr/>
        <p:nvPr/>
      </p:nvGrpSpPr>
      <p:grpSpPr>
        <a:xfrm>
          <a:off x="0" y="0"/>
          <a:ext cx="0" cy="0"/>
          <a:chOff x="0" y="0"/>
          <a:chExt cx="0" cy="0"/>
        </a:xfrm>
      </p:grpSpPr>
      <p:sp>
        <p:nvSpPr>
          <p:cNvPr id="1257" name="Google Shape;1257;p27"/>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258" name="Google Shape;1258;p27"/>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259" name="Google Shape;1259;p2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sp>
        <p:nvSpPr>
          <p:cNvPr id="1260" name="Google Shape;1260;p27"/>
          <p:cNvSpPr txBox="1"/>
          <p:nvPr/>
        </p:nvSpPr>
        <p:spPr>
          <a:xfrm>
            <a:off x="1559496" y="2494886"/>
            <a:ext cx="9145016" cy="1815882"/>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buClr>
                <a:schemeClr val="dk2"/>
              </a:buClr>
              <a:buSzPts val="4200"/>
            </a:pPr>
            <a:r>
              <a:rPr lang="en-US" sz="2800" b="1" i="1" dirty="0">
                <a:solidFill>
                  <a:schemeClr val="dk2"/>
                </a:solidFill>
                <a:latin typeface="Arial"/>
                <a:ea typeface="Arial"/>
                <a:cs typeface="Arial"/>
                <a:sym typeface="Arial"/>
              </a:rPr>
              <a:t>BRBF </a:t>
            </a:r>
            <a:r>
              <a:rPr lang="en-US" sz="2800" b="0" dirty="0">
                <a:solidFill>
                  <a:schemeClr val="dk1"/>
                </a:solidFill>
                <a:latin typeface="Arial"/>
                <a:ea typeface="Arial"/>
                <a:cs typeface="Arial"/>
                <a:sym typeface="Arial"/>
              </a:rPr>
              <a:t>designed in accordance with these provisions are expected to provide significant inelastic deformation capacity primarily through yielding in tension and compression.</a:t>
            </a:r>
            <a:endParaRPr dirty="0"/>
          </a:p>
        </p:txBody>
      </p:sp>
      <p:sp>
        <p:nvSpPr>
          <p:cNvPr id="1261" name="Google Shape;1261;p27"/>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 Basis of Design</a:t>
            </a:r>
            <a:endParaRP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66"/>
        <p:cNvGrpSpPr/>
        <p:nvPr/>
      </p:nvGrpSpPr>
      <p:grpSpPr>
        <a:xfrm>
          <a:off x="0" y="0"/>
          <a:ext cx="0" cy="0"/>
          <a:chOff x="0" y="0"/>
          <a:chExt cx="0" cy="0"/>
        </a:xfrm>
      </p:grpSpPr>
      <p:sp>
        <p:nvSpPr>
          <p:cNvPr id="1267" name="Google Shape;1267;p28"/>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1268" name="Google Shape;1268;p28"/>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269" name="Google Shape;1269;p2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sp>
        <p:nvSpPr>
          <p:cNvPr id="1270" name="Google Shape;1270;p28"/>
          <p:cNvSpPr txBox="1"/>
          <p:nvPr/>
        </p:nvSpPr>
        <p:spPr>
          <a:xfrm>
            <a:off x="1559496" y="2494886"/>
            <a:ext cx="91450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Braces shall be composed of a structural steel core and a system that restrains the steel core from buckling.</a:t>
            </a:r>
            <a:endParaRPr/>
          </a:p>
        </p:txBody>
      </p:sp>
      <p:sp>
        <p:nvSpPr>
          <p:cNvPr id="1271" name="Google Shape;1271;p28"/>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F4.5b Diagonal Braces</a:t>
            </a:r>
            <a:endParaRP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sp>
        <p:nvSpPr>
          <p:cNvPr id="1277" name="Google Shape;1277;p29"/>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1278" name="Google Shape;1278;p29"/>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279" name="Google Shape;1279;p2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29</a:t>
            </a:fld>
            <a:endParaRPr/>
          </a:p>
        </p:txBody>
      </p:sp>
      <p:sp>
        <p:nvSpPr>
          <p:cNvPr id="1280" name="Google Shape;1280;p29"/>
          <p:cNvSpPr txBox="1"/>
          <p:nvPr/>
        </p:nvSpPr>
        <p:spPr>
          <a:xfrm>
            <a:off x="1559496" y="2494886"/>
            <a:ext cx="9145016"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The </a:t>
            </a:r>
            <a:r>
              <a:rPr lang="en-US" sz="2800" b="1" i="1">
                <a:solidFill>
                  <a:schemeClr val="dk2"/>
                </a:solidFill>
                <a:latin typeface="Arial"/>
                <a:ea typeface="Arial"/>
                <a:cs typeface="Arial"/>
                <a:sym typeface="Arial"/>
              </a:rPr>
              <a:t>steel core </a:t>
            </a:r>
            <a:r>
              <a:rPr lang="en-US" sz="2800" b="0">
                <a:solidFill>
                  <a:schemeClr val="dk1"/>
                </a:solidFill>
                <a:latin typeface="Arial"/>
                <a:ea typeface="Arial"/>
                <a:cs typeface="Arial"/>
                <a:sym typeface="Arial"/>
              </a:rPr>
              <a:t>shall be designed to resist the entire axial force in the brace.</a:t>
            </a:r>
            <a:endParaRPr/>
          </a:p>
        </p:txBody>
      </p:sp>
      <p:grpSp>
        <p:nvGrpSpPr>
          <p:cNvPr id="1281" name="Google Shape;1281;p29"/>
          <p:cNvGrpSpPr/>
          <p:nvPr/>
        </p:nvGrpSpPr>
        <p:grpSpPr>
          <a:xfrm>
            <a:off x="2851943" y="4039912"/>
            <a:ext cx="6488113" cy="1214437"/>
            <a:chOff x="394" y="1825"/>
            <a:chExt cx="4087" cy="765"/>
          </a:xfrm>
        </p:grpSpPr>
        <p:grpSp>
          <p:nvGrpSpPr>
            <p:cNvPr id="1282" name="Google Shape;1282;p29"/>
            <p:cNvGrpSpPr/>
            <p:nvPr/>
          </p:nvGrpSpPr>
          <p:grpSpPr>
            <a:xfrm>
              <a:off x="442" y="1825"/>
              <a:ext cx="4039" cy="680"/>
              <a:chOff x="394" y="1825"/>
              <a:chExt cx="4039" cy="680"/>
            </a:xfrm>
          </p:grpSpPr>
          <p:sp>
            <p:nvSpPr>
              <p:cNvPr id="1283" name="Google Shape;1283;p29"/>
              <p:cNvSpPr txBox="1"/>
              <p:nvPr/>
            </p:nvSpPr>
            <p:spPr>
              <a:xfrm>
                <a:off x="394" y="1825"/>
                <a:ext cx="4039" cy="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The brace </a:t>
                </a:r>
                <a:r>
                  <a:rPr lang="en-US" sz="2400" b="1" i="1" dirty="0">
                    <a:solidFill>
                      <a:schemeClr val="dk2"/>
                    </a:solidFill>
                    <a:latin typeface="Arial"/>
                    <a:ea typeface="Arial"/>
                    <a:cs typeface="Arial"/>
                    <a:sym typeface="Arial"/>
                  </a:rPr>
                  <a:t>design axial strength</a:t>
                </a:r>
                <a:r>
                  <a:rPr lang="en-US" sz="2400" b="1" dirty="0">
                    <a:solidFill>
                      <a:schemeClr val="dk2"/>
                    </a:solidFill>
                    <a:latin typeface="Arial"/>
                    <a:ea typeface="Arial"/>
                    <a:cs typeface="Arial"/>
                    <a:sym typeface="Arial"/>
                  </a:rPr>
                  <a:t>  </a:t>
                </a:r>
                <a:r>
                  <a:rPr lang="en-US" sz="2400" b="0" dirty="0">
                    <a:solidFill>
                      <a:schemeClr val="dk1"/>
                    </a:solidFill>
                    <a:latin typeface="Arial"/>
                    <a:ea typeface="Arial"/>
                    <a:cs typeface="Arial"/>
                    <a:sym typeface="Arial"/>
                  </a:rPr>
                  <a:t>=  </a:t>
                </a:r>
                <a:r>
                  <a:rPr lang="el-GR" sz="2400" b="1" dirty="0">
                    <a:solidFill>
                      <a:schemeClr val="dk1"/>
                    </a:solidFill>
                    <a:latin typeface="Arial"/>
                    <a:ea typeface="Arial"/>
                    <a:cs typeface="Arial"/>
                    <a:sym typeface="Arial"/>
                  </a:rPr>
                  <a:t>ϕ</a:t>
                </a:r>
                <a:r>
                  <a:rPr lang="en-US" sz="2400" b="1" i="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P</a:t>
                </a:r>
                <a:r>
                  <a:rPr lang="en-US" sz="2400" b="1" i="1" baseline="-25000" dirty="0" err="1">
                    <a:solidFill>
                      <a:schemeClr val="dk1"/>
                    </a:solidFill>
                    <a:latin typeface="Arial"/>
                    <a:ea typeface="Arial"/>
                    <a:cs typeface="Arial"/>
                    <a:sym typeface="Arial"/>
                  </a:rPr>
                  <a:t>ysc</a:t>
                </a:r>
                <a:endParaRPr sz="2400" b="1" i="1" dirty="0">
                  <a:solidFill>
                    <a:schemeClr val="dk1"/>
                  </a:solidFill>
                  <a:latin typeface="Arial"/>
                  <a:ea typeface="Arial"/>
                  <a:cs typeface="Arial"/>
                  <a:sym typeface="Arial"/>
                </a:endParaRPr>
              </a:p>
            </p:txBody>
          </p:sp>
          <p:sp>
            <p:nvSpPr>
              <p:cNvPr id="1284" name="Google Shape;1284;p29"/>
              <p:cNvSpPr txBox="1"/>
              <p:nvPr/>
            </p:nvSpPr>
            <p:spPr>
              <a:xfrm>
                <a:off x="394" y="2217"/>
                <a:ext cx="3994" cy="28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l-GR" sz="2400" b="1" dirty="0">
                    <a:solidFill>
                      <a:schemeClr val="dk1"/>
                    </a:solidFill>
                    <a:latin typeface="Arial"/>
                    <a:ea typeface="Arial"/>
                    <a:cs typeface="Arial"/>
                    <a:sym typeface="Arial"/>
                  </a:rPr>
                  <a:t>ϕ</a:t>
                </a:r>
                <a:r>
                  <a:rPr lang="en-US" sz="2400" b="1" dirty="0">
                    <a:solidFill>
                      <a:schemeClr val="dk1"/>
                    </a:solidFill>
                    <a:latin typeface="Arial"/>
                    <a:ea typeface="Arial"/>
                    <a:cs typeface="Arial"/>
                    <a:sym typeface="Arial"/>
                  </a:rPr>
                  <a:t> = 0.9 </a:t>
                </a:r>
                <a:r>
                  <a:rPr lang="en-US" sz="2400" b="0" dirty="0">
                    <a:solidFill>
                      <a:schemeClr val="dk1"/>
                    </a:solidFill>
                    <a:latin typeface="Arial"/>
                    <a:ea typeface="Arial"/>
                    <a:cs typeface="Arial"/>
                    <a:sym typeface="Arial"/>
                  </a:rPr>
                  <a:t>(LRFD)    </a:t>
                </a:r>
                <a:r>
                  <a:rPr lang="en-US" sz="2400" b="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P</a:t>
                </a:r>
                <a:r>
                  <a:rPr lang="en-US" sz="2400" b="1" i="1" baseline="-25000" dirty="0" err="1">
                    <a:solidFill>
                      <a:schemeClr val="dk1"/>
                    </a:solidFill>
                    <a:latin typeface="Arial"/>
                    <a:ea typeface="Arial"/>
                    <a:cs typeface="Arial"/>
                    <a:sym typeface="Arial"/>
                  </a:rPr>
                  <a:t>ysc</a:t>
                </a:r>
                <a:r>
                  <a:rPr lang="en-US" sz="2400" b="1" dirty="0">
                    <a:solidFill>
                      <a:schemeClr val="dk1"/>
                    </a:solidFill>
                    <a:latin typeface="Arial"/>
                    <a:ea typeface="Arial"/>
                    <a:cs typeface="Arial"/>
                    <a:sym typeface="Arial"/>
                  </a:rPr>
                  <a:t> = </a:t>
                </a:r>
                <a:r>
                  <a:rPr lang="en-US" sz="2400" b="1" i="1" dirty="0" err="1">
                    <a:solidFill>
                      <a:schemeClr val="dk1"/>
                    </a:solidFill>
                    <a:latin typeface="Arial"/>
                    <a:ea typeface="Arial"/>
                    <a:cs typeface="Arial"/>
                    <a:sym typeface="Arial"/>
                  </a:rPr>
                  <a:t>F</a:t>
                </a:r>
                <a:r>
                  <a:rPr lang="en-US" sz="2400" b="1" i="1" baseline="-25000" dirty="0" err="1">
                    <a:solidFill>
                      <a:schemeClr val="dk1"/>
                    </a:solidFill>
                    <a:latin typeface="Arial"/>
                    <a:ea typeface="Arial"/>
                    <a:cs typeface="Arial"/>
                    <a:sym typeface="Arial"/>
                  </a:rPr>
                  <a:t>ysc</a:t>
                </a:r>
                <a:r>
                  <a:rPr lang="en-US" sz="2400" b="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A</a:t>
                </a:r>
                <a:r>
                  <a:rPr lang="en-US" sz="2400" b="1" i="1" baseline="-25000" dirty="0" err="1">
                    <a:solidFill>
                      <a:schemeClr val="dk1"/>
                    </a:solidFill>
                    <a:latin typeface="Arial"/>
                    <a:ea typeface="Arial"/>
                    <a:cs typeface="Arial"/>
                    <a:sym typeface="Arial"/>
                  </a:rPr>
                  <a:t>sc</a:t>
                </a:r>
                <a:endParaRPr sz="2400" b="1" i="1" dirty="0">
                  <a:solidFill>
                    <a:schemeClr val="dk1"/>
                  </a:solidFill>
                  <a:latin typeface="Arial"/>
                  <a:ea typeface="Arial"/>
                  <a:cs typeface="Arial"/>
                  <a:sym typeface="Arial"/>
                </a:endParaRPr>
              </a:p>
            </p:txBody>
          </p:sp>
        </p:grpSp>
        <p:sp>
          <p:nvSpPr>
            <p:cNvPr id="1285" name="Google Shape;1285;p29"/>
            <p:cNvSpPr/>
            <p:nvPr/>
          </p:nvSpPr>
          <p:spPr>
            <a:xfrm>
              <a:off x="394" y="1825"/>
              <a:ext cx="4087" cy="765"/>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286" name="Google Shape;1286;p29"/>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F4.5b.2 Diagonal Braces</a:t>
            </a:r>
            <a:r>
              <a:rPr lang="en-US" sz="2400" b="1" i="1">
                <a:solidFill>
                  <a:schemeClr val="dk1"/>
                </a:solidFill>
                <a:latin typeface="Arial"/>
                <a:ea typeface="Arial"/>
                <a:cs typeface="Arial"/>
                <a:sym typeface="Arial"/>
              </a:rPr>
              <a:t> – Available Strength</a:t>
            </a:r>
            <a:endParaRPr/>
          </a:p>
        </p:txBody>
      </p:sp>
      <p:sp>
        <p:nvSpPr>
          <p:cNvPr id="2" name="TextBox 1">
            <a:extLst>
              <a:ext uri="{FF2B5EF4-FFF2-40B4-BE49-F238E27FC236}">
                <a16:creationId xmlns:a16="http://schemas.microsoft.com/office/drawing/2014/main" id="{8D2B396B-619E-0CD3-A949-1E1292423696}"/>
              </a:ext>
            </a:extLst>
          </p:cNvPr>
          <p:cNvSpPr txBox="1"/>
          <p:nvPr/>
        </p:nvSpPr>
        <p:spPr>
          <a:xfrm>
            <a:off x="9416256" y="4774668"/>
            <a:ext cx="1351129" cy="369332"/>
          </a:xfrm>
          <a:prstGeom prst="rect">
            <a:avLst/>
          </a:prstGeom>
          <a:noFill/>
        </p:spPr>
        <p:txBody>
          <a:bodyPr wrap="square" rtlCol="0">
            <a:spAutoFit/>
          </a:bodyPr>
          <a:lstStyle/>
          <a:p>
            <a:r>
              <a:rPr lang="en-US" sz="1800" dirty="0"/>
              <a:t>(</a:t>
            </a:r>
            <a:r>
              <a:rPr lang="en-US" sz="1800" dirty="0" err="1"/>
              <a:t>Eqn</a:t>
            </a:r>
            <a:r>
              <a:rPr lang="en-US" sz="1800" dirty="0"/>
              <a:t> F4-1)</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3"/>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t>5  -  Buckling-Restrained Braced Frames</a:t>
            </a:r>
            <a:endParaRPr/>
          </a:p>
        </p:txBody>
      </p:sp>
      <p:sp>
        <p:nvSpPr>
          <p:cNvPr id="77" name="Google Shape;77;p3"/>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3200"/>
              <a:buFont typeface="Arial"/>
              <a:buChar char="•"/>
            </a:pPr>
            <a:r>
              <a:rPr lang="en-US">
                <a:latin typeface="Calibri"/>
                <a:ea typeface="Calibri"/>
                <a:cs typeface="Calibri"/>
                <a:sym typeface="Calibri"/>
              </a:rPr>
              <a:t>Description and Basic Behavior of Buckling-Restrained Braced Frames and Buckling-Restrained Braces</a:t>
            </a:r>
            <a:endParaRPr/>
          </a:p>
          <a:p>
            <a:pPr marL="457200" lvl="0" indent="-457200" algn="l" rtl="0">
              <a:spcBef>
                <a:spcPts val="640"/>
              </a:spcBef>
              <a:spcAft>
                <a:spcPts val="0"/>
              </a:spcAft>
              <a:buClr>
                <a:srgbClr val="000000"/>
              </a:buClr>
              <a:buSzPts val="3200"/>
              <a:buFont typeface="Arial"/>
              <a:buChar char="•"/>
            </a:pPr>
            <a:r>
              <a:rPr lang="en-US">
                <a:latin typeface="Calibri"/>
                <a:ea typeface="Calibri"/>
                <a:cs typeface="Calibri"/>
                <a:sym typeface="Calibri"/>
              </a:rPr>
              <a:t>AISC Seismic Provisions for Buckling-Restrained Braced Frames</a:t>
            </a:r>
            <a:endParaRPr/>
          </a:p>
          <a:p>
            <a:pPr marL="0" lvl="0" indent="0" algn="l" rtl="0">
              <a:spcBef>
                <a:spcPts val="640"/>
              </a:spcBef>
              <a:spcAft>
                <a:spcPts val="0"/>
              </a:spcAft>
              <a:buClr>
                <a:srgbClr val="000000"/>
              </a:buClr>
              <a:buSzPts val="3200"/>
              <a:buFont typeface="Calibri"/>
              <a:buNone/>
            </a:pPr>
            <a:endParaRPr/>
          </a:p>
        </p:txBody>
      </p:sp>
      <p:sp>
        <p:nvSpPr>
          <p:cNvPr id="78" name="Google Shape;78;p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91"/>
        <p:cNvGrpSpPr/>
        <p:nvPr/>
      </p:nvGrpSpPr>
      <p:grpSpPr>
        <a:xfrm>
          <a:off x="0" y="0"/>
          <a:ext cx="0" cy="0"/>
          <a:chOff x="0" y="0"/>
          <a:chExt cx="0" cy="0"/>
        </a:xfrm>
      </p:grpSpPr>
      <p:sp>
        <p:nvSpPr>
          <p:cNvPr id="1292" name="Google Shape;1292;p30"/>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1293" name="Google Shape;1293;p30"/>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294" name="Google Shape;1294;p3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30</a:t>
            </a:fld>
            <a:endParaRPr/>
          </a:p>
        </p:txBody>
      </p:sp>
      <p:sp>
        <p:nvSpPr>
          <p:cNvPr id="1295" name="Google Shape;1295;p30"/>
          <p:cNvSpPr txBox="1"/>
          <p:nvPr/>
        </p:nvSpPr>
        <p:spPr>
          <a:xfrm>
            <a:off x="3909268" y="2386359"/>
            <a:ext cx="3283297" cy="461624"/>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r>
              <a:rPr lang="el-GR" sz="2400" b="1" dirty="0">
                <a:solidFill>
                  <a:schemeClr val="dk1"/>
                </a:solidFill>
                <a:latin typeface="Arial"/>
                <a:ea typeface="Arial"/>
                <a:cs typeface="Arial"/>
                <a:sym typeface="Arial"/>
              </a:rPr>
              <a:t>ϕ</a:t>
            </a:r>
            <a:r>
              <a:rPr lang="en-US" sz="2400" b="1" i="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P</a:t>
            </a:r>
            <a:r>
              <a:rPr lang="en-US" sz="2400" b="1" i="1" baseline="-25000" dirty="0" err="1">
                <a:solidFill>
                  <a:schemeClr val="dk1"/>
                </a:solidFill>
                <a:latin typeface="Arial"/>
                <a:ea typeface="Arial"/>
                <a:cs typeface="Arial"/>
                <a:sym typeface="Arial"/>
              </a:rPr>
              <a:t>ysc</a:t>
            </a:r>
            <a:r>
              <a:rPr lang="en-US" sz="2400" b="1" dirty="0">
                <a:solidFill>
                  <a:schemeClr val="dk1"/>
                </a:solidFill>
                <a:latin typeface="Arial"/>
                <a:ea typeface="Arial"/>
                <a:cs typeface="Arial"/>
                <a:sym typeface="Arial"/>
              </a:rPr>
              <a:t> = (0.9) </a:t>
            </a:r>
            <a:r>
              <a:rPr lang="en-US" sz="2400" b="1" i="1" dirty="0" err="1">
                <a:solidFill>
                  <a:schemeClr val="dk1"/>
                </a:solidFill>
                <a:latin typeface="Arial"/>
                <a:ea typeface="Arial"/>
                <a:cs typeface="Arial"/>
                <a:sym typeface="Arial"/>
              </a:rPr>
              <a:t>F</a:t>
            </a:r>
            <a:r>
              <a:rPr lang="en-US" sz="2400" b="1" i="1" baseline="-25000" dirty="0" err="1">
                <a:solidFill>
                  <a:schemeClr val="dk1"/>
                </a:solidFill>
                <a:latin typeface="Arial"/>
                <a:ea typeface="Arial"/>
                <a:cs typeface="Arial"/>
                <a:sym typeface="Arial"/>
              </a:rPr>
              <a:t>ysc</a:t>
            </a:r>
            <a:r>
              <a:rPr lang="en-US" sz="2400" b="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A</a:t>
            </a:r>
            <a:r>
              <a:rPr lang="en-US" sz="2400" b="1" i="1" baseline="-25000" dirty="0" err="1">
                <a:solidFill>
                  <a:schemeClr val="dk1"/>
                </a:solidFill>
                <a:latin typeface="Arial"/>
                <a:ea typeface="Arial"/>
                <a:cs typeface="Arial"/>
                <a:sym typeface="Arial"/>
              </a:rPr>
              <a:t>sc</a:t>
            </a:r>
            <a:endParaRPr sz="2400" b="1" i="1" dirty="0">
              <a:solidFill>
                <a:schemeClr val="dk1"/>
              </a:solidFill>
              <a:latin typeface="Arial"/>
              <a:ea typeface="Arial"/>
              <a:cs typeface="Arial"/>
              <a:sym typeface="Arial"/>
            </a:endParaRPr>
          </a:p>
        </p:txBody>
      </p:sp>
      <p:grpSp>
        <p:nvGrpSpPr>
          <p:cNvPr id="1296" name="Google Shape;1296;p30"/>
          <p:cNvGrpSpPr/>
          <p:nvPr/>
        </p:nvGrpSpPr>
        <p:grpSpPr>
          <a:xfrm>
            <a:off x="2639616" y="3905597"/>
            <a:ext cx="6070600" cy="288925"/>
            <a:chOff x="968" y="2067"/>
            <a:chExt cx="3824" cy="182"/>
          </a:xfrm>
        </p:grpSpPr>
        <p:grpSp>
          <p:nvGrpSpPr>
            <p:cNvPr id="1297" name="Google Shape;1297;p30"/>
            <p:cNvGrpSpPr/>
            <p:nvPr/>
          </p:nvGrpSpPr>
          <p:grpSpPr>
            <a:xfrm>
              <a:off x="968" y="2067"/>
              <a:ext cx="1912" cy="182"/>
              <a:chOff x="968" y="2070"/>
              <a:chExt cx="1912" cy="182"/>
            </a:xfrm>
          </p:grpSpPr>
          <p:grpSp>
            <p:nvGrpSpPr>
              <p:cNvPr id="1298" name="Google Shape;1298;p30"/>
              <p:cNvGrpSpPr/>
              <p:nvPr/>
            </p:nvGrpSpPr>
            <p:grpSpPr>
              <a:xfrm>
                <a:off x="968" y="2070"/>
                <a:ext cx="1912" cy="182"/>
                <a:chOff x="968" y="2070"/>
                <a:chExt cx="1912" cy="182"/>
              </a:xfrm>
            </p:grpSpPr>
            <p:sp>
              <p:nvSpPr>
                <p:cNvPr id="1299" name="Google Shape;1299;p30"/>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0" name="Google Shape;1300;p30"/>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01" name="Google Shape;1301;p30"/>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2" name="Google Shape;1302;p30"/>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03" name="Google Shape;1303;p30"/>
              <p:cNvGrpSpPr/>
              <p:nvPr/>
            </p:nvGrpSpPr>
            <p:grpSpPr>
              <a:xfrm>
                <a:off x="1016" y="2088"/>
                <a:ext cx="320" cy="144"/>
                <a:chOff x="1016" y="2088"/>
                <a:chExt cx="320" cy="144"/>
              </a:xfrm>
            </p:grpSpPr>
            <p:grpSp>
              <p:nvGrpSpPr>
                <p:cNvPr id="1304" name="Google Shape;1304;p30"/>
                <p:cNvGrpSpPr/>
                <p:nvPr/>
              </p:nvGrpSpPr>
              <p:grpSpPr>
                <a:xfrm>
                  <a:off x="1016" y="2088"/>
                  <a:ext cx="320" cy="36"/>
                  <a:chOff x="1016" y="2088"/>
                  <a:chExt cx="320" cy="36"/>
                </a:xfrm>
              </p:grpSpPr>
              <p:sp>
                <p:nvSpPr>
                  <p:cNvPr id="1305" name="Google Shape;1305;p30"/>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6" name="Google Shape;1306;p30"/>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7" name="Google Shape;1307;p30"/>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8" name="Google Shape;1308;p30"/>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09" name="Google Shape;1309;p30"/>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10" name="Google Shape;1310;p30"/>
                <p:cNvGrpSpPr/>
                <p:nvPr/>
              </p:nvGrpSpPr>
              <p:grpSpPr>
                <a:xfrm>
                  <a:off x="1016" y="2196"/>
                  <a:ext cx="320" cy="36"/>
                  <a:chOff x="1016" y="2088"/>
                  <a:chExt cx="320" cy="36"/>
                </a:xfrm>
              </p:grpSpPr>
              <p:sp>
                <p:nvSpPr>
                  <p:cNvPr id="1311" name="Google Shape;1311;p30"/>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12" name="Google Shape;1312;p30"/>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13" name="Google Shape;1313;p30"/>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14" name="Google Shape;1314;p30"/>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15" name="Google Shape;1315;p30"/>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1316" name="Google Shape;1316;p30"/>
            <p:cNvGrpSpPr/>
            <p:nvPr/>
          </p:nvGrpSpPr>
          <p:grpSpPr>
            <a:xfrm flipH="1">
              <a:off x="2880" y="2067"/>
              <a:ext cx="1912" cy="182"/>
              <a:chOff x="968" y="2070"/>
              <a:chExt cx="1912" cy="182"/>
            </a:xfrm>
          </p:grpSpPr>
          <p:grpSp>
            <p:nvGrpSpPr>
              <p:cNvPr id="1317" name="Google Shape;1317;p30"/>
              <p:cNvGrpSpPr/>
              <p:nvPr/>
            </p:nvGrpSpPr>
            <p:grpSpPr>
              <a:xfrm>
                <a:off x="968" y="2070"/>
                <a:ext cx="1912" cy="182"/>
                <a:chOff x="968" y="2070"/>
                <a:chExt cx="1912" cy="182"/>
              </a:xfrm>
            </p:grpSpPr>
            <p:sp>
              <p:nvSpPr>
                <p:cNvPr id="1318" name="Google Shape;1318;p30"/>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19" name="Google Shape;1319;p30"/>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20" name="Google Shape;1320;p30"/>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21" name="Google Shape;1321;p30"/>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22" name="Google Shape;1322;p30"/>
              <p:cNvGrpSpPr/>
              <p:nvPr/>
            </p:nvGrpSpPr>
            <p:grpSpPr>
              <a:xfrm>
                <a:off x="1016" y="2088"/>
                <a:ext cx="320" cy="144"/>
                <a:chOff x="1016" y="2088"/>
                <a:chExt cx="320" cy="144"/>
              </a:xfrm>
            </p:grpSpPr>
            <p:grpSp>
              <p:nvGrpSpPr>
                <p:cNvPr id="1323" name="Google Shape;1323;p30"/>
                <p:cNvGrpSpPr/>
                <p:nvPr/>
              </p:nvGrpSpPr>
              <p:grpSpPr>
                <a:xfrm>
                  <a:off x="1016" y="2088"/>
                  <a:ext cx="320" cy="36"/>
                  <a:chOff x="1016" y="2088"/>
                  <a:chExt cx="320" cy="36"/>
                </a:xfrm>
              </p:grpSpPr>
              <p:sp>
                <p:nvSpPr>
                  <p:cNvPr id="1324" name="Google Shape;1324;p30"/>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25" name="Google Shape;1325;p30"/>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26" name="Google Shape;1326;p30"/>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27" name="Google Shape;1327;p30"/>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28" name="Google Shape;1328;p30"/>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29" name="Google Shape;1329;p30"/>
                <p:cNvGrpSpPr/>
                <p:nvPr/>
              </p:nvGrpSpPr>
              <p:grpSpPr>
                <a:xfrm>
                  <a:off x="1016" y="2196"/>
                  <a:ext cx="320" cy="36"/>
                  <a:chOff x="1016" y="2088"/>
                  <a:chExt cx="320" cy="36"/>
                </a:xfrm>
              </p:grpSpPr>
              <p:sp>
                <p:nvSpPr>
                  <p:cNvPr id="1330" name="Google Shape;1330;p30"/>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31" name="Google Shape;1331;p30"/>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32" name="Google Shape;1332;p30"/>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33" name="Google Shape;1333;p30"/>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34" name="Google Shape;1334;p30"/>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cxnSp>
        <p:nvCxnSpPr>
          <p:cNvPr id="1335" name="Google Shape;1335;p30"/>
          <p:cNvCxnSpPr/>
          <p:nvPr/>
        </p:nvCxnSpPr>
        <p:spPr>
          <a:xfrm>
            <a:off x="7648179" y="3483322"/>
            <a:ext cx="0" cy="379412"/>
          </a:xfrm>
          <a:prstGeom prst="straightConnector1">
            <a:avLst/>
          </a:prstGeom>
          <a:noFill/>
          <a:ln w="28575" cap="flat" cmpd="sng">
            <a:solidFill>
              <a:schemeClr val="dk1"/>
            </a:solidFill>
            <a:prstDash val="solid"/>
            <a:round/>
            <a:headEnd type="none" w="med" len="med"/>
            <a:tailEnd type="none" w="med" len="med"/>
          </a:ln>
        </p:spPr>
      </p:cxnSp>
      <p:cxnSp>
        <p:nvCxnSpPr>
          <p:cNvPr id="1336" name="Google Shape;1336;p30"/>
          <p:cNvCxnSpPr/>
          <p:nvPr/>
        </p:nvCxnSpPr>
        <p:spPr>
          <a:xfrm>
            <a:off x="3711179" y="3653184"/>
            <a:ext cx="3927475" cy="0"/>
          </a:xfrm>
          <a:prstGeom prst="straightConnector1">
            <a:avLst/>
          </a:prstGeom>
          <a:noFill/>
          <a:ln w="19050" cap="flat" cmpd="sng">
            <a:solidFill>
              <a:schemeClr val="dk1"/>
            </a:solidFill>
            <a:prstDash val="solid"/>
            <a:round/>
            <a:headEnd type="triangle" w="med" len="med"/>
            <a:tailEnd type="triangle" w="med" len="med"/>
          </a:ln>
        </p:spPr>
      </p:cxnSp>
      <p:sp>
        <p:nvSpPr>
          <p:cNvPr id="1337" name="Google Shape;1337;p30"/>
          <p:cNvSpPr txBox="1"/>
          <p:nvPr/>
        </p:nvSpPr>
        <p:spPr>
          <a:xfrm>
            <a:off x="4081066" y="3256309"/>
            <a:ext cx="31115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Yielding Segment</a:t>
            </a:r>
            <a:endParaRPr/>
          </a:p>
        </p:txBody>
      </p:sp>
      <p:cxnSp>
        <p:nvCxnSpPr>
          <p:cNvPr id="1338" name="Google Shape;1338;p30"/>
          <p:cNvCxnSpPr/>
          <p:nvPr/>
        </p:nvCxnSpPr>
        <p:spPr>
          <a:xfrm>
            <a:off x="3701654" y="3483322"/>
            <a:ext cx="0" cy="379412"/>
          </a:xfrm>
          <a:prstGeom prst="straightConnector1">
            <a:avLst/>
          </a:prstGeom>
          <a:noFill/>
          <a:ln w="28575" cap="flat" cmpd="sng">
            <a:solidFill>
              <a:schemeClr val="dk1"/>
            </a:solidFill>
            <a:prstDash val="solid"/>
            <a:round/>
            <a:headEnd type="none" w="med" len="med"/>
            <a:tailEnd type="none" w="med" len="med"/>
          </a:ln>
        </p:spPr>
      </p:cxnSp>
      <p:sp>
        <p:nvSpPr>
          <p:cNvPr id="1339" name="Google Shape;1339;p30"/>
          <p:cNvSpPr txBox="1"/>
          <p:nvPr/>
        </p:nvSpPr>
        <p:spPr>
          <a:xfrm>
            <a:off x="5600006" y="4653136"/>
            <a:ext cx="5795799" cy="1384995"/>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A</a:t>
            </a:r>
            <a:r>
              <a:rPr lang="en-US" sz="2400" b="1" i="1" baseline="-25000">
                <a:solidFill>
                  <a:schemeClr val="dk1"/>
                </a:solidFill>
                <a:latin typeface="Arial"/>
                <a:ea typeface="Arial"/>
                <a:cs typeface="Arial"/>
                <a:sym typeface="Arial"/>
              </a:rPr>
              <a:t>sc</a:t>
            </a:r>
            <a:r>
              <a:rPr lang="en-US" sz="2400" b="0">
                <a:solidFill>
                  <a:schemeClr val="dk1"/>
                </a:solidFill>
                <a:latin typeface="Arial"/>
                <a:ea typeface="Arial"/>
                <a:cs typeface="Arial"/>
                <a:sym typeface="Arial"/>
              </a:rPr>
              <a:t>  =  </a:t>
            </a:r>
            <a:r>
              <a:rPr lang="en-US" sz="2400" b="0">
                <a:solidFill>
                  <a:schemeClr val="dk1"/>
                </a:solidFill>
                <a:latin typeface="Arial Narrow"/>
                <a:ea typeface="Arial Narrow"/>
                <a:cs typeface="Arial Narrow"/>
                <a:sym typeface="Arial Narrow"/>
              </a:rPr>
              <a:t>area of steel core (yielding segment)</a:t>
            </a:r>
            <a:endParaRPr/>
          </a:p>
          <a:p>
            <a:pPr marL="0" marR="0" lvl="0" indent="0" algn="l" rtl="0">
              <a:spcBef>
                <a:spcPts val="1200"/>
              </a:spcBef>
              <a:spcAft>
                <a:spcPts val="0"/>
              </a:spcAft>
              <a:buClr>
                <a:schemeClr val="dk1"/>
              </a:buClr>
              <a:buSzPts val="2400"/>
              <a:buFont typeface="Arial"/>
              <a:buNone/>
            </a:pPr>
            <a:r>
              <a:rPr lang="en-US" sz="2400" b="1" i="1">
                <a:solidFill>
                  <a:schemeClr val="dk1"/>
                </a:solidFill>
                <a:latin typeface="Arial"/>
                <a:ea typeface="Arial"/>
                <a:cs typeface="Arial"/>
                <a:sym typeface="Arial"/>
              </a:rPr>
              <a:t>F</a:t>
            </a:r>
            <a:r>
              <a:rPr lang="en-US" sz="2400" b="1" i="1" baseline="-25000">
                <a:solidFill>
                  <a:schemeClr val="dk1"/>
                </a:solidFill>
                <a:latin typeface="Arial"/>
                <a:ea typeface="Arial"/>
                <a:cs typeface="Arial"/>
                <a:sym typeface="Arial"/>
              </a:rPr>
              <a:t>ysc</a:t>
            </a:r>
            <a:r>
              <a:rPr lang="en-US" sz="2400" b="0">
                <a:solidFill>
                  <a:schemeClr val="dk1"/>
                </a:solidFill>
                <a:latin typeface="Arial"/>
                <a:ea typeface="Arial"/>
                <a:cs typeface="Arial"/>
                <a:sym typeface="Arial"/>
              </a:rPr>
              <a:t> =  </a:t>
            </a:r>
            <a:r>
              <a:rPr lang="en-US" sz="2400" b="0">
                <a:solidFill>
                  <a:schemeClr val="dk1"/>
                </a:solidFill>
                <a:latin typeface="Arial Narrow"/>
                <a:ea typeface="Arial Narrow"/>
                <a:cs typeface="Arial Narrow"/>
                <a:sym typeface="Arial Narrow"/>
              </a:rPr>
              <a:t>specified minimum yield stress of core, or 	  actual yield stress from coupon test</a:t>
            </a:r>
            <a:endParaRPr sz="2400" b="0" i="1">
              <a:solidFill>
                <a:schemeClr val="dk1"/>
              </a:solidFill>
              <a:latin typeface="Arial Narrow"/>
              <a:ea typeface="Arial Narrow"/>
              <a:cs typeface="Arial Narrow"/>
              <a:sym typeface="Arial Narrow"/>
            </a:endParaRPr>
          </a:p>
        </p:txBody>
      </p:sp>
      <p:cxnSp>
        <p:nvCxnSpPr>
          <p:cNvPr id="1340" name="Google Shape;1340;p30"/>
          <p:cNvCxnSpPr/>
          <p:nvPr/>
        </p:nvCxnSpPr>
        <p:spPr>
          <a:xfrm rot="10800000">
            <a:off x="4917378" y="4067519"/>
            <a:ext cx="682627" cy="1297564"/>
          </a:xfrm>
          <a:prstGeom prst="straightConnector1">
            <a:avLst/>
          </a:prstGeom>
          <a:noFill/>
          <a:ln w="28575" cap="flat" cmpd="sng">
            <a:solidFill>
              <a:schemeClr val="dk2"/>
            </a:solidFill>
            <a:prstDash val="solid"/>
            <a:round/>
            <a:headEnd type="none" w="med" len="med"/>
            <a:tailEnd type="triangle" w="med" len="med"/>
          </a:ln>
        </p:spPr>
      </p:cxnSp>
      <p:sp>
        <p:nvSpPr>
          <p:cNvPr id="1341" name="Google Shape;1341;p30"/>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F4.5b.2 Diagonal Braces</a:t>
            </a:r>
            <a:r>
              <a:rPr lang="en-US" sz="2400" b="1" i="1">
                <a:solidFill>
                  <a:schemeClr val="dk1"/>
                </a:solidFill>
                <a:latin typeface="Arial"/>
                <a:ea typeface="Arial"/>
                <a:cs typeface="Arial"/>
                <a:sym typeface="Arial"/>
              </a:rPr>
              <a:t> – Available Strength</a:t>
            </a:r>
            <a:endParaRP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46"/>
        <p:cNvGrpSpPr/>
        <p:nvPr/>
      </p:nvGrpSpPr>
      <p:grpSpPr>
        <a:xfrm>
          <a:off x="0" y="0"/>
          <a:ext cx="0" cy="0"/>
          <a:chOff x="0" y="0"/>
          <a:chExt cx="0" cy="0"/>
        </a:xfrm>
      </p:grpSpPr>
      <p:sp>
        <p:nvSpPr>
          <p:cNvPr id="1347" name="Google Shape;1347;p31"/>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1348" name="Google Shape;1348;p31"/>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349" name="Google Shape;1349;p3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31</a:t>
            </a:fld>
            <a:endParaRPr/>
          </a:p>
        </p:txBody>
      </p:sp>
      <p:sp>
        <p:nvSpPr>
          <p:cNvPr id="1350" name="Google Shape;1350;p31"/>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F4.5b.1 Diagonal Braces</a:t>
            </a:r>
            <a:r>
              <a:rPr lang="en-US" sz="2400" b="1">
                <a:solidFill>
                  <a:schemeClr val="dk1"/>
                </a:solidFill>
                <a:latin typeface="Arial"/>
                <a:ea typeface="Arial"/>
                <a:cs typeface="Arial"/>
                <a:sym typeface="Arial"/>
              </a:rPr>
              <a:t> – </a:t>
            </a:r>
            <a:r>
              <a:rPr lang="en-US" sz="2400" b="1" i="1">
                <a:solidFill>
                  <a:schemeClr val="dk1"/>
                </a:solidFill>
                <a:latin typeface="Arial"/>
                <a:ea typeface="Arial"/>
                <a:cs typeface="Arial"/>
                <a:sym typeface="Arial"/>
              </a:rPr>
              <a:t>Assembly</a:t>
            </a:r>
            <a:endParaRPr/>
          </a:p>
        </p:txBody>
      </p:sp>
      <p:sp>
        <p:nvSpPr>
          <p:cNvPr id="1351" name="Google Shape;1351;p31"/>
          <p:cNvSpPr txBox="1"/>
          <p:nvPr/>
        </p:nvSpPr>
        <p:spPr>
          <a:xfrm>
            <a:off x="965110" y="2066530"/>
            <a:ext cx="10531490"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The buckling-restraining system shall consist of the casing for the steel core. In stability calculations, beams, columns, and gussets connecting the core shall be considered part of this system.</a:t>
            </a:r>
            <a:endParaRPr/>
          </a:p>
          <a:p>
            <a:pPr marL="0" marR="0" lvl="0" indent="0" algn="l" rtl="0">
              <a:spcBef>
                <a:spcPts val="1200"/>
              </a:spcBef>
              <a:spcAft>
                <a:spcPts val="0"/>
              </a:spcAft>
              <a:buClr>
                <a:schemeClr val="dk1"/>
              </a:buClr>
              <a:buSzPts val="2400"/>
              <a:buFont typeface="Arial"/>
              <a:buNone/>
            </a:pPr>
            <a:r>
              <a:rPr lang="en-US" sz="2400" b="0">
                <a:solidFill>
                  <a:schemeClr val="dk1"/>
                </a:solidFill>
                <a:latin typeface="Arial"/>
                <a:ea typeface="Arial"/>
                <a:cs typeface="Arial"/>
                <a:sym typeface="Arial"/>
              </a:rPr>
              <a:t>The buckling-restraining system shall limit local and overall buckling of the steel core for the expected deformations.</a:t>
            </a:r>
            <a:endParaRPr/>
          </a:p>
        </p:txBody>
      </p:sp>
      <p:grpSp>
        <p:nvGrpSpPr>
          <p:cNvPr id="1352" name="Google Shape;1352;p31"/>
          <p:cNvGrpSpPr/>
          <p:nvPr/>
        </p:nvGrpSpPr>
        <p:grpSpPr>
          <a:xfrm>
            <a:off x="3287688" y="5270905"/>
            <a:ext cx="6070600" cy="365125"/>
            <a:chOff x="624" y="1138"/>
            <a:chExt cx="3824" cy="230"/>
          </a:xfrm>
        </p:grpSpPr>
        <p:grpSp>
          <p:nvGrpSpPr>
            <p:cNvPr id="1353" name="Google Shape;1353;p31"/>
            <p:cNvGrpSpPr/>
            <p:nvPr/>
          </p:nvGrpSpPr>
          <p:grpSpPr>
            <a:xfrm>
              <a:off x="624" y="1162"/>
              <a:ext cx="3824" cy="182"/>
              <a:chOff x="968" y="2067"/>
              <a:chExt cx="3824" cy="182"/>
            </a:xfrm>
          </p:grpSpPr>
          <p:grpSp>
            <p:nvGrpSpPr>
              <p:cNvPr id="1354" name="Google Shape;1354;p31"/>
              <p:cNvGrpSpPr/>
              <p:nvPr/>
            </p:nvGrpSpPr>
            <p:grpSpPr>
              <a:xfrm>
                <a:off x="968" y="2067"/>
                <a:ext cx="1912" cy="182"/>
                <a:chOff x="968" y="2070"/>
                <a:chExt cx="1912" cy="182"/>
              </a:xfrm>
            </p:grpSpPr>
            <p:grpSp>
              <p:nvGrpSpPr>
                <p:cNvPr id="1355" name="Google Shape;1355;p31"/>
                <p:cNvGrpSpPr/>
                <p:nvPr/>
              </p:nvGrpSpPr>
              <p:grpSpPr>
                <a:xfrm>
                  <a:off x="968" y="2070"/>
                  <a:ext cx="1912" cy="182"/>
                  <a:chOff x="968" y="2070"/>
                  <a:chExt cx="1912" cy="182"/>
                </a:xfrm>
              </p:grpSpPr>
              <p:sp>
                <p:nvSpPr>
                  <p:cNvPr id="1356" name="Google Shape;1356;p31"/>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57" name="Google Shape;1357;p31"/>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58" name="Google Shape;1358;p31"/>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59" name="Google Shape;1359;p31"/>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60" name="Google Shape;1360;p31"/>
                <p:cNvGrpSpPr/>
                <p:nvPr/>
              </p:nvGrpSpPr>
              <p:grpSpPr>
                <a:xfrm>
                  <a:off x="1016" y="2088"/>
                  <a:ext cx="320" cy="144"/>
                  <a:chOff x="1016" y="2088"/>
                  <a:chExt cx="320" cy="144"/>
                </a:xfrm>
              </p:grpSpPr>
              <p:grpSp>
                <p:nvGrpSpPr>
                  <p:cNvPr id="1361" name="Google Shape;1361;p31"/>
                  <p:cNvGrpSpPr/>
                  <p:nvPr/>
                </p:nvGrpSpPr>
                <p:grpSpPr>
                  <a:xfrm>
                    <a:off x="1016" y="2088"/>
                    <a:ext cx="320" cy="36"/>
                    <a:chOff x="1016" y="2088"/>
                    <a:chExt cx="320" cy="36"/>
                  </a:xfrm>
                </p:grpSpPr>
                <p:sp>
                  <p:nvSpPr>
                    <p:cNvPr id="1362" name="Google Shape;1362;p31"/>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63" name="Google Shape;1363;p31"/>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64" name="Google Shape;1364;p31"/>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65" name="Google Shape;1365;p31"/>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66" name="Google Shape;1366;p31"/>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67" name="Google Shape;1367;p31"/>
                  <p:cNvGrpSpPr/>
                  <p:nvPr/>
                </p:nvGrpSpPr>
                <p:grpSpPr>
                  <a:xfrm>
                    <a:off x="1016" y="2196"/>
                    <a:ext cx="320" cy="36"/>
                    <a:chOff x="1016" y="2088"/>
                    <a:chExt cx="320" cy="36"/>
                  </a:xfrm>
                </p:grpSpPr>
                <p:sp>
                  <p:nvSpPr>
                    <p:cNvPr id="1368" name="Google Shape;1368;p31"/>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69" name="Google Shape;1369;p31"/>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70" name="Google Shape;1370;p31"/>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71" name="Google Shape;1371;p31"/>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72" name="Google Shape;1372;p31"/>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1373" name="Google Shape;1373;p31"/>
              <p:cNvGrpSpPr/>
              <p:nvPr/>
            </p:nvGrpSpPr>
            <p:grpSpPr>
              <a:xfrm flipH="1">
                <a:off x="2880" y="2067"/>
                <a:ext cx="1912" cy="182"/>
                <a:chOff x="968" y="2070"/>
                <a:chExt cx="1912" cy="182"/>
              </a:xfrm>
            </p:grpSpPr>
            <p:grpSp>
              <p:nvGrpSpPr>
                <p:cNvPr id="1374" name="Google Shape;1374;p31"/>
                <p:cNvGrpSpPr/>
                <p:nvPr/>
              </p:nvGrpSpPr>
              <p:grpSpPr>
                <a:xfrm>
                  <a:off x="968" y="2070"/>
                  <a:ext cx="1912" cy="182"/>
                  <a:chOff x="968" y="2070"/>
                  <a:chExt cx="1912" cy="182"/>
                </a:xfrm>
              </p:grpSpPr>
              <p:sp>
                <p:nvSpPr>
                  <p:cNvPr id="1375" name="Google Shape;1375;p31"/>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76" name="Google Shape;1376;p31"/>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377" name="Google Shape;1377;p31"/>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78" name="Google Shape;1378;p31"/>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79" name="Google Shape;1379;p31"/>
                <p:cNvGrpSpPr/>
                <p:nvPr/>
              </p:nvGrpSpPr>
              <p:grpSpPr>
                <a:xfrm>
                  <a:off x="1016" y="2088"/>
                  <a:ext cx="320" cy="144"/>
                  <a:chOff x="1016" y="2088"/>
                  <a:chExt cx="320" cy="144"/>
                </a:xfrm>
              </p:grpSpPr>
              <p:grpSp>
                <p:nvGrpSpPr>
                  <p:cNvPr id="1380" name="Google Shape;1380;p31"/>
                  <p:cNvGrpSpPr/>
                  <p:nvPr/>
                </p:nvGrpSpPr>
                <p:grpSpPr>
                  <a:xfrm>
                    <a:off x="1016" y="2088"/>
                    <a:ext cx="320" cy="36"/>
                    <a:chOff x="1016" y="2088"/>
                    <a:chExt cx="320" cy="36"/>
                  </a:xfrm>
                </p:grpSpPr>
                <p:sp>
                  <p:nvSpPr>
                    <p:cNvPr id="1381" name="Google Shape;1381;p31"/>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2" name="Google Shape;1382;p31"/>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3" name="Google Shape;1383;p31"/>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4" name="Google Shape;1384;p31"/>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5" name="Google Shape;1385;p31"/>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386" name="Google Shape;1386;p31"/>
                  <p:cNvGrpSpPr/>
                  <p:nvPr/>
                </p:nvGrpSpPr>
                <p:grpSpPr>
                  <a:xfrm>
                    <a:off x="1016" y="2196"/>
                    <a:ext cx="320" cy="36"/>
                    <a:chOff x="1016" y="2088"/>
                    <a:chExt cx="320" cy="36"/>
                  </a:xfrm>
                </p:grpSpPr>
                <p:sp>
                  <p:nvSpPr>
                    <p:cNvPr id="1387" name="Google Shape;1387;p31"/>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8" name="Google Shape;1388;p31"/>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89" name="Google Shape;1389;p31"/>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90" name="Google Shape;1390;p31"/>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391" name="Google Shape;1391;p31"/>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sp>
          <p:nvSpPr>
            <p:cNvPr id="1392" name="Google Shape;1392;p31"/>
            <p:cNvSpPr/>
            <p:nvPr/>
          </p:nvSpPr>
          <p:spPr>
            <a:xfrm>
              <a:off x="1102" y="1138"/>
              <a:ext cx="2869" cy="230"/>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393" name="Google Shape;1393;p31"/>
          <p:cNvSpPr txBox="1"/>
          <p:nvPr/>
        </p:nvSpPr>
        <p:spPr>
          <a:xfrm>
            <a:off x="7443763" y="4358371"/>
            <a:ext cx="1697831" cy="400110"/>
          </a:xfrm>
          <a:prstGeom prst="rect">
            <a:avLst/>
          </a:prstGeom>
          <a:noFill/>
          <a:ln w="222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Casing</a:t>
            </a:r>
            <a:endParaRPr/>
          </a:p>
        </p:txBody>
      </p:sp>
      <p:cxnSp>
        <p:nvCxnSpPr>
          <p:cNvPr id="1394" name="Google Shape;1394;p31"/>
          <p:cNvCxnSpPr/>
          <p:nvPr/>
        </p:nvCxnSpPr>
        <p:spPr>
          <a:xfrm flipH="1">
            <a:off x="6501805" y="4534082"/>
            <a:ext cx="941958" cy="736824"/>
          </a:xfrm>
          <a:prstGeom prst="straightConnector1">
            <a:avLst/>
          </a:prstGeom>
          <a:noFill/>
          <a:ln w="22225" cap="flat" cmpd="sng">
            <a:solidFill>
              <a:schemeClr val="dk2"/>
            </a:solidFill>
            <a:prstDash val="solid"/>
            <a:round/>
            <a:headEnd type="none" w="med" len="med"/>
            <a:tailEnd type="triangle" w="med" len="med"/>
          </a:ln>
        </p:spPr>
      </p:cxn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399"/>
        <p:cNvGrpSpPr/>
        <p:nvPr/>
      </p:nvGrpSpPr>
      <p:grpSpPr>
        <a:xfrm>
          <a:off x="0" y="0"/>
          <a:ext cx="0" cy="0"/>
          <a:chOff x="0" y="0"/>
          <a:chExt cx="0" cy="0"/>
        </a:xfrm>
      </p:grpSpPr>
      <p:sp>
        <p:nvSpPr>
          <p:cNvPr id="1400" name="Google Shape;1400;p32"/>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401" name="Google Shape;1401;p32"/>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02" name="Google Shape;1402;p3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32</a:t>
            </a:fld>
            <a:endParaRPr/>
          </a:p>
        </p:txBody>
      </p:sp>
      <p:sp>
        <p:nvSpPr>
          <p:cNvPr id="1403" name="Google Shape;1403;p32"/>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 Basis of Design</a:t>
            </a:r>
            <a:endParaRPr sz="2400" b="1" i="1">
              <a:solidFill>
                <a:schemeClr val="dk1"/>
              </a:solidFill>
              <a:latin typeface="Arial"/>
              <a:ea typeface="Arial"/>
              <a:cs typeface="Arial"/>
              <a:sym typeface="Arial"/>
            </a:endParaRPr>
          </a:p>
        </p:txBody>
      </p:sp>
      <p:sp>
        <p:nvSpPr>
          <p:cNvPr id="1404" name="Google Shape;1404;p32"/>
          <p:cNvSpPr txBox="1"/>
          <p:nvPr/>
        </p:nvSpPr>
        <p:spPr>
          <a:xfrm>
            <a:off x="1559495" y="1917356"/>
            <a:ext cx="10078825" cy="24621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Braces shall be designed, tested and detailed to accommodate expected deformations. </a:t>
            </a:r>
            <a:endParaRPr dirty="0"/>
          </a:p>
          <a:p>
            <a:pPr marL="0" marR="0" lvl="0" indent="0" algn="l" rtl="0">
              <a:spcBef>
                <a:spcPts val="120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Expected deformations are those corresponding to a story drift of at least </a:t>
            </a:r>
            <a:r>
              <a:rPr lang="en-US" sz="2400" b="1" dirty="0">
                <a:solidFill>
                  <a:schemeClr val="dk2"/>
                </a:solidFill>
                <a:latin typeface="Arial"/>
                <a:ea typeface="Arial"/>
                <a:cs typeface="Arial"/>
                <a:sym typeface="Arial"/>
              </a:rPr>
              <a:t>2% of the </a:t>
            </a:r>
            <a:r>
              <a:rPr lang="en-US" sz="2400" b="1" i="1" dirty="0">
                <a:solidFill>
                  <a:schemeClr val="dk2"/>
                </a:solidFill>
                <a:latin typeface="Arial"/>
                <a:ea typeface="Arial"/>
                <a:cs typeface="Arial"/>
                <a:sym typeface="Arial"/>
              </a:rPr>
              <a:t>story height, </a:t>
            </a:r>
            <a:r>
              <a:rPr lang="en-US" sz="2400" b="1" i="1" dirty="0" err="1">
                <a:solidFill>
                  <a:schemeClr val="dk2"/>
                </a:solidFill>
                <a:latin typeface="Arial"/>
                <a:ea typeface="Arial"/>
                <a:cs typeface="Arial"/>
                <a:sym typeface="Arial"/>
              </a:rPr>
              <a:t>h</a:t>
            </a:r>
            <a:r>
              <a:rPr lang="en-US" sz="2400" b="1" baseline="-25000" dirty="0" err="1">
                <a:solidFill>
                  <a:schemeClr val="dk2"/>
                </a:solidFill>
                <a:latin typeface="Arial"/>
                <a:ea typeface="Arial"/>
                <a:cs typeface="Arial"/>
                <a:sym typeface="Arial"/>
              </a:rPr>
              <a:t>sx</a:t>
            </a:r>
            <a:r>
              <a:rPr lang="en-US" sz="2400" b="1" i="1" dirty="0">
                <a:solidFill>
                  <a:schemeClr val="dk2"/>
                </a:solidFill>
                <a:latin typeface="Arial"/>
                <a:ea typeface="Arial"/>
                <a:cs typeface="Arial"/>
                <a:sym typeface="Arial"/>
              </a:rPr>
              <a:t>, </a:t>
            </a:r>
            <a:r>
              <a:rPr lang="en-US" sz="2400" b="1" dirty="0">
                <a:solidFill>
                  <a:schemeClr val="dk2"/>
                </a:solidFill>
                <a:latin typeface="Arial"/>
                <a:ea typeface="Arial"/>
                <a:cs typeface="Arial"/>
                <a:sym typeface="Arial"/>
              </a:rPr>
              <a:t>or two times the </a:t>
            </a:r>
            <a:r>
              <a:rPr lang="en-US" sz="2400" b="1" i="1" dirty="0">
                <a:solidFill>
                  <a:schemeClr val="dk2"/>
                </a:solidFill>
                <a:latin typeface="Arial"/>
                <a:ea typeface="Arial"/>
                <a:cs typeface="Arial"/>
                <a:sym typeface="Arial"/>
              </a:rPr>
              <a:t>design </a:t>
            </a:r>
            <a:r>
              <a:rPr lang="en-US" sz="2400" b="1" i="1" dirty="0">
                <a:solidFill>
                  <a:schemeClr val="dk2"/>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earthquake displacement</a:t>
            </a:r>
            <a:r>
              <a:rPr lang="en-US" sz="2400" b="1" dirty="0">
                <a:solidFill>
                  <a:schemeClr val="dk2"/>
                </a:solidFill>
                <a:latin typeface="Arial"/>
                <a:ea typeface="Arial"/>
                <a:cs typeface="Arial"/>
                <a:sym typeface="Aria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a:t>
            </a:r>
            <a:r>
              <a:rPr lang="en-US" sz="2400" b="1" dirty="0">
                <a:solidFill>
                  <a:schemeClr val="dk2"/>
                </a:solidFill>
                <a:latin typeface="Arial"/>
                <a:ea typeface="Arial"/>
                <a:cs typeface="Arial"/>
                <a:sym typeface="Arial"/>
              </a:rPr>
              <a:t> whichever is larger</a:t>
            </a:r>
            <a:r>
              <a:rPr lang="en-US" sz="2400" b="0" dirty="0">
                <a:solidFill>
                  <a:schemeClr val="dk2"/>
                </a:solidFill>
                <a:latin typeface="Arial"/>
                <a:ea typeface="Arial"/>
                <a:cs typeface="Arial"/>
                <a:sym typeface="Arial"/>
              </a:rPr>
              <a:t>, </a:t>
            </a:r>
            <a:r>
              <a:rPr lang="en-US" sz="2400" b="0" dirty="0">
                <a:solidFill>
                  <a:schemeClr val="dk1"/>
                </a:solidFill>
                <a:latin typeface="Arial"/>
                <a:ea typeface="Arial"/>
                <a:cs typeface="Arial"/>
                <a:sym typeface="Arial"/>
              </a:rPr>
              <a:t>in addition to brace deformations resulting from deformation of the frame due to gravity loading.</a:t>
            </a:r>
            <a:endParaRPr dirty="0"/>
          </a:p>
        </p:txBody>
      </p:sp>
      <p:sp>
        <p:nvSpPr>
          <p:cNvPr id="1405" name="Google Shape;1405;p32"/>
          <p:cNvSpPr txBox="1"/>
          <p:nvPr/>
        </p:nvSpPr>
        <p:spPr>
          <a:xfrm>
            <a:off x="2711624" y="4653136"/>
            <a:ext cx="4968552" cy="461665"/>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Δ</a:t>
            </a:r>
            <a:r>
              <a:rPr lang="en-US" sz="2400" b="1" baseline="-25000">
                <a:solidFill>
                  <a:schemeClr val="dk1"/>
                </a:solidFill>
                <a:latin typeface="Arial"/>
                <a:ea typeface="Arial"/>
                <a:cs typeface="Arial"/>
                <a:sym typeface="Arial"/>
              </a:rPr>
              <a:t> </a:t>
            </a:r>
            <a:r>
              <a:rPr lang="en-US" sz="2400" b="1">
                <a:solidFill>
                  <a:schemeClr val="dk1"/>
                </a:solidFill>
                <a:latin typeface="Arial"/>
                <a:ea typeface="Arial"/>
                <a:cs typeface="Arial"/>
                <a:sym typeface="Arial"/>
              </a:rPr>
              <a:t> =  </a:t>
            </a:r>
            <a:r>
              <a:rPr lang="en-US" sz="2400" b="0">
                <a:solidFill>
                  <a:schemeClr val="dk1"/>
                </a:solidFill>
                <a:latin typeface="Arial Narrow"/>
                <a:ea typeface="Arial Narrow"/>
                <a:cs typeface="Arial Narrow"/>
                <a:sym typeface="Arial Narrow"/>
              </a:rPr>
              <a:t>design story drift </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C</a:t>
            </a:r>
            <a:r>
              <a:rPr lang="en-US" sz="2400" b="1" i="1" baseline="-25000">
                <a:solidFill>
                  <a:schemeClr val="dk1"/>
                </a:solidFill>
                <a:latin typeface="Arial"/>
                <a:ea typeface="Arial"/>
                <a:cs typeface="Arial"/>
                <a:sym typeface="Arial"/>
              </a:rPr>
              <a:t>d</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E</a:t>
            </a:r>
            <a:endParaRPr sz="2400" b="1" i="1">
              <a:solidFill>
                <a:schemeClr val="dk1"/>
              </a:solidFill>
              <a:latin typeface="Arial"/>
              <a:ea typeface="Arial"/>
              <a:cs typeface="Arial"/>
              <a:sym typeface="Arial"/>
            </a:endParaRPr>
          </a:p>
        </p:txBody>
      </p:sp>
      <p:sp>
        <p:nvSpPr>
          <p:cNvPr id="1406" name="Google Shape;1406;p32"/>
          <p:cNvSpPr txBox="1"/>
          <p:nvPr/>
        </p:nvSpPr>
        <p:spPr>
          <a:xfrm>
            <a:off x="3415059" y="5238328"/>
            <a:ext cx="700142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E</a:t>
            </a:r>
            <a:r>
              <a:rPr lang="en-US" sz="2400" b="1">
                <a:solidFill>
                  <a:schemeClr val="dk1"/>
                </a:solidFill>
                <a:latin typeface="Arial"/>
                <a:ea typeface="Arial"/>
                <a:cs typeface="Arial"/>
                <a:sym typeface="Arial"/>
              </a:rPr>
              <a:t> = </a:t>
            </a:r>
            <a:r>
              <a:rPr lang="en-US" sz="2400" b="0">
                <a:solidFill>
                  <a:schemeClr val="dk1"/>
                </a:solidFill>
                <a:latin typeface="Arial Narrow"/>
                <a:ea typeface="Arial Narrow"/>
                <a:cs typeface="Arial Narrow"/>
                <a:sym typeface="Arial Narrow"/>
              </a:rPr>
              <a:t>story drift under code specified earthquake forces</a:t>
            </a:r>
            <a:endParaRPr sz="2400" b="0" i="1">
              <a:solidFill>
                <a:schemeClr val="dk1"/>
              </a:solidFill>
              <a:latin typeface="Arial Narrow"/>
              <a:ea typeface="Arial Narrow"/>
              <a:cs typeface="Arial Narrow"/>
              <a:sym typeface="Arial Narrow"/>
            </a:endParaRPr>
          </a:p>
        </p:txBody>
      </p:sp>
      <p:sp>
        <p:nvSpPr>
          <p:cNvPr id="1407" name="Google Shape;1407;p32"/>
          <p:cNvSpPr txBox="1"/>
          <p:nvPr/>
        </p:nvSpPr>
        <p:spPr>
          <a:xfrm>
            <a:off x="3415059" y="5775647"/>
            <a:ext cx="40639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3600"/>
              <a:buFont typeface="Arial"/>
              <a:buNone/>
            </a:pPr>
            <a:r>
              <a:rPr lang="en-US" sz="2400" b="1" i="1" dirty="0">
                <a:solidFill>
                  <a:schemeClr val="dk1"/>
                </a:solidFill>
                <a:latin typeface="Arial"/>
                <a:ea typeface="Arial"/>
                <a:cs typeface="Arial"/>
                <a:sym typeface="Arial"/>
              </a:rPr>
              <a:t>C</a:t>
            </a:r>
            <a:r>
              <a:rPr lang="en-US" sz="2400" b="1" i="1" baseline="-25000" dirty="0">
                <a:solidFill>
                  <a:schemeClr val="dk1"/>
                </a:solidFill>
                <a:latin typeface="Arial"/>
                <a:ea typeface="Arial"/>
                <a:cs typeface="Arial"/>
                <a:sym typeface="Arial"/>
              </a:rPr>
              <a:t>d</a:t>
            </a:r>
            <a:r>
              <a:rPr lang="en-US" sz="2400" b="1" i="1" baseline="-25000" dirty="0">
                <a:solidFill>
                  <a:schemeClr val="dk1"/>
                </a:solidFill>
              </a:rPr>
              <a:t> </a:t>
            </a:r>
            <a:r>
              <a:rPr lang="en-US" sz="2400" b="1" dirty="0">
                <a:solidFill>
                  <a:schemeClr val="dk1"/>
                </a:solidFill>
                <a:latin typeface="Arial"/>
                <a:ea typeface="Arial"/>
                <a:cs typeface="Arial"/>
                <a:sym typeface="Arial"/>
              </a:rPr>
              <a:t>=</a:t>
            </a:r>
            <a:r>
              <a:rPr lang="en-US" sz="2400" b="1" dirty="0">
                <a:solidFill>
                  <a:schemeClr val="dk1"/>
                </a:solidFill>
              </a:rPr>
              <a:t> </a:t>
            </a:r>
            <a:r>
              <a:rPr lang="en-US" sz="2400" b="1" dirty="0">
                <a:solidFill>
                  <a:schemeClr val="dk1"/>
                </a:solidFill>
                <a:latin typeface="Arial"/>
                <a:ea typeface="Arial"/>
                <a:cs typeface="Arial"/>
                <a:sym typeface="Arial"/>
              </a:rPr>
              <a:t>5 </a:t>
            </a:r>
            <a:r>
              <a:rPr lang="en-US" sz="2400" b="0" dirty="0">
                <a:solidFill>
                  <a:schemeClr val="dk1"/>
                </a:solidFill>
                <a:latin typeface="Arial Narrow"/>
                <a:ea typeface="Arial Narrow"/>
                <a:cs typeface="Arial Narrow"/>
                <a:sym typeface="Arial Narrow"/>
              </a:rPr>
              <a:t>for BRBF</a:t>
            </a:r>
            <a:endParaRPr sz="2400" b="0" i="1" dirty="0">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412"/>
        <p:cNvGrpSpPr/>
        <p:nvPr/>
      </p:nvGrpSpPr>
      <p:grpSpPr>
        <a:xfrm>
          <a:off x="0" y="0"/>
          <a:ext cx="0" cy="0"/>
          <a:chOff x="0" y="0"/>
          <a:chExt cx="0" cy="0"/>
        </a:xfrm>
      </p:grpSpPr>
      <p:sp>
        <p:nvSpPr>
          <p:cNvPr id="1413" name="Google Shape;1413;p33"/>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414" name="Google Shape;1414;p33"/>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15" name="Google Shape;1415;p3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33</a:t>
            </a:fld>
            <a:endParaRPr/>
          </a:p>
        </p:txBody>
      </p:sp>
      <p:sp>
        <p:nvSpPr>
          <p:cNvPr id="1416" name="Google Shape;1416;p33"/>
          <p:cNvSpPr txBox="1"/>
          <p:nvPr/>
        </p:nvSpPr>
        <p:spPr>
          <a:xfrm>
            <a:off x="965110" y="1442302"/>
            <a:ext cx="7363138"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 Basis of Design</a:t>
            </a:r>
            <a:endParaRPr sz="2400" b="1" i="1">
              <a:solidFill>
                <a:schemeClr val="dk1"/>
              </a:solidFill>
              <a:latin typeface="Arial"/>
              <a:ea typeface="Arial"/>
              <a:cs typeface="Arial"/>
              <a:sym typeface="Arial"/>
            </a:endParaRPr>
          </a:p>
        </p:txBody>
      </p:sp>
      <p:sp>
        <p:nvSpPr>
          <p:cNvPr id="1417" name="Google Shape;1417;p33"/>
          <p:cNvSpPr txBox="1"/>
          <p:nvPr/>
        </p:nvSpPr>
        <p:spPr>
          <a:xfrm>
            <a:off x="1559496" y="1917356"/>
            <a:ext cx="993710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In story</a:t>
            </a:r>
            <a:r>
              <a:rPr lang="en-US" sz="2400" b="0" i="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x</a:t>
            </a:r>
            <a:r>
              <a:rPr lang="en-US" sz="2400" b="0">
                <a:solidFill>
                  <a:schemeClr val="dk1"/>
                </a:solidFill>
                <a:latin typeface="Arial"/>
                <a:ea typeface="Arial"/>
                <a:cs typeface="Arial"/>
                <a:sym typeface="Arial"/>
              </a:rPr>
              <a:t>, brace deformation,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bx </a:t>
            </a:r>
            <a:r>
              <a:rPr lang="en-US" sz="2400" b="0">
                <a:solidFill>
                  <a:schemeClr val="dk1"/>
                </a:solidFill>
                <a:latin typeface="Arial"/>
                <a:ea typeface="Arial"/>
                <a:cs typeface="Arial"/>
                <a:sym typeface="Arial"/>
              </a:rPr>
              <a:t>, is related to story drift,</a:t>
            </a:r>
            <a:r>
              <a:rPr lang="en-US" sz="2400" b="0" i="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x</a:t>
            </a:r>
            <a:r>
              <a:rPr lang="en-US" sz="2400" b="0">
                <a:solidFill>
                  <a:schemeClr val="dk1"/>
                </a:solidFill>
                <a:latin typeface="Arial"/>
                <a:ea typeface="Arial"/>
                <a:cs typeface="Arial"/>
                <a:sym typeface="Arial"/>
              </a:rPr>
              <a:t> , through kinematics.</a:t>
            </a:r>
            <a:endParaRPr/>
          </a:p>
          <a:p>
            <a:pPr marL="0" marR="0" lvl="0" indent="0" algn="l" rtl="0">
              <a:spcBef>
                <a:spcPts val="1200"/>
              </a:spcBef>
              <a:spcAft>
                <a:spcPts val="0"/>
              </a:spcAft>
              <a:buClr>
                <a:schemeClr val="dk1"/>
              </a:buClr>
              <a:buSzPts val="2400"/>
              <a:buFont typeface="Arial"/>
              <a:buNone/>
            </a:pP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x </a:t>
            </a:r>
            <a:r>
              <a:rPr lang="en-US" sz="2400" b="1">
                <a:solidFill>
                  <a:schemeClr val="dk1"/>
                </a:solidFill>
                <a:latin typeface="Arial"/>
                <a:ea typeface="Arial"/>
                <a:cs typeface="Arial"/>
                <a:sym typeface="Arial"/>
              </a:rPr>
              <a:t>=</a:t>
            </a:r>
            <a:r>
              <a:rPr lang="en-US" sz="2400" b="0">
                <a:solidFill>
                  <a:schemeClr val="dk1"/>
                </a:solidFill>
                <a:latin typeface="Arial"/>
                <a:ea typeface="Arial"/>
                <a:cs typeface="Arial"/>
                <a:sym typeface="Arial"/>
              </a:rPr>
              <a:t> maximum </a:t>
            </a:r>
            <a:r>
              <a:rPr lang="en-US" sz="2400" b="1">
                <a:solidFill>
                  <a:schemeClr val="dk1"/>
                </a:solidFill>
                <a:latin typeface="Arial"/>
                <a:ea typeface="Arial"/>
                <a:cs typeface="Arial"/>
                <a:sym typeface="Arial"/>
              </a:rPr>
              <a:t>(</a:t>
            </a:r>
            <a:r>
              <a:rPr lang="en-US" sz="2400" b="1" i="1">
                <a:solidFill>
                  <a:schemeClr val="dk1"/>
                </a:solidFill>
                <a:latin typeface="Arial"/>
                <a:ea typeface="Arial"/>
                <a:cs typeface="Arial"/>
                <a:sym typeface="Arial"/>
              </a:rPr>
              <a:t>C</a:t>
            </a:r>
            <a:r>
              <a:rPr lang="en-US" sz="2400" b="1" i="1" baseline="-25000">
                <a:solidFill>
                  <a:schemeClr val="dk1"/>
                </a:solidFill>
                <a:latin typeface="Arial"/>
                <a:ea typeface="Arial"/>
                <a:cs typeface="Arial"/>
                <a:sym typeface="Arial"/>
              </a:rPr>
              <a:t>d</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E</a:t>
            </a:r>
            <a:r>
              <a:rPr lang="en-US" sz="2400" b="1">
                <a:solidFill>
                  <a:schemeClr val="dk1"/>
                </a:solidFill>
                <a:latin typeface="Arial"/>
                <a:ea typeface="Arial"/>
                <a:cs typeface="Arial"/>
                <a:sym typeface="Arial"/>
              </a:rPr>
              <a:t> , 0.02</a:t>
            </a:r>
            <a:r>
              <a:rPr lang="en-US" sz="2400" b="1" i="1">
                <a:solidFill>
                  <a:schemeClr val="dk1"/>
                </a:solidFill>
                <a:latin typeface="Arial"/>
                <a:ea typeface="Arial"/>
                <a:cs typeface="Arial"/>
                <a:sym typeface="Arial"/>
              </a:rPr>
              <a:t>h</a:t>
            </a:r>
            <a:r>
              <a:rPr lang="en-US" sz="2400" b="1" i="1" baseline="-25000">
                <a:solidFill>
                  <a:schemeClr val="dk1"/>
                </a:solidFill>
                <a:latin typeface="Arial"/>
                <a:ea typeface="Arial"/>
                <a:cs typeface="Arial"/>
                <a:sym typeface="Arial"/>
              </a:rPr>
              <a:t>sx</a:t>
            </a:r>
            <a:r>
              <a:rPr lang="en-US" sz="2400" b="1">
                <a:solidFill>
                  <a:schemeClr val="dk1"/>
                </a:solidFill>
                <a:latin typeface="Arial"/>
                <a:ea typeface="Arial"/>
                <a:cs typeface="Arial"/>
                <a:sym typeface="Arial"/>
              </a:rPr>
              <a:t>)</a:t>
            </a:r>
            <a:endParaRPr/>
          </a:p>
          <a:p>
            <a:pPr marL="0" marR="0" lvl="0" indent="0" algn="l" rtl="0">
              <a:spcBef>
                <a:spcPts val="1200"/>
              </a:spcBef>
              <a:spcAft>
                <a:spcPts val="0"/>
              </a:spcAft>
              <a:buClr>
                <a:schemeClr val="dk1"/>
              </a:buClr>
              <a:buSzPts val="2400"/>
              <a:buFont typeface="Arial"/>
              <a:buNone/>
            </a:pP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bx </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x</a:t>
            </a:r>
            <a:r>
              <a:rPr lang="en-US" sz="2400" b="1">
                <a:solidFill>
                  <a:schemeClr val="dk1"/>
                </a:solidFill>
                <a:latin typeface="Arial"/>
                <a:ea typeface="Arial"/>
                <a:cs typeface="Arial"/>
                <a:sym typeface="Arial"/>
              </a:rPr>
              <a:t> cos(</a:t>
            </a:r>
            <a:r>
              <a:rPr lang="en-US" sz="2400" b="1">
                <a:solidFill>
                  <a:schemeClr val="dk1"/>
                </a:solidFill>
                <a:latin typeface="Cambria Math"/>
                <a:ea typeface="Cambria Math"/>
                <a:cs typeface="Cambria Math"/>
                <a:sym typeface="Cambria Math"/>
              </a:rPr>
              <a:t>α</a:t>
            </a:r>
            <a:r>
              <a:rPr lang="en-US" sz="2400" b="1">
                <a:solidFill>
                  <a:schemeClr val="dk1"/>
                </a:solidFill>
                <a:latin typeface="Arial"/>
                <a:ea typeface="Arial"/>
                <a:cs typeface="Arial"/>
                <a:sym typeface="Arial"/>
              </a:rPr>
              <a:t>)</a:t>
            </a:r>
            <a:endParaRPr/>
          </a:p>
        </p:txBody>
      </p:sp>
      <p:pic>
        <p:nvPicPr>
          <p:cNvPr id="1418" name="Google Shape;1418;p33"/>
          <p:cNvPicPr preferRelativeResize="0"/>
          <p:nvPr/>
        </p:nvPicPr>
        <p:blipFill rotWithShape="1">
          <a:blip r:embed="rId3">
            <a:alphaModFix/>
          </a:blip>
          <a:srcRect l="1581" t="2418" r="1713" b="1945"/>
          <a:stretch/>
        </p:blipFill>
        <p:spPr>
          <a:xfrm>
            <a:off x="2091531" y="3856348"/>
            <a:ext cx="8008938" cy="2738437"/>
          </a:xfrm>
          <a:prstGeom prst="rect">
            <a:avLst/>
          </a:prstGeom>
          <a:noFill/>
          <a:ln>
            <a:noFill/>
          </a:ln>
        </p:spPr>
      </p:pic>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34"/>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425" name="Google Shape;1425;p34"/>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26" name="Google Shape;1426;p3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34</a:t>
            </a:fld>
            <a:endParaRPr/>
          </a:p>
        </p:txBody>
      </p:sp>
      <p:sp>
        <p:nvSpPr>
          <p:cNvPr id="1427" name="Google Shape;1427;p34"/>
          <p:cNvSpPr txBox="1"/>
          <p:nvPr/>
        </p:nvSpPr>
        <p:spPr>
          <a:xfrm>
            <a:off x="965110" y="1442302"/>
            <a:ext cx="4338802" cy="1200329"/>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F4.2a Brace Strength</a:t>
            </a:r>
            <a:endParaRPr/>
          </a:p>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F4.2b Adjustment Factors</a:t>
            </a:r>
            <a:endParaRPr/>
          </a:p>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F4.2c Brace Deformations</a:t>
            </a:r>
            <a:endParaRPr/>
          </a:p>
        </p:txBody>
      </p:sp>
      <p:sp>
        <p:nvSpPr>
          <p:cNvPr id="1428" name="Google Shape;1428;p34"/>
          <p:cNvSpPr txBox="1"/>
          <p:nvPr/>
        </p:nvSpPr>
        <p:spPr>
          <a:xfrm>
            <a:off x="1559496" y="3245874"/>
            <a:ext cx="4536504" cy="193899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Brace deformation must be checked against qualifying cyclic tests and is used to determine adjustment factors that quantify strain hardening.</a:t>
            </a:r>
            <a:endParaRPr dirty="0"/>
          </a:p>
        </p:txBody>
      </p:sp>
      <p:pic>
        <p:nvPicPr>
          <p:cNvPr id="1429" name="Google Shape;1429;p34"/>
          <p:cNvPicPr preferRelativeResize="0"/>
          <p:nvPr/>
        </p:nvPicPr>
        <p:blipFill rotWithShape="1">
          <a:blip r:embed="rId3">
            <a:alphaModFix/>
          </a:blip>
          <a:srcRect l="3072" t="3990" r="4643" b="2434"/>
          <a:stretch/>
        </p:blipFill>
        <p:spPr>
          <a:xfrm>
            <a:off x="6462312" y="2642631"/>
            <a:ext cx="5176009" cy="3517588"/>
          </a:xfrm>
          <a:prstGeom prst="rect">
            <a:avLst/>
          </a:prstGeom>
          <a:noFill/>
          <a:ln>
            <a:noFill/>
          </a:ln>
        </p:spPr>
      </p:pic>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434"/>
        <p:cNvGrpSpPr/>
        <p:nvPr/>
      </p:nvGrpSpPr>
      <p:grpSpPr>
        <a:xfrm>
          <a:off x="0" y="0"/>
          <a:ext cx="0" cy="0"/>
          <a:chOff x="0" y="0"/>
          <a:chExt cx="0" cy="0"/>
        </a:xfrm>
      </p:grpSpPr>
      <p:sp>
        <p:nvSpPr>
          <p:cNvPr id="1435" name="Google Shape;1435;p35"/>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1436" name="Google Shape;1436;p35"/>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37" name="Google Shape;1437;p3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35</a:t>
            </a:fld>
            <a:endParaRPr/>
          </a:p>
        </p:txBody>
      </p:sp>
      <p:sp>
        <p:nvSpPr>
          <p:cNvPr id="1438" name="Google Shape;1438;p35"/>
          <p:cNvSpPr txBox="1"/>
          <p:nvPr/>
        </p:nvSpPr>
        <p:spPr>
          <a:xfrm>
            <a:off x="1559496" y="2494886"/>
            <a:ext cx="9145016"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The design of braces shall be based upon results from qualifying cyclic tests in accordance with the procedures and acceptance criteria of </a:t>
            </a:r>
            <a:r>
              <a:rPr lang="en-US" sz="2800" b="1">
                <a:solidFill>
                  <a:schemeClr val="dk2"/>
                </a:solidFill>
                <a:latin typeface="Arial"/>
                <a:ea typeface="Arial"/>
                <a:cs typeface="Arial"/>
                <a:sym typeface="Arial"/>
              </a:rPr>
              <a:t>Section K3 </a:t>
            </a:r>
            <a:r>
              <a:rPr lang="en-US" sz="2800" b="1" i="1">
                <a:solidFill>
                  <a:schemeClr val="dk2"/>
                </a:solidFill>
                <a:latin typeface="Arial"/>
                <a:ea typeface="Arial"/>
                <a:cs typeface="Arial"/>
                <a:sym typeface="Arial"/>
              </a:rPr>
              <a:t>"Cyclic Tests for Qualification of Buckling Restrained Braces"</a:t>
            </a:r>
            <a:endParaRPr/>
          </a:p>
        </p:txBody>
      </p:sp>
      <p:sp>
        <p:nvSpPr>
          <p:cNvPr id="1439" name="Google Shape;1439;p35"/>
          <p:cNvSpPr txBox="1"/>
          <p:nvPr/>
        </p:nvSpPr>
        <p:spPr>
          <a:xfrm>
            <a:off x="965110" y="1442302"/>
            <a:ext cx="9451370"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F4.5b.3 Diagonal Braces – Conformance Demonstration</a:t>
            </a:r>
            <a:endParaRPr sz="2400" b="1" u="sng">
              <a:solidFill>
                <a:schemeClr val="dk1"/>
              </a:solidFill>
              <a:latin typeface="Arial"/>
              <a:ea typeface="Arial"/>
              <a:cs typeface="Arial"/>
              <a:sym typeface="Arial"/>
            </a:endParaRP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444"/>
        <p:cNvGrpSpPr/>
        <p:nvPr/>
      </p:nvGrpSpPr>
      <p:grpSpPr>
        <a:xfrm>
          <a:off x="0" y="0"/>
          <a:ext cx="0" cy="0"/>
          <a:chOff x="0" y="0"/>
          <a:chExt cx="0" cy="0"/>
        </a:xfrm>
      </p:grpSpPr>
      <p:sp>
        <p:nvSpPr>
          <p:cNvPr id="1445" name="Google Shape;1445;p36"/>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446" name="Google Shape;1446;p36"/>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47" name="Google Shape;1447;p3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36</a:t>
            </a:fld>
            <a:endParaRPr/>
          </a:p>
        </p:txBody>
      </p:sp>
      <p:sp>
        <p:nvSpPr>
          <p:cNvPr id="1448" name="Google Shape;1448;p36"/>
          <p:cNvSpPr txBox="1"/>
          <p:nvPr/>
        </p:nvSpPr>
        <p:spPr>
          <a:xfrm>
            <a:off x="1559496" y="2494886"/>
            <a:ext cx="8703620" cy="2893100"/>
          </a:xfrm>
          <a:prstGeom prst="rect">
            <a:avLst/>
          </a:prstGeom>
          <a:noFill/>
          <a:ln>
            <a:noFill/>
          </a:ln>
        </p:spPr>
        <p:txBody>
          <a:bodyPr spcFirstLastPara="1" wrap="square" lIns="91425" tIns="45700" rIns="91425" bIns="45700" anchor="t" anchorCtr="0">
            <a:spAutoFit/>
          </a:bodyPr>
          <a:lstStyle/>
          <a:p>
            <a:pPr marL="0" marR="0" lvl="0" indent="-177800" algn="l" rtl="0">
              <a:spcBef>
                <a:spcPts val="0"/>
              </a:spcBef>
              <a:spcAft>
                <a:spcPts val="0"/>
              </a:spcAft>
              <a:buClr>
                <a:schemeClr val="dk1"/>
              </a:buClr>
              <a:buSzPts val="2800"/>
              <a:buFont typeface="Arial"/>
              <a:buChar char="•"/>
            </a:pPr>
            <a:r>
              <a:rPr lang="en-US" sz="2800" b="0" dirty="0">
                <a:solidFill>
                  <a:schemeClr val="dk1"/>
                </a:solidFill>
                <a:latin typeface="Arial"/>
                <a:ea typeface="Arial"/>
                <a:cs typeface="Arial"/>
                <a:sym typeface="Arial"/>
              </a:rPr>
              <a:t>Verify brace performance under cyclic loading up to deformation levels corresponding to </a:t>
            </a:r>
            <a:br>
              <a:rPr lang="en-US" sz="2800" b="0" dirty="0">
                <a:solidFill>
                  <a:schemeClr val="dk1"/>
                </a:solidFill>
                <a:latin typeface="Arial"/>
                <a:ea typeface="Arial"/>
                <a:cs typeface="Arial"/>
                <a:sym typeface="Arial"/>
              </a:rPr>
            </a:br>
            <a:r>
              <a:rPr lang="en-US" sz="2800" b="0" i="1" dirty="0">
                <a:solidFill>
                  <a:schemeClr val="dk2"/>
                </a:solidFill>
                <a:latin typeface="Arial"/>
                <a:ea typeface="Arial"/>
                <a:cs typeface="Arial"/>
                <a:sym typeface="Arial"/>
              </a:rPr>
              <a:t>2 x design earthquake displacement</a:t>
            </a:r>
            <a:endParaRPr dirty="0"/>
          </a:p>
          <a:p>
            <a:pPr marL="0" marR="0" lvl="0" indent="-177800" algn="l" rtl="0">
              <a:spcBef>
                <a:spcPts val="1400"/>
              </a:spcBef>
              <a:spcAft>
                <a:spcPts val="0"/>
              </a:spcAft>
              <a:buClr>
                <a:schemeClr val="dk1"/>
              </a:buClr>
              <a:buSzPts val="2800"/>
              <a:buFont typeface="Arial"/>
              <a:buChar char="•"/>
            </a:pPr>
            <a:r>
              <a:rPr lang="en-US" sz="2800" b="0" dirty="0">
                <a:solidFill>
                  <a:schemeClr val="dk1"/>
                </a:solidFill>
                <a:latin typeface="Arial"/>
                <a:ea typeface="Arial"/>
                <a:cs typeface="Arial"/>
                <a:sym typeface="Arial"/>
              </a:rPr>
              <a:t>Determine strength of brace in tension and compression at a deformation level corresponding to </a:t>
            </a:r>
            <a:r>
              <a:rPr lang="en-US" sz="2800" b="0" i="1" dirty="0">
                <a:solidFill>
                  <a:schemeClr val="dk2"/>
                </a:solidFill>
                <a:latin typeface="Arial"/>
                <a:ea typeface="Arial"/>
                <a:cs typeface="Arial"/>
                <a:sym typeface="Arial"/>
              </a:rPr>
              <a:t>2 x design earthquake displacement</a:t>
            </a:r>
            <a:endParaRPr sz="2800" b="0" i="1" dirty="0">
              <a:solidFill>
                <a:schemeClr val="dk2"/>
              </a:solidFill>
              <a:latin typeface="Arial"/>
              <a:ea typeface="Arial"/>
              <a:cs typeface="Arial"/>
              <a:sym typeface="Arial"/>
            </a:endParaRPr>
          </a:p>
        </p:txBody>
      </p:sp>
      <p:sp>
        <p:nvSpPr>
          <p:cNvPr id="1449" name="Google Shape;1449;p36"/>
          <p:cNvSpPr txBox="1"/>
          <p:nvPr/>
        </p:nvSpPr>
        <p:spPr>
          <a:xfrm>
            <a:off x="965109" y="1442302"/>
            <a:ext cx="10673211" cy="523220"/>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800"/>
              <a:buFont typeface="Arial"/>
              <a:buNone/>
            </a:pPr>
            <a:r>
              <a:rPr lang="en-US" sz="2800" b="1" u="sng">
                <a:solidFill>
                  <a:schemeClr val="dk1"/>
                </a:solidFill>
                <a:latin typeface="Arial"/>
                <a:ea typeface="Arial"/>
                <a:cs typeface="Arial"/>
                <a:sym typeface="Arial"/>
              </a:rPr>
              <a:t>Purpose of Testing:</a:t>
            </a:r>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54"/>
        <p:cNvGrpSpPr/>
        <p:nvPr/>
      </p:nvGrpSpPr>
      <p:grpSpPr>
        <a:xfrm>
          <a:off x="0" y="0"/>
          <a:ext cx="0" cy="0"/>
          <a:chOff x="0" y="0"/>
          <a:chExt cx="0" cy="0"/>
        </a:xfrm>
      </p:grpSpPr>
      <p:sp>
        <p:nvSpPr>
          <p:cNvPr id="1455" name="Google Shape;1455;p37"/>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456" name="Google Shape;1456;p37"/>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57" name="Google Shape;1457;p3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37</a:t>
            </a:fld>
            <a:endParaRPr/>
          </a:p>
        </p:txBody>
      </p:sp>
      <p:sp>
        <p:nvSpPr>
          <p:cNvPr id="1458" name="Google Shape;1458;p37"/>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K3.1 Scope</a:t>
            </a:r>
            <a:endParaRPr/>
          </a:p>
        </p:txBody>
      </p:sp>
      <p:sp>
        <p:nvSpPr>
          <p:cNvPr id="1459" name="Google Shape;1459;p37"/>
          <p:cNvSpPr txBox="1"/>
          <p:nvPr/>
        </p:nvSpPr>
        <p:spPr>
          <a:xfrm>
            <a:off x="1469165" y="2649199"/>
            <a:ext cx="3655790" cy="461665"/>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1. Brace Test Specimen</a:t>
            </a:r>
            <a:endParaRPr/>
          </a:p>
        </p:txBody>
      </p:sp>
      <p:sp>
        <p:nvSpPr>
          <p:cNvPr id="1460" name="Google Shape;1460;p37"/>
          <p:cNvSpPr txBox="1"/>
          <p:nvPr/>
        </p:nvSpPr>
        <p:spPr>
          <a:xfrm>
            <a:off x="1685188" y="3201054"/>
            <a:ext cx="9953132"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Verify ability to sustain large cyclic axial tension and compression without buckling or fracture</a:t>
            </a:r>
            <a:endParaRPr/>
          </a:p>
        </p:txBody>
      </p:sp>
      <p:sp>
        <p:nvSpPr>
          <p:cNvPr id="1461" name="Google Shape;1461;p37"/>
          <p:cNvSpPr txBox="1"/>
          <p:nvPr/>
        </p:nvSpPr>
        <p:spPr>
          <a:xfrm>
            <a:off x="1469166" y="4492931"/>
            <a:ext cx="5185373" cy="461665"/>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2. Subassemblage Test Specimen</a:t>
            </a:r>
            <a:endParaRPr/>
          </a:p>
        </p:txBody>
      </p:sp>
      <p:sp>
        <p:nvSpPr>
          <p:cNvPr id="1462" name="Google Shape;1462;p37"/>
          <p:cNvSpPr txBox="1"/>
          <p:nvPr/>
        </p:nvSpPr>
        <p:spPr>
          <a:xfrm>
            <a:off x="1688760" y="5177144"/>
            <a:ext cx="9949560"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Verify ability of brace and connections to accommodate axial and rotational demands imposed by frame </a:t>
            </a:r>
            <a:endParaRPr/>
          </a:p>
        </p:txBody>
      </p:sp>
      <p:sp>
        <p:nvSpPr>
          <p:cNvPr id="1463" name="Google Shape;1463;p37"/>
          <p:cNvSpPr txBox="1"/>
          <p:nvPr/>
        </p:nvSpPr>
        <p:spPr>
          <a:xfrm>
            <a:off x="965108" y="1903967"/>
            <a:ext cx="58353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Two tests required to qualify brace:</a:t>
            </a:r>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468"/>
        <p:cNvGrpSpPr/>
        <p:nvPr/>
      </p:nvGrpSpPr>
      <p:grpSpPr>
        <a:xfrm>
          <a:off x="0" y="0"/>
          <a:ext cx="0" cy="0"/>
          <a:chOff x="0" y="0"/>
          <a:chExt cx="0" cy="0"/>
        </a:xfrm>
      </p:grpSpPr>
      <p:sp>
        <p:nvSpPr>
          <p:cNvPr id="1469" name="Google Shape;1469;p38"/>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470" name="Google Shape;1470;p38"/>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471" name="Google Shape;1471;p3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38</a:t>
            </a:fld>
            <a:endParaRPr/>
          </a:p>
        </p:txBody>
      </p:sp>
      <p:sp>
        <p:nvSpPr>
          <p:cNvPr id="1472" name="Google Shape;1472;p38"/>
          <p:cNvSpPr txBox="1"/>
          <p:nvPr/>
        </p:nvSpPr>
        <p:spPr>
          <a:xfrm>
            <a:off x="965107" y="1442303"/>
            <a:ext cx="3762742" cy="461665"/>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1. Brace Test Specimen</a:t>
            </a:r>
            <a:endParaRPr/>
          </a:p>
        </p:txBody>
      </p:sp>
      <p:sp>
        <p:nvSpPr>
          <p:cNvPr id="1473" name="Google Shape;1473;p38"/>
          <p:cNvSpPr txBox="1"/>
          <p:nvPr/>
        </p:nvSpPr>
        <p:spPr>
          <a:xfrm>
            <a:off x="1350730" y="1996849"/>
            <a:ext cx="45511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Uniaxial Loading</a:t>
            </a:r>
            <a:endParaRPr/>
          </a:p>
        </p:txBody>
      </p:sp>
      <p:grpSp>
        <p:nvGrpSpPr>
          <p:cNvPr id="1474" name="Google Shape;1474;p38"/>
          <p:cNvGrpSpPr/>
          <p:nvPr/>
        </p:nvGrpSpPr>
        <p:grpSpPr>
          <a:xfrm>
            <a:off x="3579497" y="2670175"/>
            <a:ext cx="4552950" cy="1517650"/>
            <a:chOff x="1445" y="1825"/>
            <a:chExt cx="2868" cy="956"/>
          </a:xfrm>
        </p:grpSpPr>
        <p:grpSp>
          <p:nvGrpSpPr>
            <p:cNvPr id="1475" name="Google Shape;1475;p38"/>
            <p:cNvGrpSpPr/>
            <p:nvPr/>
          </p:nvGrpSpPr>
          <p:grpSpPr>
            <a:xfrm>
              <a:off x="1548" y="2011"/>
              <a:ext cx="2287" cy="531"/>
              <a:chOff x="1645" y="1076"/>
              <a:chExt cx="2287" cy="531"/>
            </a:xfrm>
          </p:grpSpPr>
          <p:grpSp>
            <p:nvGrpSpPr>
              <p:cNvPr id="1476" name="Google Shape;1476;p38"/>
              <p:cNvGrpSpPr/>
              <p:nvPr/>
            </p:nvGrpSpPr>
            <p:grpSpPr>
              <a:xfrm flipH="1">
                <a:off x="3468" y="1081"/>
                <a:ext cx="464" cy="526"/>
                <a:chOff x="1645" y="1076"/>
                <a:chExt cx="464" cy="526"/>
              </a:xfrm>
            </p:grpSpPr>
            <p:sp>
              <p:nvSpPr>
                <p:cNvPr id="1477" name="Google Shape;1477;p38"/>
                <p:cNvSpPr/>
                <p:nvPr/>
              </p:nvSpPr>
              <p:spPr>
                <a:xfrm>
                  <a:off x="1857" y="1164"/>
                  <a:ext cx="252" cy="348"/>
                </a:xfrm>
                <a:custGeom>
                  <a:avLst/>
                  <a:gdLst/>
                  <a:ahLst/>
                  <a:cxnLst/>
                  <a:rect l="l" t="t" r="r" b="b"/>
                  <a:pathLst>
                    <a:path w="252" h="348" extrusionOk="0">
                      <a:moveTo>
                        <a:pt x="0" y="0"/>
                      </a:moveTo>
                      <a:lnTo>
                        <a:pt x="174" y="0"/>
                      </a:lnTo>
                      <a:lnTo>
                        <a:pt x="252" y="66"/>
                      </a:lnTo>
                      <a:lnTo>
                        <a:pt x="252" y="303"/>
                      </a:lnTo>
                      <a:lnTo>
                        <a:pt x="153" y="348"/>
                      </a:lnTo>
                      <a:lnTo>
                        <a:pt x="0" y="348"/>
                      </a:lnTo>
                      <a:lnTo>
                        <a:pt x="0" y="0"/>
                      </a:lnTo>
                      <a:close/>
                    </a:path>
                  </a:pathLst>
                </a:custGeom>
                <a:gradFill>
                  <a:gsLst>
                    <a:gs pos="0">
                      <a:srgbClr val="B2B2B2"/>
                    </a:gs>
                    <a:gs pos="50000">
                      <a:srgbClr val="525252"/>
                    </a:gs>
                    <a:gs pos="100000">
                      <a:srgbClr val="B2B2B2"/>
                    </a:gs>
                  </a:gsLst>
                  <a:lin ang="18900000" scaled="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78" name="Google Shape;1478;p38"/>
                <p:cNvSpPr/>
                <p:nvPr/>
              </p:nvSpPr>
              <p:spPr>
                <a:xfrm>
                  <a:off x="1645" y="1076"/>
                  <a:ext cx="212" cy="526"/>
                </a:xfrm>
                <a:prstGeom prst="rect">
                  <a:avLst/>
                </a:prstGeom>
                <a:gradFill>
                  <a:gsLst>
                    <a:gs pos="0">
                      <a:srgbClr val="808080"/>
                    </a:gs>
                    <a:gs pos="50000">
                      <a:srgbClr val="3B3B3B"/>
                    </a:gs>
                    <a:gs pos="100000">
                      <a:srgbClr val="808080"/>
                    </a:gs>
                  </a:gsLst>
                  <a:lin ang="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479" name="Google Shape;1479;p38"/>
              <p:cNvGrpSpPr/>
              <p:nvPr/>
            </p:nvGrpSpPr>
            <p:grpSpPr>
              <a:xfrm>
                <a:off x="1645" y="1076"/>
                <a:ext cx="464" cy="526"/>
                <a:chOff x="1645" y="1076"/>
                <a:chExt cx="464" cy="526"/>
              </a:xfrm>
            </p:grpSpPr>
            <p:sp>
              <p:nvSpPr>
                <p:cNvPr id="1480" name="Google Shape;1480;p38"/>
                <p:cNvSpPr/>
                <p:nvPr/>
              </p:nvSpPr>
              <p:spPr>
                <a:xfrm>
                  <a:off x="1857" y="1164"/>
                  <a:ext cx="252" cy="348"/>
                </a:xfrm>
                <a:custGeom>
                  <a:avLst/>
                  <a:gdLst/>
                  <a:ahLst/>
                  <a:cxnLst/>
                  <a:rect l="l" t="t" r="r" b="b"/>
                  <a:pathLst>
                    <a:path w="252" h="348" extrusionOk="0">
                      <a:moveTo>
                        <a:pt x="0" y="0"/>
                      </a:moveTo>
                      <a:lnTo>
                        <a:pt x="174" y="0"/>
                      </a:lnTo>
                      <a:lnTo>
                        <a:pt x="252" y="66"/>
                      </a:lnTo>
                      <a:lnTo>
                        <a:pt x="252" y="303"/>
                      </a:lnTo>
                      <a:lnTo>
                        <a:pt x="153" y="348"/>
                      </a:lnTo>
                      <a:lnTo>
                        <a:pt x="0" y="348"/>
                      </a:lnTo>
                      <a:lnTo>
                        <a:pt x="0" y="0"/>
                      </a:lnTo>
                      <a:close/>
                    </a:path>
                  </a:pathLst>
                </a:custGeom>
                <a:gradFill>
                  <a:gsLst>
                    <a:gs pos="0">
                      <a:srgbClr val="B2B2B2"/>
                    </a:gs>
                    <a:gs pos="50000">
                      <a:srgbClr val="525252"/>
                    </a:gs>
                    <a:gs pos="100000">
                      <a:srgbClr val="B2B2B2"/>
                    </a:gs>
                  </a:gsLst>
                  <a:lin ang="18900000" scaled="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1" name="Google Shape;1481;p38"/>
                <p:cNvSpPr/>
                <p:nvPr/>
              </p:nvSpPr>
              <p:spPr>
                <a:xfrm>
                  <a:off x="1645" y="1076"/>
                  <a:ext cx="212" cy="526"/>
                </a:xfrm>
                <a:prstGeom prst="rect">
                  <a:avLst/>
                </a:prstGeom>
                <a:gradFill>
                  <a:gsLst>
                    <a:gs pos="0">
                      <a:srgbClr val="808080"/>
                    </a:gs>
                    <a:gs pos="50000">
                      <a:srgbClr val="3B3B3B"/>
                    </a:gs>
                    <a:gs pos="100000">
                      <a:srgbClr val="808080"/>
                    </a:gs>
                  </a:gsLst>
                  <a:lin ang="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482" name="Google Shape;1482;p38"/>
              <p:cNvGrpSpPr/>
              <p:nvPr/>
            </p:nvGrpSpPr>
            <p:grpSpPr>
              <a:xfrm>
                <a:off x="1922" y="1249"/>
                <a:ext cx="1724" cy="190"/>
                <a:chOff x="1922" y="1249"/>
                <a:chExt cx="1724" cy="190"/>
              </a:xfrm>
            </p:grpSpPr>
            <p:sp>
              <p:nvSpPr>
                <p:cNvPr id="1483" name="Google Shape;1483;p38"/>
                <p:cNvSpPr/>
                <p:nvPr/>
              </p:nvSpPr>
              <p:spPr>
                <a:xfrm rot="-10788571" flipH="1">
                  <a:off x="2164" y="1295"/>
                  <a:ext cx="1241" cy="96"/>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484" name="Google Shape;1484;p38"/>
                <p:cNvGrpSpPr/>
                <p:nvPr/>
              </p:nvGrpSpPr>
              <p:grpSpPr>
                <a:xfrm rot="-29399" flipH="1">
                  <a:off x="1923" y="1253"/>
                  <a:ext cx="288" cy="185"/>
                  <a:chOff x="1732" y="385"/>
                  <a:chExt cx="288" cy="185"/>
                </a:xfrm>
              </p:grpSpPr>
              <p:sp>
                <p:nvSpPr>
                  <p:cNvPr id="1485" name="Google Shape;1485;p38"/>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96969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6" name="Google Shape;1486;p38"/>
                  <p:cNvSpPr/>
                  <p:nvPr/>
                </p:nvSpPr>
                <p:spPr>
                  <a:xfrm rot="10759168">
                    <a:off x="1788" y="386"/>
                    <a:ext cx="231" cy="182"/>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87" name="Google Shape;1487;p38"/>
                  <p:cNvSpPr/>
                  <p:nvPr/>
                </p:nvSpPr>
                <p:spPr>
                  <a:xfrm rot="10759168">
                    <a:off x="1789" y="463"/>
                    <a:ext cx="230" cy="23"/>
                  </a:xfrm>
                  <a:prstGeom prst="rect">
                    <a:avLst/>
                  </a:prstGeom>
                  <a:solidFill>
                    <a:srgbClr val="96969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88" name="Google Shape;1488;p38"/>
                  <p:cNvSpPr/>
                  <p:nvPr/>
                </p:nvSpPr>
                <p:spPr>
                  <a:xfrm rot="10759168">
                    <a:off x="1972" y="404"/>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89" name="Google Shape;1489;p38"/>
                  <p:cNvSpPr/>
                  <p:nvPr/>
                </p:nvSpPr>
                <p:spPr>
                  <a:xfrm rot="10759168">
                    <a:off x="1916" y="406"/>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0" name="Google Shape;1490;p38"/>
                  <p:cNvSpPr/>
                  <p:nvPr/>
                </p:nvSpPr>
                <p:spPr>
                  <a:xfrm rot="10759168">
                    <a:off x="1860" y="407"/>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1" name="Google Shape;1491;p38"/>
                  <p:cNvSpPr/>
                  <p:nvPr/>
                </p:nvSpPr>
                <p:spPr>
                  <a:xfrm rot="10759168">
                    <a:off x="1976" y="500"/>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2" name="Google Shape;1492;p38"/>
                  <p:cNvSpPr/>
                  <p:nvPr/>
                </p:nvSpPr>
                <p:spPr>
                  <a:xfrm rot="10759168">
                    <a:off x="1920" y="502"/>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3" name="Google Shape;1493;p38"/>
                  <p:cNvSpPr/>
                  <p:nvPr/>
                </p:nvSpPr>
                <p:spPr>
                  <a:xfrm rot="10759168">
                    <a:off x="1864" y="503"/>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494" name="Google Shape;1494;p38"/>
                <p:cNvGrpSpPr/>
                <p:nvPr/>
              </p:nvGrpSpPr>
              <p:grpSpPr>
                <a:xfrm rot="-29399">
                  <a:off x="3357" y="1251"/>
                  <a:ext cx="288" cy="185"/>
                  <a:chOff x="1732" y="385"/>
                  <a:chExt cx="288" cy="185"/>
                </a:xfrm>
              </p:grpSpPr>
              <p:sp>
                <p:nvSpPr>
                  <p:cNvPr id="1495" name="Google Shape;1495;p38"/>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96969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96" name="Google Shape;1496;p38"/>
                  <p:cNvSpPr/>
                  <p:nvPr/>
                </p:nvSpPr>
                <p:spPr>
                  <a:xfrm rot="10759168">
                    <a:off x="1788" y="386"/>
                    <a:ext cx="231" cy="182"/>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7" name="Google Shape;1497;p38"/>
                  <p:cNvSpPr/>
                  <p:nvPr/>
                </p:nvSpPr>
                <p:spPr>
                  <a:xfrm rot="10759168">
                    <a:off x="1789" y="463"/>
                    <a:ext cx="230" cy="23"/>
                  </a:xfrm>
                  <a:prstGeom prst="rect">
                    <a:avLst/>
                  </a:prstGeom>
                  <a:solidFill>
                    <a:srgbClr val="96969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8" name="Google Shape;1498;p38"/>
                  <p:cNvSpPr/>
                  <p:nvPr/>
                </p:nvSpPr>
                <p:spPr>
                  <a:xfrm rot="10759168">
                    <a:off x="1972" y="404"/>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499" name="Google Shape;1499;p38"/>
                  <p:cNvSpPr/>
                  <p:nvPr/>
                </p:nvSpPr>
                <p:spPr>
                  <a:xfrm rot="10759168">
                    <a:off x="1916" y="406"/>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00" name="Google Shape;1500;p38"/>
                  <p:cNvSpPr/>
                  <p:nvPr/>
                </p:nvSpPr>
                <p:spPr>
                  <a:xfrm rot="10759168">
                    <a:off x="1860" y="407"/>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01" name="Google Shape;1501;p38"/>
                  <p:cNvSpPr/>
                  <p:nvPr/>
                </p:nvSpPr>
                <p:spPr>
                  <a:xfrm rot="10759168">
                    <a:off x="1976" y="500"/>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02" name="Google Shape;1502;p38"/>
                  <p:cNvSpPr/>
                  <p:nvPr/>
                </p:nvSpPr>
                <p:spPr>
                  <a:xfrm rot="10759168">
                    <a:off x="1920" y="502"/>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03" name="Google Shape;1503;p38"/>
                  <p:cNvSpPr/>
                  <p:nvPr/>
                </p:nvSpPr>
                <p:spPr>
                  <a:xfrm rot="10759168">
                    <a:off x="1864" y="503"/>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504" name="Google Shape;1504;p38"/>
                <p:cNvSpPr/>
                <p:nvPr/>
              </p:nvSpPr>
              <p:spPr>
                <a:xfrm rot="-10777542" flipH="1">
                  <a:off x="2207" y="1272"/>
                  <a:ext cx="1151"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505" name="Google Shape;1505;p38"/>
            <p:cNvSpPr/>
            <p:nvPr/>
          </p:nvSpPr>
          <p:spPr>
            <a:xfrm>
              <a:off x="3931" y="2220"/>
              <a:ext cx="382" cy="110"/>
            </a:xfrm>
            <a:prstGeom prst="rightArrow">
              <a:avLst>
                <a:gd name="adj1" fmla="val 50000"/>
                <a:gd name="adj2" fmla="val 86818"/>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06" name="Google Shape;1506;p38"/>
            <p:cNvCxnSpPr/>
            <p:nvPr/>
          </p:nvCxnSpPr>
          <p:spPr>
            <a:xfrm>
              <a:off x="1445" y="2276"/>
              <a:ext cx="2412" cy="0"/>
            </a:xfrm>
            <a:prstGeom prst="straightConnector1">
              <a:avLst/>
            </a:prstGeom>
            <a:noFill/>
            <a:ln w="19050" cap="flat" cmpd="sng">
              <a:solidFill>
                <a:schemeClr val="dk1"/>
              </a:solidFill>
              <a:prstDash val="dashDot"/>
              <a:round/>
              <a:headEnd type="none" w="med" len="med"/>
              <a:tailEnd type="none" w="med" len="med"/>
            </a:ln>
          </p:spPr>
        </p:cxnSp>
        <p:sp>
          <p:nvSpPr>
            <p:cNvPr id="1507" name="Google Shape;1507;p38"/>
            <p:cNvSpPr/>
            <p:nvPr/>
          </p:nvSpPr>
          <p:spPr>
            <a:xfrm>
              <a:off x="1445" y="1825"/>
              <a:ext cx="103" cy="956"/>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sp>
        <p:nvSpPr>
          <p:cNvPr id="1513" name="Google Shape;1513;p39"/>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514" name="Google Shape;1514;p39"/>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515" name="Google Shape;1515;p3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39</a:t>
            </a:fld>
            <a:endParaRPr/>
          </a:p>
        </p:txBody>
      </p:sp>
      <p:sp>
        <p:nvSpPr>
          <p:cNvPr id="1516" name="Google Shape;1516;p39"/>
          <p:cNvSpPr txBox="1"/>
          <p:nvPr/>
        </p:nvSpPr>
        <p:spPr>
          <a:xfrm>
            <a:off x="965106" y="1442303"/>
            <a:ext cx="5130893" cy="461665"/>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2. Subassemblage Test Specimen</a:t>
            </a:r>
            <a:endParaRPr/>
          </a:p>
        </p:txBody>
      </p:sp>
      <p:sp>
        <p:nvSpPr>
          <p:cNvPr id="1517" name="Google Shape;1517;p39"/>
          <p:cNvSpPr txBox="1"/>
          <p:nvPr/>
        </p:nvSpPr>
        <p:spPr>
          <a:xfrm>
            <a:off x="1350730" y="1996849"/>
            <a:ext cx="455111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Axial + Rotational Loading</a:t>
            </a:r>
            <a:endParaRPr/>
          </a:p>
        </p:txBody>
      </p:sp>
      <p:grpSp>
        <p:nvGrpSpPr>
          <p:cNvPr id="1518" name="Google Shape;1518;p39"/>
          <p:cNvGrpSpPr/>
          <p:nvPr/>
        </p:nvGrpSpPr>
        <p:grpSpPr>
          <a:xfrm>
            <a:off x="6462390" y="3884613"/>
            <a:ext cx="3622675" cy="2354262"/>
            <a:chOff x="1506" y="2447"/>
            <a:chExt cx="2282" cy="1483"/>
          </a:xfrm>
        </p:grpSpPr>
        <p:grpSp>
          <p:nvGrpSpPr>
            <p:cNvPr id="1519" name="Google Shape;1519;p39"/>
            <p:cNvGrpSpPr/>
            <p:nvPr/>
          </p:nvGrpSpPr>
          <p:grpSpPr>
            <a:xfrm>
              <a:off x="1662" y="2447"/>
              <a:ext cx="103" cy="1427"/>
              <a:chOff x="1392" y="1008"/>
              <a:chExt cx="96" cy="2304"/>
            </a:xfrm>
          </p:grpSpPr>
          <p:sp>
            <p:nvSpPr>
              <p:cNvPr id="1520" name="Google Shape;1520;p39"/>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21" name="Google Shape;1521;p39"/>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1522" name="Google Shape;1522;p39"/>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sp>
          <p:nvSpPr>
            <p:cNvPr id="1523" name="Google Shape;1523;p39"/>
            <p:cNvSpPr/>
            <p:nvPr/>
          </p:nvSpPr>
          <p:spPr>
            <a:xfrm>
              <a:off x="1506" y="3874"/>
              <a:ext cx="674" cy="56"/>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24" name="Google Shape;1524;p39"/>
            <p:cNvSpPr/>
            <p:nvPr/>
          </p:nvSpPr>
          <p:spPr>
            <a:xfrm>
              <a:off x="3114" y="3874"/>
              <a:ext cx="674" cy="56"/>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525" name="Google Shape;1525;p39"/>
            <p:cNvGrpSpPr/>
            <p:nvPr/>
          </p:nvGrpSpPr>
          <p:grpSpPr>
            <a:xfrm>
              <a:off x="1765" y="2528"/>
              <a:ext cx="1764" cy="168"/>
              <a:chOff x="1200" y="2092"/>
              <a:chExt cx="1632" cy="144"/>
            </a:xfrm>
          </p:grpSpPr>
          <p:sp>
            <p:nvSpPr>
              <p:cNvPr id="1526" name="Google Shape;1526;p39"/>
              <p:cNvSpPr/>
              <p:nvPr/>
            </p:nvSpPr>
            <p:spPr>
              <a:xfrm>
                <a:off x="1200" y="2092"/>
                <a:ext cx="1632" cy="144"/>
              </a:xfrm>
              <a:prstGeom prst="rect">
                <a:avLst/>
              </a:prstGeom>
              <a:gradFill>
                <a:gsLst>
                  <a:gs pos="0">
                    <a:srgbClr val="DDDDDD"/>
                  </a:gs>
                  <a:gs pos="100000">
                    <a:srgbClr val="666666"/>
                  </a:gs>
                </a:gsLst>
                <a:lin ang="54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27" name="Google Shape;1527;p39"/>
              <p:cNvCxnSpPr/>
              <p:nvPr/>
            </p:nvCxnSpPr>
            <p:spPr>
              <a:xfrm>
                <a:off x="1200" y="2112"/>
                <a:ext cx="1632" cy="0"/>
              </a:xfrm>
              <a:prstGeom prst="straightConnector1">
                <a:avLst/>
              </a:prstGeom>
              <a:noFill/>
              <a:ln w="12700" cap="flat" cmpd="sng">
                <a:solidFill>
                  <a:schemeClr val="dk1"/>
                </a:solidFill>
                <a:prstDash val="solid"/>
                <a:round/>
                <a:headEnd type="none" w="med" len="med"/>
                <a:tailEnd type="none" w="med" len="med"/>
              </a:ln>
            </p:spPr>
          </p:cxnSp>
          <p:cxnSp>
            <p:nvCxnSpPr>
              <p:cNvPr id="1528" name="Google Shape;1528;p39"/>
              <p:cNvCxnSpPr/>
              <p:nvPr/>
            </p:nvCxnSpPr>
            <p:spPr>
              <a:xfrm>
                <a:off x="1200" y="2217"/>
                <a:ext cx="1632" cy="0"/>
              </a:xfrm>
              <a:prstGeom prst="straightConnector1">
                <a:avLst/>
              </a:prstGeom>
              <a:noFill/>
              <a:ln w="12700" cap="flat" cmpd="sng">
                <a:solidFill>
                  <a:schemeClr val="dk1"/>
                </a:solidFill>
                <a:prstDash val="solid"/>
                <a:round/>
                <a:headEnd type="none" w="med" len="med"/>
                <a:tailEnd type="none" w="med" len="med"/>
              </a:ln>
            </p:spPr>
          </p:cxnSp>
        </p:grpSp>
        <p:sp>
          <p:nvSpPr>
            <p:cNvPr id="1529" name="Google Shape;1529;p39"/>
            <p:cNvSpPr/>
            <p:nvPr/>
          </p:nvSpPr>
          <p:spPr>
            <a:xfrm>
              <a:off x="1765" y="3425"/>
              <a:ext cx="311" cy="449"/>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0" name="Google Shape;1530;p39"/>
            <p:cNvSpPr/>
            <p:nvPr/>
          </p:nvSpPr>
          <p:spPr>
            <a:xfrm flipH="1">
              <a:off x="3218" y="3425"/>
              <a:ext cx="311" cy="449"/>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1" name="Google Shape;1531;p39"/>
            <p:cNvSpPr/>
            <p:nvPr/>
          </p:nvSpPr>
          <p:spPr>
            <a:xfrm>
              <a:off x="2284" y="2696"/>
              <a:ext cx="726" cy="337"/>
            </a:xfrm>
            <a:custGeom>
              <a:avLst/>
              <a:gdLst/>
              <a:ahLst/>
              <a:cxnLst/>
              <a:rect l="l" t="t" r="r" b="b"/>
              <a:pathLst>
                <a:path w="672" h="288" extrusionOk="0">
                  <a:moveTo>
                    <a:pt x="96" y="0"/>
                  </a:moveTo>
                  <a:lnTo>
                    <a:pt x="0" y="144"/>
                  </a:lnTo>
                  <a:lnTo>
                    <a:pt x="144" y="288"/>
                  </a:lnTo>
                  <a:lnTo>
                    <a:pt x="336" y="182"/>
                  </a:lnTo>
                  <a:lnTo>
                    <a:pt x="528" y="288"/>
                  </a:lnTo>
                  <a:lnTo>
                    <a:pt x="672" y="144"/>
                  </a:lnTo>
                  <a:lnTo>
                    <a:pt x="576" y="0"/>
                  </a:lnTo>
                  <a:lnTo>
                    <a:pt x="96" y="0"/>
                  </a:lnTo>
                  <a:close/>
                </a:path>
              </a:pathLst>
            </a:custGeom>
            <a:gradFill>
              <a:gsLst>
                <a:gs pos="0">
                  <a:srgbClr val="C0C0C0"/>
                </a:gs>
                <a:gs pos="100000">
                  <a:srgbClr val="808080"/>
                </a:gs>
              </a:gsLst>
              <a:path path="circle">
                <a:fillToRect r="100000" b="100000"/>
              </a:path>
              <a:tileRect l="-100000" t="-10000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532" name="Google Shape;1532;p39"/>
            <p:cNvCxnSpPr/>
            <p:nvPr/>
          </p:nvCxnSpPr>
          <p:spPr>
            <a:xfrm rot="10800000">
              <a:off x="2647" y="2696"/>
              <a:ext cx="0" cy="225"/>
            </a:xfrm>
            <a:prstGeom prst="straightConnector1">
              <a:avLst/>
            </a:prstGeom>
            <a:noFill/>
            <a:ln w="19050" cap="flat" cmpd="sng">
              <a:solidFill>
                <a:schemeClr val="dk1"/>
              </a:solidFill>
              <a:prstDash val="solid"/>
              <a:round/>
              <a:headEnd type="none" w="med" len="med"/>
              <a:tailEnd type="none" w="med" len="med"/>
            </a:ln>
          </p:spPr>
        </p:cxnSp>
        <p:grpSp>
          <p:nvGrpSpPr>
            <p:cNvPr id="1533" name="Google Shape;1533;p39"/>
            <p:cNvGrpSpPr/>
            <p:nvPr/>
          </p:nvGrpSpPr>
          <p:grpSpPr>
            <a:xfrm>
              <a:off x="1771" y="2731"/>
              <a:ext cx="803" cy="1043"/>
              <a:chOff x="642" y="1368"/>
              <a:chExt cx="803" cy="1043"/>
            </a:xfrm>
          </p:grpSpPr>
          <p:grpSp>
            <p:nvGrpSpPr>
              <p:cNvPr id="1534" name="Google Shape;1534;p39"/>
              <p:cNvGrpSpPr/>
              <p:nvPr/>
            </p:nvGrpSpPr>
            <p:grpSpPr>
              <a:xfrm rot="-3320640">
                <a:off x="475" y="1794"/>
                <a:ext cx="1136" cy="190"/>
                <a:chOff x="871" y="2155"/>
                <a:chExt cx="1136" cy="190"/>
              </a:xfrm>
            </p:grpSpPr>
            <p:sp>
              <p:nvSpPr>
                <p:cNvPr id="1535" name="Google Shape;1535;p39"/>
                <p:cNvSpPr/>
                <p:nvPr/>
              </p:nvSpPr>
              <p:spPr>
                <a:xfrm rot="10759168">
                  <a:off x="1150" y="2200"/>
                  <a:ext cx="613"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536" name="Google Shape;1536;p39"/>
                <p:cNvGrpSpPr/>
                <p:nvPr/>
              </p:nvGrpSpPr>
              <p:grpSpPr>
                <a:xfrm>
                  <a:off x="1719" y="2155"/>
                  <a:ext cx="288" cy="185"/>
                  <a:chOff x="1732" y="385"/>
                  <a:chExt cx="288" cy="185"/>
                </a:xfrm>
              </p:grpSpPr>
              <p:sp>
                <p:nvSpPr>
                  <p:cNvPr id="1537" name="Google Shape;1537;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38" name="Google Shape;1538;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39" name="Google Shape;1539;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0" name="Google Shape;1540;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1" name="Google Shape;1541;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2" name="Google Shape;1542;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3" name="Google Shape;1543;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4" name="Google Shape;1544;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5" name="Google Shape;1545;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546" name="Google Shape;1546;p39"/>
                <p:cNvGrpSpPr/>
                <p:nvPr/>
              </p:nvGrpSpPr>
              <p:grpSpPr>
                <a:xfrm flipH="1">
                  <a:off x="871" y="2160"/>
                  <a:ext cx="288" cy="185"/>
                  <a:chOff x="1732" y="385"/>
                  <a:chExt cx="288" cy="185"/>
                </a:xfrm>
              </p:grpSpPr>
              <p:sp>
                <p:nvSpPr>
                  <p:cNvPr id="1547" name="Google Shape;1547;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48" name="Google Shape;1548;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49" name="Google Shape;1549;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0" name="Google Shape;1550;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1" name="Google Shape;1551;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2" name="Google Shape;1552;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3" name="Google Shape;1553;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4" name="Google Shape;1554;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55" name="Google Shape;1555;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556" name="Google Shape;1556;p39"/>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557" name="Google Shape;1557;p39"/>
            <p:cNvGrpSpPr/>
            <p:nvPr/>
          </p:nvGrpSpPr>
          <p:grpSpPr>
            <a:xfrm flipH="1">
              <a:off x="2708" y="2719"/>
              <a:ext cx="803" cy="1043"/>
              <a:chOff x="642" y="1368"/>
              <a:chExt cx="803" cy="1043"/>
            </a:xfrm>
          </p:grpSpPr>
          <p:grpSp>
            <p:nvGrpSpPr>
              <p:cNvPr id="1558" name="Google Shape;1558;p39"/>
              <p:cNvGrpSpPr/>
              <p:nvPr/>
            </p:nvGrpSpPr>
            <p:grpSpPr>
              <a:xfrm rot="-3320640">
                <a:off x="475" y="1794"/>
                <a:ext cx="1136" cy="190"/>
                <a:chOff x="871" y="2155"/>
                <a:chExt cx="1136" cy="190"/>
              </a:xfrm>
            </p:grpSpPr>
            <p:sp>
              <p:nvSpPr>
                <p:cNvPr id="1559" name="Google Shape;1559;p39"/>
                <p:cNvSpPr/>
                <p:nvPr/>
              </p:nvSpPr>
              <p:spPr>
                <a:xfrm rot="10759168">
                  <a:off x="1150" y="2200"/>
                  <a:ext cx="613"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560" name="Google Shape;1560;p39"/>
                <p:cNvGrpSpPr/>
                <p:nvPr/>
              </p:nvGrpSpPr>
              <p:grpSpPr>
                <a:xfrm>
                  <a:off x="1719" y="2155"/>
                  <a:ext cx="288" cy="185"/>
                  <a:chOff x="1732" y="385"/>
                  <a:chExt cx="288" cy="185"/>
                </a:xfrm>
              </p:grpSpPr>
              <p:sp>
                <p:nvSpPr>
                  <p:cNvPr id="1561" name="Google Shape;1561;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62" name="Google Shape;1562;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3" name="Google Shape;1563;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4" name="Google Shape;1564;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5" name="Google Shape;1565;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6" name="Google Shape;1566;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7" name="Google Shape;1567;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8" name="Google Shape;1568;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69" name="Google Shape;1569;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570" name="Google Shape;1570;p39"/>
                <p:cNvGrpSpPr/>
                <p:nvPr/>
              </p:nvGrpSpPr>
              <p:grpSpPr>
                <a:xfrm flipH="1">
                  <a:off x="871" y="2160"/>
                  <a:ext cx="288" cy="185"/>
                  <a:chOff x="1732" y="385"/>
                  <a:chExt cx="288" cy="185"/>
                </a:xfrm>
              </p:grpSpPr>
              <p:sp>
                <p:nvSpPr>
                  <p:cNvPr id="1571" name="Google Shape;1571;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572" name="Google Shape;1572;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3" name="Google Shape;1573;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4" name="Google Shape;1574;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5" name="Google Shape;1575;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6" name="Google Shape;1576;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7" name="Google Shape;1577;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8" name="Google Shape;1578;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79" name="Google Shape;1579;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580" name="Google Shape;1580;p39"/>
              <p:cNvSpPr/>
              <p:nvPr/>
            </p:nvSpPr>
            <p:spPr>
              <a:xfrm rot="7427498">
                <a:off x="695" y="1807"/>
                <a:ext cx="694"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581" name="Google Shape;1581;p39"/>
            <p:cNvGrpSpPr/>
            <p:nvPr/>
          </p:nvGrpSpPr>
          <p:grpSpPr>
            <a:xfrm>
              <a:off x="3525" y="2447"/>
              <a:ext cx="103" cy="1427"/>
              <a:chOff x="1392" y="1008"/>
              <a:chExt cx="96" cy="2304"/>
            </a:xfrm>
          </p:grpSpPr>
          <p:sp>
            <p:nvSpPr>
              <p:cNvPr id="1582" name="Google Shape;1582;p39"/>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83" name="Google Shape;1583;p39"/>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1584" name="Google Shape;1584;p39"/>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grpSp>
      <p:sp>
        <p:nvSpPr>
          <p:cNvPr id="1585" name="Google Shape;1585;p39"/>
          <p:cNvSpPr/>
          <p:nvPr/>
        </p:nvSpPr>
        <p:spPr>
          <a:xfrm>
            <a:off x="6021065" y="4070350"/>
            <a:ext cx="606425" cy="174625"/>
          </a:xfrm>
          <a:prstGeom prst="rightArrow">
            <a:avLst>
              <a:gd name="adj1" fmla="val 50000"/>
              <a:gd name="adj2" fmla="val 86818"/>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586" name="Google Shape;1586;p39"/>
          <p:cNvSpPr/>
          <p:nvPr/>
        </p:nvSpPr>
        <p:spPr>
          <a:xfrm>
            <a:off x="6021065" y="6238875"/>
            <a:ext cx="4310062" cy="149225"/>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587" name="Google Shape;1587;p39"/>
          <p:cNvGrpSpPr/>
          <p:nvPr/>
        </p:nvGrpSpPr>
        <p:grpSpPr>
          <a:xfrm>
            <a:off x="2305745" y="3884613"/>
            <a:ext cx="2960687" cy="2354262"/>
            <a:chOff x="537" y="677"/>
            <a:chExt cx="1865" cy="1483"/>
          </a:xfrm>
        </p:grpSpPr>
        <p:sp>
          <p:nvSpPr>
            <p:cNvPr id="1588" name="Google Shape;1588;p39"/>
            <p:cNvSpPr/>
            <p:nvPr/>
          </p:nvSpPr>
          <p:spPr>
            <a:xfrm>
              <a:off x="788" y="868"/>
              <a:ext cx="430" cy="336"/>
            </a:xfrm>
            <a:custGeom>
              <a:avLst/>
              <a:gdLst/>
              <a:ahLst/>
              <a:cxnLst/>
              <a:rect l="l" t="t" r="r" b="b"/>
              <a:pathLst>
                <a:path w="430" h="336" extrusionOk="0">
                  <a:moveTo>
                    <a:pt x="430" y="49"/>
                  </a:moveTo>
                  <a:lnTo>
                    <a:pt x="361" y="182"/>
                  </a:lnTo>
                  <a:lnTo>
                    <a:pt x="239" y="336"/>
                  </a:lnTo>
                  <a:lnTo>
                    <a:pt x="0" y="336"/>
                  </a:lnTo>
                  <a:lnTo>
                    <a:pt x="0" y="0"/>
                  </a:lnTo>
                  <a:lnTo>
                    <a:pt x="430" y="1"/>
                  </a:lnTo>
                  <a:lnTo>
                    <a:pt x="430" y="49"/>
                  </a:lnTo>
                  <a:close/>
                </a:path>
              </a:pathLst>
            </a:custGeom>
            <a:gradFill>
              <a:gsLst>
                <a:gs pos="0">
                  <a:srgbClr val="C0C0C0"/>
                </a:gs>
                <a:gs pos="100000">
                  <a:srgbClr val="595959"/>
                </a:gs>
              </a:gsLst>
              <a:path path="circle">
                <a:fillToRect t="100000" r="100000"/>
              </a:path>
              <a:tileRect l="-100000" b="-100000"/>
            </a:gra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589" name="Google Shape;1589;p39"/>
            <p:cNvGrpSpPr/>
            <p:nvPr/>
          </p:nvGrpSpPr>
          <p:grpSpPr>
            <a:xfrm>
              <a:off x="1828" y="1634"/>
              <a:ext cx="526" cy="478"/>
              <a:chOff x="1828" y="1634"/>
              <a:chExt cx="526" cy="478"/>
            </a:xfrm>
          </p:grpSpPr>
          <p:sp>
            <p:nvSpPr>
              <p:cNvPr id="1590" name="Google Shape;1590;p39"/>
              <p:cNvSpPr/>
              <p:nvPr/>
            </p:nvSpPr>
            <p:spPr>
              <a:xfrm>
                <a:off x="1828" y="1682"/>
                <a:ext cx="335" cy="430"/>
              </a:xfrm>
              <a:custGeom>
                <a:avLst/>
                <a:gdLst/>
                <a:ahLst/>
                <a:cxnLst/>
                <a:rect l="l" t="t" r="r" b="b"/>
                <a:pathLst>
                  <a:path w="335" h="430" extrusionOk="0">
                    <a:moveTo>
                      <a:pt x="287" y="0"/>
                    </a:moveTo>
                    <a:lnTo>
                      <a:pt x="96" y="48"/>
                    </a:lnTo>
                    <a:lnTo>
                      <a:pt x="0" y="191"/>
                    </a:lnTo>
                    <a:lnTo>
                      <a:pt x="0" y="430"/>
                    </a:lnTo>
                    <a:lnTo>
                      <a:pt x="335" y="430"/>
                    </a:lnTo>
                    <a:lnTo>
                      <a:pt x="335" y="0"/>
                    </a:lnTo>
                    <a:lnTo>
                      <a:pt x="287" y="0"/>
                    </a:lnTo>
                    <a:close/>
                  </a:path>
                </a:pathLst>
              </a:custGeom>
              <a:gradFill>
                <a:gsLst>
                  <a:gs pos="0">
                    <a:srgbClr val="C0C0C0"/>
                  </a:gs>
                  <a:gs pos="100000">
                    <a:srgbClr val="595959"/>
                  </a:gs>
                </a:gsLst>
                <a:path path="circle">
                  <a:fillToRect t="100000" r="100000"/>
                </a:path>
                <a:tileRect l="-100000" b="-100000"/>
              </a:gra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grpSp>
            <p:nvGrpSpPr>
              <p:cNvPr id="1591" name="Google Shape;1591;p39"/>
              <p:cNvGrpSpPr/>
              <p:nvPr/>
            </p:nvGrpSpPr>
            <p:grpSpPr>
              <a:xfrm>
                <a:off x="2143" y="1634"/>
                <a:ext cx="211" cy="470"/>
                <a:chOff x="2143" y="1634"/>
                <a:chExt cx="211" cy="470"/>
              </a:xfrm>
            </p:grpSpPr>
            <p:sp>
              <p:nvSpPr>
                <p:cNvPr id="1592" name="Google Shape;1592;p39"/>
                <p:cNvSpPr/>
                <p:nvPr/>
              </p:nvSpPr>
              <p:spPr>
                <a:xfrm>
                  <a:off x="2143" y="1634"/>
                  <a:ext cx="211" cy="470"/>
                </a:xfrm>
                <a:prstGeom prst="rect">
                  <a:avLst/>
                </a:prstGeom>
                <a:gradFill>
                  <a:gsLst>
                    <a:gs pos="0">
                      <a:srgbClr val="B2B2B2"/>
                    </a:gs>
                    <a:gs pos="50000">
                      <a:srgbClr val="525252"/>
                    </a:gs>
                    <a:gs pos="100000">
                      <a:srgbClr val="B2B2B2"/>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93" name="Google Shape;1593;p39"/>
                <p:cNvCxnSpPr/>
                <p:nvPr/>
              </p:nvCxnSpPr>
              <p:spPr>
                <a:xfrm>
                  <a:off x="2324" y="1634"/>
                  <a:ext cx="0" cy="470"/>
                </a:xfrm>
                <a:prstGeom prst="straightConnector1">
                  <a:avLst/>
                </a:prstGeom>
                <a:noFill/>
                <a:ln w="19050" cap="flat" cmpd="sng">
                  <a:solidFill>
                    <a:schemeClr val="dk1"/>
                  </a:solidFill>
                  <a:prstDash val="solid"/>
                  <a:round/>
                  <a:headEnd type="none" w="med" len="med"/>
                  <a:tailEnd type="none" w="med" len="med"/>
                </a:ln>
              </p:spPr>
            </p:cxnSp>
            <p:cxnSp>
              <p:nvCxnSpPr>
                <p:cNvPr id="1594" name="Google Shape;1594;p39"/>
                <p:cNvCxnSpPr/>
                <p:nvPr/>
              </p:nvCxnSpPr>
              <p:spPr>
                <a:xfrm>
                  <a:off x="2177" y="1634"/>
                  <a:ext cx="0" cy="470"/>
                </a:xfrm>
                <a:prstGeom prst="straightConnector1">
                  <a:avLst/>
                </a:prstGeom>
                <a:noFill/>
                <a:ln w="19050" cap="flat" cmpd="sng">
                  <a:solidFill>
                    <a:schemeClr val="dk1"/>
                  </a:solidFill>
                  <a:prstDash val="solid"/>
                  <a:round/>
                  <a:headEnd type="none" w="med" len="med"/>
                  <a:tailEnd type="none" w="med" len="med"/>
                </a:ln>
              </p:spPr>
            </p:cxnSp>
          </p:grpSp>
        </p:grpSp>
        <p:grpSp>
          <p:nvGrpSpPr>
            <p:cNvPr id="1595" name="Google Shape;1595;p39"/>
            <p:cNvGrpSpPr/>
            <p:nvPr/>
          </p:nvGrpSpPr>
          <p:grpSpPr>
            <a:xfrm>
              <a:off x="693" y="677"/>
              <a:ext cx="103" cy="1427"/>
              <a:chOff x="1392" y="1008"/>
              <a:chExt cx="96" cy="2304"/>
            </a:xfrm>
          </p:grpSpPr>
          <p:sp>
            <p:nvSpPr>
              <p:cNvPr id="1596" name="Google Shape;1596;p39"/>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597" name="Google Shape;1597;p39"/>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1598" name="Google Shape;1598;p39"/>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sp>
          <p:nvSpPr>
            <p:cNvPr id="1599" name="Google Shape;1599;p39"/>
            <p:cNvSpPr/>
            <p:nvPr/>
          </p:nvSpPr>
          <p:spPr>
            <a:xfrm>
              <a:off x="537" y="2104"/>
              <a:ext cx="674" cy="56"/>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00" name="Google Shape;1600;p39"/>
            <p:cNvSpPr/>
            <p:nvPr/>
          </p:nvSpPr>
          <p:spPr>
            <a:xfrm>
              <a:off x="1728" y="2104"/>
              <a:ext cx="674" cy="56"/>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601" name="Google Shape;1601;p39"/>
            <p:cNvGrpSpPr/>
            <p:nvPr/>
          </p:nvGrpSpPr>
          <p:grpSpPr>
            <a:xfrm rot="2338091">
              <a:off x="736" y="1374"/>
              <a:ext cx="1426" cy="190"/>
              <a:chOff x="2125" y="807"/>
              <a:chExt cx="1426" cy="190"/>
            </a:xfrm>
          </p:grpSpPr>
          <p:sp>
            <p:nvSpPr>
              <p:cNvPr id="1602" name="Google Shape;1602;p39"/>
              <p:cNvSpPr/>
              <p:nvPr/>
            </p:nvSpPr>
            <p:spPr>
              <a:xfrm rot="-10788571" flipH="1">
                <a:off x="2368" y="853"/>
                <a:ext cx="941"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603" name="Google Shape;1603;p39"/>
              <p:cNvGrpSpPr/>
              <p:nvPr/>
            </p:nvGrpSpPr>
            <p:grpSpPr>
              <a:xfrm rot="-29399" flipH="1">
                <a:off x="2126" y="811"/>
                <a:ext cx="288" cy="185"/>
                <a:chOff x="1732" y="385"/>
                <a:chExt cx="288" cy="185"/>
              </a:xfrm>
            </p:grpSpPr>
            <p:sp>
              <p:nvSpPr>
                <p:cNvPr id="1604" name="Google Shape;1604;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05" name="Google Shape;1605;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06" name="Google Shape;1606;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07" name="Google Shape;1607;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08" name="Google Shape;1608;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09" name="Google Shape;1609;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0" name="Google Shape;1610;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1" name="Google Shape;1611;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2" name="Google Shape;1612;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613" name="Google Shape;1613;p39"/>
              <p:cNvGrpSpPr/>
              <p:nvPr/>
            </p:nvGrpSpPr>
            <p:grpSpPr>
              <a:xfrm rot="-29399">
                <a:off x="3262" y="809"/>
                <a:ext cx="288" cy="185"/>
                <a:chOff x="1732" y="385"/>
                <a:chExt cx="288" cy="185"/>
              </a:xfrm>
            </p:grpSpPr>
            <p:sp>
              <p:nvSpPr>
                <p:cNvPr id="1614" name="Google Shape;1614;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15" name="Google Shape;1615;p39"/>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6" name="Google Shape;1616;p39"/>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7" name="Google Shape;1617;p39"/>
                <p:cNvSpPr/>
                <p:nvPr/>
              </p:nvSpPr>
              <p:spPr>
                <a:xfrm rot="10759168">
                  <a:off x="1972" y="404"/>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8" name="Google Shape;1618;p39"/>
                <p:cNvSpPr/>
                <p:nvPr/>
              </p:nvSpPr>
              <p:spPr>
                <a:xfrm rot="10759168">
                  <a:off x="1916" y="406"/>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19" name="Google Shape;1619;p39"/>
                <p:cNvSpPr/>
                <p:nvPr/>
              </p:nvSpPr>
              <p:spPr>
                <a:xfrm rot="10759168">
                  <a:off x="1860" y="407"/>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20" name="Google Shape;1620;p39"/>
                <p:cNvSpPr/>
                <p:nvPr/>
              </p:nvSpPr>
              <p:spPr>
                <a:xfrm rot="10759168">
                  <a:off x="1976" y="500"/>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21" name="Google Shape;1621;p39"/>
                <p:cNvSpPr/>
                <p:nvPr/>
              </p:nvSpPr>
              <p:spPr>
                <a:xfrm rot="10759168">
                  <a:off x="1920" y="502"/>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22" name="Google Shape;1622;p39"/>
                <p:cNvSpPr/>
                <p:nvPr/>
              </p:nvSpPr>
              <p:spPr>
                <a:xfrm rot="10759168">
                  <a:off x="1864" y="503"/>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623" name="Google Shape;1623;p39"/>
              <p:cNvSpPr/>
              <p:nvPr/>
            </p:nvSpPr>
            <p:spPr>
              <a:xfrm rot="-10777542" flipH="1">
                <a:off x="2383" y="827"/>
                <a:ext cx="895"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624" name="Google Shape;1624;p39"/>
            <p:cNvGrpSpPr/>
            <p:nvPr/>
          </p:nvGrpSpPr>
          <p:grpSpPr>
            <a:xfrm rot="5400000" flipH="1">
              <a:off x="925" y="548"/>
              <a:ext cx="211" cy="470"/>
              <a:chOff x="2143" y="1634"/>
              <a:chExt cx="211" cy="470"/>
            </a:xfrm>
          </p:grpSpPr>
          <p:sp>
            <p:nvSpPr>
              <p:cNvPr id="1625" name="Google Shape;1625;p39"/>
              <p:cNvSpPr/>
              <p:nvPr/>
            </p:nvSpPr>
            <p:spPr>
              <a:xfrm>
                <a:off x="2143" y="1634"/>
                <a:ext cx="211" cy="470"/>
              </a:xfrm>
              <a:prstGeom prst="rect">
                <a:avLst/>
              </a:prstGeom>
              <a:gradFill>
                <a:gsLst>
                  <a:gs pos="0">
                    <a:srgbClr val="B2B2B2"/>
                  </a:gs>
                  <a:gs pos="50000">
                    <a:srgbClr val="525252"/>
                  </a:gs>
                  <a:gs pos="100000">
                    <a:srgbClr val="B2B2B2"/>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626" name="Google Shape;1626;p39"/>
              <p:cNvCxnSpPr/>
              <p:nvPr/>
            </p:nvCxnSpPr>
            <p:spPr>
              <a:xfrm>
                <a:off x="2324" y="1634"/>
                <a:ext cx="0" cy="470"/>
              </a:xfrm>
              <a:prstGeom prst="straightConnector1">
                <a:avLst/>
              </a:prstGeom>
              <a:noFill/>
              <a:ln w="19050" cap="flat" cmpd="sng">
                <a:solidFill>
                  <a:schemeClr val="dk1"/>
                </a:solidFill>
                <a:prstDash val="solid"/>
                <a:round/>
                <a:headEnd type="none" w="med" len="med"/>
                <a:tailEnd type="none" w="med" len="med"/>
              </a:ln>
            </p:spPr>
          </p:cxnSp>
          <p:cxnSp>
            <p:nvCxnSpPr>
              <p:cNvPr id="1627" name="Google Shape;1627;p39"/>
              <p:cNvCxnSpPr/>
              <p:nvPr/>
            </p:nvCxnSpPr>
            <p:spPr>
              <a:xfrm>
                <a:off x="2177" y="1634"/>
                <a:ext cx="0" cy="470"/>
              </a:xfrm>
              <a:prstGeom prst="straightConnector1">
                <a:avLst/>
              </a:prstGeom>
              <a:noFill/>
              <a:ln w="19050" cap="flat" cmpd="sng">
                <a:solidFill>
                  <a:schemeClr val="dk1"/>
                </a:solidFill>
                <a:prstDash val="solid"/>
                <a:round/>
                <a:headEnd type="none" w="med" len="med"/>
                <a:tailEnd type="none" w="med" len="med"/>
              </a:ln>
            </p:spPr>
          </p:cxnSp>
        </p:grpSp>
      </p:grpSp>
      <p:sp>
        <p:nvSpPr>
          <p:cNvPr id="1628" name="Google Shape;1628;p39"/>
          <p:cNvSpPr/>
          <p:nvPr/>
        </p:nvSpPr>
        <p:spPr>
          <a:xfrm>
            <a:off x="1775520" y="6237288"/>
            <a:ext cx="3717925" cy="128587"/>
          </a:xfrm>
          <a:prstGeom prst="rect">
            <a:avLst/>
          </a:prstGeom>
          <a:blipFill rotWithShape="1">
            <a:blip r:embed="rId3">
              <a:alphaModFix/>
            </a:blip>
            <a:tile tx="0" ty="0" sx="100000" sy="100000" flip="none" algn="tl"/>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29" name="Google Shape;1629;p39"/>
          <p:cNvSpPr/>
          <p:nvPr/>
        </p:nvSpPr>
        <p:spPr>
          <a:xfrm>
            <a:off x="3596382" y="3960813"/>
            <a:ext cx="606425" cy="174625"/>
          </a:xfrm>
          <a:prstGeom prst="rightArrow">
            <a:avLst>
              <a:gd name="adj1" fmla="val 50000"/>
              <a:gd name="adj2" fmla="val 86818"/>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630" name="Google Shape;1630;p39"/>
          <p:cNvGrpSpPr/>
          <p:nvPr/>
        </p:nvGrpSpPr>
        <p:grpSpPr>
          <a:xfrm>
            <a:off x="3575360" y="2570485"/>
            <a:ext cx="5159375" cy="1087937"/>
            <a:chOff x="251" y="1205"/>
            <a:chExt cx="3250" cy="685"/>
          </a:xfrm>
        </p:grpSpPr>
        <p:grpSp>
          <p:nvGrpSpPr>
            <p:cNvPr id="1631" name="Google Shape;1631;p39"/>
            <p:cNvGrpSpPr/>
            <p:nvPr/>
          </p:nvGrpSpPr>
          <p:grpSpPr>
            <a:xfrm rot="233990">
              <a:off x="736" y="1282"/>
              <a:ext cx="2287" cy="531"/>
              <a:chOff x="1645" y="1076"/>
              <a:chExt cx="2287" cy="531"/>
            </a:xfrm>
          </p:grpSpPr>
          <p:grpSp>
            <p:nvGrpSpPr>
              <p:cNvPr id="1632" name="Google Shape;1632;p39"/>
              <p:cNvGrpSpPr/>
              <p:nvPr/>
            </p:nvGrpSpPr>
            <p:grpSpPr>
              <a:xfrm flipH="1">
                <a:off x="3468" y="1081"/>
                <a:ext cx="464" cy="526"/>
                <a:chOff x="1645" y="1076"/>
                <a:chExt cx="464" cy="526"/>
              </a:xfrm>
            </p:grpSpPr>
            <p:sp>
              <p:nvSpPr>
                <p:cNvPr id="1633" name="Google Shape;1633;p39"/>
                <p:cNvSpPr/>
                <p:nvPr/>
              </p:nvSpPr>
              <p:spPr>
                <a:xfrm>
                  <a:off x="1857" y="1164"/>
                  <a:ext cx="252" cy="348"/>
                </a:xfrm>
                <a:custGeom>
                  <a:avLst/>
                  <a:gdLst/>
                  <a:ahLst/>
                  <a:cxnLst/>
                  <a:rect l="l" t="t" r="r" b="b"/>
                  <a:pathLst>
                    <a:path w="252" h="348" extrusionOk="0">
                      <a:moveTo>
                        <a:pt x="0" y="0"/>
                      </a:moveTo>
                      <a:lnTo>
                        <a:pt x="174" y="0"/>
                      </a:lnTo>
                      <a:lnTo>
                        <a:pt x="252" y="66"/>
                      </a:lnTo>
                      <a:lnTo>
                        <a:pt x="252" y="303"/>
                      </a:lnTo>
                      <a:lnTo>
                        <a:pt x="153" y="348"/>
                      </a:lnTo>
                      <a:lnTo>
                        <a:pt x="0" y="348"/>
                      </a:lnTo>
                      <a:lnTo>
                        <a:pt x="0" y="0"/>
                      </a:lnTo>
                      <a:close/>
                    </a:path>
                  </a:pathLst>
                </a:custGeom>
                <a:gradFill>
                  <a:gsLst>
                    <a:gs pos="0">
                      <a:srgbClr val="B2B2B2"/>
                    </a:gs>
                    <a:gs pos="50000">
                      <a:srgbClr val="525252"/>
                    </a:gs>
                    <a:gs pos="100000">
                      <a:srgbClr val="B2B2B2"/>
                    </a:gs>
                  </a:gsLst>
                  <a:lin ang="18900000" scaled="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4" name="Google Shape;1634;p39"/>
                <p:cNvSpPr/>
                <p:nvPr/>
              </p:nvSpPr>
              <p:spPr>
                <a:xfrm>
                  <a:off x="1645" y="1076"/>
                  <a:ext cx="212" cy="526"/>
                </a:xfrm>
                <a:prstGeom prst="rect">
                  <a:avLst/>
                </a:prstGeom>
                <a:gradFill>
                  <a:gsLst>
                    <a:gs pos="0">
                      <a:srgbClr val="808080"/>
                    </a:gs>
                    <a:gs pos="50000">
                      <a:srgbClr val="3B3B3B"/>
                    </a:gs>
                    <a:gs pos="100000">
                      <a:srgbClr val="808080"/>
                    </a:gs>
                  </a:gsLst>
                  <a:lin ang="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635" name="Google Shape;1635;p39"/>
              <p:cNvGrpSpPr/>
              <p:nvPr/>
            </p:nvGrpSpPr>
            <p:grpSpPr>
              <a:xfrm>
                <a:off x="1645" y="1076"/>
                <a:ext cx="464" cy="526"/>
                <a:chOff x="1645" y="1076"/>
                <a:chExt cx="464" cy="526"/>
              </a:xfrm>
            </p:grpSpPr>
            <p:sp>
              <p:nvSpPr>
                <p:cNvPr id="1636" name="Google Shape;1636;p39"/>
                <p:cNvSpPr/>
                <p:nvPr/>
              </p:nvSpPr>
              <p:spPr>
                <a:xfrm>
                  <a:off x="1857" y="1164"/>
                  <a:ext cx="252" cy="348"/>
                </a:xfrm>
                <a:custGeom>
                  <a:avLst/>
                  <a:gdLst/>
                  <a:ahLst/>
                  <a:cxnLst/>
                  <a:rect l="l" t="t" r="r" b="b"/>
                  <a:pathLst>
                    <a:path w="252" h="348" extrusionOk="0">
                      <a:moveTo>
                        <a:pt x="0" y="0"/>
                      </a:moveTo>
                      <a:lnTo>
                        <a:pt x="174" y="0"/>
                      </a:lnTo>
                      <a:lnTo>
                        <a:pt x="252" y="66"/>
                      </a:lnTo>
                      <a:lnTo>
                        <a:pt x="252" y="303"/>
                      </a:lnTo>
                      <a:lnTo>
                        <a:pt x="153" y="348"/>
                      </a:lnTo>
                      <a:lnTo>
                        <a:pt x="0" y="348"/>
                      </a:lnTo>
                      <a:lnTo>
                        <a:pt x="0" y="0"/>
                      </a:lnTo>
                      <a:close/>
                    </a:path>
                  </a:pathLst>
                </a:custGeom>
                <a:gradFill>
                  <a:gsLst>
                    <a:gs pos="0">
                      <a:srgbClr val="B2B2B2"/>
                    </a:gs>
                    <a:gs pos="50000">
                      <a:srgbClr val="525252"/>
                    </a:gs>
                    <a:gs pos="100000">
                      <a:srgbClr val="B2B2B2"/>
                    </a:gs>
                  </a:gsLst>
                  <a:lin ang="18900000" scaled="0"/>
                </a:gradFill>
                <a:ln w="158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37" name="Google Shape;1637;p39"/>
                <p:cNvSpPr/>
                <p:nvPr/>
              </p:nvSpPr>
              <p:spPr>
                <a:xfrm>
                  <a:off x="1645" y="1076"/>
                  <a:ext cx="212" cy="526"/>
                </a:xfrm>
                <a:prstGeom prst="rect">
                  <a:avLst/>
                </a:prstGeom>
                <a:gradFill>
                  <a:gsLst>
                    <a:gs pos="0">
                      <a:srgbClr val="808080"/>
                    </a:gs>
                    <a:gs pos="50000">
                      <a:srgbClr val="3B3B3B"/>
                    </a:gs>
                    <a:gs pos="100000">
                      <a:srgbClr val="808080"/>
                    </a:gs>
                  </a:gsLst>
                  <a:lin ang="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638" name="Google Shape;1638;p39"/>
              <p:cNvGrpSpPr/>
              <p:nvPr/>
            </p:nvGrpSpPr>
            <p:grpSpPr>
              <a:xfrm>
                <a:off x="1922" y="1249"/>
                <a:ext cx="1724" cy="190"/>
                <a:chOff x="1922" y="1249"/>
                <a:chExt cx="1724" cy="190"/>
              </a:xfrm>
            </p:grpSpPr>
            <p:sp>
              <p:nvSpPr>
                <p:cNvPr id="1639" name="Google Shape;1639;p39"/>
                <p:cNvSpPr/>
                <p:nvPr/>
              </p:nvSpPr>
              <p:spPr>
                <a:xfrm rot="-10788571" flipH="1">
                  <a:off x="2164" y="1295"/>
                  <a:ext cx="1241" cy="96"/>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1640" name="Google Shape;1640;p39"/>
                <p:cNvGrpSpPr/>
                <p:nvPr/>
              </p:nvGrpSpPr>
              <p:grpSpPr>
                <a:xfrm rot="-29399" flipH="1">
                  <a:off x="1923" y="1253"/>
                  <a:ext cx="288" cy="185"/>
                  <a:chOff x="1732" y="385"/>
                  <a:chExt cx="288" cy="185"/>
                </a:xfrm>
              </p:grpSpPr>
              <p:sp>
                <p:nvSpPr>
                  <p:cNvPr id="1641" name="Google Shape;1641;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96969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42" name="Google Shape;1642;p39"/>
                  <p:cNvSpPr/>
                  <p:nvPr/>
                </p:nvSpPr>
                <p:spPr>
                  <a:xfrm rot="10759168">
                    <a:off x="1788" y="386"/>
                    <a:ext cx="231" cy="182"/>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3" name="Google Shape;1643;p39"/>
                  <p:cNvSpPr/>
                  <p:nvPr/>
                </p:nvSpPr>
                <p:spPr>
                  <a:xfrm rot="10759168">
                    <a:off x="1789" y="463"/>
                    <a:ext cx="230" cy="23"/>
                  </a:xfrm>
                  <a:prstGeom prst="rect">
                    <a:avLst/>
                  </a:prstGeom>
                  <a:solidFill>
                    <a:srgbClr val="96969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4" name="Google Shape;1644;p39"/>
                  <p:cNvSpPr/>
                  <p:nvPr/>
                </p:nvSpPr>
                <p:spPr>
                  <a:xfrm rot="10759168">
                    <a:off x="1972" y="404"/>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5" name="Google Shape;1645;p39"/>
                  <p:cNvSpPr/>
                  <p:nvPr/>
                </p:nvSpPr>
                <p:spPr>
                  <a:xfrm rot="10759168">
                    <a:off x="1916" y="406"/>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6" name="Google Shape;1646;p39"/>
                  <p:cNvSpPr/>
                  <p:nvPr/>
                </p:nvSpPr>
                <p:spPr>
                  <a:xfrm rot="10759168">
                    <a:off x="1860" y="407"/>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7" name="Google Shape;1647;p39"/>
                  <p:cNvSpPr/>
                  <p:nvPr/>
                </p:nvSpPr>
                <p:spPr>
                  <a:xfrm rot="10759168">
                    <a:off x="1976" y="500"/>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8" name="Google Shape;1648;p39"/>
                  <p:cNvSpPr/>
                  <p:nvPr/>
                </p:nvSpPr>
                <p:spPr>
                  <a:xfrm rot="10759168">
                    <a:off x="1920" y="502"/>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49" name="Google Shape;1649;p39"/>
                  <p:cNvSpPr/>
                  <p:nvPr/>
                </p:nvSpPr>
                <p:spPr>
                  <a:xfrm rot="10759168">
                    <a:off x="1864" y="503"/>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650" name="Google Shape;1650;p39"/>
                <p:cNvGrpSpPr/>
                <p:nvPr/>
              </p:nvGrpSpPr>
              <p:grpSpPr>
                <a:xfrm rot="-29399">
                  <a:off x="3357" y="1251"/>
                  <a:ext cx="288" cy="185"/>
                  <a:chOff x="1732" y="385"/>
                  <a:chExt cx="288" cy="185"/>
                </a:xfrm>
              </p:grpSpPr>
              <p:sp>
                <p:nvSpPr>
                  <p:cNvPr id="1651" name="Google Shape;1651;p39"/>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969696"/>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52" name="Google Shape;1652;p39"/>
                  <p:cNvSpPr/>
                  <p:nvPr/>
                </p:nvSpPr>
                <p:spPr>
                  <a:xfrm rot="10759168">
                    <a:off x="1788" y="386"/>
                    <a:ext cx="231" cy="182"/>
                  </a:xfrm>
                  <a:prstGeom prst="rect">
                    <a:avLst/>
                  </a:prstGeom>
                  <a:solidFill>
                    <a:srgbClr val="969696"/>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3" name="Google Shape;1653;p39"/>
                  <p:cNvSpPr/>
                  <p:nvPr/>
                </p:nvSpPr>
                <p:spPr>
                  <a:xfrm rot="10759168">
                    <a:off x="1789" y="463"/>
                    <a:ext cx="230" cy="23"/>
                  </a:xfrm>
                  <a:prstGeom prst="rect">
                    <a:avLst/>
                  </a:prstGeom>
                  <a:solidFill>
                    <a:srgbClr val="969696"/>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4" name="Google Shape;1654;p39"/>
                  <p:cNvSpPr/>
                  <p:nvPr/>
                </p:nvSpPr>
                <p:spPr>
                  <a:xfrm rot="10759168">
                    <a:off x="1972" y="404"/>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5" name="Google Shape;1655;p39"/>
                  <p:cNvSpPr/>
                  <p:nvPr/>
                </p:nvSpPr>
                <p:spPr>
                  <a:xfrm rot="10759168">
                    <a:off x="1916" y="406"/>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6" name="Google Shape;1656;p39"/>
                  <p:cNvSpPr/>
                  <p:nvPr/>
                </p:nvSpPr>
                <p:spPr>
                  <a:xfrm rot="10759168">
                    <a:off x="1860" y="407"/>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7" name="Google Shape;1657;p39"/>
                  <p:cNvSpPr/>
                  <p:nvPr/>
                </p:nvSpPr>
                <p:spPr>
                  <a:xfrm rot="10759168">
                    <a:off x="1976" y="500"/>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8" name="Google Shape;1658;p39"/>
                  <p:cNvSpPr/>
                  <p:nvPr/>
                </p:nvSpPr>
                <p:spPr>
                  <a:xfrm rot="10759168">
                    <a:off x="1920" y="502"/>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59" name="Google Shape;1659;p39"/>
                  <p:cNvSpPr/>
                  <p:nvPr/>
                </p:nvSpPr>
                <p:spPr>
                  <a:xfrm rot="10759168">
                    <a:off x="1864" y="503"/>
                    <a:ext cx="35" cy="35"/>
                  </a:xfrm>
                  <a:prstGeom prst="ellipse">
                    <a:avLst/>
                  </a:prstGeom>
                  <a:solidFill>
                    <a:srgbClr val="969696"/>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660" name="Google Shape;1660;p39"/>
                <p:cNvSpPr/>
                <p:nvPr/>
              </p:nvSpPr>
              <p:spPr>
                <a:xfrm rot="-10777542" flipH="1">
                  <a:off x="2207" y="1272"/>
                  <a:ext cx="1151" cy="144"/>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1661" name="Google Shape;1661;p39"/>
            <p:cNvSpPr/>
            <p:nvPr/>
          </p:nvSpPr>
          <p:spPr>
            <a:xfrm>
              <a:off x="3119" y="1491"/>
              <a:ext cx="382" cy="110"/>
            </a:xfrm>
            <a:prstGeom prst="rightArrow">
              <a:avLst>
                <a:gd name="adj1" fmla="val 50000"/>
                <a:gd name="adj2" fmla="val 86818"/>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662" name="Google Shape;1662;p39"/>
            <p:cNvSpPr/>
            <p:nvPr/>
          </p:nvSpPr>
          <p:spPr>
            <a:xfrm flipH="1">
              <a:off x="251" y="1491"/>
              <a:ext cx="382" cy="110"/>
            </a:xfrm>
            <a:prstGeom prst="rightArrow">
              <a:avLst>
                <a:gd name="adj1" fmla="val 50000"/>
                <a:gd name="adj2" fmla="val 86818"/>
              </a:avLst>
            </a:prstGeom>
            <a:solidFill>
              <a:srgbClr val="FF0000"/>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663" name="Google Shape;1663;p39"/>
            <p:cNvCxnSpPr/>
            <p:nvPr/>
          </p:nvCxnSpPr>
          <p:spPr>
            <a:xfrm>
              <a:off x="633" y="1547"/>
              <a:ext cx="2412" cy="0"/>
            </a:xfrm>
            <a:prstGeom prst="straightConnector1">
              <a:avLst/>
            </a:prstGeom>
            <a:noFill/>
            <a:ln w="19050" cap="flat" cmpd="sng">
              <a:solidFill>
                <a:schemeClr val="dk1"/>
              </a:solidFill>
              <a:prstDash val="dashDot"/>
              <a:round/>
              <a:headEnd type="none" w="med" len="med"/>
              <a:tailEnd type="none" w="med" len="med"/>
            </a:ln>
          </p:spPr>
        </p:cxnSp>
      </p:gr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4"/>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t>5  -  Buckling-Restrained Braced Frames</a:t>
            </a:r>
            <a:endParaRPr/>
          </a:p>
        </p:txBody>
      </p:sp>
      <p:sp>
        <p:nvSpPr>
          <p:cNvPr id="85" name="Google Shape;85;p4"/>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rgbClr val="000000"/>
              </a:buClr>
              <a:buSzPts val="3200"/>
              <a:buFont typeface="Arial"/>
              <a:buChar char="•"/>
            </a:pPr>
            <a:r>
              <a:rPr lang="en-US">
                <a:latin typeface="Calibri"/>
                <a:ea typeface="Calibri"/>
                <a:cs typeface="Calibri"/>
                <a:sym typeface="Calibri"/>
              </a:rPr>
              <a:t>Description and Basic Behavior of Buckling-Restrained Braced Frames and Buckling-Restrained Braces</a:t>
            </a:r>
            <a:endParaRPr/>
          </a:p>
          <a:p>
            <a:pPr marL="457200" lvl="0" indent="-457200" algn="l" rtl="0">
              <a:spcBef>
                <a:spcPts val="640"/>
              </a:spcBef>
              <a:spcAft>
                <a:spcPts val="0"/>
              </a:spcAft>
              <a:buClr>
                <a:srgbClr val="000000"/>
              </a:buClr>
              <a:buSzPts val="3200"/>
              <a:buFont typeface="Arial"/>
              <a:buChar char="•"/>
            </a:pPr>
            <a:r>
              <a:rPr lang="en-US">
                <a:latin typeface="Calibri"/>
                <a:ea typeface="Calibri"/>
                <a:cs typeface="Calibri"/>
                <a:sym typeface="Calibri"/>
              </a:rPr>
              <a:t>AISC Seismic Provisions for Buckling-Restrained Braced Frames</a:t>
            </a:r>
            <a:endParaRPr/>
          </a:p>
          <a:p>
            <a:pPr marL="0" lvl="0" indent="0" algn="l" rtl="0">
              <a:spcBef>
                <a:spcPts val="640"/>
              </a:spcBef>
              <a:spcAft>
                <a:spcPts val="0"/>
              </a:spcAft>
              <a:buClr>
                <a:srgbClr val="000000"/>
              </a:buClr>
              <a:buSzPts val="3200"/>
              <a:buFont typeface="Calibri"/>
              <a:buNone/>
            </a:pPr>
            <a:endParaRPr/>
          </a:p>
        </p:txBody>
      </p:sp>
      <p:sp>
        <p:nvSpPr>
          <p:cNvPr id="86" name="Google Shape;86;p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sp>
        <p:nvSpPr>
          <p:cNvPr id="87" name="Google Shape;87;p4"/>
          <p:cNvSpPr/>
          <p:nvPr/>
        </p:nvSpPr>
        <p:spPr>
          <a:xfrm>
            <a:off x="659034" y="1628800"/>
            <a:ext cx="11089232" cy="1177606"/>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i="0" u="none" strike="noStrike" cap="none">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68"/>
        <p:cNvGrpSpPr/>
        <p:nvPr/>
      </p:nvGrpSpPr>
      <p:grpSpPr>
        <a:xfrm>
          <a:off x="0" y="0"/>
          <a:ext cx="0" cy="0"/>
          <a:chOff x="0" y="0"/>
          <a:chExt cx="0" cy="0"/>
        </a:xfrm>
      </p:grpSpPr>
      <p:sp>
        <p:nvSpPr>
          <p:cNvPr id="1669" name="Google Shape;1669;p40"/>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670" name="Google Shape;1670;p40"/>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671" name="Google Shape;1671;p4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40</a:t>
            </a:fld>
            <a:endParaRPr/>
          </a:p>
        </p:txBody>
      </p:sp>
      <p:sp>
        <p:nvSpPr>
          <p:cNvPr id="1672" name="Google Shape;1672;p40"/>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K3.2 Subassemblage Test Specimen</a:t>
            </a:r>
            <a:endParaRPr sz="2400" b="1" u="sng">
              <a:solidFill>
                <a:schemeClr val="dk1"/>
              </a:solidFill>
              <a:latin typeface="Arial"/>
              <a:ea typeface="Arial"/>
              <a:cs typeface="Arial"/>
              <a:sym typeface="Arial"/>
            </a:endParaRPr>
          </a:p>
        </p:txBody>
      </p:sp>
      <p:sp>
        <p:nvSpPr>
          <p:cNvPr id="1673" name="Google Shape;1673;p40"/>
          <p:cNvSpPr txBox="1"/>
          <p:nvPr/>
        </p:nvSpPr>
        <p:spPr>
          <a:xfrm>
            <a:off x="965108" y="1903967"/>
            <a:ext cx="58353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Scale Requirements for Test Specimens:</a:t>
            </a:r>
            <a:endParaRPr/>
          </a:p>
        </p:txBody>
      </p:sp>
      <p:sp>
        <p:nvSpPr>
          <p:cNvPr id="1674" name="Google Shape;1674;p40"/>
          <p:cNvSpPr txBox="1"/>
          <p:nvPr/>
        </p:nvSpPr>
        <p:spPr>
          <a:xfrm>
            <a:off x="1127448" y="2725581"/>
            <a:ext cx="4824536" cy="476424"/>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1. Brace Test Specimen (K3.3c)</a:t>
            </a:r>
            <a:endParaRPr/>
          </a:p>
        </p:txBody>
      </p:sp>
      <p:sp>
        <p:nvSpPr>
          <p:cNvPr id="1675" name="Google Shape;1675;p40"/>
          <p:cNvSpPr txBox="1"/>
          <p:nvPr/>
        </p:nvSpPr>
        <p:spPr>
          <a:xfrm>
            <a:off x="1127448" y="4684556"/>
            <a:ext cx="6336704" cy="461665"/>
          </a:xfrm>
          <a:prstGeom prst="rect">
            <a:avLst/>
          </a:prstGeom>
          <a:noFill/>
          <a:ln w="19050"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2. Subassemblage Test Specimen (K3.2b)</a:t>
            </a:r>
            <a:endParaRPr/>
          </a:p>
        </p:txBody>
      </p:sp>
      <p:sp>
        <p:nvSpPr>
          <p:cNvPr id="1676" name="Google Shape;1676;p40"/>
          <p:cNvSpPr txBox="1"/>
          <p:nvPr/>
        </p:nvSpPr>
        <p:spPr>
          <a:xfrm>
            <a:off x="1810073" y="3440428"/>
            <a:ext cx="72104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1" dirty="0">
                <a:solidFill>
                  <a:schemeClr val="dk1"/>
                </a:solidFill>
                <a:latin typeface="Arial Narrow"/>
                <a:ea typeface="Arial Narrow"/>
                <a:cs typeface="Arial Narrow"/>
                <a:sym typeface="Arial Narrow"/>
              </a:rPr>
              <a:t>0.5 [ </a:t>
            </a:r>
            <a:r>
              <a:rPr lang="en-US" sz="2800" b="1" i="1" dirty="0" err="1">
                <a:solidFill>
                  <a:schemeClr val="dk1"/>
                </a:solidFill>
                <a:latin typeface="Arial Narrow"/>
                <a:ea typeface="Arial Narrow"/>
                <a:cs typeface="Arial Narrow"/>
                <a:sym typeface="Arial Narrow"/>
              </a:rPr>
              <a:t>P</a:t>
            </a:r>
            <a:r>
              <a:rPr lang="en-US" sz="2800" b="1" i="1" baseline="-25000" dirty="0" err="1">
                <a:solidFill>
                  <a:schemeClr val="dk1"/>
                </a:solidFill>
                <a:latin typeface="Arial Narrow"/>
                <a:ea typeface="Arial Narrow"/>
                <a:cs typeface="Arial Narrow"/>
                <a:sym typeface="Arial Narrow"/>
              </a:rPr>
              <a:t>ysc</a:t>
            </a:r>
            <a:r>
              <a:rPr lang="en-US" sz="2800" b="1" i="1" baseline="-25000" dirty="0">
                <a:solidFill>
                  <a:schemeClr val="dk1"/>
                </a:solidFill>
                <a:latin typeface="Arial Narrow"/>
                <a:ea typeface="Arial Narrow"/>
                <a:cs typeface="Arial Narrow"/>
                <a:sym typeface="Arial Narrow"/>
              </a:rPr>
              <a:t> </a:t>
            </a:r>
            <a:r>
              <a:rPr lang="en-US" sz="2800" b="1" dirty="0">
                <a:solidFill>
                  <a:schemeClr val="dk1"/>
                </a:solidFill>
                <a:latin typeface="Arial Narrow"/>
                <a:ea typeface="Arial Narrow"/>
                <a:cs typeface="Arial Narrow"/>
                <a:sym typeface="Arial Narrow"/>
              </a:rPr>
              <a:t>]</a:t>
            </a:r>
            <a:r>
              <a:rPr lang="en-US" sz="2800" b="1" baseline="-25000" dirty="0">
                <a:solidFill>
                  <a:schemeClr val="dk1"/>
                </a:solidFill>
                <a:latin typeface="Arial Narrow"/>
                <a:ea typeface="Arial Narrow"/>
                <a:cs typeface="Arial Narrow"/>
                <a:sym typeface="Arial Narrow"/>
              </a:rPr>
              <a:t>prototype </a:t>
            </a:r>
            <a:r>
              <a:rPr lang="en-US" sz="2800" b="1" dirty="0">
                <a:solidFill>
                  <a:schemeClr val="dk1"/>
                </a:solidFill>
                <a:latin typeface="Arial Narrow"/>
                <a:ea typeface="Arial Narrow"/>
                <a:cs typeface="Arial Narrow"/>
                <a:sym typeface="Arial Narrow"/>
              </a:rPr>
              <a:t> ≤ </a:t>
            </a:r>
            <a:r>
              <a:rPr lang="en-US" sz="2800" b="1" dirty="0">
                <a:solidFill>
                  <a:schemeClr val="dk2"/>
                </a:solidFill>
                <a:latin typeface="Arial Narrow"/>
                <a:ea typeface="Arial Narrow"/>
                <a:cs typeface="Arial Narrow"/>
                <a:sym typeface="Arial Narrow"/>
              </a:rPr>
              <a:t>[ </a:t>
            </a:r>
            <a:r>
              <a:rPr lang="en-US" sz="2800" b="1" i="1" dirty="0" err="1">
                <a:solidFill>
                  <a:schemeClr val="dk2"/>
                </a:solidFill>
                <a:latin typeface="Arial Narrow"/>
                <a:ea typeface="Arial Narrow"/>
                <a:cs typeface="Arial Narrow"/>
                <a:sym typeface="Arial Narrow"/>
              </a:rPr>
              <a:t>P</a:t>
            </a:r>
            <a:r>
              <a:rPr lang="en-US" sz="2800" b="1" i="1" baseline="-25000" dirty="0" err="1">
                <a:solidFill>
                  <a:schemeClr val="dk2"/>
                </a:solidFill>
                <a:latin typeface="Arial Narrow"/>
                <a:ea typeface="Arial Narrow"/>
                <a:cs typeface="Arial Narrow"/>
                <a:sym typeface="Arial Narrow"/>
              </a:rPr>
              <a:t>ysc</a:t>
            </a:r>
            <a:r>
              <a:rPr lang="en-US" sz="2800" b="1" i="1" dirty="0">
                <a:solidFill>
                  <a:schemeClr val="dk2"/>
                </a:solidFill>
                <a:latin typeface="Arial Narrow"/>
                <a:ea typeface="Arial Narrow"/>
                <a:cs typeface="Arial Narrow"/>
                <a:sym typeface="Arial Narrow"/>
              </a:rPr>
              <a:t> </a:t>
            </a:r>
            <a:r>
              <a:rPr lang="en-US" sz="2800" b="1" dirty="0">
                <a:solidFill>
                  <a:schemeClr val="dk2"/>
                </a:solidFill>
                <a:latin typeface="Arial Narrow"/>
                <a:ea typeface="Arial Narrow"/>
                <a:cs typeface="Arial Narrow"/>
                <a:sym typeface="Arial Narrow"/>
              </a:rPr>
              <a:t>]</a:t>
            </a:r>
            <a:r>
              <a:rPr lang="en-US" sz="2800" b="1" baseline="-25000" dirty="0">
                <a:solidFill>
                  <a:schemeClr val="dk2"/>
                </a:solidFill>
                <a:latin typeface="Arial Narrow"/>
                <a:ea typeface="Arial Narrow"/>
                <a:cs typeface="Arial Narrow"/>
                <a:sym typeface="Arial Narrow"/>
              </a:rPr>
              <a:t>specimen</a:t>
            </a:r>
            <a:r>
              <a:rPr lang="en-US" sz="2800" b="1" dirty="0">
                <a:solidFill>
                  <a:schemeClr val="dk1"/>
                </a:solidFill>
                <a:latin typeface="Arial Narrow"/>
                <a:ea typeface="Arial Narrow"/>
                <a:cs typeface="Arial Narrow"/>
                <a:sym typeface="Arial Narrow"/>
              </a:rPr>
              <a:t> ≤ 1.5 [ </a:t>
            </a:r>
            <a:r>
              <a:rPr lang="en-US" sz="2800" b="1" i="1" dirty="0" err="1">
                <a:solidFill>
                  <a:schemeClr val="dk1"/>
                </a:solidFill>
                <a:latin typeface="Arial Narrow"/>
                <a:ea typeface="Arial Narrow"/>
                <a:cs typeface="Arial Narrow"/>
                <a:sym typeface="Arial Narrow"/>
              </a:rPr>
              <a:t>P</a:t>
            </a:r>
            <a:r>
              <a:rPr lang="en-US" sz="2800" b="1" i="1" baseline="-25000" dirty="0" err="1">
                <a:solidFill>
                  <a:schemeClr val="dk1"/>
                </a:solidFill>
                <a:latin typeface="Arial Narrow"/>
                <a:ea typeface="Arial Narrow"/>
                <a:cs typeface="Arial Narrow"/>
                <a:sym typeface="Arial Narrow"/>
              </a:rPr>
              <a:t>ysc</a:t>
            </a:r>
            <a:r>
              <a:rPr lang="en-US" sz="2800" b="1" i="1" baseline="-25000" dirty="0">
                <a:solidFill>
                  <a:schemeClr val="dk1"/>
                </a:solidFill>
                <a:latin typeface="Arial Narrow"/>
                <a:ea typeface="Arial Narrow"/>
                <a:cs typeface="Arial Narrow"/>
                <a:sym typeface="Arial Narrow"/>
              </a:rPr>
              <a:t> </a:t>
            </a:r>
            <a:r>
              <a:rPr lang="en-US" sz="2800" b="1" dirty="0">
                <a:solidFill>
                  <a:schemeClr val="dk1"/>
                </a:solidFill>
                <a:latin typeface="Arial Narrow"/>
                <a:ea typeface="Arial Narrow"/>
                <a:cs typeface="Arial Narrow"/>
                <a:sym typeface="Arial Narrow"/>
              </a:rPr>
              <a:t>]</a:t>
            </a:r>
            <a:r>
              <a:rPr lang="en-US" sz="2800" b="1" baseline="-25000" dirty="0">
                <a:solidFill>
                  <a:schemeClr val="dk1"/>
                </a:solidFill>
                <a:latin typeface="Arial Narrow"/>
                <a:ea typeface="Arial Narrow"/>
                <a:cs typeface="Arial Narrow"/>
                <a:sym typeface="Arial Narrow"/>
              </a:rPr>
              <a:t>prototype </a:t>
            </a:r>
            <a:endParaRPr dirty="0"/>
          </a:p>
        </p:txBody>
      </p:sp>
      <p:sp>
        <p:nvSpPr>
          <p:cNvPr id="1677" name="Google Shape;1677;p40"/>
          <p:cNvSpPr txBox="1"/>
          <p:nvPr/>
        </p:nvSpPr>
        <p:spPr>
          <a:xfrm>
            <a:off x="1810073" y="5384644"/>
            <a:ext cx="721042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Narrow"/>
              <a:buNone/>
            </a:pPr>
            <a:r>
              <a:rPr lang="en-US" sz="2800" b="1">
                <a:solidFill>
                  <a:schemeClr val="dk2"/>
                </a:solidFill>
                <a:latin typeface="Arial Narrow"/>
                <a:ea typeface="Arial Narrow"/>
                <a:cs typeface="Arial Narrow"/>
                <a:sym typeface="Arial Narrow"/>
              </a:rPr>
              <a:t>[ </a:t>
            </a:r>
            <a:r>
              <a:rPr lang="en-US" sz="2800" b="1" i="1">
                <a:solidFill>
                  <a:schemeClr val="dk2"/>
                </a:solidFill>
                <a:latin typeface="Arial Narrow"/>
                <a:ea typeface="Arial Narrow"/>
                <a:cs typeface="Arial Narrow"/>
                <a:sym typeface="Arial Narrow"/>
              </a:rPr>
              <a:t>P</a:t>
            </a:r>
            <a:r>
              <a:rPr lang="en-US" sz="2800" b="1" i="1" baseline="-25000">
                <a:solidFill>
                  <a:schemeClr val="dk2"/>
                </a:solidFill>
                <a:latin typeface="Arial Narrow"/>
                <a:ea typeface="Arial Narrow"/>
                <a:cs typeface="Arial Narrow"/>
                <a:sym typeface="Arial Narrow"/>
              </a:rPr>
              <a:t>ysc</a:t>
            </a:r>
            <a:r>
              <a:rPr lang="en-US" sz="2800" b="1" i="1">
                <a:solidFill>
                  <a:schemeClr val="dk2"/>
                </a:solidFill>
                <a:latin typeface="Arial Narrow"/>
                <a:ea typeface="Arial Narrow"/>
                <a:cs typeface="Arial Narrow"/>
                <a:sym typeface="Arial Narrow"/>
              </a:rPr>
              <a:t> </a:t>
            </a:r>
            <a:r>
              <a:rPr lang="en-US" sz="2800" b="1">
                <a:solidFill>
                  <a:schemeClr val="dk2"/>
                </a:solidFill>
                <a:latin typeface="Arial Narrow"/>
                <a:ea typeface="Arial Narrow"/>
                <a:cs typeface="Arial Narrow"/>
                <a:sym typeface="Arial Narrow"/>
              </a:rPr>
              <a:t>]</a:t>
            </a:r>
            <a:r>
              <a:rPr lang="en-US" sz="2800" b="1" baseline="-25000">
                <a:solidFill>
                  <a:schemeClr val="dk2"/>
                </a:solidFill>
                <a:latin typeface="Arial Narrow"/>
                <a:ea typeface="Arial Narrow"/>
                <a:cs typeface="Arial Narrow"/>
                <a:sym typeface="Arial Narrow"/>
              </a:rPr>
              <a:t>specimen</a:t>
            </a:r>
            <a:r>
              <a:rPr lang="en-US" sz="2800" b="1">
                <a:solidFill>
                  <a:schemeClr val="dk1"/>
                </a:solidFill>
                <a:latin typeface="Arial Narrow"/>
                <a:ea typeface="Arial Narrow"/>
                <a:cs typeface="Arial Narrow"/>
                <a:sym typeface="Arial Narrow"/>
              </a:rPr>
              <a:t>  ≥  0.9 [ </a:t>
            </a:r>
            <a:r>
              <a:rPr lang="en-US" sz="2800" b="1" i="1">
                <a:solidFill>
                  <a:schemeClr val="dk1"/>
                </a:solidFill>
                <a:latin typeface="Arial Narrow"/>
                <a:ea typeface="Arial Narrow"/>
                <a:cs typeface="Arial Narrow"/>
                <a:sym typeface="Arial Narrow"/>
              </a:rPr>
              <a:t>P</a:t>
            </a:r>
            <a:r>
              <a:rPr lang="en-US" sz="2800" b="1" i="1" baseline="-25000">
                <a:solidFill>
                  <a:schemeClr val="dk1"/>
                </a:solidFill>
                <a:latin typeface="Arial Narrow"/>
                <a:ea typeface="Arial Narrow"/>
                <a:cs typeface="Arial Narrow"/>
                <a:sym typeface="Arial Narrow"/>
              </a:rPr>
              <a:t>ysc </a:t>
            </a:r>
            <a:r>
              <a:rPr lang="en-US" sz="2800" b="1">
                <a:solidFill>
                  <a:schemeClr val="dk1"/>
                </a:solidFill>
                <a:latin typeface="Arial Narrow"/>
                <a:ea typeface="Arial Narrow"/>
                <a:cs typeface="Arial Narrow"/>
                <a:sym typeface="Arial Narrow"/>
              </a:rPr>
              <a:t>]</a:t>
            </a:r>
            <a:r>
              <a:rPr lang="en-US" sz="2800" b="1" baseline="-25000">
                <a:solidFill>
                  <a:schemeClr val="dk1"/>
                </a:solidFill>
                <a:latin typeface="Arial Narrow"/>
                <a:ea typeface="Arial Narrow"/>
                <a:cs typeface="Arial Narrow"/>
                <a:sym typeface="Arial Narrow"/>
              </a:rPr>
              <a:t>prototype </a:t>
            </a:r>
            <a:endParaRP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82"/>
        <p:cNvGrpSpPr/>
        <p:nvPr/>
      </p:nvGrpSpPr>
      <p:grpSpPr>
        <a:xfrm>
          <a:off x="0" y="0"/>
          <a:ext cx="0" cy="0"/>
          <a:chOff x="0" y="0"/>
          <a:chExt cx="0" cy="0"/>
        </a:xfrm>
      </p:grpSpPr>
      <p:sp>
        <p:nvSpPr>
          <p:cNvPr id="1683" name="Google Shape;1683;p41"/>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684" name="Google Shape;1684;p41"/>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685" name="Google Shape;1685;p4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41</a:t>
            </a:fld>
            <a:endParaRPr/>
          </a:p>
        </p:txBody>
      </p:sp>
      <p:sp>
        <p:nvSpPr>
          <p:cNvPr id="1686" name="Google Shape;1686;p41"/>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K3.4c Loading Sequence</a:t>
            </a:r>
            <a:endParaRPr sz="2400" b="1" u="sng">
              <a:solidFill>
                <a:schemeClr val="dk1"/>
              </a:solidFill>
              <a:latin typeface="Arial"/>
              <a:ea typeface="Arial"/>
              <a:cs typeface="Arial"/>
              <a:sym typeface="Arial"/>
            </a:endParaRPr>
          </a:p>
        </p:txBody>
      </p:sp>
      <p:sp>
        <p:nvSpPr>
          <p:cNvPr id="1687" name="Google Shape;1687;p41"/>
          <p:cNvSpPr txBox="1"/>
          <p:nvPr/>
        </p:nvSpPr>
        <p:spPr>
          <a:xfrm>
            <a:off x="965108" y="1903967"/>
            <a:ext cx="583531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Definitions:</a:t>
            </a:r>
            <a:endParaRPr/>
          </a:p>
        </p:txBody>
      </p:sp>
      <p:sp>
        <p:nvSpPr>
          <p:cNvPr id="1688" name="Google Shape;1688;p41"/>
          <p:cNvSpPr txBox="1"/>
          <p:nvPr/>
        </p:nvSpPr>
        <p:spPr>
          <a:xfrm>
            <a:off x="1245592" y="2579887"/>
            <a:ext cx="10078824" cy="1286466"/>
          </a:xfrm>
          <a:prstGeom prst="rect">
            <a:avLst/>
          </a:prstGeom>
          <a:noFill/>
          <a:ln>
            <a:noFill/>
          </a:ln>
        </p:spPr>
        <p:txBody>
          <a:bodyPr spcFirstLastPara="1" wrap="square" lIns="91425" tIns="45700" rIns="91425" bIns="45700" anchor="t" anchorCtr="0">
            <a:spAutoFit/>
          </a:bodyPr>
          <a:lstStyle/>
          <a:p>
            <a:pPr marL="914400" marR="0" lvl="0" indent="-914400" algn="l" defTabSz="690563" rtl="0">
              <a:lnSpc>
                <a:spcPct val="80000"/>
              </a:lnSpc>
              <a:spcBef>
                <a:spcPts val="0"/>
              </a:spcBef>
              <a:spcAft>
                <a:spcPts val="0"/>
              </a:spcAft>
              <a:buClr>
                <a:schemeClr val="dk1"/>
              </a:buClr>
              <a:buSzPts val="2400"/>
              <a:buFont typeface="Arial"/>
              <a:buNone/>
            </a:pP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a:t>
            </a:r>
            <a:r>
              <a:rPr lang="en-US" sz="2400" b="0" dirty="0">
                <a:solidFill>
                  <a:schemeClr val="dk1"/>
                </a:solidFill>
                <a:latin typeface="Arial Narrow"/>
                <a:ea typeface="Arial Narrow"/>
                <a:cs typeface="Arial Narrow"/>
                <a:sym typeface="Arial Narrow"/>
              </a:rPr>
              <a:t>	=</a:t>
            </a:r>
            <a:r>
              <a:rPr lang="en-US" sz="2400" dirty="0">
                <a:solidFill>
                  <a:schemeClr val="dk1"/>
                </a:solidFill>
                <a:latin typeface="Arial Narrow"/>
                <a:ea typeface="Arial Narrow"/>
                <a:cs typeface="Arial Narrow"/>
                <a:sym typeface="Arial Narrow"/>
              </a:rPr>
              <a:t>	</a:t>
            </a:r>
            <a:r>
              <a:rPr lang="en-US" sz="2400" b="0" dirty="0">
                <a:solidFill>
                  <a:schemeClr val="dk1"/>
                </a:solidFill>
                <a:latin typeface="Arial Narrow"/>
                <a:ea typeface="Arial Narrow"/>
                <a:cs typeface="Arial Narrow"/>
                <a:sym typeface="Arial Narrow"/>
              </a:rPr>
              <a:t>deformation quantity used to control test</a:t>
            </a:r>
            <a:endParaRPr dirty="0"/>
          </a:p>
          <a:p>
            <a:pPr marL="914400" marR="0" lvl="0" indent="-914400" algn="l" defTabSz="690563" rtl="0">
              <a:lnSpc>
                <a:spcPct val="80000"/>
              </a:lnSpc>
              <a:spcBef>
                <a:spcPts val="1200"/>
              </a:spcBef>
              <a:spcAft>
                <a:spcPts val="0"/>
              </a:spcAft>
              <a:buClr>
                <a:schemeClr val="dk1"/>
              </a:buClr>
              <a:buSzPts val="2400"/>
              <a:buFont typeface="Arial Narrow"/>
              <a:buNone/>
            </a:pPr>
            <a:r>
              <a:rPr lang="en-US" sz="2400" b="0" dirty="0">
                <a:solidFill>
                  <a:schemeClr val="dk1"/>
                </a:solidFill>
                <a:latin typeface="Arial Narrow"/>
                <a:ea typeface="Arial Narrow"/>
                <a:cs typeface="Arial Narrow"/>
                <a:sym typeface="Arial Narrow"/>
              </a:rPr>
              <a:t>	=	total brace axial deformation for the </a:t>
            </a:r>
            <a:r>
              <a:rPr lang="en-US" sz="2400" b="1" i="1" dirty="0">
                <a:solidFill>
                  <a:schemeClr val="dk2"/>
                </a:solidFill>
                <a:latin typeface="Arial Narrow"/>
                <a:ea typeface="Arial Narrow"/>
                <a:cs typeface="Arial Narrow"/>
                <a:sym typeface="Arial Narrow"/>
              </a:rPr>
              <a:t>brace test specimen</a:t>
            </a:r>
            <a:endParaRPr sz="2400" b="1" i="1" dirty="0">
              <a:solidFill>
                <a:schemeClr val="dk1"/>
              </a:solidFill>
              <a:latin typeface="Arial Narrow"/>
              <a:ea typeface="Arial Narrow"/>
              <a:cs typeface="Arial Narrow"/>
              <a:sym typeface="Arial Narrow"/>
            </a:endParaRPr>
          </a:p>
          <a:p>
            <a:pPr marL="914400" marR="0" lvl="0" indent="-914400" algn="l" defTabSz="690563" rtl="0">
              <a:lnSpc>
                <a:spcPct val="80000"/>
              </a:lnSpc>
              <a:spcBef>
                <a:spcPts val="1200"/>
              </a:spcBef>
              <a:spcAft>
                <a:spcPts val="0"/>
              </a:spcAft>
              <a:buClr>
                <a:schemeClr val="dk1"/>
              </a:buClr>
              <a:buSzPts val="2400"/>
              <a:buFont typeface="Arial Narrow"/>
              <a:buNone/>
            </a:pPr>
            <a:r>
              <a:rPr lang="en-US" sz="2400" b="0" dirty="0">
                <a:solidFill>
                  <a:schemeClr val="dk1"/>
                </a:solidFill>
                <a:latin typeface="Arial Narrow"/>
                <a:ea typeface="Arial Narrow"/>
                <a:cs typeface="Arial Narrow"/>
                <a:sym typeface="Arial Narrow"/>
              </a:rPr>
              <a:t>	=	total brace end rotation for the </a:t>
            </a:r>
            <a:r>
              <a:rPr lang="en-US" sz="2400" b="1" i="1" dirty="0" err="1">
                <a:solidFill>
                  <a:schemeClr val="dk2"/>
                </a:solidFill>
                <a:latin typeface="Arial Narrow"/>
                <a:ea typeface="Arial Narrow"/>
                <a:cs typeface="Arial Narrow"/>
                <a:sym typeface="Arial Narrow"/>
              </a:rPr>
              <a:t>subassemblage</a:t>
            </a:r>
            <a:r>
              <a:rPr lang="en-US" sz="2400" b="1" i="1" dirty="0">
                <a:solidFill>
                  <a:schemeClr val="dk2"/>
                </a:solidFill>
                <a:latin typeface="Arial Narrow"/>
                <a:ea typeface="Arial Narrow"/>
                <a:cs typeface="Arial Narrow"/>
                <a:sym typeface="Arial Narrow"/>
              </a:rPr>
              <a:t> test specimen</a:t>
            </a:r>
            <a:endParaRPr sz="2400" b="1" i="1" dirty="0">
              <a:solidFill>
                <a:schemeClr val="dk2"/>
              </a:solidFill>
              <a:latin typeface="Arial Narrow"/>
              <a:ea typeface="Arial Narrow"/>
              <a:cs typeface="Arial Narrow"/>
              <a:sym typeface="Arial Narrow"/>
            </a:endParaRPr>
          </a:p>
        </p:txBody>
      </p:sp>
      <p:sp>
        <p:nvSpPr>
          <p:cNvPr id="1689" name="Google Shape;1689;p41"/>
          <p:cNvSpPr txBox="1"/>
          <p:nvPr/>
        </p:nvSpPr>
        <p:spPr>
          <a:xfrm>
            <a:off x="1245592" y="4224115"/>
            <a:ext cx="10673211" cy="830956"/>
          </a:xfrm>
          <a:prstGeom prst="rect">
            <a:avLst/>
          </a:prstGeom>
          <a:noFill/>
          <a:ln>
            <a:noFill/>
          </a:ln>
        </p:spPr>
        <p:txBody>
          <a:bodyPr spcFirstLastPara="1" wrap="square" lIns="91425" tIns="45700" rIns="91425" bIns="45700" anchor="t" anchorCtr="0">
            <a:spAutoFit/>
          </a:bodyPr>
          <a:lstStyle/>
          <a:p>
            <a:pPr marL="914400" marR="0" lvl="0" indent="-914400" algn="l" defTabSz="690563" rtl="0">
              <a:spcBef>
                <a:spcPts val="0"/>
              </a:spcBef>
              <a:spcAft>
                <a:spcPts val="0"/>
              </a:spcAft>
              <a:buClr>
                <a:schemeClr val="dk1"/>
              </a:buClr>
              <a:buSzPts val="2400"/>
              <a:buFont typeface="Arial"/>
              <a:buNone/>
            </a:pP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bm</a:t>
            </a:r>
            <a:r>
              <a:rPr lang="en-US" sz="2400" b="0" dirty="0">
                <a:solidFill>
                  <a:schemeClr val="dk1"/>
                </a:solidFill>
                <a:latin typeface="Arial Narrow"/>
                <a:ea typeface="Arial Narrow"/>
                <a:cs typeface="Arial Narrow"/>
                <a:sym typeface="Arial Narrow"/>
              </a:rPr>
              <a:t>	=	value of deformation quantity, </a:t>
            </a:r>
            <a:r>
              <a:rPr lang="en-US" sz="2400" b="0" i="1" dirty="0" err="1">
                <a:solidFill>
                  <a:schemeClr val="dk1"/>
                </a:solidFill>
                <a:latin typeface="Arial Narrow"/>
                <a:ea typeface="Arial Narrow"/>
                <a:cs typeface="Arial Narrow"/>
                <a:sym typeface="Arial Narrow"/>
              </a:rPr>
              <a:t>Δ</a:t>
            </a:r>
            <a:r>
              <a:rPr lang="en-US" sz="2400" b="0" i="1" baseline="-25000" dirty="0" err="1">
                <a:solidFill>
                  <a:schemeClr val="dk1"/>
                </a:solidFill>
                <a:latin typeface="Arial Narrow"/>
                <a:ea typeface="Arial Narrow"/>
                <a:cs typeface="Arial Narrow"/>
                <a:sym typeface="Arial Narrow"/>
              </a:rPr>
              <a:t>b</a:t>
            </a:r>
            <a:r>
              <a:rPr lang="en-US" sz="2400" b="0" dirty="0">
                <a:solidFill>
                  <a:schemeClr val="dk1"/>
                </a:solidFill>
                <a:latin typeface="Arial Narrow"/>
                <a:ea typeface="Arial Narrow"/>
                <a:cs typeface="Arial Narrow"/>
                <a:sym typeface="Arial Narrow"/>
              </a:rPr>
              <a:t>, corresponding to the </a:t>
            </a:r>
            <a:r>
              <a:rPr lang="en-US" sz="2400" b="1" i="1" dirty="0">
                <a:solidFill>
                  <a:schemeClr val="dk2"/>
                </a:solidFill>
                <a:latin typeface="Arial Narrow"/>
                <a:ea typeface="Arial Narrow"/>
                <a:cs typeface="Arial Narrow"/>
                <a:sym typeface="Arial Narrow"/>
              </a:rPr>
              <a:t>design earthquake 	displacement</a:t>
            </a:r>
            <a:endParaRPr sz="2400" b="1" i="1" dirty="0">
              <a:solidFill>
                <a:schemeClr val="dk2"/>
              </a:solidFill>
              <a:latin typeface="Arial Narrow"/>
              <a:ea typeface="Arial Narrow"/>
              <a:cs typeface="Arial Narrow"/>
              <a:sym typeface="Arial Narrow"/>
            </a:endParaRPr>
          </a:p>
        </p:txBody>
      </p:sp>
      <p:sp>
        <p:nvSpPr>
          <p:cNvPr id="1690" name="Google Shape;1690;p41"/>
          <p:cNvSpPr txBox="1"/>
          <p:nvPr/>
        </p:nvSpPr>
        <p:spPr>
          <a:xfrm>
            <a:off x="1245593" y="5344890"/>
            <a:ext cx="10496464" cy="461624"/>
          </a:xfrm>
          <a:prstGeom prst="rect">
            <a:avLst/>
          </a:prstGeom>
          <a:noFill/>
          <a:ln>
            <a:noFill/>
          </a:ln>
        </p:spPr>
        <p:txBody>
          <a:bodyPr spcFirstLastPara="1" wrap="square" lIns="91425" tIns="45700" rIns="91425" bIns="45700" anchor="t" anchorCtr="0">
            <a:spAutoFit/>
          </a:bodyPr>
          <a:lstStyle/>
          <a:p>
            <a:pPr marL="914400" marR="0" lvl="0" indent="-914400" algn="l" defTabSz="690563" rtl="0">
              <a:spcBef>
                <a:spcPts val="0"/>
              </a:spcBef>
              <a:spcAft>
                <a:spcPts val="0"/>
              </a:spcAft>
              <a:buClr>
                <a:schemeClr val="dk1"/>
              </a:buClr>
              <a:buSzPts val="2400"/>
              <a:buFont typeface="Arial"/>
              <a:buNone/>
            </a:pP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by</a:t>
            </a:r>
            <a:r>
              <a:rPr lang="en-US" sz="2400" b="0" dirty="0">
                <a:solidFill>
                  <a:schemeClr val="dk1"/>
                </a:solidFill>
                <a:latin typeface="Arial Narrow"/>
                <a:ea typeface="Arial Narrow"/>
                <a:cs typeface="Arial Narrow"/>
                <a:sym typeface="Arial Narrow"/>
              </a:rPr>
              <a:t>	=	value of deformation quantity, </a:t>
            </a:r>
            <a:r>
              <a:rPr lang="en-US" sz="2400" b="0" i="1" dirty="0" err="1">
                <a:solidFill>
                  <a:schemeClr val="dk1"/>
                </a:solidFill>
                <a:latin typeface="Arial Narrow"/>
                <a:ea typeface="Arial Narrow"/>
                <a:cs typeface="Arial Narrow"/>
                <a:sym typeface="Arial Narrow"/>
              </a:rPr>
              <a:t>Δ</a:t>
            </a:r>
            <a:r>
              <a:rPr lang="en-US" sz="2400" b="0" i="1" baseline="-25000" dirty="0" err="1">
                <a:solidFill>
                  <a:schemeClr val="dk1"/>
                </a:solidFill>
                <a:latin typeface="Arial Narrow"/>
                <a:ea typeface="Arial Narrow"/>
                <a:cs typeface="Arial Narrow"/>
                <a:sym typeface="Arial Narrow"/>
              </a:rPr>
              <a:t>b</a:t>
            </a:r>
            <a:r>
              <a:rPr lang="en-US" sz="2400" b="0" dirty="0">
                <a:solidFill>
                  <a:schemeClr val="dk1"/>
                </a:solidFill>
                <a:latin typeface="Arial Narrow"/>
                <a:ea typeface="Arial Narrow"/>
                <a:cs typeface="Arial Narrow"/>
                <a:sym typeface="Arial Narrow"/>
              </a:rPr>
              <a:t>, at first significant yield of the test specimen</a:t>
            </a:r>
            <a:endParaRPr sz="2400" b="0" dirty="0">
              <a:solidFill>
                <a:schemeClr val="dk2"/>
              </a:solidFill>
              <a:latin typeface="Arial Narrow"/>
              <a:ea typeface="Arial Narrow"/>
              <a:cs typeface="Arial Narrow"/>
              <a:sym typeface="Arial Narrow"/>
            </a:endParaRP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95"/>
        <p:cNvGrpSpPr/>
        <p:nvPr/>
      </p:nvGrpSpPr>
      <p:grpSpPr>
        <a:xfrm>
          <a:off x="0" y="0"/>
          <a:ext cx="0" cy="0"/>
          <a:chOff x="0" y="0"/>
          <a:chExt cx="0" cy="0"/>
        </a:xfrm>
      </p:grpSpPr>
      <p:sp>
        <p:nvSpPr>
          <p:cNvPr id="1696" name="Google Shape;1696;p42"/>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697" name="Google Shape;1697;p42"/>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698" name="Google Shape;1698;p4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42</a:t>
            </a:fld>
            <a:endParaRPr/>
          </a:p>
        </p:txBody>
      </p:sp>
      <p:sp>
        <p:nvSpPr>
          <p:cNvPr id="1699" name="Google Shape;1699;p42"/>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K3.4c Loading Sequence</a:t>
            </a:r>
            <a:endParaRPr sz="2400" b="1" u="sng">
              <a:solidFill>
                <a:schemeClr val="dk1"/>
              </a:solidFill>
              <a:latin typeface="Arial"/>
              <a:ea typeface="Arial"/>
              <a:cs typeface="Arial"/>
              <a:sym typeface="Arial"/>
            </a:endParaRPr>
          </a:p>
        </p:txBody>
      </p:sp>
      <p:sp>
        <p:nvSpPr>
          <p:cNvPr id="1700" name="Google Shape;1700;p42"/>
          <p:cNvSpPr txBox="1"/>
          <p:nvPr/>
        </p:nvSpPr>
        <p:spPr>
          <a:xfrm>
            <a:off x="965109" y="2086569"/>
            <a:ext cx="10363471" cy="1169511"/>
          </a:xfrm>
          <a:prstGeom prst="rect">
            <a:avLst/>
          </a:prstGeom>
          <a:noFill/>
          <a:ln>
            <a:noFill/>
          </a:ln>
        </p:spPr>
        <p:txBody>
          <a:bodyPr spcFirstLastPara="1" wrap="square" lIns="91425" tIns="45700" rIns="91425" bIns="45700" anchor="t" anchorCtr="0">
            <a:spAutoFit/>
          </a:bodyPr>
          <a:lstStyle/>
          <a:p>
            <a:pPr marL="0" marR="0" lvl="0" indent="0" algn="l" rtl="0">
              <a:lnSpc>
                <a:spcPct val="125000"/>
              </a:lnSpc>
              <a:spcBef>
                <a:spcPts val="0"/>
              </a:spcBef>
              <a:spcAft>
                <a:spcPts val="0"/>
              </a:spcAft>
              <a:buClr>
                <a:schemeClr val="dk1"/>
              </a:buClr>
              <a:buSzPts val="2800"/>
              <a:buFont typeface="Arial"/>
              <a:buNone/>
            </a:pPr>
            <a:r>
              <a:rPr lang="en-US" sz="2800" b="0" dirty="0">
                <a:solidFill>
                  <a:schemeClr val="dk1"/>
                </a:solidFill>
                <a:latin typeface="Arial"/>
                <a:ea typeface="Arial"/>
                <a:cs typeface="Arial"/>
                <a:sym typeface="Arial"/>
              </a:rPr>
              <a:t>When calculating </a:t>
            </a:r>
            <a:r>
              <a:rPr lang="en-US" sz="2800" b="1" i="1" dirty="0" err="1">
                <a:solidFill>
                  <a:schemeClr val="dk1"/>
                </a:solidFill>
                <a:latin typeface="Arial"/>
                <a:ea typeface="Arial"/>
                <a:cs typeface="Arial"/>
                <a:sym typeface="Arial"/>
              </a:rPr>
              <a:t>Δ</a:t>
            </a:r>
            <a:r>
              <a:rPr lang="en-US" sz="2800" b="1" i="1" baseline="-25000" dirty="0" err="1">
                <a:solidFill>
                  <a:schemeClr val="dk1"/>
                </a:solidFill>
                <a:latin typeface="Arial"/>
                <a:ea typeface="Arial"/>
                <a:cs typeface="Arial"/>
                <a:sym typeface="Arial"/>
              </a:rPr>
              <a:t>bm</a:t>
            </a:r>
            <a:r>
              <a:rPr lang="en-US" sz="2800" b="0" dirty="0">
                <a:solidFill>
                  <a:schemeClr val="dk1"/>
                </a:solidFill>
                <a:latin typeface="Arial"/>
                <a:ea typeface="Arial"/>
                <a:cs typeface="Arial"/>
                <a:sym typeface="Arial"/>
              </a:rPr>
              <a:t>, the </a:t>
            </a:r>
            <a:r>
              <a:rPr lang="en-US" sz="2800" b="1" i="1" dirty="0">
                <a:solidFill>
                  <a:schemeClr val="dk2"/>
                </a:solidFill>
                <a:latin typeface="Arial"/>
                <a:ea typeface="Arial"/>
                <a:cs typeface="Arial"/>
                <a:sym typeface="Arial"/>
              </a:rPr>
              <a:t>design earthquake displacement </a:t>
            </a:r>
            <a:r>
              <a:rPr lang="en-US" sz="2800" b="0" dirty="0">
                <a:solidFill>
                  <a:schemeClr val="dk1"/>
                </a:solidFill>
                <a:latin typeface="Arial"/>
                <a:ea typeface="Arial"/>
                <a:cs typeface="Arial"/>
                <a:sym typeface="Arial"/>
              </a:rPr>
              <a:t>shall not be taken less that 0.01 × story height</a:t>
            </a:r>
            <a:endParaRPr dirty="0"/>
          </a:p>
        </p:txBody>
      </p:sp>
      <p:sp>
        <p:nvSpPr>
          <p:cNvPr id="1701" name="Google Shape;1701;p42"/>
          <p:cNvSpPr txBox="1"/>
          <p:nvPr/>
        </p:nvSpPr>
        <p:spPr>
          <a:xfrm>
            <a:off x="1175658" y="3980146"/>
            <a:ext cx="3570513" cy="95406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2800"/>
              <a:buFont typeface="Arial"/>
              <a:buNone/>
            </a:pPr>
            <a:r>
              <a:rPr lang="en-US" sz="2800" b="1" i="1" dirty="0">
                <a:solidFill>
                  <a:schemeClr val="dk2"/>
                </a:solidFill>
                <a:latin typeface="Arial"/>
                <a:ea typeface="Arial"/>
                <a:cs typeface="Arial"/>
                <a:sym typeface="Arial"/>
              </a:rPr>
              <a:t>Design earthquake displacement</a:t>
            </a:r>
            <a:endParaRPr dirty="0"/>
          </a:p>
        </p:txBody>
      </p:sp>
      <p:sp>
        <p:nvSpPr>
          <p:cNvPr id="1702" name="Google Shape;1702;p42"/>
          <p:cNvSpPr/>
          <p:nvPr/>
        </p:nvSpPr>
        <p:spPr>
          <a:xfrm>
            <a:off x="7133704" y="3685158"/>
            <a:ext cx="192523" cy="1544042"/>
          </a:xfrm>
          <a:prstGeom prst="leftBrace">
            <a:avLst>
              <a:gd name="adj1" fmla="val 91146"/>
              <a:gd name="adj2" fmla="val 50000"/>
            </a:avLst>
          </a:prstGeom>
          <a:noFill/>
          <a:ln w="2857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3200"/>
              <a:buFont typeface="Arial"/>
              <a:buNone/>
            </a:pPr>
            <a:endParaRPr sz="3200" b="1">
              <a:solidFill>
                <a:schemeClr val="dk1"/>
              </a:solidFill>
              <a:latin typeface="Arial Narrow"/>
              <a:ea typeface="Arial Narrow"/>
              <a:cs typeface="Arial Narrow"/>
              <a:sym typeface="Arial Narrow"/>
            </a:endParaRPr>
          </a:p>
        </p:txBody>
      </p:sp>
      <p:sp>
        <p:nvSpPr>
          <p:cNvPr id="1703" name="Google Shape;1703;p42"/>
          <p:cNvSpPr txBox="1"/>
          <p:nvPr/>
        </p:nvSpPr>
        <p:spPr>
          <a:xfrm>
            <a:off x="7488074" y="3731808"/>
            <a:ext cx="258127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Narrow"/>
              <a:buNone/>
            </a:pPr>
            <a:r>
              <a:rPr lang="en-US" sz="3200" b="1" i="1">
                <a:solidFill>
                  <a:schemeClr val="dk1"/>
                </a:solidFill>
                <a:latin typeface="Arial Narrow"/>
                <a:ea typeface="Arial Narrow"/>
                <a:cs typeface="Arial Narrow"/>
                <a:sym typeface="Arial Narrow"/>
              </a:rPr>
              <a:t>C</a:t>
            </a:r>
            <a:r>
              <a:rPr lang="en-US" sz="3200" b="1" i="1" baseline="-25000">
                <a:solidFill>
                  <a:schemeClr val="dk1"/>
                </a:solidFill>
                <a:latin typeface="Arial Narrow"/>
                <a:ea typeface="Arial Narrow"/>
                <a:cs typeface="Arial Narrow"/>
                <a:sym typeface="Arial Narrow"/>
              </a:rPr>
              <a:t>d</a:t>
            </a:r>
            <a:r>
              <a:rPr lang="en-US" sz="3200" b="1">
                <a:solidFill>
                  <a:schemeClr val="dk1"/>
                </a:solidFill>
                <a:latin typeface="Arial Narrow"/>
                <a:ea typeface="Arial Narrow"/>
                <a:cs typeface="Arial Narrow"/>
                <a:sym typeface="Arial Narrow"/>
              </a:rPr>
              <a:t> × </a:t>
            </a:r>
            <a:r>
              <a:rPr lang="en-US" sz="3200" b="1" i="1">
                <a:solidFill>
                  <a:schemeClr val="dk1"/>
                </a:solidFill>
                <a:latin typeface="Arial Narrow"/>
                <a:ea typeface="Arial Narrow"/>
                <a:cs typeface="Arial Narrow"/>
                <a:sym typeface="Arial Narrow"/>
              </a:rPr>
              <a:t>Δ</a:t>
            </a:r>
            <a:r>
              <a:rPr lang="en-US" sz="3200" b="1" i="1" baseline="-25000">
                <a:solidFill>
                  <a:schemeClr val="dk1"/>
                </a:solidFill>
                <a:latin typeface="Arial Narrow"/>
                <a:ea typeface="Arial Narrow"/>
                <a:cs typeface="Arial Narrow"/>
                <a:sym typeface="Arial Narrow"/>
              </a:rPr>
              <a:t>E</a:t>
            </a:r>
            <a:endParaRPr sz="3200" b="1" i="1">
              <a:solidFill>
                <a:schemeClr val="dk1"/>
              </a:solidFill>
              <a:latin typeface="Arial Narrow"/>
              <a:ea typeface="Arial Narrow"/>
              <a:cs typeface="Arial Narrow"/>
              <a:sym typeface="Arial Narrow"/>
            </a:endParaRPr>
          </a:p>
        </p:txBody>
      </p:sp>
      <p:sp>
        <p:nvSpPr>
          <p:cNvPr id="1704" name="Google Shape;1704;p42"/>
          <p:cNvSpPr txBox="1"/>
          <p:nvPr/>
        </p:nvSpPr>
        <p:spPr>
          <a:xfrm>
            <a:off x="7519899" y="4583039"/>
            <a:ext cx="375855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3200"/>
              <a:buFont typeface="Arial Narrow"/>
              <a:buNone/>
            </a:pPr>
            <a:r>
              <a:rPr lang="en-US" sz="3200" b="1">
                <a:solidFill>
                  <a:schemeClr val="dk1"/>
                </a:solidFill>
                <a:latin typeface="Arial Narrow"/>
                <a:ea typeface="Arial Narrow"/>
                <a:cs typeface="Arial Narrow"/>
                <a:sym typeface="Arial Narrow"/>
              </a:rPr>
              <a:t>0.01 × story height</a:t>
            </a:r>
            <a:endParaRPr/>
          </a:p>
        </p:txBody>
      </p:sp>
      <p:sp>
        <p:nvSpPr>
          <p:cNvPr id="2" name="Google Shape;1701;p42">
            <a:extLst>
              <a:ext uri="{FF2B5EF4-FFF2-40B4-BE49-F238E27FC236}">
                <a16:creationId xmlns:a16="http://schemas.microsoft.com/office/drawing/2014/main" id="{52DC5A5D-B326-6000-ED41-0E70628EC61F}"/>
              </a:ext>
            </a:extLst>
          </p:cNvPr>
          <p:cNvSpPr txBox="1"/>
          <p:nvPr/>
        </p:nvSpPr>
        <p:spPr>
          <a:xfrm>
            <a:off x="4892463" y="4195589"/>
            <a:ext cx="2290219"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a:buNone/>
            </a:pPr>
            <a:r>
              <a:rPr lang="en-US" sz="2800" b="0" dirty="0">
                <a:solidFill>
                  <a:schemeClr val="dk1"/>
                </a:solidFill>
                <a:latin typeface="Arial"/>
                <a:ea typeface="Arial"/>
                <a:cs typeface="Arial"/>
                <a:sym typeface="Arial"/>
              </a:rPr>
              <a:t>=  larger of </a:t>
            </a:r>
            <a:endParaRPr dirty="0"/>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sp>
        <p:nvSpPr>
          <p:cNvPr id="1710" name="Google Shape;1710;p43"/>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711" name="Google Shape;1711;p43"/>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12" name="Google Shape;1712;p4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43</a:t>
            </a:fld>
            <a:endParaRPr/>
          </a:p>
        </p:txBody>
      </p:sp>
      <p:sp>
        <p:nvSpPr>
          <p:cNvPr id="1713" name="Google Shape;1713;p43"/>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K3.4c Loading Sequence</a:t>
            </a:r>
            <a:endParaRPr sz="2400" b="1" u="sng">
              <a:solidFill>
                <a:schemeClr val="dk1"/>
              </a:solidFill>
              <a:latin typeface="Arial"/>
              <a:ea typeface="Arial"/>
              <a:cs typeface="Arial"/>
              <a:sym typeface="Arial"/>
            </a:endParaRPr>
          </a:p>
        </p:txBody>
      </p:sp>
      <p:sp>
        <p:nvSpPr>
          <p:cNvPr id="1714" name="Google Shape;1714;p43"/>
          <p:cNvSpPr txBox="1"/>
          <p:nvPr/>
        </p:nvSpPr>
        <p:spPr>
          <a:xfrm>
            <a:off x="1466849" y="2078089"/>
            <a:ext cx="6741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 2 cycles at:</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a:t>
            </a:r>
            <a:r>
              <a:rPr lang="en-US" sz="2400" b="1" i="1">
                <a:solidFill>
                  <a:schemeClr val="dk1"/>
                </a:solidFill>
                <a:latin typeface="Arial"/>
                <a:ea typeface="Arial"/>
                <a:cs typeface="Arial"/>
                <a:sym typeface="Arial"/>
              </a:rPr>
              <a:t> = </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by</a:t>
            </a:r>
            <a:endParaRPr sz="2400" b="1" i="1">
              <a:solidFill>
                <a:schemeClr val="dk1"/>
              </a:solidFill>
              <a:latin typeface="Arial"/>
              <a:ea typeface="Arial"/>
              <a:cs typeface="Arial"/>
              <a:sym typeface="Arial"/>
            </a:endParaRPr>
          </a:p>
        </p:txBody>
      </p:sp>
      <p:sp>
        <p:nvSpPr>
          <p:cNvPr id="1715" name="Google Shape;1715;p43"/>
          <p:cNvSpPr txBox="1"/>
          <p:nvPr/>
        </p:nvSpPr>
        <p:spPr>
          <a:xfrm>
            <a:off x="1466849" y="2606727"/>
            <a:ext cx="6741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 2 cycles at:</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a:t>
            </a:r>
            <a:r>
              <a:rPr lang="en-US" sz="2400" b="1" i="1">
                <a:solidFill>
                  <a:schemeClr val="dk1"/>
                </a:solidFill>
                <a:latin typeface="Arial"/>
                <a:ea typeface="Arial"/>
                <a:cs typeface="Arial"/>
                <a:sym typeface="Arial"/>
              </a:rPr>
              <a:t> = </a:t>
            </a:r>
            <a:r>
              <a:rPr lang="en-US" sz="2400" b="1">
                <a:solidFill>
                  <a:schemeClr val="dk1"/>
                </a:solidFill>
                <a:latin typeface="Arial"/>
                <a:ea typeface="Arial"/>
                <a:cs typeface="Arial"/>
                <a:sym typeface="Arial"/>
              </a:rPr>
              <a:t>± 0.5</a:t>
            </a: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bm</a:t>
            </a:r>
            <a:endParaRPr sz="2400" b="1" i="1" baseline="-25000">
              <a:solidFill>
                <a:schemeClr val="dk1"/>
              </a:solidFill>
              <a:latin typeface="Arial"/>
              <a:ea typeface="Arial"/>
              <a:cs typeface="Arial"/>
              <a:sym typeface="Arial"/>
            </a:endParaRPr>
          </a:p>
        </p:txBody>
      </p:sp>
      <p:sp>
        <p:nvSpPr>
          <p:cNvPr id="1716" name="Google Shape;1716;p43"/>
          <p:cNvSpPr txBox="1"/>
          <p:nvPr/>
        </p:nvSpPr>
        <p:spPr>
          <a:xfrm>
            <a:off x="1466849" y="3135364"/>
            <a:ext cx="6741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 2 cycles at:</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a:t>
            </a:r>
            <a:r>
              <a:rPr lang="en-US" sz="2400" b="1" i="1">
                <a:solidFill>
                  <a:schemeClr val="dk1"/>
                </a:solidFill>
                <a:latin typeface="Arial"/>
                <a:ea typeface="Arial"/>
                <a:cs typeface="Arial"/>
                <a:sym typeface="Arial"/>
              </a:rPr>
              <a:t> = </a:t>
            </a:r>
            <a:r>
              <a:rPr lang="en-US" sz="2400" b="1">
                <a:solidFill>
                  <a:schemeClr val="dk1"/>
                </a:solidFill>
                <a:latin typeface="Arial"/>
                <a:ea typeface="Arial"/>
                <a:cs typeface="Arial"/>
                <a:sym typeface="Arial"/>
              </a:rPr>
              <a:t>± 1.0</a:t>
            </a: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bm</a:t>
            </a:r>
            <a:endParaRPr sz="2400" b="1" i="1" baseline="-25000">
              <a:solidFill>
                <a:schemeClr val="dk1"/>
              </a:solidFill>
              <a:latin typeface="Arial"/>
              <a:ea typeface="Arial"/>
              <a:cs typeface="Arial"/>
              <a:sym typeface="Arial"/>
            </a:endParaRPr>
          </a:p>
        </p:txBody>
      </p:sp>
      <p:sp>
        <p:nvSpPr>
          <p:cNvPr id="1717" name="Google Shape;1717;p43"/>
          <p:cNvSpPr txBox="1"/>
          <p:nvPr/>
        </p:nvSpPr>
        <p:spPr>
          <a:xfrm>
            <a:off x="1466849" y="3664002"/>
            <a:ext cx="6741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 2 cycles at:</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a:t>
            </a:r>
            <a:r>
              <a:rPr lang="en-US" sz="2400" b="1" i="1">
                <a:solidFill>
                  <a:schemeClr val="dk1"/>
                </a:solidFill>
                <a:latin typeface="Arial"/>
                <a:ea typeface="Arial"/>
                <a:cs typeface="Arial"/>
                <a:sym typeface="Arial"/>
              </a:rPr>
              <a:t> = </a:t>
            </a:r>
            <a:r>
              <a:rPr lang="en-US" sz="2400" b="1">
                <a:solidFill>
                  <a:schemeClr val="dk1"/>
                </a:solidFill>
                <a:latin typeface="Arial"/>
                <a:ea typeface="Arial"/>
                <a:cs typeface="Arial"/>
                <a:sym typeface="Arial"/>
              </a:rPr>
              <a:t>± 1.5</a:t>
            </a: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bm</a:t>
            </a:r>
            <a:endParaRPr sz="2400" b="1" i="1" baseline="-25000">
              <a:solidFill>
                <a:schemeClr val="dk1"/>
              </a:solidFill>
              <a:latin typeface="Arial"/>
              <a:ea typeface="Arial"/>
              <a:cs typeface="Arial"/>
              <a:sym typeface="Arial"/>
            </a:endParaRPr>
          </a:p>
        </p:txBody>
      </p:sp>
      <p:sp>
        <p:nvSpPr>
          <p:cNvPr id="1718" name="Google Shape;1718;p43"/>
          <p:cNvSpPr txBox="1"/>
          <p:nvPr/>
        </p:nvSpPr>
        <p:spPr>
          <a:xfrm>
            <a:off x="1466849" y="4192639"/>
            <a:ext cx="6741127"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 2 cycles at:</a:t>
            </a:r>
            <a:r>
              <a:rPr lang="en-US" sz="2400" b="1">
                <a:solidFill>
                  <a:schemeClr val="dk1"/>
                </a:solidFill>
                <a:latin typeface="Arial"/>
                <a:ea typeface="Arial"/>
                <a:cs typeface="Arial"/>
                <a:sym typeface="Arial"/>
              </a:rPr>
              <a:t>	 </a:t>
            </a:r>
            <a:r>
              <a:rPr lang="en-US" sz="2400" b="1" i="1">
                <a:solidFill>
                  <a:schemeClr val="dk1"/>
                </a:solidFill>
                <a:latin typeface="Arial"/>
                <a:ea typeface="Arial"/>
                <a:cs typeface="Arial"/>
                <a:sym typeface="Arial"/>
              </a:rPr>
              <a:t>Δ</a:t>
            </a:r>
            <a:r>
              <a:rPr lang="en-US" sz="2400" b="1" i="1" baseline="-25000">
                <a:solidFill>
                  <a:schemeClr val="dk1"/>
                </a:solidFill>
                <a:latin typeface="Arial"/>
                <a:ea typeface="Arial"/>
                <a:cs typeface="Arial"/>
                <a:sym typeface="Arial"/>
              </a:rPr>
              <a:t>b</a:t>
            </a:r>
            <a:r>
              <a:rPr lang="en-US" sz="2400" b="1" i="1">
                <a:solidFill>
                  <a:schemeClr val="dk1"/>
                </a:solidFill>
                <a:latin typeface="Arial"/>
                <a:ea typeface="Arial"/>
                <a:cs typeface="Arial"/>
                <a:sym typeface="Arial"/>
              </a:rPr>
              <a:t> = </a:t>
            </a:r>
            <a:r>
              <a:rPr lang="en-US" sz="2400" b="1">
                <a:solidFill>
                  <a:schemeClr val="dk1"/>
                </a:solidFill>
                <a:latin typeface="Arial"/>
                <a:ea typeface="Arial"/>
                <a:cs typeface="Arial"/>
                <a:sym typeface="Arial"/>
              </a:rPr>
              <a:t>± 2.0</a:t>
            </a:r>
            <a:r>
              <a:rPr lang="en-US" sz="2400" b="1" i="1">
                <a:solidFill>
                  <a:schemeClr val="dk1"/>
                </a:solidFill>
                <a:latin typeface="Arial"/>
                <a:ea typeface="Arial"/>
                <a:cs typeface="Arial"/>
                <a:sym typeface="Arial"/>
              </a:rPr>
              <a:t> Δ</a:t>
            </a:r>
            <a:r>
              <a:rPr lang="en-US" sz="2400" b="1" i="1" baseline="-25000">
                <a:solidFill>
                  <a:schemeClr val="dk1"/>
                </a:solidFill>
                <a:latin typeface="Arial"/>
                <a:ea typeface="Arial"/>
                <a:cs typeface="Arial"/>
                <a:sym typeface="Arial"/>
              </a:rPr>
              <a:t>bm</a:t>
            </a:r>
            <a:endParaRPr sz="2400" b="1" i="1" baseline="-25000">
              <a:solidFill>
                <a:schemeClr val="dk1"/>
              </a:solidFill>
              <a:latin typeface="Arial"/>
              <a:ea typeface="Arial"/>
              <a:cs typeface="Arial"/>
              <a:sym typeface="Arial"/>
            </a:endParaRPr>
          </a:p>
        </p:txBody>
      </p:sp>
      <p:sp>
        <p:nvSpPr>
          <p:cNvPr id="1719" name="Google Shape;1719;p43"/>
          <p:cNvSpPr txBox="1"/>
          <p:nvPr/>
        </p:nvSpPr>
        <p:spPr>
          <a:xfrm>
            <a:off x="1466850" y="4854627"/>
            <a:ext cx="9669710" cy="1631216"/>
          </a:xfrm>
          <a:prstGeom prst="rect">
            <a:avLst/>
          </a:prstGeom>
          <a:noFill/>
          <a:ln>
            <a:noFill/>
          </a:ln>
        </p:spPr>
        <p:txBody>
          <a:bodyPr spcFirstLastPara="1" wrap="square" lIns="91425" tIns="45700" rIns="91425" bIns="45700" anchor="t" anchorCtr="0">
            <a:spAutoFit/>
          </a:bodyPr>
          <a:lstStyle/>
          <a:p>
            <a:pPr marL="341313" marR="0" lvl="0" indent="-341313" algn="l" rtl="0">
              <a:spcBef>
                <a:spcPts val="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Continue with additional cycles at  </a:t>
            </a: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a:t>
            </a:r>
            <a:r>
              <a:rPr lang="en-US" sz="2400" b="1" i="1" dirty="0">
                <a:solidFill>
                  <a:schemeClr val="dk1"/>
                </a:solidFill>
                <a:latin typeface="Arial"/>
                <a:ea typeface="Arial"/>
                <a:cs typeface="Arial"/>
                <a:sym typeface="Arial"/>
              </a:rPr>
              <a:t> = </a:t>
            </a:r>
            <a:r>
              <a:rPr lang="en-US" sz="2800" b="1" dirty="0">
                <a:solidFill>
                  <a:schemeClr val="dk1"/>
                </a:solidFill>
                <a:latin typeface="Arial"/>
                <a:ea typeface="Arial"/>
                <a:cs typeface="Arial"/>
                <a:sym typeface="Arial"/>
              </a:rPr>
              <a:t>± </a:t>
            </a:r>
            <a:r>
              <a:rPr lang="en-US" sz="2400" b="1" dirty="0">
                <a:solidFill>
                  <a:schemeClr val="dk1"/>
                </a:solidFill>
                <a:latin typeface="Arial"/>
                <a:ea typeface="Arial"/>
                <a:cs typeface="Arial"/>
                <a:sym typeface="Arial"/>
              </a:rPr>
              <a:t>1.5</a:t>
            </a:r>
            <a:r>
              <a:rPr lang="en-US" sz="2400" b="1" i="1" dirty="0">
                <a:solidFill>
                  <a:schemeClr val="dk1"/>
                </a:solidFill>
                <a:latin typeface="Arial"/>
                <a:ea typeface="Arial"/>
                <a:cs typeface="Arial"/>
                <a:sym typeface="Arial"/>
              </a:rPr>
              <a:t> </a:t>
            </a: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bm</a:t>
            </a:r>
            <a:r>
              <a:rPr lang="en-US" sz="2400" b="0" i="1" dirty="0">
                <a:solidFill>
                  <a:schemeClr val="dk1"/>
                </a:solidFill>
                <a:latin typeface="Arial"/>
                <a:ea typeface="Arial"/>
                <a:cs typeface="Arial"/>
                <a:sym typeface="Arial"/>
              </a:rPr>
              <a:t> </a:t>
            </a:r>
            <a:br>
              <a:rPr lang="en-US" sz="2400" b="0" i="1" dirty="0">
                <a:solidFill>
                  <a:schemeClr val="dk1"/>
                </a:solidFill>
                <a:latin typeface="Arial"/>
                <a:ea typeface="Arial"/>
                <a:cs typeface="Arial"/>
                <a:sym typeface="Arial"/>
              </a:rPr>
            </a:br>
            <a:r>
              <a:rPr lang="en-US" sz="2400" b="0" dirty="0">
                <a:solidFill>
                  <a:schemeClr val="dk1"/>
                </a:solidFill>
                <a:latin typeface="Arial"/>
                <a:ea typeface="Arial"/>
                <a:cs typeface="Arial"/>
                <a:sym typeface="Arial"/>
              </a:rPr>
              <a:t>for the </a:t>
            </a:r>
            <a:r>
              <a:rPr lang="en-US" sz="2400" b="1" i="1" dirty="0">
                <a:solidFill>
                  <a:schemeClr val="dk2"/>
                </a:solidFill>
                <a:latin typeface="Arial"/>
                <a:ea typeface="Arial"/>
                <a:cs typeface="Arial"/>
                <a:sym typeface="Arial"/>
              </a:rPr>
              <a:t>brace test specimen </a:t>
            </a:r>
            <a:r>
              <a:rPr lang="en-US" sz="2400" b="0" dirty="0">
                <a:solidFill>
                  <a:schemeClr val="dk1"/>
                </a:solidFill>
                <a:latin typeface="Arial"/>
                <a:ea typeface="Arial"/>
                <a:cs typeface="Arial"/>
                <a:sym typeface="Arial"/>
              </a:rPr>
              <a:t>to achieve cumulative axial deformation at least </a:t>
            </a:r>
            <a:r>
              <a:rPr lang="en-US" sz="2400" b="1" dirty="0">
                <a:solidFill>
                  <a:schemeClr val="dk1"/>
                </a:solidFill>
                <a:latin typeface="Arial"/>
                <a:ea typeface="Arial"/>
                <a:cs typeface="Arial"/>
                <a:sym typeface="Arial"/>
              </a:rPr>
              <a:t>200 times </a:t>
            </a:r>
            <a:r>
              <a:rPr lang="en-US" sz="2400" b="1" i="1" dirty="0" err="1">
                <a:solidFill>
                  <a:schemeClr val="dk1"/>
                </a:solidFill>
                <a:latin typeface="Arial"/>
                <a:ea typeface="Arial"/>
                <a:cs typeface="Arial"/>
                <a:sym typeface="Arial"/>
              </a:rPr>
              <a:t>Δ</a:t>
            </a:r>
            <a:r>
              <a:rPr lang="en-US" sz="2400" b="1" i="1" baseline="-25000" dirty="0" err="1">
                <a:solidFill>
                  <a:schemeClr val="dk1"/>
                </a:solidFill>
                <a:latin typeface="Arial"/>
                <a:ea typeface="Arial"/>
                <a:cs typeface="Arial"/>
                <a:sym typeface="Arial"/>
              </a:rPr>
              <a:t>by</a:t>
            </a:r>
            <a:r>
              <a:rPr lang="en-US" sz="2400" b="1" i="1" dirty="0">
                <a:solidFill>
                  <a:schemeClr val="dk1"/>
                </a:solidFill>
                <a:latin typeface="Arial"/>
                <a:ea typeface="Arial"/>
                <a:cs typeface="Arial"/>
                <a:sym typeface="Arial"/>
              </a:rPr>
              <a:t> </a:t>
            </a:r>
            <a:br>
              <a:rPr lang="en-US" sz="2400" b="1" i="1" dirty="0">
                <a:solidFill>
                  <a:schemeClr val="dk1"/>
                </a:solidFill>
                <a:latin typeface="Arial"/>
                <a:ea typeface="Arial"/>
                <a:cs typeface="Arial"/>
                <a:sym typeface="Arial"/>
              </a:rPr>
            </a:br>
            <a:r>
              <a:rPr lang="en-US" sz="2400" b="0" dirty="0">
                <a:solidFill>
                  <a:schemeClr val="dk1"/>
                </a:solidFill>
                <a:latin typeface="Arial"/>
                <a:ea typeface="Arial"/>
                <a:cs typeface="Arial"/>
                <a:sym typeface="Arial"/>
              </a:rPr>
              <a:t>(not required for </a:t>
            </a:r>
            <a:r>
              <a:rPr lang="en-US" sz="2400" b="0" dirty="0" err="1">
                <a:solidFill>
                  <a:schemeClr val="dk1"/>
                </a:solidFill>
                <a:latin typeface="Arial"/>
                <a:ea typeface="Arial"/>
                <a:cs typeface="Arial"/>
                <a:sym typeface="Arial"/>
              </a:rPr>
              <a:t>subassemblage</a:t>
            </a:r>
            <a:r>
              <a:rPr lang="en-US" sz="2400" b="0" dirty="0">
                <a:solidFill>
                  <a:schemeClr val="dk1"/>
                </a:solidFill>
                <a:latin typeface="Arial"/>
                <a:ea typeface="Arial"/>
                <a:cs typeface="Arial"/>
                <a:sym typeface="Arial"/>
              </a:rPr>
              <a:t> test specimen)</a:t>
            </a:r>
            <a:endParaRPr dirty="0"/>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44"/>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726" name="Google Shape;1726;p44"/>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27" name="Google Shape;1727;p4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44</a:t>
            </a:fld>
            <a:endParaRPr/>
          </a:p>
        </p:txBody>
      </p:sp>
      <p:sp>
        <p:nvSpPr>
          <p:cNvPr id="1728" name="Google Shape;1728;p44"/>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K3.8 Acceptance Criteria</a:t>
            </a:r>
            <a:endParaRPr sz="2400" b="1" u="sng">
              <a:solidFill>
                <a:schemeClr val="dk1"/>
              </a:solidFill>
              <a:latin typeface="Arial"/>
              <a:ea typeface="Arial"/>
              <a:cs typeface="Arial"/>
              <a:sym typeface="Arial"/>
            </a:endParaRPr>
          </a:p>
        </p:txBody>
      </p:sp>
      <p:sp>
        <p:nvSpPr>
          <p:cNvPr id="1729" name="Google Shape;1729;p44"/>
          <p:cNvSpPr txBox="1"/>
          <p:nvPr/>
        </p:nvSpPr>
        <p:spPr>
          <a:xfrm>
            <a:off x="5056546" y="2508221"/>
            <a:ext cx="4246563"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730" name="Google Shape;1730;p44"/>
          <p:cNvSpPr txBox="1"/>
          <p:nvPr/>
        </p:nvSpPr>
        <p:spPr>
          <a:xfrm>
            <a:off x="1203684" y="2276378"/>
            <a:ext cx="10434636" cy="2964874"/>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Noto Sans Symbols"/>
              <a:buChar char="⮚"/>
            </a:pPr>
            <a:r>
              <a:rPr lang="en-US" sz="2800" b="0" dirty="0">
                <a:solidFill>
                  <a:schemeClr val="dk1"/>
                </a:solidFill>
                <a:latin typeface="Arial"/>
                <a:ea typeface="Arial"/>
                <a:cs typeface="Arial"/>
                <a:sym typeface="Arial"/>
              </a:rPr>
              <a:t>No rupture, brace instability, or brace end connection failure</a:t>
            </a:r>
            <a:endParaRPr dirty="0"/>
          </a:p>
          <a:p>
            <a:pPr marL="457200" marR="0" lvl="0" indent="-457200" algn="l" rtl="0">
              <a:spcBef>
                <a:spcPts val="1400"/>
              </a:spcBef>
              <a:spcAft>
                <a:spcPts val="0"/>
              </a:spcAft>
              <a:buClr>
                <a:schemeClr val="dk1"/>
              </a:buClr>
              <a:buSzPts val="2800"/>
              <a:buFont typeface="Noto Sans Symbols"/>
              <a:buChar char="⮚"/>
            </a:pPr>
            <a:r>
              <a:rPr lang="en-US" sz="2800" b="0" dirty="0">
                <a:solidFill>
                  <a:schemeClr val="dk1"/>
                </a:solidFill>
                <a:latin typeface="Arial"/>
                <a:ea typeface="Arial"/>
                <a:cs typeface="Arial"/>
                <a:sym typeface="Arial"/>
              </a:rPr>
              <a:t>Positive incremental stiffness (no strength degradation)</a:t>
            </a:r>
            <a:endParaRPr dirty="0"/>
          </a:p>
          <a:p>
            <a:pPr marL="457200" marR="0" lvl="0" indent="-457200" algn="l" rtl="0">
              <a:spcBef>
                <a:spcPts val="1400"/>
              </a:spcBef>
              <a:spcAft>
                <a:spcPts val="0"/>
              </a:spcAft>
              <a:buClr>
                <a:schemeClr val="dk1"/>
              </a:buClr>
              <a:buSzPts val="2800"/>
              <a:buFont typeface="Noto Sans Symbols"/>
              <a:buChar char="⮚"/>
            </a:pPr>
            <a:r>
              <a:rPr lang="en-US" sz="2800" b="0" dirty="0">
                <a:solidFill>
                  <a:schemeClr val="dk1"/>
                </a:solidFill>
                <a:latin typeface="Arial"/>
                <a:ea typeface="Arial"/>
                <a:cs typeface="Arial"/>
                <a:sym typeface="Arial"/>
              </a:rPr>
              <a:t>For </a:t>
            </a:r>
            <a:r>
              <a:rPr lang="en-US" sz="2800" b="1" i="1" dirty="0">
                <a:solidFill>
                  <a:schemeClr val="dk2"/>
                </a:solidFill>
                <a:latin typeface="Arial"/>
                <a:ea typeface="Arial"/>
                <a:cs typeface="Arial"/>
                <a:sym typeface="Arial"/>
              </a:rPr>
              <a:t>Brace Test Specimen</a:t>
            </a:r>
            <a:r>
              <a:rPr lang="en-US" sz="2800" b="0" dirty="0">
                <a:solidFill>
                  <a:schemeClr val="dk1"/>
                </a:solidFill>
                <a:latin typeface="Arial"/>
                <a:ea typeface="Arial"/>
                <a:cs typeface="Arial"/>
                <a:sym typeface="Arial"/>
              </a:rPr>
              <a:t>:</a:t>
            </a:r>
            <a:endParaRPr dirty="0"/>
          </a:p>
          <a:p>
            <a:pPr marL="685800" marR="0" lvl="2" indent="0" algn="l" rtl="0">
              <a:spcBef>
                <a:spcPts val="1400"/>
              </a:spcBef>
              <a:spcAft>
                <a:spcPts val="0"/>
              </a:spcAft>
              <a:buClr>
                <a:schemeClr val="dk1"/>
              </a:buClr>
              <a:buSzPts val="2800"/>
              <a:buFont typeface="Arial"/>
              <a:buNone/>
            </a:pPr>
            <a:r>
              <a:rPr lang="en-US" sz="2800" b="1" i="1" u="none" strike="noStrike" cap="none" dirty="0" err="1">
                <a:solidFill>
                  <a:schemeClr val="dk1"/>
                </a:solidFill>
                <a:latin typeface="Arial"/>
                <a:ea typeface="Arial"/>
                <a:cs typeface="Arial"/>
                <a:sym typeface="Arial"/>
              </a:rPr>
              <a:t>T</a:t>
            </a:r>
            <a:r>
              <a:rPr lang="en-US" sz="2800" b="1" i="1" u="none" strike="noStrike" cap="none" baseline="-25000" dirty="0" err="1">
                <a:solidFill>
                  <a:schemeClr val="dk1"/>
                </a:solidFill>
                <a:latin typeface="Arial"/>
                <a:ea typeface="Arial"/>
                <a:cs typeface="Arial"/>
                <a:sym typeface="Arial"/>
              </a:rPr>
              <a:t>max</a:t>
            </a:r>
            <a:r>
              <a:rPr lang="en-US" sz="2800" b="1" i="0" u="none" strike="noStrike" cap="none" dirty="0">
                <a:solidFill>
                  <a:schemeClr val="dk1"/>
                </a:solidFill>
                <a:latin typeface="Arial"/>
                <a:ea typeface="Arial"/>
                <a:cs typeface="Arial"/>
                <a:sym typeface="Arial"/>
              </a:rPr>
              <a:t>  ≥  </a:t>
            </a:r>
            <a:r>
              <a:rPr lang="en-US" sz="2800" b="1" i="1" u="none" strike="noStrike" cap="none" dirty="0" err="1">
                <a:solidFill>
                  <a:schemeClr val="dk1"/>
                </a:solidFill>
                <a:latin typeface="Arial"/>
                <a:ea typeface="Arial"/>
                <a:cs typeface="Arial"/>
                <a:sym typeface="Arial"/>
              </a:rPr>
              <a:t>P</a:t>
            </a:r>
            <a:r>
              <a:rPr lang="en-US" sz="2800" b="1" i="1" u="none" strike="noStrike" cap="none" baseline="-25000" dirty="0" err="1">
                <a:solidFill>
                  <a:schemeClr val="dk1"/>
                </a:solidFill>
                <a:latin typeface="Arial"/>
                <a:ea typeface="Arial"/>
                <a:cs typeface="Arial"/>
                <a:sym typeface="Arial"/>
              </a:rPr>
              <a:t>ysc</a:t>
            </a:r>
            <a:r>
              <a:rPr lang="en-US" sz="2800" b="1" i="1" u="none" strike="noStrike" cap="none" dirty="0">
                <a:solidFill>
                  <a:schemeClr val="dk1"/>
                </a:solidFill>
                <a:latin typeface="Arial"/>
                <a:ea typeface="Arial"/>
                <a:cs typeface="Arial"/>
                <a:sym typeface="Arial"/>
              </a:rPr>
              <a:t>    </a:t>
            </a:r>
            <a:r>
              <a:rPr lang="en-US" sz="2800" b="0" i="0" u="none" strike="noStrike" cap="none" dirty="0">
                <a:solidFill>
                  <a:schemeClr val="dk1"/>
                </a:solidFill>
                <a:latin typeface="Arial"/>
                <a:ea typeface="Arial"/>
                <a:cs typeface="Arial"/>
                <a:sym typeface="Arial"/>
              </a:rPr>
              <a:t>and</a:t>
            </a:r>
            <a:r>
              <a:rPr lang="en-US" sz="2800" b="0" i="1" u="none" strike="noStrike" cap="none" dirty="0">
                <a:solidFill>
                  <a:schemeClr val="dk1"/>
                </a:solidFill>
                <a:latin typeface="Arial"/>
                <a:ea typeface="Arial"/>
                <a:cs typeface="Arial"/>
                <a:sym typeface="Arial"/>
              </a:rPr>
              <a:t>   </a:t>
            </a:r>
            <a:r>
              <a:rPr lang="en-US" sz="2800" b="1" i="1" u="none" strike="noStrike" cap="none" dirty="0" err="1">
                <a:solidFill>
                  <a:schemeClr val="dk1"/>
                </a:solidFill>
                <a:latin typeface="Arial"/>
                <a:ea typeface="Arial"/>
                <a:cs typeface="Arial"/>
                <a:sym typeface="Arial"/>
              </a:rPr>
              <a:t>C</a:t>
            </a:r>
            <a:r>
              <a:rPr lang="en-US" sz="2800" b="1" i="1" u="none" strike="noStrike" cap="none" baseline="-25000" dirty="0" err="1">
                <a:solidFill>
                  <a:schemeClr val="dk1"/>
                </a:solidFill>
                <a:latin typeface="Arial"/>
                <a:ea typeface="Arial"/>
                <a:cs typeface="Arial"/>
                <a:sym typeface="Arial"/>
              </a:rPr>
              <a:t>max</a:t>
            </a:r>
            <a:r>
              <a:rPr lang="en-US" sz="2800" b="1" i="0" u="none" strike="noStrike" cap="none" baseline="-25000" dirty="0">
                <a:solidFill>
                  <a:schemeClr val="dk1"/>
                </a:solidFill>
                <a:latin typeface="Arial"/>
                <a:ea typeface="Arial"/>
                <a:cs typeface="Arial"/>
                <a:sym typeface="Arial"/>
              </a:rPr>
              <a:t> </a:t>
            </a:r>
            <a:r>
              <a:rPr lang="en-US" sz="2800" b="1" i="0" u="none" strike="noStrike" cap="none" dirty="0">
                <a:solidFill>
                  <a:schemeClr val="dk1"/>
                </a:solidFill>
                <a:latin typeface="Arial"/>
                <a:ea typeface="Arial"/>
                <a:cs typeface="Arial"/>
                <a:sym typeface="Arial"/>
              </a:rPr>
              <a:t> ≥  </a:t>
            </a:r>
            <a:r>
              <a:rPr lang="en-US" sz="2800" b="1" i="1" u="none" strike="noStrike" cap="none" dirty="0" err="1">
                <a:solidFill>
                  <a:schemeClr val="dk1"/>
                </a:solidFill>
                <a:latin typeface="Arial"/>
                <a:ea typeface="Arial"/>
                <a:cs typeface="Arial"/>
                <a:sym typeface="Arial"/>
              </a:rPr>
              <a:t>P</a:t>
            </a:r>
            <a:r>
              <a:rPr lang="en-US" sz="2800" b="1" i="1" u="none" strike="noStrike" cap="none" baseline="-25000" dirty="0" err="1">
                <a:solidFill>
                  <a:schemeClr val="dk1"/>
                </a:solidFill>
                <a:latin typeface="Arial"/>
                <a:ea typeface="Arial"/>
                <a:cs typeface="Arial"/>
                <a:sym typeface="Arial"/>
              </a:rPr>
              <a:t>ysc</a:t>
            </a:r>
            <a:r>
              <a:rPr lang="en-US" sz="2800" b="1" i="0" u="none" strike="noStrike" cap="none" baseline="-25000" dirty="0">
                <a:solidFill>
                  <a:schemeClr val="dk1"/>
                </a:solidFill>
                <a:latin typeface="Arial"/>
                <a:ea typeface="Arial"/>
                <a:cs typeface="Arial"/>
                <a:sym typeface="Arial"/>
              </a:rPr>
              <a:t> </a:t>
            </a:r>
            <a:endParaRPr sz="2800" b="1" i="1" u="none" strike="noStrike" cap="none" baseline="-25000" dirty="0">
              <a:solidFill>
                <a:schemeClr val="dk1"/>
              </a:solidFill>
              <a:latin typeface="Arial"/>
              <a:ea typeface="Arial"/>
              <a:cs typeface="Arial"/>
              <a:sym typeface="Arial"/>
            </a:endParaRPr>
          </a:p>
          <a:p>
            <a:pPr marL="685800" marR="0" lvl="2" indent="0" algn="l" rtl="0">
              <a:spcBef>
                <a:spcPts val="1400"/>
              </a:spcBef>
              <a:spcAft>
                <a:spcPts val="0"/>
              </a:spcAft>
              <a:buClr>
                <a:schemeClr val="dk1"/>
              </a:buClr>
              <a:buSzPts val="2800"/>
              <a:buFont typeface="Arial"/>
              <a:buNone/>
            </a:pPr>
            <a:r>
              <a:rPr lang="en-US" sz="2800" b="1" i="1" u="none" strike="noStrike" cap="none" dirty="0" err="1">
                <a:solidFill>
                  <a:schemeClr val="dk1"/>
                </a:solidFill>
                <a:latin typeface="Arial"/>
                <a:ea typeface="Arial"/>
                <a:cs typeface="Arial"/>
                <a:sym typeface="Arial"/>
              </a:rPr>
              <a:t>C</a:t>
            </a:r>
            <a:r>
              <a:rPr lang="en-US" sz="2800" b="1" i="1" u="none" strike="noStrike" cap="none" baseline="-25000" dirty="0" err="1">
                <a:solidFill>
                  <a:schemeClr val="dk1"/>
                </a:solidFill>
                <a:latin typeface="Arial"/>
                <a:ea typeface="Arial"/>
                <a:cs typeface="Arial"/>
                <a:sym typeface="Arial"/>
              </a:rPr>
              <a:t>max</a:t>
            </a:r>
            <a:r>
              <a:rPr lang="en-US" sz="2800" b="1" i="1" u="none" strike="noStrike" cap="none" baseline="-25000" dirty="0">
                <a:solidFill>
                  <a:schemeClr val="dk1"/>
                </a:solidFill>
                <a:latin typeface="Arial"/>
                <a:ea typeface="Arial"/>
                <a:cs typeface="Arial"/>
                <a:sym typeface="Arial"/>
              </a:rPr>
              <a:t> </a:t>
            </a:r>
            <a:r>
              <a:rPr lang="en-US" sz="2800" b="1" i="0" u="none" strike="noStrike" cap="none" dirty="0">
                <a:solidFill>
                  <a:schemeClr val="dk1"/>
                </a:solidFill>
                <a:latin typeface="Arial"/>
                <a:ea typeface="Arial"/>
                <a:cs typeface="Arial"/>
                <a:sym typeface="Arial"/>
              </a:rPr>
              <a:t> ≤  1.5 </a:t>
            </a:r>
            <a:r>
              <a:rPr lang="en-US" sz="2800" b="1" i="1" u="none" strike="noStrike" cap="none" dirty="0" err="1">
                <a:solidFill>
                  <a:schemeClr val="dk1"/>
                </a:solidFill>
                <a:latin typeface="Arial"/>
                <a:ea typeface="Arial"/>
                <a:cs typeface="Arial"/>
                <a:sym typeface="Arial"/>
              </a:rPr>
              <a:t>T</a:t>
            </a:r>
            <a:r>
              <a:rPr lang="en-US" sz="2800" b="1" i="1" u="none" strike="noStrike" cap="none" baseline="-25000" dirty="0" err="1">
                <a:solidFill>
                  <a:schemeClr val="dk1"/>
                </a:solidFill>
                <a:latin typeface="Arial"/>
                <a:ea typeface="Arial"/>
                <a:cs typeface="Arial"/>
                <a:sym typeface="Arial"/>
              </a:rPr>
              <a:t>max</a:t>
            </a:r>
            <a:endParaRPr dirty="0"/>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735"/>
        <p:cNvGrpSpPr/>
        <p:nvPr/>
      </p:nvGrpSpPr>
      <p:grpSpPr>
        <a:xfrm>
          <a:off x="0" y="0"/>
          <a:ext cx="0" cy="0"/>
          <a:chOff x="0" y="0"/>
          <a:chExt cx="0" cy="0"/>
        </a:xfrm>
      </p:grpSpPr>
      <p:sp>
        <p:nvSpPr>
          <p:cNvPr id="1736" name="Google Shape;1736;p45"/>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K3 - Cyclic Tests for Qualification of BRBs</a:t>
            </a:r>
            <a:endParaRPr/>
          </a:p>
        </p:txBody>
      </p:sp>
      <p:sp>
        <p:nvSpPr>
          <p:cNvPr id="1737" name="Google Shape;1737;p45"/>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38" name="Google Shape;1738;p4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45</a:t>
            </a:fld>
            <a:endParaRPr/>
          </a:p>
        </p:txBody>
      </p:sp>
      <p:sp>
        <p:nvSpPr>
          <p:cNvPr id="1739" name="Google Shape;1739;p45"/>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Example of Results for Brace Test Specimen</a:t>
            </a:r>
            <a:endParaRPr/>
          </a:p>
        </p:txBody>
      </p:sp>
      <p:sp>
        <p:nvSpPr>
          <p:cNvPr id="1740" name="Google Shape;1740;p45"/>
          <p:cNvSpPr txBox="1"/>
          <p:nvPr/>
        </p:nvSpPr>
        <p:spPr>
          <a:xfrm>
            <a:off x="5056546" y="2426301"/>
            <a:ext cx="4246563"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pic>
        <p:nvPicPr>
          <p:cNvPr id="1741" name="Google Shape;1741;p45" descr="Brace%20Displacment%202"/>
          <p:cNvPicPr preferRelativeResize="0"/>
          <p:nvPr/>
        </p:nvPicPr>
        <p:blipFill rotWithShape="1">
          <a:blip r:embed="rId3">
            <a:alphaModFix/>
          </a:blip>
          <a:srcRect/>
          <a:stretch/>
        </p:blipFill>
        <p:spPr>
          <a:xfrm>
            <a:off x="2853097" y="2204864"/>
            <a:ext cx="6450012" cy="4052887"/>
          </a:xfrm>
          <a:prstGeom prst="rect">
            <a:avLst/>
          </a:prstGeom>
          <a:noFill/>
          <a:ln>
            <a:noFill/>
          </a:ln>
        </p:spPr>
      </p:pic>
      <p:grpSp>
        <p:nvGrpSpPr>
          <p:cNvPr id="1742" name="Google Shape;1742;p45"/>
          <p:cNvGrpSpPr/>
          <p:nvPr/>
        </p:nvGrpSpPr>
        <p:grpSpPr>
          <a:xfrm>
            <a:off x="5078772" y="4969067"/>
            <a:ext cx="2642424" cy="461596"/>
            <a:chOff x="2288" y="3274"/>
            <a:chExt cx="1919" cy="378"/>
          </a:xfrm>
        </p:grpSpPr>
        <p:cxnSp>
          <p:nvCxnSpPr>
            <p:cNvPr id="1743" name="Google Shape;1743;p45"/>
            <p:cNvCxnSpPr/>
            <p:nvPr/>
          </p:nvCxnSpPr>
          <p:spPr>
            <a:xfrm>
              <a:off x="2288" y="3456"/>
              <a:ext cx="1293" cy="0"/>
            </a:xfrm>
            <a:prstGeom prst="straightConnector1">
              <a:avLst/>
            </a:prstGeom>
            <a:noFill/>
            <a:ln w="19050" cap="sq" cmpd="sng">
              <a:solidFill>
                <a:schemeClr val="dk2"/>
              </a:solidFill>
              <a:prstDash val="dash"/>
              <a:round/>
              <a:headEnd type="none" w="med" len="med"/>
              <a:tailEnd type="none" w="med" len="med"/>
            </a:ln>
          </p:spPr>
        </p:cxnSp>
        <p:sp>
          <p:nvSpPr>
            <p:cNvPr id="1744" name="Google Shape;1744;p45"/>
            <p:cNvSpPr/>
            <p:nvPr/>
          </p:nvSpPr>
          <p:spPr>
            <a:xfrm>
              <a:off x="3613" y="3274"/>
              <a:ext cx="594" cy="378"/>
            </a:xfrm>
            <a:prstGeom prst="rect">
              <a:avLst/>
            </a:prstGeom>
            <a:noFill/>
            <a:ln w="19050" cap="sq"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2"/>
                </a:buClr>
                <a:buSzPts val="2400"/>
                <a:buFont typeface="Arial"/>
                <a:buNone/>
              </a:pPr>
              <a:r>
                <a:rPr lang="en-US" sz="2400" b="1">
                  <a:solidFill>
                    <a:schemeClr val="dk2"/>
                  </a:solidFill>
                  <a:latin typeface="Arial"/>
                  <a:ea typeface="Arial"/>
                  <a:cs typeface="Arial"/>
                  <a:sym typeface="Arial"/>
                </a:rPr>
                <a:t>C</a:t>
              </a:r>
              <a:r>
                <a:rPr lang="en-US" sz="2400" b="1" baseline="-25000">
                  <a:solidFill>
                    <a:schemeClr val="dk2"/>
                  </a:solidFill>
                  <a:latin typeface="Arial"/>
                  <a:ea typeface="Arial"/>
                  <a:cs typeface="Arial"/>
                  <a:sym typeface="Arial"/>
                </a:rPr>
                <a:t>max</a:t>
              </a:r>
              <a:endParaRPr sz="2400" b="1" baseline="-25000">
                <a:solidFill>
                  <a:schemeClr val="dk2"/>
                </a:solidFill>
                <a:latin typeface="Arial"/>
                <a:ea typeface="Arial"/>
                <a:cs typeface="Arial"/>
                <a:sym typeface="Arial"/>
              </a:endParaRPr>
            </a:p>
          </p:txBody>
        </p:sp>
      </p:grpSp>
      <p:grpSp>
        <p:nvGrpSpPr>
          <p:cNvPr id="1745" name="Google Shape;1745;p45"/>
          <p:cNvGrpSpPr/>
          <p:nvPr/>
        </p:nvGrpSpPr>
        <p:grpSpPr>
          <a:xfrm>
            <a:off x="5400605" y="2719946"/>
            <a:ext cx="2557894" cy="461596"/>
            <a:chOff x="2952" y="1511"/>
            <a:chExt cx="1859" cy="378"/>
          </a:xfrm>
        </p:grpSpPr>
        <p:cxnSp>
          <p:nvCxnSpPr>
            <p:cNvPr id="1746" name="Google Shape;1746;p45"/>
            <p:cNvCxnSpPr/>
            <p:nvPr/>
          </p:nvCxnSpPr>
          <p:spPr>
            <a:xfrm>
              <a:off x="3557" y="1794"/>
              <a:ext cx="1254" cy="1"/>
            </a:xfrm>
            <a:prstGeom prst="straightConnector1">
              <a:avLst/>
            </a:prstGeom>
            <a:noFill/>
            <a:ln w="19050" cap="sq" cmpd="sng">
              <a:solidFill>
                <a:schemeClr val="dk2"/>
              </a:solidFill>
              <a:prstDash val="dash"/>
              <a:round/>
              <a:headEnd type="none" w="med" len="med"/>
              <a:tailEnd type="none" w="med" len="med"/>
            </a:ln>
          </p:spPr>
        </p:cxnSp>
        <p:sp>
          <p:nvSpPr>
            <p:cNvPr id="1747" name="Google Shape;1747;p45"/>
            <p:cNvSpPr/>
            <p:nvPr/>
          </p:nvSpPr>
          <p:spPr>
            <a:xfrm>
              <a:off x="2952" y="1511"/>
              <a:ext cx="569" cy="378"/>
            </a:xfrm>
            <a:prstGeom prst="rect">
              <a:avLst/>
            </a:prstGeom>
            <a:noFill/>
            <a:ln w="19050" cap="sq"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b="1">
                  <a:solidFill>
                    <a:schemeClr val="dk2"/>
                  </a:solidFill>
                  <a:latin typeface="Arial"/>
                  <a:ea typeface="Arial"/>
                  <a:cs typeface="Arial"/>
                  <a:sym typeface="Arial"/>
                </a:rPr>
                <a:t>T</a:t>
              </a:r>
              <a:r>
                <a:rPr lang="en-US" sz="2400" b="1" baseline="-25000">
                  <a:solidFill>
                    <a:schemeClr val="dk2"/>
                  </a:solidFill>
                  <a:latin typeface="Arial"/>
                  <a:ea typeface="Arial"/>
                  <a:cs typeface="Arial"/>
                  <a:sym typeface="Arial"/>
                </a:rPr>
                <a:t>max</a:t>
              </a:r>
              <a:endParaRPr/>
            </a:p>
          </p:txBody>
        </p:sp>
      </p:grpSp>
      <p:sp>
        <p:nvSpPr>
          <p:cNvPr id="1748" name="Google Shape;1748;p45"/>
          <p:cNvSpPr/>
          <p:nvPr/>
        </p:nvSpPr>
        <p:spPr>
          <a:xfrm>
            <a:off x="4426323" y="5218881"/>
            <a:ext cx="949298" cy="461665"/>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2400">
                <a:solidFill>
                  <a:schemeClr val="dk2"/>
                </a:solidFill>
                <a:latin typeface="Arial"/>
                <a:ea typeface="Arial"/>
                <a:cs typeface="Arial"/>
                <a:sym typeface="Arial"/>
              </a:rPr>
              <a:t>-2Δ</a:t>
            </a:r>
            <a:r>
              <a:rPr lang="en-US" sz="2400" baseline="-25000">
                <a:solidFill>
                  <a:schemeClr val="dk2"/>
                </a:solidFill>
                <a:latin typeface="Arial"/>
                <a:ea typeface="Arial"/>
                <a:cs typeface="Arial"/>
                <a:sym typeface="Arial"/>
              </a:rPr>
              <a:t>bm</a:t>
            </a:r>
            <a:endParaRPr/>
          </a:p>
        </p:txBody>
      </p:sp>
      <p:cxnSp>
        <p:nvCxnSpPr>
          <p:cNvPr id="1749" name="Google Shape;1749;p45"/>
          <p:cNvCxnSpPr/>
          <p:nvPr/>
        </p:nvCxnSpPr>
        <p:spPr>
          <a:xfrm rot="10800000">
            <a:off x="8164872" y="2516014"/>
            <a:ext cx="11112" cy="2743200"/>
          </a:xfrm>
          <a:prstGeom prst="straightConnector1">
            <a:avLst/>
          </a:prstGeom>
          <a:noFill/>
          <a:ln w="19050" cap="flat" cmpd="sng">
            <a:solidFill>
              <a:schemeClr val="dk2"/>
            </a:solidFill>
            <a:prstDash val="dot"/>
            <a:round/>
            <a:headEnd type="none" w="med" len="med"/>
            <a:tailEnd type="none" w="med" len="med"/>
          </a:ln>
        </p:spPr>
      </p:cxnSp>
      <p:sp>
        <p:nvSpPr>
          <p:cNvPr id="1750" name="Google Shape;1750;p45"/>
          <p:cNvSpPr/>
          <p:nvPr/>
        </p:nvSpPr>
        <p:spPr>
          <a:xfrm>
            <a:off x="7883708" y="5191318"/>
            <a:ext cx="824265" cy="461665"/>
          </a:xfrm>
          <a:prstGeom prst="rect">
            <a:avLst/>
          </a:prstGeom>
          <a:blipFill rotWithShape="1">
            <a:blip r:embed="rId4">
              <a:alphaModFix/>
            </a:blip>
            <a:stretch>
              <a:fillRect l="-10367" t="-9332" r="-3703" b="-3199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cxnSp>
        <p:nvCxnSpPr>
          <p:cNvPr id="1751" name="Google Shape;1751;p45"/>
          <p:cNvCxnSpPr/>
          <p:nvPr/>
        </p:nvCxnSpPr>
        <p:spPr>
          <a:xfrm rot="10800000">
            <a:off x="4900972" y="2506489"/>
            <a:ext cx="11112" cy="2743200"/>
          </a:xfrm>
          <a:prstGeom prst="straightConnector1">
            <a:avLst/>
          </a:prstGeom>
          <a:noFill/>
          <a:ln w="19050" cap="flat" cmpd="sng">
            <a:solidFill>
              <a:schemeClr val="dk2"/>
            </a:solidFill>
            <a:prstDash val="dot"/>
            <a:round/>
            <a:headEnd type="none" w="med" len="med"/>
            <a:tailEnd type="none" w="med" len="med"/>
          </a:ln>
        </p:spPr>
      </p:cxn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56"/>
        <p:cNvGrpSpPr/>
        <p:nvPr/>
      </p:nvGrpSpPr>
      <p:grpSpPr>
        <a:xfrm>
          <a:off x="0" y="0"/>
          <a:ext cx="0" cy="0"/>
          <a:chOff x="0" y="0"/>
          <a:chExt cx="0" cy="0"/>
        </a:xfrm>
      </p:grpSpPr>
      <p:sp>
        <p:nvSpPr>
          <p:cNvPr id="1757" name="Google Shape;1757;p46"/>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758" name="Google Shape;1758;p46"/>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59" name="Google Shape;1759;p4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46</a:t>
            </a:fld>
            <a:endParaRPr/>
          </a:p>
        </p:txBody>
      </p:sp>
      <p:sp>
        <p:nvSpPr>
          <p:cNvPr id="1760" name="Google Shape;1760;p46"/>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F4.2a Brace Strength</a:t>
            </a:r>
            <a:endParaRPr/>
          </a:p>
        </p:txBody>
      </p:sp>
      <p:grpSp>
        <p:nvGrpSpPr>
          <p:cNvPr id="1761" name="Google Shape;1761;p46"/>
          <p:cNvGrpSpPr/>
          <p:nvPr/>
        </p:nvGrpSpPr>
        <p:grpSpPr>
          <a:xfrm>
            <a:off x="1271464" y="2012955"/>
            <a:ext cx="7286625" cy="2195199"/>
            <a:chOff x="537" y="1010"/>
            <a:chExt cx="4590" cy="1382"/>
          </a:xfrm>
        </p:grpSpPr>
        <p:sp>
          <p:nvSpPr>
            <p:cNvPr id="1762" name="Google Shape;1762;p46"/>
            <p:cNvSpPr txBox="1"/>
            <p:nvPr/>
          </p:nvSpPr>
          <p:spPr>
            <a:xfrm>
              <a:off x="824" y="2063"/>
              <a:ext cx="4303" cy="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0">
                  <a:solidFill>
                    <a:schemeClr val="dk1"/>
                  </a:solidFill>
                  <a:latin typeface="Arial Narrow"/>
                  <a:ea typeface="Arial Narrow"/>
                  <a:cs typeface="Arial Narrow"/>
                  <a:sym typeface="Arial Narrow"/>
                </a:rPr>
                <a:t>Adjusted Brace Strength  </a:t>
              </a:r>
              <a:r>
                <a:rPr lang="en-US" sz="2800" b="0">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β ω </a:t>
              </a:r>
              <a:r>
                <a:rPr lang="en-US" sz="2800" b="1" i="1">
                  <a:solidFill>
                    <a:schemeClr val="dk1"/>
                  </a:solidFill>
                  <a:latin typeface="Arial"/>
                  <a:ea typeface="Arial"/>
                  <a:cs typeface="Arial"/>
                  <a:sym typeface="Arial"/>
                </a:rPr>
                <a:t>R</a:t>
              </a:r>
              <a:r>
                <a:rPr lang="en-US" sz="2800" b="1" i="1" baseline="-25000">
                  <a:solidFill>
                    <a:schemeClr val="dk1"/>
                  </a:solidFill>
                  <a:latin typeface="Arial"/>
                  <a:ea typeface="Arial"/>
                  <a:cs typeface="Arial"/>
                  <a:sym typeface="Arial"/>
                </a:rPr>
                <a:t>y</a:t>
              </a:r>
              <a:r>
                <a:rPr lang="en-US" sz="2800" b="1" i="1">
                  <a:solidFill>
                    <a:schemeClr val="dk1"/>
                  </a:solidFill>
                  <a:latin typeface="Arial"/>
                  <a:ea typeface="Arial"/>
                  <a:cs typeface="Arial"/>
                  <a:sym typeface="Arial"/>
                </a:rPr>
                <a:t> P</a:t>
              </a:r>
              <a:r>
                <a:rPr lang="en-US" sz="2800" b="1" i="1" baseline="-25000">
                  <a:solidFill>
                    <a:schemeClr val="dk1"/>
                  </a:solidFill>
                  <a:latin typeface="Arial"/>
                  <a:ea typeface="Arial"/>
                  <a:cs typeface="Arial"/>
                  <a:sym typeface="Arial"/>
                </a:rPr>
                <a:t>ysc</a:t>
              </a:r>
              <a:endParaRPr sz="2800" b="1" i="1">
                <a:solidFill>
                  <a:schemeClr val="dk1"/>
                </a:solidFill>
                <a:latin typeface="Arial"/>
                <a:ea typeface="Arial"/>
                <a:cs typeface="Arial"/>
                <a:sym typeface="Arial"/>
              </a:endParaRPr>
            </a:p>
          </p:txBody>
        </p:sp>
        <p:sp>
          <p:nvSpPr>
            <p:cNvPr id="1763" name="Google Shape;1763;p46"/>
            <p:cNvSpPr txBox="1"/>
            <p:nvPr/>
          </p:nvSpPr>
          <p:spPr>
            <a:xfrm>
              <a:off x="537" y="1728"/>
              <a:ext cx="2104" cy="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a:buNone/>
              </a:pPr>
              <a:r>
                <a:rPr lang="en-US" sz="2800" b="1">
                  <a:solidFill>
                    <a:schemeClr val="dk2"/>
                  </a:solidFill>
                  <a:latin typeface="Arial"/>
                  <a:ea typeface="Arial"/>
                  <a:cs typeface="Arial"/>
                  <a:sym typeface="Arial"/>
                </a:rPr>
                <a:t>Compression</a:t>
              </a:r>
              <a:endParaRPr/>
            </a:p>
          </p:txBody>
        </p:sp>
        <p:sp>
          <p:nvSpPr>
            <p:cNvPr id="1764" name="Google Shape;1764;p46"/>
            <p:cNvSpPr txBox="1"/>
            <p:nvPr/>
          </p:nvSpPr>
          <p:spPr>
            <a:xfrm>
              <a:off x="824" y="1345"/>
              <a:ext cx="4303" cy="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0">
                  <a:solidFill>
                    <a:schemeClr val="dk1"/>
                  </a:solidFill>
                  <a:latin typeface="Arial Narrow"/>
                  <a:ea typeface="Arial Narrow"/>
                  <a:cs typeface="Arial Narrow"/>
                  <a:sym typeface="Arial Narrow"/>
                </a:rPr>
                <a:t>Adjusted Brace Strength  </a:t>
              </a:r>
              <a:r>
                <a:rPr lang="en-US" sz="2800" b="0">
                  <a:solidFill>
                    <a:schemeClr val="dk1"/>
                  </a:solidFill>
                  <a:latin typeface="Arial"/>
                  <a:ea typeface="Arial"/>
                  <a:cs typeface="Arial"/>
                  <a:sym typeface="Arial"/>
                </a:rPr>
                <a:t>= </a:t>
              </a:r>
              <a:r>
                <a:rPr lang="en-US" sz="2800" b="1">
                  <a:solidFill>
                    <a:schemeClr val="dk1"/>
                  </a:solidFill>
                  <a:latin typeface="Arial"/>
                  <a:ea typeface="Arial"/>
                  <a:cs typeface="Arial"/>
                  <a:sym typeface="Arial"/>
                </a:rPr>
                <a:t>ω </a:t>
              </a:r>
              <a:r>
                <a:rPr lang="en-US" sz="2800" b="1" i="1">
                  <a:solidFill>
                    <a:schemeClr val="dk1"/>
                  </a:solidFill>
                  <a:latin typeface="Arial"/>
                  <a:ea typeface="Arial"/>
                  <a:cs typeface="Arial"/>
                  <a:sym typeface="Arial"/>
                </a:rPr>
                <a:t>R</a:t>
              </a:r>
              <a:r>
                <a:rPr lang="en-US" sz="2800" b="1" i="1" baseline="-25000">
                  <a:solidFill>
                    <a:schemeClr val="dk1"/>
                  </a:solidFill>
                  <a:latin typeface="Arial"/>
                  <a:ea typeface="Arial"/>
                  <a:cs typeface="Arial"/>
                  <a:sym typeface="Arial"/>
                </a:rPr>
                <a:t>y</a:t>
              </a:r>
              <a:r>
                <a:rPr lang="en-US" sz="2800" b="1" i="1">
                  <a:solidFill>
                    <a:schemeClr val="dk1"/>
                  </a:solidFill>
                  <a:latin typeface="Arial"/>
                  <a:ea typeface="Arial"/>
                  <a:cs typeface="Arial"/>
                  <a:sym typeface="Arial"/>
                </a:rPr>
                <a:t> P</a:t>
              </a:r>
              <a:r>
                <a:rPr lang="en-US" sz="2800" b="1" i="1" baseline="-25000">
                  <a:solidFill>
                    <a:schemeClr val="dk1"/>
                  </a:solidFill>
                  <a:latin typeface="Arial"/>
                  <a:ea typeface="Arial"/>
                  <a:cs typeface="Arial"/>
                  <a:sym typeface="Arial"/>
                </a:rPr>
                <a:t>ysc</a:t>
              </a:r>
              <a:endParaRPr sz="2800" b="1" i="1">
                <a:solidFill>
                  <a:schemeClr val="dk1"/>
                </a:solidFill>
                <a:latin typeface="Arial"/>
                <a:ea typeface="Arial"/>
                <a:cs typeface="Arial"/>
                <a:sym typeface="Arial"/>
              </a:endParaRPr>
            </a:p>
          </p:txBody>
        </p:sp>
        <p:sp>
          <p:nvSpPr>
            <p:cNvPr id="1765" name="Google Shape;1765;p46"/>
            <p:cNvSpPr txBox="1"/>
            <p:nvPr/>
          </p:nvSpPr>
          <p:spPr>
            <a:xfrm>
              <a:off x="537" y="1010"/>
              <a:ext cx="2104" cy="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a:buNone/>
              </a:pPr>
              <a:r>
                <a:rPr lang="en-US" sz="2800" b="1">
                  <a:solidFill>
                    <a:schemeClr val="dk2"/>
                  </a:solidFill>
                  <a:latin typeface="Arial"/>
                  <a:ea typeface="Arial"/>
                  <a:cs typeface="Arial"/>
                  <a:sym typeface="Arial"/>
                </a:rPr>
                <a:t>Tension</a:t>
              </a:r>
              <a:endParaRPr/>
            </a:p>
          </p:txBody>
        </p:sp>
      </p:grpSp>
      <p:sp>
        <p:nvSpPr>
          <p:cNvPr id="1766" name="Google Shape;1766;p46"/>
          <p:cNvSpPr txBox="1"/>
          <p:nvPr/>
        </p:nvSpPr>
        <p:spPr>
          <a:xfrm>
            <a:off x="1715840" y="4437112"/>
            <a:ext cx="5919787"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1" dirty="0">
                <a:solidFill>
                  <a:schemeClr val="dk1"/>
                </a:solidFill>
                <a:latin typeface="Arial"/>
                <a:ea typeface="Arial"/>
                <a:cs typeface="Arial"/>
                <a:sym typeface="Arial"/>
              </a:rPr>
              <a:t>ω </a:t>
            </a:r>
            <a:r>
              <a:rPr lang="en-US" sz="2800" b="0" dirty="0">
                <a:solidFill>
                  <a:schemeClr val="dk1"/>
                </a:solidFill>
                <a:latin typeface="Arial Narrow"/>
                <a:ea typeface="Arial Narrow"/>
                <a:cs typeface="Arial Narrow"/>
                <a:sym typeface="Arial Narrow"/>
              </a:rPr>
              <a:t>= strain-hardening adjustment factor</a:t>
            </a:r>
            <a:endParaRPr dirty="0"/>
          </a:p>
          <a:p>
            <a:pPr marL="0" marR="0" lvl="0" indent="0" algn="l" rtl="0">
              <a:spcBef>
                <a:spcPts val="1400"/>
              </a:spcBef>
              <a:spcAft>
                <a:spcPts val="0"/>
              </a:spcAft>
              <a:buClr>
                <a:schemeClr val="dk1"/>
              </a:buClr>
              <a:buSzPts val="2800"/>
              <a:buFont typeface="Arial"/>
              <a:buNone/>
            </a:pPr>
            <a:r>
              <a:rPr lang="en-US" sz="2800" b="1" dirty="0">
                <a:solidFill>
                  <a:schemeClr val="dk1"/>
                </a:solidFill>
                <a:latin typeface="Arial"/>
                <a:ea typeface="Arial"/>
                <a:cs typeface="Arial"/>
                <a:sym typeface="Arial"/>
              </a:rPr>
              <a:t>β </a:t>
            </a:r>
            <a:r>
              <a:rPr lang="en-US" sz="2800" b="0" dirty="0">
                <a:solidFill>
                  <a:schemeClr val="dk1"/>
                </a:solidFill>
                <a:latin typeface="Arial Narrow"/>
                <a:ea typeface="Arial Narrow"/>
                <a:cs typeface="Arial Narrow"/>
                <a:sym typeface="Arial Narrow"/>
              </a:rPr>
              <a:t>= compression strength adjustment factor</a:t>
            </a:r>
            <a:endParaRPr dirty="0"/>
          </a:p>
        </p:txBody>
      </p:sp>
      <p:sp>
        <p:nvSpPr>
          <p:cNvPr id="1767" name="Google Shape;1767;p46"/>
          <p:cNvSpPr/>
          <p:nvPr/>
        </p:nvSpPr>
        <p:spPr>
          <a:xfrm>
            <a:off x="7447030" y="4456691"/>
            <a:ext cx="285746" cy="1181467"/>
          </a:xfrm>
          <a:prstGeom prst="rightBrace">
            <a:avLst>
              <a:gd name="adj1" fmla="val 32764"/>
              <a:gd name="adj2" fmla="val 50000"/>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3200"/>
              <a:buFont typeface="Arial"/>
              <a:buNone/>
            </a:pPr>
            <a:endParaRPr sz="3200" b="1">
              <a:solidFill>
                <a:schemeClr val="dk1"/>
              </a:solidFill>
              <a:latin typeface="Arial Narrow"/>
              <a:ea typeface="Arial Narrow"/>
              <a:cs typeface="Arial Narrow"/>
              <a:sym typeface="Arial Narrow"/>
            </a:endParaRPr>
          </a:p>
        </p:txBody>
      </p:sp>
      <p:sp>
        <p:nvSpPr>
          <p:cNvPr id="1768" name="Google Shape;1768;p46"/>
          <p:cNvSpPr txBox="1"/>
          <p:nvPr/>
        </p:nvSpPr>
        <p:spPr>
          <a:xfrm>
            <a:off x="7824192" y="4633975"/>
            <a:ext cx="38141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0" i="1">
                <a:solidFill>
                  <a:schemeClr val="dk1"/>
                </a:solidFill>
                <a:latin typeface="Arial Narrow"/>
                <a:ea typeface="Arial Narrow"/>
                <a:cs typeface="Arial Narrow"/>
                <a:sym typeface="Arial Narrow"/>
              </a:rPr>
              <a:t>Determine from Section K3 brace tests</a:t>
            </a:r>
            <a:endParaRPr/>
          </a:p>
        </p:txBody>
      </p:sp>
      <p:sp>
        <p:nvSpPr>
          <p:cNvPr id="1769" name="Google Shape;1769;p46"/>
          <p:cNvSpPr txBox="1"/>
          <p:nvPr/>
        </p:nvSpPr>
        <p:spPr>
          <a:xfrm>
            <a:off x="1641226" y="5819154"/>
            <a:ext cx="868383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0">
                <a:solidFill>
                  <a:schemeClr val="dk1"/>
                </a:solidFill>
                <a:latin typeface="Arial Narrow"/>
                <a:ea typeface="Arial Narrow"/>
                <a:cs typeface="Arial Narrow"/>
                <a:sym typeface="Arial Narrow"/>
              </a:rPr>
              <a:t>Take </a:t>
            </a:r>
            <a:r>
              <a:rPr lang="en-US" sz="2800" b="1" i="1">
                <a:solidFill>
                  <a:schemeClr val="dk1"/>
                </a:solidFill>
                <a:latin typeface="Arial Narrow"/>
                <a:ea typeface="Arial Narrow"/>
                <a:cs typeface="Arial Narrow"/>
                <a:sym typeface="Arial Narrow"/>
              </a:rPr>
              <a:t>R</a:t>
            </a:r>
            <a:r>
              <a:rPr lang="en-US" sz="2800" b="1" i="1" baseline="-25000">
                <a:solidFill>
                  <a:schemeClr val="dk1"/>
                </a:solidFill>
                <a:latin typeface="Arial Narrow"/>
                <a:ea typeface="Arial Narrow"/>
                <a:cs typeface="Arial Narrow"/>
                <a:sym typeface="Arial Narrow"/>
              </a:rPr>
              <a:t>y</a:t>
            </a:r>
            <a:r>
              <a:rPr lang="en-US" sz="2800" b="1">
                <a:solidFill>
                  <a:schemeClr val="dk1"/>
                </a:solidFill>
                <a:latin typeface="Arial Narrow"/>
                <a:ea typeface="Arial Narrow"/>
                <a:cs typeface="Arial Narrow"/>
                <a:sym typeface="Arial Narrow"/>
              </a:rPr>
              <a:t> = 1.0 </a:t>
            </a:r>
            <a:r>
              <a:rPr lang="en-US" sz="2800" b="0">
                <a:solidFill>
                  <a:schemeClr val="dk1"/>
                </a:solidFill>
                <a:latin typeface="Arial Narrow"/>
                <a:ea typeface="Arial Narrow"/>
                <a:cs typeface="Arial Narrow"/>
                <a:sym typeface="Arial Narrow"/>
              </a:rPr>
              <a:t>if </a:t>
            </a:r>
            <a:r>
              <a:rPr lang="en-US" sz="2800" b="0" i="1">
                <a:solidFill>
                  <a:schemeClr val="dk1"/>
                </a:solidFill>
                <a:latin typeface="Arial Narrow"/>
                <a:ea typeface="Arial Narrow"/>
                <a:cs typeface="Arial Narrow"/>
                <a:sym typeface="Arial Narrow"/>
              </a:rPr>
              <a:t>P</a:t>
            </a:r>
            <a:r>
              <a:rPr lang="en-US" sz="2800" b="0" i="1" baseline="-25000">
                <a:solidFill>
                  <a:schemeClr val="dk1"/>
                </a:solidFill>
                <a:latin typeface="Arial Narrow"/>
                <a:ea typeface="Arial Narrow"/>
                <a:cs typeface="Arial Narrow"/>
                <a:sym typeface="Arial Narrow"/>
              </a:rPr>
              <a:t>syc</a:t>
            </a:r>
            <a:r>
              <a:rPr lang="en-US" sz="2800" b="0">
                <a:solidFill>
                  <a:schemeClr val="dk1"/>
                </a:solidFill>
                <a:latin typeface="Arial Narrow"/>
                <a:ea typeface="Arial Narrow"/>
                <a:cs typeface="Arial Narrow"/>
                <a:sym typeface="Arial Narrow"/>
              </a:rPr>
              <a:t> is computed using coupon values of </a:t>
            </a:r>
            <a:r>
              <a:rPr lang="en-US" sz="2800" b="0" i="1">
                <a:solidFill>
                  <a:schemeClr val="dk1"/>
                </a:solidFill>
                <a:latin typeface="Arial Narrow"/>
                <a:ea typeface="Arial Narrow"/>
                <a:cs typeface="Arial Narrow"/>
                <a:sym typeface="Arial Narrow"/>
              </a:rPr>
              <a:t>F</a:t>
            </a:r>
            <a:r>
              <a:rPr lang="en-US" sz="2800" b="0" i="1" baseline="-25000">
                <a:solidFill>
                  <a:schemeClr val="dk1"/>
                </a:solidFill>
                <a:latin typeface="Arial Narrow"/>
                <a:ea typeface="Arial Narrow"/>
                <a:cs typeface="Arial Narrow"/>
                <a:sym typeface="Arial Narrow"/>
              </a:rPr>
              <a:t>ysc</a:t>
            </a:r>
            <a:endParaRPr sz="2800" b="0">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Google Shape;1775;p47"/>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Basis of Design</a:t>
            </a:r>
            <a:endParaRPr/>
          </a:p>
        </p:txBody>
      </p:sp>
      <p:sp>
        <p:nvSpPr>
          <p:cNvPr id="1776" name="Google Shape;1776;p47"/>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77" name="Google Shape;1777;p4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47</a:t>
            </a:fld>
            <a:endParaRPr/>
          </a:p>
        </p:txBody>
      </p:sp>
      <p:sp>
        <p:nvSpPr>
          <p:cNvPr id="1778" name="Google Shape;1778;p47"/>
          <p:cNvSpPr txBox="1"/>
          <p:nvPr/>
        </p:nvSpPr>
        <p:spPr>
          <a:xfrm>
            <a:off x="965109" y="14423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F4.2a Brace Strength</a:t>
            </a:r>
            <a:endParaRPr/>
          </a:p>
        </p:txBody>
      </p:sp>
      <p:sp>
        <p:nvSpPr>
          <p:cNvPr id="1779" name="Google Shape;1779;p47"/>
          <p:cNvSpPr txBox="1"/>
          <p:nvPr/>
        </p:nvSpPr>
        <p:spPr>
          <a:xfrm>
            <a:off x="1715840" y="2299962"/>
            <a:ext cx="5919787" cy="11695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1" dirty="0">
                <a:solidFill>
                  <a:schemeClr val="dk1"/>
                </a:solidFill>
                <a:latin typeface="Arial"/>
                <a:ea typeface="Arial"/>
                <a:cs typeface="Arial"/>
                <a:sym typeface="Arial"/>
              </a:rPr>
              <a:t>ω </a:t>
            </a:r>
            <a:r>
              <a:rPr lang="en-US" sz="2800" b="0" dirty="0">
                <a:solidFill>
                  <a:schemeClr val="dk1"/>
                </a:solidFill>
                <a:latin typeface="Arial Narrow"/>
                <a:ea typeface="Arial Narrow"/>
                <a:cs typeface="Arial Narrow"/>
                <a:sym typeface="Arial Narrow"/>
              </a:rPr>
              <a:t>= strain-hardening adjustment factor</a:t>
            </a:r>
            <a:endParaRPr dirty="0"/>
          </a:p>
          <a:p>
            <a:pPr marL="0" marR="0" lvl="0" indent="0" algn="l" rtl="0">
              <a:spcBef>
                <a:spcPts val="1400"/>
              </a:spcBef>
              <a:spcAft>
                <a:spcPts val="0"/>
              </a:spcAft>
              <a:buClr>
                <a:schemeClr val="dk1"/>
              </a:buClr>
              <a:buSzPts val="2800"/>
              <a:buFont typeface="Arial"/>
              <a:buNone/>
            </a:pPr>
            <a:r>
              <a:rPr lang="en-US" sz="2800" b="1" dirty="0">
                <a:solidFill>
                  <a:schemeClr val="dk1"/>
                </a:solidFill>
                <a:latin typeface="Arial"/>
                <a:ea typeface="Arial"/>
                <a:cs typeface="Arial"/>
                <a:sym typeface="Arial"/>
              </a:rPr>
              <a:t>β </a:t>
            </a:r>
            <a:r>
              <a:rPr lang="en-US" sz="2800" b="0" dirty="0">
                <a:solidFill>
                  <a:schemeClr val="dk1"/>
                </a:solidFill>
                <a:latin typeface="Arial Narrow"/>
                <a:ea typeface="Arial Narrow"/>
                <a:cs typeface="Arial Narrow"/>
                <a:sym typeface="Arial Narrow"/>
              </a:rPr>
              <a:t>= compression strength adjustment factor</a:t>
            </a:r>
            <a:endParaRPr dirty="0"/>
          </a:p>
        </p:txBody>
      </p:sp>
      <p:sp>
        <p:nvSpPr>
          <p:cNvPr id="1780" name="Google Shape;1780;p47"/>
          <p:cNvSpPr/>
          <p:nvPr/>
        </p:nvSpPr>
        <p:spPr>
          <a:xfrm>
            <a:off x="7447030" y="2319541"/>
            <a:ext cx="285746" cy="1181467"/>
          </a:xfrm>
          <a:prstGeom prst="rightBrace">
            <a:avLst>
              <a:gd name="adj1" fmla="val 32764"/>
              <a:gd name="adj2" fmla="val 50000"/>
            </a:avLst>
          </a:prstGeom>
          <a:noFill/>
          <a:ln w="38100"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3200"/>
              <a:buFont typeface="Arial"/>
              <a:buNone/>
            </a:pPr>
            <a:endParaRPr sz="3200" b="1">
              <a:solidFill>
                <a:schemeClr val="dk1"/>
              </a:solidFill>
              <a:latin typeface="Arial Narrow"/>
              <a:ea typeface="Arial Narrow"/>
              <a:cs typeface="Arial Narrow"/>
              <a:sym typeface="Arial Narrow"/>
            </a:endParaRPr>
          </a:p>
        </p:txBody>
      </p:sp>
      <p:sp>
        <p:nvSpPr>
          <p:cNvPr id="1781" name="Google Shape;1781;p47"/>
          <p:cNvSpPr txBox="1"/>
          <p:nvPr/>
        </p:nvSpPr>
        <p:spPr>
          <a:xfrm>
            <a:off x="7824192" y="2496825"/>
            <a:ext cx="3814128"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Narrow"/>
              <a:buNone/>
            </a:pPr>
            <a:r>
              <a:rPr lang="en-US" sz="2800" b="0" i="1">
                <a:solidFill>
                  <a:schemeClr val="dk1"/>
                </a:solidFill>
                <a:latin typeface="Arial Narrow"/>
                <a:ea typeface="Arial Narrow"/>
                <a:cs typeface="Arial Narrow"/>
                <a:sym typeface="Arial Narrow"/>
              </a:rPr>
              <a:t>Determine from Section K3 brace tests</a:t>
            </a:r>
            <a:endParaRPr/>
          </a:p>
        </p:txBody>
      </p:sp>
      <p:sp>
        <p:nvSpPr>
          <p:cNvPr id="1782" name="Google Shape;1782;p47"/>
          <p:cNvSpPr txBox="1"/>
          <p:nvPr/>
        </p:nvSpPr>
        <p:spPr>
          <a:xfrm>
            <a:off x="3071664" y="4255169"/>
            <a:ext cx="2511457" cy="1158715"/>
          </a:xfrm>
          <a:prstGeom prst="rect">
            <a:avLst/>
          </a:pr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
        <p:nvSpPr>
          <p:cNvPr id="1783" name="Google Shape;1783;p47"/>
          <p:cNvSpPr txBox="1"/>
          <p:nvPr/>
        </p:nvSpPr>
        <p:spPr>
          <a:xfrm>
            <a:off x="6449096" y="4273973"/>
            <a:ext cx="1995867" cy="1100366"/>
          </a:xfrm>
          <a:prstGeom prst="rect">
            <a:avLst/>
          </a:pr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latin typeface="Arial"/>
                <a:ea typeface="Arial"/>
                <a:cs typeface="Arial"/>
                <a:sym typeface="Arial"/>
              </a:rPr>
              <a:t> </a:t>
            </a:r>
            <a:endParaRPr/>
          </a:p>
        </p:txBody>
      </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48"/>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Connections</a:t>
            </a:r>
            <a:endParaRPr/>
          </a:p>
        </p:txBody>
      </p:sp>
      <p:sp>
        <p:nvSpPr>
          <p:cNvPr id="1790" name="Google Shape;1790;p48"/>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791" name="Google Shape;1791;p4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48</a:t>
            </a:fld>
            <a:endParaRPr/>
          </a:p>
        </p:txBody>
      </p:sp>
      <p:sp>
        <p:nvSpPr>
          <p:cNvPr id="1792" name="Google Shape;1792;p48"/>
          <p:cNvSpPr txBox="1"/>
          <p:nvPr/>
        </p:nvSpPr>
        <p:spPr>
          <a:xfrm>
            <a:off x="1117509" y="4581128"/>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F4.6c 2. Gusset Plate Requirements</a:t>
            </a:r>
            <a:endParaRPr/>
          </a:p>
        </p:txBody>
      </p:sp>
      <p:sp>
        <p:nvSpPr>
          <p:cNvPr id="1793" name="Google Shape;1793;p48"/>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F4.6c.1 Required Strength</a:t>
            </a:r>
            <a:endParaRPr/>
          </a:p>
        </p:txBody>
      </p:sp>
      <p:sp>
        <p:nvSpPr>
          <p:cNvPr id="1794" name="Google Shape;1794;p48"/>
          <p:cNvSpPr txBox="1"/>
          <p:nvPr/>
        </p:nvSpPr>
        <p:spPr>
          <a:xfrm>
            <a:off x="1343472" y="2214798"/>
            <a:ext cx="10294849"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The </a:t>
            </a:r>
            <a:r>
              <a:rPr lang="en-US" sz="2800" b="1" i="1">
                <a:solidFill>
                  <a:schemeClr val="dk2"/>
                </a:solidFill>
                <a:latin typeface="Arial"/>
                <a:ea typeface="Arial"/>
                <a:cs typeface="Arial"/>
                <a:sym typeface="Arial"/>
              </a:rPr>
              <a:t>required strength </a:t>
            </a:r>
            <a:r>
              <a:rPr lang="en-US" sz="2800" b="0">
                <a:solidFill>
                  <a:schemeClr val="dk1"/>
                </a:solidFill>
                <a:latin typeface="Arial"/>
                <a:ea typeface="Arial"/>
                <a:cs typeface="Arial"/>
                <a:sym typeface="Arial"/>
              </a:rPr>
              <a:t>of bracing connections in tension and compression shall be adjusted brace strength in compression divided by α</a:t>
            </a:r>
            <a:r>
              <a:rPr lang="en-US" sz="2800" b="0" baseline="-25000">
                <a:solidFill>
                  <a:schemeClr val="dk1"/>
                </a:solidFill>
                <a:latin typeface="Arial"/>
                <a:ea typeface="Arial"/>
                <a:cs typeface="Arial"/>
                <a:sym typeface="Arial"/>
              </a:rPr>
              <a:t>s</a:t>
            </a:r>
            <a:r>
              <a:rPr lang="en-US" sz="2800" b="0">
                <a:solidFill>
                  <a:schemeClr val="dk1"/>
                </a:solidFill>
                <a:latin typeface="Arial"/>
                <a:ea typeface="Arial"/>
                <a:cs typeface="Arial"/>
                <a:sym typeface="Arial"/>
              </a:rPr>
              <a:t>.</a:t>
            </a:r>
            <a:endParaRPr sz="2800" b="0" baseline="-25000">
              <a:solidFill>
                <a:schemeClr val="dk1"/>
              </a:solidFill>
              <a:latin typeface="Arial"/>
              <a:ea typeface="Arial"/>
              <a:cs typeface="Arial"/>
              <a:sym typeface="Arial"/>
            </a:endParaRPr>
          </a:p>
        </p:txBody>
      </p:sp>
      <p:sp>
        <p:nvSpPr>
          <p:cNvPr id="1795" name="Google Shape;1795;p48"/>
          <p:cNvSpPr txBox="1"/>
          <p:nvPr/>
        </p:nvSpPr>
        <p:spPr>
          <a:xfrm>
            <a:off x="4115779" y="3597404"/>
            <a:ext cx="437356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3200"/>
              <a:buFont typeface="Arial Narrow"/>
              <a:buNone/>
            </a:pPr>
            <a:r>
              <a:rPr lang="en-US" sz="3200" b="1" i="1">
                <a:solidFill>
                  <a:schemeClr val="dk1"/>
                </a:solidFill>
                <a:latin typeface="Arial Narrow"/>
                <a:ea typeface="Arial Narrow"/>
                <a:cs typeface="Arial Narrow"/>
                <a:sym typeface="Arial Narrow"/>
              </a:rPr>
              <a:t>P</a:t>
            </a:r>
            <a:r>
              <a:rPr lang="en-US" sz="3200" b="1" i="1" baseline="-25000">
                <a:solidFill>
                  <a:schemeClr val="dk1"/>
                </a:solidFill>
                <a:latin typeface="Arial Narrow"/>
                <a:ea typeface="Arial Narrow"/>
                <a:cs typeface="Arial Narrow"/>
                <a:sym typeface="Arial Narrow"/>
              </a:rPr>
              <a:t>u</a:t>
            </a:r>
            <a:r>
              <a:rPr lang="en-US" sz="3200" b="1">
                <a:solidFill>
                  <a:schemeClr val="dk1"/>
                </a:solidFill>
                <a:latin typeface="Arial Narrow"/>
                <a:ea typeface="Arial Narrow"/>
                <a:cs typeface="Arial Narrow"/>
                <a:sym typeface="Arial Narrow"/>
              </a:rPr>
              <a:t> = β ω </a:t>
            </a:r>
            <a:r>
              <a:rPr lang="en-US" sz="3200" b="1" i="1">
                <a:solidFill>
                  <a:schemeClr val="dk1"/>
                </a:solidFill>
                <a:latin typeface="Arial Narrow"/>
                <a:ea typeface="Arial Narrow"/>
                <a:cs typeface="Arial Narrow"/>
                <a:sym typeface="Arial Narrow"/>
              </a:rPr>
              <a:t>R</a:t>
            </a:r>
            <a:r>
              <a:rPr lang="en-US" sz="3200" b="1" i="1" baseline="-25000">
                <a:solidFill>
                  <a:schemeClr val="dk1"/>
                </a:solidFill>
                <a:latin typeface="Arial Narrow"/>
                <a:ea typeface="Arial Narrow"/>
                <a:cs typeface="Arial Narrow"/>
                <a:sym typeface="Arial Narrow"/>
              </a:rPr>
              <a:t>y</a:t>
            </a:r>
            <a:r>
              <a:rPr lang="en-US" sz="3200" b="1" i="1">
                <a:solidFill>
                  <a:schemeClr val="dk1"/>
                </a:solidFill>
                <a:latin typeface="Arial Narrow"/>
                <a:ea typeface="Arial Narrow"/>
                <a:cs typeface="Arial Narrow"/>
                <a:sym typeface="Arial Narrow"/>
              </a:rPr>
              <a:t> P</a:t>
            </a:r>
            <a:r>
              <a:rPr lang="en-US" sz="3200" b="1" i="1" baseline="-25000">
                <a:solidFill>
                  <a:schemeClr val="dk1"/>
                </a:solidFill>
                <a:latin typeface="Arial Narrow"/>
                <a:ea typeface="Arial Narrow"/>
                <a:cs typeface="Arial Narrow"/>
                <a:sym typeface="Arial Narrow"/>
              </a:rPr>
              <a:t>ysc </a:t>
            </a:r>
            <a:r>
              <a:rPr lang="en-US" sz="3200" b="1">
                <a:solidFill>
                  <a:schemeClr val="dk1"/>
                </a:solidFill>
                <a:latin typeface="Arial Narrow"/>
                <a:ea typeface="Arial Narrow"/>
                <a:cs typeface="Arial Narrow"/>
                <a:sym typeface="Arial Narrow"/>
              </a:rPr>
              <a:t>/ </a:t>
            </a:r>
            <a:r>
              <a:rPr lang="en-US" sz="3200" b="1" i="1">
                <a:solidFill>
                  <a:schemeClr val="dk1"/>
                </a:solidFill>
                <a:latin typeface="Arial Narrow"/>
                <a:ea typeface="Arial Narrow"/>
                <a:cs typeface="Arial Narrow"/>
                <a:sym typeface="Arial Narrow"/>
              </a:rPr>
              <a:t>α</a:t>
            </a:r>
            <a:r>
              <a:rPr lang="en-US" sz="3200" b="1" baseline="-25000">
                <a:solidFill>
                  <a:schemeClr val="dk1"/>
                </a:solidFill>
                <a:latin typeface="Arial Narrow"/>
                <a:ea typeface="Arial Narrow"/>
                <a:cs typeface="Arial Narrow"/>
                <a:sym typeface="Arial Narrow"/>
              </a:rPr>
              <a:t>s</a:t>
            </a:r>
            <a:r>
              <a:rPr lang="en-US" sz="3200" b="1" i="1" baseline="-25000">
                <a:solidFill>
                  <a:schemeClr val="dk1"/>
                </a:solidFill>
                <a:latin typeface="Arial Narrow"/>
                <a:ea typeface="Arial Narrow"/>
                <a:cs typeface="Arial Narrow"/>
                <a:sym typeface="Arial Narrow"/>
              </a:rPr>
              <a:t> </a:t>
            </a:r>
            <a:endParaRPr/>
          </a:p>
        </p:txBody>
      </p:sp>
      <p:sp>
        <p:nvSpPr>
          <p:cNvPr id="1796" name="Google Shape;1796;p48"/>
          <p:cNvSpPr/>
          <p:nvPr/>
        </p:nvSpPr>
        <p:spPr>
          <a:xfrm>
            <a:off x="4511824" y="3635451"/>
            <a:ext cx="3528392" cy="584775"/>
          </a:xfrm>
          <a:prstGeom prst="rect">
            <a:avLst/>
          </a:prstGeom>
          <a:noFill/>
          <a:ln w="2222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800"/>
              <a:buFont typeface="Arial"/>
              <a:buNone/>
            </a:pPr>
            <a:endParaRPr sz="2800" b="1">
              <a:solidFill>
                <a:schemeClr val="dk1"/>
              </a:solidFill>
              <a:latin typeface="Arial Narrow"/>
              <a:ea typeface="Arial Narrow"/>
              <a:cs typeface="Arial Narrow"/>
              <a:sym typeface="Arial Narrow"/>
            </a:endParaRPr>
          </a:p>
        </p:txBody>
      </p:sp>
      <p:sp>
        <p:nvSpPr>
          <p:cNvPr id="1797" name="Google Shape;1797;p48"/>
          <p:cNvSpPr txBox="1"/>
          <p:nvPr/>
        </p:nvSpPr>
        <p:spPr>
          <a:xfrm>
            <a:off x="1361094" y="5157192"/>
            <a:ext cx="10277227"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Lateral bracing consistent with that used in the tests upon which the design is based is required.</a:t>
            </a:r>
            <a:endParaRPr sz="2800" b="0">
              <a:solidFill>
                <a:schemeClr val="dk1"/>
              </a:solidFill>
              <a:latin typeface="Arial"/>
              <a:ea typeface="Arial"/>
              <a:cs typeface="Arial"/>
              <a:sym typeface="Arial"/>
            </a:endParaRPr>
          </a:p>
        </p:txBody>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02"/>
        <p:cNvGrpSpPr/>
        <p:nvPr/>
      </p:nvGrpSpPr>
      <p:grpSpPr>
        <a:xfrm>
          <a:off x="0" y="0"/>
          <a:ext cx="0" cy="0"/>
          <a:chOff x="0" y="0"/>
          <a:chExt cx="0" cy="0"/>
        </a:xfrm>
      </p:grpSpPr>
      <p:sp>
        <p:nvSpPr>
          <p:cNvPr id="1803" name="Google Shape;1803;p4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49</a:t>
            </a:fld>
            <a:endParaRPr/>
          </a:p>
        </p:txBody>
      </p:sp>
      <p:pic>
        <p:nvPicPr>
          <p:cNvPr id="1804" name="Google Shape;1804;p49" descr="30662 Stanley 06"/>
          <p:cNvPicPr preferRelativeResize="0"/>
          <p:nvPr/>
        </p:nvPicPr>
        <p:blipFill rotWithShape="1">
          <a:blip r:embed="rId3">
            <a:alphaModFix/>
          </a:blip>
          <a:srcRect l="7382" b="19686"/>
          <a:stretch/>
        </p:blipFill>
        <p:spPr>
          <a:xfrm>
            <a:off x="6168008" y="88900"/>
            <a:ext cx="5907922" cy="3844156"/>
          </a:xfrm>
          <a:prstGeom prst="rect">
            <a:avLst/>
          </a:prstGeom>
          <a:noFill/>
          <a:ln>
            <a:noFill/>
          </a:ln>
        </p:spPr>
      </p:pic>
      <p:pic>
        <p:nvPicPr>
          <p:cNvPr id="1805" name="Google Shape;1805;p49"/>
          <p:cNvPicPr preferRelativeResize="0"/>
          <p:nvPr/>
        </p:nvPicPr>
        <p:blipFill rotWithShape="1">
          <a:blip r:embed="rId4">
            <a:alphaModFix/>
          </a:blip>
          <a:srcRect/>
          <a:stretch/>
        </p:blipFill>
        <p:spPr>
          <a:xfrm>
            <a:off x="144860" y="2510651"/>
            <a:ext cx="5951140" cy="413278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5"/>
          <p:cNvSpPr txBox="1">
            <a:spLocks noGrp="1"/>
          </p:cNvSpPr>
          <p:nvPr>
            <p:ph type="body" idx="1"/>
          </p:nvPr>
        </p:nvSpPr>
        <p:spPr>
          <a:xfrm>
            <a:off x="693105" y="1124744"/>
            <a:ext cx="10945216" cy="5035475"/>
          </a:xfrm>
          <a:prstGeom prst="rect">
            <a:avLst/>
          </a:prstGeom>
          <a:noFill/>
          <a:ln>
            <a:noFill/>
          </a:ln>
        </p:spPr>
        <p:txBody>
          <a:bodyPr spcFirstLastPara="1" wrap="square" lIns="91425" tIns="45700" rIns="91425" bIns="45700" anchor="t" anchorCtr="0">
            <a:noAutofit/>
          </a:bodyPr>
          <a:lstStyle/>
          <a:p>
            <a:pPr marL="342900" lvl="0" indent="-342900" algn="l" rtl="0">
              <a:spcBef>
                <a:spcPts val="0"/>
              </a:spcBef>
              <a:spcAft>
                <a:spcPts val="0"/>
              </a:spcAft>
              <a:buClr>
                <a:schemeClr val="dk1"/>
              </a:buClr>
              <a:buSzPts val="3360"/>
              <a:buFont typeface="Arial"/>
              <a:buChar char="•"/>
            </a:pPr>
            <a:r>
              <a:rPr lang="en-US" sz="2800">
                <a:latin typeface="Arial"/>
                <a:ea typeface="Arial"/>
                <a:cs typeface="Arial"/>
                <a:sym typeface="Arial"/>
              </a:rPr>
              <a:t>Type of concentrically braced frame.</a:t>
            </a:r>
            <a:endParaRPr/>
          </a:p>
          <a:p>
            <a:pPr marL="342900" lvl="0" indent="-342900" algn="l" rtl="0">
              <a:spcBef>
                <a:spcPts val="1400"/>
              </a:spcBef>
              <a:spcAft>
                <a:spcPts val="0"/>
              </a:spcAft>
              <a:buClr>
                <a:schemeClr val="dk1"/>
              </a:buClr>
              <a:buSzPts val="3360"/>
              <a:buFont typeface="Arial"/>
              <a:buChar char="•"/>
            </a:pPr>
            <a:r>
              <a:rPr lang="en-US" sz="2800">
                <a:latin typeface="Arial"/>
                <a:ea typeface="Arial"/>
                <a:cs typeface="Arial"/>
                <a:sym typeface="Arial"/>
              </a:rPr>
              <a:t>Beams, columns and braces arranged to form a vertical </a:t>
            </a:r>
            <a:r>
              <a:rPr lang="en-US" sz="2800" b="1" i="1">
                <a:solidFill>
                  <a:schemeClr val="dk2"/>
                </a:solidFill>
                <a:latin typeface="Arial"/>
                <a:ea typeface="Arial"/>
                <a:cs typeface="Arial"/>
                <a:sym typeface="Arial"/>
              </a:rPr>
              <a:t>truss</a:t>
            </a:r>
            <a:r>
              <a:rPr lang="en-US" sz="2800">
                <a:latin typeface="Arial"/>
                <a:ea typeface="Arial"/>
                <a:cs typeface="Arial"/>
                <a:sym typeface="Arial"/>
              </a:rPr>
              <a:t>.  Resist lateral earthquake forces by truss action.</a:t>
            </a:r>
            <a:endParaRPr/>
          </a:p>
          <a:p>
            <a:pPr marL="342900" lvl="0" indent="-342900" algn="l" rtl="0">
              <a:spcBef>
                <a:spcPts val="1400"/>
              </a:spcBef>
              <a:spcAft>
                <a:spcPts val="0"/>
              </a:spcAft>
              <a:buClr>
                <a:schemeClr val="dk1"/>
              </a:buClr>
              <a:buSzPts val="3360"/>
              <a:buFont typeface="Arial"/>
              <a:buChar char="•"/>
            </a:pPr>
            <a:r>
              <a:rPr lang="en-US" sz="2800">
                <a:latin typeface="Arial"/>
                <a:ea typeface="Arial"/>
                <a:cs typeface="Arial"/>
                <a:sym typeface="Arial"/>
              </a:rPr>
              <a:t>Special type of brace members used: </a:t>
            </a:r>
            <a:r>
              <a:rPr lang="en-US" sz="2800" b="1" i="1">
                <a:solidFill>
                  <a:schemeClr val="dk2"/>
                </a:solidFill>
                <a:latin typeface="Arial"/>
                <a:ea typeface="Arial"/>
                <a:cs typeface="Arial"/>
                <a:sym typeface="Arial"/>
              </a:rPr>
              <a:t>Buckling-Restrained Braces</a:t>
            </a:r>
            <a:r>
              <a:rPr lang="en-US" sz="2800" b="1" i="1">
                <a:latin typeface="Arial"/>
                <a:ea typeface="Arial"/>
                <a:cs typeface="Arial"/>
                <a:sym typeface="Arial"/>
              </a:rPr>
              <a:t> </a:t>
            </a:r>
            <a:r>
              <a:rPr lang="en-US" sz="2800" b="1" i="1">
                <a:solidFill>
                  <a:schemeClr val="dk2"/>
                </a:solidFill>
                <a:latin typeface="Arial"/>
                <a:ea typeface="Arial"/>
                <a:cs typeface="Arial"/>
                <a:sym typeface="Arial"/>
              </a:rPr>
              <a:t>(BRBs</a:t>
            </a:r>
            <a:r>
              <a:rPr lang="en-US" sz="2800" i="1">
                <a:solidFill>
                  <a:schemeClr val="dk2"/>
                </a:solidFill>
                <a:latin typeface="Arial"/>
                <a:ea typeface="Arial"/>
                <a:cs typeface="Arial"/>
                <a:sym typeface="Arial"/>
              </a:rPr>
              <a:t>)</a:t>
            </a:r>
            <a:r>
              <a:rPr lang="en-US" sz="2800">
                <a:latin typeface="Arial"/>
                <a:ea typeface="Arial"/>
                <a:cs typeface="Arial"/>
                <a:sym typeface="Arial"/>
              </a:rPr>
              <a:t>. BRBS yield both in tension and compression - </a:t>
            </a:r>
            <a:r>
              <a:rPr lang="en-US" sz="2800" i="1">
                <a:latin typeface="Arial"/>
                <a:ea typeface="Arial"/>
                <a:cs typeface="Arial"/>
                <a:sym typeface="Arial"/>
              </a:rPr>
              <a:t>no buckling !!</a:t>
            </a:r>
            <a:endParaRPr/>
          </a:p>
          <a:p>
            <a:pPr marL="342900" lvl="0" indent="-342900" algn="l" rtl="0">
              <a:spcBef>
                <a:spcPts val="1400"/>
              </a:spcBef>
              <a:spcAft>
                <a:spcPts val="0"/>
              </a:spcAft>
              <a:buClr>
                <a:schemeClr val="dk1"/>
              </a:buClr>
              <a:buSzPts val="3360"/>
              <a:buFont typeface="Arial"/>
              <a:buChar char="•"/>
            </a:pPr>
            <a:r>
              <a:rPr lang="en-US" sz="2800">
                <a:latin typeface="Arial"/>
                <a:ea typeface="Arial"/>
                <a:cs typeface="Arial"/>
                <a:sym typeface="Arial"/>
              </a:rPr>
              <a:t>Develop ductility through inelastic action (cyclic tension and compression yielding) in BRBs. </a:t>
            </a:r>
            <a:endParaRPr/>
          </a:p>
          <a:p>
            <a:pPr marL="342900" lvl="0" indent="-342900" algn="l" rtl="0">
              <a:spcBef>
                <a:spcPts val="1400"/>
              </a:spcBef>
              <a:spcAft>
                <a:spcPts val="0"/>
              </a:spcAft>
              <a:buClr>
                <a:schemeClr val="dk1"/>
              </a:buClr>
              <a:buSzPts val="3360"/>
              <a:buFont typeface="Arial"/>
              <a:buChar char="•"/>
            </a:pPr>
            <a:r>
              <a:rPr lang="en-US" sz="2800">
                <a:latin typeface="Arial"/>
                <a:ea typeface="Arial"/>
                <a:cs typeface="Arial"/>
                <a:sym typeface="Arial"/>
              </a:rPr>
              <a:t>System combines high stiffness with high ductility.</a:t>
            </a:r>
            <a:endParaRPr/>
          </a:p>
          <a:p>
            <a:pPr marL="0" lvl="0" indent="0" algn="l" rtl="0">
              <a:spcBef>
                <a:spcPts val="400"/>
              </a:spcBef>
              <a:spcAft>
                <a:spcPts val="0"/>
              </a:spcAft>
              <a:buClr>
                <a:schemeClr val="dk1"/>
              </a:buClr>
              <a:buSzPts val="2000"/>
              <a:buFont typeface="Calibri"/>
              <a:buNone/>
            </a:pPr>
            <a:endParaRPr/>
          </a:p>
        </p:txBody>
      </p:sp>
      <p:sp>
        <p:nvSpPr>
          <p:cNvPr id="94" name="Google Shape;94;p5"/>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Buckling-Restrained Braced Frames (BRBFs)</a:t>
            </a:r>
            <a:endParaRPr/>
          </a:p>
          <a:p>
            <a:pPr marL="0" lvl="0" indent="0" algn="l" rtl="0">
              <a:spcBef>
                <a:spcPts val="600"/>
              </a:spcBef>
              <a:spcAft>
                <a:spcPts val="0"/>
              </a:spcAft>
              <a:buClr>
                <a:srgbClr val="000000"/>
              </a:buClr>
              <a:buSzPts val="3000"/>
              <a:buFont typeface="Arial"/>
              <a:buNone/>
            </a:pPr>
            <a:endParaRPr/>
          </a:p>
        </p:txBody>
      </p:sp>
      <p:sp>
        <p:nvSpPr>
          <p:cNvPr id="95" name="Google Shape;95;p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10"/>
        <p:cNvGrpSpPr/>
        <p:nvPr/>
      </p:nvGrpSpPr>
      <p:grpSpPr>
        <a:xfrm>
          <a:off x="0" y="0"/>
          <a:ext cx="0" cy="0"/>
          <a:chOff x="0" y="0"/>
          <a:chExt cx="0" cy="0"/>
        </a:xfrm>
      </p:grpSpPr>
      <p:sp>
        <p:nvSpPr>
          <p:cNvPr id="1811" name="Google Shape;1811;p5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50</a:t>
            </a:fld>
            <a:endParaRPr/>
          </a:p>
        </p:txBody>
      </p:sp>
      <p:pic>
        <p:nvPicPr>
          <p:cNvPr id="1812" name="Google Shape;1812;p50" descr="DSCN1125"/>
          <p:cNvPicPr preferRelativeResize="0"/>
          <p:nvPr/>
        </p:nvPicPr>
        <p:blipFill rotWithShape="1">
          <a:blip r:embed="rId3">
            <a:alphaModFix/>
          </a:blip>
          <a:srcRect/>
          <a:stretch/>
        </p:blipFill>
        <p:spPr>
          <a:xfrm>
            <a:off x="118089" y="116632"/>
            <a:ext cx="5977911" cy="4483433"/>
          </a:xfrm>
          <a:prstGeom prst="rect">
            <a:avLst/>
          </a:prstGeom>
          <a:noFill/>
          <a:ln>
            <a:noFill/>
          </a:ln>
        </p:spPr>
      </p:pic>
      <p:pic>
        <p:nvPicPr>
          <p:cNvPr id="1813" name="Google Shape;1813;p50" descr="DSCN1148"/>
          <p:cNvPicPr preferRelativeResize="0"/>
          <p:nvPr/>
        </p:nvPicPr>
        <p:blipFill rotWithShape="1">
          <a:blip r:embed="rId4">
            <a:alphaModFix/>
          </a:blip>
          <a:srcRect/>
          <a:stretch/>
        </p:blipFill>
        <p:spPr>
          <a:xfrm>
            <a:off x="6240016" y="1832547"/>
            <a:ext cx="5804520" cy="4353390"/>
          </a:xfrm>
          <a:prstGeom prst="rect">
            <a:avLst/>
          </a:prstGeom>
          <a:noFill/>
          <a:ln>
            <a:noFill/>
          </a:ln>
        </p:spPr>
      </p:pic>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18"/>
        <p:cNvGrpSpPr/>
        <p:nvPr/>
      </p:nvGrpSpPr>
      <p:grpSpPr>
        <a:xfrm>
          <a:off x="0" y="0"/>
          <a:ext cx="0" cy="0"/>
          <a:chOff x="0" y="0"/>
          <a:chExt cx="0" cy="0"/>
        </a:xfrm>
      </p:grpSpPr>
      <p:sp>
        <p:nvSpPr>
          <p:cNvPr id="1819" name="Google Shape;1819;p51"/>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Systems Requirements</a:t>
            </a:r>
            <a:endParaRPr/>
          </a:p>
        </p:txBody>
      </p:sp>
      <p:sp>
        <p:nvSpPr>
          <p:cNvPr id="1820" name="Google Shape;1820;p51"/>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821" name="Google Shape;1821;p5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51</a:t>
            </a:fld>
            <a:endParaRPr/>
          </a:p>
        </p:txBody>
      </p:sp>
      <p:sp>
        <p:nvSpPr>
          <p:cNvPr id="1822" name="Google Shape;1822;p51"/>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F4.4a V-and Inverted V-Brace Frames</a:t>
            </a:r>
            <a:endParaRPr/>
          </a:p>
        </p:txBody>
      </p:sp>
      <p:grpSp>
        <p:nvGrpSpPr>
          <p:cNvPr id="1823" name="Google Shape;1823;p51"/>
          <p:cNvGrpSpPr/>
          <p:nvPr/>
        </p:nvGrpSpPr>
        <p:grpSpPr>
          <a:xfrm>
            <a:off x="1503208" y="2284433"/>
            <a:ext cx="1220661" cy="1981200"/>
            <a:chOff x="2256" y="912"/>
            <a:chExt cx="864" cy="1248"/>
          </a:xfrm>
        </p:grpSpPr>
        <p:grpSp>
          <p:nvGrpSpPr>
            <p:cNvPr id="1824" name="Google Shape;1824;p51"/>
            <p:cNvGrpSpPr/>
            <p:nvPr/>
          </p:nvGrpSpPr>
          <p:grpSpPr>
            <a:xfrm>
              <a:off x="2304" y="1536"/>
              <a:ext cx="768" cy="624"/>
              <a:chOff x="1728" y="1536"/>
              <a:chExt cx="768" cy="624"/>
            </a:xfrm>
          </p:grpSpPr>
          <p:cxnSp>
            <p:nvCxnSpPr>
              <p:cNvPr id="1825" name="Google Shape;1825;p51"/>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26" name="Google Shape;1826;p51"/>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27" name="Google Shape;1827;p51"/>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1828" name="Google Shape;1828;p51"/>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1829" name="Google Shape;1829;p51"/>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1830" name="Google Shape;1830;p51"/>
            <p:cNvGrpSpPr/>
            <p:nvPr/>
          </p:nvGrpSpPr>
          <p:grpSpPr>
            <a:xfrm>
              <a:off x="2304" y="912"/>
              <a:ext cx="768" cy="624"/>
              <a:chOff x="1728" y="1536"/>
              <a:chExt cx="768" cy="624"/>
            </a:xfrm>
          </p:grpSpPr>
          <p:cxnSp>
            <p:nvCxnSpPr>
              <p:cNvPr id="1831" name="Google Shape;1831;p51"/>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32" name="Google Shape;1832;p51"/>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33" name="Google Shape;1833;p51"/>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1834" name="Google Shape;1834;p51"/>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1835" name="Google Shape;1835;p51"/>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1836" name="Google Shape;1836;p51"/>
            <p:cNvCxnSpPr/>
            <p:nvPr/>
          </p:nvCxnSpPr>
          <p:spPr>
            <a:xfrm>
              <a:off x="2256" y="2160"/>
              <a:ext cx="96" cy="0"/>
            </a:xfrm>
            <a:prstGeom prst="straightConnector1">
              <a:avLst/>
            </a:prstGeom>
            <a:noFill/>
            <a:ln w="38100" cap="flat" cmpd="sng">
              <a:solidFill>
                <a:schemeClr val="dk1"/>
              </a:solidFill>
              <a:prstDash val="solid"/>
              <a:round/>
              <a:headEnd type="none" w="med" len="med"/>
              <a:tailEnd type="none" w="med" len="med"/>
            </a:ln>
          </p:spPr>
        </p:cxnSp>
        <p:cxnSp>
          <p:nvCxnSpPr>
            <p:cNvPr id="1837" name="Google Shape;1837;p51"/>
            <p:cNvCxnSpPr/>
            <p:nvPr/>
          </p:nvCxnSpPr>
          <p:spPr>
            <a:xfrm>
              <a:off x="3024" y="2160"/>
              <a:ext cx="96" cy="0"/>
            </a:xfrm>
            <a:prstGeom prst="straightConnector1">
              <a:avLst/>
            </a:prstGeom>
            <a:noFill/>
            <a:ln w="38100" cap="flat" cmpd="sng">
              <a:solidFill>
                <a:schemeClr val="dk1"/>
              </a:solidFill>
              <a:prstDash val="solid"/>
              <a:round/>
              <a:headEnd type="none" w="med" len="med"/>
              <a:tailEnd type="none" w="med" len="med"/>
            </a:ln>
          </p:spPr>
        </p:cxnSp>
        <p:sp>
          <p:nvSpPr>
            <p:cNvPr id="1838" name="Google Shape;1838;p51"/>
            <p:cNvSpPr/>
            <p:nvPr/>
          </p:nvSpPr>
          <p:spPr>
            <a:xfrm rot="-3480000">
              <a:off x="2247"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39" name="Google Shape;1839;p51"/>
            <p:cNvSpPr/>
            <p:nvPr/>
          </p:nvSpPr>
          <p:spPr>
            <a:xfrm rot="3480000" flipH="1">
              <a:off x="2614"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40" name="Google Shape;1840;p51"/>
            <p:cNvSpPr/>
            <p:nvPr/>
          </p:nvSpPr>
          <p:spPr>
            <a:xfrm rot="-3480000">
              <a:off x="2247" y="1802"/>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41" name="Google Shape;1841;p51"/>
            <p:cNvSpPr/>
            <p:nvPr/>
          </p:nvSpPr>
          <p:spPr>
            <a:xfrm rot="3480000" flipH="1">
              <a:off x="2616" y="180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1842" name="Google Shape;1842;p51"/>
          <p:cNvGrpSpPr/>
          <p:nvPr/>
        </p:nvGrpSpPr>
        <p:grpSpPr>
          <a:xfrm>
            <a:off x="1482279" y="4538717"/>
            <a:ext cx="1220661" cy="1985963"/>
            <a:chOff x="4032" y="912"/>
            <a:chExt cx="864" cy="1251"/>
          </a:xfrm>
        </p:grpSpPr>
        <p:grpSp>
          <p:nvGrpSpPr>
            <p:cNvPr id="1843" name="Google Shape;1843;p51"/>
            <p:cNvGrpSpPr/>
            <p:nvPr/>
          </p:nvGrpSpPr>
          <p:grpSpPr>
            <a:xfrm>
              <a:off x="4080" y="1536"/>
              <a:ext cx="768" cy="624"/>
              <a:chOff x="3216" y="1536"/>
              <a:chExt cx="768" cy="624"/>
            </a:xfrm>
          </p:grpSpPr>
          <p:cxnSp>
            <p:nvCxnSpPr>
              <p:cNvPr id="1844" name="Google Shape;1844;p51"/>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45" name="Google Shape;1845;p51"/>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46" name="Google Shape;1846;p51"/>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1847" name="Google Shape;1847;p51"/>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1848" name="Google Shape;1848;p51"/>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1849" name="Google Shape;1849;p51"/>
            <p:cNvGrpSpPr/>
            <p:nvPr/>
          </p:nvGrpSpPr>
          <p:grpSpPr>
            <a:xfrm>
              <a:off x="4080" y="912"/>
              <a:ext cx="768" cy="624"/>
              <a:chOff x="3216" y="1536"/>
              <a:chExt cx="768" cy="624"/>
            </a:xfrm>
          </p:grpSpPr>
          <p:cxnSp>
            <p:nvCxnSpPr>
              <p:cNvPr id="1850" name="Google Shape;1850;p51"/>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51" name="Google Shape;1851;p51"/>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852" name="Google Shape;1852;p51"/>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1853" name="Google Shape;1853;p51"/>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1854" name="Google Shape;1854;p51"/>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1855" name="Google Shape;1855;p51"/>
            <p:cNvCxnSpPr/>
            <p:nvPr/>
          </p:nvCxnSpPr>
          <p:spPr>
            <a:xfrm>
              <a:off x="4032"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1856" name="Google Shape;1856;p51"/>
            <p:cNvCxnSpPr/>
            <p:nvPr/>
          </p:nvCxnSpPr>
          <p:spPr>
            <a:xfrm>
              <a:off x="4800"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1857" name="Google Shape;1857;p51"/>
            <p:cNvCxnSpPr/>
            <p:nvPr/>
          </p:nvCxnSpPr>
          <p:spPr>
            <a:xfrm>
              <a:off x="4419" y="2160"/>
              <a:ext cx="96" cy="0"/>
            </a:xfrm>
            <a:prstGeom prst="straightConnector1">
              <a:avLst/>
            </a:prstGeom>
            <a:noFill/>
            <a:ln w="38100" cap="flat" cmpd="sng">
              <a:solidFill>
                <a:schemeClr val="dk1"/>
              </a:solidFill>
              <a:prstDash val="solid"/>
              <a:round/>
              <a:headEnd type="none" w="med" len="med"/>
              <a:tailEnd type="none" w="med" len="med"/>
            </a:ln>
          </p:spPr>
        </p:cxnSp>
        <p:sp>
          <p:nvSpPr>
            <p:cNvPr id="1858" name="Google Shape;1858;p51"/>
            <p:cNvSpPr/>
            <p:nvPr/>
          </p:nvSpPr>
          <p:spPr>
            <a:xfrm rot="3480000" flipH="1">
              <a:off x="4017"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59" name="Google Shape;1859;p51"/>
            <p:cNvSpPr/>
            <p:nvPr/>
          </p:nvSpPr>
          <p:spPr>
            <a:xfrm rot="-3480000">
              <a:off x="4391"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60" name="Google Shape;1860;p51"/>
            <p:cNvSpPr/>
            <p:nvPr/>
          </p:nvSpPr>
          <p:spPr>
            <a:xfrm rot="3480000" flipH="1">
              <a:off x="4017"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861" name="Google Shape;1861;p51"/>
            <p:cNvSpPr/>
            <p:nvPr/>
          </p:nvSpPr>
          <p:spPr>
            <a:xfrm rot="-3480000">
              <a:off x="4391"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1862" name="Google Shape;1862;p51"/>
          <p:cNvSpPr txBox="1"/>
          <p:nvPr/>
        </p:nvSpPr>
        <p:spPr>
          <a:xfrm>
            <a:off x="3102836" y="2822153"/>
            <a:ext cx="8225737" cy="341632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(a) Design beams for unbalanced load resulting from the adjusted brace strengths in tension and compression.</a:t>
            </a:r>
            <a:endParaRPr/>
          </a:p>
          <a:p>
            <a:pPr marL="342900" marR="0" lvl="0" indent="-342900" algn="l" rtl="0">
              <a:spcBef>
                <a:spcPts val="1200"/>
              </a:spcBef>
              <a:spcAft>
                <a:spcPts val="0"/>
              </a:spcAft>
              <a:buClr>
                <a:schemeClr val="dk1"/>
              </a:buClr>
              <a:buSzPts val="2400"/>
              <a:buFont typeface="Arial"/>
              <a:buNone/>
            </a:pPr>
            <a:r>
              <a:rPr lang="en-US" sz="2400" b="0">
                <a:solidFill>
                  <a:schemeClr val="dk1"/>
                </a:solidFill>
                <a:latin typeface="Arial"/>
                <a:ea typeface="Arial"/>
                <a:cs typeface="Arial"/>
                <a:sym typeface="Arial"/>
              </a:rPr>
              <a:t>   	</a:t>
            </a:r>
            <a:endParaRPr/>
          </a:p>
          <a:p>
            <a:pPr marL="342900" marR="0" lvl="0" indent="-342900" algn="l" rtl="0">
              <a:spcBef>
                <a:spcPts val="1200"/>
              </a:spcBef>
              <a:spcAft>
                <a:spcPts val="0"/>
              </a:spcAft>
              <a:buClr>
                <a:schemeClr val="dk1"/>
              </a:buClr>
              <a:buSzPts val="2400"/>
              <a:buFont typeface="Arial"/>
              <a:buNone/>
            </a:pPr>
            <a:r>
              <a:rPr lang="en-US" sz="2400" b="0">
                <a:solidFill>
                  <a:schemeClr val="dk1"/>
                </a:solidFill>
                <a:latin typeface="Arial"/>
                <a:ea typeface="Arial"/>
                <a:cs typeface="Arial"/>
                <a:sym typeface="Arial"/>
              </a:rPr>
              <a:t>	Take force in tension brace:	 	</a:t>
            </a:r>
            <a:r>
              <a:rPr lang="en-US" sz="2400" b="1">
                <a:solidFill>
                  <a:schemeClr val="dk1"/>
                </a:solidFill>
                <a:latin typeface="Arial"/>
                <a:ea typeface="Arial"/>
                <a:cs typeface="Arial"/>
                <a:sym typeface="Arial"/>
              </a:rPr>
              <a:t>ω </a:t>
            </a:r>
            <a:r>
              <a:rPr lang="en-US" sz="2400" b="1" i="1">
                <a:solidFill>
                  <a:schemeClr val="dk1"/>
                </a:solidFill>
                <a:latin typeface="Arial"/>
                <a:ea typeface="Arial"/>
                <a:cs typeface="Arial"/>
                <a:sym typeface="Arial"/>
              </a:rPr>
              <a:t>R</a:t>
            </a:r>
            <a:r>
              <a:rPr lang="en-US" sz="2400" b="1" i="1" baseline="-25000">
                <a:solidFill>
                  <a:schemeClr val="dk1"/>
                </a:solidFill>
                <a:latin typeface="Arial"/>
                <a:ea typeface="Arial"/>
                <a:cs typeface="Arial"/>
                <a:sym typeface="Arial"/>
              </a:rPr>
              <a:t>y</a:t>
            </a:r>
            <a:r>
              <a:rPr lang="en-US" sz="2400" b="1" i="1">
                <a:solidFill>
                  <a:schemeClr val="dk1"/>
                </a:solidFill>
                <a:latin typeface="Arial"/>
                <a:ea typeface="Arial"/>
                <a:cs typeface="Arial"/>
                <a:sym typeface="Arial"/>
              </a:rPr>
              <a:t> P</a:t>
            </a:r>
            <a:r>
              <a:rPr lang="en-US" sz="2400" b="1" i="1" baseline="-25000">
                <a:solidFill>
                  <a:schemeClr val="dk1"/>
                </a:solidFill>
                <a:latin typeface="Arial"/>
                <a:ea typeface="Arial"/>
                <a:cs typeface="Arial"/>
                <a:sym typeface="Arial"/>
              </a:rPr>
              <a:t>ysc</a:t>
            </a:r>
            <a:endParaRPr sz="2400" b="1" i="1">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400"/>
              <a:buFont typeface="Arial"/>
              <a:buNone/>
            </a:pPr>
            <a:r>
              <a:rPr lang="en-US" sz="2400" b="0">
                <a:solidFill>
                  <a:schemeClr val="dk1"/>
                </a:solidFill>
                <a:latin typeface="Arial"/>
                <a:ea typeface="Arial"/>
                <a:cs typeface="Arial"/>
                <a:sym typeface="Arial"/>
              </a:rPr>
              <a:t>   	Take force in compression brace:	</a:t>
            </a:r>
            <a:r>
              <a:rPr lang="en-US" sz="2400" b="1">
                <a:solidFill>
                  <a:schemeClr val="dk1"/>
                </a:solidFill>
                <a:latin typeface="Arial"/>
                <a:ea typeface="Arial"/>
                <a:cs typeface="Arial"/>
                <a:sym typeface="Arial"/>
              </a:rPr>
              <a:t>β ω </a:t>
            </a:r>
            <a:r>
              <a:rPr lang="en-US" sz="2400" b="1" i="1">
                <a:solidFill>
                  <a:schemeClr val="dk1"/>
                </a:solidFill>
                <a:latin typeface="Arial"/>
                <a:ea typeface="Arial"/>
                <a:cs typeface="Arial"/>
                <a:sym typeface="Arial"/>
              </a:rPr>
              <a:t>R</a:t>
            </a:r>
            <a:r>
              <a:rPr lang="en-US" sz="2400" b="1" i="1" baseline="-25000">
                <a:solidFill>
                  <a:schemeClr val="dk1"/>
                </a:solidFill>
                <a:latin typeface="Arial"/>
                <a:ea typeface="Arial"/>
                <a:cs typeface="Arial"/>
                <a:sym typeface="Arial"/>
              </a:rPr>
              <a:t>y</a:t>
            </a:r>
            <a:r>
              <a:rPr lang="en-US" sz="2400" b="1" i="1">
                <a:solidFill>
                  <a:schemeClr val="dk1"/>
                </a:solidFill>
                <a:latin typeface="Arial"/>
                <a:ea typeface="Arial"/>
                <a:cs typeface="Arial"/>
                <a:sym typeface="Arial"/>
              </a:rPr>
              <a:t> P</a:t>
            </a:r>
            <a:r>
              <a:rPr lang="en-US" sz="2400" b="1" i="1" baseline="-25000">
                <a:solidFill>
                  <a:schemeClr val="dk1"/>
                </a:solidFill>
                <a:latin typeface="Arial"/>
                <a:ea typeface="Arial"/>
                <a:cs typeface="Arial"/>
                <a:sym typeface="Arial"/>
              </a:rPr>
              <a:t>ysc</a:t>
            </a:r>
            <a:endParaRPr sz="2400" b="1" i="1" baseline="-25000">
              <a:solidFill>
                <a:schemeClr val="dk1"/>
              </a:solidFill>
              <a:latin typeface="Arial"/>
              <a:ea typeface="Arial"/>
              <a:cs typeface="Arial"/>
              <a:sym typeface="Arial"/>
            </a:endParaRPr>
          </a:p>
          <a:p>
            <a:pPr marL="342900" marR="0" lvl="0" indent="-342900" algn="l" rtl="0">
              <a:spcBef>
                <a:spcPts val="1200"/>
              </a:spcBef>
              <a:spcAft>
                <a:spcPts val="0"/>
              </a:spcAft>
              <a:buClr>
                <a:schemeClr val="dk1"/>
              </a:buClr>
              <a:buSzPts val="2400"/>
              <a:buFont typeface="Arial"/>
              <a:buNone/>
            </a:pPr>
            <a:r>
              <a:rPr lang="en-US" sz="2400" b="1" i="1" baseline="-25000">
                <a:solidFill>
                  <a:schemeClr val="dk1"/>
                </a:solidFill>
                <a:latin typeface="Arial"/>
                <a:ea typeface="Arial"/>
                <a:cs typeface="Arial"/>
                <a:sym typeface="Arial"/>
              </a:rPr>
              <a:t>	</a:t>
            </a:r>
            <a:endParaRPr/>
          </a:p>
          <a:p>
            <a:pPr marL="342900" marR="0" lvl="0" indent="-342900" algn="l" rtl="0">
              <a:spcBef>
                <a:spcPts val="1200"/>
              </a:spcBef>
              <a:spcAft>
                <a:spcPts val="0"/>
              </a:spcAft>
              <a:buClr>
                <a:schemeClr val="dk1"/>
              </a:buClr>
              <a:buSzPts val="2400"/>
              <a:buFont typeface="Arial"/>
              <a:buNone/>
            </a:pPr>
            <a:r>
              <a:rPr lang="en-US" sz="2400" b="0" i="1" baseline="-25000">
                <a:solidFill>
                  <a:schemeClr val="dk1"/>
                </a:solidFill>
                <a:latin typeface="Arial"/>
                <a:ea typeface="Arial"/>
                <a:cs typeface="Arial"/>
                <a:sym typeface="Arial"/>
              </a:rPr>
              <a:t>	</a:t>
            </a:r>
            <a:r>
              <a:rPr lang="en-US" sz="2400" b="0">
                <a:solidFill>
                  <a:schemeClr val="dk1"/>
                </a:solidFill>
                <a:latin typeface="Arial"/>
                <a:ea typeface="Arial"/>
                <a:cs typeface="Arial"/>
                <a:sym typeface="Arial"/>
              </a:rPr>
              <a:t>Assume beam has no vertical support between columns.</a:t>
            </a:r>
            <a:endParaRPr/>
          </a:p>
        </p:txBody>
      </p:sp>
      <p:sp>
        <p:nvSpPr>
          <p:cNvPr id="1863" name="Google Shape;1863;p51"/>
          <p:cNvSpPr txBox="1"/>
          <p:nvPr/>
        </p:nvSpPr>
        <p:spPr>
          <a:xfrm>
            <a:off x="3102837" y="2222366"/>
            <a:ext cx="810573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0">
                <a:solidFill>
                  <a:schemeClr val="dk2"/>
                </a:solidFill>
                <a:latin typeface="Arial"/>
                <a:ea typeface="Arial"/>
                <a:cs typeface="Arial"/>
                <a:sym typeface="Arial"/>
              </a:rPr>
              <a:t>For V-type and Inverted V-type bracing:</a:t>
            </a:r>
            <a:endParaRP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sp>
        <p:nvSpPr>
          <p:cNvPr id="1869" name="Google Shape;1869;p52"/>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Systems Requirements</a:t>
            </a:r>
            <a:endParaRPr/>
          </a:p>
        </p:txBody>
      </p:sp>
      <p:sp>
        <p:nvSpPr>
          <p:cNvPr id="1870" name="Google Shape;1870;p52"/>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871" name="Google Shape;1871;p5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52</a:t>
            </a:fld>
            <a:endParaRPr/>
          </a:p>
        </p:txBody>
      </p:sp>
      <p:sp>
        <p:nvSpPr>
          <p:cNvPr id="1872" name="Google Shape;1872;p52"/>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F4.4a V-and Inverted V-Brace Frames</a:t>
            </a:r>
            <a:endParaRPr/>
          </a:p>
        </p:txBody>
      </p:sp>
      <p:cxnSp>
        <p:nvCxnSpPr>
          <p:cNvPr id="1873" name="Google Shape;1873;p52"/>
          <p:cNvCxnSpPr/>
          <p:nvPr/>
        </p:nvCxnSpPr>
        <p:spPr>
          <a:xfrm rot="10800000">
            <a:off x="4007768" y="3887234"/>
            <a:ext cx="0" cy="1828800"/>
          </a:xfrm>
          <a:prstGeom prst="straightConnector1">
            <a:avLst/>
          </a:prstGeom>
          <a:noFill/>
          <a:ln w="38100" cap="flat" cmpd="sng">
            <a:solidFill>
              <a:schemeClr val="dk1"/>
            </a:solidFill>
            <a:prstDash val="solid"/>
            <a:round/>
            <a:headEnd type="none" w="med" len="med"/>
            <a:tailEnd type="none" w="med" len="med"/>
          </a:ln>
        </p:spPr>
      </p:cxnSp>
      <p:cxnSp>
        <p:nvCxnSpPr>
          <p:cNvPr id="1874" name="Google Shape;1874;p52"/>
          <p:cNvCxnSpPr/>
          <p:nvPr/>
        </p:nvCxnSpPr>
        <p:spPr>
          <a:xfrm rot="10800000">
            <a:off x="7665368" y="3887234"/>
            <a:ext cx="0" cy="1828800"/>
          </a:xfrm>
          <a:prstGeom prst="straightConnector1">
            <a:avLst/>
          </a:prstGeom>
          <a:noFill/>
          <a:ln w="38100" cap="flat" cmpd="sng">
            <a:solidFill>
              <a:schemeClr val="dk1"/>
            </a:solidFill>
            <a:prstDash val="solid"/>
            <a:round/>
            <a:headEnd type="none" w="med" len="med"/>
            <a:tailEnd type="none" w="med" len="med"/>
          </a:ln>
        </p:spPr>
      </p:cxnSp>
      <p:cxnSp>
        <p:nvCxnSpPr>
          <p:cNvPr id="1875" name="Google Shape;1875;p52"/>
          <p:cNvCxnSpPr/>
          <p:nvPr/>
        </p:nvCxnSpPr>
        <p:spPr>
          <a:xfrm>
            <a:off x="4007768" y="3887234"/>
            <a:ext cx="1828800" cy="0"/>
          </a:xfrm>
          <a:prstGeom prst="straightConnector1">
            <a:avLst/>
          </a:prstGeom>
          <a:noFill/>
          <a:ln w="38100" cap="flat" cmpd="sng">
            <a:solidFill>
              <a:schemeClr val="dk1"/>
            </a:solidFill>
            <a:prstDash val="solid"/>
            <a:round/>
            <a:headEnd type="none" w="med" len="med"/>
            <a:tailEnd type="none" w="med" len="med"/>
          </a:ln>
        </p:spPr>
      </p:cxnSp>
      <p:cxnSp>
        <p:nvCxnSpPr>
          <p:cNvPr id="1876" name="Google Shape;1876;p52"/>
          <p:cNvCxnSpPr/>
          <p:nvPr/>
        </p:nvCxnSpPr>
        <p:spPr>
          <a:xfrm>
            <a:off x="5836568" y="3887234"/>
            <a:ext cx="1828800" cy="0"/>
          </a:xfrm>
          <a:prstGeom prst="straightConnector1">
            <a:avLst/>
          </a:prstGeom>
          <a:noFill/>
          <a:ln w="38100" cap="flat" cmpd="sng">
            <a:solidFill>
              <a:schemeClr val="dk1"/>
            </a:solidFill>
            <a:prstDash val="solid"/>
            <a:round/>
            <a:headEnd type="none" w="med" len="med"/>
            <a:tailEnd type="none" w="med" len="med"/>
          </a:ln>
        </p:spPr>
      </p:cxnSp>
      <p:cxnSp>
        <p:nvCxnSpPr>
          <p:cNvPr id="1877" name="Google Shape;1877;p52"/>
          <p:cNvCxnSpPr/>
          <p:nvPr/>
        </p:nvCxnSpPr>
        <p:spPr>
          <a:xfrm rot="10800000" flipH="1">
            <a:off x="4007768" y="3887234"/>
            <a:ext cx="1828800" cy="1828800"/>
          </a:xfrm>
          <a:prstGeom prst="straightConnector1">
            <a:avLst/>
          </a:prstGeom>
          <a:noFill/>
          <a:ln w="19050" cap="flat" cmpd="sng">
            <a:solidFill>
              <a:schemeClr val="dk1"/>
            </a:solidFill>
            <a:prstDash val="dot"/>
            <a:round/>
            <a:headEnd type="none" w="med" len="med"/>
            <a:tailEnd type="none" w="med" len="med"/>
          </a:ln>
        </p:spPr>
      </p:cxnSp>
      <p:cxnSp>
        <p:nvCxnSpPr>
          <p:cNvPr id="1878" name="Google Shape;1878;p52"/>
          <p:cNvCxnSpPr/>
          <p:nvPr/>
        </p:nvCxnSpPr>
        <p:spPr>
          <a:xfrm>
            <a:off x="5836568" y="3887234"/>
            <a:ext cx="1828800" cy="1828800"/>
          </a:xfrm>
          <a:prstGeom prst="straightConnector1">
            <a:avLst/>
          </a:prstGeom>
          <a:noFill/>
          <a:ln w="19050" cap="flat" cmpd="sng">
            <a:solidFill>
              <a:schemeClr val="dk1"/>
            </a:solidFill>
            <a:prstDash val="dot"/>
            <a:round/>
            <a:headEnd type="none" w="med" len="med"/>
            <a:tailEnd type="none" w="med" len="med"/>
          </a:ln>
        </p:spPr>
      </p:cxnSp>
      <p:cxnSp>
        <p:nvCxnSpPr>
          <p:cNvPr id="1879" name="Google Shape;1879;p52"/>
          <p:cNvCxnSpPr/>
          <p:nvPr/>
        </p:nvCxnSpPr>
        <p:spPr>
          <a:xfrm>
            <a:off x="3855368" y="5716034"/>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1880" name="Google Shape;1880;p52"/>
          <p:cNvCxnSpPr/>
          <p:nvPr/>
        </p:nvCxnSpPr>
        <p:spPr>
          <a:xfrm>
            <a:off x="7512968" y="5716034"/>
            <a:ext cx="304800" cy="0"/>
          </a:xfrm>
          <a:prstGeom prst="straightConnector1">
            <a:avLst/>
          </a:prstGeom>
          <a:noFill/>
          <a:ln w="38100" cap="flat" cmpd="sng">
            <a:solidFill>
              <a:schemeClr val="dk1"/>
            </a:solidFill>
            <a:prstDash val="solid"/>
            <a:round/>
            <a:headEnd type="none" w="med" len="med"/>
            <a:tailEnd type="none" w="med" len="med"/>
          </a:ln>
        </p:spPr>
      </p:cxnSp>
      <p:sp>
        <p:nvSpPr>
          <p:cNvPr id="1881" name="Google Shape;1881;p52"/>
          <p:cNvSpPr/>
          <p:nvPr/>
        </p:nvSpPr>
        <p:spPr>
          <a:xfrm>
            <a:off x="5131718" y="3887234"/>
            <a:ext cx="704850" cy="704850"/>
          </a:xfrm>
          <a:custGeom>
            <a:avLst/>
            <a:gdLst/>
            <a:ahLst/>
            <a:cxnLst/>
            <a:rect l="l" t="t" r="r" b="b"/>
            <a:pathLst>
              <a:path w="444" h="444" extrusionOk="0">
                <a:moveTo>
                  <a:pt x="444" y="0"/>
                </a:moveTo>
                <a:lnTo>
                  <a:pt x="0" y="444"/>
                </a:lnTo>
              </a:path>
            </a:pathLst>
          </a:custGeom>
          <a:noFill/>
          <a:ln w="57150" cap="flat" cmpd="sng">
            <a:solidFill>
              <a:srgbClr val="FC0128"/>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2" name="Google Shape;1882;p52"/>
          <p:cNvSpPr/>
          <p:nvPr/>
        </p:nvSpPr>
        <p:spPr>
          <a:xfrm>
            <a:off x="5855618" y="3887234"/>
            <a:ext cx="673100" cy="698500"/>
          </a:xfrm>
          <a:custGeom>
            <a:avLst/>
            <a:gdLst/>
            <a:ahLst/>
            <a:cxnLst/>
            <a:rect l="l" t="t" r="r" b="b"/>
            <a:pathLst>
              <a:path w="424" h="440" extrusionOk="0">
                <a:moveTo>
                  <a:pt x="0" y="0"/>
                </a:moveTo>
                <a:lnTo>
                  <a:pt x="424" y="440"/>
                </a:lnTo>
              </a:path>
            </a:pathLst>
          </a:custGeom>
          <a:noFill/>
          <a:ln w="47625" cap="flat" cmpd="sng">
            <a:solidFill>
              <a:srgbClr val="FC0128"/>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883" name="Google Shape;1883;p52"/>
          <p:cNvSpPr txBox="1"/>
          <p:nvPr/>
        </p:nvSpPr>
        <p:spPr>
          <a:xfrm>
            <a:off x="3942269" y="4149148"/>
            <a:ext cx="118944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i="1">
                <a:solidFill>
                  <a:schemeClr val="dk1"/>
                </a:solidFill>
                <a:latin typeface="Arial Narrow"/>
                <a:ea typeface="Arial Narrow"/>
                <a:cs typeface="Arial Narrow"/>
                <a:sym typeface="Arial Narrow"/>
              </a:rPr>
              <a:t>ω R</a:t>
            </a:r>
            <a:r>
              <a:rPr lang="en-US" sz="2000" b="1" i="1" baseline="-25000">
                <a:solidFill>
                  <a:schemeClr val="dk1"/>
                </a:solidFill>
                <a:latin typeface="Arial Narrow"/>
                <a:ea typeface="Arial Narrow"/>
                <a:cs typeface="Arial Narrow"/>
                <a:sym typeface="Arial Narrow"/>
              </a:rPr>
              <a:t>y</a:t>
            </a:r>
            <a:r>
              <a:rPr lang="en-US" sz="2000" b="1" i="1">
                <a:solidFill>
                  <a:schemeClr val="dk1"/>
                </a:solidFill>
                <a:latin typeface="Arial Narrow"/>
                <a:ea typeface="Arial Narrow"/>
                <a:cs typeface="Arial Narrow"/>
                <a:sym typeface="Arial Narrow"/>
              </a:rPr>
              <a:t> P</a:t>
            </a:r>
            <a:r>
              <a:rPr lang="en-US" sz="2000" b="1" i="1" baseline="-25000">
                <a:solidFill>
                  <a:schemeClr val="dk1"/>
                </a:solidFill>
                <a:latin typeface="Arial Narrow"/>
                <a:ea typeface="Arial Narrow"/>
                <a:cs typeface="Arial Narrow"/>
                <a:sym typeface="Arial Narrow"/>
              </a:rPr>
              <a:t>ysc</a:t>
            </a:r>
            <a:endParaRPr sz="2000" b="1" i="1">
              <a:solidFill>
                <a:schemeClr val="dk1"/>
              </a:solidFill>
              <a:latin typeface="Arial Narrow"/>
              <a:ea typeface="Arial Narrow"/>
              <a:cs typeface="Arial Narrow"/>
              <a:sym typeface="Arial Narrow"/>
            </a:endParaRPr>
          </a:p>
        </p:txBody>
      </p:sp>
      <p:sp>
        <p:nvSpPr>
          <p:cNvPr id="1885" name="Google Shape;1885;p52"/>
          <p:cNvSpPr txBox="1"/>
          <p:nvPr/>
        </p:nvSpPr>
        <p:spPr>
          <a:xfrm>
            <a:off x="4832222" y="3908823"/>
            <a:ext cx="838200" cy="36671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1800"/>
              <a:buFont typeface="Arial"/>
              <a:buNone/>
            </a:pPr>
            <a:r>
              <a:rPr lang="en-US" sz="1800" b="1" i="1" dirty="0">
                <a:solidFill>
                  <a:schemeClr val="dk2"/>
                </a:solidFill>
                <a:latin typeface="Arial"/>
                <a:ea typeface="Arial"/>
                <a:cs typeface="Arial"/>
                <a:sym typeface="Arial"/>
              </a:rPr>
              <a:t>θ</a:t>
            </a:r>
            <a:endParaRPr dirty="0"/>
          </a:p>
        </p:txBody>
      </p:sp>
      <p:grpSp>
        <p:nvGrpSpPr>
          <p:cNvPr id="1886" name="Google Shape;1886;p52"/>
          <p:cNvGrpSpPr/>
          <p:nvPr/>
        </p:nvGrpSpPr>
        <p:grpSpPr>
          <a:xfrm>
            <a:off x="4007768" y="3401459"/>
            <a:ext cx="3657600" cy="304800"/>
            <a:chOff x="672" y="708"/>
            <a:chExt cx="2304" cy="192"/>
          </a:xfrm>
        </p:grpSpPr>
        <p:cxnSp>
          <p:nvCxnSpPr>
            <p:cNvPr id="1887" name="Google Shape;1887;p52"/>
            <p:cNvCxnSpPr/>
            <p:nvPr/>
          </p:nvCxnSpPr>
          <p:spPr>
            <a:xfrm>
              <a:off x="67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88" name="Google Shape;1888;p52"/>
            <p:cNvCxnSpPr/>
            <p:nvPr/>
          </p:nvCxnSpPr>
          <p:spPr>
            <a:xfrm>
              <a:off x="79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89" name="Google Shape;1889;p52"/>
            <p:cNvCxnSpPr/>
            <p:nvPr/>
          </p:nvCxnSpPr>
          <p:spPr>
            <a:xfrm>
              <a:off x="91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0" name="Google Shape;1890;p52"/>
            <p:cNvCxnSpPr/>
            <p:nvPr/>
          </p:nvCxnSpPr>
          <p:spPr>
            <a:xfrm>
              <a:off x="1033"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1" name="Google Shape;1891;p52"/>
            <p:cNvCxnSpPr/>
            <p:nvPr/>
          </p:nvCxnSpPr>
          <p:spPr>
            <a:xfrm>
              <a:off x="1153"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2" name="Google Shape;1892;p52"/>
            <p:cNvCxnSpPr/>
            <p:nvPr/>
          </p:nvCxnSpPr>
          <p:spPr>
            <a:xfrm>
              <a:off x="127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3" name="Google Shape;1893;p52"/>
            <p:cNvCxnSpPr/>
            <p:nvPr/>
          </p:nvCxnSpPr>
          <p:spPr>
            <a:xfrm>
              <a:off x="139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4" name="Google Shape;1894;p52"/>
            <p:cNvCxnSpPr/>
            <p:nvPr/>
          </p:nvCxnSpPr>
          <p:spPr>
            <a:xfrm>
              <a:off x="151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5" name="Google Shape;1895;p52"/>
            <p:cNvCxnSpPr/>
            <p:nvPr/>
          </p:nvCxnSpPr>
          <p:spPr>
            <a:xfrm>
              <a:off x="1635"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6" name="Google Shape;1896;p52"/>
            <p:cNvCxnSpPr/>
            <p:nvPr/>
          </p:nvCxnSpPr>
          <p:spPr>
            <a:xfrm>
              <a:off x="1755"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7" name="Google Shape;1897;p52"/>
            <p:cNvCxnSpPr/>
            <p:nvPr/>
          </p:nvCxnSpPr>
          <p:spPr>
            <a:xfrm>
              <a:off x="1876"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8" name="Google Shape;1898;p52"/>
            <p:cNvCxnSpPr/>
            <p:nvPr/>
          </p:nvCxnSpPr>
          <p:spPr>
            <a:xfrm>
              <a:off x="1996"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899" name="Google Shape;1899;p52"/>
            <p:cNvCxnSpPr/>
            <p:nvPr/>
          </p:nvCxnSpPr>
          <p:spPr>
            <a:xfrm>
              <a:off x="211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0" name="Google Shape;1900;p52"/>
            <p:cNvCxnSpPr/>
            <p:nvPr/>
          </p:nvCxnSpPr>
          <p:spPr>
            <a:xfrm>
              <a:off x="223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1" name="Google Shape;1901;p52"/>
            <p:cNvCxnSpPr/>
            <p:nvPr/>
          </p:nvCxnSpPr>
          <p:spPr>
            <a:xfrm>
              <a:off x="235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2" name="Google Shape;1902;p52"/>
            <p:cNvCxnSpPr/>
            <p:nvPr/>
          </p:nvCxnSpPr>
          <p:spPr>
            <a:xfrm>
              <a:off x="2478"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3" name="Google Shape;1903;p52"/>
            <p:cNvCxnSpPr/>
            <p:nvPr/>
          </p:nvCxnSpPr>
          <p:spPr>
            <a:xfrm>
              <a:off x="2598"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4" name="Google Shape;1904;p52"/>
            <p:cNvCxnSpPr/>
            <p:nvPr/>
          </p:nvCxnSpPr>
          <p:spPr>
            <a:xfrm>
              <a:off x="2719"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5" name="Google Shape;1905;p52"/>
            <p:cNvCxnSpPr/>
            <p:nvPr/>
          </p:nvCxnSpPr>
          <p:spPr>
            <a:xfrm>
              <a:off x="2839"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6" name="Google Shape;1906;p52"/>
            <p:cNvCxnSpPr/>
            <p:nvPr/>
          </p:nvCxnSpPr>
          <p:spPr>
            <a:xfrm>
              <a:off x="2960"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07" name="Google Shape;1907;p52"/>
            <p:cNvCxnSpPr/>
            <p:nvPr/>
          </p:nvCxnSpPr>
          <p:spPr>
            <a:xfrm>
              <a:off x="672" y="708"/>
              <a:ext cx="2288" cy="0"/>
            </a:xfrm>
            <a:prstGeom prst="straightConnector1">
              <a:avLst/>
            </a:prstGeom>
            <a:noFill/>
            <a:ln w="9525" cap="flat" cmpd="sng">
              <a:solidFill>
                <a:srgbClr val="FC0128"/>
              </a:solidFill>
              <a:prstDash val="solid"/>
              <a:round/>
              <a:headEnd type="none" w="med" len="med"/>
              <a:tailEnd type="none" w="med" len="med"/>
            </a:ln>
          </p:spPr>
        </p:cxnSp>
        <p:cxnSp>
          <p:nvCxnSpPr>
            <p:cNvPr id="1908" name="Google Shape;1908;p52"/>
            <p:cNvCxnSpPr/>
            <p:nvPr/>
          </p:nvCxnSpPr>
          <p:spPr>
            <a:xfrm>
              <a:off x="672" y="900"/>
              <a:ext cx="2304" cy="0"/>
            </a:xfrm>
            <a:prstGeom prst="straightConnector1">
              <a:avLst/>
            </a:prstGeom>
            <a:noFill/>
            <a:ln w="9525" cap="flat" cmpd="sng">
              <a:solidFill>
                <a:srgbClr val="FC0128"/>
              </a:solidFill>
              <a:prstDash val="solid"/>
              <a:round/>
              <a:headEnd type="none" w="med" len="med"/>
              <a:tailEnd type="none" w="med" len="med"/>
            </a:ln>
          </p:spPr>
        </p:cxnSp>
      </p:grpSp>
      <p:sp>
        <p:nvSpPr>
          <p:cNvPr id="1909" name="Google Shape;1909;p52"/>
          <p:cNvSpPr txBox="1"/>
          <p:nvPr/>
        </p:nvSpPr>
        <p:spPr>
          <a:xfrm>
            <a:off x="4007767" y="2972834"/>
            <a:ext cx="3632199"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w</a:t>
            </a:r>
            <a:r>
              <a:rPr lang="en-US" sz="2000" b="1" baseline="-25000">
                <a:solidFill>
                  <a:schemeClr val="dk1"/>
                </a:solidFill>
                <a:latin typeface="Arial Narrow"/>
                <a:ea typeface="Arial Narrow"/>
                <a:cs typeface="Arial Narrow"/>
                <a:sym typeface="Arial Narrow"/>
              </a:rPr>
              <a:t>gravity</a:t>
            </a:r>
            <a:r>
              <a:rPr lang="en-US" sz="2000" b="1">
                <a:solidFill>
                  <a:schemeClr val="dk1"/>
                </a:solidFill>
                <a:latin typeface="Arial Narrow"/>
                <a:ea typeface="Arial Narrow"/>
                <a:cs typeface="Arial Narrow"/>
                <a:sym typeface="Arial Narrow"/>
              </a:rPr>
              <a:t> =  (1.2 + 0.2 S</a:t>
            </a:r>
            <a:r>
              <a:rPr lang="en-US" sz="2000" b="1" baseline="-25000">
                <a:solidFill>
                  <a:schemeClr val="dk1"/>
                </a:solidFill>
                <a:latin typeface="Arial Narrow"/>
                <a:ea typeface="Arial Narrow"/>
                <a:cs typeface="Arial Narrow"/>
                <a:sym typeface="Arial Narrow"/>
              </a:rPr>
              <a:t>DS</a:t>
            </a:r>
            <a:r>
              <a:rPr lang="en-US" sz="2000" b="1">
                <a:solidFill>
                  <a:schemeClr val="dk1"/>
                </a:solidFill>
                <a:latin typeface="Arial Narrow"/>
                <a:ea typeface="Arial Narrow"/>
                <a:cs typeface="Arial Narrow"/>
                <a:sym typeface="Arial Narrow"/>
              </a:rPr>
              <a:t>) D + 0.5L</a:t>
            </a:r>
            <a:endParaRPr/>
          </a:p>
        </p:txBody>
      </p:sp>
      <p:cxnSp>
        <p:nvCxnSpPr>
          <p:cNvPr id="1910" name="Google Shape;1910;p52"/>
          <p:cNvCxnSpPr/>
          <p:nvPr/>
        </p:nvCxnSpPr>
        <p:spPr>
          <a:xfrm rot="10800000">
            <a:off x="7639968" y="2391065"/>
            <a:ext cx="0" cy="657225"/>
          </a:xfrm>
          <a:prstGeom prst="straightConnector1">
            <a:avLst/>
          </a:prstGeom>
          <a:noFill/>
          <a:ln w="19050" cap="flat" cmpd="sng">
            <a:solidFill>
              <a:schemeClr val="dk1"/>
            </a:solidFill>
            <a:prstDash val="solid"/>
            <a:round/>
            <a:headEnd type="none" w="med" len="med"/>
            <a:tailEnd type="none" w="med" len="med"/>
          </a:ln>
        </p:spPr>
      </p:cxnSp>
      <p:cxnSp>
        <p:nvCxnSpPr>
          <p:cNvPr id="1911" name="Google Shape;1911;p52"/>
          <p:cNvCxnSpPr/>
          <p:nvPr/>
        </p:nvCxnSpPr>
        <p:spPr>
          <a:xfrm rot="10800000">
            <a:off x="4007768" y="2391065"/>
            <a:ext cx="0" cy="657225"/>
          </a:xfrm>
          <a:prstGeom prst="straightConnector1">
            <a:avLst/>
          </a:prstGeom>
          <a:noFill/>
          <a:ln w="19050" cap="flat" cmpd="sng">
            <a:solidFill>
              <a:schemeClr val="dk1"/>
            </a:solidFill>
            <a:prstDash val="solid"/>
            <a:round/>
            <a:headEnd type="none" w="med" len="med"/>
            <a:tailEnd type="none" w="med" len="med"/>
          </a:ln>
        </p:spPr>
      </p:cxnSp>
      <p:cxnSp>
        <p:nvCxnSpPr>
          <p:cNvPr id="1912" name="Google Shape;1912;p52"/>
          <p:cNvCxnSpPr/>
          <p:nvPr/>
        </p:nvCxnSpPr>
        <p:spPr>
          <a:xfrm>
            <a:off x="4007768" y="2619665"/>
            <a:ext cx="3632200" cy="0"/>
          </a:xfrm>
          <a:prstGeom prst="straightConnector1">
            <a:avLst/>
          </a:prstGeom>
          <a:noFill/>
          <a:ln w="19050" cap="flat" cmpd="sng">
            <a:solidFill>
              <a:schemeClr val="dk1"/>
            </a:solidFill>
            <a:prstDash val="solid"/>
            <a:round/>
            <a:headEnd type="triangle" w="med" len="med"/>
            <a:tailEnd type="triangle" w="med" len="med"/>
          </a:ln>
        </p:spPr>
      </p:cxnSp>
      <p:sp>
        <p:nvSpPr>
          <p:cNvPr id="1913" name="Google Shape;1913;p52"/>
          <p:cNvSpPr txBox="1"/>
          <p:nvPr/>
        </p:nvSpPr>
        <p:spPr>
          <a:xfrm>
            <a:off x="5546056" y="2222790"/>
            <a:ext cx="5191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i="1">
                <a:solidFill>
                  <a:schemeClr val="dk1"/>
                </a:solidFill>
                <a:latin typeface="Arial Narrow"/>
                <a:ea typeface="Arial Narrow"/>
                <a:cs typeface="Arial Narrow"/>
                <a:sym typeface="Arial Narrow"/>
              </a:rPr>
              <a:t>L</a:t>
            </a:r>
            <a:endParaRPr/>
          </a:p>
        </p:txBody>
      </p:sp>
      <p:sp>
        <p:nvSpPr>
          <p:cNvPr id="1914" name="Google Shape;1914;p52"/>
          <p:cNvSpPr txBox="1"/>
          <p:nvPr/>
        </p:nvSpPr>
        <p:spPr>
          <a:xfrm>
            <a:off x="6357007" y="4105056"/>
            <a:ext cx="1315627"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i="1">
                <a:solidFill>
                  <a:schemeClr val="dk1"/>
                </a:solidFill>
                <a:latin typeface="Arial Narrow"/>
                <a:ea typeface="Arial Narrow"/>
                <a:cs typeface="Arial Narrow"/>
                <a:sym typeface="Arial Narrow"/>
              </a:rPr>
              <a:t>β ω R</a:t>
            </a:r>
            <a:r>
              <a:rPr lang="en-US" sz="2000" b="1" i="1" baseline="-25000">
                <a:solidFill>
                  <a:schemeClr val="dk1"/>
                </a:solidFill>
                <a:latin typeface="Arial Narrow"/>
                <a:ea typeface="Arial Narrow"/>
                <a:cs typeface="Arial Narrow"/>
                <a:sym typeface="Arial Narrow"/>
              </a:rPr>
              <a:t>y</a:t>
            </a:r>
            <a:r>
              <a:rPr lang="en-US" sz="2000" b="1" i="1">
                <a:solidFill>
                  <a:schemeClr val="dk1"/>
                </a:solidFill>
                <a:latin typeface="Arial Narrow"/>
                <a:ea typeface="Arial Narrow"/>
                <a:cs typeface="Arial Narrow"/>
                <a:sym typeface="Arial Narrow"/>
              </a:rPr>
              <a:t> P</a:t>
            </a:r>
            <a:r>
              <a:rPr lang="en-US" sz="2000" b="1" i="1" baseline="-25000">
                <a:solidFill>
                  <a:schemeClr val="dk1"/>
                </a:solidFill>
                <a:latin typeface="Arial Narrow"/>
                <a:ea typeface="Arial Narrow"/>
                <a:cs typeface="Arial Narrow"/>
                <a:sym typeface="Arial Narrow"/>
              </a:rPr>
              <a:t>ysc</a:t>
            </a:r>
            <a:endParaRPr sz="2000" b="1" i="1">
              <a:solidFill>
                <a:schemeClr val="dk1"/>
              </a:solidFill>
              <a:latin typeface="Arial Narrow"/>
              <a:ea typeface="Arial Narrow"/>
              <a:cs typeface="Arial Narrow"/>
              <a:sym typeface="Arial Narrow"/>
            </a:endParaRPr>
          </a:p>
        </p:txBody>
      </p:sp>
      <p:sp>
        <p:nvSpPr>
          <p:cNvPr id="1915" name="Google Shape;1915;p52"/>
          <p:cNvSpPr/>
          <p:nvPr/>
        </p:nvSpPr>
        <p:spPr>
          <a:xfrm>
            <a:off x="3321968" y="3811034"/>
            <a:ext cx="533400" cy="152400"/>
          </a:xfrm>
          <a:prstGeom prst="rightArrow">
            <a:avLst>
              <a:gd name="adj1" fmla="val 50000"/>
              <a:gd name="adj2" fmla="val 87500"/>
            </a:avLst>
          </a:prstGeom>
          <a:solidFill>
            <a:srgbClr val="FC0128"/>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916" name="Google Shape;1916;p52"/>
          <p:cNvSpPr txBox="1"/>
          <p:nvPr/>
        </p:nvSpPr>
        <p:spPr>
          <a:xfrm>
            <a:off x="8178542" y="4236484"/>
            <a:ext cx="2021913" cy="110799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Narrow"/>
              <a:buNone/>
            </a:pPr>
            <a:r>
              <a:rPr lang="en-US" sz="2200" b="0">
                <a:solidFill>
                  <a:schemeClr val="dk1"/>
                </a:solidFill>
                <a:latin typeface="Arial Narrow"/>
                <a:ea typeface="Arial Narrow"/>
                <a:cs typeface="Arial Narrow"/>
                <a:sym typeface="Arial Narrow"/>
              </a:rPr>
              <a:t>Beam-to-column connections: simple framing</a:t>
            </a:r>
            <a:endParaRPr/>
          </a:p>
        </p:txBody>
      </p:sp>
      <p:sp>
        <p:nvSpPr>
          <p:cNvPr id="1917" name="Google Shape;1917;p52"/>
          <p:cNvSpPr/>
          <p:nvPr/>
        </p:nvSpPr>
        <p:spPr>
          <a:xfrm>
            <a:off x="7741568" y="3939622"/>
            <a:ext cx="371475" cy="519112"/>
          </a:xfrm>
          <a:custGeom>
            <a:avLst/>
            <a:gdLst/>
            <a:ahLst/>
            <a:cxnLst/>
            <a:rect l="l" t="t" r="r" b="b"/>
            <a:pathLst>
              <a:path w="234" h="327" extrusionOk="0">
                <a:moveTo>
                  <a:pt x="234" y="327"/>
                </a:moveTo>
                <a:lnTo>
                  <a:pt x="0" y="0"/>
                </a:lnTo>
              </a:path>
            </a:pathLst>
          </a:custGeom>
          <a:noFill/>
          <a:ln w="28575" cap="flat" cmpd="sng">
            <a:solidFill>
              <a:schemeClr val="dk2"/>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 name="Arc 1">
            <a:extLst>
              <a:ext uri="{FF2B5EF4-FFF2-40B4-BE49-F238E27FC236}">
                <a16:creationId xmlns:a16="http://schemas.microsoft.com/office/drawing/2014/main" id="{B23FB5BD-020B-7670-651B-AA866935D185}"/>
              </a:ext>
            </a:extLst>
          </p:cNvPr>
          <p:cNvSpPr/>
          <p:nvPr/>
        </p:nvSpPr>
        <p:spPr>
          <a:xfrm rot="12750005">
            <a:off x="5384495" y="3808815"/>
            <a:ext cx="528884" cy="448478"/>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922"/>
        <p:cNvGrpSpPr/>
        <p:nvPr/>
      </p:nvGrpSpPr>
      <p:grpSpPr>
        <a:xfrm>
          <a:off x="0" y="0"/>
          <a:ext cx="0" cy="0"/>
          <a:chOff x="0" y="0"/>
          <a:chExt cx="0" cy="0"/>
        </a:xfrm>
      </p:grpSpPr>
      <p:sp>
        <p:nvSpPr>
          <p:cNvPr id="1923" name="Google Shape;1923;p53"/>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Systems Requirements</a:t>
            </a:r>
            <a:endParaRPr/>
          </a:p>
        </p:txBody>
      </p:sp>
      <p:sp>
        <p:nvSpPr>
          <p:cNvPr id="1924" name="Google Shape;1924;p53"/>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925" name="Google Shape;1925;p53"/>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53</a:t>
            </a:fld>
            <a:endParaRPr/>
          </a:p>
        </p:txBody>
      </p:sp>
      <p:sp>
        <p:nvSpPr>
          <p:cNvPr id="1926" name="Google Shape;1926;p53"/>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F4.4a V-and Inverted V-Brace Frames</a:t>
            </a:r>
            <a:endParaRPr/>
          </a:p>
        </p:txBody>
      </p:sp>
      <p:cxnSp>
        <p:nvCxnSpPr>
          <p:cNvPr id="1927" name="Google Shape;1927;p53"/>
          <p:cNvCxnSpPr/>
          <p:nvPr/>
        </p:nvCxnSpPr>
        <p:spPr>
          <a:xfrm>
            <a:off x="4007768" y="4844807"/>
            <a:ext cx="1828800" cy="0"/>
          </a:xfrm>
          <a:prstGeom prst="straightConnector1">
            <a:avLst/>
          </a:prstGeom>
          <a:noFill/>
          <a:ln w="38100" cap="flat" cmpd="sng">
            <a:solidFill>
              <a:schemeClr val="dk1"/>
            </a:solidFill>
            <a:prstDash val="solid"/>
            <a:round/>
            <a:headEnd type="none" w="med" len="med"/>
            <a:tailEnd type="none" w="med" len="med"/>
          </a:ln>
        </p:spPr>
      </p:cxnSp>
      <p:cxnSp>
        <p:nvCxnSpPr>
          <p:cNvPr id="1928" name="Google Shape;1928;p53"/>
          <p:cNvCxnSpPr/>
          <p:nvPr/>
        </p:nvCxnSpPr>
        <p:spPr>
          <a:xfrm>
            <a:off x="5836568" y="4844807"/>
            <a:ext cx="1828800" cy="0"/>
          </a:xfrm>
          <a:prstGeom prst="straightConnector1">
            <a:avLst/>
          </a:prstGeom>
          <a:noFill/>
          <a:ln w="38100" cap="flat" cmpd="sng">
            <a:solidFill>
              <a:schemeClr val="dk1"/>
            </a:solidFill>
            <a:prstDash val="solid"/>
            <a:round/>
            <a:headEnd type="none" w="med" len="med"/>
            <a:tailEnd type="none" w="med" len="med"/>
          </a:ln>
        </p:spPr>
      </p:cxnSp>
      <p:grpSp>
        <p:nvGrpSpPr>
          <p:cNvPr id="1929" name="Google Shape;1929;p53"/>
          <p:cNvGrpSpPr/>
          <p:nvPr/>
        </p:nvGrpSpPr>
        <p:grpSpPr>
          <a:xfrm>
            <a:off x="4007768" y="4359032"/>
            <a:ext cx="3657600" cy="304800"/>
            <a:chOff x="672" y="708"/>
            <a:chExt cx="2304" cy="192"/>
          </a:xfrm>
        </p:grpSpPr>
        <p:cxnSp>
          <p:nvCxnSpPr>
            <p:cNvPr id="1930" name="Google Shape;1930;p53"/>
            <p:cNvCxnSpPr/>
            <p:nvPr/>
          </p:nvCxnSpPr>
          <p:spPr>
            <a:xfrm>
              <a:off x="67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1" name="Google Shape;1931;p53"/>
            <p:cNvCxnSpPr/>
            <p:nvPr/>
          </p:nvCxnSpPr>
          <p:spPr>
            <a:xfrm>
              <a:off x="79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2" name="Google Shape;1932;p53"/>
            <p:cNvCxnSpPr/>
            <p:nvPr/>
          </p:nvCxnSpPr>
          <p:spPr>
            <a:xfrm>
              <a:off x="912"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3" name="Google Shape;1933;p53"/>
            <p:cNvCxnSpPr/>
            <p:nvPr/>
          </p:nvCxnSpPr>
          <p:spPr>
            <a:xfrm>
              <a:off x="1033"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4" name="Google Shape;1934;p53"/>
            <p:cNvCxnSpPr/>
            <p:nvPr/>
          </p:nvCxnSpPr>
          <p:spPr>
            <a:xfrm>
              <a:off x="1153"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5" name="Google Shape;1935;p53"/>
            <p:cNvCxnSpPr/>
            <p:nvPr/>
          </p:nvCxnSpPr>
          <p:spPr>
            <a:xfrm>
              <a:off x="127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6" name="Google Shape;1936;p53"/>
            <p:cNvCxnSpPr/>
            <p:nvPr/>
          </p:nvCxnSpPr>
          <p:spPr>
            <a:xfrm>
              <a:off x="139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7" name="Google Shape;1937;p53"/>
            <p:cNvCxnSpPr/>
            <p:nvPr/>
          </p:nvCxnSpPr>
          <p:spPr>
            <a:xfrm>
              <a:off x="1514"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8" name="Google Shape;1938;p53"/>
            <p:cNvCxnSpPr/>
            <p:nvPr/>
          </p:nvCxnSpPr>
          <p:spPr>
            <a:xfrm>
              <a:off x="1635"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39" name="Google Shape;1939;p53"/>
            <p:cNvCxnSpPr/>
            <p:nvPr/>
          </p:nvCxnSpPr>
          <p:spPr>
            <a:xfrm>
              <a:off x="1755"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0" name="Google Shape;1940;p53"/>
            <p:cNvCxnSpPr/>
            <p:nvPr/>
          </p:nvCxnSpPr>
          <p:spPr>
            <a:xfrm>
              <a:off x="1876"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1" name="Google Shape;1941;p53"/>
            <p:cNvCxnSpPr/>
            <p:nvPr/>
          </p:nvCxnSpPr>
          <p:spPr>
            <a:xfrm>
              <a:off x="1996"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2" name="Google Shape;1942;p53"/>
            <p:cNvCxnSpPr/>
            <p:nvPr/>
          </p:nvCxnSpPr>
          <p:spPr>
            <a:xfrm>
              <a:off x="211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3" name="Google Shape;1943;p53"/>
            <p:cNvCxnSpPr/>
            <p:nvPr/>
          </p:nvCxnSpPr>
          <p:spPr>
            <a:xfrm>
              <a:off x="223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4" name="Google Shape;1944;p53"/>
            <p:cNvCxnSpPr/>
            <p:nvPr/>
          </p:nvCxnSpPr>
          <p:spPr>
            <a:xfrm>
              <a:off x="2357"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5" name="Google Shape;1945;p53"/>
            <p:cNvCxnSpPr/>
            <p:nvPr/>
          </p:nvCxnSpPr>
          <p:spPr>
            <a:xfrm>
              <a:off x="2478"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6" name="Google Shape;1946;p53"/>
            <p:cNvCxnSpPr/>
            <p:nvPr/>
          </p:nvCxnSpPr>
          <p:spPr>
            <a:xfrm>
              <a:off x="2598"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7" name="Google Shape;1947;p53"/>
            <p:cNvCxnSpPr/>
            <p:nvPr/>
          </p:nvCxnSpPr>
          <p:spPr>
            <a:xfrm>
              <a:off x="2719"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8" name="Google Shape;1948;p53"/>
            <p:cNvCxnSpPr/>
            <p:nvPr/>
          </p:nvCxnSpPr>
          <p:spPr>
            <a:xfrm>
              <a:off x="2839"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49" name="Google Shape;1949;p53"/>
            <p:cNvCxnSpPr/>
            <p:nvPr/>
          </p:nvCxnSpPr>
          <p:spPr>
            <a:xfrm>
              <a:off x="2960" y="708"/>
              <a:ext cx="0" cy="192"/>
            </a:xfrm>
            <a:prstGeom prst="straightConnector1">
              <a:avLst/>
            </a:prstGeom>
            <a:noFill/>
            <a:ln w="9525" cap="flat" cmpd="sng">
              <a:solidFill>
                <a:srgbClr val="FC0128"/>
              </a:solidFill>
              <a:prstDash val="solid"/>
              <a:round/>
              <a:headEnd type="none" w="med" len="med"/>
              <a:tailEnd type="triangle" w="med" len="med"/>
            </a:ln>
          </p:spPr>
        </p:cxnSp>
        <p:cxnSp>
          <p:nvCxnSpPr>
            <p:cNvPr id="1950" name="Google Shape;1950;p53"/>
            <p:cNvCxnSpPr/>
            <p:nvPr/>
          </p:nvCxnSpPr>
          <p:spPr>
            <a:xfrm>
              <a:off x="672" y="708"/>
              <a:ext cx="2288" cy="0"/>
            </a:xfrm>
            <a:prstGeom prst="straightConnector1">
              <a:avLst/>
            </a:prstGeom>
            <a:noFill/>
            <a:ln w="9525" cap="flat" cmpd="sng">
              <a:solidFill>
                <a:srgbClr val="FC0128"/>
              </a:solidFill>
              <a:prstDash val="solid"/>
              <a:round/>
              <a:headEnd type="none" w="med" len="med"/>
              <a:tailEnd type="none" w="med" len="med"/>
            </a:ln>
          </p:spPr>
        </p:cxnSp>
        <p:cxnSp>
          <p:nvCxnSpPr>
            <p:cNvPr id="1951" name="Google Shape;1951;p53"/>
            <p:cNvCxnSpPr/>
            <p:nvPr/>
          </p:nvCxnSpPr>
          <p:spPr>
            <a:xfrm>
              <a:off x="672" y="900"/>
              <a:ext cx="2304" cy="0"/>
            </a:xfrm>
            <a:prstGeom prst="straightConnector1">
              <a:avLst/>
            </a:prstGeom>
            <a:noFill/>
            <a:ln w="9525" cap="flat" cmpd="sng">
              <a:solidFill>
                <a:srgbClr val="FC0128"/>
              </a:solidFill>
              <a:prstDash val="solid"/>
              <a:round/>
              <a:headEnd type="none" w="med" len="med"/>
              <a:tailEnd type="none" w="med" len="med"/>
            </a:ln>
          </p:spPr>
        </p:cxnSp>
      </p:grpSp>
      <p:sp>
        <p:nvSpPr>
          <p:cNvPr id="1952" name="Google Shape;1952;p53"/>
          <p:cNvSpPr txBox="1"/>
          <p:nvPr/>
        </p:nvSpPr>
        <p:spPr>
          <a:xfrm>
            <a:off x="4112740" y="3899259"/>
            <a:ext cx="352107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w</a:t>
            </a:r>
            <a:r>
              <a:rPr lang="en-US" sz="2000" b="1" baseline="-25000">
                <a:solidFill>
                  <a:schemeClr val="dk1"/>
                </a:solidFill>
                <a:latin typeface="Arial Narrow"/>
                <a:ea typeface="Arial Narrow"/>
                <a:cs typeface="Arial Narrow"/>
                <a:sym typeface="Arial Narrow"/>
              </a:rPr>
              <a:t>gravity</a:t>
            </a:r>
            <a:r>
              <a:rPr lang="en-US" sz="2000" b="1">
                <a:solidFill>
                  <a:schemeClr val="dk1"/>
                </a:solidFill>
                <a:latin typeface="Arial Narrow"/>
                <a:ea typeface="Arial Narrow"/>
                <a:cs typeface="Arial Narrow"/>
                <a:sym typeface="Arial Narrow"/>
              </a:rPr>
              <a:t> =  (1.2 + 0.2 S</a:t>
            </a:r>
            <a:r>
              <a:rPr lang="en-US" sz="2000" b="1" baseline="-25000">
                <a:solidFill>
                  <a:schemeClr val="dk1"/>
                </a:solidFill>
                <a:latin typeface="Arial Narrow"/>
                <a:ea typeface="Arial Narrow"/>
                <a:cs typeface="Arial Narrow"/>
                <a:sym typeface="Arial Narrow"/>
              </a:rPr>
              <a:t>DS</a:t>
            </a:r>
            <a:r>
              <a:rPr lang="en-US" sz="2000" b="1">
                <a:solidFill>
                  <a:schemeClr val="dk1"/>
                </a:solidFill>
                <a:latin typeface="Arial Narrow"/>
                <a:ea typeface="Arial Narrow"/>
                <a:cs typeface="Arial Narrow"/>
                <a:sym typeface="Arial Narrow"/>
              </a:rPr>
              <a:t>) D + 0.5L</a:t>
            </a:r>
            <a:endParaRPr/>
          </a:p>
        </p:txBody>
      </p:sp>
      <p:cxnSp>
        <p:nvCxnSpPr>
          <p:cNvPr id="1953" name="Google Shape;1953;p53"/>
          <p:cNvCxnSpPr/>
          <p:nvPr/>
        </p:nvCxnSpPr>
        <p:spPr>
          <a:xfrm rot="10800000">
            <a:off x="7639968" y="3092207"/>
            <a:ext cx="0" cy="657225"/>
          </a:xfrm>
          <a:prstGeom prst="straightConnector1">
            <a:avLst/>
          </a:prstGeom>
          <a:noFill/>
          <a:ln w="19050" cap="flat" cmpd="sng">
            <a:solidFill>
              <a:schemeClr val="dk1"/>
            </a:solidFill>
            <a:prstDash val="solid"/>
            <a:round/>
            <a:headEnd type="none" w="med" len="med"/>
            <a:tailEnd type="none" w="med" len="med"/>
          </a:ln>
        </p:spPr>
      </p:cxnSp>
      <p:cxnSp>
        <p:nvCxnSpPr>
          <p:cNvPr id="1954" name="Google Shape;1954;p53"/>
          <p:cNvCxnSpPr/>
          <p:nvPr/>
        </p:nvCxnSpPr>
        <p:spPr>
          <a:xfrm rot="10800000">
            <a:off x="4007768" y="3092207"/>
            <a:ext cx="0" cy="657225"/>
          </a:xfrm>
          <a:prstGeom prst="straightConnector1">
            <a:avLst/>
          </a:prstGeom>
          <a:noFill/>
          <a:ln w="19050" cap="flat" cmpd="sng">
            <a:solidFill>
              <a:schemeClr val="dk1"/>
            </a:solidFill>
            <a:prstDash val="solid"/>
            <a:round/>
            <a:headEnd type="none" w="med" len="med"/>
            <a:tailEnd type="none" w="med" len="med"/>
          </a:ln>
        </p:spPr>
      </p:cxnSp>
      <p:cxnSp>
        <p:nvCxnSpPr>
          <p:cNvPr id="1955" name="Google Shape;1955;p53"/>
          <p:cNvCxnSpPr/>
          <p:nvPr/>
        </p:nvCxnSpPr>
        <p:spPr>
          <a:xfrm>
            <a:off x="4007768" y="3320807"/>
            <a:ext cx="3632200" cy="0"/>
          </a:xfrm>
          <a:prstGeom prst="straightConnector1">
            <a:avLst/>
          </a:prstGeom>
          <a:noFill/>
          <a:ln w="19050" cap="flat" cmpd="sng">
            <a:solidFill>
              <a:schemeClr val="dk1"/>
            </a:solidFill>
            <a:prstDash val="solid"/>
            <a:round/>
            <a:headEnd type="triangle" w="med" len="med"/>
            <a:tailEnd type="triangle" w="med" len="med"/>
          </a:ln>
        </p:spPr>
      </p:cxnSp>
      <p:sp>
        <p:nvSpPr>
          <p:cNvPr id="1956" name="Google Shape;1956;p53"/>
          <p:cNvSpPr txBox="1"/>
          <p:nvPr/>
        </p:nvSpPr>
        <p:spPr>
          <a:xfrm>
            <a:off x="5469856" y="2923932"/>
            <a:ext cx="519112"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i="1">
                <a:solidFill>
                  <a:schemeClr val="dk1"/>
                </a:solidFill>
                <a:latin typeface="Arial Narrow"/>
                <a:ea typeface="Arial Narrow"/>
                <a:cs typeface="Arial Narrow"/>
                <a:sym typeface="Arial Narrow"/>
              </a:rPr>
              <a:t>L</a:t>
            </a:r>
            <a:endParaRPr/>
          </a:p>
        </p:txBody>
      </p:sp>
      <p:sp>
        <p:nvSpPr>
          <p:cNvPr id="1957" name="Google Shape;1957;p53"/>
          <p:cNvSpPr/>
          <p:nvPr/>
        </p:nvSpPr>
        <p:spPr>
          <a:xfrm>
            <a:off x="3912518" y="4854332"/>
            <a:ext cx="190500" cy="228600"/>
          </a:xfrm>
          <a:prstGeom prst="triangle">
            <a:avLst>
              <a:gd name="adj" fmla="val 50000"/>
            </a:avLst>
          </a:prstGeom>
          <a:solidFill>
            <a:schemeClr val="accent3"/>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958" name="Google Shape;1958;p53"/>
          <p:cNvSpPr/>
          <p:nvPr/>
        </p:nvSpPr>
        <p:spPr>
          <a:xfrm>
            <a:off x="7566943" y="4844807"/>
            <a:ext cx="190500" cy="228600"/>
          </a:xfrm>
          <a:prstGeom prst="triangle">
            <a:avLst>
              <a:gd name="adj" fmla="val 50000"/>
            </a:avLst>
          </a:prstGeom>
          <a:solidFill>
            <a:schemeClr val="accent3"/>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959" name="Google Shape;1959;p53"/>
          <p:cNvCxnSpPr/>
          <p:nvPr/>
        </p:nvCxnSpPr>
        <p:spPr>
          <a:xfrm>
            <a:off x="5836568" y="4854332"/>
            <a:ext cx="0" cy="676275"/>
          </a:xfrm>
          <a:prstGeom prst="straightConnector1">
            <a:avLst/>
          </a:prstGeom>
          <a:noFill/>
          <a:ln w="38100" cap="flat" cmpd="sng">
            <a:solidFill>
              <a:srgbClr val="FC0128"/>
            </a:solidFill>
            <a:prstDash val="solid"/>
            <a:round/>
            <a:headEnd type="triangle" w="med" len="med"/>
            <a:tailEnd type="none" w="med" len="med"/>
          </a:ln>
        </p:spPr>
      </p:cxnSp>
      <p:sp>
        <p:nvSpPr>
          <p:cNvPr id="1960" name="Google Shape;1960;p53"/>
          <p:cNvSpPr txBox="1"/>
          <p:nvPr/>
        </p:nvSpPr>
        <p:spPr>
          <a:xfrm>
            <a:off x="5633276" y="5349602"/>
            <a:ext cx="2667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dirty="0">
                <a:solidFill>
                  <a:schemeClr val="dk1"/>
                </a:solidFill>
                <a:latin typeface="Arial Narrow"/>
                <a:ea typeface="Arial Narrow"/>
                <a:cs typeface="Arial Narrow"/>
                <a:sym typeface="Arial Narrow"/>
              </a:rPr>
              <a:t>( β -1) </a:t>
            </a:r>
            <a:r>
              <a:rPr lang="en-US" sz="2000" b="1" i="1" dirty="0">
                <a:solidFill>
                  <a:schemeClr val="dk1"/>
                </a:solidFill>
                <a:latin typeface="Arial Narrow"/>
                <a:ea typeface="Arial Narrow"/>
                <a:cs typeface="Arial Narrow"/>
                <a:sym typeface="Arial Narrow"/>
              </a:rPr>
              <a:t>ω R</a:t>
            </a:r>
            <a:r>
              <a:rPr lang="en-US" sz="2000" b="1" i="1" baseline="-25000" dirty="0">
                <a:solidFill>
                  <a:schemeClr val="dk1"/>
                </a:solidFill>
                <a:latin typeface="Arial Narrow"/>
                <a:ea typeface="Arial Narrow"/>
                <a:cs typeface="Arial Narrow"/>
                <a:sym typeface="Arial Narrow"/>
              </a:rPr>
              <a:t>y</a:t>
            </a:r>
            <a:r>
              <a:rPr lang="en-US" sz="2000" b="1" i="1" dirty="0">
                <a:solidFill>
                  <a:schemeClr val="dk1"/>
                </a:solidFill>
                <a:latin typeface="Arial Narrow"/>
                <a:ea typeface="Arial Narrow"/>
                <a:cs typeface="Arial Narrow"/>
                <a:sym typeface="Arial Narrow"/>
              </a:rPr>
              <a:t> </a:t>
            </a:r>
            <a:r>
              <a:rPr lang="en-US" sz="2000" b="1" i="1" dirty="0" err="1">
                <a:solidFill>
                  <a:schemeClr val="dk1"/>
                </a:solidFill>
                <a:latin typeface="Arial Narrow"/>
                <a:ea typeface="Arial Narrow"/>
                <a:cs typeface="Arial Narrow"/>
                <a:sym typeface="Arial Narrow"/>
              </a:rPr>
              <a:t>P</a:t>
            </a:r>
            <a:r>
              <a:rPr lang="en-US" sz="2000" b="1" i="1" baseline="-25000" dirty="0" err="1">
                <a:solidFill>
                  <a:schemeClr val="dk1"/>
                </a:solidFill>
                <a:latin typeface="Arial Narrow"/>
                <a:ea typeface="Arial Narrow"/>
                <a:cs typeface="Arial Narrow"/>
                <a:sym typeface="Arial Narrow"/>
              </a:rPr>
              <a:t>ysc</a:t>
            </a:r>
            <a:r>
              <a:rPr lang="en-US" sz="2000" b="1" dirty="0">
                <a:solidFill>
                  <a:schemeClr val="dk1"/>
                </a:solidFill>
                <a:latin typeface="Arial Narrow"/>
                <a:ea typeface="Arial Narrow"/>
                <a:cs typeface="Arial Narrow"/>
                <a:sym typeface="Arial Narrow"/>
              </a:rPr>
              <a:t> sin θ</a:t>
            </a:r>
            <a:endParaRPr sz="2000" b="1" i="1" dirty="0">
              <a:solidFill>
                <a:schemeClr val="dk1"/>
              </a:solidFill>
              <a:latin typeface="Arial Narrow"/>
              <a:ea typeface="Arial Narrow"/>
              <a:cs typeface="Arial Narrow"/>
              <a:sym typeface="Arial Narrow"/>
            </a:endParaRPr>
          </a:p>
        </p:txBody>
      </p:sp>
      <p:cxnSp>
        <p:nvCxnSpPr>
          <p:cNvPr id="1961" name="Google Shape;1961;p53"/>
          <p:cNvCxnSpPr>
            <a:cxnSpLocks/>
          </p:cNvCxnSpPr>
          <p:nvPr/>
        </p:nvCxnSpPr>
        <p:spPr>
          <a:xfrm flipH="1">
            <a:off x="4901814" y="4940057"/>
            <a:ext cx="934754" cy="0"/>
          </a:xfrm>
          <a:prstGeom prst="straightConnector1">
            <a:avLst/>
          </a:prstGeom>
          <a:noFill/>
          <a:ln w="38100" cap="flat" cmpd="sng">
            <a:solidFill>
              <a:srgbClr val="FC0128"/>
            </a:solidFill>
            <a:prstDash val="solid"/>
            <a:round/>
            <a:headEnd type="none" w="med" len="med"/>
            <a:tailEnd type="triangle" w="med" len="med"/>
          </a:ln>
        </p:spPr>
      </p:cxnSp>
      <p:cxnSp>
        <p:nvCxnSpPr>
          <p:cNvPr id="1962" name="Google Shape;1962;p53"/>
          <p:cNvCxnSpPr/>
          <p:nvPr/>
        </p:nvCxnSpPr>
        <p:spPr>
          <a:xfrm rot="10800000" flipH="1">
            <a:off x="5150768" y="4940057"/>
            <a:ext cx="319088" cy="609600"/>
          </a:xfrm>
          <a:prstGeom prst="straightConnector1">
            <a:avLst/>
          </a:prstGeom>
          <a:noFill/>
          <a:ln w="19050" cap="flat" cmpd="sng">
            <a:solidFill>
              <a:schemeClr val="dk1"/>
            </a:solidFill>
            <a:prstDash val="solid"/>
            <a:round/>
            <a:headEnd type="none" w="med" len="med"/>
            <a:tailEnd type="none" w="med" len="med"/>
          </a:ln>
        </p:spPr>
      </p:cxnSp>
      <p:sp>
        <p:nvSpPr>
          <p:cNvPr id="1963" name="Google Shape;1963;p53"/>
          <p:cNvSpPr txBox="1"/>
          <p:nvPr/>
        </p:nvSpPr>
        <p:spPr>
          <a:xfrm>
            <a:off x="1116912" y="2187335"/>
            <a:ext cx="385762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Forces acting on beam:</a:t>
            </a:r>
            <a:endParaRPr/>
          </a:p>
        </p:txBody>
      </p:sp>
      <p:sp>
        <p:nvSpPr>
          <p:cNvPr id="1964" name="Google Shape;1964;p53"/>
          <p:cNvSpPr txBox="1"/>
          <p:nvPr/>
        </p:nvSpPr>
        <p:spPr>
          <a:xfrm>
            <a:off x="2902868" y="5514732"/>
            <a:ext cx="2667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 β -1) </a:t>
            </a:r>
            <a:r>
              <a:rPr lang="en-US" sz="2000" b="1" i="1">
                <a:solidFill>
                  <a:schemeClr val="dk1"/>
                </a:solidFill>
                <a:latin typeface="Arial Narrow"/>
                <a:ea typeface="Arial Narrow"/>
                <a:cs typeface="Arial Narrow"/>
                <a:sym typeface="Arial Narrow"/>
              </a:rPr>
              <a:t>ω R</a:t>
            </a:r>
            <a:r>
              <a:rPr lang="en-US" sz="2000" b="1" i="1" baseline="-25000">
                <a:solidFill>
                  <a:schemeClr val="dk1"/>
                </a:solidFill>
                <a:latin typeface="Arial Narrow"/>
                <a:ea typeface="Arial Narrow"/>
                <a:cs typeface="Arial Narrow"/>
                <a:sym typeface="Arial Narrow"/>
              </a:rPr>
              <a:t>y</a:t>
            </a:r>
            <a:r>
              <a:rPr lang="en-US" sz="2000" b="1" i="1">
                <a:solidFill>
                  <a:schemeClr val="dk1"/>
                </a:solidFill>
                <a:latin typeface="Arial Narrow"/>
                <a:ea typeface="Arial Narrow"/>
                <a:cs typeface="Arial Narrow"/>
                <a:sym typeface="Arial Narrow"/>
              </a:rPr>
              <a:t> P</a:t>
            </a:r>
            <a:r>
              <a:rPr lang="en-US" sz="2000" b="1" i="1" baseline="-25000">
                <a:solidFill>
                  <a:schemeClr val="dk1"/>
                </a:solidFill>
                <a:latin typeface="Arial Narrow"/>
                <a:ea typeface="Arial Narrow"/>
                <a:cs typeface="Arial Narrow"/>
                <a:sym typeface="Arial Narrow"/>
              </a:rPr>
              <a:t>ysc</a:t>
            </a:r>
            <a:r>
              <a:rPr lang="en-US" sz="2000" b="1">
                <a:solidFill>
                  <a:schemeClr val="dk1"/>
                </a:solidFill>
                <a:latin typeface="Arial Narrow"/>
                <a:ea typeface="Arial Narrow"/>
                <a:cs typeface="Arial Narrow"/>
                <a:sym typeface="Arial Narrow"/>
              </a:rPr>
              <a:t> cos θ</a:t>
            </a:r>
            <a:endParaRPr sz="2000" b="1" i="1">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969"/>
        <p:cNvGrpSpPr/>
        <p:nvPr/>
      </p:nvGrpSpPr>
      <p:grpSpPr>
        <a:xfrm>
          <a:off x="0" y="0"/>
          <a:ext cx="0" cy="0"/>
          <a:chOff x="0" y="0"/>
          <a:chExt cx="0" cy="0"/>
        </a:xfrm>
      </p:grpSpPr>
      <p:sp>
        <p:nvSpPr>
          <p:cNvPr id="1970" name="Google Shape;1970;p54"/>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Systems Requirements</a:t>
            </a:r>
            <a:endParaRPr/>
          </a:p>
        </p:txBody>
      </p:sp>
      <p:sp>
        <p:nvSpPr>
          <p:cNvPr id="1971" name="Google Shape;1971;p54"/>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972" name="Google Shape;1972;p54"/>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54</a:t>
            </a:fld>
            <a:endParaRPr/>
          </a:p>
        </p:txBody>
      </p:sp>
      <p:sp>
        <p:nvSpPr>
          <p:cNvPr id="1973" name="Google Shape;1973;p54"/>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F4.4a V-and Inverted V-Brace Frames</a:t>
            </a:r>
            <a:endParaRPr/>
          </a:p>
        </p:txBody>
      </p:sp>
      <p:cxnSp>
        <p:nvCxnSpPr>
          <p:cNvPr id="1974" name="Google Shape;1974;p54"/>
          <p:cNvCxnSpPr/>
          <p:nvPr/>
        </p:nvCxnSpPr>
        <p:spPr>
          <a:xfrm>
            <a:off x="3988718" y="3982303"/>
            <a:ext cx="1828800" cy="0"/>
          </a:xfrm>
          <a:prstGeom prst="straightConnector1">
            <a:avLst/>
          </a:prstGeom>
          <a:noFill/>
          <a:ln w="38100" cap="flat" cmpd="sng">
            <a:solidFill>
              <a:schemeClr val="dk1"/>
            </a:solidFill>
            <a:prstDash val="dot"/>
            <a:round/>
            <a:headEnd type="none" w="med" len="med"/>
            <a:tailEnd type="none" w="med" len="med"/>
          </a:ln>
        </p:spPr>
      </p:cxnSp>
      <p:cxnSp>
        <p:nvCxnSpPr>
          <p:cNvPr id="1975" name="Google Shape;1975;p54"/>
          <p:cNvCxnSpPr/>
          <p:nvPr/>
        </p:nvCxnSpPr>
        <p:spPr>
          <a:xfrm>
            <a:off x="5817518" y="3982303"/>
            <a:ext cx="1828800" cy="0"/>
          </a:xfrm>
          <a:prstGeom prst="straightConnector1">
            <a:avLst/>
          </a:prstGeom>
          <a:noFill/>
          <a:ln w="38100" cap="flat" cmpd="sng">
            <a:solidFill>
              <a:schemeClr val="dk1"/>
            </a:solidFill>
            <a:prstDash val="dot"/>
            <a:round/>
            <a:headEnd type="none" w="med" len="med"/>
            <a:tailEnd type="none" w="med" len="med"/>
          </a:ln>
        </p:spPr>
      </p:cxnSp>
      <p:sp>
        <p:nvSpPr>
          <p:cNvPr id="1976" name="Google Shape;1976;p54"/>
          <p:cNvSpPr/>
          <p:nvPr/>
        </p:nvSpPr>
        <p:spPr>
          <a:xfrm>
            <a:off x="3893468" y="3991828"/>
            <a:ext cx="190500" cy="228600"/>
          </a:xfrm>
          <a:prstGeom prst="triangle">
            <a:avLst>
              <a:gd name="adj" fmla="val 50000"/>
            </a:avLst>
          </a:prstGeom>
          <a:solidFill>
            <a:srgbClr val="FC0128"/>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1977" name="Google Shape;1977;p54"/>
          <p:cNvSpPr/>
          <p:nvPr/>
        </p:nvSpPr>
        <p:spPr>
          <a:xfrm>
            <a:off x="7532018" y="3982303"/>
            <a:ext cx="190500" cy="228600"/>
          </a:xfrm>
          <a:prstGeom prst="triangle">
            <a:avLst>
              <a:gd name="adj" fmla="val 50000"/>
            </a:avLst>
          </a:prstGeom>
          <a:solidFill>
            <a:srgbClr val="FC0128"/>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1978" name="Google Shape;1978;p54"/>
          <p:cNvCxnSpPr/>
          <p:nvPr/>
        </p:nvCxnSpPr>
        <p:spPr>
          <a:xfrm>
            <a:off x="5817518" y="3991828"/>
            <a:ext cx="0" cy="676275"/>
          </a:xfrm>
          <a:prstGeom prst="straightConnector1">
            <a:avLst/>
          </a:prstGeom>
          <a:noFill/>
          <a:ln w="38100" cap="flat" cmpd="sng">
            <a:solidFill>
              <a:srgbClr val="FC0128"/>
            </a:solidFill>
            <a:prstDash val="solid"/>
            <a:round/>
            <a:headEnd type="triangle" w="med" len="med"/>
            <a:tailEnd type="none" w="med" len="med"/>
          </a:ln>
        </p:spPr>
      </p:cxnSp>
      <p:sp>
        <p:nvSpPr>
          <p:cNvPr id="1979" name="Google Shape;1979;p54"/>
          <p:cNvSpPr txBox="1"/>
          <p:nvPr/>
        </p:nvSpPr>
        <p:spPr>
          <a:xfrm>
            <a:off x="5663952" y="4528476"/>
            <a:ext cx="2667000"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 β -1) </a:t>
            </a:r>
            <a:r>
              <a:rPr lang="en-US" sz="2000" b="1" i="1">
                <a:solidFill>
                  <a:schemeClr val="dk1"/>
                </a:solidFill>
                <a:latin typeface="Arial Narrow"/>
                <a:ea typeface="Arial Narrow"/>
                <a:cs typeface="Arial Narrow"/>
                <a:sym typeface="Arial Narrow"/>
              </a:rPr>
              <a:t>ω R</a:t>
            </a:r>
            <a:r>
              <a:rPr lang="en-US" sz="2000" b="1" i="1" baseline="-25000">
                <a:solidFill>
                  <a:schemeClr val="dk1"/>
                </a:solidFill>
                <a:latin typeface="Arial Narrow"/>
                <a:ea typeface="Arial Narrow"/>
                <a:cs typeface="Arial Narrow"/>
                <a:sym typeface="Arial Narrow"/>
              </a:rPr>
              <a:t>y</a:t>
            </a:r>
            <a:r>
              <a:rPr lang="en-US" sz="2000" b="1" i="1">
                <a:solidFill>
                  <a:schemeClr val="dk1"/>
                </a:solidFill>
                <a:latin typeface="Arial Narrow"/>
                <a:ea typeface="Arial Narrow"/>
                <a:cs typeface="Arial Narrow"/>
                <a:sym typeface="Arial Narrow"/>
              </a:rPr>
              <a:t> P</a:t>
            </a:r>
            <a:r>
              <a:rPr lang="en-US" sz="2000" b="1" i="1" baseline="-25000">
                <a:solidFill>
                  <a:schemeClr val="dk1"/>
                </a:solidFill>
                <a:latin typeface="Arial Narrow"/>
                <a:ea typeface="Arial Narrow"/>
                <a:cs typeface="Arial Narrow"/>
                <a:sym typeface="Arial Narrow"/>
              </a:rPr>
              <a:t>ysc</a:t>
            </a:r>
            <a:r>
              <a:rPr lang="en-US" sz="2000" b="1">
                <a:solidFill>
                  <a:schemeClr val="dk1"/>
                </a:solidFill>
                <a:latin typeface="Arial Narrow"/>
                <a:ea typeface="Arial Narrow"/>
                <a:cs typeface="Arial Narrow"/>
                <a:sym typeface="Arial Narrow"/>
              </a:rPr>
              <a:t> sin θ</a:t>
            </a:r>
            <a:endParaRPr sz="2000" b="1" i="1">
              <a:solidFill>
                <a:schemeClr val="dk1"/>
              </a:solidFill>
              <a:latin typeface="Arial Narrow"/>
              <a:ea typeface="Arial Narrow"/>
              <a:cs typeface="Arial Narrow"/>
              <a:sym typeface="Arial Narrow"/>
            </a:endParaRPr>
          </a:p>
        </p:txBody>
      </p:sp>
      <p:sp>
        <p:nvSpPr>
          <p:cNvPr id="1980" name="Google Shape;1980;p54"/>
          <p:cNvSpPr/>
          <p:nvPr/>
        </p:nvSpPr>
        <p:spPr>
          <a:xfrm>
            <a:off x="3999831" y="3655278"/>
            <a:ext cx="3567112" cy="303212"/>
          </a:xfrm>
          <a:custGeom>
            <a:avLst/>
            <a:gdLst/>
            <a:ahLst/>
            <a:cxnLst/>
            <a:rect l="l" t="t" r="r" b="b"/>
            <a:pathLst>
              <a:path w="2247" h="191" extrusionOk="0">
                <a:moveTo>
                  <a:pt x="0" y="191"/>
                </a:moveTo>
                <a:cubicBezTo>
                  <a:pt x="386" y="95"/>
                  <a:pt x="773" y="0"/>
                  <a:pt x="1147" y="0"/>
                </a:cubicBezTo>
                <a:cubicBezTo>
                  <a:pt x="1521" y="0"/>
                  <a:pt x="1884" y="95"/>
                  <a:pt x="2247" y="191"/>
                </a:cubicBezTo>
              </a:path>
            </a:pathLst>
          </a:custGeom>
          <a:noFill/>
          <a:ln w="2222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1981" name="Google Shape;1981;p54"/>
          <p:cNvCxnSpPr/>
          <p:nvPr/>
        </p:nvCxnSpPr>
        <p:spPr>
          <a:xfrm>
            <a:off x="5817518" y="3655278"/>
            <a:ext cx="0" cy="336550"/>
          </a:xfrm>
          <a:prstGeom prst="straightConnector1">
            <a:avLst/>
          </a:prstGeom>
          <a:noFill/>
          <a:ln w="22225" cap="flat" cmpd="sng">
            <a:solidFill>
              <a:schemeClr val="dk1"/>
            </a:solidFill>
            <a:prstDash val="solid"/>
            <a:round/>
            <a:headEnd type="triangle" w="med" len="med"/>
            <a:tailEnd type="triangle" w="med" len="med"/>
          </a:ln>
        </p:spPr>
      </p:cxnSp>
      <p:cxnSp>
        <p:nvCxnSpPr>
          <p:cNvPr id="1982" name="Google Shape;1982;p54"/>
          <p:cNvCxnSpPr/>
          <p:nvPr/>
        </p:nvCxnSpPr>
        <p:spPr>
          <a:xfrm rot="10800000" flipH="1">
            <a:off x="5817518" y="3125053"/>
            <a:ext cx="1066800" cy="682625"/>
          </a:xfrm>
          <a:prstGeom prst="straightConnector1">
            <a:avLst/>
          </a:prstGeom>
          <a:noFill/>
          <a:ln w="22225" cap="flat" cmpd="sng">
            <a:solidFill>
              <a:schemeClr val="dk1"/>
            </a:solidFill>
            <a:prstDash val="solid"/>
            <a:round/>
            <a:headEnd type="none" w="med" len="med"/>
            <a:tailEnd type="none" w="med" len="med"/>
          </a:ln>
        </p:spPr>
      </p:cxnSp>
      <p:sp>
        <p:nvSpPr>
          <p:cNvPr id="1983" name="Google Shape;1983;p54"/>
          <p:cNvSpPr txBox="1"/>
          <p:nvPr/>
        </p:nvSpPr>
        <p:spPr>
          <a:xfrm>
            <a:off x="6884318" y="2896453"/>
            <a:ext cx="4444262" cy="769441"/>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200"/>
              <a:buFont typeface="Arial Narrow"/>
              <a:buNone/>
            </a:pPr>
            <a:r>
              <a:rPr lang="en-US" sz="2200" b="1" dirty="0" err="1">
                <a:solidFill>
                  <a:schemeClr val="dk1"/>
                </a:solidFill>
                <a:latin typeface="Arial Narrow"/>
                <a:ea typeface="Arial Narrow"/>
                <a:cs typeface="Arial Narrow"/>
                <a:sym typeface="Arial Narrow"/>
              </a:rPr>
              <a:t>Δ</a:t>
            </a:r>
            <a:r>
              <a:rPr lang="en-US" sz="2200" b="1" baseline="-25000" dirty="0" err="1">
                <a:solidFill>
                  <a:schemeClr val="dk1"/>
                </a:solidFill>
                <a:latin typeface="Arial Narrow"/>
                <a:ea typeface="Arial Narrow"/>
                <a:cs typeface="Arial Narrow"/>
                <a:sym typeface="Arial Narrow"/>
              </a:rPr>
              <a:t>v</a:t>
            </a:r>
            <a:r>
              <a:rPr lang="en-US" sz="2200" b="1" dirty="0">
                <a:solidFill>
                  <a:schemeClr val="dk1"/>
                </a:solidFill>
                <a:latin typeface="Arial Narrow"/>
                <a:ea typeface="Arial Narrow"/>
                <a:cs typeface="Arial Narrow"/>
                <a:sym typeface="Arial Narrow"/>
              </a:rPr>
              <a:t>  = vertical beam deflection due to  unbalanced load</a:t>
            </a:r>
            <a:endParaRPr sz="2200" b="1" dirty="0">
              <a:solidFill>
                <a:schemeClr val="dk1"/>
              </a:solidFill>
              <a:latin typeface="Arial Narrow"/>
              <a:ea typeface="Arial Narrow"/>
              <a:cs typeface="Arial Narrow"/>
              <a:sym typeface="Arial Narrow"/>
            </a:endParaRPr>
          </a:p>
        </p:txBody>
      </p:sp>
      <p:sp>
        <p:nvSpPr>
          <p:cNvPr id="1984" name="Google Shape;1984;p54"/>
          <p:cNvSpPr txBox="1"/>
          <p:nvPr/>
        </p:nvSpPr>
        <p:spPr>
          <a:xfrm>
            <a:off x="1130386" y="5180999"/>
            <a:ext cx="993416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i="1">
                <a:solidFill>
                  <a:schemeClr val="dk1"/>
                </a:solidFill>
                <a:latin typeface="Arial"/>
                <a:ea typeface="Arial"/>
                <a:cs typeface="Arial"/>
                <a:sym typeface="Arial"/>
              </a:rPr>
              <a:t>When testing braces per Section K3: </a:t>
            </a:r>
            <a:br>
              <a:rPr lang="en-US" sz="2400" b="0">
                <a:solidFill>
                  <a:schemeClr val="dk1"/>
                </a:solidFill>
                <a:latin typeface="Arial"/>
                <a:ea typeface="Arial"/>
                <a:cs typeface="Arial"/>
                <a:sym typeface="Arial"/>
              </a:rPr>
            </a:br>
            <a:r>
              <a:rPr lang="en-US" sz="2400" b="0">
                <a:solidFill>
                  <a:schemeClr val="dk1"/>
                </a:solidFill>
                <a:latin typeface="Arial"/>
                <a:ea typeface="Arial"/>
                <a:cs typeface="Arial"/>
                <a:sym typeface="Arial"/>
              </a:rPr>
              <a:t>Include additional brace elongation resulting from vertical beam deflection when determining Δ</a:t>
            </a:r>
            <a:r>
              <a:rPr lang="en-US" sz="2400" b="0" baseline="-25000">
                <a:solidFill>
                  <a:schemeClr val="dk1"/>
                </a:solidFill>
                <a:latin typeface="Arial"/>
                <a:ea typeface="Arial"/>
                <a:cs typeface="Arial"/>
                <a:sym typeface="Arial"/>
              </a:rPr>
              <a:t>bm</a:t>
            </a:r>
            <a:endParaRPr sz="2400" b="0">
              <a:solidFill>
                <a:schemeClr val="dk1"/>
              </a:solidFill>
              <a:latin typeface="Arial"/>
              <a:ea typeface="Arial"/>
              <a:cs typeface="Arial"/>
              <a:sym typeface="Arial"/>
            </a:endParaRPr>
          </a:p>
        </p:txBody>
      </p:sp>
      <p:sp>
        <p:nvSpPr>
          <p:cNvPr id="1985" name="Google Shape;1985;p54"/>
          <p:cNvSpPr txBox="1"/>
          <p:nvPr/>
        </p:nvSpPr>
        <p:spPr>
          <a:xfrm>
            <a:off x="1121624" y="2077149"/>
            <a:ext cx="8800505"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Beam deflection due to unbalanced loads:</a:t>
            </a:r>
            <a:endParaRPr/>
          </a:p>
        </p:txBody>
      </p:sp>
    </p:spTree>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1" name="Google Shape;1991;p55"/>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Systems Requirements</a:t>
            </a:r>
            <a:endParaRPr/>
          </a:p>
        </p:txBody>
      </p:sp>
      <p:sp>
        <p:nvSpPr>
          <p:cNvPr id="1992" name="Google Shape;1992;p55"/>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1993" name="Google Shape;1993;p55"/>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55</a:t>
            </a:fld>
            <a:endParaRPr/>
          </a:p>
        </p:txBody>
      </p:sp>
      <p:sp>
        <p:nvSpPr>
          <p:cNvPr id="1994" name="Google Shape;1994;p55"/>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F4.4a V-and Inverted V-Brace Frames</a:t>
            </a:r>
            <a:endParaRPr/>
          </a:p>
        </p:txBody>
      </p:sp>
      <p:grpSp>
        <p:nvGrpSpPr>
          <p:cNvPr id="1995" name="Google Shape;1995;p55"/>
          <p:cNvGrpSpPr/>
          <p:nvPr/>
        </p:nvGrpSpPr>
        <p:grpSpPr>
          <a:xfrm>
            <a:off x="1503208" y="2284433"/>
            <a:ext cx="1220661" cy="1981200"/>
            <a:chOff x="2256" y="912"/>
            <a:chExt cx="864" cy="1248"/>
          </a:xfrm>
        </p:grpSpPr>
        <p:grpSp>
          <p:nvGrpSpPr>
            <p:cNvPr id="1996" name="Google Shape;1996;p55"/>
            <p:cNvGrpSpPr/>
            <p:nvPr/>
          </p:nvGrpSpPr>
          <p:grpSpPr>
            <a:xfrm>
              <a:off x="2304" y="1536"/>
              <a:ext cx="768" cy="624"/>
              <a:chOff x="1728" y="1536"/>
              <a:chExt cx="768" cy="624"/>
            </a:xfrm>
          </p:grpSpPr>
          <p:cxnSp>
            <p:nvCxnSpPr>
              <p:cNvPr id="1997" name="Google Shape;1997;p55"/>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998" name="Google Shape;1998;p55"/>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1999" name="Google Shape;1999;p55"/>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000" name="Google Shape;2000;p55"/>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001" name="Google Shape;2001;p55"/>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2002" name="Google Shape;2002;p55"/>
            <p:cNvGrpSpPr/>
            <p:nvPr/>
          </p:nvGrpSpPr>
          <p:grpSpPr>
            <a:xfrm>
              <a:off x="2304" y="912"/>
              <a:ext cx="768" cy="624"/>
              <a:chOff x="1728" y="1536"/>
              <a:chExt cx="768" cy="624"/>
            </a:xfrm>
          </p:grpSpPr>
          <p:cxnSp>
            <p:nvCxnSpPr>
              <p:cNvPr id="2003" name="Google Shape;2003;p55"/>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04" name="Google Shape;2004;p55"/>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05" name="Google Shape;2005;p55"/>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006" name="Google Shape;2006;p55"/>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007" name="Google Shape;2007;p55"/>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2008" name="Google Shape;2008;p55"/>
            <p:cNvCxnSpPr/>
            <p:nvPr/>
          </p:nvCxnSpPr>
          <p:spPr>
            <a:xfrm>
              <a:off x="2256" y="2160"/>
              <a:ext cx="96" cy="0"/>
            </a:xfrm>
            <a:prstGeom prst="straightConnector1">
              <a:avLst/>
            </a:prstGeom>
            <a:noFill/>
            <a:ln w="38100" cap="flat" cmpd="sng">
              <a:solidFill>
                <a:schemeClr val="dk1"/>
              </a:solidFill>
              <a:prstDash val="solid"/>
              <a:round/>
              <a:headEnd type="none" w="med" len="med"/>
              <a:tailEnd type="none" w="med" len="med"/>
            </a:ln>
          </p:spPr>
        </p:cxnSp>
        <p:cxnSp>
          <p:nvCxnSpPr>
            <p:cNvPr id="2009" name="Google Shape;2009;p55"/>
            <p:cNvCxnSpPr/>
            <p:nvPr/>
          </p:nvCxnSpPr>
          <p:spPr>
            <a:xfrm>
              <a:off x="3024" y="2160"/>
              <a:ext cx="96" cy="0"/>
            </a:xfrm>
            <a:prstGeom prst="straightConnector1">
              <a:avLst/>
            </a:prstGeom>
            <a:noFill/>
            <a:ln w="38100" cap="flat" cmpd="sng">
              <a:solidFill>
                <a:schemeClr val="dk1"/>
              </a:solidFill>
              <a:prstDash val="solid"/>
              <a:round/>
              <a:headEnd type="none" w="med" len="med"/>
              <a:tailEnd type="none" w="med" len="med"/>
            </a:ln>
          </p:spPr>
        </p:cxnSp>
        <p:sp>
          <p:nvSpPr>
            <p:cNvPr id="2010" name="Google Shape;2010;p55"/>
            <p:cNvSpPr/>
            <p:nvPr/>
          </p:nvSpPr>
          <p:spPr>
            <a:xfrm rot="-3480000">
              <a:off x="2247"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11" name="Google Shape;2011;p55"/>
            <p:cNvSpPr/>
            <p:nvPr/>
          </p:nvSpPr>
          <p:spPr>
            <a:xfrm rot="3480000" flipH="1">
              <a:off x="2614" y="117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12" name="Google Shape;2012;p55"/>
            <p:cNvSpPr/>
            <p:nvPr/>
          </p:nvSpPr>
          <p:spPr>
            <a:xfrm rot="-3480000">
              <a:off x="2247" y="1802"/>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13" name="Google Shape;2013;p55"/>
            <p:cNvSpPr/>
            <p:nvPr/>
          </p:nvSpPr>
          <p:spPr>
            <a:xfrm rot="3480000" flipH="1">
              <a:off x="2616" y="180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014" name="Google Shape;2014;p55"/>
          <p:cNvGrpSpPr/>
          <p:nvPr/>
        </p:nvGrpSpPr>
        <p:grpSpPr>
          <a:xfrm>
            <a:off x="1482279" y="4538717"/>
            <a:ext cx="1220661" cy="1985963"/>
            <a:chOff x="4032" y="912"/>
            <a:chExt cx="864" cy="1251"/>
          </a:xfrm>
        </p:grpSpPr>
        <p:grpSp>
          <p:nvGrpSpPr>
            <p:cNvPr id="2015" name="Google Shape;2015;p55"/>
            <p:cNvGrpSpPr/>
            <p:nvPr/>
          </p:nvGrpSpPr>
          <p:grpSpPr>
            <a:xfrm>
              <a:off x="4080" y="1536"/>
              <a:ext cx="768" cy="624"/>
              <a:chOff x="3216" y="1536"/>
              <a:chExt cx="768" cy="624"/>
            </a:xfrm>
          </p:grpSpPr>
          <p:cxnSp>
            <p:nvCxnSpPr>
              <p:cNvPr id="2016" name="Google Shape;2016;p55"/>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17" name="Google Shape;2017;p55"/>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18" name="Google Shape;2018;p55"/>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019" name="Google Shape;2019;p55"/>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020" name="Google Shape;2020;p55"/>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2021" name="Google Shape;2021;p55"/>
            <p:cNvGrpSpPr/>
            <p:nvPr/>
          </p:nvGrpSpPr>
          <p:grpSpPr>
            <a:xfrm>
              <a:off x="4080" y="912"/>
              <a:ext cx="768" cy="624"/>
              <a:chOff x="3216" y="1536"/>
              <a:chExt cx="768" cy="624"/>
            </a:xfrm>
          </p:grpSpPr>
          <p:cxnSp>
            <p:nvCxnSpPr>
              <p:cNvPr id="2022" name="Google Shape;2022;p55"/>
              <p:cNvCxnSpPr/>
              <p:nvPr/>
            </p:nvCxnSpPr>
            <p:spPr>
              <a:xfrm rot="10800000">
                <a:off x="321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23" name="Google Shape;2023;p55"/>
              <p:cNvCxnSpPr/>
              <p:nvPr/>
            </p:nvCxnSpPr>
            <p:spPr>
              <a:xfrm>
                <a:off x="3984"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024" name="Google Shape;2024;p55"/>
              <p:cNvCxnSpPr/>
              <p:nvPr/>
            </p:nvCxnSpPr>
            <p:spPr>
              <a:xfrm>
                <a:off x="3216"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025" name="Google Shape;2025;p55"/>
              <p:cNvCxnSpPr/>
              <p:nvPr/>
            </p:nvCxnSpPr>
            <p:spPr>
              <a:xfrm rot="10800000" flipH="1">
                <a:off x="3600"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026" name="Google Shape;2026;p55"/>
              <p:cNvCxnSpPr/>
              <p:nvPr/>
            </p:nvCxnSpPr>
            <p:spPr>
              <a:xfrm rot="10800000">
                <a:off x="3216"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2027" name="Google Shape;2027;p55"/>
            <p:cNvCxnSpPr/>
            <p:nvPr/>
          </p:nvCxnSpPr>
          <p:spPr>
            <a:xfrm>
              <a:off x="4032"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2028" name="Google Shape;2028;p55"/>
            <p:cNvCxnSpPr/>
            <p:nvPr/>
          </p:nvCxnSpPr>
          <p:spPr>
            <a:xfrm>
              <a:off x="4800" y="2163"/>
              <a:ext cx="96" cy="0"/>
            </a:xfrm>
            <a:prstGeom prst="straightConnector1">
              <a:avLst/>
            </a:prstGeom>
            <a:noFill/>
            <a:ln w="38100" cap="flat" cmpd="sng">
              <a:solidFill>
                <a:schemeClr val="dk1"/>
              </a:solidFill>
              <a:prstDash val="solid"/>
              <a:round/>
              <a:headEnd type="none" w="med" len="med"/>
              <a:tailEnd type="none" w="med" len="med"/>
            </a:ln>
          </p:spPr>
        </p:cxnSp>
        <p:cxnSp>
          <p:nvCxnSpPr>
            <p:cNvPr id="2029" name="Google Shape;2029;p55"/>
            <p:cNvCxnSpPr/>
            <p:nvPr/>
          </p:nvCxnSpPr>
          <p:spPr>
            <a:xfrm>
              <a:off x="4419" y="2160"/>
              <a:ext cx="96" cy="0"/>
            </a:xfrm>
            <a:prstGeom prst="straightConnector1">
              <a:avLst/>
            </a:prstGeom>
            <a:noFill/>
            <a:ln w="38100" cap="flat" cmpd="sng">
              <a:solidFill>
                <a:schemeClr val="dk1"/>
              </a:solidFill>
              <a:prstDash val="solid"/>
              <a:round/>
              <a:headEnd type="none" w="med" len="med"/>
              <a:tailEnd type="none" w="med" len="med"/>
            </a:ln>
          </p:spPr>
        </p:cxnSp>
        <p:sp>
          <p:nvSpPr>
            <p:cNvPr id="2030" name="Google Shape;2030;p55"/>
            <p:cNvSpPr/>
            <p:nvPr/>
          </p:nvSpPr>
          <p:spPr>
            <a:xfrm rot="3480000" flipH="1">
              <a:off x="4017"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31" name="Google Shape;2031;p55"/>
            <p:cNvSpPr/>
            <p:nvPr/>
          </p:nvSpPr>
          <p:spPr>
            <a:xfrm rot="-3480000">
              <a:off x="4391" y="182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32" name="Google Shape;2032;p55"/>
            <p:cNvSpPr/>
            <p:nvPr/>
          </p:nvSpPr>
          <p:spPr>
            <a:xfrm rot="3480000" flipH="1">
              <a:off x="4017"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33" name="Google Shape;2033;p55"/>
            <p:cNvSpPr/>
            <p:nvPr/>
          </p:nvSpPr>
          <p:spPr>
            <a:xfrm rot="-3480000">
              <a:off x="4391" y="119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2034" name="Google Shape;2034;p55"/>
          <p:cNvSpPr txBox="1"/>
          <p:nvPr/>
        </p:nvSpPr>
        <p:spPr>
          <a:xfrm>
            <a:off x="3230298" y="3171155"/>
            <a:ext cx="7827022" cy="200054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None/>
            </a:pPr>
            <a:r>
              <a:rPr lang="en-US" sz="2400" b="0" dirty="0">
                <a:solidFill>
                  <a:schemeClr val="dk1"/>
                </a:solidFill>
                <a:latin typeface="Arial"/>
                <a:ea typeface="Arial"/>
                <a:cs typeface="Arial"/>
                <a:sym typeface="Arial"/>
              </a:rPr>
              <a:t>(b) Beams and struts shall be continuous between columns. Beams and struts shall be braced to meet the requirement of moderately ductile members in Section D1.2a.1.</a:t>
            </a:r>
            <a:endParaRPr dirty="0"/>
          </a:p>
          <a:p>
            <a:pPr marL="342900" marR="0" lvl="0" indent="-342900" algn="l" rtl="0">
              <a:spcBef>
                <a:spcPts val="1200"/>
              </a:spcBef>
              <a:spcAft>
                <a:spcPts val="0"/>
              </a:spcAft>
              <a:buClr>
                <a:schemeClr val="dk1"/>
              </a:buClr>
              <a:buSzPts val="2400"/>
              <a:buFont typeface="Arial"/>
              <a:buNone/>
            </a:pPr>
            <a:endParaRPr sz="2400" b="0" i="1" baseline="-25000" dirty="0">
              <a:solidFill>
                <a:schemeClr val="dk1"/>
              </a:solidFill>
              <a:latin typeface="Arial"/>
              <a:ea typeface="Arial"/>
              <a:cs typeface="Arial"/>
              <a:sym typeface="Arial"/>
            </a:endParaRPr>
          </a:p>
        </p:txBody>
      </p:sp>
      <p:sp>
        <p:nvSpPr>
          <p:cNvPr id="2035" name="Google Shape;2035;p55"/>
          <p:cNvSpPr txBox="1"/>
          <p:nvPr/>
        </p:nvSpPr>
        <p:spPr>
          <a:xfrm>
            <a:off x="3230298" y="2420303"/>
            <a:ext cx="823897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0">
                <a:solidFill>
                  <a:schemeClr val="dk2"/>
                </a:solidFill>
                <a:latin typeface="Arial"/>
                <a:ea typeface="Arial"/>
                <a:cs typeface="Arial"/>
                <a:sym typeface="Arial"/>
              </a:rPr>
              <a:t>For V-type and Inverted V-type bracing:</a:t>
            </a:r>
            <a:endParaRPr/>
          </a:p>
        </p:txBody>
      </p:sp>
    </p:spTree>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040"/>
        <p:cNvGrpSpPr/>
        <p:nvPr/>
      </p:nvGrpSpPr>
      <p:grpSpPr>
        <a:xfrm>
          <a:off x="0" y="0"/>
          <a:ext cx="0" cy="0"/>
          <a:chOff x="0" y="0"/>
          <a:chExt cx="0" cy="0"/>
        </a:xfrm>
      </p:grpSpPr>
      <p:sp>
        <p:nvSpPr>
          <p:cNvPr id="2041" name="Google Shape;2041;p56"/>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Members</a:t>
            </a:r>
            <a:endParaRPr/>
          </a:p>
        </p:txBody>
      </p:sp>
      <p:sp>
        <p:nvSpPr>
          <p:cNvPr id="2042" name="Google Shape;2042;p56"/>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043" name="Google Shape;2043;p5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56</a:t>
            </a:fld>
            <a:endParaRPr/>
          </a:p>
        </p:txBody>
      </p:sp>
      <p:sp>
        <p:nvSpPr>
          <p:cNvPr id="2044" name="Google Shape;2044;p56"/>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F4.5a Basic Requirements</a:t>
            </a:r>
            <a:endParaRPr/>
          </a:p>
        </p:txBody>
      </p:sp>
      <p:sp>
        <p:nvSpPr>
          <p:cNvPr id="2045" name="Google Shape;2045;p56"/>
          <p:cNvSpPr txBox="1"/>
          <p:nvPr/>
        </p:nvSpPr>
        <p:spPr>
          <a:xfrm>
            <a:off x="1453034" y="2213612"/>
            <a:ext cx="9107462"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a:solidFill>
                  <a:schemeClr val="dk1"/>
                </a:solidFill>
                <a:latin typeface="Arial"/>
                <a:ea typeface="Arial"/>
                <a:cs typeface="Arial"/>
                <a:sym typeface="Arial"/>
              </a:rPr>
              <a:t>Beam and column members shall meet the requirements of Section D1.1.</a:t>
            </a:r>
            <a:endParaRPr/>
          </a:p>
        </p:txBody>
      </p:sp>
      <p:sp>
        <p:nvSpPr>
          <p:cNvPr id="2046" name="Google Shape;2046;p56"/>
          <p:cNvSpPr txBox="1"/>
          <p:nvPr/>
        </p:nvSpPr>
        <p:spPr>
          <a:xfrm>
            <a:off x="2574527" y="3670393"/>
            <a:ext cx="8174633"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3200"/>
              <a:buFont typeface="Arial"/>
              <a:buNone/>
            </a:pPr>
            <a:r>
              <a:rPr lang="en-US" sz="3200" b="0">
                <a:solidFill>
                  <a:schemeClr val="dk2"/>
                </a:solidFill>
                <a:latin typeface="Arial"/>
                <a:ea typeface="Arial"/>
                <a:cs typeface="Arial"/>
                <a:sym typeface="Arial"/>
              </a:rPr>
              <a:t>Beams and Columns:  </a:t>
            </a:r>
            <a:r>
              <a:rPr lang="en-US" sz="3200" b="1" i="1">
                <a:solidFill>
                  <a:schemeClr val="dk2"/>
                </a:solidFill>
                <a:latin typeface="Arial"/>
                <a:ea typeface="Arial"/>
                <a:cs typeface="Arial"/>
                <a:sym typeface="Arial"/>
              </a:rPr>
              <a:t>Moderately Ductile</a:t>
            </a:r>
            <a:endParaRPr/>
          </a:p>
        </p:txBody>
      </p:sp>
      <p:sp>
        <p:nvSpPr>
          <p:cNvPr id="2047" name="Google Shape;2047;p56"/>
          <p:cNvSpPr txBox="1"/>
          <p:nvPr/>
        </p:nvSpPr>
        <p:spPr>
          <a:xfrm>
            <a:off x="3126168" y="4261637"/>
            <a:ext cx="6880247"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4000"/>
              <a:buFont typeface="Arial"/>
              <a:buNone/>
            </a:pPr>
            <a:r>
              <a:rPr lang="en-US" sz="4000" b="1">
                <a:solidFill>
                  <a:schemeClr val="dk1"/>
                </a:solidFill>
                <a:latin typeface="Arial"/>
                <a:ea typeface="Arial"/>
                <a:cs typeface="Arial"/>
                <a:sym typeface="Arial"/>
              </a:rPr>
              <a:t>b/t ≤ λ</a:t>
            </a:r>
            <a:r>
              <a:rPr lang="en-US" sz="4000" b="1" baseline="-25000">
                <a:solidFill>
                  <a:schemeClr val="dk1"/>
                </a:solidFill>
                <a:latin typeface="Arial"/>
                <a:ea typeface="Arial"/>
                <a:cs typeface="Arial"/>
                <a:sym typeface="Arial"/>
              </a:rPr>
              <a:t>md</a:t>
            </a:r>
            <a:endParaRPr sz="4000" b="1">
              <a:solidFill>
                <a:schemeClr val="dk1"/>
              </a:solidFill>
              <a:latin typeface="Arial"/>
              <a:ea typeface="Arial"/>
              <a:cs typeface="Arial"/>
              <a:sym typeface="Arial"/>
            </a:endParaRPr>
          </a:p>
        </p:txBody>
      </p:sp>
      <p:sp>
        <p:nvSpPr>
          <p:cNvPr id="2048" name="Google Shape;2048;p56"/>
          <p:cNvSpPr/>
          <p:nvPr/>
        </p:nvSpPr>
        <p:spPr>
          <a:xfrm>
            <a:off x="2574527" y="3690282"/>
            <a:ext cx="8174632" cy="1279241"/>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3200"/>
              <a:buFont typeface="Arial"/>
              <a:buNone/>
            </a:pPr>
            <a:endParaRPr sz="3200" b="1">
              <a:solidFill>
                <a:schemeClr val="dk1"/>
              </a:solidFill>
              <a:latin typeface="Arial Narrow"/>
              <a:ea typeface="Arial Narrow"/>
              <a:cs typeface="Arial Narrow"/>
              <a:sym typeface="Arial Narrow"/>
            </a:endParaRPr>
          </a:p>
        </p:txBody>
      </p:sp>
    </p:spTree>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57"/>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Analysis</a:t>
            </a:r>
            <a:endParaRPr/>
          </a:p>
        </p:txBody>
      </p:sp>
      <p:sp>
        <p:nvSpPr>
          <p:cNvPr id="2055" name="Google Shape;2055;p57"/>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056" name="Google Shape;2056;p5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57</a:t>
            </a:fld>
            <a:endParaRPr/>
          </a:p>
        </p:txBody>
      </p:sp>
      <p:sp>
        <p:nvSpPr>
          <p:cNvPr id="2057" name="Google Shape;2057;p57"/>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F4.3 Analysis</a:t>
            </a:r>
            <a:endParaRPr/>
          </a:p>
        </p:txBody>
      </p:sp>
      <p:sp>
        <p:nvSpPr>
          <p:cNvPr id="2058" name="Google Shape;2058;p57"/>
          <p:cNvSpPr txBox="1"/>
          <p:nvPr/>
        </p:nvSpPr>
        <p:spPr>
          <a:xfrm>
            <a:off x="1559494" y="2107496"/>
            <a:ext cx="10369153" cy="21236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0">
                <a:solidFill>
                  <a:schemeClr val="dk1"/>
                </a:solidFill>
                <a:latin typeface="Arial"/>
                <a:ea typeface="Arial"/>
                <a:cs typeface="Arial"/>
                <a:sym typeface="Arial"/>
              </a:rPr>
              <a:t>The </a:t>
            </a:r>
            <a:r>
              <a:rPr lang="en-US" sz="2400" b="1" i="1">
                <a:solidFill>
                  <a:schemeClr val="dk2"/>
                </a:solidFill>
                <a:latin typeface="Arial"/>
                <a:ea typeface="Arial"/>
                <a:cs typeface="Arial"/>
                <a:sym typeface="Arial"/>
              </a:rPr>
              <a:t>required strength</a:t>
            </a:r>
            <a:r>
              <a:rPr lang="en-US" sz="2400" b="1">
                <a:solidFill>
                  <a:schemeClr val="dk2"/>
                </a:solidFill>
                <a:latin typeface="Arial"/>
                <a:ea typeface="Arial"/>
                <a:cs typeface="Arial"/>
                <a:sym typeface="Arial"/>
              </a:rPr>
              <a:t> </a:t>
            </a:r>
            <a:r>
              <a:rPr lang="en-US" sz="2400" b="0">
                <a:solidFill>
                  <a:schemeClr val="dk1"/>
                </a:solidFill>
                <a:latin typeface="Arial"/>
                <a:ea typeface="Arial"/>
                <a:cs typeface="Arial"/>
                <a:sym typeface="Arial"/>
              </a:rPr>
              <a:t>of beams, columns, struts and connections in BRBF shall be determined using the capacity-limited seismic load effect.  </a:t>
            </a:r>
            <a:endParaRPr/>
          </a:p>
          <a:p>
            <a:pPr marL="0" marR="0" lvl="0" indent="0" algn="l" rtl="0">
              <a:spcBef>
                <a:spcPts val="1200"/>
              </a:spcBef>
              <a:spcAft>
                <a:spcPts val="0"/>
              </a:spcAft>
              <a:buClr>
                <a:schemeClr val="dk1"/>
              </a:buClr>
              <a:buSzPts val="2400"/>
              <a:buFont typeface="Arial"/>
              <a:buNone/>
            </a:pPr>
            <a:r>
              <a:rPr lang="en-US" sz="2400" b="0">
                <a:solidFill>
                  <a:schemeClr val="dk1"/>
                </a:solidFill>
                <a:latin typeface="Arial"/>
                <a:ea typeface="Arial"/>
                <a:cs typeface="Arial"/>
                <a:sym typeface="Arial"/>
              </a:rPr>
              <a:t>The capacity-limited horizontal seismic load effect, </a:t>
            </a:r>
            <a:r>
              <a:rPr lang="en-US" sz="2400" b="1" i="1">
                <a:solidFill>
                  <a:schemeClr val="dk2"/>
                </a:solidFill>
                <a:latin typeface="Arial"/>
                <a:ea typeface="Arial"/>
                <a:cs typeface="Arial"/>
                <a:sym typeface="Arial"/>
              </a:rPr>
              <a:t>E</a:t>
            </a:r>
            <a:r>
              <a:rPr lang="en-US" sz="2400" b="1" i="1" baseline="-25000">
                <a:solidFill>
                  <a:schemeClr val="dk2"/>
                </a:solidFill>
                <a:latin typeface="Arial"/>
                <a:ea typeface="Arial"/>
                <a:cs typeface="Arial"/>
                <a:sym typeface="Arial"/>
              </a:rPr>
              <a:t>cl</a:t>
            </a:r>
            <a:r>
              <a:rPr lang="en-US" sz="2400" b="0">
                <a:solidFill>
                  <a:schemeClr val="dk1"/>
                </a:solidFill>
                <a:latin typeface="Arial"/>
                <a:ea typeface="Arial"/>
                <a:cs typeface="Arial"/>
                <a:sym typeface="Arial"/>
              </a:rPr>
              <a:t>, shall be taken as the forces developed in the member assuming the forces in all braces correspond to their adjusted strength in compression or in tension.</a:t>
            </a:r>
            <a:endParaRPr/>
          </a:p>
        </p:txBody>
      </p:sp>
      <p:sp>
        <p:nvSpPr>
          <p:cNvPr id="2059" name="Google Shape;2059;p57"/>
          <p:cNvSpPr txBox="1"/>
          <p:nvPr/>
        </p:nvSpPr>
        <p:spPr>
          <a:xfrm>
            <a:off x="1844924" y="4717593"/>
            <a:ext cx="3542786" cy="1015663"/>
          </a:xfrm>
          <a:prstGeom prst="rect">
            <a:avLst/>
          </a:prstGeom>
          <a:noFill/>
          <a:ln w="2857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dirty="0">
                <a:solidFill>
                  <a:schemeClr val="dk1"/>
                </a:solidFill>
                <a:latin typeface="Arial"/>
                <a:ea typeface="Arial"/>
                <a:cs typeface="Arial"/>
                <a:sym typeface="Arial"/>
              </a:rPr>
              <a:t>1.2D + 0.5L + 0.</a:t>
            </a:r>
            <a:r>
              <a:rPr lang="en-US" sz="2400" b="1" dirty="0">
                <a:solidFill>
                  <a:schemeClr val="dk1"/>
                </a:solidFill>
              </a:rPr>
              <a:t>15</a:t>
            </a:r>
            <a:r>
              <a:rPr lang="en-US" sz="2400" b="1" dirty="0">
                <a:solidFill>
                  <a:schemeClr val="dk1"/>
                </a:solidFill>
                <a:latin typeface="Arial"/>
                <a:ea typeface="Arial"/>
                <a:cs typeface="Arial"/>
                <a:sym typeface="Arial"/>
              </a:rPr>
              <a:t>S + E</a:t>
            </a:r>
            <a:endParaRPr dirty="0"/>
          </a:p>
          <a:p>
            <a:pPr marL="0" marR="0" lvl="0" indent="0" algn="l" rtl="0">
              <a:spcBef>
                <a:spcPts val="1200"/>
              </a:spcBef>
              <a:spcAft>
                <a:spcPts val="0"/>
              </a:spcAft>
              <a:buClr>
                <a:schemeClr val="dk1"/>
              </a:buClr>
              <a:buSzPts val="2400"/>
              <a:buFont typeface="Arial"/>
              <a:buNone/>
            </a:pPr>
            <a:r>
              <a:rPr lang="en-US" sz="2400" b="1" dirty="0">
                <a:solidFill>
                  <a:schemeClr val="dk1"/>
                </a:solidFill>
                <a:latin typeface="Arial"/>
                <a:ea typeface="Arial"/>
                <a:cs typeface="Arial"/>
                <a:sym typeface="Arial"/>
              </a:rPr>
              <a:t>0.9D + E</a:t>
            </a:r>
            <a:endParaRPr dirty="0"/>
          </a:p>
        </p:txBody>
      </p:sp>
      <p:sp>
        <p:nvSpPr>
          <p:cNvPr id="2060" name="Google Shape;2060;p57"/>
          <p:cNvSpPr/>
          <p:nvPr/>
        </p:nvSpPr>
        <p:spPr>
          <a:xfrm>
            <a:off x="5733356" y="4992994"/>
            <a:ext cx="1034720" cy="472359"/>
          </a:xfrm>
          <a:prstGeom prst="rightArrow">
            <a:avLst>
              <a:gd name="adj1" fmla="val 50000"/>
              <a:gd name="adj2" fmla="val 58566"/>
            </a:avLst>
          </a:prstGeom>
          <a:solidFill>
            <a:schemeClr val="accent3"/>
          </a:solidFill>
          <a:ln w="222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61" name="Google Shape;2061;p57"/>
          <p:cNvSpPr txBox="1"/>
          <p:nvPr/>
        </p:nvSpPr>
        <p:spPr>
          <a:xfrm>
            <a:off x="6768076" y="4837977"/>
            <a:ext cx="4224468" cy="830997"/>
          </a:xfrm>
          <a:prstGeom prst="rect">
            <a:avLst/>
          </a:prstGeom>
          <a:noFill/>
          <a:ln>
            <a:noFill/>
          </a:ln>
        </p:spPr>
        <p:txBody>
          <a:bodyPr spcFirstLastPara="1" wrap="square" lIns="91425" tIns="45700" rIns="91425" bIns="45700" anchor="t" anchorCtr="0">
            <a:spAutoFit/>
          </a:bodyPr>
          <a:lstStyle/>
          <a:p>
            <a:pPr marL="457200" marR="0" lvl="0" indent="-457200" algn="ctr" rtl="0">
              <a:spcBef>
                <a:spcPts val="0"/>
              </a:spcBef>
              <a:spcAft>
                <a:spcPts val="0"/>
              </a:spcAft>
              <a:buClr>
                <a:schemeClr val="dk1"/>
              </a:buClr>
              <a:buSzPts val="2400"/>
              <a:buFont typeface="Arial"/>
              <a:buNone/>
            </a:pPr>
            <a:r>
              <a:rPr lang="en-US" sz="2400" b="0" i="1">
                <a:solidFill>
                  <a:schemeClr val="dk1"/>
                </a:solidFill>
                <a:latin typeface="Arial"/>
                <a:ea typeface="Arial"/>
                <a:cs typeface="Arial"/>
                <a:sym typeface="Arial"/>
              </a:rPr>
              <a:t>"E"  </a:t>
            </a:r>
            <a:r>
              <a:rPr lang="en-US" sz="2400" b="0" i="1">
                <a:solidFill>
                  <a:schemeClr val="dk1"/>
                </a:solidFill>
                <a:latin typeface="Arial Narrow"/>
                <a:ea typeface="Arial Narrow"/>
                <a:cs typeface="Arial Narrow"/>
                <a:sym typeface="Arial Narrow"/>
              </a:rPr>
              <a:t>from adjusted brace strengths in tension and compression</a:t>
            </a:r>
            <a:endParaRPr/>
          </a:p>
        </p:txBody>
      </p:sp>
    </p:spTree>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2066"/>
        <p:cNvGrpSpPr/>
        <p:nvPr/>
      </p:nvGrpSpPr>
      <p:grpSpPr>
        <a:xfrm>
          <a:off x="0" y="0"/>
          <a:ext cx="0" cy="0"/>
          <a:chOff x="0" y="0"/>
          <a:chExt cx="0" cy="0"/>
        </a:xfrm>
      </p:grpSpPr>
      <p:sp>
        <p:nvSpPr>
          <p:cNvPr id="2067" name="Google Shape;2067;p58"/>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Analysis</a:t>
            </a:r>
            <a:endParaRPr/>
          </a:p>
        </p:txBody>
      </p:sp>
      <p:sp>
        <p:nvSpPr>
          <p:cNvPr id="2068" name="Google Shape;2068;p58"/>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069" name="Google Shape;2069;p5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58</a:t>
            </a:fld>
            <a:endParaRPr/>
          </a:p>
        </p:txBody>
      </p:sp>
      <p:sp>
        <p:nvSpPr>
          <p:cNvPr id="2070" name="Google Shape;2070;p58"/>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F4.3 Analysis</a:t>
            </a:r>
            <a:endParaRPr/>
          </a:p>
        </p:txBody>
      </p:sp>
      <p:cxnSp>
        <p:nvCxnSpPr>
          <p:cNvPr id="2071" name="Google Shape;2071;p58"/>
          <p:cNvCxnSpPr/>
          <p:nvPr/>
        </p:nvCxnSpPr>
        <p:spPr>
          <a:xfrm rot="10800000">
            <a:off x="5889487" y="5077544"/>
            <a:ext cx="0" cy="1447800"/>
          </a:xfrm>
          <a:prstGeom prst="straightConnector1">
            <a:avLst/>
          </a:prstGeom>
          <a:noFill/>
          <a:ln w="38100" cap="flat" cmpd="sng">
            <a:solidFill>
              <a:schemeClr val="dk1"/>
            </a:solidFill>
            <a:prstDash val="solid"/>
            <a:round/>
            <a:headEnd type="none" w="med" len="med"/>
            <a:tailEnd type="none" w="med" len="med"/>
          </a:ln>
        </p:spPr>
      </p:cxnSp>
      <p:cxnSp>
        <p:nvCxnSpPr>
          <p:cNvPr id="2072" name="Google Shape;2072;p58"/>
          <p:cNvCxnSpPr/>
          <p:nvPr/>
        </p:nvCxnSpPr>
        <p:spPr>
          <a:xfrm rot="10800000">
            <a:off x="5889487" y="3629744"/>
            <a:ext cx="0" cy="1447800"/>
          </a:xfrm>
          <a:prstGeom prst="straightConnector1">
            <a:avLst/>
          </a:prstGeom>
          <a:noFill/>
          <a:ln w="38100" cap="flat" cmpd="sng">
            <a:solidFill>
              <a:schemeClr val="dk1"/>
            </a:solidFill>
            <a:prstDash val="solid"/>
            <a:round/>
            <a:headEnd type="none" w="med" len="med"/>
            <a:tailEnd type="none" w="med" len="med"/>
          </a:ln>
        </p:spPr>
      </p:cxnSp>
      <p:cxnSp>
        <p:nvCxnSpPr>
          <p:cNvPr id="2073" name="Google Shape;2073;p58"/>
          <p:cNvCxnSpPr/>
          <p:nvPr/>
        </p:nvCxnSpPr>
        <p:spPr>
          <a:xfrm rot="10800000">
            <a:off x="5889487" y="2181944"/>
            <a:ext cx="0" cy="1447800"/>
          </a:xfrm>
          <a:prstGeom prst="straightConnector1">
            <a:avLst/>
          </a:prstGeom>
          <a:noFill/>
          <a:ln w="38100" cap="flat" cmpd="sng">
            <a:solidFill>
              <a:schemeClr val="dk1"/>
            </a:solidFill>
            <a:prstDash val="solid"/>
            <a:round/>
            <a:headEnd type="none" w="med" len="med"/>
            <a:tailEnd type="none" w="med" len="med"/>
          </a:ln>
        </p:spPr>
      </p:cxnSp>
      <p:grpSp>
        <p:nvGrpSpPr>
          <p:cNvPr id="2074" name="Google Shape;2074;p58"/>
          <p:cNvGrpSpPr/>
          <p:nvPr/>
        </p:nvGrpSpPr>
        <p:grpSpPr>
          <a:xfrm>
            <a:off x="4060687" y="2181944"/>
            <a:ext cx="1828800" cy="4343400"/>
            <a:chOff x="778" y="1152"/>
            <a:chExt cx="1152" cy="2736"/>
          </a:xfrm>
        </p:grpSpPr>
        <p:cxnSp>
          <p:nvCxnSpPr>
            <p:cNvPr id="2075" name="Google Shape;2075;p58"/>
            <p:cNvCxnSpPr/>
            <p:nvPr/>
          </p:nvCxnSpPr>
          <p:spPr>
            <a:xfrm rot="10800000">
              <a:off x="778" y="2976"/>
              <a:ext cx="0" cy="912"/>
            </a:xfrm>
            <a:prstGeom prst="straightConnector1">
              <a:avLst/>
            </a:prstGeom>
            <a:noFill/>
            <a:ln w="38100" cap="flat" cmpd="sng">
              <a:solidFill>
                <a:schemeClr val="dk1"/>
              </a:solidFill>
              <a:prstDash val="solid"/>
              <a:round/>
              <a:headEnd type="none" w="med" len="med"/>
              <a:tailEnd type="none" w="med" len="med"/>
            </a:ln>
          </p:spPr>
        </p:cxnSp>
        <p:cxnSp>
          <p:nvCxnSpPr>
            <p:cNvPr id="2076" name="Google Shape;2076;p58"/>
            <p:cNvCxnSpPr/>
            <p:nvPr/>
          </p:nvCxnSpPr>
          <p:spPr>
            <a:xfrm>
              <a:off x="778" y="2976"/>
              <a:ext cx="1152" cy="0"/>
            </a:xfrm>
            <a:prstGeom prst="straightConnector1">
              <a:avLst/>
            </a:prstGeom>
            <a:noFill/>
            <a:ln w="38100" cap="flat" cmpd="sng">
              <a:solidFill>
                <a:schemeClr val="dk1"/>
              </a:solidFill>
              <a:prstDash val="solid"/>
              <a:round/>
              <a:headEnd type="none" w="med" len="med"/>
              <a:tailEnd type="none" w="med" len="med"/>
            </a:ln>
          </p:spPr>
        </p:cxnSp>
        <p:cxnSp>
          <p:nvCxnSpPr>
            <p:cNvPr id="2077" name="Google Shape;2077;p58"/>
            <p:cNvCxnSpPr/>
            <p:nvPr/>
          </p:nvCxnSpPr>
          <p:spPr>
            <a:xfrm flipH="1">
              <a:off x="778" y="2976"/>
              <a:ext cx="1152" cy="912"/>
            </a:xfrm>
            <a:prstGeom prst="straightConnector1">
              <a:avLst/>
            </a:prstGeom>
            <a:noFill/>
            <a:ln w="12700" cap="rnd" cmpd="sng">
              <a:solidFill>
                <a:schemeClr val="dk1"/>
              </a:solidFill>
              <a:prstDash val="dot"/>
              <a:round/>
              <a:headEnd type="none" w="med" len="med"/>
              <a:tailEnd type="none" w="med" len="med"/>
            </a:ln>
          </p:spPr>
        </p:cxnSp>
        <p:cxnSp>
          <p:nvCxnSpPr>
            <p:cNvPr id="2078" name="Google Shape;2078;p58"/>
            <p:cNvCxnSpPr/>
            <p:nvPr/>
          </p:nvCxnSpPr>
          <p:spPr>
            <a:xfrm rot="10800000">
              <a:off x="778" y="2064"/>
              <a:ext cx="0" cy="912"/>
            </a:xfrm>
            <a:prstGeom prst="straightConnector1">
              <a:avLst/>
            </a:prstGeom>
            <a:noFill/>
            <a:ln w="38100" cap="flat" cmpd="sng">
              <a:solidFill>
                <a:schemeClr val="dk1"/>
              </a:solidFill>
              <a:prstDash val="solid"/>
              <a:round/>
              <a:headEnd type="none" w="med" len="med"/>
              <a:tailEnd type="none" w="med" len="med"/>
            </a:ln>
          </p:spPr>
        </p:cxnSp>
        <p:cxnSp>
          <p:nvCxnSpPr>
            <p:cNvPr id="2079" name="Google Shape;2079;p58"/>
            <p:cNvCxnSpPr/>
            <p:nvPr/>
          </p:nvCxnSpPr>
          <p:spPr>
            <a:xfrm>
              <a:off x="778" y="2064"/>
              <a:ext cx="1152" cy="0"/>
            </a:xfrm>
            <a:prstGeom prst="straightConnector1">
              <a:avLst/>
            </a:prstGeom>
            <a:noFill/>
            <a:ln w="38100" cap="flat" cmpd="sng">
              <a:solidFill>
                <a:schemeClr val="dk1"/>
              </a:solidFill>
              <a:prstDash val="solid"/>
              <a:round/>
              <a:headEnd type="none" w="med" len="med"/>
              <a:tailEnd type="none" w="med" len="med"/>
            </a:ln>
          </p:spPr>
        </p:cxnSp>
        <p:cxnSp>
          <p:nvCxnSpPr>
            <p:cNvPr id="2080" name="Google Shape;2080;p58"/>
            <p:cNvCxnSpPr/>
            <p:nvPr/>
          </p:nvCxnSpPr>
          <p:spPr>
            <a:xfrm flipH="1">
              <a:off x="778" y="2064"/>
              <a:ext cx="1152" cy="912"/>
            </a:xfrm>
            <a:prstGeom prst="straightConnector1">
              <a:avLst/>
            </a:prstGeom>
            <a:noFill/>
            <a:ln w="12700" cap="rnd" cmpd="sng">
              <a:solidFill>
                <a:schemeClr val="dk1"/>
              </a:solidFill>
              <a:prstDash val="dot"/>
              <a:round/>
              <a:headEnd type="none" w="med" len="med"/>
              <a:tailEnd type="none" w="med" len="med"/>
            </a:ln>
          </p:spPr>
        </p:cxnSp>
        <p:cxnSp>
          <p:nvCxnSpPr>
            <p:cNvPr id="2081" name="Google Shape;2081;p58"/>
            <p:cNvCxnSpPr/>
            <p:nvPr/>
          </p:nvCxnSpPr>
          <p:spPr>
            <a:xfrm rot="10800000">
              <a:off x="778" y="1152"/>
              <a:ext cx="0" cy="912"/>
            </a:xfrm>
            <a:prstGeom prst="straightConnector1">
              <a:avLst/>
            </a:prstGeom>
            <a:noFill/>
            <a:ln w="38100" cap="flat" cmpd="sng">
              <a:solidFill>
                <a:schemeClr val="dk1"/>
              </a:solidFill>
              <a:prstDash val="solid"/>
              <a:round/>
              <a:headEnd type="none" w="med" len="med"/>
              <a:tailEnd type="none" w="med" len="med"/>
            </a:ln>
          </p:spPr>
        </p:cxnSp>
        <p:cxnSp>
          <p:nvCxnSpPr>
            <p:cNvPr id="2082" name="Google Shape;2082;p58"/>
            <p:cNvCxnSpPr/>
            <p:nvPr/>
          </p:nvCxnSpPr>
          <p:spPr>
            <a:xfrm>
              <a:off x="778" y="1152"/>
              <a:ext cx="1152" cy="0"/>
            </a:xfrm>
            <a:prstGeom prst="straightConnector1">
              <a:avLst/>
            </a:prstGeom>
            <a:noFill/>
            <a:ln w="38100" cap="flat" cmpd="sng">
              <a:solidFill>
                <a:schemeClr val="dk1"/>
              </a:solidFill>
              <a:prstDash val="solid"/>
              <a:round/>
              <a:headEnd type="none" w="med" len="med"/>
              <a:tailEnd type="none" w="med" len="med"/>
            </a:ln>
          </p:spPr>
        </p:cxnSp>
        <p:cxnSp>
          <p:nvCxnSpPr>
            <p:cNvPr id="2083" name="Google Shape;2083;p58"/>
            <p:cNvCxnSpPr/>
            <p:nvPr/>
          </p:nvCxnSpPr>
          <p:spPr>
            <a:xfrm flipH="1">
              <a:off x="778" y="1152"/>
              <a:ext cx="1152" cy="912"/>
            </a:xfrm>
            <a:prstGeom prst="straightConnector1">
              <a:avLst/>
            </a:prstGeom>
            <a:noFill/>
            <a:ln w="12700" cap="rnd" cmpd="sng">
              <a:solidFill>
                <a:schemeClr val="dk1"/>
              </a:solidFill>
              <a:prstDash val="dot"/>
              <a:round/>
              <a:headEnd type="none" w="med" len="med"/>
              <a:tailEnd type="none" w="med" len="med"/>
            </a:ln>
          </p:spPr>
        </p:cxnSp>
      </p:grpSp>
      <p:sp>
        <p:nvSpPr>
          <p:cNvPr id="2084" name="Google Shape;2084;p58"/>
          <p:cNvSpPr/>
          <p:nvPr/>
        </p:nvSpPr>
        <p:spPr>
          <a:xfrm>
            <a:off x="3374887" y="2105744"/>
            <a:ext cx="533400" cy="152400"/>
          </a:xfrm>
          <a:prstGeom prst="rightArrow">
            <a:avLst>
              <a:gd name="adj1" fmla="val 50000"/>
              <a:gd name="adj2" fmla="val 87500"/>
            </a:avLst>
          </a:prstGeom>
          <a:solidFill>
            <a:srgbClr val="FC0128"/>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85" name="Google Shape;2085;p58"/>
          <p:cNvSpPr/>
          <p:nvPr/>
        </p:nvSpPr>
        <p:spPr>
          <a:xfrm>
            <a:off x="3374887" y="3553544"/>
            <a:ext cx="533400" cy="152400"/>
          </a:xfrm>
          <a:prstGeom prst="rightArrow">
            <a:avLst>
              <a:gd name="adj1" fmla="val 50000"/>
              <a:gd name="adj2" fmla="val 87500"/>
            </a:avLst>
          </a:prstGeom>
          <a:solidFill>
            <a:srgbClr val="FC0128"/>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86" name="Google Shape;2086;p58"/>
          <p:cNvSpPr/>
          <p:nvPr/>
        </p:nvSpPr>
        <p:spPr>
          <a:xfrm>
            <a:off x="3374887" y="5001344"/>
            <a:ext cx="533400" cy="152400"/>
          </a:xfrm>
          <a:prstGeom prst="rightArrow">
            <a:avLst>
              <a:gd name="adj1" fmla="val 50000"/>
              <a:gd name="adj2" fmla="val 87500"/>
            </a:avLst>
          </a:prstGeom>
          <a:solidFill>
            <a:srgbClr val="FC0128"/>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2087" name="Google Shape;2087;p58"/>
          <p:cNvCxnSpPr/>
          <p:nvPr/>
        </p:nvCxnSpPr>
        <p:spPr>
          <a:xfrm>
            <a:off x="3908287" y="6525344"/>
            <a:ext cx="304800" cy="0"/>
          </a:xfrm>
          <a:prstGeom prst="straightConnector1">
            <a:avLst/>
          </a:prstGeom>
          <a:noFill/>
          <a:ln w="38100" cap="flat" cmpd="sng">
            <a:solidFill>
              <a:schemeClr val="dk1"/>
            </a:solidFill>
            <a:prstDash val="solid"/>
            <a:round/>
            <a:headEnd type="none" w="med" len="med"/>
            <a:tailEnd type="none" w="med" len="med"/>
          </a:ln>
        </p:spPr>
      </p:cxnSp>
      <p:cxnSp>
        <p:nvCxnSpPr>
          <p:cNvPr id="2088" name="Google Shape;2088;p58"/>
          <p:cNvCxnSpPr/>
          <p:nvPr/>
        </p:nvCxnSpPr>
        <p:spPr>
          <a:xfrm>
            <a:off x="5746612" y="6525344"/>
            <a:ext cx="304800" cy="0"/>
          </a:xfrm>
          <a:prstGeom prst="straightConnector1">
            <a:avLst/>
          </a:prstGeom>
          <a:noFill/>
          <a:ln w="38100" cap="flat" cmpd="sng">
            <a:solidFill>
              <a:schemeClr val="dk1"/>
            </a:solidFill>
            <a:prstDash val="solid"/>
            <a:round/>
            <a:headEnd type="none" w="med" len="med"/>
            <a:tailEnd type="none" w="med" len="med"/>
          </a:ln>
        </p:spPr>
      </p:cxnSp>
      <p:sp>
        <p:nvSpPr>
          <p:cNvPr id="2090" name="Google Shape;2090;p58"/>
          <p:cNvSpPr txBox="1"/>
          <p:nvPr/>
        </p:nvSpPr>
        <p:spPr>
          <a:xfrm>
            <a:off x="5252978" y="2481150"/>
            <a:ext cx="838200" cy="36671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2"/>
              </a:buClr>
              <a:buSzPts val="1800"/>
              <a:buFont typeface="Arial"/>
              <a:buNone/>
            </a:pPr>
            <a:r>
              <a:rPr lang="en-US" sz="1800" b="1" i="1" dirty="0">
                <a:solidFill>
                  <a:schemeClr val="dk2"/>
                </a:solidFill>
                <a:latin typeface="Arial"/>
                <a:ea typeface="Arial"/>
                <a:cs typeface="Arial"/>
                <a:sym typeface="Arial"/>
              </a:rPr>
              <a:t>θ</a:t>
            </a:r>
            <a:endParaRPr dirty="0"/>
          </a:p>
        </p:txBody>
      </p:sp>
      <p:sp>
        <p:nvSpPr>
          <p:cNvPr id="2091" name="Google Shape;2091;p58"/>
          <p:cNvSpPr/>
          <p:nvPr/>
        </p:nvSpPr>
        <p:spPr>
          <a:xfrm>
            <a:off x="5419587" y="2181944"/>
            <a:ext cx="469900" cy="368300"/>
          </a:xfrm>
          <a:custGeom>
            <a:avLst/>
            <a:gdLst/>
            <a:ahLst/>
            <a:cxnLst/>
            <a:rect l="l" t="t" r="r" b="b"/>
            <a:pathLst>
              <a:path w="296" h="232" extrusionOk="0">
                <a:moveTo>
                  <a:pt x="296" y="0"/>
                </a:moveTo>
                <a:lnTo>
                  <a:pt x="0" y="232"/>
                </a:lnTo>
              </a:path>
            </a:pathLst>
          </a:custGeom>
          <a:noFill/>
          <a:ln w="38100" cap="flat" cmpd="sng">
            <a:solidFill>
              <a:srgbClr val="FC0128"/>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2" name="Google Shape;2092;p58"/>
          <p:cNvSpPr/>
          <p:nvPr/>
        </p:nvSpPr>
        <p:spPr>
          <a:xfrm>
            <a:off x="5419587" y="3642444"/>
            <a:ext cx="469900" cy="368300"/>
          </a:xfrm>
          <a:custGeom>
            <a:avLst/>
            <a:gdLst/>
            <a:ahLst/>
            <a:cxnLst/>
            <a:rect l="l" t="t" r="r" b="b"/>
            <a:pathLst>
              <a:path w="296" h="232" extrusionOk="0">
                <a:moveTo>
                  <a:pt x="296" y="0"/>
                </a:moveTo>
                <a:lnTo>
                  <a:pt x="0" y="232"/>
                </a:lnTo>
              </a:path>
            </a:pathLst>
          </a:custGeom>
          <a:noFill/>
          <a:ln w="38100" cap="flat" cmpd="sng">
            <a:solidFill>
              <a:srgbClr val="FC0128"/>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3" name="Google Shape;2093;p58"/>
          <p:cNvSpPr/>
          <p:nvPr/>
        </p:nvSpPr>
        <p:spPr>
          <a:xfrm>
            <a:off x="5419587" y="5077544"/>
            <a:ext cx="469900" cy="368300"/>
          </a:xfrm>
          <a:custGeom>
            <a:avLst/>
            <a:gdLst/>
            <a:ahLst/>
            <a:cxnLst/>
            <a:rect l="l" t="t" r="r" b="b"/>
            <a:pathLst>
              <a:path w="296" h="232" extrusionOk="0">
                <a:moveTo>
                  <a:pt x="296" y="0"/>
                </a:moveTo>
                <a:lnTo>
                  <a:pt x="0" y="232"/>
                </a:lnTo>
              </a:path>
            </a:pathLst>
          </a:custGeom>
          <a:noFill/>
          <a:ln w="38100" cap="flat" cmpd="sng">
            <a:solidFill>
              <a:srgbClr val="FC0128"/>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94" name="Google Shape;2094;p58"/>
          <p:cNvSpPr txBox="1"/>
          <p:nvPr/>
        </p:nvSpPr>
        <p:spPr>
          <a:xfrm>
            <a:off x="4573450" y="2258144"/>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sp>
        <p:nvSpPr>
          <p:cNvPr id="2095" name="Google Shape;2095;p58"/>
          <p:cNvSpPr txBox="1"/>
          <p:nvPr/>
        </p:nvSpPr>
        <p:spPr>
          <a:xfrm>
            <a:off x="4565513" y="3736107"/>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sp>
        <p:nvSpPr>
          <p:cNvPr id="2096" name="Google Shape;2096;p58"/>
          <p:cNvSpPr txBox="1"/>
          <p:nvPr/>
        </p:nvSpPr>
        <p:spPr>
          <a:xfrm>
            <a:off x="4565513" y="5171207"/>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grpSp>
        <p:nvGrpSpPr>
          <p:cNvPr id="2097" name="Google Shape;2097;p58"/>
          <p:cNvGrpSpPr/>
          <p:nvPr/>
        </p:nvGrpSpPr>
        <p:grpSpPr>
          <a:xfrm flipH="1">
            <a:off x="5879962" y="2188294"/>
            <a:ext cx="1828800" cy="4343400"/>
            <a:chOff x="778" y="1152"/>
            <a:chExt cx="1152" cy="2736"/>
          </a:xfrm>
        </p:grpSpPr>
        <p:cxnSp>
          <p:nvCxnSpPr>
            <p:cNvPr id="2098" name="Google Shape;2098;p58"/>
            <p:cNvCxnSpPr/>
            <p:nvPr/>
          </p:nvCxnSpPr>
          <p:spPr>
            <a:xfrm rot="10800000">
              <a:off x="778" y="2976"/>
              <a:ext cx="0" cy="912"/>
            </a:xfrm>
            <a:prstGeom prst="straightConnector1">
              <a:avLst/>
            </a:prstGeom>
            <a:noFill/>
            <a:ln w="38100" cap="flat" cmpd="sng">
              <a:solidFill>
                <a:schemeClr val="dk1"/>
              </a:solidFill>
              <a:prstDash val="solid"/>
              <a:round/>
              <a:headEnd type="none" w="med" len="med"/>
              <a:tailEnd type="none" w="med" len="med"/>
            </a:ln>
          </p:spPr>
        </p:cxnSp>
        <p:cxnSp>
          <p:nvCxnSpPr>
            <p:cNvPr id="2099" name="Google Shape;2099;p58"/>
            <p:cNvCxnSpPr/>
            <p:nvPr/>
          </p:nvCxnSpPr>
          <p:spPr>
            <a:xfrm>
              <a:off x="778" y="2976"/>
              <a:ext cx="1152" cy="0"/>
            </a:xfrm>
            <a:prstGeom prst="straightConnector1">
              <a:avLst/>
            </a:prstGeom>
            <a:noFill/>
            <a:ln w="38100" cap="flat" cmpd="sng">
              <a:solidFill>
                <a:schemeClr val="dk1"/>
              </a:solidFill>
              <a:prstDash val="solid"/>
              <a:round/>
              <a:headEnd type="none" w="med" len="med"/>
              <a:tailEnd type="none" w="med" len="med"/>
            </a:ln>
          </p:spPr>
        </p:cxnSp>
        <p:cxnSp>
          <p:nvCxnSpPr>
            <p:cNvPr id="2100" name="Google Shape;2100;p58"/>
            <p:cNvCxnSpPr/>
            <p:nvPr/>
          </p:nvCxnSpPr>
          <p:spPr>
            <a:xfrm flipH="1">
              <a:off x="778" y="2976"/>
              <a:ext cx="1152" cy="912"/>
            </a:xfrm>
            <a:prstGeom prst="straightConnector1">
              <a:avLst/>
            </a:prstGeom>
            <a:noFill/>
            <a:ln w="12700" cap="rnd" cmpd="sng">
              <a:solidFill>
                <a:schemeClr val="dk1"/>
              </a:solidFill>
              <a:prstDash val="dot"/>
              <a:round/>
              <a:headEnd type="none" w="med" len="med"/>
              <a:tailEnd type="none" w="med" len="med"/>
            </a:ln>
          </p:spPr>
        </p:cxnSp>
        <p:cxnSp>
          <p:nvCxnSpPr>
            <p:cNvPr id="2101" name="Google Shape;2101;p58"/>
            <p:cNvCxnSpPr/>
            <p:nvPr/>
          </p:nvCxnSpPr>
          <p:spPr>
            <a:xfrm rot="10800000">
              <a:off x="778" y="2064"/>
              <a:ext cx="0" cy="912"/>
            </a:xfrm>
            <a:prstGeom prst="straightConnector1">
              <a:avLst/>
            </a:prstGeom>
            <a:noFill/>
            <a:ln w="38100" cap="flat" cmpd="sng">
              <a:solidFill>
                <a:schemeClr val="dk1"/>
              </a:solidFill>
              <a:prstDash val="solid"/>
              <a:round/>
              <a:headEnd type="none" w="med" len="med"/>
              <a:tailEnd type="none" w="med" len="med"/>
            </a:ln>
          </p:spPr>
        </p:cxnSp>
        <p:cxnSp>
          <p:nvCxnSpPr>
            <p:cNvPr id="2102" name="Google Shape;2102;p58"/>
            <p:cNvCxnSpPr/>
            <p:nvPr/>
          </p:nvCxnSpPr>
          <p:spPr>
            <a:xfrm>
              <a:off x="778" y="2064"/>
              <a:ext cx="1152" cy="0"/>
            </a:xfrm>
            <a:prstGeom prst="straightConnector1">
              <a:avLst/>
            </a:prstGeom>
            <a:noFill/>
            <a:ln w="38100" cap="flat" cmpd="sng">
              <a:solidFill>
                <a:schemeClr val="dk1"/>
              </a:solidFill>
              <a:prstDash val="solid"/>
              <a:round/>
              <a:headEnd type="none" w="med" len="med"/>
              <a:tailEnd type="none" w="med" len="med"/>
            </a:ln>
          </p:spPr>
        </p:cxnSp>
        <p:cxnSp>
          <p:nvCxnSpPr>
            <p:cNvPr id="2103" name="Google Shape;2103;p58"/>
            <p:cNvCxnSpPr/>
            <p:nvPr/>
          </p:nvCxnSpPr>
          <p:spPr>
            <a:xfrm flipH="1">
              <a:off x="778" y="2064"/>
              <a:ext cx="1152" cy="912"/>
            </a:xfrm>
            <a:prstGeom prst="straightConnector1">
              <a:avLst/>
            </a:prstGeom>
            <a:noFill/>
            <a:ln w="12700" cap="rnd" cmpd="sng">
              <a:solidFill>
                <a:schemeClr val="dk1"/>
              </a:solidFill>
              <a:prstDash val="dot"/>
              <a:round/>
              <a:headEnd type="none" w="med" len="med"/>
              <a:tailEnd type="none" w="med" len="med"/>
            </a:ln>
          </p:spPr>
        </p:cxnSp>
        <p:cxnSp>
          <p:nvCxnSpPr>
            <p:cNvPr id="2104" name="Google Shape;2104;p58"/>
            <p:cNvCxnSpPr/>
            <p:nvPr/>
          </p:nvCxnSpPr>
          <p:spPr>
            <a:xfrm rot="10800000">
              <a:off x="778" y="1152"/>
              <a:ext cx="0" cy="912"/>
            </a:xfrm>
            <a:prstGeom prst="straightConnector1">
              <a:avLst/>
            </a:prstGeom>
            <a:noFill/>
            <a:ln w="38100" cap="flat" cmpd="sng">
              <a:solidFill>
                <a:schemeClr val="dk1"/>
              </a:solidFill>
              <a:prstDash val="solid"/>
              <a:round/>
              <a:headEnd type="none" w="med" len="med"/>
              <a:tailEnd type="none" w="med" len="med"/>
            </a:ln>
          </p:spPr>
        </p:cxnSp>
        <p:cxnSp>
          <p:nvCxnSpPr>
            <p:cNvPr id="2105" name="Google Shape;2105;p58"/>
            <p:cNvCxnSpPr/>
            <p:nvPr/>
          </p:nvCxnSpPr>
          <p:spPr>
            <a:xfrm>
              <a:off x="778" y="1152"/>
              <a:ext cx="1152" cy="0"/>
            </a:xfrm>
            <a:prstGeom prst="straightConnector1">
              <a:avLst/>
            </a:prstGeom>
            <a:noFill/>
            <a:ln w="38100" cap="flat" cmpd="sng">
              <a:solidFill>
                <a:schemeClr val="dk1"/>
              </a:solidFill>
              <a:prstDash val="solid"/>
              <a:round/>
              <a:headEnd type="none" w="med" len="med"/>
              <a:tailEnd type="none" w="med" len="med"/>
            </a:ln>
          </p:spPr>
        </p:cxnSp>
        <p:cxnSp>
          <p:nvCxnSpPr>
            <p:cNvPr id="2106" name="Google Shape;2106;p58"/>
            <p:cNvCxnSpPr/>
            <p:nvPr/>
          </p:nvCxnSpPr>
          <p:spPr>
            <a:xfrm flipH="1">
              <a:off x="778" y="1152"/>
              <a:ext cx="1152" cy="912"/>
            </a:xfrm>
            <a:prstGeom prst="straightConnector1">
              <a:avLst/>
            </a:prstGeom>
            <a:noFill/>
            <a:ln w="12700" cap="rnd" cmpd="sng">
              <a:solidFill>
                <a:schemeClr val="dk1"/>
              </a:solidFill>
              <a:prstDash val="dot"/>
              <a:round/>
              <a:headEnd type="none" w="med" len="med"/>
              <a:tailEnd type="none" w="med" len="med"/>
            </a:ln>
          </p:spPr>
        </p:cxnSp>
      </p:grpSp>
      <p:sp>
        <p:nvSpPr>
          <p:cNvPr id="2107" name="Google Shape;2107;p58"/>
          <p:cNvSpPr/>
          <p:nvPr/>
        </p:nvSpPr>
        <p:spPr>
          <a:xfrm>
            <a:off x="5865675" y="2188294"/>
            <a:ext cx="550862" cy="431800"/>
          </a:xfrm>
          <a:custGeom>
            <a:avLst/>
            <a:gdLst/>
            <a:ahLst/>
            <a:cxnLst/>
            <a:rect l="l" t="t" r="r" b="b"/>
            <a:pathLst>
              <a:path w="347" h="272" extrusionOk="0">
                <a:moveTo>
                  <a:pt x="0" y="0"/>
                </a:moveTo>
                <a:lnTo>
                  <a:pt x="347" y="272"/>
                </a:lnTo>
              </a:path>
            </a:pathLst>
          </a:custGeom>
          <a:noFill/>
          <a:ln w="38100" cap="flat" cmpd="sng">
            <a:solidFill>
              <a:srgbClr val="FC0128"/>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8" name="Google Shape;2108;p58"/>
          <p:cNvSpPr/>
          <p:nvPr/>
        </p:nvSpPr>
        <p:spPr>
          <a:xfrm>
            <a:off x="5879962" y="3653557"/>
            <a:ext cx="550863" cy="431800"/>
          </a:xfrm>
          <a:custGeom>
            <a:avLst/>
            <a:gdLst/>
            <a:ahLst/>
            <a:cxnLst/>
            <a:rect l="l" t="t" r="r" b="b"/>
            <a:pathLst>
              <a:path w="347" h="272" extrusionOk="0">
                <a:moveTo>
                  <a:pt x="0" y="0"/>
                </a:moveTo>
                <a:lnTo>
                  <a:pt x="347" y="272"/>
                </a:lnTo>
              </a:path>
            </a:pathLst>
          </a:custGeom>
          <a:noFill/>
          <a:ln w="38100" cap="flat" cmpd="sng">
            <a:solidFill>
              <a:srgbClr val="FC0128"/>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09" name="Google Shape;2109;p58"/>
          <p:cNvSpPr/>
          <p:nvPr/>
        </p:nvSpPr>
        <p:spPr>
          <a:xfrm>
            <a:off x="5879962" y="5096594"/>
            <a:ext cx="550863" cy="431800"/>
          </a:xfrm>
          <a:custGeom>
            <a:avLst/>
            <a:gdLst/>
            <a:ahLst/>
            <a:cxnLst/>
            <a:rect l="l" t="t" r="r" b="b"/>
            <a:pathLst>
              <a:path w="347" h="272" extrusionOk="0">
                <a:moveTo>
                  <a:pt x="0" y="0"/>
                </a:moveTo>
                <a:lnTo>
                  <a:pt x="347" y="272"/>
                </a:lnTo>
              </a:path>
            </a:pathLst>
          </a:custGeom>
          <a:noFill/>
          <a:ln w="38100" cap="flat" cmpd="sng">
            <a:solidFill>
              <a:srgbClr val="FC0128"/>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110" name="Google Shape;2110;p58"/>
          <p:cNvSpPr txBox="1"/>
          <p:nvPr/>
        </p:nvSpPr>
        <p:spPr>
          <a:xfrm>
            <a:off x="6344863" y="2264494"/>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β 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sp>
        <p:nvSpPr>
          <p:cNvPr id="2111" name="Google Shape;2111;p58"/>
          <p:cNvSpPr txBox="1"/>
          <p:nvPr/>
        </p:nvSpPr>
        <p:spPr>
          <a:xfrm>
            <a:off x="6348038" y="3705944"/>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β 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sp>
        <p:nvSpPr>
          <p:cNvPr id="2112" name="Google Shape;2112;p58"/>
          <p:cNvSpPr txBox="1"/>
          <p:nvPr/>
        </p:nvSpPr>
        <p:spPr>
          <a:xfrm>
            <a:off x="6348038" y="5177557"/>
            <a:ext cx="972098"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400"/>
              <a:buFont typeface="Arial Narrow"/>
              <a:buNone/>
            </a:pPr>
            <a:r>
              <a:rPr lang="en-US" sz="1400" b="1" i="1">
                <a:solidFill>
                  <a:schemeClr val="dk1"/>
                </a:solidFill>
                <a:latin typeface="Arial Narrow"/>
                <a:ea typeface="Arial Narrow"/>
                <a:cs typeface="Arial Narrow"/>
                <a:sym typeface="Arial Narrow"/>
              </a:rPr>
              <a:t>β ω R</a:t>
            </a:r>
            <a:r>
              <a:rPr lang="en-US" sz="1400" b="1" i="1" baseline="-25000">
                <a:solidFill>
                  <a:schemeClr val="dk1"/>
                </a:solidFill>
                <a:latin typeface="Arial Narrow"/>
                <a:ea typeface="Arial Narrow"/>
                <a:cs typeface="Arial Narrow"/>
                <a:sym typeface="Arial Narrow"/>
              </a:rPr>
              <a:t>y</a:t>
            </a:r>
            <a:r>
              <a:rPr lang="en-US" sz="1400" b="1" i="1">
                <a:solidFill>
                  <a:schemeClr val="dk1"/>
                </a:solidFill>
                <a:latin typeface="Arial Narrow"/>
                <a:ea typeface="Arial Narrow"/>
                <a:cs typeface="Arial Narrow"/>
                <a:sym typeface="Arial Narrow"/>
              </a:rPr>
              <a:t> P</a:t>
            </a:r>
            <a:r>
              <a:rPr lang="en-US" sz="1400" b="1" i="1" baseline="-25000">
                <a:solidFill>
                  <a:schemeClr val="dk1"/>
                </a:solidFill>
                <a:latin typeface="Arial Narrow"/>
                <a:ea typeface="Arial Narrow"/>
                <a:cs typeface="Arial Narrow"/>
                <a:sym typeface="Arial Narrow"/>
              </a:rPr>
              <a:t>ysc</a:t>
            </a:r>
            <a:endParaRPr sz="1400" b="1" i="1">
              <a:solidFill>
                <a:schemeClr val="dk1"/>
              </a:solidFill>
              <a:latin typeface="Arial Narrow"/>
              <a:ea typeface="Arial Narrow"/>
              <a:cs typeface="Arial Narrow"/>
              <a:sym typeface="Arial Narrow"/>
            </a:endParaRPr>
          </a:p>
        </p:txBody>
      </p:sp>
      <p:grpSp>
        <p:nvGrpSpPr>
          <p:cNvPr id="2113" name="Google Shape;2113;p58"/>
          <p:cNvGrpSpPr/>
          <p:nvPr/>
        </p:nvGrpSpPr>
        <p:grpSpPr>
          <a:xfrm>
            <a:off x="4060687" y="1885082"/>
            <a:ext cx="3648075" cy="220662"/>
            <a:chOff x="1538" y="965"/>
            <a:chExt cx="2298" cy="139"/>
          </a:xfrm>
        </p:grpSpPr>
        <p:cxnSp>
          <p:nvCxnSpPr>
            <p:cNvPr id="2114" name="Google Shape;2114;p58"/>
            <p:cNvCxnSpPr/>
            <p:nvPr/>
          </p:nvCxnSpPr>
          <p:spPr>
            <a:xfrm>
              <a:off x="1538"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15" name="Google Shape;2115;p58"/>
            <p:cNvCxnSpPr/>
            <p:nvPr/>
          </p:nvCxnSpPr>
          <p:spPr>
            <a:xfrm>
              <a:off x="1691"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16" name="Google Shape;2116;p58"/>
            <p:cNvCxnSpPr/>
            <p:nvPr/>
          </p:nvCxnSpPr>
          <p:spPr>
            <a:xfrm>
              <a:off x="184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17" name="Google Shape;2117;p58"/>
            <p:cNvCxnSpPr/>
            <p:nvPr/>
          </p:nvCxnSpPr>
          <p:spPr>
            <a:xfrm>
              <a:off x="199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18" name="Google Shape;2118;p58"/>
            <p:cNvCxnSpPr/>
            <p:nvPr/>
          </p:nvCxnSpPr>
          <p:spPr>
            <a:xfrm>
              <a:off x="215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19" name="Google Shape;2119;p58"/>
            <p:cNvCxnSpPr/>
            <p:nvPr/>
          </p:nvCxnSpPr>
          <p:spPr>
            <a:xfrm>
              <a:off x="230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0" name="Google Shape;2120;p58"/>
            <p:cNvCxnSpPr/>
            <p:nvPr/>
          </p:nvCxnSpPr>
          <p:spPr>
            <a:xfrm>
              <a:off x="245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1" name="Google Shape;2121;p58"/>
            <p:cNvCxnSpPr/>
            <p:nvPr/>
          </p:nvCxnSpPr>
          <p:spPr>
            <a:xfrm>
              <a:off x="261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2" name="Google Shape;2122;p58"/>
            <p:cNvCxnSpPr/>
            <p:nvPr/>
          </p:nvCxnSpPr>
          <p:spPr>
            <a:xfrm>
              <a:off x="276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3" name="Google Shape;2123;p58"/>
            <p:cNvCxnSpPr/>
            <p:nvPr/>
          </p:nvCxnSpPr>
          <p:spPr>
            <a:xfrm>
              <a:off x="291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4" name="Google Shape;2124;p58"/>
            <p:cNvCxnSpPr/>
            <p:nvPr/>
          </p:nvCxnSpPr>
          <p:spPr>
            <a:xfrm>
              <a:off x="307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5" name="Google Shape;2125;p58"/>
            <p:cNvCxnSpPr/>
            <p:nvPr/>
          </p:nvCxnSpPr>
          <p:spPr>
            <a:xfrm>
              <a:off x="322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6" name="Google Shape;2126;p58"/>
            <p:cNvCxnSpPr/>
            <p:nvPr/>
          </p:nvCxnSpPr>
          <p:spPr>
            <a:xfrm>
              <a:off x="337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7" name="Google Shape;2127;p58"/>
            <p:cNvCxnSpPr/>
            <p:nvPr/>
          </p:nvCxnSpPr>
          <p:spPr>
            <a:xfrm>
              <a:off x="3529"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8" name="Google Shape;2128;p58"/>
            <p:cNvCxnSpPr/>
            <p:nvPr/>
          </p:nvCxnSpPr>
          <p:spPr>
            <a:xfrm>
              <a:off x="3682"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29" name="Google Shape;2129;p58"/>
            <p:cNvCxnSpPr/>
            <p:nvPr/>
          </p:nvCxnSpPr>
          <p:spPr>
            <a:xfrm>
              <a:off x="383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0" name="Google Shape;2130;p58"/>
            <p:cNvCxnSpPr/>
            <p:nvPr/>
          </p:nvCxnSpPr>
          <p:spPr>
            <a:xfrm>
              <a:off x="1538" y="965"/>
              <a:ext cx="2298" cy="0"/>
            </a:xfrm>
            <a:prstGeom prst="straightConnector1">
              <a:avLst/>
            </a:prstGeom>
            <a:noFill/>
            <a:ln w="9525" cap="flat" cmpd="sng">
              <a:solidFill>
                <a:schemeClr val="dk1"/>
              </a:solidFill>
              <a:prstDash val="solid"/>
              <a:round/>
              <a:headEnd type="none" w="med" len="med"/>
              <a:tailEnd type="none" w="med" len="med"/>
            </a:ln>
          </p:spPr>
        </p:cxnSp>
      </p:grpSp>
      <p:grpSp>
        <p:nvGrpSpPr>
          <p:cNvPr id="2131" name="Google Shape;2131;p58"/>
          <p:cNvGrpSpPr/>
          <p:nvPr/>
        </p:nvGrpSpPr>
        <p:grpSpPr>
          <a:xfrm>
            <a:off x="4065450" y="3358282"/>
            <a:ext cx="3648075" cy="220662"/>
            <a:chOff x="1538" y="965"/>
            <a:chExt cx="2298" cy="139"/>
          </a:xfrm>
        </p:grpSpPr>
        <p:cxnSp>
          <p:nvCxnSpPr>
            <p:cNvPr id="2132" name="Google Shape;2132;p58"/>
            <p:cNvCxnSpPr/>
            <p:nvPr/>
          </p:nvCxnSpPr>
          <p:spPr>
            <a:xfrm>
              <a:off x="1538"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3" name="Google Shape;2133;p58"/>
            <p:cNvCxnSpPr/>
            <p:nvPr/>
          </p:nvCxnSpPr>
          <p:spPr>
            <a:xfrm>
              <a:off x="1691"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4" name="Google Shape;2134;p58"/>
            <p:cNvCxnSpPr/>
            <p:nvPr/>
          </p:nvCxnSpPr>
          <p:spPr>
            <a:xfrm>
              <a:off x="184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5" name="Google Shape;2135;p58"/>
            <p:cNvCxnSpPr/>
            <p:nvPr/>
          </p:nvCxnSpPr>
          <p:spPr>
            <a:xfrm>
              <a:off x="199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6" name="Google Shape;2136;p58"/>
            <p:cNvCxnSpPr/>
            <p:nvPr/>
          </p:nvCxnSpPr>
          <p:spPr>
            <a:xfrm>
              <a:off x="215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7" name="Google Shape;2137;p58"/>
            <p:cNvCxnSpPr/>
            <p:nvPr/>
          </p:nvCxnSpPr>
          <p:spPr>
            <a:xfrm>
              <a:off x="230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8" name="Google Shape;2138;p58"/>
            <p:cNvCxnSpPr/>
            <p:nvPr/>
          </p:nvCxnSpPr>
          <p:spPr>
            <a:xfrm>
              <a:off x="245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39" name="Google Shape;2139;p58"/>
            <p:cNvCxnSpPr/>
            <p:nvPr/>
          </p:nvCxnSpPr>
          <p:spPr>
            <a:xfrm>
              <a:off x="261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0" name="Google Shape;2140;p58"/>
            <p:cNvCxnSpPr/>
            <p:nvPr/>
          </p:nvCxnSpPr>
          <p:spPr>
            <a:xfrm>
              <a:off x="276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1" name="Google Shape;2141;p58"/>
            <p:cNvCxnSpPr/>
            <p:nvPr/>
          </p:nvCxnSpPr>
          <p:spPr>
            <a:xfrm>
              <a:off x="291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2" name="Google Shape;2142;p58"/>
            <p:cNvCxnSpPr/>
            <p:nvPr/>
          </p:nvCxnSpPr>
          <p:spPr>
            <a:xfrm>
              <a:off x="307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3" name="Google Shape;2143;p58"/>
            <p:cNvCxnSpPr/>
            <p:nvPr/>
          </p:nvCxnSpPr>
          <p:spPr>
            <a:xfrm>
              <a:off x="322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4" name="Google Shape;2144;p58"/>
            <p:cNvCxnSpPr/>
            <p:nvPr/>
          </p:nvCxnSpPr>
          <p:spPr>
            <a:xfrm>
              <a:off x="337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5" name="Google Shape;2145;p58"/>
            <p:cNvCxnSpPr/>
            <p:nvPr/>
          </p:nvCxnSpPr>
          <p:spPr>
            <a:xfrm>
              <a:off x="3529"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6" name="Google Shape;2146;p58"/>
            <p:cNvCxnSpPr/>
            <p:nvPr/>
          </p:nvCxnSpPr>
          <p:spPr>
            <a:xfrm>
              <a:off x="3682"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7" name="Google Shape;2147;p58"/>
            <p:cNvCxnSpPr/>
            <p:nvPr/>
          </p:nvCxnSpPr>
          <p:spPr>
            <a:xfrm>
              <a:off x="383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48" name="Google Shape;2148;p58"/>
            <p:cNvCxnSpPr/>
            <p:nvPr/>
          </p:nvCxnSpPr>
          <p:spPr>
            <a:xfrm>
              <a:off x="1538" y="965"/>
              <a:ext cx="2298" cy="0"/>
            </a:xfrm>
            <a:prstGeom prst="straightConnector1">
              <a:avLst/>
            </a:prstGeom>
            <a:noFill/>
            <a:ln w="9525" cap="flat" cmpd="sng">
              <a:solidFill>
                <a:schemeClr val="dk1"/>
              </a:solidFill>
              <a:prstDash val="solid"/>
              <a:round/>
              <a:headEnd type="none" w="med" len="med"/>
              <a:tailEnd type="none" w="med" len="med"/>
            </a:ln>
          </p:spPr>
        </p:cxnSp>
      </p:grpSp>
      <p:grpSp>
        <p:nvGrpSpPr>
          <p:cNvPr id="2149" name="Google Shape;2149;p58"/>
          <p:cNvGrpSpPr/>
          <p:nvPr/>
        </p:nvGrpSpPr>
        <p:grpSpPr>
          <a:xfrm>
            <a:off x="4065450" y="4794969"/>
            <a:ext cx="3648075" cy="220663"/>
            <a:chOff x="1538" y="965"/>
            <a:chExt cx="2298" cy="139"/>
          </a:xfrm>
        </p:grpSpPr>
        <p:cxnSp>
          <p:nvCxnSpPr>
            <p:cNvPr id="2150" name="Google Shape;2150;p58"/>
            <p:cNvCxnSpPr/>
            <p:nvPr/>
          </p:nvCxnSpPr>
          <p:spPr>
            <a:xfrm>
              <a:off x="1538"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1" name="Google Shape;2151;p58"/>
            <p:cNvCxnSpPr/>
            <p:nvPr/>
          </p:nvCxnSpPr>
          <p:spPr>
            <a:xfrm>
              <a:off x="1691"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2" name="Google Shape;2152;p58"/>
            <p:cNvCxnSpPr/>
            <p:nvPr/>
          </p:nvCxnSpPr>
          <p:spPr>
            <a:xfrm>
              <a:off x="184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3" name="Google Shape;2153;p58"/>
            <p:cNvCxnSpPr/>
            <p:nvPr/>
          </p:nvCxnSpPr>
          <p:spPr>
            <a:xfrm>
              <a:off x="199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4" name="Google Shape;2154;p58"/>
            <p:cNvCxnSpPr/>
            <p:nvPr/>
          </p:nvCxnSpPr>
          <p:spPr>
            <a:xfrm>
              <a:off x="215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5" name="Google Shape;2155;p58"/>
            <p:cNvCxnSpPr/>
            <p:nvPr/>
          </p:nvCxnSpPr>
          <p:spPr>
            <a:xfrm>
              <a:off x="2304"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6" name="Google Shape;2156;p58"/>
            <p:cNvCxnSpPr/>
            <p:nvPr/>
          </p:nvCxnSpPr>
          <p:spPr>
            <a:xfrm>
              <a:off x="2457"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7" name="Google Shape;2157;p58"/>
            <p:cNvCxnSpPr/>
            <p:nvPr/>
          </p:nvCxnSpPr>
          <p:spPr>
            <a:xfrm>
              <a:off x="261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8" name="Google Shape;2158;p58"/>
            <p:cNvCxnSpPr/>
            <p:nvPr/>
          </p:nvCxnSpPr>
          <p:spPr>
            <a:xfrm>
              <a:off x="276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59" name="Google Shape;2159;p58"/>
            <p:cNvCxnSpPr/>
            <p:nvPr/>
          </p:nvCxnSpPr>
          <p:spPr>
            <a:xfrm>
              <a:off x="291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0" name="Google Shape;2160;p58"/>
            <p:cNvCxnSpPr/>
            <p:nvPr/>
          </p:nvCxnSpPr>
          <p:spPr>
            <a:xfrm>
              <a:off x="3070"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1" name="Google Shape;2161;p58"/>
            <p:cNvCxnSpPr/>
            <p:nvPr/>
          </p:nvCxnSpPr>
          <p:spPr>
            <a:xfrm>
              <a:off x="3223"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2" name="Google Shape;2162;p58"/>
            <p:cNvCxnSpPr/>
            <p:nvPr/>
          </p:nvCxnSpPr>
          <p:spPr>
            <a:xfrm>
              <a:off x="337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3" name="Google Shape;2163;p58"/>
            <p:cNvCxnSpPr/>
            <p:nvPr/>
          </p:nvCxnSpPr>
          <p:spPr>
            <a:xfrm>
              <a:off x="3529"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4" name="Google Shape;2164;p58"/>
            <p:cNvCxnSpPr/>
            <p:nvPr/>
          </p:nvCxnSpPr>
          <p:spPr>
            <a:xfrm>
              <a:off x="3682"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5" name="Google Shape;2165;p58"/>
            <p:cNvCxnSpPr/>
            <p:nvPr/>
          </p:nvCxnSpPr>
          <p:spPr>
            <a:xfrm>
              <a:off x="3836" y="965"/>
              <a:ext cx="0" cy="139"/>
            </a:xfrm>
            <a:prstGeom prst="straightConnector1">
              <a:avLst/>
            </a:prstGeom>
            <a:noFill/>
            <a:ln w="12700" cap="flat" cmpd="sng">
              <a:solidFill>
                <a:schemeClr val="dk1"/>
              </a:solidFill>
              <a:prstDash val="solid"/>
              <a:round/>
              <a:headEnd type="none" w="med" len="med"/>
              <a:tailEnd type="triangle" w="med" len="med"/>
            </a:ln>
          </p:spPr>
        </p:cxnSp>
        <p:cxnSp>
          <p:nvCxnSpPr>
            <p:cNvPr id="2166" name="Google Shape;2166;p58"/>
            <p:cNvCxnSpPr/>
            <p:nvPr/>
          </p:nvCxnSpPr>
          <p:spPr>
            <a:xfrm>
              <a:off x="1538" y="965"/>
              <a:ext cx="2298" cy="0"/>
            </a:xfrm>
            <a:prstGeom prst="straightConnector1">
              <a:avLst/>
            </a:prstGeom>
            <a:noFill/>
            <a:ln w="9525" cap="flat" cmpd="sng">
              <a:solidFill>
                <a:schemeClr val="dk1"/>
              </a:solidFill>
              <a:prstDash val="solid"/>
              <a:round/>
              <a:headEnd type="none" w="med" len="med"/>
              <a:tailEnd type="none" w="med" len="med"/>
            </a:ln>
          </p:spPr>
        </p:cxnSp>
      </p:grpSp>
      <p:sp>
        <p:nvSpPr>
          <p:cNvPr id="2167" name="Google Shape;2167;p58"/>
          <p:cNvSpPr txBox="1"/>
          <p:nvPr/>
        </p:nvSpPr>
        <p:spPr>
          <a:xfrm>
            <a:off x="8255250" y="1217163"/>
            <a:ext cx="2636345"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Narrow"/>
              <a:buNone/>
            </a:pPr>
            <a:r>
              <a:rPr lang="en-US" sz="2000" b="1" dirty="0">
                <a:solidFill>
                  <a:schemeClr val="dk1"/>
                </a:solidFill>
                <a:latin typeface="Arial Narrow"/>
                <a:ea typeface="Arial Narrow"/>
                <a:cs typeface="Arial Narrow"/>
                <a:sym typeface="Arial Narrow"/>
              </a:rPr>
              <a:t>1.2D + 0.5L + 0.15S</a:t>
            </a:r>
            <a:br>
              <a:rPr lang="en-US" sz="2000" b="1" dirty="0">
                <a:solidFill>
                  <a:schemeClr val="dk1"/>
                </a:solidFill>
                <a:latin typeface="Arial Narrow"/>
                <a:ea typeface="Arial Narrow"/>
                <a:cs typeface="Arial Narrow"/>
                <a:sym typeface="Arial Narrow"/>
              </a:rPr>
            </a:br>
            <a:r>
              <a:rPr lang="en-US" sz="2000" b="0" dirty="0">
                <a:solidFill>
                  <a:schemeClr val="dk1"/>
                </a:solidFill>
                <a:latin typeface="Arial Narrow"/>
                <a:ea typeface="Arial Narrow"/>
                <a:cs typeface="Arial Narrow"/>
                <a:sym typeface="Arial Narrow"/>
              </a:rPr>
              <a:t>or</a:t>
            </a:r>
            <a:br>
              <a:rPr lang="en-US" sz="2000" b="1" dirty="0">
                <a:solidFill>
                  <a:schemeClr val="dk1"/>
                </a:solidFill>
                <a:latin typeface="Arial Narrow"/>
                <a:ea typeface="Arial Narrow"/>
                <a:cs typeface="Arial Narrow"/>
                <a:sym typeface="Arial Narrow"/>
              </a:rPr>
            </a:br>
            <a:r>
              <a:rPr lang="en-US" sz="2000" b="1" dirty="0">
                <a:solidFill>
                  <a:schemeClr val="dk1"/>
                </a:solidFill>
                <a:latin typeface="Arial Narrow"/>
                <a:ea typeface="Arial Narrow"/>
                <a:cs typeface="Arial Narrow"/>
                <a:sym typeface="Arial Narrow"/>
              </a:rPr>
              <a:t>0.9D</a:t>
            </a:r>
            <a:endParaRPr dirty="0"/>
          </a:p>
        </p:txBody>
      </p:sp>
      <p:sp>
        <p:nvSpPr>
          <p:cNvPr id="2168" name="Google Shape;2168;p58"/>
          <p:cNvSpPr/>
          <p:nvPr/>
        </p:nvSpPr>
        <p:spPr>
          <a:xfrm>
            <a:off x="8094148" y="1276471"/>
            <a:ext cx="183865" cy="911823"/>
          </a:xfrm>
          <a:prstGeom prst="leftBrace">
            <a:avLst>
              <a:gd name="adj1" fmla="val 66813"/>
              <a:gd name="adj2" fmla="val 50000"/>
            </a:avLst>
          </a:prstGeom>
          <a:noFill/>
          <a:ln w="28575" cap="flat" cmpd="sng">
            <a:solidFill>
              <a:schemeClr val="dk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69" name="Google Shape;2169;p58"/>
          <p:cNvSpPr/>
          <p:nvPr/>
        </p:nvSpPr>
        <p:spPr>
          <a:xfrm>
            <a:off x="7466918" y="1713798"/>
            <a:ext cx="573298" cy="112844"/>
          </a:xfrm>
          <a:custGeom>
            <a:avLst/>
            <a:gdLst/>
            <a:ahLst/>
            <a:cxnLst/>
            <a:rect l="l" t="t" r="r" b="b"/>
            <a:pathLst>
              <a:path w="338" h="366" extrusionOk="0">
                <a:moveTo>
                  <a:pt x="338" y="0"/>
                </a:moveTo>
                <a:lnTo>
                  <a:pt x="0" y="366"/>
                </a:lnTo>
              </a:path>
            </a:pathLst>
          </a:custGeom>
          <a:noFill/>
          <a:ln w="28575" cap="flat" cmpd="sng">
            <a:solidFill>
              <a:schemeClr val="dk2"/>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170" name="Google Shape;2170;p58"/>
          <p:cNvCxnSpPr/>
          <p:nvPr/>
        </p:nvCxnSpPr>
        <p:spPr>
          <a:xfrm>
            <a:off x="7556362" y="6525344"/>
            <a:ext cx="304800" cy="0"/>
          </a:xfrm>
          <a:prstGeom prst="straightConnector1">
            <a:avLst/>
          </a:prstGeom>
          <a:noFill/>
          <a:ln w="38100" cap="flat" cmpd="sng">
            <a:solidFill>
              <a:schemeClr val="dk1"/>
            </a:solidFill>
            <a:prstDash val="solid"/>
            <a:round/>
            <a:headEnd type="none" w="med" len="med"/>
            <a:tailEnd type="none" w="med" len="med"/>
          </a:ln>
        </p:spPr>
      </p:cxnSp>
      <p:sp>
        <p:nvSpPr>
          <p:cNvPr id="2" name="Arc 1">
            <a:extLst>
              <a:ext uri="{FF2B5EF4-FFF2-40B4-BE49-F238E27FC236}">
                <a16:creationId xmlns:a16="http://schemas.microsoft.com/office/drawing/2014/main" id="{793F9A17-B0BF-32F0-DC2A-B5A881F684F3}"/>
              </a:ext>
            </a:extLst>
          </p:cNvPr>
          <p:cNvSpPr/>
          <p:nvPr/>
        </p:nvSpPr>
        <p:spPr>
          <a:xfrm rot="11860508">
            <a:off x="5550946" y="1965672"/>
            <a:ext cx="607793" cy="562581"/>
          </a:xfrm>
          <a:prstGeom prst="arc">
            <a:avLst>
              <a:gd name="adj1" fmla="val 14673293"/>
              <a:gd name="adj2" fmla="val 1863923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59"/>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Connections</a:t>
            </a:r>
            <a:endParaRPr/>
          </a:p>
        </p:txBody>
      </p:sp>
      <p:sp>
        <p:nvSpPr>
          <p:cNvPr id="2177" name="Google Shape;2177;p59"/>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178" name="Google Shape;2178;p5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59</a:t>
            </a:fld>
            <a:endParaRPr/>
          </a:p>
        </p:txBody>
      </p:sp>
      <p:sp>
        <p:nvSpPr>
          <p:cNvPr id="2179" name="Google Shape;2179;p59"/>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F4.6d Column Splices</a:t>
            </a:r>
            <a:endParaRPr/>
          </a:p>
        </p:txBody>
      </p:sp>
      <p:grpSp>
        <p:nvGrpSpPr>
          <p:cNvPr id="2180" name="Google Shape;2180;p59"/>
          <p:cNvGrpSpPr/>
          <p:nvPr/>
        </p:nvGrpSpPr>
        <p:grpSpPr>
          <a:xfrm>
            <a:off x="1213371" y="2229066"/>
            <a:ext cx="1371600" cy="3962400"/>
            <a:chOff x="394" y="1247"/>
            <a:chExt cx="864" cy="2496"/>
          </a:xfrm>
        </p:grpSpPr>
        <p:grpSp>
          <p:nvGrpSpPr>
            <p:cNvPr id="2181" name="Google Shape;2181;p59"/>
            <p:cNvGrpSpPr/>
            <p:nvPr/>
          </p:nvGrpSpPr>
          <p:grpSpPr>
            <a:xfrm>
              <a:off x="394" y="2495"/>
              <a:ext cx="864" cy="1248"/>
              <a:chOff x="968" y="2495"/>
              <a:chExt cx="864" cy="1248"/>
            </a:xfrm>
          </p:grpSpPr>
          <p:grpSp>
            <p:nvGrpSpPr>
              <p:cNvPr id="2182" name="Google Shape;2182;p59"/>
              <p:cNvGrpSpPr/>
              <p:nvPr/>
            </p:nvGrpSpPr>
            <p:grpSpPr>
              <a:xfrm>
                <a:off x="1016" y="3119"/>
                <a:ext cx="768" cy="624"/>
                <a:chOff x="1728" y="1536"/>
                <a:chExt cx="768" cy="624"/>
              </a:xfrm>
            </p:grpSpPr>
            <p:cxnSp>
              <p:nvCxnSpPr>
                <p:cNvPr id="2183" name="Google Shape;2183;p59"/>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184" name="Google Shape;2184;p59"/>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185" name="Google Shape;2185;p59"/>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186" name="Google Shape;2186;p59"/>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187" name="Google Shape;2187;p59"/>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2188" name="Google Shape;2188;p59"/>
              <p:cNvGrpSpPr/>
              <p:nvPr/>
            </p:nvGrpSpPr>
            <p:grpSpPr>
              <a:xfrm>
                <a:off x="1016" y="2495"/>
                <a:ext cx="768" cy="624"/>
                <a:chOff x="1728" y="1536"/>
                <a:chExt cx="768" cy="624"/>
              </a:xfrm>
            </p:grpSpPr>
            <p:cxnSp>
              <p:nvCxnSpPr>
                <p:cNvPr id="2189" name="Google Shape;2189;p59"/>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190" name="Google Shape;2190;p59"/>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191" name="Google Shape;2191;p59"/>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192" name="Google Shape;2192;p59"/>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193" name="Google Shape;2193;p59"/>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cxnSp>
            <p:nvCxnSpPr>
              <p:cNvPr id="2194" name="Google Shape;2194;p59"/>
              <p:cNvCxnSpPr/>
              <p:nvPr/>
            </p:nvCxnSpPr>
            <p:spPr>
              <a:xfrm>
                <a:off x="968" y="3743"/>
                <a:ext cx="96" cy="0"/>
              </a:xfrm>
              <a:prstGeom prst="straightConnector1">
                <a:avLst/>
              </a:prstGeom>
              <a:noFill/>
              <a:ln w="38100" cap="flat" cmpd="sng">
                <a:solidFill>
                  <a:schemeClr val="dk1"/>
                </a:solidFill>
                <a:prstDash val="solid"/>
                <a:round/>
                <a:headEnd type="none" w="med" len="med"/>
                <a:tailEnd type="none" w="med" len="med"/>
              </a:ln>
            </p:spPr>
          </p:cxnSp>
          <p:cxnSp>
            <p:nvCxnSpPr>
              <p:cNvPr id="2195" name="Google Shape;2195;p59"/>
              <p:cNvCxnSpPr/>
              <p:nvPr/>
            </p:nvCxnSpPr>
            <p:spPr>
              <a:xfrm>
                <a:off x="1736" y="3743"/>
                <a:ext cx="96" cy="0"/>
              </a:xfrm>
              <a:prstGeom prst="straightConnector1">
                <a:avLst/>
              </a:prstGeom>
              <a:noFill/>
              <a:ln w="38100" cap="flat" cmpd="sng">
                <a:solidFill>
                  <a:schemeClr val="dk1"/>
                </a:solidFill>
                <a:prstDash val="solid"/>
                <a:round/>
                <a:headEnd type="none" w="med" len="med"/>
                <a:tailEnd type="none" w="med" len="med"/>
              </a:ln>
            </p:spPr>
          </p:cxnSp>
          <p:sp>
            <p:nvSpPr>
              <p:cNvPr id="2196" name="Google Shape;2196;p59"/>
              <p:cNvSpPr/>
              <p:nvPr/>
            </p:nvSpPr>
            <p:spPr>
              <a:xfrm rot="-3480000">
                <a:off x="959" y="2758"/>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97" name="Google Shape;2197;p59"/>
              <p:cNvSpPr/>
              <p:nvPr/>
            </p:nvSpPr>
            <p:spPr>
              <a:xfrm rot="3480000" flipH="1">
                <a:off x="1326" y="2758"/>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98" name="Google Shape;2198;p59"/>
              <p:cNvSpPr/>
              <p:nvPr/>
            </p:nvSpPr>
            <p:spPr>
              <a:xfrm rot="-3480000">
                <a:off x="959" y="338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99" name="Google Shape;2199;p59"/>
              <p:cNvSpPr/>
              <p:nvPr/>
            </p:nvSpPr>
            <p:spPr>
              <a:xfrm rot="3480000" flipH="1">
                <a:off x="1328" y="3387"/>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200" name="Google Shape;2200;p59"/>
            <p:cNvGrpSpPr/>
            <p:nvPr/>
          </p:nvGrpSpPr>
          <p:grpSpPr>
            <a:xfrm>
              <a:off x="442" y="1247"/>
              <a:ext cx="768" cy="1248"/>
              <a:chOff x="1016" y="1142"/>
              <a:chExt cx="768" cy="1248"/>
            </a:xfrm>
          </p:grpSpPr>
          <p:grpSp>
            <p:nvGrpSpPr>
              <p:cNvPr id="2201" name="Google Shape;2201;p59"/>
              <p:cNvGrpSpPr/>
              <p:nvPr/>
            </p:nvGrpSpPr>
            <p:grpSpPr>
              <a:xfrm>
                <a:off x="1016" y="1766"/>
                <a:ext cx="768" cy="624"/>
                <a:chOff x="1728" y="1536"/>
                <a:chExt cx="768" cy="624"/>
              </a:xfrm>
            </p:grpSpPr>
            <p:cxnSp>
              <p:nvCxnSpPr>
                <p:cNvPr id="2202" name="Google Shape;2202;p59"/>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203" name="Google Shape;2203;p59"/>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204" name="Google Shape;2204;p59"/>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205" name="Google Shape;2205;p59"/>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206" name="Google Shape;2206;p59"/>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grpSp>
            <p:nvGrpSpPr>
              <p:cNvPr id="2207" name="Google Shape;2207;p59"/>
              <p:cNvGrpSpPr/>
              <p:nvPr/>
            </p:nvGrpSpPr>
            <p:grpSpPr>
              <a:xfrm>
                <a:off x="1016" y="1142"/>
                <a:ext cx="768" cy="624"/>
                <a:chOff x="1728" y="1536"/>
                <a:chExt cx="768" cy="624"/>
              </a:xfrm>
            </p:grpSpPr>
            <p:cxnSp>
              <p:nvCxnSpPr>
                <p:cNvPr id="2208" name="Google Shape;2208;p59"/>
                <p:cNvCxnSpPr/>
                <p:nvPr/>
              </p:nvCxnSpPr>
              <p:spPr>
                <a:xfrm rot="10800000">
                  <a:off x="1728"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209" name="Google Shape;2209;p59"/>
                <p:cNvCxnSpPr/>
                <p:nvPr/>
              </p:nvCxnSpPr>
              <p:spPr>
                <a:xfrm>
                  <a:off x="2496" y="1536"/>
                  <a:ext cx="0" cy="624"/>
                </a:xfrm>
                <a:prstGeom prst="straightConnector1">
                  <a:avLst/>
                </a:prstGeom>
                <a:noFill/>
                <a:ln w="38100" cap="flat" cmpd="sng">
                  <a:solidFill>
                    <a:schemeClr val="dk1"/>
                  </a:solidFill>
                  <a:prstDash val="solid"/>
                  <a:round/>
                  <a:headEnd type="none" w="med" len="med"/>
                  <a:tailEnd type="none" w="med" len="med"/>
                </a:ln>
              </p:spPr>
            </p:cxnSp>
            <p:cxnSp>
              <p:nvCxnSpPr>
                <p:cNvPr id="2210" name="Google Shape;2210;p59"/>
                <p:cNvCxnSpPr/>
                <p:nvPr/>
              </p:nvCxnSpPr>
              <p:spPr>
                <a:xfrm>
                  <a:off x="1728" y="1536"/>
                  <a:ext cx="768" cy="0"/>
                </a:xfrm>
                <a:prstGeom prst="straightConnector1">
                  <a:avLst/>
                </a:prstGeom>
                <a:noFill/>
                <a:ln w="38100" cap="flat" cmpd="sng">
                  <a:solidFill>
                    <a:schemeClr val="dk1"/>
                  </a:solidFill>
                  <a:prstDash val="solid"/>
                  <a:round/>
                  <a:headEnd type="none" w="med" len="med"/>
                  <a:tailEnd type="none" w="med" len="med"/>
                </a:ln>
              </p:spPr>
            </p:cxnSp>
            <p:cxnSp>
              <p:nvCxnSpPr>
                <p:cNvPr id="2211" name="Google Shape;2211;p59"/>
                <p:cNvCxnSpPr/>
                <p:nvPr/>
              </p:nvCxnSpPr>
              <p:spPr>
                <a:xfrm rot="10800000" flipH="1">
                  <a:off x="1728" y="1536"/>
                  <a:ext cx="384" cy="624"/>
                </a:xfrm>
                <a:prstGeom prst="straightConnector1">
                  <a:avLst/>
                </a:prstGeom>
                <a:noFill/>
                <a:ln w="38100" cap="flat" cmpd="sng">
                  <a:solidFill>
                    <a:schemeClr val="dk1"/>
                  </a:solidFill>
                  <a:prstDash val="solid"/>
                  <a:round/>
                  <a:headEnd type="none" w="med" len="med"/>
                  <a:tailEnd type="none" w="med" len="med"/>
                </a:ln>
              </p:spPr>
            </p:cxnSp>
            <p:cxnSp>
              <p:nvCxnSpPr>
                <p:cNvPr id="2212" name="Google Shape;2212;p59"/>
                <p:cNvCxnSpPr/>
                <p:nvPr/>
              </p:nvCxnSpPr>
              <p:spPr>
                <a:xfrm>
                  <a:off x="2112" y="1536"/>
                  <a:ext cx="384" cy="624"/>
                </a:xfrm>
                <a:prstGeom prst="straightConnector1">
                  <a:avLst/>
                </a:prstGeom>
                <a:noFill/>
                <a:ln w="38100" cap="flat" cmpd="sng">
                  <a:solidFill>
                    <a:schemeClr val="dk1"/>
                  </a:solidFill>
                  <a:prstDash val="solid"/>
                  <a:round/>
                  <a:headEnd type="none" w="med" len="med"/>
                  <a:tailEnd type="none" w="med" len="med"/>
                </a:ln>
              </p:spPr>
            </p:cxnSp>
          </p:grpSp>
          <p:sp>
            <p:nvSpPr>
              <p:cNvPr id="2213" name="Google Shape;2213;p59"/>
              <p:cNvSpPr/>
              <p:nvPr/>
            </p:nvSpPr>
            <p:spPr>
              <a:xfrm rot="-3480000">
                <a:off x="959" y="140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14" name="Google Shape;2214;p59"/>
              <p:cNvSpPr/>
              <p:nvPr/>
            </p:nvSpPr>
            <p:spPr>
              <a:xfrm rot="3480000" flipH="1">
                <a:off x="1326" y="1405"/>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15" name="Google Shape;2215;p59"/>
              <p:cNvSpPr/>
              <p:nvPr/>
            </p:nvSpPr>
            <p:spPr>
              <a:xfrm rot="-3480000">
                <a:off x="959" y="2032"/>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16" name="Google Shape;2216;p59"/>
              <p:cNvSpPr/>
              <p:nvPr/>
            </p:nvSpPr>
            <p:spPr>
              <a:xfrm rot="3480000" flipH="1">
                <a:off x="1328" y="2034"/>
                <a:ext cx="516" cy="68"/>
              </a:xfrm>
              <a:prstGeom prst="rect">
                <a:avLst/>
              </a:prstGeom>
              <a:gradFill>
                <a:gsLst>
                  <a:gs pos="0">
                    <a:srgbClr val="C0C0C0"/>
                  </a:gs>
                  <a:gs pos="50000">
                    <a:srgbClr val="595959"/>
                  </a:gs>
                  <a:gs pos="100000">
                    <a:srgbClr val="C0C0C0"/>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217" name="Google Shape;2217;p59"/>
            <p:cNvGrpSpPr/>
            <p:nvPr/>
          </p:nvGrpSpPr>
          <p:grpSpPr>
            <a:xfrm>
              <a:off x="394" y="2160"/>
              <a:ext cx="96" cy="32"/>
              <a:chOff x="2306" y="2256"/>
              <a:chExt cx="96" cy="32"/>
            </a:xfrm>
          </p:grpSpPr>
          <p:cxnSp>
            <p:nvCxnSpPr>
              <p:cNvPr id="2218" name="Google Shape;2218;p59"/>
              <p:cNvCxnSpPr/>
              <p:nvPr/>
            </p:nvCxnSpPr>
            <p:spPr>
              <a:xfrm>
                <a:off x="2306" y="2256"/>
                <a:ext cx="96" cy="0"/>
              </a:xfrm>
              <a:prstGeom prst="straightConnector1">
                <a:avLst/>
              </a:prstGeom>
              <a:noFill/>
              <a:ln w="22225" cap="flat" cmpd="sng">
                <a:solidFill>
                  <a:srgbClr val="FF0000"/>
                </a:solidFill>
                <a:prstDash val="solid"/>
                <a:round/>
                <a:headEnd type="none" w="med" len="med"/>
                <a:tailEnd type="none" w="med" len="med"/>
              </a:ln>
            </p:spPr>
          </p:cxnSp>
          <p:cxnSp>
            <p:nvCxnSpPr>
              <p:cNvPr id="2219" name="Google Shape;2219;p59"/>
              <p:cNvCxnSpPr/>
              <p:nvPr/>
            </p:nvCxnSpPr>
            <p:spPr>
              <a:xfrm>
                <a:off x="2306" y="2288"/>
                <a:ext cx="96" cy="0"/>
              </a:xfrm>
              <a:prstGeom prst="straightConnector1">
                <a:avLst/>
              </a:prstGeom>
              <a:noFill/>
              <a:ln w="22225" cap="flat" cmpd="sng">
                <a:solidFill>
                  <a:srgbClr val="FF0000"/>
                </a:solidFill>
                <a:prstDash val="solid"/>
                <a:round/>
                <a:headEnd type="none" w="med" len="med"/>
                <a:tailEnd type="none" w="med" len="med"/>
              </a:ln>
            </p:spPr>
          </p:cxnSp>
        </p:grpSp>
        <p:grpSp>
          <p:nvGrpSpPr>
            <p:cNvPr id="2220" name="Google Shape;2220;p59"/>
            <p:cNvGrpSpPr/>
            <p:nvPr/>
          </p:nvGrpSpPr>
          <p:grpSpPr>
            <a:xfrm>
              <a:off x="1159" y="2160"/>
              <a:ext cx="96" cy="32"/>
              <a:chOff x="2306" y="2256"/>
              <a:chExt cx="96" cy="32"/>
            </a:xfrm>
          </p:grpSpPr>
          <p:cxnSp>
            <p:nvCxnSpPr>
              <p:cNvPr id="2221" name="Google Shape;2221;p59"/>
              <p:cNvCxnSpPr/>
              <p:nvPr/>
            </p:nvCxnSpPr>
            <p:spPr>
              <a:xfrm>
                <a:off x="2306" y="2256"/>
                <a:ext cx="96" cy="0"/>
              </a:xfrm>
              <a:prstGeom prst="straightConnector1">
                <a:avLst/>
              </a:prstGeom>
              <a:noFill/>
              <a:ln w="22225" cap="flat" cmpd="sng">
                <a:solidFill>
                  <a:srgbClr val="FF0000"/>
                </a:solidFill>
                <a:prstDash val="solid"/>
                <a:round/>
                <a:headEnd type="none" w="med" len="med"/>
                <a:tailEnd type="none" w="med" len="med"/>
              </a:ln>
            </p:spPr>
          </p:cxnSp>
          <p:cxnSp>
            <p:nvCxnSpPr>
              <p:cNvPr id="2222" name="Google Shape;2222;p59"/>
              <p:cNvCxnSpPr/>
              <p:nvPr/>
            </p:nvCxnSpPr>
            <p:spPr>
              <a:xfrm>
                <a:off x="2306" y="2288"/>
                <a:ext cx="96" cy="0"/>
              </a:xfrm>
              <a:prstGeom prst="straightConnector1">
                <a:avLst/>
              </a:prstGeom>
              <a:noFill/>
              <a:ln w="22225" cap="flat" cmpd="sng">
                <a:solidFill>
                  <a:srgbClr val="FF0000"/>
                </a:solidFill>
                <a:prstDash val="solid"/>
                <a:round/>
                <a:headEnd type="none" w="med" len="med"/>
                <a:tailEnd type="none" w="med" len="med"/>
              </a:ln>
            </p:spPr>
          </p:cxnSp>
        </p:grpSp>
      </p:grpSp>
      <p:sp>
        <p:nvSpPr>
          <p:cNvPr id="2223" name="Google Shape;2223;p59"/>
          <p:cNvSpPr txBox="1"/>
          <p:nvPr/>
        </p:nvSpPr>
        <p:spPr>
          <a:xfrm>
            <a:off x="3073474" y="2649351"/>
            <a:ext cx="517644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i="1">
                <a:solidFill>
                  <a:schemeClr val="dk1"/>
                </a:solidFill>
                <a:latin typeface="Arial"/>
                <a:ea typeface="Arial"/>
                <a:cs typeface="Arial"/>
                <a:sym typeface="Arial"/>
              </a:rPr>
              <a:t>Splice Requirements:</a:t>
            </a:r>
            <a:endParaRPr/>
          </a:p>
        </p:txBody>
      </p:sp>
      <p:sp>
        <p:nvSpPr>
          <p:cNvPr id="2224" name="Google Shape;2224;p59"/>
          <p:cNvSpPr txBox="1"/>
          <p:nvPr/>
        </p:nvSpPr>
        <p:spPr>
          <a:xfrm>
            <a:off x="3085925" y="3168007"/>
            <a:ext cx="8552387" cy="1815882"/>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2800"/>
              <a:buFont typeface="Arial"/>
              <a:buAutoNum type="arabicPeriod"/>
            </a:pPr>
            <a:r>
              <a:rPr lang="en-US" sz="2800" b="1">
                <a:solidFill>
                  <a:schemeClr val="dk1"/>
                </a:solidFill>
                <a:latin typeface="Arial"/>
                <a:ea typeface="Arial"/>
                <a:cs typeface="Arial"/>
                <a:sym typeface="Arial"/>
              </a:rPr>
              <a:t>Satisfy requirements of Section D2.5</a:t>
            </a:r>
            <a:endParaRPr/>
          </a:p>
          <a:p>
            <a:pPr marL="457200" marR="0" lvl="0" indent="-457200" algn="l" rtl="0">
              <a:spcBef>
                <a:spcPts val="1400"/>
              </a:spcBef>
              <a:spcAft>
                <a:spcPts val="0"/>
              </a:spcAft>
              <a:buClr>
                <a:schemeClr val="dk1"/>
              </a:buClr>
              <a:buSzPts val="2800"/>
              <a:buFont typeface="Arial"/>
              <a:buAutoNum type="arabicPeriod"/>
            </a:pPr>
            <a:r>
              <a:rPr lang="en-US" sz="2800" b="1">
                <a:solidFill>
                  <a:schemeClr val="dk1"/>
                </a:solidFill>
                <a:latin typeface="Arial"/>
                <a:ea typeface="Arial"/>
                <a:cs typeface="Arial"/>
                <a:sym typeface="Arial"/>
              </a:rPr>
              <a:t>Required flexural strength = 0.5 x (</a:t>
            </a:r>
            <a:r>
              <a:rPr lang="en-US" sz="2800" b="1" i="1">
                <a:solidFill>
                  <a:schemeClr val="dk1"/>
                </a:solidFill>
                <a:latin typeface="Arial"/>
                <a:ea typeface="Arial"/>
                <a:cs typeface="Arial"/>
                <a:sym typeface="Arial"/>
              </a:rPr>
              <a:t>M</a:t>
            </a:r>
            <a:r>
              <a:rPr lang="en-US" sz="2800" b="1" i="1" baseline="-25000">
                <a:solidFill>
                  <a:schemeClr val="dk1"/>
                </a:solidFill>
                <a:latin typeface="Arial"/>
                <a:ea typeface="Arial"/>
                <a:cs typeface="Arial"/>
                <a:sym typeface="Arial"/>
              </a:rPr>
              <a:t>pc</a:t>
            </a:r>
            <a:r>
              <a:rPr lang="en-US" sz="2800" b="1">
                <a:solidFill>
                  <a:schemeClr val="dk1"/>
                </a:solidFill>
                <a:latin typeface="Arial"/>
                <a:ea typeface="Arial"/>
                <a:cs typeface="Arial"/>
                <a:sym typeface="Arial"/>
              </a:rPr>
              <a:t> / </a:t>
            </a:r>
            <a:r>
              <a:rPr lang="en-US" sz="2800" b="1" i="1">
                <a:solidFill>
                  <a:schemeClr val="dk1"/>
                </a:solidFill>
                <a:latin typeface="Arial"/>
                <a:ea typeface="Arial"/>
                <a:cs typeface="Arial"/>
                <a:sym typeface="Arial"/>
              </a:rPr>
              <a:t>α</a:t>
            </a:r>
            <a:r>
              <a:rPr lang="en-US" sz="2800" b="1" i="1" baseline="-25000">
                <a:solidFill>
                  <a:schemeClr val="dk1"/>
                </a:solidFill>
                <a:latin typeface="Arial"/>
                <a:ea typeface="Arial"/>
                <a:cs typeface="Arial"/>
                <a:sym typeface="Arial"/>
              </a:rPr>
              <a:t>s </a:t>
            </a:r>
            <a:r>
              <a:rPr lang="en-US" sz="2800" b="1">
                <a:solidFill>
                  <a:schemeClr val="dk1"/>
                </a:solidFill>
                <a:latin typeface="Arial"/>
                <a:ea typeface="Arial"/>
                <a:cs typeface="Arial"/>
                <a:sym typeface="Arial"/>
              </a:rPr>
              <a:t>)</a:t>
            </a:r>
            <a:endParaRPr/>
          </a:p>
          <a:p>
            <a:pPr marL="457200" marR="0" lvl="0" indent="-457200" algn="l" rtl="0">
              <a:spcBef>
                <a:spcPts val="1400"/>
              </a:spcBef>
              <a:spcAft>
                <a:spcPts val="0"/>
              </a:spcAft>
              <a:buClr>
                <a:schemeClr val="dk1"/>
              </a:buClr>
              <a:buSzPts val="2800"/>
              <a:buFont typeface="Arial"/>
              <a:buAutoNum type="arabicPeriod"/>
            </a:pPr>
            <a:r>
              <a:rPr lang="en-US" sz="2800" b="1">
                <a:solidFill>
                  <a:schemeClr val="dk1"/>
                </a:solidFill>
                <a:latin typeface="Arial"/>
                <a:ea typeface="Arial"/>
                <a:cs typeface="Arial"/>
                <a:sym typeface="Arial"/>
              </a:rPr>
              <a:t>Required shear strength = Σ </a:t>
            </a:r>
            <a:r>
              <a:rPr lang="en-US" sz="2800" b="1" i="1">
                <a:solidFill>
                  <a:schemeClr val="dk1"/>
                </a:solidFill>
                <a:latin typeface="Arial"/>
                <a:ea typeface="Arial"/>
                <a:cs typeface="Arial"/>
                <a:sym typeface="Arial"/>
              </a:rPr>
              <a:t>M</a:t>
            </a:r>
            <a:r>
              <a:rPr lang="en-US" sz="2800" b="1" i="1" baseline="-25000">
                <a:solidFill>
                  <a:schemeClr val="dk1"/>
                </a:solidFill>
                <a:latin typeface="Arial"/>
                <a:ea typeface="Arial"/>
                <a:cs typeface="Arial"/>
                <a:sym typeface="Arial"/>
              </a:rPr>
              <a:t>pc</a:t>
            </a:r>
            <a:r>
              <a:rPr lang="en-US" sz="2800" b="1">
                <a:solidFill>
                  <a:schemeClr val="dk1"/>
                </a:solidFill>
                <a:latin typeface="Arial"/>
                <a:ea typeface="Arial"/>
                <a:cs typeface="Arial"/>
                <a:sym typeface="Arial"/>
              </a:rPr>
              <a:t> / </a:t>
            </a:r>
            <a:r>
              <a:rPr lang="en-US" sz="2800" b="1" i="1">
                <a:solidFill>
                  <a:schemeClr val="dk1"/>
                </a:solidFill>
                <a:latin typeface="Arial"/>
                <a:ea typeface="Arial"/>
                <a:cs typeface="Arial"/>
                <a:sym typeface="Arial"/>
              </a:rPr>
              <a:t>α</a:t>
            </a:r>
            <a:r>
              <a:rPr lang="en-US" sz="2800" b="1" i="1" baseline="-25000">
                <a:solidFill>
                  <a:schemeClr val="dk1"/>
                </a:solidFill>
                <a:latin typeface="Arial"/>
                <a:ea typeface="Arial"/>
                <a:cs typeface="Arial"/>
                <a:sym typeface="Arial"/>
              </a:rPr>
              <a:t>s </a:t>
            </a:r>
            <a:r>
              <a:rPr lang="en-US" sz="2800" b="1" i="1">
                <a:solidFill>
                  <a:schemeClr val="dk1"/>
                </a:solidFill>
                <a:latin typeface="Arial"/>
                <a:ea typeface="Arial"/>
                <a:cs typeface="Arial"/>
                <a:sym typeface="Arial"/>
              </a:rPr>
              <a:t>H</a:t>
            </a:r>
            <a:endParaRPr sz="2800" b="1">
              <a:solidFill>
                <a:schemeClr val="dk1"/>
              </a:solidFill>
              <a:latin typeface="Arial"/>
              <a:ea typeface="Arial"/>
              <a:cs typeface="Arial"/>
              <a:sym typeface="Arial"/>
            </a:endParaRPr>
          </a:p>
        </p:txBody>
      </p:sp>
      <p:sp>
        <p:nvSpPr>
          <p:cNvPr id="2225" name="Google Shape;2225;p59"/>
          <p:cNvSpPr/>
          <p:nvPr/>
        </p:nvSpPr>
        <p:spPr>
          <a:xfrm>
            <a:off x="2999655" y="2598332"/>
            <a:ext cx="8176521" cy="2602533"/>
          </a:xfrm>
          <a:prstGeom prst="rect">
            <a:avLst/>
          </a:prstGeom>
          <a:noFill/>
          <a:ln w="2222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26" name="Google Shape;2226;p59"/>
          <p:cNvSpPr/>
          <p:nvPr/>
        </p:nvSpPr>
        <p:spPr>
          <a:xfrm>
            <a:off x="2618309" y="3168007"/>
            <a:ext cx="381347" cy="504815"/>
          </a:xfrm>
          <a:custGeom>
            <a:avLst/>
            <a:gdLst/>
            <a:ahLst/>
            <a:cxnLst/>
            <a:rect l="l" t="t" r="r" b="b"/>
            <a:pathLst>
              <a:path w="263" h="623" extrusionOk="0">
                <a:moveTo>
                  <a:pt x="263" y="0"/>
                </a:moveTo>
                <a:lnTo>
                  <a:pt x="0" y="623"/>
                </a:lnTo>
              </a:path>
            </a:pathLst>
          </a:custGeom>
          <a:noFill/>
          <a:ln w="28575" cap="flat" cmpd="sng">
            <a:solidFill>
              <a:schemeClr val="dk2"/>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Buckling-Restrained Brace </a:t>
            </a:r>
            <a:endParaRPr/>
          </a:p>
          <a:p>
            <a:pPr marL="0" lvl="0" indent="0" algn="l" rtl="0">
              <a:spcBef>
                <a:spcPts val="600"/>
              </a:spcBef>
              <a:spcAft>
                <a:spcPts val="0"/>
              </a:spcAft>
              <a:buClr>
                <a:srgbClr val="000000"/>
              </a:buClr>
              <a:buSzPts val="3000"/>
              <a:buFont typeface="Arial"/>
              <a:buNone/>
            </a:pPr>
            <a:endParaRPr/>
          </a:p>
        </p:txBody>
      </p:sp>
      <p:sp>
        <p:nvSpPr>
          <p:cNvPr id="102" name="Google Shape;102;p6"/>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grpSp>
        <p:nvGrpSpPr>
          <p:cNvPr id="103" name="Google Shape;103;p6"/>
          <p:cNvGrpSpPr/>
          <p:nvPr/>
        </p:nvGrpSpPr>
        <p:grpSpPr>
          <a:xfrm>
            <a:off x="2026394" y="5210022"/>
            <a:ext cx="6070600" cy="288925"/>
            <a:chOff x="968" y="2067"/>
            <a:chExt cx="3824" cy="182"/>
          </a:xfrm>
        </p:grpSpPr>
        <p:grpSp>
          <p:nvGrpSpPr>
            <p:cNvPr id="104" name="Google Shape;104;p6"/>
            <p:cNvGrpSpPr/>
            <p:nvPr/>
          </p:nvGrpSpPr>
          <p:grpSpPr>
            <a:xfrm>
              <a:off x="968" y="2067"/>
              <a:ext cx="1912" cy="182"/>
              <a:chOff x="968" y="2070"/>
              <a:chExt cx="1912" cy="182"/>
            </a:xfrm>
          </p:grpSpPr>
          <p:grpSp>
            <p:nvGrpSpPr>
              <p:cNvPr id="105" name="Google Shape;105;p6"/>
              <p:cNvGrpSpPr/>
              <p:nvPr/>
            </p:nvGrpSpPr>
            <p:grpSpPr>
              <a:xfrm>
                <a:off x="968" y="2070"/>
                <a:ext cx="1912" cy="182"/>
                <a:chOff x="968" y="2070"/>
                <a:chExt cx="1912" cy="182"/>
              </a:xfrm>
            </p:grpSpPr>
            <p:sp>
              <p:nvSpPr>
                <p:cNvPr id="106" name="Google Shape;106;p6"/>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i="0" u="none" strike="noStrike" cap="none">
                    <a:solidFill>
                      <a:schemeClr val="dk1"/>
                    </a:solidFill>
                    <a:latin typeface="Arial Narrow"/>
                    <a:ea typeface="Arial Narrow"/>
                    <a:cs typeface="Arial Narrow"/>
                    <a:sym typeface="Arial Narrow"/>
                  </a:endParaRPr>
                </a:p>
              </p:txBody>
            </p:sp>
            <p:sp>
              <p:nvSpPr>
                <p:cNvPr id="107" name="Google Shape;107;p6"/>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08" name="Google Shape;108;p6"/>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09" name="Google Shape;109;p6"/>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10" name="Google Shape;110;p6"/>
              <p:cNvGrpSpPr/>
              <p:nvPr/>
            </p:nvGrpSpPr>
            <p:grpSpPr>
              <a:xfrm>
                <a:off x="1016" y="2088"/>
                <a:ext cx="320" cy="144"/>
                <a:chOff x="1016" y="2088"/>
                <a:chExt cx="320" cy="144"/>
              </a:xfrm>
            </p:grpSpPr>
            <p:grpSp>
              <p:nvGrpSpPr>
                <p:cNvPr id="111" name="Google Shape;111;p6"/>
                <p:cNvGrpSpPr/>
                <p:nvPr/>
              </p:nvGrpSpPr>
              <p:grpSpPr>
                <a:xfrm>
                  <a:off x="1016" y="2088"/>
                  <a:ext cx="320" cy="36"/>
                  <a:chOff x="1016" y="2088"/>
                  <a:chExt cx="320" cy="36"/>
                </a:xfrm>
              </p:grpSpPr>
              <p:sp>
                <p:nvSpPr>
                  <p:cNvPr id="112" name="Google Shape;112;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13" name="Google Shape;113;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14" name="Google Shape;114;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15" name="Google Shape;115;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16" name="Google Shape;116;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17" name="Google Shape;117;p6"/>
                <p:cNvGrpSpPr/>
                <p:nvPr/>
              </p:nvGrpSpPr>
              <p:grpSpPr>
                <a:xfrm>
                  <a:off x="1016" y="2196"/>
                  <a:ext cx="320" cy="36"/>
                  <a:chOff x="1016" y="2088"/>
                  <a:chExt cx="320" cy="36"/>
                </a:xfrm>
              </p:grpSpPr>
              <p:sp>
                <p:nvSpPr>
                  <p:cNvPr id="118" name="Google Shape;118;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19" name="Google Shape;119;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20" name="Google Shape;120;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21" name="Google Shape;121;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22" name="Google Shape;122;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grpSp>
        <p:grpSp>
          <p:nvGrpSpPr>
            <p:cNvPr id="123" name="Google Shape;123;p6"/>
            <p:cNvGrpSpPr/>
            <p:nvPr/>
          </p:nvGrpSpPr>
          <p:grpSpPr>
            <a:xfrm flipH="1">
              <a:off x="2880" y="2067"/>
              <a:ext cx="1912" cy="182"/>
              <a:chOff x="968" y="2070"/>
              <a:chExt cx="1912" cy="182"/>
            </a:xfrm>
          </p:grpSpPr>
          <p:grpSp>
            <p:nvGrpSpPr>
              <p:cNvPr id="124" name="Google Shape;124;p6"/>
              <p:cNvGrpSpPr/>
              <p:nvPr/>
            </p:nvGrpSpPr>
            <p:grpSpPr>
              <a:xfrm>
                <a:off x="968" y="2070"/>
                <a:ext cx="1912" cy="182"/>
                <a:chOff x="968" y="2070"/>
                <a:chExt cx="1912" cy="182"/>
              </a:xfrm>
            </p:grpSpPr>
            <p:sp>
              <p:nvSpPr>
                <p:cNvPr id="125" name="Google Shape;125;p6"/>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26" name="Google Shape;126;p6"/>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27" name="Google Shape;127;p6"/>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28" name="Google Shape;128;p6"/>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29" name="Google Shape;129;p6"/>
              <p:cNvGrpSpPr/>
              <p:nvPr/>
            </p:nvGrpSpPr>
            <p:grpSpPr>
              <a:xfrm>
                <a:off x="1016" y="2088"/>
                <a:ext cx="320" cy="144"/>
                <a:chOff x="1016" y="2088"/>
                <a:chExt cx="320" cy="144"/>
              </a:xfrm>
            </p:grpSpPr>
            <p:grpSp>
              <p:nvGrpSpPr>
                <p:cNvPr id="130" name="Google Shape;130;p6"/>
                <p:cNvGrpSpPr/>
                <p:nvPr/>
              </p:nvGrpSpPr>
              <p:grpSpPr>
                <a:xfrm>
                  <a:off x="1016" y="2088"/>
                  <a:ext cx="320" cy="36"/>
                  <a:chOff x="1016" y="2088"/>
                  <a:chExt cx="320" cy="36"/>
                </a:xfrm>
              </p:grpSpPr>
              <p:sp>
                <p:nvSpPr>
                  <p:cNvPr id="131" name="Google Shape;131;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2" name="Google Shape;132;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3" name="Google Shape;133;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4" name="Google Shape;134;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5" name="Google Shape;135;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36" name="Google Shape;136;p6"/>
                <p:cNvGrpSpPr/>
                <p:nvPr/>
              </p:nvGrpSpPr>
              <p:grpSpPr>
                <a:xfrm>
                  <a:off x="1016" y="2196"/>
                  <a:ext cx="320" cy="36"/>
                  <a:chOff x="1016" y="2088"/>
                  <a:chExt cx="320" cy="36"/>
                </a:xfrm>
              </p:grpSpPr>
              <p:sp>
                <p:nvSpPr>
                  <p:cNvPr id="137" name="Google Shape;137;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8" name="Google Shape;138;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39" name="Google Shape;139;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40" name="Google Shape;140;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41" name="Google Shape;141;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grpSp>
      </p:grpSp>
      <p:grpSp>
        <p:nvGrpSpPr>
          <p:cNvPr id="142" name="Google Shape;142;p6"/>
          <p:cNvGrpSpPr/>
          <p:nvPr/>
        </p:nvGrpSpPr>
        <p:grpSpPr>
          <a:xfrm>
            <a:off x="2026394" y="1852380"/>
            <a:ext cx="6070600" cy="365125"/>
            <a:chOff x="624" y="1138"/>
            <a:chExt cx="3824" cy="230"/>
          </a:xfrm>
        </p:grpSpPr>
        <p:grpSp>
          <p:nvGrpSpPr>
            <p:cNvPr id="143" name="Google Shape;143;p6"/>
            <p:cNvGrpSpPr/>
            <p:nvPr/>
          </p:nvGrpSpPr>
          <p:grpSpPr>
            <a:xfrm>
              <a:off x="624" y="1162"/>
              <a:ext cx="3824" cy="182"/>
              <a:chOff x="968" y="2067"/>
              <a:chExt cx="3824" cy="182"/>
            </a:xfrm>
          </p:grpSpPr>
          <p:grpSp>
            <p:nvGrpSpPr>
              <p:cNvPr id="144" name="Google Shape;144;p6"/>
              <p:cNvGrpSpPr/>
              <p:nvPr/>
            </p:nvGrpSpPr>
            <p:grpSpPr>
              <a:xfrm>
                <a:off x="968" y="2067"/>
                <a:ext cx="1912" cy="182"/>
                <a:chOff x="968" y="2070"/>
                <a:chExt cx="1912" cy="182"/>
              </a:xfrm>
            </p:grpSpPr>
            <p:grpSp>
              <p:nvGrpSpPr>
                <p:cNvPr id="145" name="Google Shape;145;p6"/>
                <p:cNvGrpSpPr/>
                <p:nvPr/>
              </p:nvGrpSpPr>
              <p:grpSpPr>
                <a:xfrm>
                  <a:off x="968" y="2070"/>
                  <a:ext cx="1912" cy="182"/>
                  <a:chOff x="968" y="2070"/>
                  <a:chExt cx="1912" cy="182"/>
                </a:xfrm>
              </p:grpSpPr>
              <p:sp>
                <p:nvSpPr>
                  <p:cNvPr id="146" name="Google Shape;146;p6"/>
                  <p:cNvSpPr/>
                  <p:nvPr/>
                </p:nvSpPr>
                <p:spPr>
                  <a:xfrm>
                    <a:off x="1637" y="2113"/>
                    <a:ext cx="1243" cy="96"/>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47" name="Google Shape;147;p6"/>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48" name="Google Shape;148;p6"/>
                  <p:cNvSpPr/>
                  <p:nvPr/>
                </p:nvSpPr>
                <p:spPr>
                  <a:xfrm>
                    <a:off x="968" y="2070"/>
                    <a:ext cx="579" cy="182"/>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49" name="Google Shape;149;p6"/>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50" name="Google Shape;150;p6"/>
                <p:cNvGrpSpPr/>
                <p:nvPr/>
              </p:nvGrpSpPr>
              <p:grpSpPr>
                <a:xfrm>
                  <a:off x="1016" y="2088"/>
                  <a:ext cx="320" cy="144"/>
                  <a:chOff x="1016" y="2088"/>
                  <a:chExt cx="320" cy="144"/>
                </a:xfrm>
              </p:grpSpPr>
              <p:grpSp>
                <p:nvGrpSpPr>
                  <p:cNvPr id="151" name="Google Shape;151;p6"/>
                  <p:cNvGrpSpPr/>
                  <p:nvPr/>
                </p:nvGrpSpPr>
                <p:grpSpPr>
                  <a:xfrm>
                    <a:off x="1016" y="2088"/>
                    <a:ext cx="320" cy="36"/>
                    <a:chOff x="1016" y="2088"/>
                    <a:chExt cx="320" cy="36"/>
                  </a:xfrm>
                </p:grpSpPr>
                <p:sp>
                  <p:nvSpPr>
                    <p:cNvPr id="152" name="Google Shape;152;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53" name="Google Shape;153;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54" name="Google Shape;154;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55" name="Google Shape;155;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56" name="Google Shape;156;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57" name="Google Shape;157;p6"/>
                  <p:cNvGrpSpPr/>
                  <p:nvPr/>
                </p:nvGrpSpPr>
                <p:grpSpPr>
                  <a:xfrm>
                    <a:off x="1016" y="2196"/>
                    <a:ext cx="320" cy="36"/>
                    <a:chOff x="1016" y="2088"/>
                    <a:chExt cx="320" cy="36"/>
                  </a:xfrm>
                </p:grpSpPr>
                <p:sp>
                  <p:nvSpPr>
                    <p:cNvPr id="158" name="Google Shape;158;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59" name="Google Shape;159;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60" name="Google Shape;160;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61" name="Google Shape;161;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62" name="Google Shape;162;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grpSp>
          <p:grpSp>
            <p:nvGrpSpPr>
              <p:cNvPr id="163" name="Google Shape;163;p6"/>
              <p:cNvGrpSpPr/>
              <p:nvPr/>
            </p:nvGrpSpPr>
            <p:grpSpPr>
              <a:xfrm flipH="1">
                <a:off x="2880" y="2067"/>
                <a:ext cx="1912" cy="182"/>
                <a:chOff x="968" y="2070"/>
                <a:chExt cx="1912" cy="182"/>
              </a:xfrm>
            </p:grpSpPr>
            <p:grpSp>
              <p:nvGrpSpPr>
                <p:cNvPr id="164" name="Google Shape;164;p6"/>
                <p:cNvGrpSpPr/>
                <p:nvPr/>
              </p:nvGrpSpPr>
              <p:grpSpPr>
                <a:xfrm>
                  <a:off x="968" y="2070"/>
                  <a:ext cx="1912" cy="182"/>
                  <a:chOff x="968" y="2070"/>
                  <a:chExt cx="1912" cy="182"/>
                </a:xfrm>
              </p:grpSpPr>
              <p:sp>
                <p:nvSpPr>
                  <p:cNvPr id="165" name="Google Shape;165;p6"/>
                  <p:cNvSpPr/>
                  <p:nvPr/>
                </p:nvSpPr>
                <p:spPr>
                  <a:xfrm>
                    <a:off x="1637" y="2113"/>
                    <a:ext cx="1243" cy="96"/>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66" name="Google Shape;166;p6"/>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167" name="Google Shape;167;p6"/>
                  <p:cNvSpPr/>
                  <p:nvPr/>
                </p:nvSpPr>
                <p:spPr>
                  <a:xfrm>
                    <a:off x="968" y="2070"/>
                    <a:ext cx="579" cy="182"/>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68" name="Google Shape;168;p6"/>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69" name="Google Shape;169;p6"/>
                <p:cNvGrpSpPr/>
                <p:nvPr/>
              </p:nvGrpSpPr>
              <p:grpSpPr>
                <a:xfrm>
                  <a:off x="1016" y="2088"/>
                  <a:ext cx="320" cy="144"/>
                  <a:chOff x="1016" y="2088"/>
                  <a:chExt cx="320" cy="144"/>
                </a:xfrm>
              </p:grpSpPr>
              <p:grpSp>
                <p:nvGrpSpPr>
                  <p:cNvPr id="170" name="Google Shape;170;p6"/>
                  <p:cNvGrpSpPr/>
                  <p:nvPr/>
                </p:nvGrpSpPr>
                <p:grpSpPr>
                  <a:xfrm>
                    <a:off x="1016" y="2088"/>
                    <a:ext cx="320" cy="36"/>
                    <a:chOff x="1016" y="2088"/>
                    <a:chExt cx="320" cy="36"/>
                  </a:xfrm>
                </p:grpSpPr>
                <p:sp>
                  <p:nvSpPr>
                    <p:cNvPr id="171" name="Google Shape;171;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2" name="Google Shape;172;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3" name="Google Shape;173;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4" name="Google Shape;174;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5" name="Google Shape;175;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nvGrpSpPr>
                  <p:cNvPr id="176" name="Google Shape;176;p6"/>
                  <p:cNvGrpSpPr/>
                  <p:nvPr/>
                </p:nvGrpSpPr>
                <p:grpSpPr>
                  <a:xfrm>
                    <a:off x="1016" y="2196"/>
                    <a:ext cx="320" cy="36"/>
                    <a:chOff x="1016" y="2088"/>
                    <a:chExt cx="320" cy="36"/>
                  </a:xfrm>
                </p:grpSpPr>
                <p:sp>
                  <p:nvSpPr>
                    <p:cNvPr id="177" name="Google Shape;177;p6"/>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8" name="Google Shape;178;p6"/>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79" name="Google Shape;179;p6"/>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80" name="Google Shape;180;p6"/>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81" name="Google Shape;181;p6"/>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grpSp>
          </p:grpSp>
        </p:grpSp>
        <p:sp>
          <p:nvSpPr>
            <p:cNvPr id="182" name="Google Shape;182;p6"/>
            <p:cNvSpPr/>
            <p:nvPr/>
          </p:nvSpPr>
          <p:spPr>
            <a:xfrm>
              <a:off x="1102" y="1138"/>
              <a:ext cx="2869" cy="230"/>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grpSp>
      <p:sp>
        <p:nvSpPr>
          <p:cNvPr id="183" name="Google Shape;183;p6"/>
          <p:cNvSpPr/>
          <p:nvPr/>
        </p:nvSpPr>
        <p:spPr>
          <a:xfrm>
            <a:off x="2783632" y="4071784"/>
            <a:ext cx="4554537" cy="365125"/>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84" name="Google Shape;184;p6"/>
          <p:cNvSpPr txBox="1"/>
          <p:nvPr/>
        </p:nvSpPr>
        <p:spPr>
          <a:xfrm>
            <a:off x="8563024" y="1196752"/>
            <a:ext cx="2147888" cy="16256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u="none">
                <a:solidFill>
                  <a:schemeClr val="dk1"/>
                </a:solidFill>
                <a:latin typeface="Arial Narrow"/>
                <a:ea typeface="Arial Narrow"/>
                <a:cs typeface="Arial Narrow"/>
                <a:sym typeface="Arial Narrow"/>
              </a:rPr>
              <a:t>Buckling- Restrained Brace:</a:t>
            </a:r>
            <a:br>
              <a:rPr lang="en-US" sz="2000" b="1" u="none">
                <a:solidFill>
                  <a:schemeClr val="dk1"/>
                </a:solidFill>
                <a:latin typeface="Arial Narrow"/>
                <a:ea typeface="Arial Narrow"/>
                <a:cs typeface="Arial Narrow"/>
                <a:sym typeface="Arial Narrow"/>
              </a:rPr>
            </a:br>
            <a:r>
              <a:rPr lang="en-US" sz="2000" b="1" u="none">
                <a:solidFill>
                  <a:schemeClr val="dk1"/>
                </a:solidFill>
                <a:latin typeface="Arial Narrow"/>
                <a:ea typeface="Arial Narrow"/>
                <a:cs typeface="Arial Narrow"/>
                <a:sym typeface="Arial Narrow"/>
              </a:rPr>
              <a:t>Steel Core</a:t>
            </a:r>
            <a:br>
              <a:rPr lang="en-US" sz="2000" b="1" u="none">
                <a:solidFill>
                  <a:schemeClr val="dk1"/>
                </a:solidFill>
                <a:latin typeface="Arial Narrow"/>
                <a:ea typeface="Arial Narrow"/>
                <a:cs typeface="Arial Narrow"/>
                <a:sym typeface="Arial Narrow"/>
              </a:rPr>
            </a:br>
            <a:r>
              <a:rPr lang="en-US" sz="2000" b="1" u="none">
                <a:solidFill>
                  <a:schemeClr val="dk1"/>
                </a:solidFill>
                <a:latin typeface="Arial Narrow"/>
                <a:ea typeface="Arial Narrow"/>
                <a:cs typeface="Arial Narrow"/>
                <a:sym typeface="Arial Narrow"/>
              </a:rPr>
              <a:t>+</a:t>
            </a:r>
            <a:br>
              <a:rPr lang="en-US" sz="2000" b="1" u="none">
                <a:solidFill>
                  <a:schemeClr val="dk1"/>
                </a:solidFill>
                <a:latin typeface="Arial Narrow"/>
                <a:ea typeface="Arial Narrow"/>
                <a:cs typeface="Arial Narrow"/>
                <a:sym typeface="Arial Narrow"/>
              </a:rPr>
            </a:br>
            <a:r>
              <a:rPr lang="en-US" sz="2000" b="1" u="none">
                <a:solidFill>
                  <a:schemeClr val="dk1"/>
                </a:solidFill>
                <a:latin typeface="Arial Narrow"/>
                <a:ea typeface="Arial Narrow"/>
                <a:cs typeface="Arial Narrow"/>
                <a:sym typeface="Arial Narrow"/>
              </a:rPr>
              <a:t>Casing</a:t>
            </a:r>
            <a:endParaRPr/>
          </a:p>
        </p:txBody>
      </p:sp>
      <p:sp>
        <p:nvSpPr>
          <p:cNvPr id="185" name="Google Shape;185;p6"/>
          <p:cNvSpPr/>
          <p:nvPr/>
        </p:nvSpPr>
        <p:spPr>
          <a:xfrm>
            <a:off x="5214094" y="2843059"/>
            <a:ext cx="227013" cy="606425"/>
          </a:xfrm>
          <a:prstGeom prst="downArrow">
            <a:avLst>
              <a:gd name="adj1" fmla="val 50000"/>
              <a:gd name="adj2" fmla="val 66783"/>
            </a:avLst>
          </a:prstGeom>
          <a:solidFill>
            <a:schemeClr val="accent3"/>
          </a:solidFill>
          <a:ln w="1905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u="none">
              <a:solidFill>
                <a:schemeClr val="dk1"/>
              </a:solidFill>
              <a:latin typeface="Arial Narrow"/>
              <a:ea typeface="Arial Narrow"/>
              <a:cs typeface="Arial Narrow"/>
              <a:sym typeface="Arial Narrow"/>
            </a:endParaRPr>
          </a:p>
        </p:txBody>
      </p:sp>
      <p:sp>
        <p:nvSpPr>
          <p:cNvPr id="186" name="Google Shape;186;p6"/>
          <p:cNvSpPr txBox="1"/>
          <p:nvPr/>
        </p:nvSpPr>
        <p:spPr>
          <a:xfrm>
            <a:off x="8563024" y="4050961"/>
            <a:ext cx="2147888" cy="4064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u="none">
                <a:solidFill>
                  <a:schemeClr val="dk1"/>
                </a:solidFill>
                <a:latin typeface="Arial Narrow"/>
                <a:ea typeface="Arial Narrow"/>
                <a:cs typeface="Arial Narrow"/>
                <a:sym typeface="Arial Narrow"/>
              </a:rPr>
              <a:t>Casing</a:t>
            </a:r>
            <a:endParaRPr/>
          </a:p>
        </p:txBody>
      </p:sp>
      <p:sp>
        <p:nvSpPr>
          <p:cNvPr id="187" name="Google Shape;187;p6"/>
          <p:cNvSpPr txBox="1"/>
          <p:nvPr/>
        </p:nvSpPr>
        <p:spPr>
          <a:xfrm>
            <a:off x="8567787" y="5112999"/>
            <a:ext cx="2147887" cy="40640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u="none">
                <a:solidFill>
                  <a:schemeClr val="dk1"/>
                </a:solidFill>
                <a:latin typeface="Arial Narrow"/>
                <a:ea typeface="Arial Narrow"/>
                <a:cs typeface="Arial Narrow"/>
                <a:sym typeface="Arial Narrow"/>
              </a:rPr>
              <a:t>Steel Core</a:t>
            </a:r>
            <a:endParaRPr/>
          </a:p>
        </p:txBody>
      </p:sp>
    </p:spTree>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2231"/>
        <p:cNvGrpSpPr/>
        <p:nvPr/>
      </p:nvGrpSpPr>
      <p:grpSpPr>
        <a:xfrm>
          <a:off x="0" y="0"/>
          <a:ext cx="0" cy="0"/>
          <a:chOff x="0" y="0"/>
          <a:chExt cx="0" cy="0"/>
        </a:xfrm>
      </p:grpSpPr>
      <p:sp>
        <p:nvSpPr>
          <p:cNvPr id="2232" name="Google Shape;2232;p60"/>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Basic Requirements</a:t>
            </a:r>
            <a:endParaRPr/>
          </a:p>
        </p:txBody>
      </p:sp>
      <p:sp>
        <p:nvSpPr>
          <p:cNvPr id="2233" name="Google Shape;2233;p60"/>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234" name="Google Shape;2234;p60"/>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60</a:t>
            </a:fld>
            <a:endParaRPr/>
          </a:p>
        </p:txBody>
      </p:sp>
      <p:sp>
        <p:nvSpPr>
          <p:cNvPr id="2235" name="Google Shape;2235;p60"/>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F4.5c Protected Zones</a:t>
            </a:r>
            <a:endParaRPr/>
          </a:p>
        </p:txBody>
      </p:sp>
      <p:sp>
        <p:nvSpPr>
          <p:cNvPr id="2236" name="Google Shape;2236;p60"/>
          <p:cNvSpPr txBox="1"/>
          <p:nvPr/>
        </p:nvSpPr>
        <p:spPr>
          <a:xfrm>
            <a:off x="1117508" y="2106206"/>
            <a:ext cx="10211071"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800"/>
              <a:buFont typeface="Arial"/>
              <a:buNone/>
            </a:pPr>
            <a:r>
              <a:rPr lang="en-US" sz="2800" b="0" dirty="0">
                <a:solidFill>
                  <a:schemeClr val="dk1"/>
                </a:solidFill>
                <a:latin typeface="Arial"/>
                <a:ea typeface="Arial"/>
                <a:cs typeface="Arial"/>
                <a:sym typeface="Arial"/>
              </a:rPr>
              <a:t>The </a:t>
            </a:r>
            <a:r>
              <a:rPr lang="en-US" sz="2800" b="1" i="1" dirty="0">
                <a:solidFill>
                  <a:schemeClr val="dk2"/>
                </a:solidFill>
                <a:latin typeface="Arial"/>
                <a:ea typeface="Arial"/>
                <a:cs typeface="Arial"/>
                <a:sym typeface="Arial"/>
              </a:rPr>
              <a:t>protected zone</a:t>
            </a:r>
            <a:r>
              <a:rPr lang="en-US" sz="2800" b="1" i="1" dirty="0">
                <a:solidFill>
                  <a:schemeClr val="dk1"/>
                </a:solidFill>
                <a:latin typeface="Arial"/>
                <a:ea typeface="Arial"/>
                <a:cs typeface="Arial"/>
                <a:sym typeface="Arial"/>
              </a:rPr>
              <a:t> </a:t>
            </a:r>
            <a:r>
              <a:rPr lang="en-US" sz="2800" b="0" dirty="0">
                <a:solidFill>
                  <a:schemeClr val="dk1"/>
                </a:solidFill>
                <a:latin typeface="Arial"/>
                <a:ea typeface="Arial"/>
                <a:cs typeface="Arial"/>
                <a:sym typeface="Arial"/>
              </a:rPr>
              <a:t>shall include the steel core of braces and elements that connect the steel core to the beams and columns and shall satisfy the requirements of Section D1.3.</a:t>
            </a:r>
            <a:endParaRPr dirty="0"/>
          </a:p>
        </p:txBody>
      </p:sp>
      <p:sp>
        <p:nvSpPr>
          <p:cNvPr id="2237" name="Google Shape;2237;p60"/>
          <p:cNvSpPr/>
          <p:nvPr/>
        </p:nvSpPr>
        <p:spPr>
          <a:xfrm>
            <a:off x="2982442" y="3816599"/>
            <a:ext cx="6943343" cy="181588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800"/>
              <a:buFont typeface="Arial"/>
              <a:buNone/>
            </a:pPr>
            <a:r>
              <a:rPr lang="en-US" sz="2800" b="1" i="1">
                <a:solidFill>
                  <a:schemeClr val="dk2"/>
                </a:solidFill>
                <a:latin typeface="Arial"/>
                <a:ea typeface="Arial"/>
                <a:cs typeface="Arial"/>
                <a:sym typeface="Arial"/>
              </a:rPr>
              <a:t>No welded, bolted, screwed or shot in attachments for perimeter edge angles, exterior facades, partitions, duct work, piping, etc.</a:t>
            </a:r>
            <a:endParaRP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2242"/>
        <p:cNvGrpSpPr/>
        <p:nvPr/>
      </p:nvGrpSpPr>
      <p:grpSpPr>
        <a:xfrm>
          <a:off x="0" y="0"/>
          <a:ext cx="0" cy="0"/>
          <a:chOff x="0" y="0"/>
          <a:chExt cx="0" cy="0"/>
        </a:xfrm>
      </p:grpSpPr>
      <p:sp>
        <p:nvSpPr>
          <p:cNvPr id="2243" name="Google Shape;2243;p61"/>
          <p:cNvSpPr txBox="1">
            <a:spLocks noGrp="1"/>
          </p:cNvSpPr>
          <p:nvPr>
            <p:ph type="body" idx="1"/>
          </p:nvPr>
        </p:nvSpPr>
        <p:spPr>
          <a:xfrm>
            <a:off x="383364" y="647894"/>
            <a:ext cx="10945216" cy="40484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400"/>
              <a:buFont typeface="Arial"/>
              <a:buNone/>
            </a:pPr>
            <a:r>
              <a:rPr lang="en-US"/>
              <a:t>Basic Requirements</a:t>
            </a:r>
            <a:endParaRPr/>
          </a:p>
        </p:txBody>
      </p:sp>
      <p:sp>
        <p:nvSpPr>
          <p:cNvPr id="2244" name="Google Shape;2244;p61"/>
          <p:cNvSpPr txBox="1">
            <a:spLocks noGrp="1"/>
          </p:cNvSpPr>
          <p:nvPr>
            <p:ph type="body" idx="2"/>
          </p:nvPr>
        </p:nvSpPr>
        <p:spPr>
          <a:xfrm>
            <a:off x="383364" y="332656"/>
            <a:ext cx="10945216" cy="2880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2"/>
              </a:buClr>
              <a:buSzPts val="1800"/>
              <a:buFont typeface="Arial"/>
              <a:buNone/>
            </a:pPr>
            <a:r>
              <a:rPr lang="en-US"/>
              <a:t>AISC Seismic Provisions - BRBF</a:t>
            </a:r>
            <a:endParaRPr/>
          </a:p>
        </p:txBody>
      </p:sp>
      <p:sp>
        <p:nvSpPr>
          <p:cNvPr id="2245" name="Google Shape;2245;p61"/>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61</a:t>
            </a:fld>
            <a:endParaRPr/>
          </a:p>
        </p:txBody>
      </p:sp>
      <p:sp>
        <p:nvSpPr>
          <p:cNvPr id="2246" name="Google Shape;2246;p61"/>
          <p:cNvSpPr txBox="1"/>
          <p:nvPr/>
        </p:nvSpPr>
        <p:spPr>
          <a:xfrm>
            <a:off x="1117509" y="1594702"/>
            <a:ext cx="10673211" cy="461665"/>
          </a:xfrm>
          <a:prstGeom prst="rect">
            <a:avLst/>
          </a:prstGeom>
          <a:noFill/>
          <a:ln>
            <a:noFill/>
          </a:ln>
        </p:spPr>
        <p:txBody>
          <a:bodyPr spcFirstLastPara="1" wrap="square" lIns="91425" tIns="45700" rIns="91425" bIns="45700" anchor="t" anchorCtr="0">
            <a:spAutoFit/>
          </a:bodyPr>
          <a:lstStyle/>
          <a:p>
            <a:pPr marL="344488" marR="0" lvl="0" indent="-344488" algn="l" rtl="0">
              <a:spcBef>
                <a:spcPts val="0"/>
              </a:spcBef>
              <a:spcAft>
                <a:spcPts val="0"/>
              </a:spcAft>
              <a:buClr>
                <a:schemeClr val="dk1"/>
              </a:buClr>
              <a:buSzPts val="2400"/>
              <a:buFont typeface="Arial"/>
              <a:buNone/>
            </a:pPr>
            <a:r>
              <a:rPr lang="en-US" sz="2400" b="1" u="sng">
                <a:solidFill>
                  <a:schemeClr val="dk1"/>
                </a:solidFill>
                <a:latin typeface="Arial"/>
                <a:ea typeface="Arial"/>
                <a:cs typeface="Arial"/>
                <a:sym typeface="Arial"/>
              </a:rPr>
              <a:t>F4.5c Protected Zones</a:t>
            </a:r>
            <a:endParaRPr/>
          </a:p>
        </p:txBody>
      </p:sp>
      <p:grpSp>
        <p:nvGrpSpPr>
          <p:cNvPr id="2247" name="Google Shape;2247;p61"/>
          <p:cNvGrpSpPr/>
          <p:nvPr/>
        </p:nvGrpSpPr>
        <p:grpSpPr>
          <a:xfrm>
            <a:off x="4682679" y="2225675"/>
            <a:ext cx="163512" cy="4273550"/>
            <a:chOff x="1392" y="1008"/>
            <a:chExt cx="96" cy="2304"/>
          </a:xfrm>
        </p:grpSpPr>
        <p:sp>
          <p:nvSpPr>
            <p:cNvPr id="2248" name="Google Shape;2248;p61"/>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2249" name="Google Shape;2249;p61"/>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2250" name="Google Shape;2250;p61"/>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grpSp>
        <p:nvGrpSpPr>
          <p:cNvPr id="2251" name="Google Shape;2251;p61"/>
          <p:cNvGrpSpPr/>
          <p:nvPr/>
        </p:nvGrpSpPr>
        <p:grpSpPr>
          <a:xfrm>
            <a:off x="7646541" y="2225675"/>
            <a:ext cx="163513" cy="4273550"/>
            <a:chOff x="1392" y="1008"/>
            <a:chExt cx="96" cy="2304"/>
          </a:xfrm>
        </p:grpSpPr>
        <p:sp>
          <p:nvSpPr>
            <p:cNvPr id="2252" name="Google Shape;2252;p61"/>
            <p:cNvSpPr/>
            <p:nvPr/>
          </p:nvSpPr>
          <p:spPr>
            <a:xfrm>
              <a:off x="1392" y="1008"/>
              <a:ext cx="96" cy="2304"/>
            </a:xfrm>
            <a:prstGeom prst="rect">
              <a:avLst/>
            </a:prstGeom>
            <a:gradFill>
              <a:gsLst>
                <a:gs pos="0">
                  <a:srgbClr val="DDDDDD"/>
                </a:gs>
                <a:gs pos="50000">
                  <a:srgbClr val="A3A3A3"/>
                </a:gs>
                <a:gs pos="100000">
                  <a:srgbClr val="DDDDDD"/>
                </a:gs>
              </a:gsLst>
              <a:lin ang="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2253" name="Google Shape;2253;p61"/>
            <p:cNvCxnSpPr/>
            <p:nvPr/>
          </p:nvCxnSpPr>
          <p:spPr>
            <a:xfrm>
              <a:off x="1468" y="1008"/>
              <a:ext cx="0" cy="2304"/>
            </a:xfrm>
            <a:prstGeom prst="straightConnector1">
              <a:avLst/>
            </a:prstGeom>
            <a:noFill/>
            <a:ln w="19050" cap="flat" cmpd="sng">
              <a:solidFill>
                <a:schemeClr val="dk1"/>
              </a:solidFill>
              <a:prstDash val="solid"/>
              <a:round/>
              <a:headEnd type="none" w="med" len="med"/>
              <a:tailEnd type="none" w="med" len="med"/>
            </a:ln>
          </p:spPr>
        </p:cxnSp>
        <p:cxnSp>
          <p:nvCxnSpPr>
            <p:cNvPr id="2254" name="Google Shape;2254;p61"/>
            <p:cNvCxnSpPr/>
            <p:nvPr/>
          </p:nvCxnSpPr>
          <p:spPr>
            <a:xfrm>
              <a:off x="1412" y="1008"/>
              <a:ext cx="0" cy="2304"/>
            </a:xfrm>
            <a:prstGeom prst="straightConnector1">
              <a:avLst/>
            </a:prstGeom>
            <a:noFill/>
            <a:ln w="19050" cap="flat" cmpd="sng">
              <a:solidFill>
                <a:schemeClr val="dk1"/>
              </a:solidFill>
              <a:prstDash val="solid"/>
              <a:round/>
              <a:headEnd type="none" w="med" len="med"/>
              <a:tailEnd type="none" w="med" len="med"/>
            </a:ln>
          </p:spPr>
        </p:cxnSp>
      </p:grpSp>
      <p:sp>
        <p:nvSpPr>
          <p:cNvPr id="2255" name="Google Shape;2255;p61"/>
          <p:cNvSpPr/>
          <p:nvPr/>
        </p:nvSpPr>
        <p:spPr>
          <a:xfrm>
            <a:off x="4435029" y="6499225"/>
            <a:ext cx="1069975" cy="88900"/>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56" name="Google Shape;2256;p61"/>
          <p:cNvSpPr/>
          <p:nvPr/>
        </p:nvSpPr>
        <p:spPr>
          <a:xfrm>
            <a:off x="6987729" y="6499225"/>
            <a:ext cx="1069975" cy="88900"/>
          </a:xfrm>
          <a:prstGeom prst="rect">
            <a:avLst/>
          </a:prstGeom>
          <a:gradFill>
            <a:gsLst>
              <a:gs pos="0">
                <a:srgbClr val="DDDDDD"/>
              </a:gs>
              <a:gs pos="50000">
                <a:srgbClr val="666666"/>
              </a:gs>
              <a:gs pos="100000">
                <a:srgbClr val="DDDDDD"/>
              </a:gs>
            </a:gsLst>
            <a:lin ang="27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2257" name="Google Shape;2257;p61"/>
          <p:cNvGrpSpPr/>
          <p:nvPr/>
        </p:nvGrpSpPr>
        <p:grpSpPr>
          <a:xfrm>
            <a:off x="4846191" y="4362450"/>
            <a:ext cx="2800350" cy="266700"/>
            <a:chOff x="1200" y="2092"/>
            <a:chExt cx="1632" cy="144"/>
          </a:xfrm>
        </p:grpSpPr>
        <p:sp>
          <p:nvSpPr>
            <p:cNvPr id="2258" name="Google Shape;2258;p61"/>
            <p:cNvSpPr/>
            <p:nvPr/>
          </p:nvSpPr>
          <p:spPr>
            <a:xfrm>
              <a:off x="1200" y="2092"/>
              <a:ext cx="1632" cy="144"/>
            </a:xfrm>
            <a:prstGeom prst="rect">
              <a:avLst/>
            </a:prstGeom>
            <a:gradFill>
              <a:gsLst>
                <a:gs pos="0">
                  <a:srgbClr val="DDDDDD"/>
                </a:gs>
                <a:gs pos="100000">
                  <a:srgbClr val="666666"/>
                </a:gs>
              </a:gsLst>
              <a:lin ang="54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2259" name="Google Shape;2259;p61"/>
            <p:cNvCxnSpPr/>
            <p:nvPr/>
          </p:nvCxnSpPr>
          <p:spPr>
            <a:xfrm>
              <a:off x="1200" y="2112"/>
              <a:ext cx="1632" cy="0"/>
            </a:xfrm>
            <a:prstGeom prst="straightConnector1">
              <a:avLst/>
            </a:prstGeom>
            <a:noFill/>
            <a:ln w="12700" cap="flat" cmpd="sng">
              <a:solidFill>
                <a:schemeClr val="dk1"/>
              </a:solidFill>
              <a:prstDash val="solid"/>
              <a:round/>
              <a:headEnd type="none" w="med" len="med"/>
              <a:tailEnd type="none" w="med" len="med"/>
            </a:ln>
          </p:spPr>
        </p:cxnSp>
        <p:cxnSp>
          <p:nvCxnSpPr>
            <p:cNvPr id="2260" name="Google Shape;2260;p61"/>
            <p:cNvCxnSpPr/>
            <p:nvPr/>
          </p:nvCxnSpPr>
          <p:spPr>
            <a:xfrm>
              <a:off x="1200" y="2217"/>
              <a:ext cx="1632" cy="0"/>
            </a:xfrm>
            <a:prstGeom prst="straightConnector1">
              <a:avLst/>
            </a:prstGeom>
            <a:noFill/>
            <a:ln w="12700" cap="flat" cmpd="sng">
              <a:solidFill>
                <a:schemeClr val="dk1"/>
              </a:solidFill>
              <a:prstDash val="solid"/>
              <a:round/>
              <a:headEnd type="none" w="med" len="med"/>
              <a:tailEnd type="none" w="med" len="med"/>
            </a:ln>
          </p:spPr>
        </p:cxnSp>
      </p:grpSp>
      <p:sp>
        <p:nvSpPr>
          <p:cNvPr id="2261" name="Google Shape;2261;p61"/>
          <p:cNvSpPr/>
          <p:nvPr/>
        </p:nvSpPr>
        <p:spPr>
          <a:xfrm>
            <a:off x="4846191" y="5786437"/>
            <a:ext cx="493713" cy="712788"/>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2" name="Google Shape;2262;p61"/>
          <p:cNvSpPr/>
          <p:nvPr/>
        </p:nvSpPr>
        <p:spPr>
          <a:xfrm flipH="1">
            <a:off x="7152829" y="5786437"/>
            <a:ext cx="493712" cy="712788"/>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63" name="Google Shape;2263;p61"/>
          <p:cNvSpPr/>
          <p:nvPr/>
        </p:nvSpPr>
        <p:spPr>
          <a:xfrm>
            <a:off x="5670104" y="4629150"/>
            <a:ext cx="1152525" cy="534987"/>
          </a:xfrm>
          <a:custGeom>
            <a:avLst/>
            <a:gdLst/>
            <a:ahLst/>
            <a:cxnLst/>
            <a:rect l="l" t="t" r="r" b="b"/>
            <a:pathLst>
              <a:path w="672" h="288" extrusionOk="0">
                <a:moveTo>
                  <a:pt x="96" y="0"/>
                </a:moveTo>
                <a:lnTo>
                  <a:pt x="0" y="144"/>
                </a:lnTo>
                <a:lnTo>
                  <a:pt x="144" y="288"/>
                </a:lnTo>
                <a:lnTo>
                  <a:pt x="336" y="182"/>
                </a:lnTo>
                <a:lnTo>
                  <a:pt x="528" y="288"/>
                </a:lnTo>
                <a:lnTo>
                  <a:pt x="672" y="144"/>
                </a:lnTo>
                <a:lnTo>
                  <a:pt x="576" y="0"/>
                </a:lnTo>
                <a:lnTo>
                  <a:pt x="96" y="0"/>
                </a:lnTo>
                <a:close/>
              </a:path>
            </a:pathLst>
          </a:custGeom>
          <a:gradFill>
            <a:gsLst>
              <a:gs pos="0">
                <a:srgbClr val="C0C0C0"/>
              </a:gs>
              <a:gs pos="100000">
                <a:srgbClr val="808080"/>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264" name="Google Shape;2264;p61"/>
          <p:cNvCxnSpPr/>
          <p:nvPr/>
        </p:nvCxnSpPr>
        <p:spPr>
          <a:xfrm rot="10800000">
            <a:off x="6246366" y="4629150"/>
            <a:ext cx="0" cy="357187"/>
          </a:xfrm>
          <a:prstGeom prst="straightConnector1">
            <a:avLst/>
          </a:prstGeom>
          <a:noFill/>
          <a:ln w="19050" cap="flat" cmpd="sng">
            <a:solidFill>
              <a:schemeClr val="lt2"/>
            </a:solidFill>
            <a:prstDash val="solid"/>
            <a:round/>
            <a:headEnd type="none" w="med" len="med"/>
            <a:tailEnd type="none" w="med" len="med"/>
          </a:ln>
        </p:spPr>
      </p:cxnSp>
      <p:grpSp>
        <p:nvGrpSpPr>
          <p:cNvPr id="2265" name="Google Shape;2265;p61"/>
          <p:cNvGrpSpPr/>
          <p:nvPr/>
        </p:nvGrpSpPr>
        <p:grpSpPr>
          <a:xfrm>
            <a:off x="4846191" y="2225675"/>
            <a:ext cx="2800350" cy="266700"/>
            <a:chOff x="1200" y="2092"/>
            <a:chExt cx="1632" cy="144"/>
          </a:xfrm>
        </p:grpSpPr>
        <p:sp>
          <p:nvSpPr>
            <p:cNvPr id="2266" name="Google Shape;2266;p61"/>
            <p:cNvSpPr/>
            <p:nvPr/>
          </p:nvSpPr>
          <p:spPr>
            <a:xfrm>
              <a:off x="1200" y="2092"/>
              <a:ext cx="1632" cy="144"/>
            </a:xfrm>
            <a:prstGeom prst="rect">
              <a:avLst/>
            </a:prstGeom>
            <a:gradFill>
              <a:gsLst>
                <a:gs pos="0">
                  <a:srgbClr val="DDDDDD"/>
                </a:gs>
                <a:gs pos="100000">
                  <a:srgbClr val="666666"/>
                </a:gs>
              </a:gsLst>
              <a:lin ang="5400000" scaled="0"/>
            </a:gra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cxnSp>
          <p:nvCxnSpPr>
            <p:cNvPr id="2267" name="Google Shape;2267;p61"/>
            <p:cNvCxnSpPr/>
            <p:nvPr/>
          </p:nvCxnSpPr>
          <p:spPr>
            <a:xfrm>
              <a:off x="1200" y="2112"/>
              <a:ext cx="1632" cy="0"/>
            </a:xfrm>
            <a:prstGeom prst="straightConnector1">
              <a:avLst/>
            </a:prstGeom>
            <a:noFill/>
            <a:ln w="12700" cap="flat" cmpd="sng">
              <a:solidFill>
                <a:schemeClr val="dk1"/>
              </a:solidFill>
              <a:prstDash val="solid"/>
              <a:round/>
              <a:headEnd type="none" w="med" len="med"/>
              <a:tailEnd type="none" w="med" len="med"/>
            </a:ln>
          </p:spPr>
        </p:cxnSp>
        <p:cxnSp>
          <p:nvCxnSpPr>
            <p:cNvPr id="2268" name="Google Shape;2268;p61"/>
            <p:cNvCxnSpPr/>
            <p:nvPr/>
          </p:nvCxnSpPr>
          <p:spPr>
            <a:xfrm>
              <a:off x="1200" y="2217"/>
              <a:ext cx="1632" cy="0"/>
            </a:xfrm>
            <a:prstGeom prst="straightConnector1">
              <a:avLst/>
            </a:prstGeom>
            <a:noFill/>
            <a:ln w="12700" cap="flat" cmpd="sng">
              <a:solidFill>
                <a:schemeClr val="dk1"/>
              </a:solidFill>
              <a:prstDash val="solid"/>
              <a:round/>
              <a:headEnd type="none" w="med" len="med"/>
              <a:tailEnd type="none" w="med" len="med"/>
            </a:ln>
          </p:spPr>
        </p:cxnSp>
      </p:grpSp>
      <p:sp>
        <p:nvSpPr>
          <p:cNvPr id="2269" name="Google Shape;2269;p61"/>
          <p:cNvSpPr/>
          <p:nvPr/>
        </p:nvSpPr>
        <p:spPr>
          <a:xfrm>
            <a:off x="4846191" y="3649662"/>
            <a:ext cx="493713" cy="712788"/>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0" name="Google Shape;2270;p61"/>
          <p:cNvSpPr/>
          <p:nvPr/>
        </p:nvSpPr>
        <p:spPr>
          <a:xfrm flipH="1">
            <a:off x="7152829" y="3649662"/>
            <a:ext cx="493712" cy="712788"/>
          </a:xfrm>
          <a:custGeom>
            <a:avLst/>
            <a:gdLst/>
            <a:ahLst/>
            <a:cxnLst/>
            <a:rect l="l" t="t" r="r" b="b"/>
            <a:pathLst>
              <a:path w="288" h="384" extrusionOk="0">
                <a:moveTo>
                  <a:pt x="0" y="96"/>
                </a:moveTo>
                <a:lnTo>
                  <a:pt x="144" y="0"/>
                </a:lnTo>
                <a:lnTo>
                  <a:pt x="288" y="144"/>
                </a:lnTo>
                <a:lnTo>
                  <a:pt x="144" y="384"/>
                </a:lnTo>
                <a:lnTo>
                  <a:pt x="0" y="384"/>
                </a:lnTo>
                <a:lnTo>
                  <a:pt x="0" y="96"/>
                </a:lnTo>
                <a:close/>
              </a:path>
            </a:pathLst>
          </a:custGeom>
          <a:gradFill>
            <a:gsLst>
              <a:gs pos="0">
                <a:srgbClr val="DDDDDD"/>
              </a:gs>
              <a:gs pos="100000">
                <a:srgbClr val="666666"/>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1" name="Google Shape;2271;p61"/>
          <p:cNvSpPr/>
          <p:nvPr/>
        </p:nvSpPr>
        <p:spPr>
          <a:xfrm>
            <a:off x="5670104" y="2492375"/>
            <a:ext cx="1152525" cy="534987"/>
          </a:xfrm>
          <a:custGeom>
            <a:avLst/>
            <a:gdLst/>
            <a:ahLst/>
            <a:cxnLst/>
            <a:rect l="l" t="t" r="r" b="b"/>
            <a:pathLst>
              <a:path w="672" h="288" extrusionOk="0">
                <a:moveTo>
                  <a:pt x="96" y="0"/>
                </a:moveTo>
                <a:lnTo>
                  <a:pt x="0" y="144"/>
                </a:lnTo>
                <a:lnTo>
                  <a:pt x="144" y="288"/>
                </a:lnTo>
                <a:lnTo>
                  <a:pt x="336" y="182"/>
                </a:lnTo>
                <a:lnTo>
                  <a:pt x="528" y="288"/>
                </a:lnTo>
                <a:lnTo>
                  <a:pt x="672" y="144"/>
                </a:lnTo>
                <a:lnTo>
                  <a:pt x="576" y="0"/>
                </a:lnTo>
                <a:lnTo>
                  <a:pt x="96" y="0"/>
                </a:lnTo>
                <a:close/>
              </a:path>
            </a:pathLst>
          </a:custGeom>
          <a:gradFill>
            <a:gsLst>
              <a:gs pos="0">
                <a:srgbClr val="C0C0C0"/>
              </a:gs>
              <a:gs pos="100000">
                <a:srgbClr val="808080"/>
              </a:gs>
            </a:gsLst>
            <a:path path="circle">
              <a:fillToRect r="100000" b="100000"/>
            </a:path>
            <a:tileRect l="-100000" t="-100000"/>
          </a:gradFill>
          <a:ln w="1587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cxnSp>
        <p:nvCxnSpPr>
          <p:cNvPr id="2272" name="Google Shape;2272;p61"/>
          <p:cNvCxnSpPr/>
          <p:nvPr/>
        </p:nvCxnSpPr>
        <p:spPr>
          <a:xfrm rot="10800000">
            <a:off x="6246366" y="2492375"/>
            <a:ext cx="0" cy="357187"/>
          </a:xfrm>
          <a:prstGeom prst="straightConnector1">
            <a:avLst/>
          </a:prstGeom>
          <a:noFill/>
          <a:ln w="19050" cap="flat" cmpd="sng">
            <a:solidFill>
              <a:schemeClr val="lt2"/>
            </a:solidFill>
            <a:prstDash val="solid"/>
            <a:round/>
            <a:headEnd type="none" w="med" len="med"/>
            <a:tailEnd type="none" w="med" len="med"/>
          </a:ln>
        </p:spPr>
      </p:cxnSp>
      <p:grpSp>
        <p:nvGrpSpPr>
          <p:cNvPr id="2273" name="Google Shape;2273;p61"/>
          <p:cNvGrpSpPr/>
          <p:nvPr/>
        </p:nvGrpSpPr>
        <p:grpSpPr>
          <a:xfrm rot="-3320640">
            <a:off x="4598233" y="3197955"/>
            <a:ext cx="1803631" cy="301977"/>
            <a:chOff x="871" y="2155"/>
            <a:chExt cx="1136" cy="190"/>
          </a:xfrm>
        </p:grpSpPr>
        <p:sp>
          <p:nvSpPr>
            <p:cNvPr id="2274" name="Google Shape;2274;p61"/>
            <p:cNvSpPr/>
            <p:nvPr/>
          </p:nvSpPr>
          <p:spPr>
            <a:xfrm rot="10759168">
              <a:off x="1150" y="2200"/>
              <a:ext cx="613"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2275" name="Google Shape;2275;p61"/>
            <p:cNvGrpSpPr/>
            <p:nvPr/>
          </p:nvGrpSpPr>
          <p:grpSpPr>
            <a:xfrm>
              <a:off x="1719" y="2155"/>
              <a:ext cx="288" cy="185"/>
              <a:chOff x="1732" y="385"/>
              <a:chExt cx="288" cy="185"/>
            </a:xfrm>
          </p:grpSpPr>
          <p:sp>
            <p:nvSpPr>
              <p:cNvPr id="2276" name="Google Shape;2276;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77" name="Google Shape;2277;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78" name="Google Shape;2278;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79" name="Google Shape;2279;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0" name="Google Shape;2280;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1" name="Google Shape;2281;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2" name="Google Shape;2282;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3" name="Google Shape;2283;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4" name="Google Shape;2284;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285" name="Google Shape;2285;p61"/>
            <p:cNvGrpSpPr/>
            <p:nvPr/>
          </p:nvGrpSpPr>
          <p:grpSpPr>
            <a:xfrm flipH="1">
              <a:off x="871" y="2160"/>
              <a:ext cx="288" cy="185"/>
              <a:chOff x="1732" y="385"/>
              <a:chExt cx="288" cy="185"/>
            </a:xfrm>
          </p:grpSpPr>
          <p:sp>
            <p:nvSpPr>
              <p:cNvPr id="2286" name="Google Shape;2286;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87" name="Google Shape;2287;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8" name="Google Shape;2288;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9" name="Google Shape;2289;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90" name="Google Shape;2290;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91" name="Google Shape;2291;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92" name="Google Shape;2292;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93" name="Google Shape;2293;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94" name="Google Shape;2294;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nvGrpSpPr>
          <p:cNvPr id="2295" name="Google Shape;2295;p61"/>
          <p:cNvGrpSpPr/>
          <p:nvPr/>
        </p:nvGrpSpPr>
        <p:grpSpPr>
          <a:xfrm rot="-3320640">
            <a:off x="4590296" y="5361718"/>
            <a:ext cx="1803631" cy="301976"/>
            <a:chOff x="871" y="2155"/>
            <a:chExt cx="1136" cy="190"/>
          </a:xfrm>
        </p:grpSpPr>
        <p:sp>
          <p:nvSpPr>
            <p:cNvPr id="2296" name="Google Shape;2296;p61"/>
            <p:cNvSpPr/>
            <p:nvPr/>
          </p:nvSpPr>
          <p:spPr>
            <a:xfrm rot="10759168">
              <a:off x="1150" y="2200"/>
              <a:ext cx="613"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2297" name="Google Shape;2297;p61"/>
            <p:cNvGrpSpPr/>
            <p:nvPr/>
          </p:nvGrpSpPr>
          <p:grpSpPr>
            <a:xfrm>
              <a:off x="1719" y="2155"/>
              <a:ext cx="288" cy="185"/>
              <a:chOff x="1732" y="385"/>
              <a:chExt cx="288" cy="185"/>
            </a:xfrm>
          </p:grpSpPr>
          <p:sp>
            <p:nvSpPr>
              <p:cNvPr id="2298" name="Google Shape;2298;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99" name="Google Shape;2299;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0" name="Google Shape;2300;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1" name="Google Shape;2301;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2" name="Google Shape;2302;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3" name="Google Shape;2303;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4" name="Google Shape;2304;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5" name="Google Shape;2305;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06" name="Google Shape;2306;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307" name="Google Shape;2307;p61"/>
            <p:cNvGrpSpPr/>
            <p:nvPr/>
          </p:nvGrpSpPr>
          <p:grpSpPr>
            <a:xfrm flipH="1">
              <a:off x="871" y="2160"/>
              <a:ext cx="288" cy="185"/>
              <a:chOff x="1732" y="385"/>
              <a:chExt cx="288" cy="185"/>
            </a:xfrm>
          </p:grpSpPr>
          <p:sp>
            <p:nvSpPr>
              <p:cNvPr id="2308" name="Google Shape;2308;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09" name="Google Shape;2309;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0" name="Google Shape;2310;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1" name="Google Shape;2311;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2" name="Google Shape;2312;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3" name="Google Shape;2313;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4" name="Google Shape;2314;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5" name="Google Shape;2315;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6" name="Google Shape;2316;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nvGrpSpPr>
          <p:cNvPr id="2317" name="Google Shape;2317;p61"/>
          <p:cNvGrpSpPr/>
          <p:nvPr/>
        </p:nvGrpSpPr>
        <p:grpSpPr>
          <a:xfrm rot="3320640" flipH="1">
            <a:off x="6071818" y="3178905"/>
            <a:ext cx="1803631" cy="301976"/>
            <a:chOff x="871" y="2155"/>
            <a:chExt cx="1136" cy="190"/>
          </a:xfrm>
        </p:grpSpPr>
        <p:sp>
          <p:nvSpPr>
            <p:cNvPr id="2318" name="Google Shape;2318;p61"/>
            <p:cNvSpPr/>
            <p:nvPr/>
          </p:nvSpPr>
          <p:spPr>
            <a:xfrm rot="10759168">
              <a:off x="1150" y="2200"/>
              <a:ext cx="613" cy="96"/>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2319" name="Google Shape;2319;p61"/>
            <p:cNvGrpSpPr/>
            <p:nvPr/>
          </p:nvGrpSpPr>
          <p:grpSpPr>
            <a:xfrm>
              <a:off x="1719" y="2155"/>
              <a:ext cx="288" cy="185"/>
              <a:chOff x="1732" y="385"/>
              <a:chExt cx="288" cy="185"/>
            </a:xfrm>
          </p:grpSpPr>
          <p:sp>
            <p:nvSpPr>
              <p:cNvPr id="2320" name="Google Shape;2320;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21" name="Google Shape;2321;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2" name="Google Shape;2322;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3" name="Google Shape;2323;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4" name="Google Shape;2324;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5" name="Google Shape;2325;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6" name="Google Shape;2326;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7" name="Google Shape;2327;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8" name="Google Shape;2328;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329" name="Google Shape;2329;p61"/>
            <p:cNvGrpSpPr/>
            <p:nvPr/>
          </p:nvGrpSpPr>
          <p:grpSpPr>
            <a:xfrm flipH="1">
              <a:off x="871" y="2160"/>
              <a:ext cx="288" cy="185"/>
              <a:chOff x="1732" y="385"/>
              <a:chExt cx="288" cy="185"/>
            </a:xfrm>
          </p:grpSpPr>
          <p:sp>
            <p:nvSpPr>
              <p:cNvPr id="2330" name="Google Shape;2330;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31" name="Google Shape;2331;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2" name="Google Shape;2332;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3" name="Google Shape;2333;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4" name="Google Shape;2334;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5" name="Google Shape;2335;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6" name="Google Shape;2336;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7" name="Google Shape;2337;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8" name="Google Shape;2338;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sp>
        <p:nvSpPr>
          <p:cNvPr id="2339" name="Google Shape;2339;p61"/>
          <p:cNvSpPr/>
          <p:nvPr/>
        </p:nvSpPr>
        <p:spPr>
          <a:xfrm rot="-7438528" flipH="1">
            <a:off x="6482110" y="5391944"/>
            <a:ext cx="973137" cy="152400"/>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nvGrpSpPr>
          <p:cNvPr id="2340" name="Google Shape;2340;p61"/>
          <p:cNvGrpSpPr/>
          <p:nvPr/>
        </p:nvGrpSpPr>
        <p:grpSpPr>
          <a:xfrm rot="3320640" flipH="1">
            <a:off x="6374405" y="4789102"/>
            <a:ext cx="456647" cy="294039"/>
            <a:chOff x="1732" y="385"/>
            <a:chExt cx="288" cy="185"/>
          </a:xfrm>
        </p:grpSpPr>
        <p:sp>
          <p:nvSpPr>
            <p:cNvPr id="2341" name="Google Shape;2341;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42" name="Google Shape;2342;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3" name="Google Shape;2343;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4" name="Google Shape;2344;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5" name="Google Shape;2345;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6" name="Google Shape;2346;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7" name="Google Shape;2347;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8" name="Google Shape;2348;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9" name="Google Shape;2349;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350" name="Google Shape;2350;p61"/>
          <p:cNvGrpSpPr/>
          <p:nvPr/>
        </p:nvGrpSpPr>
        <p:grpSpPr>
          <a:xfrm rot="3320640">
            <a:off x="7133676" y="5900997"/>
            <a:ext cx="456647" cy="294039"/>
            <a:chOff x="1732" y="385"/>
            <a:chExt cx="288" cy="185"/>
          </a:xfrm>
        </p:grpSpPr>
        <p:sp>
          <p:nvSpPr>
            <p:cNvPr id="2351" name="Google Shape;2351;p61"/>
            <p:cNvSpPr/>
            <p:nvPr/>
          </p:nvSpPr>
          <p:spPr>
            <a:xfrm rot="5359167">
              <a:off x="1673" y="448"/>
              <a:ext cx="182" cy="61"/>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777777"/>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52" name="Google Shape;2352;p61"/>
            <p:cNvSpPr/>
            <p:nvPr/>
          </p:nvSpPr>
          <p:spPr>
            <a:xfrm rot="10759168">
              <a:off x="1788" y="386"/>
              <a:ext cx="231" cy="182"/>
            </a:xfrm>
            <a:prstGeom prst="rect">
              <a:avLst/>
            </a:prstGeom>
            <a:solidFill>
              <a:srgbClr val="777777"/>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3" name="Google Shape;2353;p61"/>
            <p:cNvSpPr/>
            <p:nvPr/>
          </p:nvSpPr>
          <p:spPr>
            <a:xfrm rot="10759168">
              <a:off x="1789" y="463"/>
              <a:ext cx="230" cy="23"/>
            </a:xfrm>
            <a:prstGeom prst="rect">
              <a:avLst/>
            </a:prstGeom>
            <a:gradFill>
              <a:gsLst>
                <a:gs pos="0">
                  <a:srgbClr val="B2B2B2"/>
                </a:gs>
                <a:gs pos="50000">
                  <a:srgbClr val="525252"/>
                </a:gs>
                <a:gs pos="100000">
                  <a:srgbClr val="B2B2B2"/>
                </a:gs>
              </a:gsLst>
              <a:lin ang="5400000" scaled="0"/>
            </a:gradFill>
            <a:ln w="9525" cap="flat" cmpd="sng">
              <a:solidFill>
                <a:schemeClr val="lt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4" name="Google Shape;2354;p61"/>
            <p:cNvSpPr/>
            <p:nvPr/>
          </p:nvSpPr>
          <p:spPr>
            <a:xfrm rot="10759168">
              <a:off x="1972" y="404"/>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5" name="Google Shape;2355;p61"/>
            <p:cNvSpPr/>
            <p:nvPr/>
          </p:nvSpPr>
          <p:spPr>
            <a:xfrm rot="10759168">
              <a:off x="1916" y="406"/>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6" name="Google Shape;2356;p61"/>
            <p:cNvSpPr/>
            <p:nvPr/>
          </p:nvSpPr>
          <p:spPr>
            <a:xfrm rot="10759168">
              <a:off x="1860" y="407"/>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7" name="Google Shape;2357;p61"/>
            <p:cNvSpPr/>
            <p:nvPr/>
          </p:nvSpPr>
          <p:spPr>
            <a:xfrm rot="10759168">
              <a:off x="1976" y="500"/>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8" name="Google Shape;2358;p61"/>
            <p:cNvSpPr/>
            <p:nvPr/>
          </p:nvSpPr>
          <p:spPr>
            <a:xfrm rot="10759168">
              <a:off x="1920" y="502"/>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59" name="Google Shape;2359;p61"/>
            <p:cNvSpPr/>
            <p:nvPr/>
          </p:nvSpPr>
          <p:spPr>
            <a:xfrm rot="10759168">
              <a:off x="1864" y="503"/>
              <a:ext cx="35" cy="35"/>
            </a:xfrm>
            <a:prstGeom prst="ellipse">
              <a:avLst/>
            </a:prstGeom>
            <a:solidFill>
              <a:schemeClr val="lt2"/>
            </a:solidFill>
            <a:ln w="9525" cap="flat" cmpd="sng">
              <a:solidFill>
                <a:schemeClr val="lt2"/>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2360" name="Google Shape;2360;p61"/>
          <p:cNvSpPr/>
          <p:nvPr/>
        </p:nvSpPr>
        <p:spPr>
          <a:xfrm>
            <a:off x="4849366" y="2493962"/>
            <a:ext cx="1400175" cy="1870075"/>
          </a:xfrm>
          <a:custGeom>
            <a:avLst/>
            <a:gdLst/>
            <a:ahLst/>
            <a:cxnLst/>
            <a:rect l="l" t="t" r="r" b="b"/>
            <a:pathLst>
              <a:path w="882" h="1178" extrusionOk="0">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50980"/>
            </a:srgbClr>
          </a:solidFill>
          <a:ln w="22225" cap="flat" cmpd="sng">
            <a:solidFill>
              <a:schemeClr val="dk1"/>
            </a:solidFill>
            <a:prstDash val="dash"/>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1" name="Google Shape;2361;p61"/>
          <p:cNvSpPr/>
          <p:nvPr/>
        </p:nvSpPr>
        <p:spPr>
          <a:xfrm flipH="1">
            <a:off x="6240016" y="2493962"/>
            <a:ext cx="1400175" cy="1870075"/>
          </a:xfrm>
          <a:custGeom>
            <a:avLst/>
            <a:gdLst/>
            <a:ahLst/>
            <a:cxnLst/>
            <a:rect l="l" t="t" r="r" b="b"/>
            <a:pathLst>
              <a:path w="882" h="1178" extrusionOk="0">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49803"/>
            </a:srgbClr>
          </a:solidFill>
          <a:ln w="22225" cap="flat" cmpd="sng">
            <a:solidFill>
              <a:schemeClr val="dk1"/>
            </a:solidFill>
            <a:prstDash val="dash"/>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2" name="Google Shape;2362;p61"/>
          <p:cNvSpPr/>
          <p:nvPr/>
        </p:nvSpPr>
        <p:spPr>
          <a:xfrm>
            <a:off x="4854129" y="4613275"/>
            <a:ext cx="1400175" cy="1870075"/>
          </a:xfrm>
          <a:custGeom>
            <a:avLst/>
            <a:gdLst/>
            <a:ahLst/>
            <a:cxnLst/>
            <a:rect l="l" t="t" r="r" b="b"/>
            <a:pathLst>
              <a:path w="882" h="1178" extrusionOk="0">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49803"/>
            </a:srgbClr>
          </a:solidFill>
          <a:ln w="22225" cap="flat" cmpd="sng">
            <a:solidFill>
              <a:schemeClr val="dk1"/>
            </a:solidFill>
            <a:prstDash val="dash"/>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3" name="Google Shape;2363;p61"/>
          <p:cNvSpPr/>
          <p:nvPr/>
        </p:nvSpPr>
        <p:spPr>
          <a:xfrm flipH="1">
            <a:off x="6244779" y="4613275"/>
            <a:ext cx="1400175" cy="1870075"/>
          </a:xfrm>
          <a:custGeom>
            <a:avLst/>
            <a:gdLst/>
            <a:ahLst/>
            <a:cxnLst/>
            <a:rect l="l" t="t" r="r" b="b"/>
            <a:pathLst>
              <a:path w="882" h="1178" extrusionOk="0">
                <a:moveTo>
                  <a:pt x="878" y="0"/>
                </a:moveTo>
                <a:lnTo>
                  <a:pt x="622" y="0"/>
                </a:lnTo>
                <a:lnTo>
                  <a:pt x="516" y="168"/>
                </a:lnTo>
                <a:lnTo>
                  <a:pt x="538" y="190"/>
                </a:lnTo>
                <a:lnTo>
                  <a:pt x="528" y="204"/>
                </a:lnTo>
                <a:lnTo>
                  <a:pt x="530" y="270"/>
                </a:lnTo>
                <a:lnTo>
                  <a:pt x="206" y="752"/>
                </a:lnTo>
                <a:lnTo>
                  <a:pt x="180" y="756"/>
                </a:lnTo>
                <a:lnTo>
                  <a:pt x="154" y="730"/>
                </a:lnTo>
                <a:lnTo>
                  <a:pt x="0" y="842"/>
                </a:lnTo>
                <a:lnTo>
                  <a:pt x="0" y="1178"/>
                </a:lnTo>
                <a:lnTo>
                  <a:pt x="152" y="1178"/>
                </a:lnTo>
                <a:lnTo>
                  <a:pt x="312" y="894"/>
                </a:lnTo>
                <a:lnTo>
                  <a:pt x="292" y="874"/>
                </a:lnTo>
                <a:lnTo>
                  <a:pt x="290" y="800"/>
                </a:lnTo>
                <a:lnTo>
                  <a:pt x="600" y="330"/>
                </a:lnTo>
                <a:lnTo>
                  <a:pt x="652" y="314"/>
                </a:lnTo>
                <a:lnTo>
                  <a:pt x="674" y="334"/>
                </a:lnTo>
                <a:lnTo>
                  <a:pt x="882" y="210"/>
                </a:lnTo>
                <a:lnTo>
                  <a:pt x="878" y="0"/>
                </a:lnTo>
                <a:close/>
              </a:path>
            </a:pathLst>
          </a:custGeom>
          <a:solidFill>
            <a:srgbClr val="FF0000">
              <a:alpha val="49803"/>
            </a:srgbClr>
          </a:solidFill>
          <a:ln w="22225" cap="flat" cmpd="sng">
            <a:solidFill>
              <a:schemeClr val="dk1"/>
            </a:solidFill>
            <a:prstDash val="dash"/>
            <a:round/>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4" name="Google Shape;2364;p61"/>
          <p:cNvSpPr txBox="1"/>
          <p:nvPr/>
        </p:nvSpPr>
        <p:spPr>
          <a:xfrm>
            <a:off x="8405366" y="2455862"/>
            <a:ext cx="29232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Protected Zones</a:t>
            </a:r>
            <a:endParaRPr/>
          </a:p>
        </p:txBody>
      </p:sp>
      <p:cxnSp>
        <p:nvCxnSpPr>
          <p:cNvPr id="2365" name="Google Shape;2365;p61"/>
          <p:cNvCxnSpPr/>
          <p:nvPr/>
        </p:nvCxnSpPr>
        <p:spPr>
          <a:xfrm flipH="1">
            <a:off x="5670104" y="2644775"/>
            <a:ext cx="2735262" cy="506412"/>
          </a:xfrm>
          <a:prstGeom prst="straightConnector1">
            <a:avLst/>
          </a:prstGeom>
          <a:noFill/>
          <a:ln w="28575" cap="flat" cmpd="sng">
            <a:solidFill>
              <a:schemeClr val="dk1"/>
            </a:solidFill>
            <a:prstDash val="solid"/>
            <a:round/>
            <a:headEnd type="none" w="med" len="med"/>
            <a:tailEnd type="triangle" w="med" len="med"/>
          </a:ln>
        </p:spPr>
      </p:cxnSp>
      <p:sp>
        <p:nvSpPr>
          <p:cNvPr id="2366" name="Google Shape;2366;p61"/>
          <p:cNvSpPr/>
          <p:nvPr/>
        </p:nvSpPr>
        <p:spPr>
          <a:xfrm>
            <a:off x="7081391" y="2665412"/>
            <a:ext cx="1295400" cy="800100"/>
          </a:xfrm>
          <a:custGeom>
            <a:avLst/>
            <a:gdLst/>
            <a:ahLst/>
            <a:cxnLst/>
            <a:rect l="l" t="t" r="r" b="b"/>
            <a:pathLst>
              <a:path w="816" h="504" extrusionOk="0">
                <a:moveTo>
                  <a:pt x="816" y="0"/>
                </a:moveTo>
                <a:lnTo>
                  <a:pt x="0" y="504"/>
                </a:lnTo>
              </a:path>
            </a:pathLst>
          </a:custGeom>
          <a:noFill/>
          <a:ln w="28575" cap="flat" cmpd="sng">
            <a:solidFill>
              <a:schemeClr val="dk1"/>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367" name="Google Shape;2367;p61"/>
          <p:cNvSpPr txBox="1"/>
          <p:nvPr/>
        </p:nvSpPr>
        <p:spPr>
          <a:xfrm>
            <a:off x="8367266" y="4684712"/>
            <a:ext cx="29232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400"/>
              <a:buFont typeface="Arial"/>
              <a:buNone/>
            </a:pPr>
            <a:r>
              <a:rPr lang="en-US" sz="2400" b="1">
                <a:solidFill>
                  <a:schemeClr val="dk1"/>
                </a:solidFill>
                <a:latin typeface="Arial"/>
                <a:ea typeface="Arial"/>
                <a:cs typeface="Arial"/>
                <a:sym typeface="Arial"/>
              </a:rPr>
              <a:t>Protected Zones</a:t>
            </a:r>
            <a:endParaRPr/>
          </a:p>
        </p:txBody>
      </p:sp>
      <p:cxnSp>
        <p:nvCxnSpPr>
          <p:cNvPr id="2368" name="Google Shape;2368;p61"/>
          <p:cNvCxnSpPr/>
          <p:nvPr/>
        </p:nvCxnSpPr>
        <p:spPr>
          <a:xfrm flipH="1">
            <a:off x="5632004" y="4873625"/>
            <a:ext cx="2735262" cy="506412"/>
          </a:xfrm>
          <a:prstGeom prst="straightConnector1">
            <a:avLst/>
          </a:prstGeom>
          <a:noFill/>
          <a:ln w="28575" cap="flat" cmpd="sng">
            <a:solidFill>
              <a:schemeClr val="dk1"/>
            </a:solidFill>
            <a:prstDash val="solid"/>
            <a:round/>
            <a:headEnd type="none" w="med" len="med"/>
            <a:tailEnd type="triangle" w="med" len="med"/>
          </a:ln>
        </p:spPr>
      </p:cxnSp>
      <p:sp>
        <p:nvSpPr>
          <p:cNvPr id="2369" name="Google Shape;2369;p61"/>
          <p:cNvSpPr/>
          <p:nvPr/>
        </p:nvSpPr>
        <p:spPr>
          <a:xfrm>
            <a:off x="7043291" y="4894262"/>
            <a:ext cx="1295400" cy="800100"/>
          </a:xfrm>
          <a:custGeom>
            <a:avLst/>
            <a:gdLst/>
            <a:ahLst/>
            <a:cxnLst/>
            <a:rect l="l" t="t" r="r" b="b"/>
            <a:pathLst>
              <a:path w="816" h="504" extrusionOk="0">
                <a:moveTo>
                  <a:pt x="816" y="0"/>
                </a:moveTo>
                <a:lnTo>
                  <a:pt x="0" y="504"/>
                </a:lnTo>
              </a:path>
            </a:pathLst>
          </a:custGeom>
          <a:noFill/>
          <a:ln w="28575" cap="flat" cmpd="sng">
            <a:solidFill>
              <a:schemeClr val="dk1"/>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2374"/>
        <p:cNvGrpSpPr/>
        <p:nvPr/>
      </p:nvGrpSpPr>
      <p:grpSpPr>
        <a:xfrm>
          <a:off x="0" y="0"/>
          <a:ext cx="0" cy="0"/>
          <a:chOff x="0" y="0"/>
          <a:chExt cx="0" cy="0"/>
        </a:xfrm>
      </p:grpSpPr>
      <p:sp>
        <p:nvSpPr>
          <p:cNvPr id="2375" name="Google Shape;2375;p62"/>
          <p:cNvSpPr txBox="1">
            <a:spLocks noGrp="1"/>
          </p:cNvSpPr>
          <p:nvPr>
            <p:ph type="body" idx="1"/>
          </p:nvPr>
        </p:nvSpPr>
        <p:spPr>
          <a:xfrm>
            <a:off x="693105" y="431870"/>
            <a:ext cx="10945216" cy="980901"/>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rgbClr val="000000"/>
              </a:buClr>
              <a:buSzPts val="3600"/>
              <a:buFont typeface="Arial"/>
              <a:buNone/>
            </a:pPr>
            <a:r>
              <a:rPr lang="en-US"/>
              <a:t>20</a:t>
            </a:r>
            <a:r>
              <a:rPr lang="en-US">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22</a:t>
            </a:r>
            <a:r>
              <a:rPr lang="en-US"/>
              <a:t> AISC Seismic Provisions</a:t>
            </a:r>
            <a:endParaRPr/>
          </a:p>
        </p:txBody>
      </p:sp>
      <p:sp>
        <p:nvSpPr>
          <p:cNvPr id="2376" name="Google Shape;2376;p62"/>
          <p:cNvSpPr txBox="1">
            <a:spLocks noGrp="1"/>
          </p:cNvSpPr>
          <p:nvPr>
            <p:ph type="body" idx="2"/>
          </p:nvPr>
        </p:nvSpPr>
        <p:spPr>
          <a:xfrm>
            <a:off x="693105" y="1700808"/>
            <a:ext cx="10945216" cy="41764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2800"/>
              <a:buFont typeface="Arial"/>
              <a:buNone/>
            </a:pPr>
            <a:r>
              <a:rPr lang="en-US" sz="2800" b="1" u="sng" dirty="0">
                <a:latin typeface="Arial"/>
                <a:ea typeface="Arial"/>
                <a:cs typeface="Arial"/>
                <a:sym typeface="Arial"/>
              </a:rPr>
              <a:t>Section F4. Buckling-Restrained Braced Frames (BFBF)</a:t>
            </a:r>
            <a:endParaRPr dirty="0"/>
          </a:p>
          <a:p>
            <a:pPr marL="0" lvl="0" indent="0" algn="l" rtl="0">
              <a:spcBef>
                <a:spcPts val="1600"/>
              </a:spcBef>
              <a:spcAft>
                <a:spcPts val="0"/>
              </a:spcAft>
              <a:buClr>
                <a:srgbClr val="000000"/>
              </a:buClr>
              <a:buSzPts val="3200"/>
              <a:buFont typeface="Calibri"/>
              <a:buNone/>
            </a:pPr>
            <a:r>
              <a:rPr lang="en-US" dirty="0"/>
              <a:t>	</a:t>
            </a:r>
            <a:r>
              <a:rPr lang="en-US" sz="2400" dirty="0">
                <a:latin typeface="Arial"/>
                <a:ea typeface="Arial"/>
                <a:cs typeface="Arial"/>
                <a:sym typeface="Arial"/>
              </a:rPr>
              <a:t>F4.1	Scope</a:t>
            </a:r>
            <a:endParaRPr dirty="0"/>
          </a:p>
          <a:p>
            <a:pPr marL="0" lvl="0" indent="0" algn="l" rtl="0">
              <a:spcBef>
                <a:spcPts val="1200"/>
              </a:spcBef>
              <a:spcAft>
                <a:spcPts val="0"/>
              </a:spcAft>
              <a:buClr>
                <a:srgbClr val="000000"/>
              </a:buClr>
              <a:buSzPts val="2400"/>
              <a:buFont typeface="Arial"/>
              <a:buNone/>
            </a:pPr>
            <a:r>
              <a:rPr lang="en-US" sz="2400" dirty="0">
                <a:latin typeface="Arial"/>
                <a:ea typeface="Arial"/>
                <a:cs typeface="Arial"/>
                <a:sym typeface="Arial"/>
              </a:rPr>
              <a:t>	F4.2	Basis of Design</a:t>
            </a:r>
            <a:endParaRPr dirty="0"/>
          </a:p>
          <a:p>
            <a:pPr marL="0" lvl="0" indent="0" algn="l" rtl="0">
              <a:spcBef>
                <a:spcPts val="1200"/>
              </a:spcBef>
              <a:spcAft>
                <a:spcPts val="0"/>
              </a:spcAft>
              <a:buClr>
                <a:srgbClr val="000000"/>
              </a:buClr>
              <a:buSzPts val="2400"/>
              <a:buFont typeface="Arial"/>
              <a:buNone/>
            </a:pPr>
            <a:r>
              <a:rPr lang="en-US" sz="2400" dirty="0">
                <a:latin typeface="Arial"/>
                <a:ea typeface="Arial"/>
                <a:cs typeface="Arial"/>
                <a:sym typeface="Arial"/>
              </a:rPr>
              <a:t>	F4.3	Analysis</a:t>
            </a:r>
            <a:endParaRPr dirty="0"/>
          </a:p>
          <a:p>
            <a:pPr marL="0" lvl="0" indent="0" algn="l" rtl="0">
              <a:spcBef>
                <a:spcPts val="1200"/>
              </a:spcBef>
              <a:spcAft>
                <a:spcPts val="0"/>
              </a:spcAft>
              <a:buClr>
                <a:srgbClr val="000000"/>
              </a:buClr>
              <a:buSzPts val="2400"/>
              <a:buFont typeface="Arial"/>
              <a:buNone/>
            </a:pPr>
            <a:r>
              <a:rPr lang="en-US" sz="2400" dirty="0">
                <a:latin typeface="Arial"/>
                <a:ea typeface="Arial"/>
                <a:cs typeface="Arial"/>
                <a:sym typeface="Arial"/>
              </a:rPr>
              <a:t>	F4.4	System Requirements</a:t>
            </a:r>
            <a:endParaRPr dirty="0"/>
          </a:p>
          <a:p>
            <a:pPr marL="0" lvl="0" indent="0" algn="l" rtl="0">
              <a:spcBef>
                <a:spcPts val="1200"/>
              </a:spcBef>
              <a:spcAft>
                <a:spcPts val="0"/>
              </a:spcAft>
              <a:buClr>
                <a:srgbClr val="000000"/>
              </a:buClr>
              <a:buSzPts val="2400"/>
              <a:buFont typeface="Arial"/>
              <a:buNone/>
            </a:pPr>
            <a:r>
              <a:rPr lang="en-US" sz="2400" dirty="0">
                <a:latin typeface="Arial"/>
                <a:ea typeface="Arial"/>
                <a:cs typeface="Arial"/>
                <a:sym typeface="Arial"/>
              </a:rPr>
              <a:t>	F4.5	Members</a:t>
            </a:r>
            <a:endParaRPr dirty="0"/>
          </a:p>
          <a:p>
            <a:pPr marL="0" lvl="0" indent="0" algn="l" rtl="0">
              <a:spcBef>
                <a:spcPts val="1200"/>
              </a:spcBef>
              <a:spcAft>
                <a:spcPts val="0"/>
              </a:spcAft>
              <a:buClr>
                <a:srgbClr val="000000"/>
              </a:buClr>
              <a:buSzPts val="2400"/>
              <a:buFont typeface="Arial"/>
              <a:buNone/>
            </a:pPr>
            <a:r>
              <a:rPr lang="en-US" sz="2400" dirty="0">
                <a:latin typeface="Arial"/>
                <a:ea typeface="Arial"/>
                <a:cs typeface="Arial"/>
                <a:sym typeface="Arial"/>
              </a:rPr>
              <a:t>	F4.6	Connections</a:t>
            </a:r>
            <a:endParaRPr dirty="0"/>
          </a:p>
          <a:p>
            <a:pPr marL="0" lvl="0" indent="0" algn="l" rtl="0">
              <a:spcBef>
                <a:spcPts val="640"/>
              </a:spcBef>
              <a:spcAft>
                <a:spcPts val="0"/>
              </a:spcAft>
              <a:buClr>
                <a:srgbClr val="000000"/>
              </a:buClr>
              <a:buSzPts val="3200"/>
              <a:buFont typeface="Calibri"/>
              <a:buNone/>
            </a:pPr>
            <a:endParaRPr dirty="0"/>
          </a:p>
        </p:txBody>
      </p:sp>
      <p:sp>
        <p:nvSpPr>
          <p:cNvPr id="2377" name="Google Shape;2377;p62"/>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7"/>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Buckling-Restrained Brace </a:t>
            </a:r>
            <a:endParaRPr/>
          </a:p>
        </p:txBody>
      </p:sp>
      <p:sp>
        <p:nvSpPr>
          <p:cNvPr id="194" name="Google Shape;194;p7"/>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grpSp>
        <p:nvGrpSpPr>
          <p:cNvPr id="195" name="Google Shape;195;p7"/>
          <p:cNvGrpSpPr/>
          <p:nvPr/>
        </p:nvGrpSpPr>
        <p:grpSpPr>
          <a:xfrm>
            <a:off x="2041624" y="1857127"/>
            <a:ext cx="6070600" cy="365125"/>
            <a:chOff x="624" y="1138"/>
            <a:chExt cx="3824" cy="230"/>
          </a:xfrm>
        </p:grpSpPr>
        <p:grpSp>
          <p:nvGrpSpPr>
            <p:cNvPr id="196" name="Google Shape;196;p7"/>
            <p:cNvGrpSpPr/>
            <p:nvPr/>
          </p:nvGrpSpPr>
          <p:grpSpPr>
            <a:xfrm>
              <a:off x="624" y="1162"/>
              <a:ext cx="3824" cy="182"/>
              <a:chOff x="968" y="2067"/>
              <a:chExt cx="3824" cy="182"/>
            </a:xfrm>
          </p:grpSpPr>
          <p:grpSp>
            <p:nvGrpSpPr>
              <p:cNvPr id="197" name="Google Shape;197;p7"/>
              <p:cNvGrpSpPr/>
              <p:nvPr/>
            </p:nvGrpSpPr>
            <p:grpSpPr>
              <a:xfrm>
                <a:off x="968" y="2067"/>
                <a:ext cx="1912" cy="182"/>
                <a:chOff x="968" y="2070"/>
                <a:chExt cx="1912" cy="182"/>
              </a:xfrm>
            </p:grpSpPr>
            <p:grpSp>
              <p:nvGrpSpPr>
                <p:cNvPr id="198" name="Google Shape;198;p7"/>
                <p:cNvGrpSpPr/>
                <p:nvPr/>
              </p:nvGrpSpPr>
              <p:grpSpPr>
                <a:xfrm>
                  <a:off x="968" y="2070"/>
                  <a:ext cx="1912" cy="182"/>
                  <a:chOff x="968" y="2070"/>
                  <a:chExt cx="1912" cy="182"/>
                </a:xfrm>
              </p:grpSpPr>
              <p:sp>
                <p:nvSpPr>
                  <p:cNvPr id="199" name="Google Shape;199;p7"/>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0" name="Google Shape;200;p7"/>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01" name="Google Shape;201;p7"/>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2" name="Google Shape;202;p7"/>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03" name="Google Shape;203;p7"/>
                <p:cNvGrpSpPr/>
                <p:nvPr/>
              </p:nvGrpSpPr>
              <p:grpSpPr>
                <a:xfrm>
                  <a:off x="1016" y="2088"/>
                  <a:ext cx="320" cy="144"/>
                  <a:chOff x="1016" y="2088"/>
                  <a:chExt cx="320" cy="144"/>
                </a:xfrm>
              </p:grpSpPr>
              <p:grpSp>
                <p:nvGrpSpPr>
                  <p:cNvPr id="204" name="Google Shape;204;p7"/>
                  <p:cNvGrpSpPr/>
                  <p:nvPr/>
                </p:nvGrpSpPr>
                <p:grpSpPr>
                  <a:xfrm>
                    <a:off x="1016" y="2088"/>
                    <a:ext cx="320" cy="36"/>
                    <a:chOff x="1016" y="2088"/>
                    <a:chExt cx="320" cy="36"/>
                  </a:xfrm>
                </p:grpSpPr>
                <p:sp>
                  <p:nvSpPr>
                    <p:cNvPr id="205" name="Google Shape;205;p7"/>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6" name="Google Shape;206;p7"/>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7" name="Google Shape;207;p7"/>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8" name="Google Shape;208;p7"/>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09" name="Google Shape;209;p7"/>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10" name="Google Shape;210;p7"/>
                  <p:cNvGrpSpPr/>
                  <p:nvPr/>
                </p:nvGrpSpPr>
                <p:grpSpPr>
                  <a:xfrm>
                    <a:off x="1016" y="2196"/>
                    <a:ext cx="320" cy="36"/>
                    <a:chOff x="1016" y="2088"/>
                    <a:chExt cx="320" cy="36"/>
                  </a:xfrm>
                </p:grpSpPr>
                <p:sp>
                  <p:nvSpPr>
                    <p:cNvPr id="211" name="Google Shape;211;p7"/>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2" name="Google Shape;212;p7"/>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3" name="Google Shape;213;p7"/>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4" name="Google Shape;214;p7"/>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5" name="Google Shape;215;p7"/>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216" name="Google Shape;216;p7"/>
              <p:cNvGrpSpPr/>
              <p:nvPr/>
            </p:nvGrpSpPr>
            <p:grpSpPr>
              <a:xfrm flipH="1">
                <a:off x="2880" y="2067"/>
                <a:ext cx="1912" cy="182"/>
                <a:chOff x="968" y="2070"/>
                <a:chExt cx="1912" cy="182"/>
              </a:xfrm>
            </p:grpSpPr>
            <p:grpSp>
              <p:nvGrpSpPr>
                <p:cNvPr id="217" name="Google Shape;217;p7"/>
                <p:cNvGrpSpPr/>
                <p:nvPr/>
              </p:nvGrpSpPr>
              <p:grpSpPr>
                <a:xfrm>
                  <a:off x="968" y="2070"/>
                  <a:ext cx="1912" cy="182"/>
                  <a:chOff x="968" y="2070"/>
                  <a:chExt cx="1912" cy="182"/>
                </a:xfrm>
              </p:grpSpPr>
              <p:sp>
                <p:nvSpPr>
                  <p:cNvPr id="218" name="Google Shape;218;p7"/>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19" name="Google Shape;219;p7"/>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20" name="Google Shape;220;p7"/>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1" name="Google Shape;221;p7"/>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22" name="Google Shape;222;p7"/>
                <p:cNvGrpSpPr/>
                <p:nvPr/>
              </p:nvGrpSpPr>
              <p:grpSpPr>
                <a:xfrm>
                  <a:off x="1016" y="2088"/>
                  <a:ext cx="320" cy="144"/>
                  <a:chOff x="1016" y="2088"/>
                  <a:chExt cx="320" cy="144"/>
                </a:xfrm>
              </p:grpSpPr>
              <p:grpSp>
                <p:nvGrpSpPr>
                  <p:cNvPr id="223" name="Google Shape;223;p7"/>
                  <p:cNvGrpSpPr/>
                  <p:nvPr/>
                </p:nvGrpSpPr>
                <p:grpSpPr>
                  <a:xfrm>
                    <a:off x="1016" y="2088"/>
                    <a:ext cx="320" cy="36"/>
                    <a:chOff x="1016" y="2088"/>
                    <a:chExt cx="320" cy="36"/>
                  </a:xfrm>
                </p:grpSpPr>
                <p:sp>
                  <p:nvSpPr>
                    <p:cNvPr id="224" name="Google Shape;224;p7"/>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5" name="Google Shape;225;p7"/>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6" name="Google Shape;226;p7"/>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7" name="Google Shape;227;p7"/>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28" name="Google Shape;228;p7"/>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29" name="Google Shape;229;p7"/>
                  <p:cNvGrpSpPr/>
                  <p:nvPr/>
                </p:nvGrpSpPr>
                <p:grpSpPr>
                  <a:xfrm>
                    <a:off x="1016" y="2196"/>
                    <a:ext cx="320" cy="36"/>
                    <a:chOff x="1016" y="2088"/>
                    <a:chExt cx="320" cy="36"/>
                  </a:xfrm>
                </p:grpSpPr>
                <p:sp>
                  <p:nvSpPr>
                    <p:cNvPr id="230" name="Google Shape;230;p7"/>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1" name="Google Shape;231;p7"/>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2" name="Google Shape;232;p7"/>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3" name="Google Shape;233;p7"/>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34" name="Google Shape;234;p7"/>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sp>
          <p:nvSpPr>
            <p:cNvPr id="235" name="Google Shape;235;p7"/>
            <p:cNvSpPr/>
            <p:nvPr/>
          </p:nvSpPr>
          <p:spPr>
            <a:xfrm>
              <a:off x="1102" y="1138"/>
              <a:ext cx="2869" cy="230"/>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236" name="Google Shape;236;p7"/>
          <p:cNvSpPr txBox="1"/>
          <p:nvPr/>
        </p:nvSpPr>
        <p:spPr>
          <a:xfrm>
            <a:off x="8264626" y="1289474"/>
            <a:ext cx="3191768" cy="1938992"/>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Buckling- Restrained Brace:</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Steel Core</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Casing</a:t>
            </a:r>
            <a:endParaRPr/>
          </a:p>
        </p:txBody>
      </p:sp>
      <p:cxnSp>
        <p:nvCxnSpPr>
          <p:cNvPr id="237" name="Google Shape;237;p7"/>
          <p:cNvCxnSpPr/>
          <p:nvPr/>
        </p:nvCxnSpPr>
        <p:spPr>
          <a:xfrm rot="10800000">
            <a:off x="5076924" y="1614240"/>
            <a:ext cx="455613" cy="0"/>
          </a:xfrm>
          <a:prstGeom prst="straightConnector1">
            <a:avLst/>
          </a:prstGeom>
          <a:noFill/>
          <a:ln w="38100" cap="flat" cmpd="sng">
            <a:solidFill>
              <a:schemeClr val="dk1"/>
            </a:solidFill>
            <a:prstDash val="solid"/>
            <a:round/>
            <a:headEnd type="none" w="med" len="med"/>
            <a:tailEnd type="triangle" w="med" len="med"/>
          </a:ln>
        </p:spPr>
      </p:cxnSp>
      <p:cxnSp>
        <p:nvCxnSpPr>
          <p:cNvPr id="238" name="Google Shape;238;p7"/>
          <p:cNvCxnSpPr/>
          <p:nvPr/>
        </p:nvCxnSpPr>
        <p:spPr>
          <a:xfrm rot="10800000">
            <a:off x="5076924" y="2449265"/>
            <a:ext cx="455613" cy="0"/>
          </a:xfrm>
          <a:prstGeom prst="straightConnector1">
            <a:avLst/>
          </a:prstGeom>
          <a:noFill/>
          <a:ln w="38100" cap="flat" cmpd="sng">
            <a:solidFill>
              <a:schemeClr val="dk1"/>
            </a:solidFill>
            <a:prstDash val="solid"/>
            <a:round/>
            <a:headEnd type="none" w="med" len="med"/>
            <a:tailEnd type="triangle" w="med" len="med"/>
          </a:ln>
        </p:spPr>
      </p:cxnSp>
      <p:cxnSp>
        <p:nvCxnSpPr>
          <p:cNvPr id="239" name="Google Shape;239;p7"/>
          <p:cNvCxnSpPr/>
          <p:nvPr/>
        </p:nvCxnSpPr>
        <p:spPr>
          <a:xfrm>
            <a:off x="5532537" y="1614240"/>
            <a:ext cx="0" cy="835025"/>
          </a:xfrm>
          <a:prstGeom prst="straightConnector1">
            <a:avLst/>
          </a:prstGeom>
          <a:noFill/>
          <a:ln w="38100" cap="flat" cmpd="sng">
            <a:solidFill>
              <a:schemeClr val="dk1"/>
            </a:solidFill>
            <a:prstDash val="solid"/>
            <a:round/>
            <a:headEnd type="none" w="med" len="med"/>
            <a:tailEnd type="none" w="med" len="med"/>
          </a:ln>
        </p:spPr>
      </p:cxnSp>
      <p:grpSp>
        <p:nvGrpSpPr>
          <p:cNvPr id="240" name="Google Shape;240;p7"/>
          <p:cNvGrpSpPr/>
          <p:nvPr/>
        </p:nvGrpSpPr>
        <p:grpSpPr>
          <a:xfrm>
            <a:off x="4171206" y="3620988"/>
            <a:ext cx="1973262" cy="1593850"/>
            <a:chOff x="2067" y="2351"/>
            <a:chExt cx="1243" cy="1004"/>
          </a:xfrm>
        </p:grpSpPr>
        <p:sp>
          <p:nvSpPr>
            <p:cNvPr id="241" name="Google Shape;241;p7"/>
            <p:cNvSpPr/>
            <p:nvPr/>
          </p:nvSpPr>
          <p:spPr>
            <a:xfrm>
              <a:off x="2067" y="2351"/>
              <a:ext cx="1243" cy="1004"/>
            </a:xfrm>
            <a:prstGeom prst="roundRect">
              <a:avLst>
                <a:gd name="adj" fmla="val 16667"/>
              </a:avLst>
            </a:prstGeom>
            <a:blipFill rotWithShape="1">
              <a:blip r:embed="rId3">
                <a:alphaModFix amt="70000"/>
              </a:blip>
              <a:tile tx="0" ty="0" sx="100000" sy="100000" flip="none" algn="tl"/>
            </a:blipFill>
            <a:ln w="38100" cap="flat" cmpd="sng">
              <a:solidFill>
                <a:srgbClr val="FF0000"/>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42" name="Google Shape;242;p7"/>
            <p:cNvSpPr/>
            <p:nvPr/>
          </p:nvSpPr>
          <p:spPr>
            <a:xfrm>
              <a:off x="2282" y="2781"/>
              <a:ext cx="812" cy="144"/>
            </a:xfrm>
            <a:prstGeom prst="rect">
              <a:avLst/>
            </a:prstGeom>
            <a:gradFill>
              <a:gsLst>
                <a:gs pos="0">
                  <a:srgbClr val="C0C0C0">
                    <a:alpha val="80000"/>
                  </a:srgbClr>
                </a:gs>
                <a:gs pos="50000">
                  <a:srgbClr val="878787"/>
                </a:gs>
                <a:gs pos="100000">
                  <a:srgbClr val="C0C0C0">
                    <a:alpha val="80000"/>
                  </a:srgbClr>
                </a:gs>
              </a:gsLst>
              <a:lin ang="2700000" scaled="0"/>
            </a:gradFill>
            <a:ln w="412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
        <p:nvSpPr>
          <p:cNvPr id="243" name="Google Shape;243;p7"/>
          <p:cNvSpPr txBox="1"/>
          <p:nvPr/>
        </p:nvSpPr>
        <p:spPr>
          <a:xfrm rot="-5400000">
            <a:off x="4592736" y="2220665"/>
            <a:ext cx="682625"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A</a:t>
            </a:r>
            <a:endParaRPr/>
          </a:p>
        </p:txBody>
      </p:sp>
      <p:sp>
        <p:nvSpPr>
          <p:cNvPr id="244" name="Google Shape;244;p7"/>
          <p:cNvSpPr txBox="1"/>
          <p:nvPr/>
        </p:nvSpPr>
        <p:spPr>
          <a:xfrm rot="-5400000">
            <a:off x="4584799" y="1423740"/>
            <a:ext cx="682625" cy="457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A</a:t>
            </a:r>
            <a:endParaRPr/>
          </a:p>
        </p:txBody>
      </p:sp>
      <p:sp>
        <p:nvSpPr>
          <p:cNvPr id="245" name="Google Shape;245;p7"/>
          <p:cNvSpPr txBox="1"/>
          <p:nvPr/>
        </p:nvSpPr>
        <p:spPr>
          <a:xfrm>
            <a:off x="2958356" y="5624413"/>
            <a:ext cx="4402137"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u="sng">
                <a:solidFill>
                  <a:schemeClr val="dk1"/>
                </a:solidFill>
                <a:latin typeface="Arial Narrow"/>
                <a:ea typeface="Arial Narrow"/>
                <a:cs typeface="Arial Narrow"/>
                <a:sym typeface="Arial Narrow"/>
              </a:rPr>
              <a:t>Section A-A</a:t>
            </a:r>
            <a:endParaRPr/>
          </a:p>
        </p:txBody>
      </p:sp>
      <p:cxnSp>
        <p:nvCxnSpPr>
          <p:cNvPr id="246" name="Google Shape;246;p7"/>
          <p:cNvCxnSpPr/>
          <p:nvPr/>
        </p:nvCxnSpPr>
        <p:spPr>
          <a:xfrm rot="10800000" flipH="1">
            <a:off x="5538043" y="3890863"/>
            <a:ext cx="1366838" cy="565150"/>
          </a:xfrm>
          <a:prstGeom prst="straightConnector1">
            <a:avLst/>
          </a:prstGeom>
          <a:noFill/>
          <a:ln w="38100" cap="flat" cmpd="sng">
            <a:solidFill>
              <a:schemeClr val="dk1"/>
            </a:solidFill>
            <a:prstDash val="solid"/>
            <a:round/>
            <a:headEnd type="triangle" w="med" len="med"/>
            <a:tailEnd type="none" w="med" len="med"/>
          </a:ln>
        </p:spPr>
      </p:cxnSp>
      <p:sp>
        <p:nvSpPr>
          <p:cNvPr id="247" name="Google Shape;247;p7"/>
          <p:cNvSpPr txBox="1"/>
          <p:nvPr/>
        </p:nvSpPr>
        <p:spPr>
          <a:xfrm>
            <a:off x="6904881" y="3692425"/>
            <a:ext cx="2046287"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Narrow"/>
              <a:buNone/>
            </a:pPr>
            <a:r>
              <a:rPr lang="en-US" sz="2000" b="1" u="sng">
                <a:solidFill>
                  <a:schemeClr val="dk1"/>
                </a:solidFill>
                <a:latin typeface="Arial Narrow"/>
                <a:ea typeface="Arial Narrow"/>
                <a:cs typeface="Arial Narrow"/>
                <a:sym typeface="Arial Narrow"/>
              </a:rPr>
              <a:t>Steel Core</a:t>
            </a:r>
            <a:endParaRPr/>
          </a:p>
        </p:txBody>
      </p:sp>
      <p:sp>
        <p:nvSpPr>
          <p:cNvPr id="248" name="Google Shape;248;p7"/>
          <p:cNvSpPr/>
          <p:nvPr/>
        </p:nvSpPr>
        <p:spPr>
          <a:xfrm>
            <a:off x="5690443" y="4546500"/>
            <a:ext cx="1190625" cy="419100"/>
          </a:xfrm>
          <a:custGeom>
            <a:avLst/>
            <a:gdLst/>
            <a:ahLst/>
            <a:cxnLst/>
            <a:rect l="l" t="t" r="r" b="b"/>
            <a:pathLst>
              <a:path w="750" h="264" extrusionOk="0">
                <a:moveTo>
                  <a:pt x="0" y="0"/>
                </a:moveTo>
                <a:lnTo>
                  <a:pt x="750" y="264"/>
                </a:lnTo>
              </a:path>
            </a:pathLst>
          </a:custGeom>
          <a:noFill/>
          <a:ln w="38100" cap="flat" cmpd="sng">
            <a:solidFill>
              <a:schemeClr val="dk1"/>
            </a:solidFill>
            <a:prstDash val="solid"/>
            <a:round/>
            <a:headEnd type="triangle" w="med" len="med"/>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49" name="Google Shape;249;p7"/>
          <p:cNvSpPr txBox="1"/>
          <p:nvPr/>
        </p:nvSpPr>
        <p:spPr>
          <a:xfrm>
            <a:off x="6904881" y="4835425"/>
            <a:ext cx="2503487" cy="3968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000"/>
              <a:buFont typeface="Arial Narrow"/>
              <a:buNone/>
            </a:pPr>
            <a:r>
              <a:rPr lang="en-US" sz="2000" b="1" u="sng">
                <a:solidFill>
                  <a:schemeClr val="dk1"/>
                </a:solidFill>
                <a:latin typeface="Arial Narrow"/>
                <a:ea typeface="Arial Narrow"/>
                <a:cs typeface="Arial Narrow"/>
                <a:sym typeface="Arial Narrow"/>
              </a:rPr>
              <a:t>Debonding material</a:t>
            </a:r>
            <a:endParaRPr/>
          </a:p>
        </p:txBody>
      </p:sp>
      <p:sp>
        <p:nvSpPr>
          <p:cNvPr id="250" name="Google Shape;250;p7"/>
          <p:cNvSpPr txBox="1"/>
          <p:nvPr/>
        </p:nvSpPr>
        <p:spPr>
          <a:xfrm>
            <a:off x="1591518" y="3620988"/>
            <a:ext cx="1897063" cy="3968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2000"/>
              <a:buFont typeface="Arial Narrow"/>
              <a:buNone/>
            </a:pPr>
            <a:r>
              <a:rPr lang="en-US" sz="2000" b="1" u="sng">
                <a:solidFill>
                  <a:schemeClr val="dk1"/>
                </a:solidFill>
                <a:latin typeface="Arial Narrow"/>
                <a:ea typeface="Arial Narrow"/>
                <a:cs typeface="Arial Narrow"/>
                <a:sym typeface="Arial Narrow"/>
              </a:rPr>
              <a:t>Casing</a:t>
            </a:r>
            <a:endParaRPr/>
          </a:p>
        </p:txBody>
      </p:sp>
      <p:sp>
        <p:nvSpPr>
          <p:cNvPr id="251" name="Google Shape;251;p7"/>
          <p:cNvSpPr txBox="1"/>
          <p:nvPr/>
        </p:nvSpPr>
        <p:spPr>
          <a:xfrm>
            <a:off x="1667718" y="4089300"/>
            <a:ext cx="1820863" cy="85407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Steel jacket</a:t>
            </a:r>
            <a:endParaRPr/>
          </a:p>
          <a:p>
            <a:pPr marL="0" marR="0" lvl="0" indent="0" algn="r" rtl="0">
              <a:spcBef>
                <a:spcPts val="100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Mortar</a:t>
            </a:r>
            <a:endParaRPr/>
          </a:p>
        </p:txBody>
      </p:sp>
      <p:cxnSp>
        <p:nvCxnSpPr>
          <p:cNvPr id="252" name="Google Shape;252;p7"/>
          <p:cNvCxnSpPr/>
          <p:nvPr/>
        </p:nvCxnSpPr>
        <p:spPr>
          <a:xfrm rot="10800000" flipH="1">
            <a:off x="3488581" y="4017863"/>
            <a:ext cx="682625" cy="285750"/>
          </a:xfrm>
          <a:prstGeom prst="straightConnector1">
            <a:avLst/>
          </a:prstGeom>
          <a:noFill/>
          <a:ln w="38100" cap="flat" cmpd="sng">
            <a:solidFill>
              <a:schemeClr val="dk1"/>
            </a:solidFill>
            <a:prstDash val="solid"/>
            <a:round/>
            <a:headEnd type="none" w="med" len="med"/>
            <a:tailEnd type="triangle" w="med" len="med"/>
          </a:ln>
        </p:spPr>
      </p:cxnSp>
      <p:sp>
        <p:nvSpPr>
          <p:cNvPr id="253" name="Google Shape;253;p7"/>
          <p:cNvSpPr/>
          <p:nvPr/>
        </p:nvSpPr>
        <p:spPr>
          <a:xfrm>
            <a:off x="3433018" y="4389338"/>
            <a:ext cx="890588" cy="347662"/>
          </a:xfrm>
          <a:custGeom>
            <a:avLst/>
            <a:gdLst/>
            <a:ahLst/>
            <a:cxnLst/>
            <a:rect l="l" t="t" r="r" b="b"/>
            <a:pathLst>
              <a:path w="561" h="219" extrusionOk="0">
                <a:moveTo>
                  <a:pt x="0" y="219"/>
                </a:moveTo>
                <a:lnTo>
                  <a:pt x="561" y="0"/>
                </a:lnTo>
              </a:path>
            </a:pathLst>
          </a:custGeom>
          <a:noFill/>
          <a:ln w="38100" cap="flat" cmpd="sng">
            <a:solidFill>
              <a:schemeClr val="dk1"/>
            </a:solidFill>
            <a:prstDash val="solid"/>
            <a:round/>
            <a:headEnd type="none" w="sm" len="sm"/>
            <a:tailEnd type="triangle" w="med" len="med"/>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8"/>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Buckling-Restrained Brace </a:t>
            </a:r>
            <a:endParaRPr/>
          </a:p>
        </p:txBody>
      </p:sp>
      <p:sp>
        <p:nvSpPr>
          <p:cNvPr id="260" name="Google Shape;260;p8"/>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8</a:t>
            </a:fld>
            <a:endParaRPr/>
          </a:p>
        </p:txBody>
      </p:sp>
      <p:grpSp>
        <p:nvGrpSpPr>
          <p:cNvPr id="261" name="Google Shape;261;p8"/>
          <p:cNvGrpSpPr/>
          <p:nvPr/>
        </p:nvGrpSpPr>
        <p:grpSpPr>
          <a:xfrm>
            <a:off x="3059906" y="2170956"/>
            <a:ext cx="6070600" cy="288925"/>
            <a:chOff x="968" y="2067"/>
            <a:chExt cx="3824" cy="182"/>
          </a:xfrm>
        </p:grpSpPr>
        <p:grpSp>
          <p:nvGrpSpPr>
            <p:cNvPr id="262" name="Google Shape;262;p8"/>
            <p:cNvGrpSpPr/>
            <p:nvPr/>
          </p:nvGrpSpPr>
          <p:grpSpPr>
            <a:xfrm>
              <a:off x="968" y="2067"/>
              <a:ext cx="1912" cy="182"/>
              <a:chOff x="968" y="2070"/>
              <a:chExt cx="1912" cy="182"/>
            </a:xfrm>
          </p:grpSpPr>
          <p:grpSp>
            <p:nvGrpSpPr>
              <p:cNvPr id="263" name="Google Shape;263;p8"/>
              <p:cNvGrpSpPr/>
              <p:nvPr/>
            </p:nvGrpSpPr>
            <p:grpSpPr>
              <a:xfrm>
                <a:off x="968" y="2070"/>
                <a:ext cx="1912" cy="182"/>
                <a:chOff x="968" y="2070"/>
                <a:chExt cx="1912" cy="182"/>
              </a:xfrm>
            </p:grpSpPr>
            <p:sp>
              <p:nvSpPr>
                <p:cNvPr id="264" name="Google Shape;264;p8"/>
                <p:cNvSpPr/>
                <p:nvPr/>
              </p:nvSpPr>
              <p:spPr>
                <a:xfrm>
                  <a:off x="1637" y="2113"/>
                  <a:ext cx="1243" cy="96"/>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65" name="Google Shape;265;p8"/>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66" name="Google Shape;266;p8"/>
                <p:cNvSpPr/>
                <p:nvPr/>
              </p:nvSpPr>
              <p:spPr>
                <a:xfrm>
                  <a:off x="968" y="2070"/>
                  <a:ext cx="579" cy="182"/>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67" name="Google Shape;267;p8"/>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68" name="Google Shape;268;p8"/>
              <p:cNvGrpSpPr/>
              <p:nvPr/>
            </p:nvGrpSpPr>
            <p:grpSpPr>
              <a:xfrm>
                <a:off x="1016" y="2088"/>
                <a:ext cx="320" cy="144"/>
                <a:chOff x="1016" y="2088"/>
                <a:chExt cx="320" cy="144"/>
              </a:xfrm>
            </p:grpSpPr>
            <p:grpSp>
              <p:nvGrpSpPr>
                <p:cNvPr id="269" name="Google Shape;269;p8"/>
                <p:cNvGrpSpPr/>
                <p:nvPr/>
              </p:nvGrpSpPr>
              <p:grpSpPr>
                <a:xfrm>
                  <a:off x="1016" y="2088"/>
                  <a:ext cx="320" cy="36"/>
                  <a:chOff x="1016" y="2088"/>
                  <a:chExt cx="320" cy="36"/>
                </a:xfrm>
              </p:grpSpPr>
              <p:sp>
                <p:nvSpPr>
                  <p:cNvPr id="270" name="Google Shape;270;p8"/>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1" name="Google Shape;271;p8"/>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2" name="Google Shape;272;p8"/>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3" name="Google Shape;273;p8"/>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4" name="Google Shape;274;p8"/>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75" name="Google Shape;275;p8"/>
                <p:cNvGrpSpPr/>
                <p:nvPr/>
              </p:nvGrpSpPr>
              <p:grpSpPr>
                <a:xfrm>
                  <a:off x="1016" y="2196"/>
                  <a:ext cx="320" cy="36"/>
                  <a:chOff x="1016" y="2088"/>
                  <a:chExt cx="320" cy="36"/>
                </a:xfrm>
              </p:grpSpPr>
              <p:sp>
                <p:nvSpPr>
                  <p:cNvPr id="276" name="Google Shape;276;p8"/>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7" name="Google Shape;277;p8"/>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8" name="Google Shape;278;p8"/>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79" name="Google Shape;279;p8"/>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80" name="Google Shape;280;p8"/>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281" name="Google Shape;281;p8"/>
            <p:cNvGrpSpPr/>
            <p:nvPr/>
          </p:nvGrpSpPr>
          <p:grpSpPr>
            <a:xfrm flipH="1">
              <a:off x="2880" y="2067"/>
              <a:ext cx="1912" cy="182"/>
              <a:chOff x="968" y="2070"/>
              <a:chExt cx="1912" cy="182"/>
            </a:xfrm>
          </p:grpSpPr>
          <p:grpSp>
            <p:nvGrpSpPr>
              <p:cNvPr id="282" name="Google Shape;282;p8"/>
              <p:cNvGrpSpPr/>
              <p:nvPr/>
            </p:nvGrpSpPr>
            <p:grpSpPr>
              <a:xfrm>
                <a:off x="968" y="2070"/>
                <a:ext cx="1912" cy="182"/>
                <a:chOff x="968" y="2070"/>
                <a:chExt cx="1912" cy="182"/>
              </a:xfrm>
            </p:grpSpPr>
            <p:sp>
              <p:nvSpPr>
                <p:cNvPr id="283" name="Google Shape;283;p8"/>
                <p:cNvSpPr/>
                <p:nvPr/>
              </p:nvSpPr>
              <p:spPr>
                <a:xfrm>
                  <a:off x="1637" y="2113"/>
                  <a:ext cx="1243" cy="96"/>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84" name="Google Shape;284;p8"/>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285" name="Google Shape;285;p8"/>
                <p:cNvSpPr/>
                <p:nvPr/>
              </p:nvSpPr>
              <p:spPr>
                <a:xfrm>
                  <a:off x="968" y="2070"/>
                  <a:ext cx="579" cy="182"/>
                </a:xfrm>
                <a:prstGeom prst="rect">
                  <a:avLst/>
                </a:prstGeom>
                <a:solidFill>
                  <a:srgbClr val="B2B2B2"/>
                </a:solidFill>
                <a:ln w="15875" cap="flat" cmpd="sng">
                  <a:solidFill>
                    <a:schemeClr val="dk2"/>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86" name="Google Shape;286;p8"/>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87" name="Google Shape;287;p8"/>
              <p:cNvGrpSpPr/>
              <p:nvPr/>
            </p:nvGrpSpPr>
            <p:grpSpPr>
              <a:xfrm>
                <a:off x="1016" y="2088"/>
                <a:ext cx="320" cy="144"/>
                <a:chOff x="1016" y="2088"/>
                <a:chExt cx="320" cy="144"/>
              </a:xfrm>
            </p:grpSpPr>
            <p:grpSp>
              <p:nvGrpSpPr>
                <p:cNvPr id="288" name="Google Shape;288;p8"/>
                <p:cNvGrpSpPr/>
                <p:nvPr/>
              </p:nvGrpSpPr>
              <p:grpSpPr>
                <a:xfrm>
                  <a:off x="1016" y="2088"/>
                  <a:ext cx="320" cy="36"/>
                  <a:chOff x="1016" y="2088"/>
                  <a:chExt cx="320" cy="36"/>
                </a:xfrm>
              </p:grpSpPr>
              <p:sp>
                <p:nvSpPr>
                  <p:cNvPr id="289" name="Google Shape;289;p8"/>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0" name="Google Shape;290;p8"/>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1" name="Google Shape;291;p8"/>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2" name="Google Shape;292;p8"/>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3" name="Google Shape;293;p8"/>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294" name="Google Shape;294;p8"/>
                <p:cNvGrpSpPr/>
                <p:nvPr/>
              </p:nvGrpSpPr>
              <p:grpSpPr>
                <a:xfrm>
                  <a:off x="1016" y="2196"/>
                  <a:ext cx="320" cy="36"/>
                  <a:chOff x="1016" y="2088"/>
                  <a:chExt cx="320" cy="36"/>
                </a:xfrm>
              </p:grpSpPr>
              <p:sp>
                <p:nvSpPr>
                  <p:cNvPr id="295" name="Google Shape;295;p8"/>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6" name="Google Shape;296;p8"/>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7" name="Google Shape;297;p8"/>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8" name="Google Shape;298;p8"/>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299" name="Google Shape;299;p8"/>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sp>
        <p:nvSpPr>
          <p:cNvPr id="300" name="Google Shape;300;p8"/>
          <p:cNvSpPr/>
          <p:nvPr/>
        </p:nvSpPr>
        <p:spPr>
          <a:xfrm>
            <a:off x="9305131" y="2164606"/>
            <a:ext cx="835025" cy="227012"/>
          </a:xfrm>
          <a:prstGeom prst="leftArrow">
            <a:avLst>
              <a:gd name="adj1" fmla="val 50000"/>
              <a:gd name="adj2" fmla="val 91958"/>
            </a:avLst>
          </a:prstGeom>
          <a:solidFill>
            <a:schemeClr val="accent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01" name="Google Shape;301;p8"/>
          <p:cNvSpPr/>
          <p:nvPr/>
        </p:nvSpPr>
        <p:spPr>
          <a:xfrm flipH="1">
            <a:off x="2096294" y="2182068"/>
            <a:ext cx="835025" cy="227013"/>
          </a:xfrm>
          <a:prstGeom prst="leftArrow">
            <a:avLst>
              <a:gd name="adj1" fmla="val 50000"/>
              <a:gd name="adj2" fmla="val 91958"/>
            </a:avLst>
          </a:prstGeom>
          <a:solidFill>
            <a:schemeClr val="accent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02" name="Google Shape;302;p8"/>
          <p:cNvSpPr txBox="1"/>
          <p:nvPr/>
        </p:nvSpPr>
        <p:spPr>
          <a:xfrm>
            <a:off x="2085454" y="1675656"/>
            <a:ext cx="84931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P</a:t>
            </a:r>
            <a:endParaRPr/>
          </a:p>
        </p:txBody>
      </p:sp>
      <p:sp>
        <p:nvSpPr>
          <p:cNvPr id="303" name="Google Shape;303;p8"/>
          <p:cNvSpPr txBox="1"/>
          <p:nvPr/>
        </p:nvSpPr>
        <p:spPr>
          <a:xfrm>
            <a:off x="9370492" y="1751856"/>
            <a:ext cx="84931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a:buNone/>
            </a:pPr>
            <a:r>
              <a:rPr lang="en-US" sz="2000" b="1">
                <a:solidFill>
                  <a:schemeClr val="dk1"/>
                </a:solidFill>
                <a:latin typeface="Arial"/>
                <a:ea typeface="Arial"/>
                <a:cs typeface="Arial"/>
                <a:sym typeface="Arial"/>
              </a:rPr>
              <a:t>P</a:t>
            </a:r>
            <a:endParaRPr/>
          </a:p>
        </p:txBody>
      </p:sp>
      <p:sp>
        <p:nvSpPr>
          <p:cNvPr id="304" name="Google Shape;304;p8"/>
          <p:cNvSpPr/>
          <p:nvPr/>
        </p:nvSpPr>
        <p:spPr>
          <a:xfrm>
            <a:off x="3818731" y="2132856"/>
            <a:ext cx="4554538" cy="365125"/>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05" name="Google Shape;305;p8"/>
          <p:cNvSpPr txBox="1"/>
          <p:nvPr/>
        </p:nvSpPr>
        <p:spPr>
          <a:xfrm>
            <a:off x="2164179" y="3183359"/>
            <a:ext cx="531177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i="1">
                <a:solidFill>
                  <a:schemeClr val="dk2"/>
                </a:solidFill>
                <a:latin typeface="Arial"/>
                <a:ea typeface="Arial"/>
                <a:cs typeface="Arial"/>
                <a:sym typeface="Arial"/>
              </a:rPr>
              <a:t>Steel core</a:t>
            </a:r>
            <a:r>
              <a:rPr lang="en-US" sz="2400" b="1" i="1">
                <a:solidFill>
                  <a:schemeClr val="dk1"/>
                </a:solidFill>
                <a:latin typeface="Arial"/>
                <a:ea typeface="Arial"/>
                <a:cs typeface="Arial"/>
                <a:sym typeface="Arial"/>
              </a:rPr>
              <a:t> </a:t>
            </a:r>
            <a:r>
              <a:rPr lang="en-US" sz="2400" b="0">
                <a:solidFill>
                  <a:schemeClr val="dk1"/>
                </a:solidFill>
                <a:latin typeface="Arial"/>
                <a:ea typeface="Arial"/>
                <a:cs typeface="Arial"/>
                <a:sym typeface="Arial"/>
              </a:rPr>
              <a:t>resists entire axial force, P</a:t>
            </a:r>
            <a:endParaRPr/>
          </a:p>
        </p:txBody>
      </p:sp>
      <p:sp>
        <p:nvSpPr>
          <p:cNvPr id="306" name="Google Shape;306;p8"/>
          <p:cNvSpPr txBox="1"/>
          <p:nvPr/>
        </p:nvSpPr>
        <p:spPr>
          <a:xfrm>
            <a:off x="2164179" y="3953147"/>
            <a:ext cx="7989131" cy="134806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2"/>
              </a:buClr>
              <a:buSzPts val="2400"/>
              <a:buFont typeface="Arial"/>
              <a:buNone/>
            </a:pPr>
            <a:r>
              <a:rPr lang="en-US" sz="2400" b="1" i="1">
                <a:solidFill>
                  <a:schemeClr val="dk2"/>
                </a:solidFill>
                <a:latin typeface="Arial"/>
                <a:ea typeface="Arial"/>
                <a:cs typeface="Arial"/>
                <a:sym typeface="Arial"/>
              </a:rPr>
              <a:t>Casing</a:t>
            </a:r>
            <a:r>
              <a:rPr lang="en-US" sz="2400" b="0">
                <a:solidFill>
                  <a:schemeClr val="dk1"/>
                </a:solidFill>
                <a:latin typeface="Arial"/>
                <a:ea typeface="Arial"/>
                <a:cs typeface="Arial"/>
                <a:sym typeface="Arial"/>
              </a:rPr>
              <a:t> is debonded from steel core</a:t>
            </a:r>
            <a:endParaRPr/>
          </a:p>
          <a:p>
            <a:pPr marL="800100" marR="0" lvl="1"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casing does not resist axial force P</a:t>
            </a:r>
            <a:endParaRPr/>
          </a:p>
          <a:p>
            <a:pPr marL="800100" marR="0" lvl="1" indent="-342900" algn="l" rtl="0">
              <a:spcBef>
                <a:spcPts val="480"/>
              </a:spcBef>
              <a:spcAft>
                <a:spcPts val="0"/>
              </a:spcAft>
              <a:buClr>
                <a:schemeClr val="dk1"/>
              </a:buClr>
              <a:buSzPts val="2400"/>
              <a:buFont typeface="Arial"/>
              <a:buChar char="•"/>
            </a:pPr>
            <a:r>
              <a:rPr lang="en-US" sz="2400" b="0" i="0" u="none" strike="noStrike" cap="none">
                <a:solidFill>
                  <a:schemeClr val="dk1"/>
                </a:solidFill>
                <a:latin typeface="Arial"/>
                <a:ea typeface="Arial"/>
                <a:cs typeface="Arial"/>
                <a:sym typeface="Arial"/>
              </a:rPr>
              <a:t>flexural stiffness of casing restrains buckling of core</a:t>
            </a:r>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a:spLocks noGrp="1"/>
          </p:cNvSpPr>
          <p:nvPr>
            <p:ph type="body" idx="2"/>
          </p:nvPr>
        </p:nvSpPr>
        <p:spPr>
          <a:xfrm>
            <a:off x="693105" y="431870"/>
            <a:ext cx="10945216" cy="62086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0000"/>
              </a:buClr>
              <a:buSzPts val="3000"/>
              <a:buFont typeface="Arial"/>
              <a:buNone/>
            </a:pPr>
            <a:r>
              <a:rPr lang="en-US"/>
              <a:t>Buckling-Restrained Brace </a:t>
            </a:r>
            <a:endParaRPr/>
          </a:p>
          <a:p>
            <a:pPr marL="0" lvl="0" indent="0" algn="l" rtl="0">
              <a:spcBef>
                <a:spcPts val="600"/>
              </a:spcBef>
              <a:spcAft>
                <a:spcPts val="0"/>
              </a:spcAft>
              <a:buClr>
                <a:srgbClr val="000000"/>
              </a:buClr>
              <a:buSzPts val="3000"/>
              <a:buFont typeface="Arial"/>
              <a:buNone/>
            </a:pPr>
            <a:endParaRPr/>
          </a:p>
        </p:txBody>
      </p:sp>
      <p:sp>
        <p:nvSpPr>
          <p:cNvPr id="313" name="Google Shape;313;p9"/>
          <p:cNvSpPr txBox="1">
            <a:spLocks noGrp="1"/>
          </p:cNvSpPr>
          <p:nvPr>
            <p:ph type="sldNum" idx="12"/>
          </p:nvPr>
        </p:nvSpPr>
        <p:spPr>
          <a:xfrm>
            <a:off x="8793521" y="6160219"/>
            <a:ext cx="28448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grpSp>
        <p:nvGrpSpPr>
          <p:cNvPr id="314" name="Google Shape;314;p9"/>
          <p:cNvGrpSpPr/>
          <p:nvPr/>
        </p:nvGrpSpPr>
        <p:grpSpPr>
          <a:xfrm>
            <a:off x="1415480" y="4197245"/>
            <a:ext cx="6070600" cy="288925"/>
            <a:chOff x="968" y="2067"/>
            <a:chExt cx="3824" cy="182"/>
          </a:xfrm>
        </p:grpSpPr>
        <p:grpSp>
          <p:nvGrpSpPr>
            <p:cNvPr id="315" name="Google Shape;315;p9"/>
            <p:cNvGrpSpPr/>
            <p:nvPr/>
          </p:nvGrpSpPr>
          <p:grpSpPr>
            <a:xfrm>
              <a:off x="968" y="2067"/>
              <a:ext cx="1912" cy="182"/>
              <a:chOff x="968" y="2070"/>
              <a:chExt cx="1912" cy="182"/>
            </a:xfrm>
          </p:grpSpPr>
          <p:grpSp>
            <p:nvGrpSpPr>
              <p:cNvPr id="316" name="Google Shape;316;p9"/>
              <p:cNvGrpSpPr/>
              <p:nvPr/>
            </p:nvGrpSpPr>
            <p:grpSpPr>
              <a:xfrm>
                <a:off x="968" y="2070"/>
                <a:ext cx="1912" cy="182"/>
                <a:chOff x="968" y="2070"/>
                <a:chExt cx="1912" cy="182"/>
              </a:xfrm>
            </p:grpSpPr>
            <p:sp>
              <p:nvSpPr>
                <p:cNvPr id="317" name="Google Shape;317;p9"/>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18" name="Google Shape;318;p9"/>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19" name="Google Shape;319;p9"/>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20" name="Google Shape;320;p9"/>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21" name="Google Shape;321;p9"/>
              <p:cNvGrpSpPr/>
              <p:nvPr/>
            </p:nvGrpSpPr>
            <p:grpSpPr>
              <a:xfrm>
                <a:off x="1016" y="2088"/>
                <a:ext cx="320" cy="144"/>
                <a:chOff x="1016" y="2088"/>
                <a:chExt cx="320" cy="144"/>
              </a:xfrm>
            </p:grpSpPr>
            <p:grpSp>
              <p:nvGrpSpPr>
                <p:cNvPr id="322" name="Google Shape;322;p9"/>
                <p:cNvGrpSpPr/>
                <p:nvPr/>
              </p:nvGrpSpPr>
              <p:grpSpPr>
                <a:xfrm>
                  <a:off x="1016" y="2088"/>
                  <a:ext cx="320" cy="36"/>
                  <a:chOff x="1016" y="2088"/>
                  <a:chExt cx="320" cy="36"/>
                </a:xfrm>
              </p:grpSpPr>
              <p:sp>
                <p:nvSpPr>
                  <p:cNvPr id="323" name="Google Shape;323;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24" name="Google Shape;324;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25" name="Google Shape;325;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26" name="Google Shape;326;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27" name="Google Shape;327;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28" name="Google Shape;328;p9"/>
                <p:cNvGrpSpPr/>
                <p:nvPr/>
              </p:nvGrpSpPr>
              <p:grpSpPr>
                <a:xfrm>
                  <a:off x="1016" y="2196"/>
                  <a:ext cx="320" cy="36"/>
                  <a:chOff x="1016" y="2088"/>
                  <a:chExt cx="320" cy="36"/>
                </a:xfrm>
              </p:grpSpPr>
              <p:sp>
                <p:nvSpPr>
                  <p:cNvPr id="329" name="Google Shape;329;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0" name="Google Shape;330;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1" name="Google Shape;331;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2" name="Google Shape;332;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3" name="Google Shape;333;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334" name="Google Shape;334;p9"/>
            <p:cNvGrpSpPr/>
            <p:nvPr/>
          </p:nvGrpSpPr>
          <p:grpSpPr>
            <a:xfrm flipH="1">
              <a:off x="2880" y="2067"/>
              <a:ext cx="1912" cy="182"/>
              <a:chOff x="968" y="2070"/>
              <a:chExt cx="1912" cy="182"/>
            </a:xfrm>
          </p:grpSpPr>
          <p:grpSp>
            <p:nvGrpSpPr>
              <p:cNvPr id="335" name="Google Shape;335;p9"/>
              <p:cNvGrpSpPr/>
              <p:nvPr/>
            </p:nvGrpSpPr>
            <p:grpSpPr>
              <a:xfrm>
                <a:off x="968" y="2070"/>
                <a:ext cx="1912" cy="182"/>
                <a:chOff x="968" y="2070"/>
                <a:chExt cx="1912" cy="182"/>
              </a:xfrm>
            </p:grpSpPr>
            <p:sp>
              <p:nvSpPr>
                <p:cNvPr id="336" name="Google Shape;336;p9"/>
                <p:cNvSpPr/>
                <p:nvPr/>
              </p:nvSpPr>
              <p:spPr>
                <a:xfrm>
                  <a:off x="1637" y="2113"/>
                  <a:ext cx="1243" cy="96"/>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7" name="Google Shape;337;p9"/>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38" name="Google Shape;338;p9"/>
                <p:cNvSpPr/>
                <p:nvPr/>
              </p:nvSpPr>
              <p:spPr>
                <a:xfrm>
                  <a:off x="968" y="2070"/>
                  <a:ext cx="579" cy="182"/>
                </a:xfrm>
                <a:prstGeom prst="rect">
                  <a:avLst/>
                </a:prstGeom>
                <a:solidFill>
                  <a:srgbClr val="B2B2B2"/>
                </a:solidFill>
                <a:ln>
                  <a:noFill/>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39" name="Google Shape;339;p9"/>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40" name="Google Shape;340;p9"/>
              <p:cNvGrpSpPr/>
              <p:nvPr/>
            </p:nvGrpSpPr>
            <p:grpSpPr>
              <a:xfrm>
                <a:off x="1016" y="2088"/>
                <a:ext cx="320" cy="144"/>
                <a:chOff x="1016" y="2088"/>
                <a:chExt cx="320" cy="144"/>
              </a:xfrm>
            </p:grpSpPr>
            <p:grpSp>
              <p:nvGrpSpPr>
                <p:cNvPr id="341" name="Google Shape;341;p9"/>
                <p:cNvGrpSpPr/>
                <p:nvPr/>
              </p:nvGrpSpPr>
              <p:grpSpPr>
                <a:xfrm>
                  <a:off x="1016" y="2088"/>
                  <a:ext cx="320" cy="36"/>
                  <a:chOff x="1016" y="2088"/>
                  <a:chExt cx="320" cy="36"/>
                </a:xfrm>
              </p:grpSpPr>
              <p:sp>
                <p:nvSpPr>
                  <p:cNvPr id="342" name="Google Shape;342;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43" name="Google Shape;343;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44" name="Google Shape;344;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45" name="Google Shape;345;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46" name="Google Shape;346;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47" name="Google Shape;347;p9"/>
                <p:cNvGrpSpPr/>
                <p:nvPr/>
              </p:nvGrpSpPr>
              <p:grpSpPr>
                <a:xfrm>
                  <a:off x="1016" y="2196"/>
                  <a:ext cx="320" cy="36"/>
                  <a:chOff x="1016" y="2088"/>
                  <a:chExt cx="320" cy="36"/>
                </a:xfrm>
              </p:grpSpPr>
              <p:sp>
                <p:nvSpPr>
                  <p:cNvPr id="348" name="Google Shape;348;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49" name="Google Shape;349;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50" name="Google Shape;350;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51" name="Google Shape;351;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52" name="Google Shape;352;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grpSp>
        <p:nvGrpSpPr>
          <p:cNvPr id="353" name="Google Shape;353;p9"/>
          <p:cNvGrpSpPr/>
          <p:nvPr/>
        </p:nvGrpSpPr>
        <p:grpSpPr>
          <a:xfrm>
            <a:off x="1415480" y="2424007"/>
            <a:ext cx="6070600" cy="365125"/>
            <a:chOff x="624" y="1138"/>
            <a:chExt cx="3824" cy="230"/>
          </a:xfrm>
        </p:grpSpPr>
        <p:grpSp>
          <p:nvGrpSpPr>
            <p:cNvPr id="354" name="Google Shape;354;p9"/>
            <p:cNvGrpSpPr/>
            <p:nvPr/>
          </p:nvGrpSpPr>
          <p:grpSpPr>
            <a:xfrm>
              <a:off x="624" y="1162"/>
              <a:ext cx="3824" cy="182"/>
              <a:chOff x="968" y="2067"/>
              <a:chExt cx="3824" cy="182"/>
            </a:xfrm>
          </p:grpSpPr>
          <p:grpSp>
            <p:nvGrpSpPr>
              <p:cNvPr id="355" name="Google Shape;355;p9"/>
              <p:cNvGrpSpPr/>
              <p:nvPr/>
            </p:nvGrpSpPr>
            <p:grpSpPr>
              <a:xfrm>
                <a:off x="968" y="2067"/>
                <a:ext cx="1912" cy="182"/>
                <a:chOff x="968" y="2070"/>
                <a:chExt cx="1912" cy="182"/>
              </a:xfrm>
            </p:grpSpPr>
            <p:grpSp>
              <p:nvGrpSpPr>
                <p:cNvPr id="356" name="Google Shape;356;p9"/>
                <p:cNvGrpSpPr/>
                <p:nvPr/>
              </p:nvGrpSpPr>
              <p:grpSpPr>
                <a:xfrm>
                  <a:off x="968" y="2070"/>
                  <a:ext cx="1912" cy="182"/>
                  <a:chOff x="968" y="2070"/>
                  <a:chExt cx="1912" cy="182"/>
                </a:xfrm>
              </p:grpSpPr>
              <p:sp>
                <p:nvSpPr>
                  <p:cNvPr id="357" name="Google Shape;357;p9"/>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58" name="Google Shape;358;p9"/>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59" name="Google Shape;359;p9"/>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60" name="Google Shape;360;p9"/>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61" name="Google Shape;361;p9"/>
                <p:cNvGrpSpPr/>
                <p:nvPr/>
              </p:nvGrpSpPr>
              <p:grpSpPr>
                <a:xfrm>
                  <a:off x="1016" y="2088"/>
                  <a:ext cx="320" cy="144"/>
                  <a:chOff x="1016" y="2088"/>
                  <a:chExt cx="320" cy="144"/>
                </a:xfrm>
              </p:grpSpPr>
              <p:grpSp>
                <p:nvGrpSpPr>
                  <p:cNvPr id="362" name="Google Shape;362;p9"/>
                  <p:cNvGrpSpPr/>
                  <p:nvPr/>
                </p:nvGrpSpPr>
                <p:grpSpPr>
                  <a:xfrm>
                    <a:off x="1016" y="2088"/>
                    <a:ext cx="320" cy="36"/>
                    <a:chOff x="1016" y="2088"/>
                    <a:chExt cx="320" cy="36"/>
                  </a:xfrm>
                </p:grpSpPr>
                <p:sp>
                  <p:nvSpPr>
                    <p:cNvPr id="363" name="Google Shape;363;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64" name="Google Shape;364;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65" name="Google Shape;365;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66" name="Google Shape;366;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67" name="Google Shape;367;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68" name="Google Shape;368;p9"/>
                  <p:cNvGrpSpPr/>
                  <p:nvPr/>
                </p:nvGrpSpPr>
                <p:grpSpPr>
                  <a:xfrm>
                    <a:off x="1016" y="2196"/>
                    <a:ext cx="320" cy="36"/>
                    <a:chOff x="1016" y="2088"/>
                    <a:chExt cx="320" cy="36"/>
                  </a:xfrm>
                </p:grpSpPr>
                <p:sp>
                  <p:nvSpPr>
                    <p:cNvPr id="369" name="Google Shape;369;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0" name="Google Shape;370;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1" name="Google Shape;371;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2" name="Google Shape;372;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3" name="Google Shape;373;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nvGrpSpPr>
              <p:cNvPr id="374" name="Google Shape;374;p9"/>
              <p:cNvGrpSpPr/>
              <p:nvPr/>
            </p:nvGrpSpPr>
            <p:grpSpPr>
              <a:xfrm flipH="1">
                <a:off x="2880" y="2067"/>
                <a:ext cx="1912" cy="182"/>
                <a:chOff x="968" y="2070"/>
                <a:chExt cx="1912" cy="182"/>
              </a:xfrm>
            </p:grpSpPr>
            <p:grpSp>
              <p:nvGrpSpPr>
                <p:cNvPr id="375" name="Google Shape;375;p9"/>
                <p:cNvGrpSpPr/>
                <p:nvPr/>
              </p:nvGrpSpPr>
              <p:grpSpPr>
                <a:xfrm>
                  <a:off x="968" y="2070"/>
                  <a:ext cx="1912" cy="182"/>
                  <a:chOff x="968" y="2070"/>
                  <a:chExt cx="1912" cy="182"/>
                </a:xfrm>
              </p:grpSpPr>
              <p:sp>
                <p:nvSpPr>
                  <p:cNvPr id="376" name="Google Shape;376;p9"/>
                  <p:cNvSpPr/>
                  <p:nvPr/>
                </p:nvSpPr>
                <p:spPr>
                  <a:xfrm>
                    <a:off x="1637" y="2113"/>
                    <a:ext cx="1243" cy="96"/>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7" name="Google Shape;377;p9"/>
                  <p:cNvSpPr/>
                  <p:nvPr/>
                </p:nvSpPr>
                <p:spPr>
                  <a:xfrm rot="-5400000">
                    <a:off x="1504" y="2113"/>
                    <a:ext cx="182" cy="96"/>
                  </a:xfrm>
                  <a:custGeom>
                    <a:avLst/>
                    <a:gdLst/>
                    <a:ahLst/>
                    <a:cxnLst/>
                    <a:rect l="l" t="t" r="r" b="b"/>
                    <a:pathLst>
                      <a:path w="21600" h="21600" extrusionOk="0">
                        <a:moveTo>
                          <a:pt x="0" y="0"/>
                        </a:moveTo>
                        <a:lnTo>
                          <a:pt x="5400" y="21600"/>
                        </a:lnTo>
                        <a:lnTo>
                          <a:pt x="16200" y="21600"/>
                        </a:lnTo>
                        <a:lnTo>
                          <a:pt x="21600" y="0"/>
                        </a:lnTo>
                        <a:lnTo>
                          <a:pt x="0" y="0"/>
                        </a:lnTo>
                        <a:close/>
                      </a:path>
                    </a:pathLst>
                  </a:cu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
                <p:nvSpPr>
                  <p:cNvPr id="378" name="Google Shape;378;p9"/>
                  <p:cNvSpPr/>
                  <p:nvPr/>
                </p:nvSpPr>
                <p:spPr>
                  <a:xfrm>
                    <a:off x="968" y="2070"/>
                    <a:ext cx="579" cy="182"/>
                  </a:xfrm>
                  <a:prstGeom prst="rect">
                    <a:avLst/>
                  </a:prstGeom>
                  <a:solidFill>
                    <a:srgbClr val="B2B2B2"/>
                  </a:solidFill>
                  <a:ln w="1587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79" name="Google Shape;379;p9"/>
                  <p:cNvSpPr/>
                  <p:nvPr/>
                </p:nvSpPr>
                <p:spPr>
                  <a:xfrm>
                    <a:off x="968" y="2149"/>
                    <a:ext cx="621" cy="23"/>
                  </a:xfrm>
                  <a:prstGeom prst="rect">
                    <a:avLst/>
                  </a:prstGeom>
                  <a:gradFill>
                    <a:gsLst>
                      <a:gs pos="0">
                        <a:srgbClr val="B2B2B2"/>
                      </a:gs>
                      <a:gs pos="50000">
                        <a:srgbClr val="525252"/>
                      </a:gs>
                      <a:gs pos="100000">
                        <a:srgbClr val="B2B2B2"/>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80" name="Google Shape;380;p9"/>
                <p:cNvGrpSpPr/>
                <p:nvPr/>
              </p:nvGrpSpPr>
              <p:grpSpPr>
                <a:xfrm>
                  <a:off x="1016" y="2088"/>
                  <a:ext cx="320" cy="144"/>
                  <a:chOff x="1016" y="2088"/>
                  <a:chExt cx="320" cy="144"/>
                </a:xfrm>
              </p:grpSpPr>
              <p:grpSp>
                <p:nvGrpSpPr>
                  <p:cNvPr id="381" name="Google Shape;381;p9"/>
                  <p:cNvGrpSpPr/>
                  <p:nvPr/>
                </p:nvGrpSpPr>
                <p:grpSpPr>
                  <a:xfrm>
                    <a:off x="1016" y="2088"/>
                    <a:ext cx="320" cy="36"/>
                    <a:chOff x="1016" y="2088"/>
                    <a:chExt cx="320" cy="36"/>
                  </a:xfrm>
                </p:grpSpPr>
                <p:sp>
                  <p:nvSpPr>
                    <p:cNvPr id="382" name="Google Shape;382;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83" name="Google Shape;383;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84" name="Google Shape;384;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85" name="Google Shape;385;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86" name="Google Shape;386;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nvGrpSpPr>
                  <p:cNvPr id="387" name="Google Shape;387;p9"/>
                  <p:cNvGrpSpPr/>
                  <p:nvPr/>
                </p:nvGrpSpPr>
                <p:grpSpPr>
                  <a:xfrm>
                    <a:off x="1016" y="2196"/>
                    <a:ext cx="320" cy="36"/>
                    <a:chOff x="1016" y="2088"/>
                    <a:chExt cx="320" cy="36"/>
                  </a:xfrm>
                </p:grpSpPr>
                <p:sp>
                  <p:nvSpPr>
                    <p:cNvPr id="388" name="Google Shape;388;p9"/>
                    <p:cNvSpPr/>
                    <p:nvPr/>
                  </p:nvSpPr>
                  <p:spPr>
                    <a:xfrm>
                      <a:off x="1016"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89" name="Google Shape;389;p9"/>
                    <p:cNvSpPr/>
                    <p:nvPr/>
                  </p:nvSpPr>
                  <p:spPr>
                    <a:xfrm>
                      <a:off x="1087" y="2089"/>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90" name="Google Shape;390;p9"/>
                    <p:cNvSpPr/>
                    <p:nvPr/>
                  </p:nvSpPr>
                  <p:spPr>
                    <a:xfrm>
                      <a:off x="1158"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91" name="Google Shape;391;p9"/>
                    <p:cNvSpPr/>
                    <p:nvPr/>
                  </p:nvSpPr>
                  <p:spPr>
                    <a:xfrm>
                      <a:off x="1229"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sp>
                  <p:nvSpPr>
                    <p:cNvPr id="392" name="Google Shape;392;p9"/>
                    <p:cNvSpPr/>
                    <p:nvPr/>
                  </p:nvSpPr>
                  <p:spPr>
                    <a:xfrm>
                      <a:off x="1301" y="2088"/>
                      <a:ext cx="35" cy="35"/>
                    </a:xfrm>
                    <a:prstGeom prst="ellipse">
                      <a:avLst/>
                    </a:prstGeom>
                    <a:solidFill>
                      <a:schemeClr val="lt2"/>
                    </a:solidFill>
                    <a:ln w="9525" cap="flat" cmpd="sng">
                      <a:solidFill>
                        <a:schemeClr val="dk1"/>
                      </a:solidFill>
                      <a:prstDash val="solid"/>
                      <a:round/>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grpSp>
          </p:grpSp>
        </p:grpSp>
        <p:sp>
          <p:nvSpPr>
            <p:cNvPr id="393" name="Google Shape;393;p9"/>
            <p:cNvSpPr/>
            <p:nvPr/>
          </p:nvSpPr>
          <p:spPr>
            <a:xfrm>
              <a:off x="1102" y="1138"/>
              <a:ext cx="2869" cy="230"/>
            </a:xfrm>
            <a:prstGeom prst="rect">
              <a:avLst/>
            </a:prstGeom>
            <a:gradFill>
              <a:gsLst>
                <a:gs pos="0">
                  <a:srgbClr val="FF6600"/>
                </a:gs>
                <a:gs pos="50000">
                  <a:srgbClr val="762F00"/>
                </a:gs>
                <a:gs pos="100000">
                  <a:srgbClr val="FF6600"/>
                </a:gs>
              </a:gsLst>
              <a:lin ang="5400000" scaled="0"/>
            </a:gra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ctr" rtl="0">
                <a:spcBef>
                  <a:spcPts val="0"/>
                </a:spcBef>
                <a:spcAft>
                  <a:spcPts val="0"/>
                </a:spcAft>
                <a:buClr>
                  <a:schemeClr val="dk1"/>
                </a:buClr>
                <a:buSzPts val="2400"/>
                <a:buFont typeface="Arial"/>
                <a:buNone/>
              </a:pPr>
              <a:endParaRPr sz="2400" b="1">
                <a:solidFill>
                  <a:schemeClr val="dk1"/>
                </a:solidFill>
                <a:latin typeface="Arial Narrow"/>
                <a:ea typeface="Arial Narrow"/>
                <a:cs typeface="Arial Narrow"/>
                <a:sym typeface="Arial Narrow"/>
              </a:endParaRPr>
            </a:p>
          </p:txBody>
        </p:sp>
      </p:grpSp>
      <p:sp>
        <p:nvSpPr>
          <p:cNvPr id="394" name="Google Shape;394;p9"/>
          <p:cNvSpPr txBox="1"/>
          <p:nvPr/>
        </p:nvSpPr>
        <p:spPr>
          <a:xfrm>
            <a:off x="7998843" y="1797651"/>
            <a:ext cx="3624385" cy="1569660"/>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Buckling- Restrained Brace:</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Steel Core</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a:t>
            </a:r>
            <a:br>
              <a:rPr lang="en-US" sz="2400" b="1">
                <a:solidFill>
                  <a:schemeClr val="dk1"/>
                </a:solidFill>
                <a:latin typeface="Arial Narrow"/>
                <a:ea typeface="Arial Narrow"/>
                <a:cs typeface="Arial Narrow"/>
                <a:sym typeface="Arial Narrow"/>
              </a:rPr>
            </a:br>
            <a:r>
              <a:rPr lang="en-US" sz="2400" b="1">
                <a:solidFill>
                  <a:schemeClr val="dk1"/>
                </a:solidFill>
                <a:latin typeface="Arial Narrow"/>
                <a:ea typeface="Arial Narrow"/>
                <a:cs typeface="Arial Narrow"/>
                <a:sym typeface="Arial Narrow"/>
              </a:rPr>
              <a:t>Casing</a:t>
            </a:r>
            <a:endParaRPr/>
          </a:p>
        </p:txBody>
      </p:sp>
      <p:sp>
        <p:nvSpPr>
          <p:cNvPr id="395" name="Google Shape;395;p9"/>
          <p:cNvSpPr txBox="1"/>
          <p:nvPr/>
        </p:nvSpPr>
        <p:spPr>
          <a:xfrm>
            <a:off x="8793521" y="4128338"/>
            <a:ext cx="2147888" cy="461665"/>
          </a:xfrm>
          <a:prstGeom prst="rect">
            <a:avLst/>
          </a:prstGeom>
          <a:noFill/>
          <a:ln w="9525" cap="flat" cmpd="sng">
            <a:solidFill>
              <a:schemeClr val="dk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400"/>
              <a:buFont typeface="Arial Narrow"/>
              <a:buNone/>
            </a:pPr>
            <a:r>
              <a:rPr lang="en-US" sz="2400" b="1">
                <a:solidFill>
                  <a:schemeClr val="dk1"/>
                </a:solidFill>
                <a:latin typeface="Arial Narrow"/>
                <a:ea typeface="Arial Narrow"/>
                <a:cs typeface="Arial Narrow"/>
                <a:sym typeface="Arial Narrow"/>
              </a:rPr>
              <a:t>Steel Core</a:t>
            </a:r>
            <a:endParaRPr/>
          </a:p>
        </p:txBody>
      </p:sp>
      <p:cxnSp>
        <p:nvCxnSpPr>
          <p:cNvPr id="396" name="Google Shape;396;p9"/>
          <p:cNvCxnSpPr/>
          <p:nvPr/>
        </p:nvCxnSpPr>
        <p:spPr>
          <a:xfrm>
            <a:off x="2487043" y="4611582"/>
            <a:ext cx="0" cy="606425"/>
          </a:xfrm>
          <a:prstGeom prst="straightConnector1">
            <a:avLst/>
          </a:prstGeom>
          <a:noFill/>
          <a:ln w="28575" cap="flat" cmpd="sng">
            <a:solidFill>
              <a:schemeClr val="dk1"/>
            </a:solidFill>
            <a:prstDash val="solid"/>
            <a:round/>
            <a:headEnd type="none" w="med" len="med"/>
            <a:tailEnd type="none" w="med" len="med"/>
          </a:ln>
        </p:spPr>
      </p:cxnSp>
      <p:cxnSp>
        <p:nvCxnSpPr>
          <p:cNvPr id="397" name="Google Shape;397;p9"/>
          <p:cNvCxnSpPr/>
          <p:nvPr/>
        </p:nvCxnSpPr>
        <p:spPr>
          <a:xfrm>
            <a:off x="6424043" y="4609995"/>
            <a:ext cx="0" cy="606425"/>
          </a:xfrm>
          <a:prstGeom prst="straightConnector1">
            <a:avLst/>
          </a:prstGeom>
          <a:noFill/>
          <a:ln w="28575" cap="flat" cmpd="sng">
            <a:solidFill>
              <a:schemeClr val="dk1"/>
            </a:solidFill>
            <a:prstDash val="solid"/>
            <a:round/>
            <a:headEnd type="none" w="med" len="med"/>
            <a:tailEnd type="none" w="med" len="med"/>
          </a:ln>
        </p:spPr>
      </p:cxnSp>
      <p:cxnSp>
        <p:nvCxnSpPr>
          <p:cNvPr id="398" name="Google Shape;398;p9"/>
          <p:cNvCxnSpPr/>
          <p:nvPr/>
        </p:nvCxnSpPr>
        <p:spPr>
          <a:xfrm>
            <a:off x="2487043" y="5065607"/>
            <a:ext cx="3927475" cy="0"/>
          </a:xfrm>
          <a:prstGeom prst="straightConnector1">
            <a:avLst/>
          </a:prstGeom>
          <a:noFill/>
          <a:ln w="19050" cap="flat" cmpd="sng">
            <a:solidFill>
              <a:schemeClr val="dk1"/>
            </a:solidFill>
            <a:prstDash val="solid"/>
            <a:round/>
            <a:headEnd type="triangle" w="med" len="med"/>
            <a:tailEnd type="triangle" w="med" len="med"/>
          </a:ln>
        </p:spPr>
      </p:cxnSp>
      <p:sp>
        <p:nvSpPr>
          <p:cNvPr id="399" name="Google Shape;399;p9"/>
          <p:cNvSpPr txBox="1"/>
          <p:nvPr/>
        </p:nvSpPr>
        <p:spPr>
          <a:xfrm>
            <a:off x="2856930" y="4668732"/>
            <a:ext cx="3111500" cy="3968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000"/>
              <a:buFont typeface="Arial Narrow"/>
              <a:buNone/>
            </a:pPr>
            <a:r>
              <a:rPr lang="en-US" sz="2000" b="1">
                <a:solidFill>
                  <a:schemeClr val="dk1"/>
                </a:solidFill>
                <a:latin typeface="Arial Narrow"/>
                <a:ea typeface="Arial Narrow"/>
                <a:cs typeface="Arial Narrow"/>
                <a:sym typeface="Arial Narrow"/>
              </a:rPr>
              <a:t>Yielding Segment</a:t>
            </a:r>
            <a:endParaRPr/>
          </a:p>
        </p:txBody>
      </p:sp>
      <p:cxnSp>
        <p:nvCxnSpPr>
          <p:cNvPr id="400" name="Google Shape;400;p9"/>
          <p:cNvCxnSpPr/>
          <p:nvPr/>
        </p:nvCxnSpPr>
        <p:spPr>
          <a:xfrm>
            <a:off x="6901880" y="4668732"/>
            <a:ext cx="282575" cy="549275"/>
          </a:xfrm>
          <a:prstGeom prst="straightConnector1">
            <a:avLst/>
          </a:prstGeom>
          <a:noFill/>
          <a:ln w="31750" cap="flat" cmpd="sng">
            <a:solidFill>
              <a:schemeClr val="dk1"/>
            </a:solidFill>
            <a:prstDash val="solid"/>
            <a:round/>
            <a:headEnd type="triangle" w="med" len="med"/>
            <a:tailEnd type="none" w="med" len="med"/>
          </a:ln>
        </p:spPr>
      </p:cxnSp>
      <p:sp>
        <p:nvSpPr>
          <p:cNvPr id="401" name="Google Shape;401;p9"/>
          <p:cNvSpPr txBox="1"/>
          <p:nvPr/>
        </p:nvSpPr>
        <p:spPr>
          <a:xfrm>
            <a:off x="7241605" y="5065607"/>
            <a:ext cx="3624385"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2200"/>
              <a:buFont typeface="Arial Narrow"/>
              <a:buNone/>
            </a:pPr>
            <a:r>
              <a:rPr lang="en-US" sz="2200" b="1">
                <a:solidFill>
                  <a:schemeClr val="dk1"/>
                </a:solidFill>
                <a:latin typeface="Arial Narrow"/>
                <a:ea typeface="Arial Narrow"/>
                <a:cs typeface="Arial Narrow"/>
                <a:sym typeface="Arial Narrow"/>
              </a:rPr>
              <a:t>Core projection and brace connection segment</a:t>
            </a:r>
            <a:endParaRPr/>
          </a:p>
        </p:txBody>
      </p:sp>
    </p:spTree>
  </p:cSld>
  <p:clrMapOvr>
    <a:masterClrMapping/>
  </p:clrMapOvr>
  <p:transition>
    <p:fade/>
  </p:transition>
</p:sld>
</file>

<file path=ppt/theme/theme1.xml><?xml version="1.0" encoding="utf-8"?>
<a:theme xmlns:a="http://schemas.openxmlformats.org/drawingml/2006/main" name="Custom Design">
  <a:themeElements>
    <a:clrScheme name="AISC">
      <a:dk1>
        <a:srgbClr val="000000"/>
      </a:dk1>
      <a:lt1>
        <a:srgbClr val="FFFFFF"/>
      </a:lt1>
      <a:dk2>
        <a:srgbClr val="1F497D"/>
      </a:dk2>
      <a:lt2>
        <a:srgbClr val="EEECE1"/>
      </a:lt2>
      <a:accent1>
        <a:srgbClr val="1F497D"/>
      </a:accent1>
      <a:accent2>
        <a:srgbClr val="366092"/>
      </a:accent2>
      <a:accent3>
        <a:srgbClr val="4F81BD"/>
      </a:accent3>
      <a:accent4>
        <a:srgbClr val="BFBFBF"/>
      </a:accent4>
      <a:accent5>
        <a:srgbClr val="A5A5A5"/>
      </a:accent5>
      <a:accent6>
        <a:srgbClr val="7F7F7F"/>
      </a:accent6>
      <a:hlink>
        <a:srgbClr val="548DD4"/>
      </a:hlink>
      <a:folHlink>
        <a:srgbClr val="0F24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AISC">
      <a:dk1>
        <a:srgbClr val="000000"/>
      </a:dk1>
      <a:lt1>
        <a:srgbClr val="FFFFFF"/>
      </a:lt1>
      <a:dk2>
        <a:srgbClr val="1F497D"/>
      </a:dk2>
      <a:lt2>
        <a:srgbClr val="EEECE1"/>
      </a:lt2>
      <a:accent1>
        <a:srgbClr val="1F497D"/>
      </a:accent1>
      <a:accent2>
        <a:srgbClr val="366092"/>
      </a:accent2>
      <a:accent3>
        <a:srgbClr val="4F81BD"/>
      </a:accent3>
      <a:accent4>
        <a:srgbClr val="BFBFBF"/>
      </a:accent4>
      <a:accent5>
        <a:srgbClr val="A5A5A5"/>
      </a:accent5>
      <a:accent6>
        <a:srgbClr val="7F7F7F"/>
      </a:accent6>
      <a:hlink>
        <a:srgbClr val="548DD4"/>
      </a:hlink>
      <a:folHlink>
        <a:srgbClr val="0F243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7401</Words>
  <Application>Microsoft Office PowerPoint</Application>
  <PresentationFormat>Widescreen</PresentationFormat>
  <Paragraphs>636</Paragraphs>
  <Slides>62</Slides>
  <Notes>62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62</vt:i4>
      </vt:variant>
    </vt:vector>
  </HeadingPairs>
  <TitlesOfParts>
    <vt:vector size="70" baseType="lpstr">
      <vt:lpstr>Cambria Math</vt:lpstr>
      <vt:lpstr>Lustria</vt:lpstr>
      <vt:lpstr>Arial</vt:lpstr>
      <vt:lpstr>Calibri</vt:lpstr>
      <vt:lpstr>Noto Sans Symbols</vt:lpstr>
      <vt:lpstr>Arial Narrow</vt:lpstr>
      <vt:lpstr>Custom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AISC</dc:creator>
  <cp:lastModifiedBy>Kristi Sattler</cp:lastModifiedBy>
  <cp:revision>11</cp:revision>
  <dcterms:created xsi:type="dcterms:W3CDTF">2013-04-09T21:22:02Z</dcterms:created>
  <dcterms:modified xsi:type="dcterms:W3CDTF">2025-01-02T17:40:43Z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0x010100B979A6069DEE72418582673D070A57B1</vt:lpwstr>
  </property>
</Properties>
</file>